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90" r:id="rId9"/>
    <p:sldId id="276" r:id="rId10"/>
    <p:sldId id="294" r:id="rId11"/>
    <p:sldId id="285" r:id="rId12"/>
    <p:sldId id="277" r:id="rId13"/>
    <p:sldId id="279" r:id="rId14"/>
    <p:sldId id="278" r:id="rId15"/>
    <p:sldId id="280" r:id="rId16"/>
    <p:sldId id="293" r:id="rId17"/>
    <p:sldId id="281" r:id="rId18"/>
    <p:sldId id="284" r:id="rId19"/>
    <p:sldId id="282" r:id="rId20"/>
    <p:sldId id="283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4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20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18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374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08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68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7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92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19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23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58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89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1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60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>
                <a:solidFill>
                  <a:schemeClr val="accent4">
                    <a:lumMod val="75000"/>
                  </a:schemeClr>
                </a:solidFill>
              </a:rPr>
              <a:t>Imuno</a:t>
            </a:r>
            <a:r>
              <a:rPr lang="cs-CZ" sz="4000" b="1" dirty="0">
                <a:solidFill>
                  <a:schemeClr val="accent4">
                    <a:lumMod val="75000"/>
                  </a:schemeClr>
                </a:solidFill>
              </a:rPr>
              <a:t>chemické</a:t>
            </a:r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>
                <a:solidFill>
                  <a:schemeClr val="accent4">
                    <a:lumMod val="75000"/>
                  </a:schemeClr>
                </a:solidFill>
              </a:rPr>
              <a:t>metody</a:t>
            </a:r>
            <a:endParaRPr lang="en-GB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/>
              <a:t>Je to </a:t>
            </a:r>
            <a:r>
              <a:rPr lang="en-GB" sz="2400" dirty="0" err="1"/>
              <a:t>praktická</a:t>
            </a:r>
            <a:r>
              <a:rPr lang="en-GB" sz="2400" dirty="0"/>
              <a:t> </a:t>
            </a:r>
            <a:r>
              <a:rPr lang="en-GB" sz="2400" dirty="0" err="1"/>
              <a:t>realizace</a:t>
            </a:r>
            <a:r>
              <a:rPr lang="en-GB" sz="2400" dirty="0"/>
              <a:t> </a:t>
            </a:r>
            <a:r>
              <a:rPr lang="en-GB" sz="2400" dirty="0" err="1"/>
              <a:t>poznatků</a:t>
            </a:r>
            <a:r>
              <a:rPr lang="en-GB" sz="2400" dirty="0"/>
              <a:t> </a:t>
            </a:r>
            <a:r>
              <a:rPr lang="en-GB" sz="2400" dirty="0" err="1"/>
              <a:t>imunologie</a:t>
            </a:r>
            <a:r>
              <a:rPr lang="en-GB" sz="2400" dirty="0"/>
              <a:t>, </a:t>
            </a:r>
            <a:r>
              <a:rPr lang="cs-CZ" sz="2400" dirty="0"/>
              <a:t>radiochemie, </a:t>
            </a:r>
            <a:r>
              <a:rPr lang="en-GB" sz="2400" dirty="0" err="1"/>
              <a:t>enzymologie</a:t>
            </a:r>
            <a:r>
              <a:rPr lang="en-GB" sz="2400" dirty="0"/>
              <a:t> a </a:t>
            </a:r>
            <a:r>
              <a:rPr lang="en-GB" sz="2400" dirty="0" err="1"/>
              <a:t>fotometrie</a:t>
            </a:r>
            <a:r>
              <a:rPr lang="cs-CZ" sz="2400" dirty="0"/>
              <a:t> a dalších</a:t>
            </a:r>
            <a:r>
              <a:rPr lang="en-GB" sz="24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/>
              <a:t>Vznik</a:t>
            </a:r>
            <a:r>
              <a:rPr lang="en-GB" sz="2400" dirty="0"/>
              <a:t> </a:t>
            </a:r>
            <a:r>
              <a:rPr lang="en-GB" sz="2400" dirty="0" err="1"/>
              <a:t>imunochemických</a:t>
            </a:r>
            <a:r>
              <a:rPr lang="en-GB" sz="2400" dirty="0"/>
              <a:t> </a:t>
            </a:r>
            <a:r>
              <a:rPr lang="cs-CZ" sz="2400" dirty="0"/>
              <a:t>diagnostických </a:t>
            </a:r>
            <a:r>
              <a:rPr lang="en-GB" sz="2400" dirty="0" err="1"/>
              <a:t>metod</a:t>
            </a:r>
            <a:r>
              <a:rPr lang="en-GB" sz="2400" dirty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en-GB" sz="2400" dirty="0"/>
              <a:t>V </a:t>
            </a:r>
            <a:r>
              <a:rPr lang="en-GB" sz="2400" dirty="0" err="1"/>
              <a:t>průběhu</a:t>
            </a:r>
            <a:r>
              <a:rPr lang="en-GB" sz="2400" dirty="0"/>
              <a:t> 70</a:t>
            </a:r>
            <a:r>
              <a:rPr lang="cs-CZ" sz="2400" dirty="0"/>
              <a:t>-80</a:t>
            </a:r>
            <a:r>
              <a:rPr lang="en-GB" sz="2400" dirty="0" err="1"/>
              <a:t>tých</a:t>
            </a:r>
            <a:r>
              <a:rPr lang="en-GB" sz="2400" dirty="0"/>
              <a:t> let s </a:t>
            </a:r>
            <a:r>
              <a:rPr lang="en-GB" sz="2400" dirty="0" err="1"/>
              <a:t>rozvojem</a:t>
            </a:r>
            <a:r>
              <a:rPr lang="en-GB" sz="2400" dirty="0"/>
              <a:t> </a:t>
            </a:r>
            <a:r>
              <a:rPr lang="en-GB" sz="2400" dirty="0" err="1"/>
              <a:t>klinické</a:t>
            </a:r>
            <a:r>
              <a:rPr lang="en-GB" sz="2400" dirty="0"/>
              <a:t> </a:t>
            </a:r>
            <a:r>
              <a:rPr lang="en-GB" sz="2400" dirty="0" err="1"/>
              <a:t>imunologie</a:t>
            </a:r>
            <a:r>
              <a:rPr lang="en-GB" sz="2400" dirty="0"/>
              <a:t>, </a:t>
            </a:r>
            <a:r>
              <a:rPr lang="en-GB" sz="2400" dirty="0" err="1"/>
              <a:t>vir</a:t>
            </a:r>
            <a:r>
              <a:rPr lang="cs-CZ" sz="2400" dirty="0"/>
              <a:t>o</a:t>
            </a:r>
            <a:r>
              <a:rPr lang="en-GB" sz="2400" dirty="0" err="1"/>
              <a:t>logie</a:t>
            </a:r>
            <a:r>
              <a:rPr lang="en-GB" sz="2400" dirty="0"/>
              <a:t>, </a:t>
            </a:r>
            <a:r>
              <a:rPr lang="en-GB" sz="2400" dirty="0" err="1"/>
              <a:t>farmakologie</a:t>
            </a:r>
            <a:r>
              <a:rPr lang="en-GB" sz="2400" dirty="0"/>
              <a:t> a </a:t>
            </a:r>
            <a:r>
              <a:rPr lang="en-GB" sz="2400" dirty="0" err="1"/>
              <a:t>dalších</a:t>
            </a:r>
            <a:r>
              <a:rPr lang="en-GB" sz="2400" dirty="0"/>
              <a:t> </a:t>
            </a:r>
            <a:r>
              <a:rPr lang="en-GB" sz="2400" dirty="0" err="1"/>
              <a:t>oborů</a:t>
            </a:r>
            <a:r>
              <a:rPr lang="en-GB" sz="24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Z</a:t>
            </a:r>
            <a:r>
              <a:rPr lang="en-GB" sz="2400" dirty="0" err="1"/>
              <a:t>výšily</a:t>
            </a:r>
            <a:r>
              <a:rPr lang="cs-CZ" sz="2400" dirty="0"/>
              <a:t> se</a:t>
            </a:r>
            <a:r>
              <a:rPr lang="en-GB" sz="2400" dirty="0"/>
              <a:t> </a:t>
            </a:r>
            <a:r>
              <a:rPr lang="en-GB" sz="2400" dirty="0" err="1"/>
              <a:t>nároky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rychlost</a:t>
            </a:r>
            <a:r>
              <a:rPr lang="en-GB" sz="2400" dirty="0"/>
              <a:t> a </a:t>
            </a:r>
            <a:r>
              <a:rPr lang="en-GB" sz="2400" dirty="0" err="1"/>
              <a:t>kvalitu</a:t>
            </a:r>
            <a:r>
              <a:rPr lang="en-GB" sz="2400" dirty="0"/>
              <a:t> </a:t>
            </a:r>
            <a:r>
              <a:rPr lang="en-GB" sz="2400" dirty="0" err="1"/>
              <a:t>požadovaných</a:t>
            </a:r>
            <a:r>
              <a:rPr lang="en-GB" sz="2400" dirty="0"/>
              <a:t> </a:t>
            </a:r>
            <a:r>
              <a:rPr lang="en-GB" sz="2400" dirty="0" err="1"/>
              <a:t>laboratorních</a:t>
            </a:r>
            <a:r>
              <a:rPr lang="en-GB" sz="2400" dirty="0"/>
              <a:t> </a:t>
            </a:r>
            <a:r>
              <a:rPr lang="en-GB" sz="2400" dirty="0" err="1"/>
              <a:t>vyšetření</a:t>
            </a:r>
            <a:r>
              <a:rPr lang="en-GB" sz="2400" dirty="0"/>
              <a:t>. </a:t>
            </a:r>
            <a:r>
              <a:rPr lang="en-GB" sz="2400" dirty="0" err="1"/>
              <a:t>Klade</a:t>
            </a:r>
            <a:r>
              <a:rPr lang="en-GB" sz="2400" dirty="0"/>
              <a:t> se </a:t>
            </a:r>
            <a:r>
              <a:rPr lang="en-GB" sz="2400" dirty="0" err="1"/>
              <a:t>důraz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vysokou</a:t>
            </a:r>
            <a:r>
              <a:rPr lang="en-GB" sz="2400" dirty="0"/>
              <a:t> </a:t>
            </a:r>
            <a:r>
              <a:rPr lang="en-GB" sz="2400" dirty="0" err="1"/>
              <a:t>citlivost</a:t>
            </a:r>
            <a:r>
              <a:rPr lang="en-GB" sz="2400" dirty="0"/>
              <a:t>, </a:t>
            </a:r>
            <a:r>
              <a:rPr lang="en-GB" sz="2400" dirty="0" err="1"/>
              <a:t>specifitu</a:t>
            </a:r>
            <a:r>
              <a:rPr lang="en-GB" sz="2400" dirty="0"/>
              <a:t> a </a:t>
            </a:r>
            <a:r>
              <a:rPr lang="en-GB" sz="2400" dirty="0" err="1"/>
              <a:t>možnost</a:t>
            </a:r>
            <a:r>
              <a:rPr lang="en-GB" sz="2400" dirty="0"/>
              <a:t> </a:t>
            </a:r>
            <a:r>
              <a:rPr lang="en-GB" sz="2400" dirty="0" err="1"/>
              <a:t>automatizace</a:t>
            </a:r>
            <a:r>
              <a:rPr lang="en-GB" sz="24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/>
              <a:t>Do </a:t>
            </a:r>
            <a:r>
              <a:rPr lang="en-GB" sz="2400" dirty="0" err="1"/>
              <a:t>té</a:t>
            </a:r>
            <a:r>
              <a:rPr lang="en-GB" sz="2400" dirty="0"/>
              <a:t> </a:t>
            </a:r>
            <a:r>
              <a:rPr lang="en-GB" sz="2400" dirty="0" err="1"/>
              <a:t>doby</a:t>
            </a:r>
            <a:r>
              <a:rPr lang="en-GB" sz="2400" dirty="0"/>
              <a:t> </a:t>
            </a:r>
            <a:r>
              <a:rPr lang="en-GB" sz="2400" dirty="0" err="1"/>
              <a:t>sloužily</a:t>
            </a:r>
            <a:r>
              <a:rPr lang="en-GB" sz="2400" dirty="0"/>
              <a:t> k </a:t>
            </a:r>
            <a:r>
              <a:rPr lang="en-GB" sz="2400" dirty="0" err="1"/>
              <a:t>detekci</a:t>
            </a:r>
            <a:r>
              <a:rPr lang="en-GB" sz="2400" dirty="0"/>
              <a:t> Ag a Ab </a:t>
            </a:r>
            <a:r>
              <a:rPr lang="en-GB" sz="2400" dirty="0" err="1"/>
              <a:t>klasické</a:t>
            </a:r>
            <a:r>
              <a:rPr lang="en-GB" sz="2400" dirty="0"/>
              <a:t> </a:t>
            </a:r>
            <a:r>
              <a:rPr lang="en-GB" sz="2400" dirty="0" err="1"/>
              <a:t>metody</a:t>
            </a:r>
            <a:r>
              <a:rPr lang="en-GB" sz="2400" dirty="0"/>
              <a:t>: </a:t>
            </a:r>
            <a:r>
              <a:rPr lang="en-GB" sz="2400" dirty="0">
                <a:solidFill>
                  <a:schemeClr val="folHlink"/>
                </a:solidFill>
              </a:rPr>
              <a:t>KFR, </a:t>
            </a:r>
            <a:r>
              <a:rPr lang="en-GB" sz="2400" dirty="0" err="1">
                <a:solidFill>
                  <a:schemeClr val="folHlink"/>
                </a:solidFill>
              </a:rPr>
              <a:t>neutralizace</a:t>
            </a:r>
            <a:r>
              <a:rPr lang="en-GB" sz="2400" dirty="0">
                <a:solidFill>
                  <a:schemeClr val="folHlink"/>
                </a:solidFill>
              </a:rPr>
              <a:t> Ag </a:t>
            </a:r>
            <a:r>
              <a:rPr lang="en-GB" sz="2400" dirty="0" err="1">
                <a:solidFill>
                  <a:schemeClr val="folHlink"/>
                </a:solidFill>
              </a:rPr>
              <a:t>pomocí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specifické</a:t>
            </a:r>
            <a:r>
              <a:rPr lang="en-GB" sz="2400" dirty="0">
                <a:solidFill>
                  <a:schemeClr val="folHlink"/>
                </a:solidFill>
              </a:rPr>
              <a:t> Ab, </a:t>
            </a:r>
            <a:r>
              <a:rPr lang="en-GB" sz="2400" dirty="0" err="1">
                <a:solidFill>
                  <a:schemeClr val="folHlink"/>
                </a:solidFill>
              </a:rPr>
              <a:t>světelná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či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elektronová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mikroskopie</a:t>
            </a:r>
            <a:r>
              <a:rPr lang="en-GB" sz="2400" dirty="0">
                <a:solidFill>
                  <a:schemeClr val="folHlink"/>
                </a:solidFill>
              </a:rPr>
              <a:t>, </a:t>
            </a:r>
            <a:r>
              <a:rPr lang="en-GB" sz="2400" dirty="0" err="1">
                <a:solidFill>
                  <a:schemeClr val="folHlink"/>
                </a:solidFill>
              </a:rPr>
              <a:t>prostá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či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elektroforetická</a:t>
            </a:r>
            <a:r>
              <a:rPr lang="en-GB" sz="2400" dirty="0">
                <a:solidFill>
                  <a:schemeClr val="folHlink"/>
                </a:solidFill>
              </a:rPr>
              <a:t> </a:t>
            </a:r>
            <a:r>
              <a:rPr lang="en-GB" sz="2400" dirty="0" err="1">
                <a:solidFill>
                  <a:schemeClr val="folHlink"/>
                </a:solidFill>
              </a:rPr>
              <a:t>imunodifuze</a:t>
            </a:r>
            <a:r>
              <a:rPr lang="en-GB" sz="2400" dirty="0"/>
              <a:t>, </a:t>
            </a:r>
            <a:r>
              <a:rPr lang="en-GB" sz="2400" dirty="0" err="1"/>
              <a:t>které</a:t>
            </a:r>
            <a:r>
              <a:rPr lang="en-GB" sz="2400" dirty="0"/>
              <a:t> </a:t>
            </a:r>
            <a:r>
              <a:rPr lang="en-GB" sz="2400" dirty="0" err="1"/>
              <a:t>byly</a:t>
            </a:r>
            <a:r>
              <a:rPr lang="en-GB" sz="2400" dirty="0"/>
              <a:t> </a:t>
            </a:r>
            <a:r>
              <a:rPr lang="en-GB" sz="2400" dirty="0" err="1"/>
              <a:t>nahrazeny</a:t>
            </a:r>
            <a:r>
              <a:rPr lang="en-GB" sz="2400" dirty="0"/>
              <a:t> </a:t>
            </a:r>
            <a:r>
              <a:rPr lang="en-GB" sz="2400" dirty="0" err="1"/>
              <a:t>imunochemickými</a:t>
            </a:r>
            <a:r>
              <a:rPr lang="en-GB" sz="2400" dirty="0"/>
              <a:t> </a:t>
            </a:r>
            <a:r>
              <a:rPr lang="en-GB" sz="2400" dirty="0" err="1"/>
              <a:t>metodami</a:t>
            </a:r>
            <a:r>
              <a:rPr lang="en-GB" sz="2400" dirty="0"/>
              <a:t>: FIA, RIA, EIA</a:t>
            </a:r>
            <a:r>
              <a:rPr lang="cs-CZ" sz="2400" dirty="0"/>
              <a:t>, chemiluminiscence a další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81200" y="1600201"/>
            <a:ext cx="7283152" cy="45259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v </a:t>
            </a:r>
            <a:r>
              <a:rPr lang="cs-CZ" dirty="0" err="1">
                <a:solidFill>
                  <a:srgbClr val="FFC000"/>
                </a:solidFill>
              </a:rPr>
              <a:t>alergendiagnostice</a:t>
            </a:r>
            <a:r>
              <a:rPr lang="cs-CZ" dirty="0"/>
              <a:t>:  </a:t>
            </a:r>
            <a:r>
              <a:rPr lang="cs-CZ" dirty="0">
                <a:solidFill>
                  <a:srgbClr val="7030A0"/>
                </a:solidFill>
              </a:rPr>
              <a:t>RAST</a:t>
            </a:r>
            <a:r>
              <a:rPr lang="cs-CZ" dirty="0"/>
              <a:t> test (</a:t>
            </a:r>
            <a:r>
              <a:rPr lang="cs-CZ" dirty="0" err="1"/>
              <a:t>radioallergensorbent</a:t>
            </a:r>
            <a:r>
              <a:rPr lang="cs-CZ" dirty="0"/>
              <a:t> test) je vyvinutý pro detekci Ab proti specifickému alergenu, RIST test (</a:t>
            </a:r>
            <a:r>
              <a:rPr lang="cs-CZ" dirty="0" err="1"/>
              <a:t>radioimmunosorbent</a:t>
            </a:r>
            <a:r>
              <a:rPr lang="cs-CZ" dirty="0"/>
              <a:t> test) je testem vyvinutým pro </a:t>
            </a:r>
            <a:r>
              <a:rPr lang="cs-CZ" dirty="0" err="1"/>
              <a:t>zjistění</a:t>
            </a:r>
            <a:r>
              <a:rPr lang="cs-CZ" dirty="0"/>
              <a:t> antigenu, </a:t>
            </a:r>
            <a:r>
              <a:rPr lang="cs-CZ" dirty="0" err="1"/>
              <a:t>radioimunoprecipitace</a:t>
            </a:r>
            <a:r>
              <a:rPr lang="cs-CZ" dirty="0"/>
              <a:t> je pokládána za nejpřesnější metodu pro stanovení </a:t>
            </a:r>
            <a:r>
              <a:rPr lang="cs-CZ" dirty="0" err="1"/>
              <a:t>IgE</a:t>
            </a:r>
            <a:r>
              <a:rPr lang="cs-CZ" dirty="0"/>
              <a:t> v sérech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61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7030A0"/>
                </a:solidFill>
              </a:rPr>
              <a:t>FIA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81200" y="1268761"/>
            <a:ext cx="8147248" cy="485740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dirty="0"/>
              <a:t>Vypracována v r. 1941, uvedena do praxe v 50. letech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chemeClr val="folHlink"/>
                </a:solidFill>
              </a:rPr>
              <a:t>Princip:</a:t>
            </a:r>
            <a:r>
              <a:rPr lang="cs-CZ" sz="2400" dirty="0"/>
              <a:t> navázáním fluoresceinu – </a:t>
            </a:r>
            <a:r>
              <a:rPr lang="cs-CZ" sz="2400" dirty="0" err="1"/>
              <a:t>fluorochromu</a:t>
            </a:r>
            <a:r>
              <a:rPr lang="cs-CZ" sz="2400" dirty="0"/>
              <a:t> na bílkovin séra (</a:t>
            </a:r>
            <a:r>
              <a:rPr lang="cs-CZ" sz="2400" dirty="0" err="1"/>
              <a:t>Ag</a:t>
            </a:r>
            <a:r>
              <a:rPr lang="cs-CZ" sz="2400" dirty="0"/>
              <a:t> nebo Ab), podmínkou je neztratit imunologické vlastnosti. Výsledkem je spojení vysoké specifity imunologických reakcí s citlivostí průkazu fluorescence pomocí fluorescenčního mikroskopu- citlivost: </a:t>
            </a:r>
            <a:r>
              <a:rPr lang="cs-CZ" sz="2400" i="1" dirty="0"/>
              <a:t>10-9- 10-12 mol/l</a:t>
            </a:r>
            <a:endParaRPr lang="cs-CZ" sz="2400" b="1" i="1" dirty="0"/>
          </a:p>
          <a:p>
            <a:pPr>
              <a:lnSpc>
                <a:spcPct val="80000"/>
              </a:lnSpc>
            </a:pPr>
            <a:r>
              <a:rPr lang="cs-CZ" sz="2400" b="1" i="1" dirty="0"/>
              <a:t>  </a:t>
            </a:r>
            <a:r>
              <a:rPr lang="cs-CZ" sz="2400" b="1" dirty="0">
                <a:solidFill>
                  <a:srgbClr val="FFC000"/>
                </a:solidFill>
              </a:rPr>
              <a:t>fluorescenční barviva</a:t>
            </a:r>
            <a:r>
              <a:rPr lang="cs-CZ" sz="2400" b="1" i="1" dirty="0">
                <a:solidFill>
                  <a:srgbClr val="FFC000"/>
                </a:solidFill>
              </a:rPr>
              <a:t>: </a:t>
            </a:r>
            <a:r>
              <a:rPr lang="cs-CZ" sz="2400" dirty="0" err="1">
                <a:solidFill>
                  <a:schemeClr val="accent1"/>
                </a:solidFill>
              </a:rPr>
              <a:t>TMRITC</a:t>
            </a:r>
            <a:r>
              <a:rPr lang="cs-CZ" sz="2400" b="1" i="1" dirty="0" err="1"/>
              <a:t>........</a:t>
            </a:r>
            <a:r>
              <a:rPr lang="cs-CZ" sz="2400" b="1" dirty="0" err="1"/>
              <a:t>tetramethylrodaminizothiokyanát</a:t>
            </a:r>
            <a:endParaRPr lang="cs-CZ" sz="2400" b="1" i="1" dirty="0"/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chemeClr val="accent1"/>
                </a:solidFill>
              </a:rPr>
              <a:t>FITC</a:t>
            </a:r>
            <a:r>
              <a:rPr lang="cs-CZ" sz="2400" b="1" dirty="0"/>
              <a:t> ............fluorescein </a:t>
            </a:r>
            <a:r>
              <a:rPr lang="cs-CZ" sz="2400" b="1" dirty="0" err="1"/>
              <a:t>izothiokyanát</a:t>
            </a:r>
            <a:r>
              <a:rPr lang="cs-CZ" sz="2400" b="1" dirty="0"/>
              <a:t>, </a:t>
            </a:r>
            <a:r>
              <a:rPr lang="cs-CZ" sz="2400" dirty="0">
                <a:solidFill>
                  <a:schemeClr val="accent1"/>
                </a:solidFill>
              </a:rPr>
              <a:t>PE …</a:t>
            </a:r>
            <a:r>
              <a:rPr lang="cs-CZ" sz="2400" b="1" dirty="0" err="1"/>
              <a:t>phycoerythrin</a:t>
            </a:r>
            <a:endParaRPr lang="cs-CZ" sz="24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FFC000"/>
                </a:solidFill>
              </a:rPr>
              <a:t>- </a:t>
            </a:r>
            <a:r>
              <a:rPr lang="cs-CZ" sz="2400" u="sng" dirty="0">
                <a:solidFill>
                  <a:srgbClr val="FFC000"/>
                </a:solidFill>
              </a:rPr>
              <a:t>podstata</a:t>
            </a:r>
            <a:r>
              <a:rPr lang="cs-CZ" sz="2400" dirty="0"/>
              <a:t>: molekula přechází </a:t>
            </a:r>
            <a:r>
              <a:rPr lang="cs-CZ" sz="2400" b="1" i="1" dirty="0"/>
              <a:t>ze základního energetického</a:t>
            </a:r>
            <a:r>
              <a:rPr lang="cs-CZ" sz="2400" dirty="0"/>
              <a:t> </a:t>
            </a:r>
            <a:r>
              <a:rPr lang="cs-CZ" sz="2400" b="1" i="1" dirty="0"/>
              <a:t>stavu</a:t>
            </a:r>
            <a:r>
              <a:rPr lang="cs-CZ" sz="2400" dirty="0"/>
              <a:t> při absorbování energie do stavu </a:t>
            </a:r>
            <a:r>
              <a:rPr lang="cs-CZ" sz="2400" b="1" i="1" dirty="0"/>
              <a:t>EXCITOVANÉHO</a:t>
            </a:r>
            <a:r>
              <a:rPr lang="cs-CZ" sz="2400" dirty="0"/>
              <a:t>, kde je </a:t>
            </a:r>
            <a:r>
              <a:rPr lang="cs-CZ" sz="2400" b="1" i="1" dirty="0"/>
              <a:t>nestabilní</a:t>
            </a:r>
            <a:r>
              <a:rPr lang="cs-CZ" sz="2400" dirty="0"/>
              <a:t> a </a:t>
            </a:r>
            <a:r>
              <a:rPr lang="cs-CZ" sz="2400" i="1" dirty="0"/>
              <a:t>vyzářením energie</a:t>
            </a:r>
            <a:r>
              <a:rPr lang="cs-CZ" sz="2400" dirty="0"/>
              <a:t> ve formě tepla či světla (emise) se </a:t>
            </a:r>
            <a:r>
              <a:rPr lang="cs-CZ" sz="2400" i="1" dirty="0"/>
              <a:t>vrací zpět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- energie dodána lampou v přístroji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2852936"/>
            <a:ext cx="8075612" cy="40050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cs-CZ" sz="2000" b="1" i="1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i="1" dirty="0">
                <a:solidFill>
                  <a:schemeClr val="accent1"/>
                </a:solidFill>
              </a:rPr>
              <a:t>vlastnosti SONDY:</a:t>
            </a:r>
            <a:endParaRPr lang="cs-CZ" sz="2400" dirty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>
                <a:sym typeface="Symbol" pitchFamily="18" charset="2"/>
              </a:rPr>
              <a:t></a:t>
            </a:r>
            <a:r>
              <a:rPr lang="cs-CZ" sz="2400" dirty="0"/>
              <a:t> </a:t>
            </a:r>
            <a:r>
              <a:rPr lang="cs-CZ" sz="2400" i="1" dirty="0"/>
              <a:t>intenzita fluorescence</a:t>
            </a:r>
            <a:r>
              <a:rPr lang="cs-CZ" sz="2400" dirty="0"/>
              <a:t> dostatečně vysoká</a:t>
            </a:r>
            <a:endParaRPr lang="cs-CZ" sz="2400" dirty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dirty="0">
                <a:sym typeface="Symbol" pitchFamily="18" charset="2"/>
              </a:rPr>
              <a:t></a:t>
            </a:r>
            <a:r>
              <a:rPr lang="cs-CZ" sz="2400" dirty="0"/>
              <a:t> </a:t>
            </a:r>
            <a:r>
              <a:rPr lang="cs-CZ" sz="2400" i="1" dirty="0"/>
              <a:t>fluorescenční signál odlišitelný</a:t>
            </a:r>
            <a:r>
              <a:rPr lang="cs-CZ" sz="2400" dirty="0"/>
              <a:t> od pozadí</a:t>
            </a:r>
            <a:endParaRPr lang="cs-CZ" sz="2400" dirty="0">
              <a:sym typeface="Symbol" pitchFamily="18" charset="2"/>
            </a:endParaRP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dirty="0"/>
              <a:t>vazba na sondu </a:t>
            </a:r>
            <a:r>
              <a:rPr lang="cs-CZ" sz="2400" i="1" dirty="0"/>
              <a:t>nesmí deformovat vazebné vlastnosti</a:t>
            </a:r>
            <a:r>
              <a:rPr lang="cs-CZ" sz="2400" dirty="0"/>
              <a:t> </a:t>
            </a:r>
            <a:r>
              <a:rPr lang="cs-CZ" sz="2400" dirty="0" err="1"/>
              <a:t>Ag</a:t>
            </a:r>
            <a:r>
              <a:rPr lang="cs-CZ" sz="2400" dirty="0"/>
              <a:t> a Ab</a:t>
            </a:r>
          </a:p>
          <a:p>
            <a:pPr>
              <a:lnSpc>
                <a:spcPct val="80000"/>
              </a:lnSpc>
              <a:buFont typeface="Symbol" pitchFamily="18" charset="2"/>
              <a:buChar char="*"/>
            </a:pPr>
            <a:r>
              <a:rPr lang="cs-CZ" sz="2400" i="1" dirty="0"/>
              <a:t>nenavázané barvivo musí být lehce odstranitelné</a:t>
            </a:r>
          </a:p>
          <a:p>
            <a:pPr>
              <a:lnSpc>
                <a:spcPct val="80000"/>
              </a:lnSpc>
              <a:buNone/>
            </a:pPr>
            <a:r>
              <a:rPr lang="cs-CZ" sz="2400" b="1" i="1" dirty="0"/>
              <a:t>! biologický materiál sám o sobě vyzařuje energii </a:t>
            </a:r>
            <a:r>
              <a:rPr lang="cs-CZ" sz="2400" b="1" i="1" dirty="0">
                <a:sym typeface="Symbol" pitchFamily="18" charset="2"/>
              </a:rPr>
              <a:t></a:t>
            </a:r>
            <a:r>
              <a:rPr lang="cs-CZ" sz="2400" b="1" i="1" dirty="0"/>
              <a:t> pozadí</a:t>
            </a:r>
            <a:endParaRPr lang="cs-CZ" sz="2400" dirty="0"/>
          </a:p>
          <a:p>
            <a:pPr>
              <a:lnSpc>
                <a:spcPct val="80000"/>
              </a:lnSpc>
              <a:buNone/>
            </a:pPr>
            <a:r>
              <a:rPr lang="cs-CZ" sz="2400" b="1" dirty="0">
                <a:sym typeface="Monotype Sorts" charset="2"/>
              </a:rPr>
              <a:t></a:t>
            </a:r>
            <a:r>
              <a:rPr lang="cs-CZ" sz="2400" b="1" dirty="0"/>
              <a:t> HOMOGENNÍ FIA</a:t>
            </a:r>
            <a:endParaRPr lang="cs-CZ" sz="2400" b="1" dirty="0">
              <a:sym typeface="Monotype Sorts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>
                <a:sym typeface="Monotype Sorts" charset="2"/>
              </a:rPr>
              <a:t></a:t>
            </a:r>
            <a:r>
              <a:rPr lang="cs-CZ" sz="2400" b="1" dirty="0"/>
              <a:t> HETEROGENNÍ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91544" y="18864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800080"/>
                </a:solidFill>
                <a:latin typeface="Calibri"/>
              </a:rPr>
              <a:t>FUNKCE FLUOROFORŮ: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prstClr val="black"/>
                </a:solidFill>
                <a:latin typeface="Calibri"/>
              </a:rPr>
              <a:t>Mají schopnost absorbovat světlo v UV oblasti a vyzařovat ve viditelné.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prstClr val="black"/>
                </a:solidFill>
                <a:latin typeface="Calibri"/>
              </a:rPr>
              <a:t>Jsou vhodné k vizualizaci sledovaných objektů. Jsou látky schopné vyzařovat (emitovat) přebytečnou E jako záření  vyšší vlnové délky. Na konjugaci jsou vhodné pouze </a:t>
            </a:r>
            <a:r>
              <a:rPr lang="cs-CZ" sz="2400" dirty="0" err="1">
                <a:solidFill>
                  <a:prstClr val="black"/>
                </a:solidFill>
                <a:latin typeface="Calibri"/>
              </a:rPr>
              <a:t>fluorochromy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obsahující chemickou skupinu, která se pevně váže na bílkovinu. (Specificky </a:t>
            </a:r>
            <a:r>
              <a:rPr lang="cs-CZ" sz="2400" i="1" dirty="0">
                <a:solidFill>
                  <a:prstClr val="black"/>
                </a:solidFill>
                <a:latin typeface="Calibri"/>
              </a:rPr>
              <a:t>se váží na určité struktury v BB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Calibri"/>
                <a:sym typeface="Symbol" pitchFamily="18" charset="2"/>
              </a:rPr>
              <a:t>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umožní jejich zviditelnění a další analýzu </a:t>
            </a:r>
            <a:r>
              <a:rPr lang="cs-CZ" sz="2400" dirty="0">
                <a:solidFill>
                  <a:prstClr val="black"/>
                </a:solidFill>
                <a:latin typeface="Calibri"/>
                <a:sym typeface="Symbol" pitchFamily="18" charset="2"/>
              </a:rPr>
              <a:t>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vyšší fluorescence = více </a:t>
            </a:r>
            <a:r>
              <a:rPr lang="cs-CZ" sz="2400" dirty="0" err="1">
                <a:solidFill>
                  <a:prstClr val="black"/>
                </a:solidFill>
                <a:latin typeface="Calibri"/>
              </a:rPr>
              <a:t>fluoroforu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 = více látky v BB)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61198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b="1" i="1" dirty="0" err="1"/>
              <a:t>backround</a:t>
            </a:r>
            <a:r>
              <a:rPr lang="cs-CZ" sz="2800" b="1" i="1" dirty="0"/>
              <a:t> fluorescence</a:t>
            </a:r>
            <a:r>
              <a:rPr lang="cs-CZ" sz="2800" dirty="0"/>
              <a:t> </a:t>
            </a:r>
            <a:r>
              <a:rPr lang="cs-CZ" sz="2800" dirty="0">
                <a:sym typeface="Symbol" pitchFamily="18" charset="2"/>
              </a:rPr>
              <a:t></a:t>
            </a:r>
            <a:r>
              <a:rPr lang="cs-CZ" sz="2800" dirty="0"/>
              <a:t> </a:t>
            </a:r>
            <a:r>
              <a:rPr lang="cs-CZ" sz="2800" dirty="0" err="1"/>
              <a:t>fluorescence</a:t>
            </a:r>
            <a:r>
              <a:rPr lang="cs-CZ" sz="2800" dirty="0"/>
              <a:t> pozadí – je nežádoucí, musí se odfiltrovat, existují v  podobě 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800" dirty="0">
                <a:sym typeface="Symbol" pitchFamily="18" charset="2"/>
              </a:rPr>
              <a:t></a:t>
            </a:r>
            <a:r>
              <a:rPr lang="cs-CZ" sz="2800" dirty="0"/>
              <a:t> </a:t>
            </a:r>
            <a:r>
              <a:rPr lang="cs-CZ" sz="2800" b="1" i="1" dirty="0">
                <a:solidFill>
                  <a:schemeClr val="folHlink"/>
                </a:solidFill>
              </a:rPr>
              <a:t>AUTOFLUORESCENCE </a:t>
            </a:r>
            <a:r>
              <a:rPr lang="cs-CZ" sz="2800" dirty="0"/>
              <a:t>samotného vzorku /flavony, </a:t>
            </a:r>
            <a:r>
              <a:rPr lang="cs-CZ" sz="2800" dirty="0" err="1"/>
              <a:t>flavoprot</a:t>
            </a:r>
            <a:r>
              <a:rPr lang="cs-CZ" sz="2800" dirty="0"/>
              <a:t>., NADH.../</a:t>
            </a:r>
            <a:endParaRPr lang="cs-CZ" sz="2800" dirty="0">
              <a:sym typeface="Symbol" pitchFamily="18" charset="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800" dirty="0">
                <a:sym typeface="Symbol" pitchFamily="18" charset="2"/>
              </a:rPr>
              <a:t></a:t>
            </a:r>
            <a:r>
              <a:rPr lang="cs-CZ" sz="2800" b="1" i="1" dirty="0"/>
              <a:t> </a:t>
            </a:r>
            <a:r>
              <a:rPr lang="cs-CZ" sz="2800" b="1" i="1" dirty="0">
                <a:solidFill>
                  <a:schemeClr val="folHlink"/>
                </a:solidFill>
              </a:rPr>
              <a:t>REAGENČNÍ POZADÍ</a:t>
            </a:r>
            <a:r>
              <a:rPr lang="cs-CZ" sz="2800" dirty="0"/>
              <a:t> / </a:t>
            </a:r>
            <a:r>
              <a:rPr lang="cs-CZ" sz="2800" dirty="0" err="1"/>
              <a:t>fluorofor</a:t>
            </a:r>
            <a:r>
              <a:rPr lang="cs-CZ" sz="2800" dirty="0"/>
              <a:t> se naváže tam, kam nemá /  </a:t>
            </a:r>
          </a:p>
          <a:p>
            <a:pPr eaLnBrk="1" hangingPunct="1">
              <a:lnSpc>
                <a:spcPct val="80000"/>
              </a:lnSpc>
            </a:pPr>
            <a:endParaRPr lang="cs-CZ" sz="2800" b="1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>
                <a:solidFill>
                  <a:schemeClr val="folHlink"/>
                </a:solidFill>
              </a:rPr>
              <a:t>Pozitivní reakce:</a:t>
            </a:r>
            <a:r>
              <a:rPr lang="cs-CZ" sz="2800" dirty="0"/>
              <a:t>  se jeví ve </a:t>
            </a:r>
            <a:r>
              <a:rPr lang="cs-CZ" sz="2800" dirty="0" err="1"/>
              <a:t>fluoresc</a:t>
            </a:r>
            <a:r>
              <a:rPr lang="cs-CZ" sz="2800" dirty="0"/>
              <a:t>. mikroskopu vyzařováním světla určité barvy typické pro použitý </a:t>
            </a:r>
            <a:r>
              <a:rPr lang="cs-CZ" sz="2800" dirty="0" err="1"/>
              <a:t>fluorochrom</a:t>
            </a:r>
            <a:r>
              <a:rPr lang="cs-CZ" sz="2800" dirty="0"/>
              <a:t>, zvýší se fluorescence v případě vzniku IK na rozdíl od pozadí </a:t>
            </a:r>
            <a:r>
              <a:rPr lang="cs-CZ" sz="2800" dirty="0" err="1"/>
              <a:t>Ag</a:t>
            </a:r>
            <a:r>
              <a:rPr lang="cs-CZ" sz="2800" dirty="0"/>
              <a:t> s navázaným F, či jiným způsobem se upřednostní vznik signálu v případě vzniku IK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92150"/>
            <a:ext cx="9144000" cy="649288"/>
          </a:xfrm>
        </p:spPr>
        <p:txBody>
          <a:bodyPr>
            <a:normAutofit fontScale="40000" lnSpcReduction="20000"/>
          </a:bodyPr>
          <a:lstStyle/>
          <a:p>
            <a:pPr eaLnBrk="1" hangingPunct="1"/>
            <a:r>
              <a:rPr lang="cs-CZ" sz="1800" dirty="0"/>
              <a:t>- </a:t>
            </a:r>
            <a:r>
              <a:rPr lang="cs-CZ" sz="2600" dirty="0"/>
              <a:t>třístupňový proces </a:t>
            </a:r>
            <a:r>
              <a:rPr lang="cs-CZ" sz="2600" b="1" dirty="0"/>
              <a:t>u FLUOROFORŮ a FLUOROCHROMŮ</a:t>
            </a:r>
            <a:endParaRPr lang="cs-CZ" sz="2600" dirty="0"/>
          </a:p>
          <a:p>
            <a:pPr eaLnBrk="1" hangingPunct="1"/>
            <a:r>
              <a:rPr lang="cs-CZ" sz="2600" dirty="0"/>
              <a:t>- schopny absorbovat určité množství světla /struktura – ar. kruh/</a:t>
            </a:r>
            <a:endParaRPr lang="cs-CZ" sz="2600" b="1" dirty="0"/>
          </a:p>
          <a:p>
            <a:pPr eaLnBrk="1" hangingPunct="1"/>
            <a:r>
              <a:rPr lang="cs-CZ" sz="4500" b="1" dirty="0">
                <a:solidFill>
                  <a:schemeClr val="folHlink"/>
                </a:solidFill>
              </a:rPr>
              <a:t>1. FÁZE</a:t>
            </a:r>
            <a:r>
              <a:rPr lang="cs-CZ" sz="4500" b="1" dirty="0"/>
              <a:t> </a:t>
            </a:r>
            <a:r>
              <a:rPr lang="cs-CZ" sz="4500" b="1" dirty="0">
                <a:sym typeface="Symbol" pitchFamily="18" charset="2"/>
              </a:rPr>
              <a:t></a:t>
            </a:r>
            <a:r>
              <a:rPr lang="cs-CZ" sz="4500" b="1" dirty="0"/>
              <a:t> EXCITACE</a:t>
            </a:r>
          </a:p>
        </p:txBody>
      </p:sp>
      <p:pic>
        <p:nvPicPr>
          <p:cNvPr id="604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984" y="1412777"/>
            <a:ext cx="44577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Rectangle 6"/>
          <p:cNvSpPr>
            <a:spLocks noChangeArrowheads="1"/>
          </p:cNvSpPr>
          <p:nvPr/>
        </p:nvSpPr>
        <p:spPr bwMode="auto">
          <a:xfrm>
            <a:off x="1524001" y="2742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2505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847528" y="1700808"/>
            <a:ext cx="3949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/>
            <a:r>
              <a:rPr lang="cs-CZ" b="1" dirty="0">
                <a:solidFill>
                  <a:srgbClr val="800080"/>
                </a:solidFill>
                <a:latin typeface="Calibri"/>
                <a:cs typeface="Times New Roman" pitchFamily="18" charset="0"/>
              </a:rPr>
              <a:t>2</a:t>
            </a:r>
            <a:r>
              <a:rPr lang="cs-CZ" b="1" dirty="0">
                <a:solidFill>
                  <a:srgbClr val="800080"/>
                </a:solidFill>
                <a:latin typeface="Calibri"/>
              </a:rPr>
              <a:t>.</a:t>
            </a:r>
            <a:r>
              <a:rPr lang="cs-CZ" b="1" dirty="0">
                <a:solidFill>
                  <a:srgbClr val="800080"/>
                </a:solidFill>
                <a:latin typeface="Calibri"/>
                <a:cs typeface="Times New Roman" pitchFamily="18" charset="0"/>
              </a:rPr>
              <a:t> FÁZE</a:t>
            </a:r>
            <a:r>
              <a:rPr lang="cs-CZ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DOBA EXCITOVANÉHO STAVU</a:t>
            </a:r>
            <a:endParaRPr lang="cs-CZ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trvá 10</a:t>
            </a:r>
            <a:r>
              <a:rPr lang="cs-CZ" b="1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-9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</a:t>
            </a:r>
            <a:r>
              <a:rPr lang="cs-CZ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velmi krátká</a:t>
            </a:r>
            <a:endParaRPr lang="cs-CZ" b="1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cs-CZ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konformační</a:t>
            </a:r>
            <a:r>
              <a:rPr lang="cs-CZ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změna</a:t>
            </a:r>
            <a:endParaRPr lang="cs-CZ" b="1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disipace energie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cs-CZ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část energie se ztrácí </a:t>
            </a:r>
            <a:endParaRPr lang="cs-CZ" b="1" dirty="0">
              <a:solidFill>
                <a:prstClr val="black"/>
              </a:solidFill>
              <a:latin typeface="Calibri"/>
            </a:endParaRPr>
          </a:p>
          <a:p>
            <a:pPr indent="180975" eaLnBrk="0" hangingPunct="0">
              <a:buFont typeface="Symbol" pitchFamily="18" charset="2"/>
              <a:buChar char="·"/>
            </a:pPr>
            <a:r>
              <a:rPr lang="cs-CZ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– přechází na nižší stav</a:t>
            </a:r>
            <a:endParaRPr lang="cs-CZ" b="1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  <a:p>
            <a:pPr indent="180975" eaLnBrk="0" hangingPunct="0"/>
            <a:endParaRPr lang="cs-CZ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4943475" y="188914"/>
            <a:ext cx="229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cs-CZ" sz="2400" b="1" i="1" dirty="0">
                <a:solidFill>
                  <a:srgbClr val="800080"/>
                </a:solidFill>
                <a:latin typeface="Calibri"/>
              </a:rPr>
              <a:t>FLUORESCENCE</a:t>
            </a:r>
          </a:p>
        </p:txBody>
      </p:sp>
      <p:pic>
        <p:nvPicPr>
          <p:cNvPr id="6042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225" y="3284985"/>
            <a:ext cx="21621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1847529" y="3933057"/>
            <a:ext cx="4897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/>
            <a:r>
              <a:rPr lang="cs-CZ" b="1" dirty="0">
                <a:solidFill>
                  <a:srgbClr val="800080"/>
                </a:solidFill>
                <a:latin typeface="Calibri"/>
              </a:rPr>
              <a:t>3.FÁZE </a:t>
            </a:r>
            <a:r>
              <a:rPr lang="cs-CZ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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 EMISE</a:t>
            </a:r>
            <a:endParaRPr lang="cs-CZ" dirty="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pPr indent="90488"/>
            <a:r>
              <a:rPr lang="cs-CZ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- vyzáření energie, přechází na základní stav </a:t>
            </a:r>
            <a:r>
              <a:rPr lang="cs-CZ" b="1" i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</a:t>
            </a:r>
            <a:r>
              <a:rPr lang="cs-CZ" b="1" i="1" dirty="0">
                <a:solidFill>
                  <a:prstClr val="black"/>
                </a:solidFill>
                <a:latin typeface="Calibri"/>
              </a:rPr>
              <a:t> vyzáření EMISNÍ ENERGIE</a:t>
            </a:r>
            <a:endParaRPr lang="cs-CZ" b="1" dirty="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pPr indent="90488"/>
            <a:r>
              <a:rPr lang="cs-CZ" b="1" i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/</a:t>
            </a:r>
            <a:r>
              <a:rPr lang="cs-CZ" b="1" i="1" dirty="0">
                <a:solidFill>
                  <a:prstClr val="black"/>
                </a:solidFill>
                <a:latin typeface="Calibri"/>
              </a:rPr>
              <a:t> energie emisního spektra/</a:t>
            </a:r>
          </a:p>
        </p:txBody>
      </p:sp>
      <p:pic>
        <p:nvPicPr>
          <p:cNvPr id="6042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4233" y="5157193"/>
            <a:ext cx="22320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7" name="Rectangle 13"/>
          <p:cNvSpPr>
            <a:spLocks noChangeArrowheads="1"/>
          </p:cNvSpPr>
          <p:nvPr/>
        </p:nvSpPr>
        <p:spPr bwMode="auto">
          <a:xfrm>
            <a:off x="1343025" y="5600612"/>
            <a:ext cx="63198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070100" algn="ctr"/>
            <a:r>
              <a:rPr lang="cs-CZ" b="1" i="1" dirty="0">
                <a:solidFill>
                  <a:prstClr val="black"/>
                </a:solidFill>
                <a:latin typeface="Calibri"/>
              </a:rPr>
              <a:t>energie EXCITAČNÍ se </a:t>
            </a:r>
            <a:r>
              <a:rPr lang="cs-CZ" b="1" i="1" dirty="0" err="1">
                <a:solidFill>
                  <a:prstClr val="black"/>
                </a:solidFill>
                <a:latin typeface="Calibri"/>
              </a:rPr>
              <a:t>NErovná</a:t>
            </a:r>
            <a:r>
              <a:rPr lang="cs-CZ" b="1" i="1" dirty="0">
                <a:solidFill>
                  <a:prstClr val="black"/>
                </a:solidFill>
                <a:latin typeface="Calibri"/>
              </a:rPr>
              <a:t> EMISNÍ !!!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indent="2070100" algn="ctr"/>
            <a:r>
              <a:rPr lang="cs-CZ" dirty="0" err="1">
                <a:solidFill>
                  <a:prstClr val="black"/>
                </a:solidFill>
                <a:latin typeface="Calibri"/>
              </a:rPr>
              <a:t>Eex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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E</a:t>
            </a:r>
            <a:r>
              <a:rPr lang="cs-CZ" dirty="0" err="1">
                <a:solidFill>
                  <a:prstClr val="black"/>
                </a:solidFill>
                <a:latin typeface="Calibri"/>
                <a:sym typeface="Symbol" pitchFamily="18" charset="2"/>
              </a:rPr>
              <a:t>em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                      h .(c/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ex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) 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.(c/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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em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)</a:t>
            </a:r>
          </a:p>
          <a:p>
            <a:pPr indent="2070100" algn="ctr"/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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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ex</a:t>
            </a:r>
            <a:r>
              <a:rPr lang="cs-CZ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 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   </a:t>
            </a:r>
            <a:r>
              <a:rPr lang="cs-CZ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</a:t>
            </a:r>
            <a:r>
              <a:rPr lang="cs-CZ" b="1" dirty="0" err="1">
                <a:solidFill>
                  <a:prstClr val="black"/>
                </a:solidFill>
                <a:latin typeface="Calibri"/>
              </a:rPr>
              <a:t>em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 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Calibri"/>
              </a:rPr>
              <a:t>vl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. délka excitační je menší než emisní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260350"/>
            <a:ext cx="8507413" cy="6408738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dirty="0" err="1"/>
              <a:t>heterogení</a:t>
            </a:r>
            <a:r>
              <a:rPr lang="cs-CZ" sz="2800" dirty="0"/>
              <a:t>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homogenní techniky</a:t>
            </a:r>
          </a:p>
          <a:p>
            <a:pPr eaLnBrk="1" hangingPunct="1">
              <a:lnSpc>
                <a:spcPct val="80000"/>
              </a:lnSpc>
            </a:pPr>
            <a:r>
              <a:rPr lang="cs-CZ" sz="4000" b="1" i="1" dirty="0">
                <a:solidFill>
                  <a:schemeClr val="folHlink"/>
                </a:solidFill>
              </a:rPr>
              <a:t>Homogenní FIA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nevyžaduje separaci volného a v </a:t>
            </a:r>
            <a:r>
              <a:rPr lang="cs-CZ" sz="2800" dirty="0" err="1"/>
              <a:t>imunokomplexech</a:t>
            </a:r>
            <a:r>
              <a:rPr lang="cs-CZ" sz="2800" dirty="0"/>
              <a:t> vázaného </a:t>
            </a:r>
            <a:r>
              <a:rPr lang="cs-CZ" sz="2800" dirty="0" err="1"/>
              <a:t>Ag</a:t>
            </a:r>
            <a:r>
              <a:rPr lang="cs-CZ" sz="2800" dirty="0"/>
              <a:t> či Ab před měřením fluorescence.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Citlivost je omezována interferencí s různými látkami ve vzorku (zejména v krevním séru), malý stupeň fluorescenčních změn.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chemeClr val="accent1"/>
                </a:solidFill>
              </a:rPr>
              <a:t>Podstata:</a:t>
            </a:r>
            <a:r>
              <a:rPr lang="cs-CZ" sz="2800" dirty="0"/>
              <a:t> kompetitivní princip, využívá se fluorescenční polarizace, zhášení, stupňované fluorescence, excitační přenos fluorescence, fluorescenčně značený substrát</a:t>
            </a:r>
            <a:r>
              <a:rPr lang="cs-CZ" sz="2400" dirty="0"/>
              <a:t>.</a:t>
            </a:r>
            <a:endParaRPr lang="cs-CZ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b="1" dirty="0"/>
              <a:t>Podstata:</a:t>
            </a:r>
            <a:r>
              <a:rPr lang="cs-CZ" dirty="0"/>
              <a:t> volné označené </a:t>
            </a:r>
            <a:r>
              <a:rPr lang="cs-CZ" dirty="0" err="1"/>
              <a:t>Ag</a:t>
            </a:r>
            <a:r>
              <a:rPr lang="cs-CZ" dirty="0"/>
              <a:t> se musí oddělit od </a:t>
            </a:r>
            <a:r>
              <a:rPr lang="cs-CZ" dirty="0" err="1"/>
              <a:t>Ag</a:t>
            </a:r>
            <a:r>
              <a:rPr lang="cs-CZ" dirty="0"/>
              <a:t> vázaných v </a:t>
            </a:r>
            <a:r>
              <a:rPr lang="cs-CZ" dirty="0" err="1"/>
              <a:t>imunokomplexech</a:t>
            </a:r>
            <a:r>
              <a:rPr lang="cs-CZ" dirty="0"/>
              <a:t> ( nebo volné značené Ab od Ab v komplexech) ještě před uskutečněním měření.</a:t>
            </a:r>
            <a:endParaRPr lang="cs-CZ" b="1" dirty="0"/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chemeClr val="accent1"/>
                </a:solidFill>
              </a:rPr>
              <a:t>Oddělení:</a:t>
            </a:r>
            <a:r>
              <a:rPr lang="cs-CZ" b="1" dirty="0"/>
              <a:t> 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precipitací imunokomplexů</a:t>
            </a:r>
          </a:p>
          <a:p>
            <a:pPr>
              <a:lnSpc>
                <a:spcPct val="80000"/>
              </a:lnSpc>
            </a:pPr>
            <a:r>
              <a:rPr lang="cs-CZ" dirty="0"/>
              <a:t>použitím značeného reaktantu </a:t>
            </a:r>
            <a:r>
              <a:rPr lang="cs-CZ" dirty="0" err="1"/>
              <a:t>Ag</a:t>
            </a:r>
            <a:r>
              <a:rPr lang="cs-CZ" dirty="0"/>
              <a:t> nebo Ab vázaného v tuhé fázi </a:t>
            </a:r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439817" y="548680"/>
            <a:ext cx="36175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>
                <a:solidFill>
                  <a:srgbClr val="7030A0"/>
                </a:solidFill>
                <a:latin typeface="Calibri"/>
              </a:rPr>
              <a:t>Heterogenní FIA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0" y="357188"/>
            <a:ext cx="8401050" cy="6215062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cs-CZ" sz="4000" b="1" dirty="0">
                <a:solidFill>
                  <a:schemeClr val="folHlink"/>
                </a:solidFill>
              </a:rPr>
              <a:t>Heterogenní FIA</a:t>
            </a:r>
          </a:p>
          <a:p>
            <a:pPr eaLnBrk="1" hangingPunct="1">
              <a:lnSpc>
                <a:spcPct val="80000"/>
              </a:lnSpc>
            </a:pPr>
            <a:endParaRPr lang="cs-CZ" sz="2800" b="1" i="1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Mikroskopická IFA má 2 modifikace: </a:t>
            </a:r>
            <a:r>
              <a:rPr lang="cs-CZ" sz="2800" dirty="0">
                <a:solidFill>
                  <a:schemeClr val="folHlink"/>
                </a:solidFill>
              </a:rPr>
              <a:t>1</a:t>
            </a:r>
            <a:r>
              <a:rPr lang="cs-CZ" sz="2800" dirty="0"/>
              <a:t>. Přímá a </a:t>
            </a:r>
            <a:r>
              <a:rPr lang="cs-CZ" sz="2800" dirty="0">
                <a:solidFill>
                  <a:schemeClr val="folHlink"/>
                </a:solidFill>
              </a:rPr>
              <a:t>2.</a:t>
            </a:r>
            <a:r>
              <a:rPr lang="cs-CZ" sz="2800" dirty="0"/>
              <a:t> nepřímá IFA patří mezi </a:t>
            </a:r>
            <a:r>
              <a:rPr lang="cs-CZ" sz="2800" dirty="0" err="1"/>
              <a:t>heterog</a:t>
            </a:r>
            <a:r>
              <a:rPr lang="cs-CZ" sz="2800" dirty="0"/>
              <a:t>. techniky</a:t>
            </a:r>
          </a:p>
          <a:p>
            <a:pPr eaLnBrk="1" hangingPunct="1">
              <a:lnSpc>
                <a:spcPct val="80000"/>
              </a:lnSpc>
            </a:pPr>
            <a:r>
              <a:rPr lang="cs-CZ" b="1" dirty="0">
                <a:solidFill>
                  <a:schemeClr val="folHlink"/>
                </a:solidFill>
              </a:rPr>
              <a:t>Přímá </a:t>
            </a:r>
          </a:p>
          <a:p>
            <a:pPr eaLnBrk="1" hangingPunct="1">
              <a:lnSpc>
                <a:spcPct val="80000"/>
              </a:lnSpc>
            </a:pPr>
            <a:endParaRPr lang="cs-CZ" sz="2800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chemeClr val="folHlink"/>
                </a:solidFill>
              </a:rPr>
              <a:t>a) detekce </a:t>
            </a:r>
            <a:r>
              <a:rPr lang="cs-CZ" sz="2800" dirty="0" err="1">
                <a:solidFill>
                  <a:schemeClr val="folHlink"/>
                </a:solidFill>
              </a:rPr>
              <a:t>Ag</a:t>
            </a:r>
            <a:endParaRPr lang="cs-CZ" sz="2800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Vyšetřovaná tkáň je fixovaná na sklíčku (</a:t>
            </a:r>
            <a:r>
              <a:rPr lang="cs-CZ" sz="2800" dirty="0" err="1"/>
              <a:t>Ag</a:t>
            </a:r>
            <a:r>
              <a:rPr lang="cs-CZ" sz="2800" dirty="0"/>
              <a:t>), přidáme známou značenou protilátku </a:t>
            </a:r>
            <a:r>
              <a:rPr lang="cs-CZ" sz="2800" dirty="0" err="1"/>
              <a:t>AbF</a:t>
            </a:r>
            <a:r>
              <a:rPr lang="cs-CZ" sz="2800" dirty="0"/>
              <a:t>, inkubujeme a promyjeme. Ve fluorescenčním mikroskopu pak pozorujeme pozitivitu vzorku - záření na sklíčku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╟ </a:t>
            </a:r>
            <a:r>
              <a:rPr lang="cs-CZ" sz="2800" dirty="0" err="1"/>
              <a:t>Ag</a:t>
            </a:r>
            <a:r>
              <a:rPr lang="cs-CZ" sz="2800" dirty="0"/>
              <a:t> + </a:t>
            </a:r>
            <a:r>
              <a:rPr lang="cs-CZ" sz="2800" dirty="0" err="1"/>
              <a:t>AbF</a:t>
            </a:r>
            <a:r>
              <a:rPr lang="cs-CZ" sz="2800" dirty="0"/>
              <a:t>   → ╟ měření fluorescence</a:t>
            </a: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chemeClr val="folHlink"/>
                </a:solidFill>
              </a:rPr>
              <a:t>Heterogenní FIA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07342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800" dirty="0">
                <a:solidFill>
                  <a:schemeClr val="folHlink"/>
                </a:solidFill>
              </a:rPr>
              <a:t>b) detekce Ab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známý značený </a:t>
            </a:r>
            <a:r>
              <a:rPr lang="cs-CZ" sz="2800" dirty="0" err="1"/>
              <a:t>Ag</a:t>
            </a:r>
            <a:r>
              <a:rPr lang="cs-CZ" sz="2800" dirty="0"/>
              <a:t> nebo hapten  fixován na sklíčku,  HF nebo </a:t>
            </a:r>
            <a:r>
              <a:rPr lang="cs-CZ" sz="2800" dirty="0" err="1"/>
              <a:t>AgF</a:t>
            </a:r>
            <a:r>
              <a:rPr lang="cs-CZ" sz="2800" dirty="0"/>
              <a:t> převrstvíme vyšetřovaným sérem. Po inkubaci a promytí pozorujeme sklíčko pod fluor. mikroskopem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╟ </a:t>
            </a:r>
            <a:r>
              <a:rPr lang="cs-CZ" sz="2800" dirty="0" err="1"/>
              <a:t>AgF</a:t>
            </a:r>
            <a:r>
              <a:rPr lang="cs-CZ" sz="2800" dirty="0"/>
              <a:t>, HF + Ab   → ╟ měření fluorescence</a:t>
            </a:r>
          </a:p>
          <a:p>
            <a:pPr>
              <a:lnSpc>
                <a:spcPct val="80000"/>
              </a:lnSpc>
            </a:pPr>
            <a:endParaRPr lang="cs-CZ" sz="28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800" dirty="0">
                <a:solidFill>
                  <a:schemeClr val="folHlink"/>
                </a:solidFill>
              </a:rPr>
              <a:t>Nepřímá – průkaz Ab ve vyšetřovacím séru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Tkáň se známým </a:t>
            </a:r>
            <a:r>
              <a:rPr lang="cs-CZ" sz="2800" dirty="0" err="1"/>
              <a:t>Ag</a:t>
            </a:r>
            <a:r>
              <a:rPr lang="cs-CZ" sz="2800" dirty="0"/>
              <a:t> nebo buněčná kultura (suspenze jader. buněk) fixovanou na sklíčku převrstvíme vyšetřovaným sérem i kontrolními vzorky, následuje inkubace a promytí. Přidáme </a:t>
            </a:r>
            <a:r>
              <a:rPr lang="cs-CZ" sz="2800" dirty="0" err="1"/>
              <a:t>konjugát</a:t>
            </a:r>
            <a:r>
              <a:rPr lang="cs-CZ" sz="2800" dirty="0"/>
              <a:t> (sekund. Ab) s </a:t>
            </a:r>
            <a:r>
              <a:rPr lang="cs-CZ" sz="2800" dirty="0" err="1"/>
              <a:t>fluorochromem</a:t>
            </a:r>
            <a:r>
              <a:rPr lang="cs-CZ" sz="2800" dirty="0"/>
              <a:t>, opět inkubujeme a promyjeme a pak pozorujeme v mikroskopu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╟ </a:t>
            </a:r>
            <a:r>
              <a:rPr lang="cs-CZ" sz="2800" dirty="0" err="1"/>
              <a:t>Ag</a:t>
            </a:r>
            <a:r>
              <a:rPr lang="cs-CZ" sz="2800" dirty="0"/>
              <a:t> + Ab  + </a:t>
            </a:r>
            <a:r>
              <a:rPr lang="cs-CZ" sz="2800" dirty="0" err="1"/>
              <a:t>AbSF</a:t>
            </a:r>
            <a:r>
              <a:rPr lang="cs-CZ" sz="2800" dirty="0"/>
              <a:t> →╟  měření fluorescence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847851" y="-2001838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4295800" y="188913"/>
            <a:ext cx="41044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b="1" i="1" dirty="0">
                <a:solidFill>
                  <a:srgbClr val="800080"/>
                </a:solidFill>
                <a:latin typeface="Calibri"/>
              </a:rPr>
              <a:t>Detekce FIA</a:t>
            </a: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1847851" y="620688"/>
            <a:ext cx="8425631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269875"/>
            <a:endParaRPr lang="cs-CZ" sz="2000" b="1" i="1" dirty="0">
              <a:solidFill>
                <a:prstClr val="black"/>
              </a:solidFill>
              <a:latin typeface="Calibri"/>
            </a:endParaRPr>
          </a:p>
          <a:p>
            <a:pPr indent="269875"/>
            <a:endParaRPr lang="cs-CZ" sz="2000" b="1" i="1" dirty="0">
              <a:solidFill>
                <a:prstClr val="black"/>
              </a:solidFill>
              <a:latin typeface="Calibri"/>
            </a:endParaRPr>
          </a:p>
          <a:p>
            <a:pPr indent="269875"/>
            <a:r>
              <a:rPr lang="cs-CZ" sz="2400" b="1" i="1" dirty="0">
                <a:solidFill>
                  <a:prstClr val="black"/>
                </a:solidFill>
                <a:latin typeface="Calibri"/>
              </a:rPr>
              <a:t>přístroje :</a:t>
            </a:r>
            <a:endParaRPr lang="cs-CZ" sz="2400" dirty="0">
              <a:solidFill>
                <a:prstClr val="black"/>
              </a:solidFill>
              <a:latin typeface="Calibri"/>
            </a:endParaRPr>
          </a:p>
          <a:p>
            <a:pPr indent="269875"/>
            <a:r>
              <a:rPr lang="cs-CZ" sz="2800" dirty="0">
                <a:solidFill>
                  <a:srgbClr val="800080"/>
                </a:solidFill>
                <a:latin typeface="Calibri"/>
                <a:sym typeface="Symbol" pitchFamily="18" charset="2"/>
              </a:rPr>
              <a:t></a:t>
            </a:r>
            <a:r>
              <a:rPr lang="cs-CZ" sz="2800" dirty="0">
                <a:solidFill>
                  <a:srgbClr val="800080"/>
                </a:solidFill>
                <a:latin typeface="Calibri"/>
              </a:rPr>
              <a:t> SPEKTROFLUOROMETR</a:t>
            </a:r>
            <a:endParaRPr lang="cs-CZ" sz="2800" dirty="0">
              <a:solidFill>
                <a:srgbClr val="800080"/>
              </a:solidFill>
              <a:latin typeface="Calibri"/>
              <a:sym typeface="Symbol" pitchFamily="18" charset="2"/>
            </a:endParaRPr>
          </a:p>
          <a:p>
            <a:pPr indent="269875"/>
            <a:r>
              <a:rPr lang="cs-CZ" sz="2800" dirty="0">
                <a:solidFill>
                  <a:prstClr val="black"/>
                </a:solidFill>
                <a:latin typeface="Calibri"/>
                <a:sym typeface="Symbol" pitchFamily="18" charset="2"/>
              </a:rPr>
              <a:t>- měří fluorescenci vztaženou na celý preparát</a:t>
            </a:r>
          </a:p>
          <a:p>
            <a:pPr indent="269875"/>
            <a:r>
              <a:rPr lang="cs-CZ" sz="2800" dirty="0">
                <a:solidFill>
                  <a:srgbClr val="800080"/>
                </a:solidFill>
                <a:latin typeface="Calibri"/>
                <a:sym typeface="Symbol" pitchFamily="18" charset="2"/>
              </a:rPr>
              <a:t></a:t>
            </a:r>
            <a:r>
              <a:rPr lang="cs-CZ" sz="2800" dirty="0">
                <a:solidFill>
                  <a:srgbClr val="800080"/>
                </a:solidFill>
                <a:latin typeface="Calibri"/>
              </a:rPr>
              <a:t> FLUORESCENČNÍ MIKROSKOP</a:t>
            </a:r>
            <a:endParaRPr lang="cs-CZ" sz="2800" dirty="0">
              <a:solidFill>
                <a:srgbClr val="800080"/>
              </a:solidFill>
              <a:latin typeface="Calibri"/>
              <a:sym typeface="Symbol" pitchFamily="18" charset="2"/>
            </a:endParaRPr>
          </a:p>
          <a:p>
            <a:pPr indent="269875"/>
            <a:endParaRPr lang="cs-CZ" sz="2800" b="1" dirty="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pPr indent="269875"/>
            <a:endParaRPr lang="cs-CZ" sz="2800" b="1" dirty="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pPr indent="269875"/>
            <a:r>
              <a:rPr lang="cs-CZ" sz="2800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Fluorescenční:</a:t>
            </a:r>
            <a:r>
              <a:rPr lang="cs-CZ" sz="2800" dirty="0">
                <a:solidFill>
                  <a:prstClr val="black"/>
                </a:solidFill>
                <a:latin typeface="Calibri"/>
                <a:sym typeface="Symbol" pitchFamily="18" charset="2"/>
              </a:rPr>
              <a:t> jako zdroj excitace využívá lampu s výbojkou pro UV záření. Obraz fluoreskujícího objektu na tmavém pozadí získáme pomocí </a:t>
            </a:r>
            <a:r>
              <a:rPr lang="cs-CZ" sz="2800" b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2 komplementárních filtrů</a:t>
            </a:r>
            <a:r>
              <a:rPr lang="cs-CZ" sz="2800" dirty="0">
                <a:solidFill>
                  <a:prstClr val="black"/>
                </a:solidFill>
                <a:latin typeface="Calibri"/>
                <a:sym typeface="Symbol" pitchFamily="18" charset="2"/>
              </a:rPr>
              <a:t>: </a:t>
            </a:r>
            <a:r>
              <a:rPr lang="cs-CZ" sz="2800" b="1" dirty="0">
                <a:solidFill>
                  <a:srgbClr val="4F81BD"/>
                </a:solidFill>
                <a:latin typeface="Calibri"/>
                <a:sym typeface="Symbol" pitchFamily="18" charset="2"/>
              </a:rPr>
              <a:t>1.</a:t>
            </a:r>
            <a:r>
              <a:rPr lang="cs-CZ" sz="2800" dirty="0">
                <a:solidFill>
                  <a:srgbClr val="4F81BD"/>
                </a:solidFill>
                <a:latin typeface="Calibri"/>
                <a:sym typeface="Symbol" pitchFamily="18" charset="2"/>
              </a:rPr>
              <a:t> </a:t>
            </a:r>
            <a:r>
              <a:rPr lang="cs-CZ" sz="2800" b="1" dirty="0">
                <a:solidFill>
                  <a:srgbClr val="4F81BD"/>
                </a:solidFill>
                <a:latin typeface="Calibri"/>
                <a:sym typeface="Symbol" pitchFamily="18" charset="2"/>
              </a:rPr>
              <a:t>primárního excitačního</a:t>
            </a:r>
            <a:r>
              <a:rPr lang="cs-CZ" sz="2800" dirty="0">
                <a:solidFill>
                  <a:prstClr val="black"/>
                </a:solidFill>
                <a:latin typeface="Calibri"/>
                <a:sym typeface="Symbol" pitchFamily="18" charset="2"/>
              </a:rPr>
              <a:t> </a:t>
            </a:r>
            <a:r>
              <a:rPr lang="cs-CZ" sz="2800" b="1" dirty="0">
                <a:solidFill>
                  <a:srgbClr val="4F81BD"/>
                </a:solidFill>
                <a:latin typeface="Calibri"/>
                <a:sym typeface="Symbol" pitchFamily="18" charset="2"/>
              </a:rPr>
              <a:t>2.</a:t>
            </a:r>
            <a:r>
              <a:rPr lang="cs-CZ" sz="2800" dirty="0">
                <a:solidFill>
                  <a:srgbClr val="4F81BD"/>
                </a:solidFill>
                <a:latin typeface="Calibri"/>
                <a:sym typeface="Symbol" pitchFamily="18" charset="2"/>
              </a:rPr>
              <a:t> </a:t>
            </a:r>
            <a:r>
              <a:rPr lang="cs-CZ" sz="2800" b="1" dirty="0">
                <a:solidFill>
                  <a:srgbClr val="4F81BD"/>
                </a:solidFill>
                <a:latin typeface="Calibri"/>
                <a:sym typeface="Symbol" pitchFamily="18" charset="2"/>
              </a:rPr>
              <a:t>sekundárního okulárového</a:t>
            </a:r>
            <a:endParaRPr lang="cs-CZ" sz="2800" dirty="0">
              <a:solidFill>
                <a:prstClr val="black"/>
              </a:solidFill>
              <a:latin typeface="Calibri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3719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4151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4151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1847850" y="-22731"/>
            <a:ext cx="864235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i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- stanovení </a:t>
            </a:r>
            <a:r>
              <a:rPr lang="cs-CZ" sz="2400" b="1" i="1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Ag</a:t>
            </a:r>
            <a:r>
              <a:rPr lang="cs-CZ" sz="2400" b="1" i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či Ab v histologických preparátech, tělních tekutinách a jiných vzorcích, jsou to </a:t>
            </a:r>
            <a:r>
              <a:rPr lang="cs-CZ" sz="2400" b="1" i="1" dirty="0" err="1">
                <a:solidFill>
                  <a:prstClr val="black"/>
                </a:solidFill>
                <a:latin typeface="Calibri"/>
              </a:rPr>
              <a:t>munoeseje</a:t>
            </a:r>
            <a:r>
              <a:rPr lang="cs-CZ" sz="2400" b="1" i="1" dirty="0">
                <a:solidFill>
                  <a:prstClr val="black"/>
                </a:solidFill>
                <a:latin typeface="Calibri"/>
              </a:rPr>
              <a:t>, reakce třetí generace </a:t>
            </a:r>
          </a:p>
          <a:p>
            <a:pPr eaLnBrk="0" hangingPunct="0"/>
            <a:r>
              <a:rPr lang="cs-CZ" sz="24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základem je reakce:</a:t>
            </a:r>
            <a:endParaRPr lang="cs-CZ" sz="2400" dirty="0">
              <a:solidFill>
                <a:prstClr val="black"/>
              </a:solidFill>
              <a:latin typeface="Calibri"/>
            </a:endParaRPr>
          </a:p>
          <a:p>
            <a:pPr eaLnBrk="0" hangingPunct="0"/>
            <a:endParaRPr lang="cs-CZ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2862263" y="2835276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br>
              <a:rPr lang="cs-CZ">
                <a:solidFill>
                  <a:prstClr val="black"/>
                </a:solidFill>
                <a:latin typeface="Calibri"/>
              </a:rPr>
            </a:br>
            <a:endParaRPr lang="cs-CZ" sz="1200" i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1952625" y="1516828"/>
            <a:ext cx="8001000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r>
              <a:rPr lang="de-DE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de-DE" sz="2400" i="1" dirty="0">
                <a:solidFill>
                  <a:prstClr val="black"/>
                </a:solidFill>
                <a:latin typeface="Calibri"/>
              </a:rPr>
              <a:t>IK</a:t>
            </a:r>
            <a:r>
              <a:rPr lang="cs-CZ" sz="2400" i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 - </a:t>
            </a:r>
            <a:r>
              <a:rPr lang="cs-CZ" sz="2400" i="1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imunokomplex</a:t>
            </a:r>
            <a:endParaRPr lang="cs-CZ" sz="2400" dirty="0">
              <a:solidFill>
                <a:prstClr val="black"/>
              </a:solidFill>
              <a:latin typeface="Calibri"/>
            </a:endParaRPr>
          </a:p>
          <a:p>
            <a:endParaRPr lang="cs-CZ" sz="24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jeden z reaktantů nese </a:t>
            </a:r>
            <a:r>
              <a:rPr lang="cs-CZ" sz="2400" i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značku a tím je </a:t>
            </a:r>
            <a:r>
              <a:rPr lang="cs-CZ" sz="2400" i="1" dirty="0" err="1">
                <a:solidFill>
                  <a:prstClr val="black"/>
                </a:solidFill>
                <a:latin typeface="Calibri"/>
                <a:cs typeface="Times New Roman" pitchFamily="18" charset="0"/>
              </a:rPr>
              <a:t>vizualizován</a:t>
            </a:r>
            <a:r>
              <a:rPr lang="cs-CZ" sz="2400" i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výsledek</a:t>
            </a:r>
            <a:r>
              <a:rPr lang="cs-CZ" sz="24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. Detekční systém 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latin typeface="Calibri"/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  <a:latin typeface="Calibri"/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  <a:latin typeface="Calibri"/>
              </a:rPr>
              <a:t>multiplyed</a:t>
            </a:r>
            <a:r>
              <a:rPr lang="cs-CZ" sz="24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/>
              </a:rPr>
              <a:t>immunoassay</a:t>
            </a:r>
            <a:r>
              <a:rPr lang="cs-CZ" sz="24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libri"/>
              </a:rPr>
              <a:t>technique</a:t>
            </a:r>
            <a:endParaRPr lang="cs-CZ" sz="2400" dirty="0">
              <a:solidFill>
                <a:srgbClr val="FF0000"/>
              </a:solidFill>
              <a:latin typeface="Calibri"/>
            </a:endParaRPr>
          </a:p>
          <a:p>
            <a:r>
              <a:rPr lang="cs-CZ" sz="2400" dirty="0">
                <a:solidFill>
                  <a:srgbClr val="FF0000"/>
                </a:solidFill>
                <a:latin typeface="Calibri"/>
              </a:rPr>
              <a:t>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  <a:latin typeface="Calibri"/>
              </a:rPr>
              <a:t>-radioizotop  RIA</a:t>
            </a:r>
          </a:p>
          <a:p>
            <a:r>
              <a:rPr lang="cs-CZ" sz="2400" dirty="0">
                <a:solidFill>
                  <a:srgbClr val="FF0000"/>
                </a:solidFill>
                <a:latin typeface="Calibri"/>
              </a:rPr>
              <a:t>-fluorescenční látka  FIA</a:t>
            </a:r>
          </a:p>
          <a:p>
            <a:r>
              <a:rPr lang="cs-CZ" sz="2400" dirty="0">
                <a:solidFill>
                  <a:srgbClr val="FF0000"/>
                </a:solidFill>
                <a:latin typeface="Calibri"/>
              </a:rPr>
              <a:t>-chemiluminiscenční látka LIA, CL</a:t>
            </a:r>
          </a:p>
          <a:p>
            <a:pPr algn="ctr"/>
            <a:endParaRPr lang="cs-CZ" sz="2400" dirty="0">
              <a:solidFill>
                <a:srgbClr val="FF0000"/>
              </a:solidFill>
              <a:latin typeface="Calibri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pPr eaLnBrk="0" hangingPunct="0"/>
            <a:r>
              <a:rPr lang="cs-CZ" sz="1200" dirty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rgbClr val="7030A0"/>
                </a:solidFill>
              </a:rPr>
              <a:t>FIA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dirty="0">
                <a:solidFill>
                  <a:schemeClr val="folHlink"/>
                </a:solidFill>
              </a:rPr>
              <a:t>Využití:</a:t>
            </a:r>
            <a:r>
              <a:rPr lang="cs-CZ" dirty="0"/>
              <a:t> průkaz a titrace Ab, průkaz </a:t>
            </a:r>
            <a:r>
              <a:rPr lang="cs-CZ" dirty="0" err="1"/>
              <a:t>Ag</a:t>
            </a:r>
            <a:r>
              <a:rPr lang="cs-CZ" dirty="0"/>
              <a:t> např. ANA test – protilátky proti nukleárnímu </a:t>
            </a:r>
            <a:r>
              <a:rPr lang="cs-CZ" dirty="0" err="1"/>
              <a:t>Ag</a:t>
            </a:r>
            <a:r>
              <a:rPr lang="cs-CZ" dirty="0"/>
              <a:t> (fluorescenční reakce v oblasti jader)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chemeClr val="folHlink"/>
                </a:solidFill>
              </a:rPr>
              <a:t>Přímá:</a:t>
            </a:r>
            <a:r>
              <a:rPr lang="cs-CZ" dirty="0"/>
              <a:t> k průkazu </a:t>
            </a:r>
            <a:r>
              <a:rPr lang="cs-CZ" dirty="0" err="1"/>
              <a:t>Ag</a:t>
            </a:r>
            <a:r>
              <a:rPr lang="cs-CZ" dirty="0"/>
              <a:t> v tkáňových řezech (např. deponované IK) nebo v další biolog. vzorcích pro rychlý průkaz patogenů ve sputu či </a:t>
            </a:r>
            <a:r>
              <a:rPr lang="cs-CZ" dirty="0" err="1"/>
              <a:t>bronchoalveolární</a:t>
            </a:r>
            <a:r>
              <a:rPr lang="cs-CZ" dirty="0"/>
              <a:t> </a:t>
            </a:r>
            <a:r>
              <a:rPr lang="cs-CZ" dirty="0" err="1"/>
              <a:t>laváži</a:t>
            </a:r>
            <a:r>
              <a:rPr lang="cs-CZ" dirty="0"/>
              <a:t> </a:t>
            </a:r>
          </a:p>
          <a:p>
            <a:pPr>
              <a:lnSpc>
                <a:spcPct val="80000"/>
              </a:lnSpc>
            </a:pPr>
            <a:r>
              <a:rPr lang="cs-CZ" i="1" dirty="0">
                <a:solidFill>
                  <a:schemeClr val="folHlink"/>
                </a:solidFill>
              </a:rPr>
              <a:t>Nepřímá:</a:t>
            </a:r>
            <a:r>
              <a:rPr lang="cs-CZ" dirty="0"/>
              <a:t> k průkazu autoprotilátek jak a) orgánově nespecifických  (</a:t>
            </a:r>
            <a:r>
              <a:rPr lang="cs-CZ" dirty="0" err="1"/>
              <a:t>antinukleárních</a:t>
            </a:r>
            <a:r>
              <a:rPr lang="cs-CZ" dirty="0"/>
              <a:t>) Ab proti mitochondriím, hladkému svalstvu b) orgánově specifických (ab proti parietálním </a:t>
            </a:r>
            <a:r>
              <a:rPr lang="cs-CZ" dirty="0" err="1"/>
              <a:t>b</a:t>
            </a:r>
            <a:r>
              <a:rPr lang="cs-CZ" dirty="0"/>
              <a:t>. žaludku, β buňkám pankreatu, bazální membráně glomerulů, slinným </a:t>
            </a:r>
            <a:r>
              <a:rPr lang="cs-CZ" dirty="0" err="1"/>
              <a:t>žlazám</a:t>
            </a:r>
            <a:r>
              <a:rPr lang="cs-CZ" dirty="0"/>
              <a:t> a pod)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2024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Antigeny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navozují specifickou imunitní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opověd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ˇ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Protilátky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jen proti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která je společná pro více strukturně chemicky příbuzných látek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125538"/>
            <a:ext cx="8229600" cy="5345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i="1" dirty="0">
                <a:solidFill>
                  <a:srgbClr val="FFFF00"/>
                </a:solidFill>
              </a:rPr>
              <a:t>Heterogenní </a:t>
            </a:r>
            <a:r>
              <a:rPr lang="cs-CZ" b="1" i="1" dirty="0" err="1">
                <a:solidFill>
                  <a:srgbClr val="FFFF00"/>
                </a:solidFill>
              </a:rPr>
              <a:t>imunometody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– oddělení volných molekul značených reaktantů (</a:t>
            </a:r>
            <a:r>
              <a:rPr lang="cs-CZ" dirty="0" err="1"/>
              <a:t>Ag</a:t>
            </a:r>
            <a:r>
              <a:rPr lang="cs-CZ" dirty="0"/>
              <a:t>, Ab, H, </a:t>
            </a:r>
            <a:r>
              <a:rPr lang="cs-CZ" dirty="0" err="1"/>
              <a:t>Abs</a:t>
            </a:r>
            <a:r>
              <a:rPr lang="cs-CZ" dirty="0"/>
              <a:t>) od značeného reaktantu vázaného v </a:t>
            </a:r>
            <a:r>
              <a:rPr lang="cs-CZ" dirty="0" err="1"/>
              <a:t>imunokomplexu</a:t>
            </a:r>
            <a:r>
              <a:rPr lang="cs-CZ" dirty="0"/>
              <a:t>, intenzita značené reakce se nemění, stanovení makromolekulárních látek (</a:t>
            </a:r>
            <a:r>
              <a:rPr lang="cs-CZ" dirty="0" err="1"/>
              <a:t>radioimunometody</a:t>
            </a:r>
            <a:r>
              <a:rPr lang="cs-CZ" dirty="0"/>
              <a:t>, ELISA) – vysoká citlivost</a:t>
            </a:r>
          </a:p>
          <a:p>
            <a:pPr>
              <a:lnSpc>
                <a:spcPct val="90000"/>
              </a:lnSpc>
            </a:pPr>
            <a:r>
              <a:rPr lang="cs-CZ" b="1" i="1" dirty="0">
                <a:solidFill>
                  <a:srgbClr val="FFFF00"/>
                </a:solidFill>
              </a:rPr>
              <a:t>Homogenní </a:t>
            </a:r>
            <a:r>
              <a:rPr lang="cs-CZ" b="1" i="1" dirty="0" err="1">
                <a:solidFill>
                  <a:srgbClr val="FFFF00"/>
                </a:solidFill>
              </a:rPr>
              <a:t>imunometody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– bez separace frakcí, intenzita značené reakce se mění, stanovení </a:t>
            </a:r>
            <a:r>
              <a:rPr lang="cs-CZ" dirty="0" err="1"/>
              <a:t>nízkomolek</a:t>
            </a:r>
            <a:r>
              <a:rPr lang="cs-CZ" dirty="0"/>
              <a:t>. látek, jsou jednodušší, rychlejší, lze  je automatizovat (enzymová, fluorescenční a chemiluminiscenční </a:t>
            </a:r>
            <a:r>
              <a:rPr lang="cs-CZ" dirty="0" err="1"/>
              <a:t>imunoanalýza</a:t>
            </a:r>
            <a:r>
              <a:rPr lang="cs-CZ" dirty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4367213" y="160339"/>
            <a:ext cx="42326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rgbClr val="800080"/>
                </a:solidFill>
                <a:latin typeface="Calibri"/>
              </a:rPr>
              <a:t>Imunochemické metody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chemeClr val="folHlink"/>
                </a:solidFill>
              </a:rPr>
              <a:t>RIA </a:t>
            </a:r>
            <a:r>
              <a:rPr lang="cs-CZ" sz="3200" i="1">
                <a:solidFill>
                  <a:schemeClr val="folHlink"/>
                </a:solidFill>
                <a:sym typeface="Symbol" pitchFamily="18" charset="2"/>
              </a:rPr>
              <a:t></a:t>
            </a:r>
            <a:r>
              <a:rPr lang="cs-CZ" sz="3200" i="1">
                <a:solidFill>
                  <a:schemeClr val="folHlink"/>
                </a:solidFill>
              </a:rPr>
              <a:t> radioimmunoassay</a:t>
            </a:r>
            <a:r>
              <a:rPr lang="cs-CZ"/>
              <a:t> 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765176"/>
            <a:ext cx="8686800" cy="5876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ym typeface="Monotype Sorts" charset="2"/>
              </a:rPr>
              <a:t>zavedena 1959</a:t>
            </a:r>
            <a:endParaRPr lang="cs-CZ" sz="2800" b="1" dirty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>
                <a:solidFill>
                  <a:srgbClr val="FFC000"/>
                </a:solidFill>
                <a:sym typeface="Monotype Sorts" charset="2"/>
              </a:rPr>
              <a:t>Princip metody:</a:t>
            </a:r>
            <a:r>
              <a:rPr lang="cs-CZ" sz="2800" dirty="0">
                <a:solidFill>
                  <a:srgbClr val="FFC000"/>
                </a:solidFill>
                <a:sym typeface="Monotype Sorts" charset="2"/>
              </a:rPr>
              <a:t> </a:t>
            </a:r>
            <a:r>
              <a:rPr lang="cs-CZ" sz="2800" dirty="0">
                <a:sym typeface="Monotype Sorts" charset="2"/>
              </a:rPr>
              <a:t>spojuje jednoduchou imunologickou reakci </a:t>
            </a:r>
            <a:r>
              <a:rPr lang="cs-CZ" sz="2800" dirty="0" err="1">
                <a:sym typeface="Monotype Sorts" charset="2"/>
              </a:rPr>
              <a:t>Ag</a:t>
            </a:r>
            <a:r>
              <a:rPr lang="cs-CZ" sz="2800" dirty="0">
                <a:sym typeface="Monotype Sorts" charset="2"/>
              </a:rPr>
              <a:t> s Ab s metodikami radiochemie, která používá </a:t>
            </a:r>
            <a:r>
              <a:rPr lang="cs-CZ" sz="2800" dirty="0" err="1">
                <a:sym typeface="Monotype Sorts" charset="2"/>
              </a:rPr>
              <a:t>Ag</a:t>
            </a:r>
            <a:r>
              <a:rPr lang="cs-CZ" sz="2800" dirty="0">
                <a:sym typeface="Monotype Sorts" charset="2"/>
              </a:rPr>
              <a:t> nebo Ab značené </a:t>
            </a:r>
            <a:r>
              <a:rPr lang="cs-CZ" sz="2800" dirty="0" err="1">
                <a:sym typeface="Monotype Sorts" charset="2"/>
              </a:rPr>
              <a:t>radionuklidy</a:t>
            </a:r>
            <a:endParaRPr lang="cs-CZ" sz="2800" dirty="0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ym typeface="Monotype Sorts" charset="2"/>
              </a:rPr>
              <a:t>- </a:t>
            </a:r>
            <a:r>
              <a:rPr lang="cs-CZ" sz="2800" u="sng" dirty="0">
                <a:sym typeface="Monotype Sorts" charset="2"/>
              </a:rPr>
              <a:t>citlivost</a:t>
            </a:r>
            <a:r>
              <a:rPr lang="cs-CZ" sz="2800" dirty="0">
                <a:sym typeface="Monotype Sorts" charset="2"/>
              </a:rPr>
              <a:t>: </a:t>
            </a:r>
            <a:r>
              <a:rPr lang="cs-CZ" sz="2800" i="1" dirty="0">
                <a:solidFill>
                  <a:srgbClr val="00B0F0"/>
                </a:solidFill>
                <a:sym typeface="Monotype Sorts" charset="2"/>
              </a:rPr>
              <a:t>10</a:t>
            </a:r>
            <a:r>
              <a:rPr lang="cs-CZ" sz="2800" i="1" baseline="30000" dirty="0">
                <a:solidFill>
                  <a:srgbClr val="00B0F0"/>
                </a:solidFill>
                <a:sym typeface="Monotype Sorts" charset="2"/>
              </a:rPr>
              <a:t>-9</a:t>
            </a:r>
            <a:r>
              <a:rPr lang="cs-CZ" sz="2800" i="1" dirty="0">
                <a:solidFill>
                  <a:srgbClr val="00B0F0"/>
                </a:solidFill>
                <a:sym typeface="Monotype Sorts" charset="2"/>
              </a:rPr>
              <a:t>- 10</a:t>
            </a:r>
            <a:r>
              <a:rPr lang="cs-CZ" sz="2800" i="1" baseline="30000" dirty="0">
                <a:solidFill>
                  <a:srgbClr val="00B0F0"/>
                </a:solidFill>
                <a:sym typeface="Monotype Sorts" charset="2"/>
              </a:rPr>
              <a:t>-17</a:t>
            </a:r>
            <a:r>
              <a:rPr lang="cs-CZ" sz="2800" i="1" dirty="0">
                <a:solidFill>
                  <a:srgbClr val="00B0F0"/>
                </a:solidFill>
                <a:sym typeface="Monotype Sorts" charset="2"/>
              </a:rPr>
              <a:t> </a:t>
            </a:r>
            <a:r>
              <a:rPr lang="cs-CZ" sz="2800" i="1" dirty="0">
                <a:sym typeface="Monotype Sorts" charset="2"/>
              </a:rPr>
              <a:t>mol/l</a:t>
            </a:r>
            <a:r>
              <a:rPr lang="cs-CZ" sz="2800" dirty="0">
                <a:sym typeface="Monotype Sorts" charset="2"/>
              </a:rPr>
              <a:t> </a:t>
            </a:r>
            <a:r>
              <a:rPr lang="cs-CZ" sz="2800" dirty="0">
                <a:sym typeface="Symbol" pitchFamily="18" charset="2"/>
              </a:rPr>
              <a:t></a:t>
            </a:r>
            <a:r>
              <a:rPr lang="cs-CZ" sz="2800" dirty="0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ym typeface="Monotype Sorts" charset="2"/>
              </a:rPr>
              <a:t>- je možné stanovovat látky i v tělesných tekutinách /</a:t>
            </a:r>
            <a:r>
              <a:rPr lang="cs-CZ" sz="2800" i="1" dirty="0">
                <a:sym typeface="Monotype Sorts" charset="2"/>
              </a:rPr>
              <a:t>krev, moč, mozkomíšní mok...</a:t>
            </a:r>
            <a:r>
              <a:rPr lang="cs-CZ" sz="2800" dirty="0">
                <a:sym typeface="Monotype Sorts" charset="2"/>
              </a:rPr>
              <a:t>/ i více než v pg10-12(</a:t>
            </a:r>
            <a:r>
              <a:rPr lang="cs-CZ" sz="2800" dirty="0" err="1">
                <a:sym typeface="Monotype Sorts" charset="2"/>
              </a:rPr>
              <a:t>pikogramech</a:t>
            </a:r>
            <a:r>
              <a:rPr lang="cs-CZ" sz="2800" dirty="0">
                <a:sym typeface="Monotype Sorts" charset="2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ym typeface="Monotype Sorts" charset="2"/>
              </a:rPr>
              <a:t>- stanovujeme </a:t>
            </a:r>
            <a:r>
              <a:rPr lang="cs-CZ" sz="2800" b="1" i="1" dirty="0">
                <a:solidFill>
                  <a:srgbClr val="00B0F0"/>
                </a:solidFill>
                <a:sym typeface="Monotype Sorts" charset="2"/>
              </a:rPr>
              <a:t>jakékoliv látky</a:t>
            </a:r>
            <a:r>
              <a:rPr lang="cs-CZ" sz="2800" b="1" i="1" dirty="0">
                <a:sym typeface="Monotype Sorts" charset="2"/>
              </a:rPr>
              <a:t>, proti nimž lze </a:t>
            </a:r>
            <a:r>
              <a:rPr lang="cs-CZ" sz="2800" b="1" i="1" dirty="0">
                <a:solidFill>
                  <a:srgbClr val="00B0F0"/>
                </a:solidFill>
                <a:sym typeface="Monotype Sorts" charset="2"/>
              </a:rPr>
              <a:t>vytvořit protilátku</a:t>
            </a:r>
            <a:endParaRPr lang="cs-CZ" sz="2800" dirty="0">
              <a:solidFill>
                <a:srgbClr val="00B0F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>
                <a:sym typeface="Monotype Sorts" charset="2"/>
              </a:rPr>
              <a:t>  protilátku získáme komerčně nebo </a:t>
            </a:r>
            <a:r>
              <a:rPr lang="cs-CZ" sz="2800" dirty="0" err="1">
                <a:sym typeface="Monotype Sorts" charset="2"/>
              </a:rPr>
              <a:t>injikací</a:t>
            </a:r>
            <a:r>
              <a:rPr lang="cs-CZ" sz="2800" dirty="0">
                <a:sym typeface="Monotype Sorts" charset="2"/>
              </a:rPr>
              <a:t> </a:t>
            </a:r>
            <a:r>
              <a:rPr lang="cs-CZ" sz="2800" dirty="0" err="1">
                <a:sym typeface="Monotype Sorts" charset="2"/>
              </a:rPr>
              <a:t>Ag</a:t>
            </a:r>
            <a:r>
              <a:rPr lang="cs-CZ" sz="2800" dirty="0">
                <a:sym typeface="Monotype Sorts" charset="2"/>
              </a:rPr>
              <a:t> či haptenu do králíka nebo morčete  </a:t>
            </a:r>
          </a:p>
          <a:p>
            <a:pPr>
              <a:lnSpc>
                <a:spcPct val="80000"/>
              </a:lnSpc>
            </a:pPr>
            <a:r>
              <a:rPr lang="cs-CZ" sz="2800" b="1" i="1" dirty="0">
                <a:solidFill>
                  <a:schemeClr val="accent1"/>
                </a:solidFill>
              </a:rPr>
              <a:t>značení radioaktivním prvkem</a:t>
            </a:r>
            <a:r>
              <a:rPr lang="cs-CZ" sz="2800" dirty="0"/>
              <a:t> (</a:t>
            </a:r>
            <a:r>
              <a:rPr lang="cs-CZ" sz="2800" i="1" dirty="0" err="1"/>
              <a:t>Ag</a:t>
            </a:r>
            <a:r>
              <a:rPr lang="cs-CZ" sz="2800" i="1" dirty="0"/>
              <a:t> = X...značka</a:t>
            </a:r>
            <a:r>
              <a:rPr lang="cs-CZ" sz="28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- 3 prvky: </a:t>
            </a:r>
            <a:r>
              <a:rPr lang="cs-CZ" sz="2800" i="1" dirty="0"/>
              <a:t>3H,14C,125I, 131I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- označený </a:t>
            </a:r>
            <a:r>
              <a:rPr lang="cs-CZ" sz="2800" dirty="0" err="1"/>
              <a:t>Ag</a:t>
            </a:r>
            <a:r>
              <a:rPr lang="cs-CZ" sz="2800" dirty="0"/>
              <a:t> </a:t>
            </a:r>
            <a:r>
              <a:rPr lang="cs-CZ" sz="2800" dirty="0">
                <a:sym typeface="Symbol" pitchFamily="18" charset="2"/>
              </a:rPr>
              <a:t></a:t>
            </a:r>
            <a:r>
              <a:rPr lang="cs-CZ" sz="2800" dirty="0"/>
              <a:t> </a:t>
            </a:r>
            <a:r>
              <a:rPr lang="cs-CZ" sz="2800" b="1" dirty="0" err="1"/>
              <a:t>Xx</a:t>
            </a:r>
            <a:endParaRPr lang="cs-CZ" sz="2800" dirty="0">
              <a:sym typeface="Monotype Sorts" charset="2"/>
            </a:endParaRPr>
          </a:p>
          <a:p>
            <a:pPr>
              <a:lnSpc>
                <a:spcPct val="80000"/>
              </a:lnSpc>
            </a:pPr>
            <a:r>
              <a:rPr lang="cs-CZ" sz="2800" b="1" i="1" dirty="0"/>
              <a:t>vlastní reakce</a:t>
            </a:r>
            <a:r>
              <a:rPr lang="cs-CZ" sz="2800" dirty="0"/>
              <a:t>: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- </a:t>
            </a:r>
            <a:r>
              <a:rPr lang="cs-CZ" sz="2800" i="1" dirty="0"/>
              <a:t>4 složky</a:t>
            </a:r>
            <a:r>
              <a:rPr lang="cs-CZ" sz="2800" dirty="0"/>
              <a:t>:</a:t>
            </a:r>
            <a:endParaRPr lang="cs-CZ" sz="2800" u="sng" dirty="0">
              <a:solidFill>
                <a:schemeClr val="accent1"/>
              </a:solidFill>
              <a:sym typeface="Monotype Sorts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847851" y="260351"/>
          <a:ext cx="63992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astrový obrázek" r:id="rId3" imgW="6400000" imgH="2142857" progId="PBrush">
                  <p:embed/>
                </p:oleObj>
              </mc:Choice>
              <mc:Fallback>
                <p:oleObj name="Rastrový obrázek" r:id="rId3" imgW="6400000" imgH="2142857" progId="PBrush">
                  <p:embed/>
                  <p:pic>
                    <p:nvPicPr>
                      <p:cNvPr id="133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260351"/>
                        <a:ext cx="6399213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1919288" y="2636838"/>
            <a:ext cx="3924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>
                <a:solidFill>
                  <a:prstClr val="black"/>
                </a:solidFill>
                <a:latin typeface="Calibri"/>
              </a:rPr>
              <a:t>Xx</a:t>
            </a:r>
            <a:r>
              <a:rPr lang="cs-CZ" sz="1600" i="1">
                <a:solidFill>
                  <a:prstClr val="black"/>
                </a:solidFill>
                <a:latin typeface="Calibri"/>
              </a:rPr>
              <a:t>.................značený Ag</a:t>
            </a:r>
            <a:endParaRPr lang="cs-CZ" sz="1600">
              <a:solidFill>
                <a:prstClr val="black"/>
              </a:solidFill>
              <a:latin typeface="Calibri"/>
            </a:endParaRPr>
          </a:p>
          <a:p>
            <a:r>
              <a:rPr lang="cs-CZ" sz="1600" b="1" i="1">
                <a:solidFill>
                  <a:prstClr val="black"/>
                </a:solidFill>
                <a:latin typeface="Calibri"/>
              </a:rPr>
              <a:t>Ab lim60%</a:t>
            </a:r>
            <a:r>
              <a:rPr lang="cs-CZ" sz="1600" i="1">
                <a:solidFill>
                  <a:prstClr val="black"/>
                </a:solidFill>
                <a:latin typeface="Calibri"/>
              </a:rPr>
              <a:t>........protilátka ze zvířete /je limitováno </a:t>
            </a:r>
            <a:r>
              <a:rPr lang="cs-CZ" sz="1600" i="1">
                <a:solidFill>
                  <a:prstClr val="black"/>
                </a:solidFill>
                <a:latin typeface="Calibri"/>
                <a:sym typeface="Symbol" pitchFamily="18" charset="2"/>
              </a:rPr>
              <a:t></a:t>
            </a:r>
            <a:r>
              <a:rPr lang="cs-CZ" sz="1600" i="1">
                <a:solidFill>
                  <a:prstClr val="black"/>
                </a:solidFill>
                <a:latin typeface="Calibri"/>
              </a:rPr>
              <a:t> známo její množství/</a:t>
            </a:r>
            <a:endParaRPr lang="cs-CZ" sz="160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r>
              <a:rPr lang="cs-CZ" sz="1600" b="1" i="1">
                <a:solidFill>
                  <a:prstClr val="black"/>
                </a:solidFill>
                <a:latin typeface="Calibri"/>
                <a:sym typeface="Symbol" pitchFamily="18" charset="2"/>
              </a:rPr>
              <a:t>XN</a:t>
            </a:r>
            <a:r>
              <a:rPr lang="cs-CZ" sz="1600" i="1">
                <a:solidFill>
                  <a:prstClr val="black"/>
                </a:solidFill>
                <a:latin typeface="Calibri"/>
                <a:sym typeface="Symbol" pitchFamily="18" charset="2"/>
              </a:rPr>
              <a:t>.................neznámý antigen</a:t>
            </a:r>
            <a:endParaRPr lang="cs-CZ" sz="160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r>
              <a:rPr lang="cs-CZ" sz="1600" b="1" i="1">
                <a:solidFill>
                  <a:prstClr val="black"/>
                </a:solidFill>
                <a:latin typeface="Calibri"/>
                <a:sym typeface="Symbol" pitchFamily="18" charset="2"/>
              </a:rPr>
              <a:t>XS</a:t>
            </a:r>
            <a:r>
              <a:rPr lang="cs-CZ" sz="1600" i="1">
                <a:solidFill>
                  <a:prstClr val="black"/>
                </a:solidFill>
                <a:latin typeface="Calibri"/>
                <a:sym typeface="Symbol" pitchFamily="18" charset="2"/>
              </a:rPr>
              <a:t>.................standardní antigen</a:t>
            </a: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6024564" y="2565400"/>
            <a:ext cx="44275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 i="1" dirty="0">
                <a:solidFill>
                  <a:prstClr val="black"/>
                </a:solidFill>
                <a:latin typeface="Calibri"/>
              </a:rPr>
              <a:t>oddělení IK:</a:t>
            </a:r>
            <a:endParaRPr lang="cs-CZ" sz="1600" dirty="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  <a:sym typeface="Symbol" pitchFamily="18" charset="2"/>
              </a:rPr>
              <a:t>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b="1" i="1" dirty="0">
                <a:solidFill>
                  <a:prstClr val="black"/>
                </a:solidFill>
                <a:latin typeface="Calibri"/>
              </a:rPr>
              <a:t>imunochemické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– </a:t>
            </a:r>
            <a:r>
              <a:rPr lang="cs-CZ" sz="1600" i="1" dirty="0">
                <a:solidFill>
                  <a:prstClr val="black"/>
                </a:solidFill>
                <a:latin typeface="Calibri"/>
              </a:rPr>
              <a:t>sekundární protilátka </a:t>
            </a:r>
            <a:r>
              <a:rPr lang="cs-CZ" sz="1600" b="1" i="1" dirty="0" err="1">
                <a:solidFill>
                  <a:prstClr val="black"/>
                </a:solidFill>
                <a:latin typeface="Calibri"/>
              </a:rPr>
              <a:t>Abs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</a:rPr>
              <a:t>- vyrobí se proti prvotní protilátce Ab </a:t>
            </a:r>
            <a:r>
              <a:rPr lang="cs-CZ" sz="1600" dirty="0">
                <a:solidFill>
                  <a:prstClr val="black"/>
                </a:solidFill>
                <a:latin typeface="Calibri"/>
                <a:sym typeface="Symbol" pitchFamily="18" charset="2"/>
              </a:rPr>
              <a:t>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Ab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pak vystupuje jako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Ag</a:t>
            </a:r>
            <a:endParaRPr lang="cs-CZ" sz="1600" dirty="0">
              <a:solidFill>
                <a:prstClr val="black"/>
              </a:solidFill>
              <a:latin typeface="Calibri"/>
              <a:sym typeface="Symbol" pitchFamily="18" charset="2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  <a:sym typeface="Symbol" pitchFamily="18" charset="2"/>
              </a:rPr>
              <a:t>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Abs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+ Ab ...vznikají sraženiny IK</a:t>
            </a:r>
          </a:p>
        </p:txBody>
      </p:sp>
      <p:pic>
        <p:nvPicPr>
          <p:cNvPr id="13317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2313" y="4149725"/>
            <a:ext cx="59039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11"/>
          <p:cNvSpPr>
            <a:spLocks noChangeArrowheads="1"/>
          </p:cNvSpPr>
          <p:nvPr/>
        </p:nvSpPr>
        <p:spPr bwMode="auto">
          <a:xfrm>
            <a:off x="1992314" y="5168900"/>
            <a:ext cx="792003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- </a:t>
            </a:r>
            <a:r>
              <a:rPr lang="cs-CZ" b="1" dirty="0">
                <a:solidFill>
                  <a:srgbClr val="4F81BD"/>
                </a:solidFill>
                <a:latin typeface="Calibri"/>
              </a:rPr>
              <a:t>izolace IK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-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imunochemicky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–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Abs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,  </a:t>
            </a:r>
            <a:r>
              <a:rPr lang="cs-CZ" b="1" i="1" dirty="0">
                <a:solidFill>
                  <a:prstClr val="black"/>
                </a:solidFill>
                <a:latin typeface="Calibri"/>
              </a:rPr>
              <a:t>fyzikálně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- </a:t>
            </a:r>
            <a:r>
              <a:rPr lang="cs-CZ" i="1" dirty="0">
                <a:solidFill>
                  <a:prstClr val="black"/>
                </a:solidFill>
                <a:latin typeface="Calibri"/>
              </a:rPr>
              <a:t>filtrace, centrifugace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...</a:t>
            </a:r>
          </a:p>
          <a:p>
            <a:r>
              <a:rPr lang="cs-CZ" b="1" i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molekulární metody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 – </a:t>
            </a:r>
            <a:r>
              <a:rPr lang="cs-CZ" i="1" dirty="0">
                <a:solidFill>
                  <a:prstClr val="black"/>
                </a:solidFill>
                <a:latin typeface="Calibri"/>
                <a:sym typeface="Symbol" pitchFamily="18" charset="2"/>
              </a:rPr>
              <a:t>elektroforéza, chromatografie</a:t>
            </a:r>
            <a:r>
              <a:rPr lang="cs-CZ" dirty="0">
                <a:solidFill>
                  <a:prstClr val="black"/>
                </a:solidFill>
                <a:latin typeface="Calibri"/>
                <a:sym typeface="Symbol" pitchFamily="18" charset="2"/>
              </a:rPr>
              <a:t> ...</a:t>
            </a:r>
          </a:p>
          <a:p>
            <a:r>
              <a:rPr lang="cs-CZ">
                <a:solidFill>
                  <a:prstClr val="black"/>
                </a:solidFill>
                <a:latin typeface="Calibri"/>
              </a:rPr>
              <a:t> </a:t>
            </a:r>
            <a:r>
              <a:rPr lang="cs-CZ" b="1" i="1">
                <a:solidFill>
                  <a:prstClr val="black"/>
                </a:solidFill>
                <a:latin typeface="Calibri"/>
                <a:sym typeface="Monotype Sorts" charset="2"/>
              </a:rPr>
              <a:t>vyhodnocení:</a:t>
            </a:r>
            <a:endParaRPr lang="cs-CZ">
              <a:solidFill>
                <a:prstClr val="black"/>
              </a:solidFill>
              <a:latin typeface="Calibri"/>
              <a:sym typeface="Monotype Sorts" charset="2"/>
            </a:endParaRPr>
          </a:p>
          <a:p>
            <a:r>
              <a:rPr lang="cs-CZ" dirty="0">
                <a:solidFill>
                  <a:prstClr val="black"/>
                </a:solidFill>
                <a:latin typeface="Calibri"/>
                <a:sym typeface="Monotype Sorts" charset="2"/>
              </a:rPr>
              <a:t>- čím </a:t>
            </a:r>
            <a:r>
              <a:rPr lang="cs-CZ" b="1" i="1" dirty="0">
                <a:solidFill>
                  <a:prstClr val="black"/>
                </a:solidFill>
                <a:latin typeface="Calibri"/>
                <a:sym typeface="Monotype Sorts" charset="2"/>
              </a:rPr>
              <a:t>více molekul X</a:t>
            </a:r>
            <a:r>
              <a:rPr lang="cs-CZ" dirty="0">
                <a:solidFill>
                  <a:prstClr val="black"/>
                </a:solidFill>
                <a:latin typeface="Calibri"/>
                <a:sym typeface="Monotype Sorts" charset="2"/>
              </a:rPr>
              <a:t> se bude v každé zkumavce nacházet, tím </a:t>
            </a:r>
            <a:r>
              <a:rPr lang="cs-CZ" b="1" i="1" dirty="0">
                <a:solidFill>
                  <a:prstClr val="black"/>
                </a:solidFill>
                <a:latin typeface="Calibri"/>
                <a:sym typeface="Monotype Sorts" charset="2"/>
              </a:rPr>
              <a:t>méně molekul </a:t>
            </a:r>
            <a:r>
              <a:rPr lang="cs-CZ" b="1" i="1" dirty="0" err="1">
                <a:solidFill>
                  <a:prstClr val="black"/>
                </a:solidFill>
                <a:latin typeface="Calibri"/>
                <a:sym typeface="Monotype Sorts" charset="2"/>
              </a:rPr>
              <a:t>Xx</a:t>
            </a:r>
            <a:r>
              <a:rPr lang="cs-CZ" dirty="0">
                <a:solidFill>
                  <a:prstClr val="black"/>
                </a:solidFill>
                <a:latin typeface="Calibri"/>
                <a:sym typeface="Monotype Sorts" charset="2"/>
              </a:rPr>
              <a:t> se bude moc </a:t>
            </a:r>
            <a:r>
              <a:rPr lang="cs-CZ" b="1" i="1" dirty="0">
                <a:solidFill>
                  <a:prstClr val="black"/>
                </a:solidFill>
                <a:latin typeface="Calibri"/>
                <a:sym typeface="Monotype Sorts" charset="2"/>
              </a:rPr>
              <a:t>navázat s protilátkou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63553" y="1196752"/>
          <a:ext cx="7826249" cy="357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astrový obrázek" r:id="rId3" imgW="3296110" imgH="1504762" progId="PBrush">
                  <p:embed/>
                </p:oleObj>
              </mc:Choice>
              <mc:Fallback>
                <p:oleObj name="Rastrový obrázek" r:id="rId3" imgW="3296110" imgH="1504762" progId="PBrush">
                  <p:embed/>
                  <p:pic>
                    <p:nvPicPr>
                      <p:cNvPr id="1433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3" y="1196752"/>
                        <a:ext cx="7826249" cy="35747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13"/>
          <p:cNvSpPr txBox="1">
            <a:spLocks noChangeArrowheads="1"/>
          </p:cNvSpPr>
          <p:nvPr/>
        </p:nvSpPr>
        <p:spPr bwMode="auto">
          <a:xfrm>
            <a:off x="5015880" y="476673"/>
            <a:ext cx="2016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  <a:latin typeface="Calibri"/>
              </a:rPr>
              <a:t>Vyhodnocení: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RIA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81200" y="1600200"/>
            <a:ext cx="8003232" cy="5069160"/>
          </a:xfrm>
        </p:spPr>
        <p:txBody>
          <a:bodyPr>
            <a:normAutofit fontScale="40000" lnSpcReduction="20000"/>
          </a:bodyPr>
          <a:lstStyle/>
          <a:p>
            <a:pPr indent="809625"/>
            <a:r>
              <a:rPr lang="cs-CZ" sz="7000" b="1" u="sng" dirty="0">
                <a:solidFill>
                  <a:schemeClr val="folHlink"/>
                </a:solidFill>
              </a:rPr>
              <a:t>- </a:t>
            </a:r>
            <a:r>
              <a:rPr lang="cs-CZ" sz="7000" b="1" i="1" u="sng" dirty="0">
                <a:solidFill>
                  <a:schemeClr val="folHlink"/>
                </a:solidFill>
              </a:rPr>
              <a:t>výhody</a:t>
            </a:r>
            <a:r>
              <a:rPr lang="cs-CZ" sz="7000" i="1" dirty="0">
                <a:solidFill>
                  <a:schemeClr val="folHlink"/>
                </a:solidFill>
              </a:rPr>
              <a:t>:</a:t>
            </a:r>
            <a:r>
              <a:rPr lang="cs-CZ" sz="7000" dirty="0"/>
              <a:t>       </a:t>
            </a:r>
            <a:r>
              <a:rPr lang="cs-CZ" sz="5900" dirty="0">
                <a:sym typeface="Symbol" pitchFamily="18" charset="2"/>
              </a:rPr>
              <a:t></a:t>
            </a:r>
            <a:r>
              <a:rPr lang="cs-CZ" sz="5900" dirty="0"/>
              <a:t> vysoká </a:t>
            </a:r>
            <a:r>
              <a:rPr lang="cs-CZ" sz="5900" i="1" dirty="0">
                <a:sym typeface="Symbol" pitchFamily="18" charset="2"/>
              </a:rPr>
              <a:t>citlivost, specifičnost, přesnost, automatizace procesů</a:t>
            </a:r>
            <a:endParaRPr lang="cs-CZ" sz="5900" dirty="0">
              <a:sym typeface="Symbol" pitchFamily="18" charset="2"/>
            </a:endParaRPr>
          </a:p>
          <a:p>
            <a:pPr indent="809625"/>
            <a:r>
              <a:rPr lang="cs-CZ" sz="5900" dirty="0">
                <a:sym typeface="Symbol" pitchFamily="18" charset="2"/>
              </a:rPr>
              <a:t>          </a:t>
            </a:r>
            <a:r>
              <a:rPr lang="cs-CZ" sz="5900" dirty="0"/>
              <a:t> </a:t>
            </a:r>
            <a:r>
              <a:rPr lang="cs-CZ" sz="5900" i="1" dirty="0" err="1">
                <a:sym typeface="Symbol" pitchFamily="18" charset="2"/>
              </a:rPr>
              <a:t>mikromnožství</a:t>
            </a:r>
            <a:r>
              <a:rPr lang="cs-CZ" sz="5900" i="1" dirty="0">
                <a:sym typeface="Symbol" pitchFamily="18" charset="2"/>
              </a:rPr>
              <a:t> </a:t>
            </a:r>
            <a:r>
              <a:rPr lang="cs-CZ" sz="5900" dirty="0">
                <a:sym typeface="Symbol" pitchFamily="18" charset="2"/>
              </a:rPr>
              <a:t>látek přímo v biologických kapalinách</a:t>
            </a:r>
          </a:p>
          <a:p>
            <a:pPr indent="809625">
              <a:buFontTx/>
              <a:buChar char="-"/>
            </a:pPr>
            <a:r>
              <a:rPr lang="cs-CZ" sz="7000" b="1" i="1" u="sng" dirty="0">
                <a:solidFill>
                  <a:schemeClr val="folHlink"/>
                </a:solidFill>
                <a:sym typeface="Symbol" pitchFamily="18" charset="2"/>
              </a:rPr>
              <a:t>nevýhody:</a:t>
            </a:r>
            <a:r>
              <a:rPr lang="cs-CZ" sz="7000" dirty="0">
                <a:sym typeface="Symbol" pitchFamily="18" charset="2"/>
              </a:rPr>
              <a:t>  </a:t>
            </a:r>
          </a:p>
          <a:p>
            <a:pPr indent="809625"/>
            <a:r>
              <a:rPr lang="cs-CZ" sz="5900" dirty="0">
                <a:sym typeface="Symbol" pitchFamily="18" charset="2"/>
              </a:rPr>
              <a:t></a:t>
            </a:r>
            <a:r>
              <a:rPr lang="cs-CZ" sz="5900" dirty="0"/>
              <a:t> </a:t>
            </a:r>
            <a:r>
              <a:rPr lang="cs-CZ" sz="5900" i="1" dirty="0">
                <a:solidFill>
                  <a:schemeClr val="folHlink"/>
                </a:solidFill>
                <a:sym typeface="Symbol" pitchFamily="18" charset="2"/>
              </a:rPr>
              <a:t>nákladné</a:t>
            </a:r>
            <a:r>
              <a:rPr lang="cs-CZ" sz="5900" dirty="0">
                <a:solidFill>
                  <a:schemeClr val="folHlink"/>
                </a:solidFill>
                <a:sym typeface="Symbol" pitchFamily="18" charset="2"/>
              </a:rPr>
              <a:t> zařízení</a:t>
            </a:r>
            <a:r>
              <a:rPr lang="cs-CZ" sz="5900" dirty="0">
                <a:sym typeface="Symbol" pitchFamily="18" charset="2"/>
              </a:rPr>
              <a:t>, drahé přístroje-</a:t>
            </a:r>
            <a:r>
              <a:rPr lang="cs-CZ" sz="5900" dirty="0" err="1">
                <a:sym typeface="Symbol" pitchFamily="18" charset="2"/>
              </a:rPr>
              <a:t>scintilátory</a:t>
            </a:r>
            <a:r>
              <a:rPr lang="cs-CZ" sz="5900" dirty="0">
                <a:sym typeface="Symbol" pitchFamily="18" charset="2"/>
              </a:rPr>
              <a:t>, drahá scintilační tekutina</a:t>
            </a:r>
          </a:p>
          <a:p>
            <a:pPr indent="809625"/>
            <a:r>
              <a:rPr lang="cs-CZ" sz="5900" dirty="0">
                <a:sym typeface="Symbol" pitchFamily="18" charset="2"/>
              </a:rPr>
              <a:t></a:t>
            </a:r>
            <a:r>
              <a:rPr lang="cs-CZ" sz="5900" dirty="0"/>
              <a:t> </a:t>
            </a:r>
            <a:r>
              <a:rPr lang="cs-CZ" sz="5900" i="1" dirty="0">
                <a:solidFill>
                  <a:schemeClr val="folHlink"/>
                </a:solidFill>
                <a:sym typeface="Symbol" pitchFamily="18" charset="2"/>
              </a:rPr>
              <a:t>radioaktivní</a:t>
            </a:r>
            <a:r>
              <a:rPr lang="cs-CZ" sz="5900" dirty="0">
                <a:solidFill>
                  <a:schemeClr val="folHlink"/>
                </a:solidFill>
                <a:sym typeface="Symbol" pitchFamily="18" charset="2"/>
              </a:rPr>
              <a:t> materiál</a:t>
            </a:r>
            <a:r>
              <a:rPr lang="cs-CZ" sz="5900" dirty="0">
                <a:sym typeface="Symbol" pitchFamily="18" charset="2"/>
              </a:rPr>
              <a:t> – zdravotní riziko, γ nebo β záření, zvl. bezpečnost při     práci, likvidace </a:t>
            </a:r>
            <a:r>
              <a:rPr lang="cs-CZ" sz="5900" dirty="0" err="1">
                <a:sym typeface="Symbol" pitchFamily="18" charset="2"/>
              </a:rPr>
              <a:t>radioakt</a:t>
            </a:r>
            <a:r>
              <a:rPr lang="cs-CZ" sz="5900" dirty="0">
                <a:sym typeface="Symbol" pitchFamily="18" charset="2"/>
              </a:rPr>
              <a:t>. materiálu</a:t>
            </a:r>
          </a:p>
          <a:p>
            <a:pPr indent="809625"/>
            <a:r>
              <a:rPr lang="cs-CZ" sz="5900" dirty="0">
                <a:sym typeface="Symbol" pitchFamily="18" charset="2"/>
              </a:rPr>
              <a:t>  </a:t>
            </a:r>
            <a:r>
              <a:rPr lang="cs-CZ" sz="5900" dirty="0"/>
              <a:t> </a:t>
            </a:r>
            <a:r>
              <a:rPr lang="cs-CZ" sz="5900" dirty="0">
                <a:solidFill>
                  <a:schemeClr val="folHlink"/>
                </a:solidFill>
              </a:rPr>
              <a:t>vlastnosti </a:t>
            </a:r>
            <a:r>
              <a:rPr lang="cs-CZ" sz="5900" i="1" dirty="0" err="1">
                <a:solidFill>
                  <a:schemeClr val="folHlink"/>
                </a:solidFill>
                <a:sym typeface="Symbol" pitchFamily="18" charset="2"/>
              </a:rPr>
              <a:t>radionuklidů</a:t>
            </a:r>
            <a:r>
              <a:rPr lang="cs-CZ" sz="5900" dirty="0">
                <a:sym typeface="Symbol" pitchFamily="18" charset="2"/>
              </a:rPr>
              <a:t> </a:t>
            </a:r>
            <a:r>
              <a:rPr lang="cs-CZ" sz="5900" dirty="0"/>
              <a:t> </a:t>
            </a:r>
            <a:r>
              <a:rPr lang="cs-CZ" sz="5900" i="1" dirty="0">
                <a:sym typeface="Symbol" pitchFamily="18" charset="2"/>
              </a:rPr>
              <a:t>znehodnocování krátkým poločasem rozpadu</a:t>
            </a:r>
            <a:r>
              <a:rPr lang="cs-CZ" sz="5900" dirty="0">
                <a:sym typeface="Symbol" pitchFamily="18" charset="2"/>
              </a:rPr>
              <a:t> – časová náročnost (musí se provést hned), u izotopů vydávajících γ záření  (</a:t>
            </a:r>
            <a:r>
              <a:rPr lang="cs-CZ" sz="5900" i="1" dirty="0">
                <a:sym typeface="Symbol" pitchFamily="18" charset="2"/>
              </a:rPr>
              <a:t>125I, 131I, 75Se) </a:t>
            </a:r>
            <a:r>
              <a:rPr lang="cs-CZ" sz="5900" dirty="0">
                <a:sym typeface="Symbol" pitchFamily="18" charset="2"/>
              </a:rPr>
              <a:t>je omezena </a:t>
            </a:r>
            <a:r>
              <a:rPr lang="cs-CZ" sz="5900" dirty="0" err="1">
                <a:sym typeface="Symbol" pitchFamily="18" charset="2"/>
              </a:rPr>
              <a:t>expirace</a:t>
            </a:r>
            <a:r>
              <a:rPr lang="cs-CZ" sz="5900" dirty="0">
                <a:sym typeface="Symbol" pitchFamily="18" charset="2"/>
              </a:rPr>
              <a:t> souprav krátkým poločasem rozpadu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81200" y="428625"/>
            <a:ext cx="8472488" cy="5697538"/>
          </a:xfrm>
        </p:spPr>
        <p:txBody>
          <a:bodyPr/>
          <a:lstStyle/>
          <a:p>
            <a:pPr indent="809625">
              <a:buNone/>
            </a:pPr>
            <a:r>
              <a:rPr lang="cs-CZ" b="1" i="1" u="sng" dirty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dirty="0">
              <a:solidFill>
                <a:schemeClr val="folHlink"/>
              </a:solidFill>
              <a:sym typeface="Symbol" pitchFamily="18" charset="2"/>
            </a:endParaRPr>
          </a:p>
          <a:p>
            <a:pPr indent="809625"/>
            <a:r>
              <a:rPr lang="cs-CZ" sz="2800" dirty="0">
                <a:sym typeface="Symbol" pitchFamily="18" charset="2"/>
              </a:rPr>
              <a:t>využití v kriminalistice, soudním lékařství (detekce jedovatých látek), stanovování velmi malého množství látek (nízko i vysokomolekulárních, např </a:t>
            </a:r>
            <a:r>
              <a:rPr lang="cs-CZ" sz="2800" dirty="0" err="1">
                <a:sym typeface="Symbol" pitchFamily="18" charset="2"/>
              </a:rPr>
              <a:t>IgE</a:t>
            </a:r>
            <a:r>
              <a:rPr lang="cs-CZ" sz="2800" dirty="0">
                <a:sym typeface="Symbol" pitchFamily="18" charset="2"/>
              </a:rPr>
              <a:t>) např.: kardiotonika, cytostatika (léčba infekčních onemocnění, nádorových onemocnění), hladiny hormonů, léčiv, vitamínů, drogy, minoritních složek séra, ve virologické diagnostice, vyšetření </a:t>
            </a:r>
            <a:r>
              <a:rPr lang="cs-CZ" sz="2800" dirty="0" err="1">
                <a:sym typeface="Symbol" pitchFamily="18" charset="2"/>
              </a:rPr>
              <a:t>specif</a:t>
            </a:r>
            <a:r>
              <a:rPr lang="cs-CZ" sz="2800" dirty="0">
                <a:sym typeface="Symbol" pitchFamily="18" charset="2"/>
              </a:rPr>
              <a:t>. Autoprotilátek, např. proti acetylcholinovému receptoru při </a:t>
            </a:r>
            <a:r>
              <a:rPr lang="cs-CZ" sz="2800" i="1" dirty="0" err="1">
                <a:sym typeface="Symbol" pitchFamily="18" charset="2"/>
              </a:rPr>
              <a:t>myastemia</a:t>
            </a:r>
            <a:r>
              <a:rPr lang="cs-CZ" sz="2800" i="1" dirty="0">
                <a:sym typeface="Symbol" pitchFamily="18" charset="2"/>
              </a:rPr>
              <a:t> gravis  </a:t>
            </a:r>
            <a:endParaRPr lang="cs-CZ" sz="28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1649</Words>
  <Application>Microsoft Office PowerPoint</Application>
  <PresentationFormat>Širokoúhlá obrazovka</PresentationFormat>
  <Paragraphs>151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Motiv sady Office</vt:lpstr>
      <vt:lpstr>Rastrový obrázek</vt:lpstr>
      <vt:lpstr> Imunochemické metody</vt:lpstr>
      <vt:lpstr>Prezentace aplikace PowerPoint</vt:lpstr>
      <vt:lpstr>Prezentace aplikace PowerPoint</vt:lpstr>
      <vt:lpstr>Prezentace aplikace PowerPoint</vt:lpstr>
      <vt:lpstr>RIA  radioimmunoassay  </vt:lpstr>
      <vt:lpstr>Prezentace aplikace PowerPoint</vt:lpstr>
      <vt:lpstr>Prezentace aplikace PowerPoint</vt:lpstr>
      <vt:lpstr>RIA</vt:lpstr>
      <vt:lpstr>Prezentace aplikace PowerPoint</vt:lpstr>
      <vt:lpstr>Prezentace aplikace PowerPoint</vt:lpstr>
      <vt:lpstr>FIA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Heterogenní FIA</vt:lpstr>
      <vt:lpstr>Prezentace aplikace PowerPoint</vt:lpstr>
      <vt:lpstr>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Imunochemické metody</dc:title>
  <dc:creator>Alena Žákovská</dc:creator>
  <cp:lastModifiedBy>Alena Žákovská</cp:lastModifiedBy>
  <cp:revision>1</cp:revision>
  <dcterms:created xsi:type="dcterms:W3CDTF">2022-10-19T11:36:10Z</dcterms:created>
  <dcterms:modified xsi:type="dcterms:W3CDTF">2022-10-19T11:36:48Z</dcterms:modified>
</cp:coreProperties>
</file>