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1" r:id="rId5"/>
    <p:sldId id="264" r:id="rId6"/>
    <p:sldId id="263" r:id="rId7"/>
    <p:sldId id="265" r:id="rId8"/>
    <p:sldId id="266" r:id="rId9"/>
    <p:sldId id="267" r:id="rId10"/>
    <p:sldId id="260" r:id="rId11"/>
  </p:sldIdLst>
  <p:sldSz cx="9144000" cy="6858000" type="screen4x3"/>
  <p:notesSz cx="6781800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13.09.2022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13.09.2022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13.09.2022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13.09.2022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13.09.2022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13.09.2022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13.09.2022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13.09.2022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13.09.2022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13.09.2022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13.09.2022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0811-8AEB-4E2B-9787-AB95625FA65B}" type="datetimeFigureOut">
              <a:rPr lang="cs-CZ" smtClean="0"/>
              <a:pPr/>
              <a:t>13.09.2022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Úvod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B050"/>
                </a:solidFill>
              </a:rPr>
              <a:t>Speciální metody v imunologii</a:t>
            </a:r>
          </a:p>
          <a:p>
            <a:r>
              <a:rPr lang="cs-CZ" sz="4000" dirty="0">
                <a:solidFill>
                  <a:srgbClr val="00B050"/>
                </a:solidFill>
              </a:rPr>
              <a:t>Laboratorní vyšetření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96" y="188640"/>
            <a:ext cx="90345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9" y="4869160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B050"/>
                </a:solidFill>
              </a:rPr>
              <a:t>Obr. Biologické materiály, ve kterých se stanovují parametry 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92500"/>
          </a:bodyPr>
          <a:lstStyle/>
          <a:p>
            <a:r>
              <a:rPr lang="cs-CZ" sz="2800" dirty="0"/>
              <a:t>Vývoj laboratorních technik v imunologii trvá již 100let</a:t>
            </a:r>
          </a:p>
          <a:p>
            <a:r>
              <a:rPr lang="cs-CZ" sz="2800" dirty="0"/>
              <a:t>Nejdříve se používaly techniky: fyzikální a chemické</a:t>
            </a:r>
          </a:p>
          <a:p>
            <a:r>
              <a:rPr lang="cs-CZ" sz="2800" dirty="0"/>
              <a:t>Později techniky umožňující analýzu buněčného, molekulárního a genetického základu fungování IS</a:t>
            </a:r>
          </a:p>
          <a:p>
            <a:r>
              <a:rPr lang="cs-CZ" sz="3600" b="1" dirty="0">
                <a:solidFill>
                  <a:srgbClr val="00B050"/>
                </a:solidFill>
              </a:rPr>
              <a:t>Základní charakteristiky imunochemické reakce:</a:t>
            </a:r>
          </a:p>
          <a:p>
            <a:r>
              <a:rPr lang="cs-CZ" sz="2800" b="1" dirty="0"/>
              <a:t>Základem vyšetřovacích metod v imunologii, klinické imunologii je reakce </a:t>
            </a:r>
            <a:r>
              <a:rPr lang="cs-CZ" sz="2800" b="1" dirty="0" err="1"/>
              <a:t>Ag</a:t>
            </a:r>
            <a:r>
              <a:rPr lang="cs-CZ" sz="2800" b="1" dirty="0"/>
              <a:t> a Ab</a:t>
            </a:r>
          </a:p>
          <a:p>
            <a:r>
              <a:rPr lang="cs-CZ" sz="2800" b="1" dirty="0"/>
              <a:t>Tato interakce se stala základem pro mnoho variant imunochemické reakce, které jsou použitelné pro detekci rozpustných látek, tak pro analýzu buněk a tkání</a:t>
            </a:r>
          </a:p>
          <a:p>
            <a:pPr>
              <a:buNone/>
            </a:pPr>
            <a:r>
              <a:rPr lang="cs-CZ" sz="2800" b="1" dirty="0">
                <a:solidFill>
                  <a:srgbClr val="00B050"/>
                </a:solidFill>
              </a:rPr>
              <a:t>Charakteristika chemické reakce</a:t>
            </a:r>
            <a:r>
              <a:rPr lang="cs-CZ" sz="2800" dirty="0">
                <a:solidFill>
                  <a:srgbClr val="00B050"/>
                </a:solidFill>
              </a:rPr>
              <a:t>: </a:t>
            </a:r>
            <a:r>
              <a:rPr lang="cs-CZ" sz="2800" dirty="0"/>
              <a:t>a)</a:t>
            </a:r>
            <a:r>
              <a:rPr lang="cs-CZ" sz="2800" dirty="0" err="1"/>
              <a:t>specifita</a:t>
            </a:r>
            <a:endParaRPr lang="cs-CZ" sz="2800" dirty="0"/>
          </a:p>
          <a:p>
            <a:pPr>
              <a:buNone/>
            </a:pPr>
            <a:r>
              <a:rPr lang="cs-CZ" sz="2800" dirty="0"/>
              <a:t>b)sensitivita – detekce </a:t>
            </a:r>
            <a:r>
              <a:rPr lang="cs-CZ" sz="2800" dirty="0" err="1"/>
              <a:t>Ag</a:t>
            </a:r>
            <a:r>
              <a:rPr lang="cs-CZ" sz="2800" dirty="0"/>
              <a:t> v </a:t>
            </a:r>
            <a:r>
              <a:rPr lang="cs-CZ" sz="2800" dirty="0" err="1"/>
              <a:t>pikogramech</a:t>
            </a:r>
            <a:endParaRPr lang="cs-CZ" sz="2800" dirty="0"/>
          </a:p>
          <a:p>
            <a:endParaRPr lang="cs-CZ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>
                <a:solidFill>
                  <a:srgbClr val="00B050"/>
                </a:solidFill>
              </a:rPr>
              <a:t>Trend:</a:t>
            </a:r>
            <a:r>
              <a:rPr lang="cs-CZ" b="1" dirty="0"/>
              <a:t> </a:t>
            </a:r>
          </a:p>
          <a:p>
            <a:pPr>
              <a:buNone/>
            </a:pPr>
            <a:r>
              <a:rPr lang="cs-CZ" b="1" dirty="0"/>
              <a:t>a)</a:t>
            </a:r>
            <a:r>
              <a:rPr lang="cs-CZ" dirty="0"/>
              <a:t> využívání automatizovaných analyzátorů, které jsou řízeny počítačovými programy. </a:t>
            </a:r>
          </a:p>
          <a:p>
            <a:pPr>
              <a:buNone/>
            </a:pPr>
            <a:r>
              <a:rPr lang="cs-CZ" b="1" dirty="0"/>
              <a:t>b)</a:t>
            </a:r>
            <a:r>
              <a:rPr lang="cs-CZ" dirty="0"/>
              <a:t>zefektivnění vyšetřovacích postupů v klinické imunologii. </a:t>
            </a:r>
          </a:p>
          <a:p>
            <a:pPr>
              <a:buNone/>
            </a:pPr>
            <a:r>
              <a:rPr lang="cs-CZ" b="1" dirty="0"/>
              <a:t>c)</a:t>
            </a:r>
            <a:r>
              <a:rPr lang="cs-CZ" dirty="0"/>
              <a:t>výsledky </a:t>
            </a:r>
            <a:r>
              <a:rPr lang="cs-CZ" dirty="0" err="1"/>
              <a:t>lab</a:t>
            </a:r>
            <a:r>
              <a:rPr lang="cs-CZ" dirty="0"/>
              <a:t>. vyšetření jsou stále dostupnější pro klinické využití. </a:t>
            </a:r>
          </a:p>
          <a:p>
            <a:pPr>
              <a:buNone/>
            </a:pPr>
            <a:r>
              <a:rPr lang="cs-CZ" b="1" dirty="0">
                <a:solidFill>
                  <a:srgbClr val="00B050"/>
                </a:solidFill>
              </a:rPr>
              <a:t>Nyní: </a:t>
            </a:r>
            <a:r>
              <a:rPr lang="cs-CZ" dirty="0"/>
              <a:t>nabídka </a:t>
            </a:r>
            <a:r>
              <a:rPr lang="cs-CZ" dirty="0" err="1"/>
              <a:t>labor</a:t>
            </a:r>
            <a:r>
              <a:rPr lang="cs-CZ" dirty="0"/>
              <a:t>. vyšetření IS je obrovská a nejsou výjimkou situace, kdy získané výsledky nejsou bezprostředně využitelné v klin. praxi</a:t>
            </a:r>
          </a:p>
          <a:p>
            <a:pPr>
              <a:buNone/>
            </a:pPr>
            <a:r>
              <a:rPr lang="cs-CZ" b="1" dirty="0">
                <a:solidFill>
                  <a:srgbClr val="00B050"/>
                </a:solidFill>
              </a:rPr>
              <a:t>Zásada: </a:t>
            </a:r>
            <a:r>
              <a:rPr lang="cs-CZ" dirty="0"/>
              <a:t>Stanovení klinické diagnózy vychází z klinického vyšetření a výsledky mají napomoci klinickému rozhodování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Laboratorní vyšetření: FÁZE</a:t>
            </a:r>
          </a:p>
          <a:p>
            <a:r>
              <a:rPr lang="cs-CZ" b="1" dirty="0" err="1">
                <a:solidFill>
                  <a:schemeClr val="accent6"/>
                </a:solidFill>
              </a:rPr>
              <a:t>Preanalytická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– sestavení souboru vzorků a souboru všech postupů se vzorkem ovlivněný biologickými vlivy. Na kvalitu vzorku mohou působit</a:t>
            </a:r>
          </a:p>
          <a:p>
            <a:r>
              <a:rPr lang="cs-CZ" dirty="0"/>
              <a:t>(neovlivnitelné vlivy) jako pohlaví, věk, rasa,</a:t>
            </a:r>
          </a:p>
          <a:p>
            <a:r>
              <a:rPr lang="cs-CZ" dirty="0"/>
              <a:t>(ovlivnitelné) léky, životní styl, kouření</a:t>
            </a:r>
          </a:p>
          <a:p>
            <a:r>
              <a:rPr lang="cs-CZ" dirty="0"/>
              <a:t>Fáze je ovlivněná způsobem: odběr materiálu, transport, skladování</a:t>
            </a:r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E905430-5FC2-4F99-A4C6-378DECFFB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4767097"/>
            <a:ext cx="3013323" cy="20681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001419"/>
          </a:xfrm>
        </p:spPr>
        <p:txBody>
          <a:bodyPr/>
          <a:lstStyle/>
          <a:p>
            <a:r>
              <a:rPr lang="cs-CZ" b="1" u="sng" dirty="0">
                <a:solidFill>
                  <a:schemeClr val="accent6">
                    <a:lumMod val="75000"/>
                  </a:schemeClr>
                </a:solidFill>
              </a:rPr>
              <a:t>Analytická</a:t>
            </a:r>
            <a:r>
              <a:rPr lang="cs-CZ" b="1" u="sng" dirty="0"/>
              <a:t> </a:t>
            </a:r>
            <a:r>
              <a:rPr lang="cs-CZ" dirty="0"/>
              <a:t>– vlastní analýza, nutné dodržovat zásady práce, akreditace laboratoře</a:t>
            </a:r>
          </a:p>
          <a:p>
            <a:r>
              <a:rPr lang="cs-CZ" b="1" u="sng" dirty="0" err="1">
                <a:solidFill>
                  <a:schemeClr val="accent6">
                    <a:lumMod val="75000"/>
                  </a:schemeClr>
                </a:solidFill>
              </a:rPr>
              <a:t>Postanalytická</a:t>
            </a:r>
            <a:r>
              <a:rPr lang="cs-CZ" b="1" u="sng" dirty="0">
                <a:solidFill>
                  <a:schemeClr val="accent6">
                    <a:lumMod val="75000"/>
                  </a:schemeClr>
                </a:solidFill>
              </a:rPr>
              <a:t> fáze </a:t>
            </a:r>
            <a:r>
              <a:rPr lang="cs-CZ" dirty="0"/>
              <a:t>– správné vyhodnocení výsledku a jeho interpretace, odpovědný </a:t>
            </a:r>
            <a:r>
              <a:rPr lang="cs-CZ" dirty="0" err="1"/>
              <a:t>labor</a:t>
            </a:r>
            <a:r>
              <a:rPr lang="cs-CZ" dirty="0"/>
              <a:t>. pracovník, lékař musí výsledek interpretovat v kontextu klinického stavu a výsledku ostatních </a:t>
            </a:r>
            <a:r>
              <a:rPr lang="cs-CZ" dirty="0" err="1"/>
              <a:t>labor</a:t>
            </a:r>
            <a:r>
              <a:rPr lang="cs-CZ" dirty="0"/>
              <a:t>. vyšetření</a:t>
            </a:r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2D2B6EC-4AD4-4A71-A26D-57B31D848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005064"/>
            <a:ext cx="4048095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6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384" y="116632"/>
            <a:ext cx="8229600" cy="850106"/>
          </a:xfrm>
        </p:spPr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Klinická laboratoř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845" y="764704"/>
            <a:ext cx="7132443" cy="5544616"/>
          </a:xfrm>
        </p:spPr>
        <p:txBody>
          <a:bodyPr>
            <a:normAutofit/>
          </a:bodyPr>
          <a:lstStyle/>
          <a:p>
            <a:r>
              <a:rPr lang="cs-CZ" dirty="0"/>
              <a:t>Musí plnit řadu formálních záležitostí, má-li poskytovat výsledky pro klinickou praxi-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akreditace příslušnými orgány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Kvalifikační podmínky </a:t>
            </a:r>
            <a:r>
              <a:rPr lang="cs-CZ" dirty="0"/>
              <a:t>pracovníků laboratoře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Přístrojové zabezpečení</a:t>
            </a:r>
          </a:p>
          <a:p>
            <a:r>
              <a:rPr lang="cs-CZ" dirty="0"/>
              <a:t>Použití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vhodně volených, ověřených </a:t>
            </a:r>
            <a:r>
              <a:rPr lang="cs-CZ" dirty="0" err="1"/>
              <a:t>diagnost</a:t>
            </a:r>
            <a:r>
              <a:rPr lang="cs-CZ" dirty="0"/>
              <a:t>. postupů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Důsledné vedení </a:t>
            </a:r>
            <a:r>
              <a:rPr lang="cs-CZ" dirty="0"/>
              <a:t>předepsané dokumentace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553A2F-AB25-428C-BC64-D8A55EF80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4725144"/>
            <a:ext cx="2578832" cy="17740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Kvalita práce musí být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kontrolována</a:t>
            </a:r>
          </a:p>
          <a:p>
            <a:r>
              <a:rPr lang="cs-CZ" dirty="0"/>
              <a:t>Zapojení do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předepsaných kontr. cyklů</a:t>
            </a:r>
          </a:p>
          <a:p>
            <a:r>
              <a:rPr lang="cs-CZ" dirty="0"/>
              <a:t>K tomu slouží předepsaná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sestava interních a externích kontr. vzork</a:t>
            </a:r>
            <a:r>
              <a:rPr lang="cs-CZ" dirty="0"/>
              <a:t>ů, které jsou průběžně vyšetřovány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Kontroly -</a:t>
            </a:r>
            <a:r>
              <a:rPr lang="cs-CZ" dirty="0"/>
              <a:t> pro všechny měřené parametry k dispozici hodnoty získané měřením vzorku zdravých jedinců odpovídajícího věku a pohlaví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734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1962D5F-A9B3-40B8-883D-926E4C4A4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639926"/>
            <a:ext cx="6694082" cy="54862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D3416F6B-F346-4A85-8446-FCBA2A5D4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25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F2F6F64-D677-4DE0-A505-2D3ED7AE8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450" y="416421"/>
            <a:ext cx="8725100" cy="644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18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355</Words>
  <Application>Microsoft Office PowerPoint</Application>
  <PresentationFormat>Předvádění na obrazovce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Motiv sady Office</vt:lpstr>
      <vt:lpstr>Úvod</vt:lpstr>
      <vt:lpstr>Prezentace aplikace PowerPoint</vt:lpstr>
      <vt:lpstr>Prezentace aplikace PowerPoint</vt:lpstr>
      <vt:lpstr>Prezentace aplikace PowerPoint</vt:lpstr>
      <vt:lpstr>Prezentace aplikace PowerPoint</vt:lpstr>
      <vt:lpstr>Klinická laboratoř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</dc:title>
  <dc:creator>Alena</dc:creator>
  <cp:lastModifiedBy>Alena Žákovská</cp:lastModifiedBy>
  <cp:revision>35</cp:revision>
  <dcterms:created xsi:type="dcterms:W3CDTF">2013-09-16T12:45:40Z</dcterms:created>
  <dcterms:modified xsi:type="dcterms:W3CDTF">2022-09-13T20:18:07Z</dcterms:modified>
</cp:coreProperties>
</file>