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9" r:id="rId2"/>
    <p:sldId id="260" r:id="rId3"/>
    <p:sldId id="261" r:id="rId4"/>
    <p:sldId id="262" r:id="rId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8EB8D-52B7-409B-87F7-91F70CF99CDE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57055-435C-4E70-8102-3F7766F77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81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Postup v metodikách při zjišťování </a:t>
            </a:r>
            <a:r>
              <a:rPr lang="cs-CZ" dirty="0">
                <a:solidFill>
                  <a:srgbClr val="C00000"/>
                </a:solidFill>
              </a:rPr>
              <a:t>stafylokokové </a:t>
            </a:r>
            <a:r>
              <a:rPr lang="cs-CZ" dirty="0" err="1">
                <a:solidFill>
                  <a:srgbClr val="C00000"/>
                </a:solidFill>
              </a:rPr>
              <a:t>enterotoxigenity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err="1">
                <a:solidFill>
                  <a:srgbClr val="0070C0"/>
                </a:solidFill>
              </a:rPr>
              <a:t>Staphylococcus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spp</a:t>
            </a:r>
            <a:r>
              <a:rPr lang="cs-CZ" i="1" dirty="0">
                <a:solidFill>
                  <a:srgbClr val="0070C0"/>
                </a:solidFill>
              </a:rPr>
              <a:t>. </a:t>
            </a:r>
            <a:r>
              <a:rPr lang="cs-CZ" dirty="0"/>
              <a:t>způsobuje závažné infekce zažívacího traktu, pacientem vylučované toxiny(</a:t>
            </a:r>
            <a:r>
              <a:rPr lang="cs-CZ" dirty="0" err="1"/>
              <a:t>Ag</a:t>
            </a:r>
            <a:r>
              <a:rPr lang="cs-CZ" dirty="0"/>
              <a:t>) ohrožují život nemocného</a:t>
            </a:r>
          </a:p>
          <a:p>
            <a:r>
              <a:rPr lang="cs-CZ" dirty="0"/>
              <a:t>Toxin - agens syndromu toxického šoku STŠ</a:t>
            </a:r>
          </a:p>
          <a:p>
            <a:r>
              <a:rPr lang="cs-CZ" dirty="0">
                <a:solidFill>
                  <a:srgbClr val="C00000"/>
                </a:solidFill>
              </a:rPr>
              <a:t>1</a:t>
            </a:r>
            <a:r>
              <a:rPr lang="cs-CZ" dirty="0"/>
              <a:t>. 90 léta 20. století sledování citlivosti pacientů na enterotoxiny ze séra pomocí </a:t>
            </a:r>
            <a:r>
              <a:rPr lang="cs-CZ" dirty="0" err="1">
                <a:solidFill>
                  <a:srgbClr val="FF0000"/>
                </a:solidFill>
              </a:rPr>
              <a:t>Ouchterlonyho</a:t>
            </a:r>
            <a:r>
              <a:rPr lang="cs-CZ" dirty="0">
                <a:solidFill>
                  <a:srgbClr val="FF0000"/>
                </a:solidFill>
              </a:rPr>
              <a:t> metodou</a:t>
            </a:r>
            <a:r>
              <a:rPr lang="cs-CZ" dirty="0"/>
              <a:t>, zjištěná citlivost na antiséra dodaného ze zahraničí byla 1µg/ml</a:t>
            </a:r>
          </a:p>
          <a:p>
            <a:r>
              <a:rPr lang="cs-CZ" dirty="0">
                <a:solidFill>
                  <a:srgbClr val="C00000"/>
                </a:solidFill>
              </a:rPr>
              <a:t>2.</a:t>
            </a:r>
            <a:r>
              <a:rPr lang="cs-CZ" dirty="0"/>
              <a:t> RPLA metoda </a:t>
            </a:r>
            <a:r>
              <a:rPr lang="cs-CZ" dirty="0">
                <a:solidFill>
                  <a:srgbClr val="FF0000"/>
                </a:solidFill>
              </a:rPr>
              <a:t>latexové aglutinace </a:t>
            </a:r>
            <a:r>
              <a:rPr lang="cs-CZ" dirty="0"/>
              <a:t>od 2008, citlivost toxinu na antisérum dodaného ze zahraničí 0,5ng/ml</a:t>
            </a:r>
          </a:p>
        </p:txBody>
      </p:sp>
    </p:spTree>
    <p:extLst>
      <p:ext uri="{BB962C8B-B14F-4D97-AF65-F5344CB8AC3E}">
        <p14:creationId xmlns:p14="http://schemas.microsoft.com/office/powerpoint/2010/main" val="291320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STŠ – syndrom toxického šoku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3.</a:t>
            </a:r>
            <a:r>
              <a:rPr lang="cs-CZ" dirty="0"/>
              <a:t> pomocí PCR, RT-PCR od r. 2007, metoda zjišťuje bakteriální geny, kódující toxiny A-E </a:t>
            </a:r>
            <a:r>
              <a:rPr lang="cs-CZ" dirty="0" err="1"/>
              <a:t>atd</a:t>
            </a:r>
            <a:r>
              <a:rPr lang="cs-CZ" dirty="0"/>
              <a:t>,  ale jen u kmenů, které nelze zjistit latexovou aglutinací</a:t>
            </a:r>
          </a:p>
          <a:p>
            <a:pPr marL="0" indent="0">
              <a:buNone/>
            </a:pPr>
            <a:r>
              <a:rPr lang="cs-CZ" dirty="0"/>
              <a:t>Nemoc: </a:t>
            </a:r>
            <a:r>
              <a:rPr lang="cs-CZ" b="1" dirty="0">
                <a:solidFill>
                  <a:srgbClr val="C00000"/>
                </a:solidFill>
              </a:rPr>
              <a:t>Stafylokoková </a:t>
            </a:r>
            <a:r>
              <a:rPr lang="cs-CZ" b="1" dirty="0" err="1">
                <a:solidFill>
                  <a:srgbClr val="C00000"/>
                </a:solidFill>
              </a:rPr>
              <a:t>enterotoxikóza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/>
              <a:t>Světový primát v počtu nemocných</a:t>
            </a:r>
          </a:p>
          <a:p>
            <a:pPr marL="0" indent="0">
              <a:buNone/>
            </a:pPr>
            <a:r>
              <a:rPr lang="cs-CZ" dirty="0"/>
              <a:t>1961 Teplice v Čechách, několik tisíc nemocných z cukráren</a:t>
            </a:r>
          </a:p>
          <a:p>
            <a:pPr marL="514350" indent="-514350">
              <a:buAutoNum type="arabicPeriod"/>
            </a:pPr>
            <a:r>
              <a:rPr lang="cs-CZ" dirty="0">
                <a:solidFill>
                  <a:srgbClr val="002060"/>
                </a:solidFill>
              </a:rPr>
              <a:t>vlna epidemie</a:t>
            </a:r>
          </a:p>
          <a:p>
            <a:pPr marL="0" indent="0">
              <a:buNone/>
            </a:pPr>
            <a:r>
              <a:rPr lang="cs-CZ" i="1" dirty="0" err="1">
                <a:solidFill>
                  <a:srgbClr val="C00000"/>
                </a:solidFill>
              </a:rPr>
              <a:t>Staphylococcus</a:t>
            </a:r>
            <a:r>
              <a:rPr lang="cs-CZ" i="1" dirty="0">
                <a:solidFill>
                  <a:srgbClr val="C00000"/>
                </a:solidFill>
              </a:rPr>
              <a:t> aureus </a:t>
            </a:r>
            <a:r>
              <a:rPr lang="cs-CZ" dirty="0"/>
              <a:t>ve žloutkovém krému cukrářských výrobků</a:t>
            </a:r>
          </a:p>
          <a:p>
            <a:pPr marL="0" indent="0">
              <a:buNone/>
            </a:pPr>
            <a:r>
              <a:rPr lang="cs-CZ" dirty="0"/>
              <a:t>Původce – jeden zaměstnanec – další zaměstnanci ze stěrů v krku</a:t>
            </a:r>
          </a:p>
        </p:txBody>
      </p:sp>
    </p:spTree>
    <p:extLst>
      <p:ext uri="{BB962C8B-B14F-4D97-AF65-F5344CB8AC3E}">
        <p14:creationId xmlns:p14="http://schemas.microsoft.com/office/powerpoint/2010/main" val="256879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2. vlna </a:t>
            </a:r>
            <a:r>
              <a:rPr lang="cs-CZ" dirty="0"/>
              <a:t>epidemie po 6-ti dnech</a:t>
            </a:r>
          </a:p>
          <a:p>
            <a:r>
              <a:rPr lang="cs-CZ" dirty="0"/>
              <a:t>Tisíce nemocných, zjištěno 500.000 jednotek /g žloutkového krému</a:t>
            </a:r>
          </a:p>
          <a:p>
            <a:r>
              <a:rPr lang="cs-CZ" dirty="0">
                <a:solidFill>
                  <a:srgbClr val="0070C0"/>
                </a:solidFill>
              </a:rPr>
              <a:t>3. vlna </a:t>
            </a:r>
            <a:r>
              <a:rPr lang="cs-CZ" dirty="0"/>
              <a:t>epidemie po 6-ti dnech několik tisíc postižených</a:t>
            </a:r>
          </a:p>
          <a:p>
            <a:r>
              <a:rPr lang="cs-CZ" dirty="0">
                <a:solidFill>
                  <a:srgbClr val="C00000"/>
                </a:solidFill>
              </a:rPr>
              <a:t>Zdroj: </a:t>
            </a:r>
            <a:r>
              <a:rPr lang="cs-CZ" dirty="0" err="1">
                <a:solidFill>
                  <a:srgbClr val="C00000"/>
                </a:solidFill>
              </a:rPr>
              <a:t>S.a</a:t>
            </a:r>
            <a:r>
              <a:rPr lang="cs-CZ" dirty="0">
                <a:solidFill>
                  <a:srgbClr val="C00000"/>
                </a:solidFill>
              </a:rPr>
              <a:t>. </a:t>
            </a:r>
            <a:r>
              <a:rPr lang="cs-CZ" dirty="0"/>
              <a:t>v kloubu ramene hnětacího stroje – ve vazelíně, kde žloutkový krém stříkal do tohoto kloubu a hmota pak stékala dolů do výrobků- kontaminace</a:t>
            </a:r>
          </a:p>
        </p:txBody>
      </p:sp>
    </p:spTree>
    <p:extLst>
      <p:ext uri="{BB962C8B-B14F-4D97-AF65-F5344CB8AC3E}">
        <p14:creationId xmlns:p14="http://schemas.microsoft.com/office/powerpoint/2010/main" val="190125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20-25 tisíc nemocných</a:t>
            </a:r>
          </a:p>
          <a:p>
            <a:r>
              <a:rPr lang="cs-CZ" dirty="0"/>
              <a:t>Některé kmeny </a:t>
            </a:r>
            <a:r>
              <a:rPr lang="cs-CZ" i="1" dirty="0"/>
              <a:t>S. aureus </a:t>
            </a:r>
            <a:r>
              <a:rPr lang="cs-CZ" dirty="0"/>
              <a:t>velmi invazivní a v případě vnímavého pacienta – </a:t>
            </a:r>
            <a:r>
              <a:rPr lang="cs-CZ" b="1" dirty="0">
                <a:solidFill>
                  <a:srgbClr val="002060"/>
                </a:solidFill>
              </a:rPr>
              <a:t>do 2 dnů úmrtí</a:t>
            </a:r>
          </a:p>
        </p:txBody>
      </p:sp>
    </p:spTree>
    <p:extLst>
      <p:ext uri="{BB962C8B-B14F-4D97-AF65-F5344CB8AC3E}">
        <p14:creationId xmlns:p14="http://schemas.microsoft.com/office/powerpoint/2010/main" val="1204184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233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Postup v metodikách při zjišťování stafylokokové enterotoxigenity</vt:lpstr>
      <vt:lpstr>STŠ – syndrom toxického šoku</vt:lpstr>
      <vt:lpstr>Prezentace aplikace PowerPoint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15</cp:revision>
  <cp:lastPrinted>2020-12-07T10:20:23Z</cp:lastPrinted>
  <dcterms:created xsi:type="dcterms:W3CDTF">2014-10-04T18:07:48Z</dcterms:created>
  <dcterms:modified xsi:type="dcterms:W3CDTF">2022-10-11T17:32:18Z</dcterms:modified>
</cp:coreProperties>
</file>