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20" r:id="rId2"/>
    <p:sldId id="323" r:id="rId3"/>
    <p:sldId id="349" r:id="rId4"/>
    <p:sldId id="354" r:id="rId5"/>
    <p:sldId id="442" r:id="rId6"/>
    <p:sldId id="355" r:id="rId7"/>
    <p:sldId id="346" r:id="rId8"/>
    <p:sldId id="347" r:id="rId9"/>
    <p:sldId id="353" r:id="rId10"/>
    <p:sldId id="356" r:id="rId11"/>
    <p:sldId id="358" r:id="rId12"/>
    <p:sldId id="357" r:id="rId13"/>
    <p:sldId id="359" r:id="rId14"/>
    <p:sldId id="360" r:id="rId15"/>
    <p:sldId id="348" r:id="rId16"/>
    <p:sldId id="351" r:id="rId17"/>
    <p:sldId id="350" r:id="rId18"/>
    <p:sldId id="324" r:id="rId19"/>
    <p:sldId id="335" r:id="rId20"/>
    <p:sldId id="325" r:id="rId21"/>
    <p:sldId id="326" r:id="rId22"/>
    <p:sldId id="327" r:id="rId23"/>
    <p:sldId id="328" r:id="rId24"/>
    <p:sldId id="339" r:id="rId25"/>
    <p:sldId id="440" r:id="rId26"/>
    <p:sldId id="441" r:id="rId27"/>
    <p:sldId id="439" r:id="rId28"/>
    <p:sldId id="415" r:id="rId29"/>
    <p:sldId id="444" r:id="rId30"/>
    <p:sldId id="443" r:id="rId31"/>
    <p:sldId id="413" r:id="rId32"/>
    <p:sldId id="420" r:id="rId33"/>
    <p:sldId id="431" r:id="rId34"/>
    <p:sldId id="430" r:id="rId35"/>
    <p:sldId id="433" r:id="rId36"/>
    <p:sldId id="434" r:id="rId37"/>
    <p:sldId id="435" r:id="rId38"/>
    <p:sldId id="436" r:id="rId39"/>
    <p:sldId id="448" r:id="rId40"/>
    <p:sldId id="422" r:id="rId41"/>
    <p:sldId id="418" r:id="rId42"/>
    <p:sldId id="424" r:id="rId43"/>
    <p:sldId id="437" r:id="rId44"/>
    <p:sldId id="445" r:id="rId45"/>
    <p:sldId id="438" r:id="rId46"/>
    <p:sldId id="446" r:id="rId47"/>
    <p:sldId id="425" r:id="rId48"/>
    <p:sldId id="447" r:id="rId49"/>
    <p:sldId id="414" r:id="rId50"/>
    <p:sldId id="428" r:id="rId51"/>
  </p:sldIdLst>
  <p:sldSz cx="9144000" cy="6858000" type="screen4x3"/>
  <p:notesSz cx="6858000" cy="9144000"/>
  <p:defaultTextStyle>
    <a:defPPr>
      <a:defRPr lang="cs-CZ"/>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Výchozí oddíl" id="{A168DD56-64A4-4750-85DB-8D1CFB637DBA}">
          <p14:sldIdLst>
            <p14:sldId id="320"/>
            <p14:sldId id="323"/>
            <p14:sldId id="349"/>
            <p14:sldId id="354"/>
            <p14:sldId id="442"/>
            <p14:sldId id="355"/>
            <p14:sldId id="346"/>
            <p14:sldId id="347"/>
            <p14:sldId id="353"/>
            <p14:sldId id="356"/>
            <p14:sldId id="358"/>
            <p14:sldId id="357"/>
            <p14:sldId id="359"/>
            <p14:sldId id="360"/>
            <p14:sldId id="348"/>
            <p14:sldId id="351"/>
            <p14:sldId id="350"/>
            <p14:sldId id="324"/>
            <p14:sldId id="335"/>
            <p14:sldId id="325"/>
            <p14:sldId id="326"/>
            <p14:sldId id="327"/>
            <p14:sldId id="328"/>
            <p14:sldId id="339"/>
            <p14:sldId id="440"/>
            <p14:sldId id="441"/>
            <p14:sldId id="439"/>
            <p14:sldId id="415"/>
            <p14:sldId id="444"/>
            <p14:sldId id="443"/>
            <p14:sldId id="413"/>
            <p14:sldId id="420"/>
            <p14:sldId id="431"/>
          </p14:sldIdLst>
        </p14:section>
        <p14:section name="Oddíl bez názvu" id="{8CB10521-605F-4EDC-B048-D33670D9DD08}">
          <p14:sldIdLst>
            <p14:sldId id="430"/>
            <p14:sldId id="433"/>
            <p14:sldId id="434"/>
            <p14:sldId id="435"/>
            <p14:sldId id="436"/>
            <p14:sldId id="448"/>
            <p14:sldId id="422"/>
            <p14:sldId id="418"/>
            <p14:sldId id="424"/>
            <p14:sldId id="437"/>
            <p14:sldId id="445"/>
            <p14:sldId id="438"/>
            <p14:sldId id="446"/>
            <p14:sldId id="425"/>
            <p14:sldId id="447"/>
            <p14:sldId id="414"/>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CC00"/>
    <a:srgbClr val="FF0000"/>
    <a:srgbClr val="0000CC"/>
    <a:srgbClr val="008000"/>
    <a:srgbClr val="CC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2" autoAdjust="0"/>
    <p:restoredTop sz="97118" autoAdjust="0"/>
  </p:normalViewPr>
  <p:slideViewPr>
    <p:cSldViewPr>
      <p:cViewPr varScale="1">
        <p:scale>
          <a:sx n="85" d="100"/>
          <a:sy n="85" d="100"/>
        </p:scale>
        <p:origin x="10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9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image" Target="../media/image11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png"/></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20-11-12T19:35:47.417"/>
    </inkml:context>
    <inkml:brush xml:id="br0">
      <inkml:brushProperty name="width" value="0.05292" units="cm"/>
      <inkml:brushProperty name="height" value="0.05292" units="cm"/>
      <inkml:brushProperty name="color" value="#FF0000"/>
    </inkml:brush>
  </inkml:definitions>
  <inkml:trace contextRef="#ctx0" brushRef="#br0">21300 14636 0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8BBD8-3B18-429D-AB4F-909AA281DB55}" type="datetimeFigureOut">
              <a:rPr lang="cs-CZ" smtClean="0"/>
              <a:pPr/>
              <a:t>15.11.2020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21CA8-55D3-4124-89E3-8BF73134DF49}"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7570838-9E13-46B8-8B55-4AB9B6D7D854}" type="slidenum">
              <a:rPr lang="cs-CZ" smtClean="0"/>
              <a:pPr/>
              <a:t>13</a:t>
            </a:fld>
            <a:endParaRPr lang="cs-CZ"/>
          </a:p>
        </p:txBody>
      </p:sp>
    </p:spTree>
    <p:extLst>
      <p:ext uri="{BB962C8B-B14F-4D97-AF65-F5344CB8AC3E}">
        <p14:creationId xmlns:p14="http://schemas.microsoft.com/office/powerpoint/2010/main" val="191976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961338A-F637-4AE8-A3EE-360779FB7273}" type="slidenum">
              <a:rPr lang="cs-CZ" smtClean="0"/>
              <a:pPr/>
              <a:t>17</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7570838-9E13-46B8-8B55-4AB9B6D7D854}" type="slidenum">
              <a:rPr lang="cs-CZ" smtClean="0"/>
              <a:pPr/>
              <a:t>46</a:t>
            </a:fld>
            <a:endParaRPr lang="cs-CZ"/>
          </a:p>
        </p:txBody>
      </p:sp>
    </p:spTree>
    <p:extLst>
      <p:ext uri="{BB962C8B-B14F-4D97-AF65-F5344CB8AC3E}">
        <p14:creationId xmlns:p14="http://schemas.microsoft.com/office/powerpoint/2010/main" val="41974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7"/>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16:creationId xmlns:a16="http://schemas.microsoft.com/office/drawing/2014/main" id="{C1B5ECF1-7FE0-4BD0-AEC9-D7F222D8F3A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F1457E1-86D4-4FB6-97B4-87402946F07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BE48D19-0F69-44C6-AEFC-C98F0B5A5878}"/>
              </a:ext>
            </a:extLst>
          </p:cNvPr>
          <p:cNvSpPr>
            <a:spLocks noGrp="1" noChangeArrowheads="1"/>
          </p:cNvSpPr>
          <p:nvPr>
            <p:ph type="sldNum" sz="quarter" idx="12"/>
          </p:nvPr>
        </p:nvSpPr>
        <p:spPr>
          <a:ln/>
        </p:spPr>
        <p:txBody>
          <a:bodyPr/>
          <a:lstStyle>
            <a:lvl1pPr>
              <a:defRPr/>
            </a:lvl1pPr>
          </a:lstStyle>
          <a:p>
            <a:fld id="{884E765A-8D97-42ED-9E34-E73B6ECAC95A}" type="slidenum">
              <a:rPr lang="cs-CZ" altLang="cs-CZ"/>
              <a:pPr/>
              <a:t>‹#›</a:t>
            </a:fld>
            <a:endParaRPr lang="cs-CZ" altLang="cs-CZ"/>
          </a:p>
        </p:txBody>
      </p:sp>
    </p:spTree>
    <p:extLst>
      <p:ext uri="{BB962C8B-B14F-4D97-AF65-F5344CB8AC3E}">
        <p14:creationId xmlns:p14="http://schemas.microsoft.com/office/powerpoint/2010/main" val="168080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74F0EF6-08B4-46E8-9C53-58306C1A9FE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2BEA772-7CDB-42BA-B43E-2B97AE3F45E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A3197AAF-E2C7-4275-8585-A317F44807C6}"/>
              </a:ext>
            </a:extLst>
          </p:cNvPr>
          <p:cNvSpPr>
            <a:spLocks noGrp="1" noChangeArrowheads="1"/>
          </p:cNvSpPr>
          <p:nvPr>
            <p:ph type="sldNum" sz="quarter" idx="12"/>
          </p:nvPr>
        </p:nvSpPr>
        <p:spPr>
          <a:ln/>
        </p:spPr>
        <p:txBody>
          <a:bodyPr/>
          <a:lstStyle>
            <a:lvl1pPr>
              <a:defRPr/>
            </a:lvl1pPr>
          </a:lstStyle>
          <a:p>
            <a:fld id="{15B4C56B-833E-463C-83E0-FAFB75A4C43F}" type="slidenum">
              <a:rPr lang="cs-CZ" altLang="cs-CZ"/>
              <a:pPr/>
              <a:t>‹#›</a:t>
            </a:fld>
            <a:endParaRPr lang="cs-CZ" altLang="cs-CZ"/>
          </a:p>
        </p:txBody>
      </p:sp>
    </p:spTree>
    <p:extLst>
      <p:ext uri="{BB962C8B-B14F-4D97-AF65-F5344CB8AC3E}">
        <p14:creationId xmlns:p14="http://schemas.microsoft.com/office/powerpoint/2010/main" val="33742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780E0FB-E68B-47E2-8E12-CF74A5888A5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DDF11B6-745B-4DA5-9E1D-EA9AC805878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8EDD07E-8132-41DD-9E18-D7FACECEEEDC}"/>
              </a:ext>
            </a:extLst>
          </p:cNvPr>
          <p:cNvSpPr>
            <a:spLocks noGrp="1" noChangeArrowheads="1"/>
          </p:cNvSpPr>
          <p:nvPr>
            <p:ph type="sldNum" sz="quarter" idx="12"/>
          </p:nvPr>
        </p:nvSpPr>
        <p:spPr>
          <a:ln/>
        </p:spPr>
        <p:txBody>
          <a:bodyPr/>
          <a:lstStyle>
            <a:lvl1pPr>
              <a:defRPr/>
            </a:lvl1pPr>
          </a:lstStyle>
          <a:p>
            <a:fld id="{EFED32B6-EE48-43CF-B4AD-BB4650845D74}" type="slidenum">
              <a:rPr lang="cs-CZ" altLang="cs-CZ"/>
              <a:pPr/>
              <a:t>‹#›</a:t>
            </a:fld>
            <a:endParaRPr lang="cs-CZ" altLang="cs-CZ"/>
          </a:p>
        </p:txBody>
      </p:sp>
    </p:spTree>
    <p:extLst>
      <p:ext uri="{BB962C8B-B14F-4D97-AF65-F5344CB8AC3E}">
        <p14:creationId xmlns:p14="http://schemas.microsoft.com/office/powerpoint/2010/main" val="390325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5CA774D-EC8C-4DC8-A4B2-D46CA4A829A2}"/>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2AC43B1-7518-4EE4-B595-613A5E87F7D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110B3E0-B530-476E-92C5-F41C2CE6D9DF}"/>
              </a:ext>
            </a:extLst>
          </p:cNvPr>
          <p:cNvSpPr>
            <a:spLocks noGrp="1" noChangeArrowheads="1"/>
          </p:cNvSpPr>
          <p:nvPr>
            <p:ph type="sldNum" sz="quarter" idx="12"/>
          </p:nvPr>
        </p:nvSpPr>
        <p:spPr>
          <a:ln/>
        </p:spPr>
        <p:txBody>
          <a:bodyPr/>
          <a:lstStyle>
            <a:lvl1pPr>
              <a:defRPr/>
            </a:lvl1pPr>
          </a:lstStyle>
          <a:p>
            <a:fld id="{8DCB100A-B66C-44D9-BA3D-07049A69639C}" type="slidenum">
              <a:rPr lang="cs-CZ" altLang="cs-CZ"/>
              <a:pPr/>
              <a:t>‹#›</a:t>
            </a:fld>
            <a:endParaRPr lang="cs-CZ" altLang="cs-CZ"/>
          </a:p>
        </p:txBody>
      </p:sp>
    </p:spTree>
    <p:extLst>
      <p:ext uri="{BB962C8B-B14F-4D97-AF65-F5344CB8AC3E}">
        <p14:creationId xmlns:p14="http://schemas.microsoft.com/office/powerpoint/2010/main" val="32366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2"/>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16B551A6-5BBC-4B62-87EE-41E81E51E129}"/>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E3C22DF-1CF0-4C99-84B1-4F068D1960D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755FA0B-70C6-46D7-9F95-4F83E86D12D9}"/>
              </a:ext>
            </a:extLst>
          </p:cNvPr>
          <p:cNvSpPr>
            <a:spLocks noGrp="1" noChangeArrowheads="1"/>
          </p:cNvSpPr>
          <p:nvPr>
            <p:ph type="sldNum" sz="quarter" idx="12"/>
          </p:nvPr>
        </p:nvSpPr>
        <p:spPr>
          <a:ln/>
        </p:spPr>
        <p:txBody>
          <a:bodyPr/>
          <a:lstStyle>
            <a:lvl1pPr>
              <a:defRPr/>
            </a:lvl1pPr>
          </a:lstStyle>
          <a:p>
            <a:fld id="{ACA138C5-1908-4216-B3FF-96F22326AABA}" type="slidenum">
              <a:rPr lang="cs-CZ" altLang="cs-CZ"/>
              <a:pPr/>
              <a:t>‹#›</a:t>
            </a:fld>
            <a:endParaRPr lang="cs-CZ" altLang="cs-CZ"/>
          </a:p>
        </p:txBody>
      </p:sp>
    </p:spTree>
    <p:extLst>
      <p:ext uri="{BB962C8B-B14F-4D97-AF65-F5344CB8AC3E}">
        <p14:creationId xmlns:p14="http://schemas.microsoft.com/office/powerpoint/2010/main" val="3791019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12A16AE-760C-4702-8E89-7DBC9D9E3FA7}"/>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DC63A6A2-A42D-4652-A25D-7431D8F242E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F369BCE-7075-4B10-B7D0-26838771B7FC}"/>
              </a:ext>
            </a:extLst>
          </p:cNvPr>
          <p:cNvSpPr>
            <a:spLocks noGrp="1" noChangeArrowheads="1"/>
          </p:cNvSpPr>
          <p:nvPr>
            <p:ph type="sldNum" sz="quarter" idx="12"/>
          </p:nvPr>
        </p:nvSpPr>
        <p:spPr>
          <a:ln/>
        </p:spPr>
        <p:txBody>
          <a:bodyPr/>
          <a:lstStyle>
            <a:lvl1pPr>
              <a:defRPr/>
            </a:lvl1pPr>
          </a:lstStyle>
          <a:p>
            <a:fld id="{8F6525E4-EB88-4E6C-90F8-064587CA50CE}" type="slidenum">
              <a:rPr lang="cs-CZ" altLang="cs-CZ"/>
              <a:pPr/>
              <a:t>‹#›</a:t>
            </a:fld>
            <a:endParaRPr lang="cs-CZ" altLang="cs-CZ"/>
          </a:p>
        </p:txBody>
      </p:sp>
    </p:spTree>
    <p:extLst>
      <p:ext uri="{BB962C8B-B14F-4D97-AF65-F5344CB8AC3E}">
        <p14:creationId xmlns:p14="http://schemas.microsoft.com/office/powerpoint/2010/main" val="416288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5EF1C8C4-1564-4BB5-A618-AF7652647F73}"/>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7B9E1044-D39D-49B8-ADA7-02A6E5EA46A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39C81D1F-F7D5-43E9-A1E2-A1E43C88DD14}"/>
              </a:ext>
            </a:extLst>
          </p:cNvPr>
          <p:cNvSpPr>
            <a:spLocks noGrp="1" noChangeArrowheads="1"/>
          </p:cNvSpPr>
          <p:nvPr>
            <p:ph type="sldNum" sz="quarter" idx="12"/>
          </p:nvPr>
        </p:nvSpPr>
        <p:spPr>
          <a:ln/>
        </p:spPr>
        <p:txBody>
          <a:bodyPr/>
          <a:lstStyle>
            <a:lvl1pPr>
              <a:defRPr/>
            </a:lvl1pPr>
          </a:lstStyle>
          <a:p>
            <a:fld id="{10550E08-4958-4739-AF0E-A04D59FD5E95}" type="slidenum">
              <a:rPr lang="cs-CZ" altLang="cs-CZ"/>
              <a:pPr/>
              <a:t>‹#›</a:t>
            </a:fld>
            <a:endParaRPr lang="cs-CZ" altLang="cs-CZ"/>
          </a:p>
        </p:txBody>
      </p:sp>
    </p:spTree>
    <p:extLst>
      <p:ext uri="{BB962C8B-B14F-4D97-AF65-F5344CB8AC3E}">
        <p14:creationId xmlns:p14="http://schemas.microsoft.com/office/powerpoint/2010/main" val="213259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3CF14E73-73BC-4377-82DF-CD998D1B02C3}"/>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62C0273-21A8-4757-955F-FFE0FAE2D70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4A43A8A3-CD27-47B3-A92F-66CEE6148B02}"/>
              </a:ext>
            </a:extLst>
          </p:cNvPr>
          <p:cNvSpPr>
            <a:spLocks noGrp="1" noChangeArrowheads="1"/>
          </p:cNvSpPr>
          <p:nvPr>
            <p:ph type="sldNum" sz="quarter" idx="12"/>
          </p:nvPr>
        </p:nvSpPr>
        <p:spPr>
          <a:ln/>
        </p:spPr>
        <p:txBody>
          <a:bodyPr/>
          <a:lstStyle>
            <a:lvl1pPr>
              <a:defRPr/>
            </a:lvl1pPr>
          </a:lstStyle>
          <a:p>
            <a:fld id="{2A69205C-22AA-4017-ADC6-FA8BA1C80464}" type="slidenum">
              <a:rPr lang="cs-CZ" altLang="cs-CZ"/>
              <a:pPr/>
              <a:t>‹#›</a:t>
            </a:fld>
            <a:endParaRPr lang="cs-CZ" altLang="cs-CZ"/>
          </a:p>
        </p:txBody>
      </p:sp>
    </p:spTree>
    <p:extLst>
      <p:ext uri="{BB962C8B-B14F-4D97-AF65-F5344CB8AC3E}">
        <p14:creationId xmlns:p14="http://schemas.microsoft.com/office/powerpoint/2010/main" val="165884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A56453-A82A-4FF0-9A09-B12435FC3286}"/>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6162B1AC-623C-4639-8049-27B82E1B716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BB522726-DFE2-4FC9-9112-FBDC829F7F32}"/>
              </a:ext>
            </a:extLst>
          </p:cNvPr>
          <p:cNvSpPr>
            <a:spLocks noGrp="1" noChangeArrowheads="1"/>
          </p:cNvSpPr>
          <p:nvPr>
            <p:ph type="sldNum" sz="quarter" idx="12"/>
          </p:nvPr>
        </p:nvSpPr>
        <p:spPr>
          <a:ln/>
        </p:spPr>
        <p:txBody>
          <a:bodyPr/>
          <a:lstStyle>
            <a:lvl1pPr>
              <a:defRPr/>
            </a:lvl1pPr>
          </a:lstStyle>
          <a:p>
            <a:fld id="{840286CD-9A07-48C3-A6CD-AD54FF73FA67}" type="slidenum">
              <a:rPr lang="cs-CZ" altLang="cs-CZ"/>
              <a:pPr/>
              <a:t>‹#›</a:t>
            </a:fld>
            <a:endParaRPr lang="cs-CZ" altLang="cs-CZ"/>
          </a:p>
        </p:txBody>
      </p:sp>
    </p:spTree>
    <p:extLst>
      <p:ext uri="{BB962C8B-B14F-4D97-AF65-F5344CB8AC3E}">
        <p14:creationId xmlns:p14="http://schemas.microsoft.com/office/powerpoint/2010/main" val="121734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B442C896-4921-46E2-A684-DC0AEF99230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C91D563-AF36-475B-8AF6-73731439952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F0A3429-4C1D-4E43-965B-CA07391C8F38}"/>
              </a:ext>
            </a:extLst>
          </p:cNvPr>
          <p:cNvSpPr>
            <a:spLocks noGrp="1" noChangeArrowheads="1"/>
          </p:cNvSpPr>
          <p:nvPr>
            <p:ph type="sldNum" sz="quarter" idx="12"/>
          </p:nvPr>
        </p:nvSpPr>
        <p:spPr>
          <a:ln/>
        </p:spPr>
        <p:txBody>
          <a:bodyPr/>
          <a:lstStyle>
            <a:lvl1pPr>
              <a:defRPr/>
            </a:lvl1pPr>
          </a:lstStyle>
          <a:p>
            <a:fld id="{895FDA2C-7525-4AC5-A00A-9771B24F8DA5}" type="slidenum">
              <a:rPr lang="cs-CZ" altLang="cs-CZ"/>
              <a:pPr/>
              <a:t>‹#›</a:t>
            </a:fld>
            <a:endParaRPr lang="cs-CZ" altLang="cs-CZ"/>
          </a:p>
        </p:txBody>
      </p:sp>
    </p:spTree>
    <p:extLst>
      <p:ext uri="{BB962C8B-B14F-4D97-AF65-F5344CB8AC3E}">
        <p14:creationId xmlns:p14="http://schemas.microsoft.com/office/powerpoint/2010/main" val="192030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C1095863-78C3-4025-A3A0-AFC0C4365DB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B7A520E-150A-468F-A938-7A14F082B61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F8B6162-2B14-4172-A15C-0B18C5B1E497}"/>
              </a:ext>
            </a:extLst>
          </p:cNvPr>
          <p:cNvSpPr>
            <a:spLocks noGrp="1" noChangeArrowheads="1"/>
          </p:cNvSpPr>
          <p:nvPr>
            <p:ph type="sldNum" sz="quarter" idx="12"/>
          </p:nvPr>
        </p:nvSpPr>
        <p:spPr>
          <a:ln/>
        </p:spPr>
        <p:txBody>
          <a:bodyPr/>
          <a:lstStyle>
            <a:lvl1pPr>
              <a:defRPr/>
            </a:lvl1pPr>
          </a:lstStyle>
          <a:p>
            <a:fld id="{E0529CB9-FA2F-4058-AE7B-EFA9DC2E05C6}" type="slidenum">
              <a:rPr lang="cs-CZ" altLang="cs-CZ"/>
              <a:pPr/>
              <a:t>‹#›</a:t>
            </a:fld>
            <a:endParaRPr lang="cs-CZ" altLang="cs-CZ"/>
          </a:p>
        </p:txBody>
      </p:sp>
    </p:spTree>
    <p:extLst>
      <p:ext uri="{BB962C8B-B14F-4D97-AF65-F5344CB8AC3E}">
        <p14:creationId xmlns:p14="http://schemas.microsoft.com/office/powerpoint/2010/main" val="245355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CDFB5E-853E-47BA-B3F0-082D47684F0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3F1D9A92-D721-4E06-B460-C7FEA80D823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270BC086-B7F8-474C-B017-F4C7D309BCA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p>
        </p:txBody>
      </p:sp>
      <p:sp>
        <p:nvSpPr>
          <p:cNvPr id="1029" name="Rectangle 5">
            <a:extLst>
              <a:ext uri="{FF2B5EF4-FFF2-40B4-BE49-F238E27FC236}">
                <a16:creationId xmlns:a16="http://schemas.microsoft.com/office/drawing/2014/main" id="{F30F7821-651C-4CAF-A73A-EFF122BCF73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p>
        </p:txBody>
      </p:sp>
      <p:sp>
        <p:nvSpPr>
          <p:cNvPr id="1030" name="Rectangle 6">
            <a:extLst>
              <a:ext uri="{FF2B5EF4-FFF2-40B4-BE49-F238E27FC236}">
                <a16:creationId xmlns:a16="http://schemas.microsoft.com/office/drawing/2014/main" id="{AFC9B218-F3C2-439D-9D92-76185235A3A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4B552AFA-820D-4EF6-A853-86768D0CB8F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8.png"/><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1.bin"/><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customXml" Target="../ink/ink1.xml"/><Relationship Id="rId5" Type="http://schemas.openxmlformats.org/officeDocument/2006/relationships/image" Target="../media/image13.jpe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jpeg"/><Relationship Id="rId14" Type="http://schemas.openxmlformats.org/officeDocument/2006/relationships/image" Target="../media/image35.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3.png"/><Relationship Id="rId3" Type="http://schemas.openxmlformats.org/officeDocument/2006/relationships/notesSlide" Target="../notesSlides/notesSlide2.xml"/><Relationship Id="rId7" Type="http://schemas.openxmlformats.org/officeDocument/2006/relationships/image" Target="../media/image31.jpe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0.jpe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oleObject" Target="../embeddings/oleObject15.bin"/><Relationship Id="rId4" Type="http://schemas.openxmlformats.org/officeDocument/2006/relationships/oleObject" Target="../embeddings/oleObject13.bin"/><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7.emf"/><Relationship Id="rId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jpeg"/><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55.png"/><Relationship Id="rId4" Type="http://schemas.openxmlformats.org/officeDocument/2006/relationships/image" Target="../media/image57.jpeg"/><Relationship Id="rId9" Type="http://schemas.openxmlformats.org/officeDocument/2006/relationships/oleObject" Target="../embeddings/oleObject19.bin"/></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oleObject" Target="../embeddings/oleObject20.bin"/><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66.jpeg"/><Relationship Id="rId4" Type="http://schemas.openxmlformats.org/officeDocument/2006/relationships/image" Target="../media/image64.pn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2.jpeg"/><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3.bin"/><Relationship Id="rId11" Type="http://schemas.openxmlformats.org/officeDocument/2006/relationships/image" Target="../media/image74.jpe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oleObject" Target="../embeddings/oleObject22.bin"/><Relationship Id="rId9" Type="http://schemas.openxmlformats.org/officeDocument/2006/relationships/oleObject" Target="../embeddings/oleObject24.bin"/></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79.png"/><Relationship Id="rId5" Type="http://schemas.openxmlformats.org/officeDocument/2006/relationships/oleObject" Target="../embeddings/oleObject27.bin"/><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85.png"/><Relationship Id="rId5" Type="http://schemas.openxmlformats.org/officeDocument/2006/relationships/oleObject" Target="../embeddings/oleObject29.bin"/><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oleObject" Target="../embeddings/oleObject33.bin"/><Relationship Id="rId3" Type="http://schemas.openxmlformats.org/officeDocument/2006/relationships/image" Target="../media/image90.jpeg"/><Relationship Id="rId7" Type="http://schemas.openxmlformats.org/officeDocument/2006/relationships/image" Target="../media/image94.png"/><Relationship Id="rId12"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93.png"/><Relationship Id="rId11" Type="http://schemas.openxmlformats.org/officeDocument/2006/relationships/oleObject" Target="../embeddings/oleObject32.bin"/><Relationship Id="rId5" Type="http://schemas.openxmlformats.org/officeDocument/2006/relationships/image" Target="../media/image92.png"/><Relationship Id="rId10" Type="http://schemas.openxmlformats.org/officeDocument/2006/relationships/image" Target="../media/image95.jpeg"/><Relationship Id="rId4" Type="http://schemas.openxmlformats.org/officeDocument/2006/relationships/image" Target="../media/image91.jpeg"/><Relationship Id="rId9" Type="http://schemas.openxmlformats.org/officeDocument/2006/relationships/image" Target="../media/image87.png"/><Relationship Id="rId1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98.png"/><Relationship Id="rId3" Type="http://schemas.openxmlformats.org/officeDocument/2006/relationships/image" Target="../media/image99.jpeg"/><Relationship Id="rId7" Type="http://schemas.openxmlformats.org/officeDocument/2006/relationships/hyperlink" Target="https://upload.wikimedia.org/wikipedia/commons/8/80/Botrychium_lunaria_(Vanoise).JPG" TargetMode="External"/><Relationship Id="rId12"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96.png"/><Relationship Id="rId11" Type="http://schemas.openxmlformats.org/officeDocument/2006/relationships/image" Target="../media/image102.jpeg"/><Relationship Id="rId5" Type="http://schemas.openxmlformats.org/officeDocument/2006/relationships/oleObject" Target="../embeddings/oleObject34.bin"/><Relationship Id="rId10" Type="http://schemas.openxmlformats.org/officeDocument/2006/relationships/image" Target="../media/image97.png"/><Relationship Id="rId4" Type="http://schemas.openxmlformats.org/officeDocument/2006/relationships/image" Target="../media/image100.jpeg"/><Relationship Id="rId9" Type="http://schemas.openxmlformats.org/officeDocument/2006/relationships/oleObject" Target="../embeddings/oleObject35.bin"/></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07.png"/><Relationship Id="rId5" Type="http://schemas.openxmlformats.org/officeDocument/2006/relationships/oleObject" Target="../embeddings/oleObject38.bin"/><Relationship Id="rId4" Type="http://schemas.openxmlformats.org/officeDocument/2006/relationships/image" Target="../media/image106.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09.jpeg"/><Relationship Id="rId5" Type="http://schemas.openxmlformats.org/officeDocument/2006/relationships/hyperlink" Target="http://www.garten.cz/e/cz/01107-liska-obecna-corylus-avellana/" TargetMode="Externa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www.obrazky.cz/?q=FAgus&amp;url=https://www.biolib.cz/IMG/GAL/199787.jpg&amp;imageId=75e7e50b2abfce9c&amp;data=lgLEEMaZYfG5BIZ2ViTrwldThXXEMAWUsCh7-H1nUoBC4M-JI5xT25eVLer2eqIych7wSLe3yeV_tRaFdg2x0aipHWWYgM5ckgfGxAI7o5PEAhlhxAKXfMQCaB0=" TargetMode="Externa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hyperlink" Target="https://upload.wikimedia.org/wikipedia/commons/thumb/7/7e/20130803Fagus_sylvativa05.jpg/250px-20130803Fagus_sylvativa05.jpg" TargetMode="Externa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15.png"/><Relationship Id="rId5" Type="http://schemas.openxmlformats.org/officeDocument/2006/relationships/oleObject" Target="../embeddings/oleObject41.bin"/><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krnap.cz/historie-vlivu-cloveka/"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oleObject" Target="../embeddings/oleObject4.bin"/><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9EFAA1B-3466-41ED-807B-EF3730C3C4F6}"/>
              </a:ext>
            </a:extLst>
          </p:cNvPr>
          <p:cNvSpPr/>
          <p:nvPr/>
        </p:nvSpPr>
        <p:spPr>
          <a:xfrm>
            <a:off x="395536" y="1628800"/>
            <a:ext cx="8604448" cy="3046988"/>
          </a:xfrm>
          <a:prstGeom prst="rect">
            <a:avLst/>
          </a:prstGeom>
        </p:spPr>
        <p:txBody>
          <a:bodyPr wrap="square">
            <a:spAutoFit/>
          </a:bodyPr>
          <a:lstStyle/>
          <a:p>
            <a:pPr algn="ctr"/>
            <a:r>
              <a:rPr lang="cs-CZ" sz="3200" b="1" dirty="0">
                <a:solidFill>
                  <a:srgbClr val="00B050"/>
                </a:solidFill>
                <a:latin typeface="Open Sans"/>
              </a:rPr>
              <a:t>Paleobotanika </a:t>
            </a:r>
          </a:p>
          <a:p>
            <a:pPr algn="ctr"/>
            <a:r>
              <a:rPr lang="cs-CZ" sz="3200" dirty="0">
                <a:solidFill>
                  <a:srgbClr val="00B050"/>
                </a:solidFill>
                <a:latin typeface="Open Sans"/>
              </a:rPr>
              <a:t>a její využití pro obory studující lidskou historii</a:t>
            </a:r>
          </a:p>
          <a:p>
            <a:pPr algn="ctr"/>
            <a:endParaRPr lang="cs-CZ" sz="3200" dirty="0">
              <a:solidFill>
                <a:srgbClr val="000000"/>
              </a:solidFill>
              <a:latin typeface="Open Sans"/>
            </a:endParaRPr>
          </a:p>
          <a:p>
            <a:pPr algn="ctr"/>
            <a:endParaRPr lang="cs-CZ" sz="3200" dirty="0">
              <a:solidFill>
                <a:srgbClr val="000000"/>
              </a:solidFill>
              <a:latin typeface="Open Sans"/>
            </a:endParaRPr>
          </a:p>
          <a:p>
            <a:pPr algn="ctr"/>
            <a:endParaRPr lang="cs-CZ" sz="3200" dirty="0">
              <a:solidFill>
                <a:srgbClr val="000000"/>
              </a:solidFill>
              <a:latin typeface="Open Sans"/>
            </a:endParaRPr>
          </a:p>
          <a:p>
            <a:pPr algn="ctr"/>
            <a:r>
              <a:rPr lang="cs-CZ" sz="3200" dirty="0">
                <a:solidFill>
                  <a:srgbClr val="000000"/>
                </a:solidFill>
                <a:latin typeface="Open Sans"/>
              </a:rPr>
              <a:t> Nela Doláková</a:t>
            </a:r>
          </a:p>
        </p:txBody>
      </p:sp>
    </p:spTree>
    <p:extLst>
      <p:ext uri="{BB962C8B-B14F-4D97-AF65-F5344CB8AC3E}">
        <p14:creationId xmlns:p14="http://schemas.microsoft.com/office/powerpoint/2010/main" val="216322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0893" y="188640"/>
            <a:ext cx="882221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dirty="0">
                <a:latin typeface="Times New Roman" panose="02020603050405020304" pitchFamily="18" charset="0"/>
                <a:cs typeface="Times New Roman" panose="02020603050405020304" pitchFamily="18" charset="0"/>
              </a:rPr>
              <a:t>Území ČR náleží ke středoevropské oblasti, která je křižovatkou šíření rostlinných druhů, z čehož plyne velká druhová rozmanitost. Vzhledem k velké členitosti reliéfu se zde setkáváme s různorodými biotopy s relativně malou rozlohou.</a:t>
            </a:r>
          </a:p>
          <a:p>
            <a:pPr eaLnBrk="1" hangingPunct="1">
              <a:spcBef>
                <a:spcPct val="0"/>
              </a:spcBef>
              <a:buFontTx/>
              <a:buNone/>
            </a:pPr>
            <a:r>
              <a:rPr lang="cs-CZ" altLang="cs-CZ" sz="1400" b="1" dirty="0">
                <a:latin typeface="Times New Roman" panose="02020603050405020304" pitchFamily="18" charset="0"/>
                <a:cs typeface="Times New Roman" panose="02020603050405020304" pitchFamily="18" charset="0"/>
              </a:rPr>
              <a:t>Asi 20 % rostlinných druhů je v české krajině nepůvodních</a:t>
            </a:r>
            <a:r>
              <a:rPr lang="cs-CZ" altLang="cs-CZ" sz="1400" dirty="0">
                <a:latin typeface="Times New Roman" panose="02020603050405020304" pitchFamily="18" charset="0"/>
                <a:cs typeface="Times New Roman" panose="02020603050405020304" pitchFamily="18" charset="0"/>
              </a:rPr>
              <a:t>, zavlečených člověkem.</a:t>
            </a:r>
          </a:p>
          <a:p>
            <a:pPr>
              <a:spcBef>
                <a:spcPct val="0"/>
              </a:spcBef>
              <a:buFontTx/>
              <a:buNone/>
            </a:pPr>
            <a:endParaRPr lang="cs-CZ" altLang="cs-CZ" sz="1400" b="1" dirty="0">
              <a:latin typeface="Times New Roman" panose="02020603050405020304" pitchFamily="18" charset="0"/>
              <a:cs typeface="Times New Roman" panose="02020603050405020304" pitchFamily="18" charset="0"/>
            </a:endParaRPr>
          </a:p>
          <a:p>
            <a:pPr>
              <a:spcBef>
                <a:spcPct val="0"/>
              </a:spcBef>
              <a:buFontTx/>
              <a:buNone/>
            </a:pPr>
            <a:r>
              <a:rPr lang="cs-CZ" altLang="cs-CZ" sz="1600" b="1" dirty="0">
                <a:latin typeface="Times New Roman" panose="02020603050405020304" pitchFamily="18" charset="0"/>
                <a:cs typeface="Times New Roman" panose="02020603050405020304" pitchFamily="18" charset="0"/>
              </a:rPr>
              <a:t>Fytogeografické členění</a:t>
            </a:r>
          </a:p>
          <a:p>
            <a:pPr>
              <a:spcBef>
                <a:spcPct val="0"/>
              </a:spcBef>
              <a:buFontTx/>
              <a:buNone/>
            </a:pPr>
            <a:r>
              <a:rPr lang="cs-CZ" altLang="cs-CZ" sz="1400" dirty="0">
                <a:latin typeface="Times New Roman" panose="02020603050405020304" pitchFamily="18" charset="0"/>
                <a:cs typeface="Times New Roman" panose="02020603050405020304" pitchFamily="18" charset="0"/>
              </a:rPr>
              <a:t>Botanicky se území ČR člení do fytogeografických oblastí, které zahrnují 99 fytogeografických okresů:</a:t>
            </a:r>
          </a:p>
          <a:p>
            <a:pPr lvl="1">
              <a:spcBef>
                <a:spcPct val="0"/>
              </a:spcBef>
              <a:buFontTx/>
              <a:buChar char="•"/>
            </a:pPr>
            <a:r>
              <a:rPr lang="cs-CZ" altLang="cs-CZ" sz="1400" b="1" dirty="0" err="1">
                <a:solidFill>
                  <a:srgbClr val="0000CC"/>
                </a:solidFill>
                <a:latin typeface="Times New Roman" panose="02020603050405020304" pitchFamily="18" charset="0"/>
                <a:cs typeface="Times New Roman" panose="02020603050405020304" pitchFamily="18" charset="0"/>
              </a:rPr>
              <a:t>Termofytikum</a:t>
            </a:r>
            <a:r>
              <a:rPr lang="cs-CZ" altLang="cs-CZ" sz="1400" b="1" dirty="0">
                <a:solidFill>
                  <a:srgbClr val="0000CC"/>
                </a:solidFill>
                <a:latin typeface="Times New Roman" panose="02020603050405020304" pitchFamily="18" charset="0"/>
                <a:cs typeface="Times New Roman" panose="02020603050405020304" pitchFamily="18" charset="0"/>
              </a:rPr>
              <a:t> </a:t>
            </a:r>
            <a:r>
              <a:rPr lang="cs-CZ" altLang="cs-CZ" sz="1400" dirty="0">
                <a:latin typeface="Times New Roman" panose="02020603050405020304" pitchFamily="18" charset="0"/>
                <a:cs typeface="Times New Roman" panose="02020603050405020304" pitchFamily="18" charset="0"/>
              </a:rPr>
              <a:t>je osídlováno převážně teplomilnými druhy rostlin. Zahrnuje výškový vegetační stupeň </a:t>
            </a:r>
            <a:r>
              <a:rPr lang="cs-CZ" altLang="cs-CZ" sz="1400" u="sng" dirty="0" err="1">
                <a:latin typeface="Times New Roman" panose="02020603050405020304" pitchFamily="18" charset="0"/>
                <a:cs typeface="Times New Roman" panose="02020603050405020304" pitchFamily="18" charset="0"/>
              </a:rPr>
              <a:t>planární</a:t>
            </a:r>
            <a:r>
              <a:rPr lang="cs-CZ" altLang="cs-CZ" sz="1400" u="sng" dirty="0">
                <a:latin typeface="Times New Roman" panose="02020603050405020304" pitchFamily="18" charset="0"/>
                <a:cs typeface="Times New Roman" panose="02020603050405020304" pitchFamily="18" charset="0"/>
              </a:rPr>
              <a:t> (nížinný)</a:t>
            </a:r>
            <a:r>
              <a:rPr lang="cs-CZ" altLang="cs-CZ" sz="1400" dirty="0">
                <a:latin typeface="Times New Roman" panose="02020603050405020304" pitchFamily="18" charset="0"/>
                <a:cs typeface="Times New Roman" panose="02020603050405020304" pitchFamily="18" charset="0"/>
              </a:rPr>
              <a:t> a </a:t>
            </a:r>
            <a:r>
              <a:rPr lang="cs-CZ" altLang="cs-CZ" sz="1400" u="sng" dirty="0" err="1">
                <a:latin typeface="Times New Roman" panose="02020603050405020304" pitchFamily="18" charset="0"/>
                <a:cs typeface="Times New Roman" panose="02020603050405020304" pitchFamily="18" charset="0"/>
              </a:rPr>
              <a:t>kolinní</a:t>
            </a:r>
            <a:r>
              <a:rPr lang="cs-CZ" altLang="cs-CZ" sz="1400" u="sng" dirty="0">
                <a:latin typeface="Times New Roman" panose="02020603050405020304" pitchFamily="18" charset="0"/>
                <a:cs typeface="Times New Roman" panose="02020603050405020304" pitchFamily="18" charset="0"/>
              </a:rPr>
              <a:t> (pahorkatinný)</a:t>
            </a:r>
            <a:r>
              <a:rPr lang="cs-CZ" altLang="cs-CZ" sz="1400" dirty="0">
                <a:latin typeface="Times New Roman" panose="02020603050405020304" pitchFamily="18" charset="0"/>
                <a:cs typeface="Times New Roman" panose="02020603050405020304" pitchFamily="18" charset="0"/>
              </a:rPr>
              <a:t>. Tvoří 2 souvislé podoblasti: </a:t>
            </a:r>
            <a:r>
              <a:rPr lang="cs-CZ" altLang="cs-CZ" sz="1400" b="1" dirty="0">
                <a:latin typeface="Times New Roman" panose="02020603050405020304" pitchFamily="18" charset="0"/>
                <a:cs typeface="Times New Roman" panose="02020603050405020304" pitchFamily="18" charset="0"/>
              </a:rPr>
              <a:t>České </a:t>
            </a:r>
            <a:r>
              <a:rPr lang="cs-CZ" altLang="cs-CZ" sz="1400" b="1" dirty="0" err="1">
                <a:latin typeface="Times New Roman" panose="02020603050405020304" pitchFamily="18" charset="0"/>
                <a:cs typeface="Times New Roman" panose="02020603050405020304" pitchFamily="18" charset="0"/>
              </a:rPr>
              <a:t>termofytikum</a:t>
            </a:r>
            <a:r>
              <a:rPr lang="cs-CZ" altLang="cs-CZ" sz="1400" dirty="0">
                <a:latin typeface="Times New Roman" panose="02020603050405020304" pitchFamily="18" charset="0"/>
                <a:cs typeface="Times New Roman" panose="02020603050405020304" pitchFamily="18" charset="0"/>
              </a:rPr>
              <a:t> (15 okresů) vytváří pás od Doupovské pahorkatiny v Poohří až po východní Polabí. </a:t>
            </a:r>
            <a:r>
              <a:rPr lang="cs-CZ" altLang="cs-CZ" sz="1400" b="1" dirty="0">
                <a:latin typeface="Times New Roman" panose="02020603050405020304" pitchFamily="18" charset="0"/>
                <a:cs typeface="Times New Roman" panose="02020603050405020304" pitchFamily="18" charset="0"/>
              </a:rPr>
              <a:t>Panonské </a:t>
            </a:r>
            <a:r>
              <a:rPr lang="cs-CZ" altLang="cs-CZ" sz="1400" b="1" dirty="0" err="1">
                <a:latin typeface="Times New Roman" panose="02020603050405020304" pitchFamily="18" charset="0"/>
                <a:cs typeface="Times New Roman" panose="02020603050405020304" pitchFamily="18" charset="0"/>
              </a:rPr>
              <a:t>termofytikum</a:t>
            </a:r>
            <a:r>
              <a:rPr lang="cs-CZ" altLang="cs-CZ" sz="1400" dirty="0">
                <a:latin typeface="Times New Roman" panose="02020603050405020304" pitchFamily="18" charset="0"/>
                <a:cs typeface="Times New Roman" panose="02020603050405020304" pitchFamily="18" charset="0"/>
              </a:rPr>
              <a:t> (6 okresů) zahrnuje oblasti jižní Moravy a Moravských úvalů.</a:t>
            </a:r>
          </a:p>
          <a:p>
            <a:pPr lvl="1">
              <a:spcBef>
                <a:spcPct val="0"/>
              </a:spcBef>
              <a:buFontTx/>
              <a:buChar char="•"/>
            </a:pPr>
            <a:r>
              <a:rPr lang="cs-CZ" altLang="cs-CZ" sz="1400" b="1" dirty="0" err="1">
                <a:solidFill>
                  <a:srgbClr val="0000CC"/>
                </a:solidFill>
                <a:latin typeface="Times New Roman" panose="02020603050405020304" pitchFamily="18" charset="0"/>
                <a:cs typeface="Times New Roman" panose="02020603050405020304" pitchFamily="18" charset="0"/>
              </a:rPr>
              <a:t>Mezofytikum</a:t>
            </a:r>
            <a:r>
              <a:rPr lang="cs-CZ" altLang="cs-CZ" sz="1400" dirty="0">
                <a:latin typeface="Times New Roman" panose="02020603050405020304" pitchFamily="18" charset="0"/>
                <a:cs typeface="Times New Roman" panose="02020603050405020304" pitchFamily="18" charset="0"/>
              </a:rPr>
              <a:t> tvoří přechod mezi teplomilnou a chladnomilnou květenou a zabírá největší část území. </a:t>
            </a:r>
          </a:p>
          <a:p>
            <a:pPr lvl="1">
              <a:spcBef>
                <a:spcPct val="0"/>
              </a:spcBef>
              <a:buFontTx/>
              <a:buChar char="•"/>
            </a:pPr>
            <a:r>
              <a:rPr lang="cs-CZ" altLang="cs-CZ" sz="1400" dirty="0">
                <a:latin typeface="Times New Roman" panose="02020603050405020304" pitchFamily="18" charset="0"/>
                <a:cs typeface="Times New Roman" panose="02020603050405020304" pitchFamily="18" charset="0"/>
              </a:rPr>
              <a:t>Zahrnuje stupeň </a:t>
            </a:r>
            <a:r>
              <a:rPr lang="cs-CZ" altLang="cs-CZ" sz="1400" u="sng" dirty="0" err="1">
                <a:latin typeface="Times New Roman" panose="02020603050405020304" pitchFamily="18" charset="0"/>
                <a:cs typeface="Times New Roman" panose="02020603050405020304" pitchFamily="18" charset="0"/>
              </a:rPr>
              <a:t>suprakolinní</a:t>
            </a:r>
            <a:r>
              <a:rPr lang="cs-CZ" altLang="cs-CZ" sz="1400" u="sng" dirty="0">
                <a:latin typeface="Times New Roman" panose="02020603050405020304" pitchFamily="18" charset="0"/>
                <a:cs typeface="Times New Roman" panose="02020603050405020304" pitchFamily="18" charset="0"/>
              </a:rPr>
              <a:t> (</a:t>
            </a:r>
            <a:r>
              <a:rPr lang="cs-CZ" altLang="cs-CZ" sz="1400" u="sng" dirty="0" err="1">
                <a:latin typeface="Times New Roman" panose="02020603050405020304" pitchFamily="18" charset="0"/>
                <a:cs typeface="Times New Roman" panose="02020603050405020304" pitchFamily="18" charset="0"/>
              </a:rPr>
              <a:t>kopcovinný</a:t>
            </a:r>
            <a:r>
              <a:rPr lang="cs-CZ" altLang="cs-CZ" sz="1400" dirty="0">
                <a:latin typeface="Times New Roman" panose="02020603050405020304" pitchFamily="18" charset="0"/>
                <a:cs typeface="Times New Roman" panose="02020603050405020304" pitchFamily="18" charset="0"/>
              </a:rPr>
              <a:t>) </a:t>
            </a:r>
            <a:r>
              <a:rPr lang="cs-CZ" altLang="cs-CZ" sz="1400" u="sng" dirty="0">
                <a:latin typeface="Times New Roman" panose="02020603050405020304" pitchFamily="18" charset="0"/>
                <a:cs typeface="Times New Roman" panose="02020603050405020304" pitchFamily="18" charset="0"/>
              </a:rPr>
              <a:t>a </a:t>
            </a:r>
            <a:r>
              <a:rPr lang="cs-CZ" altLang="cs-CZ" sz="1400" u="sng" dirty="0" err="1">
                <a:latin typeface="Times New Roman" panose="02020603050405020304" pitchFamily="18" charset="0"/>
                <a:cs typeface="Times New Roman" panose="02020603050405020304" pitchFamily="18" charset="0"/>
              </a:rPr>
              <a:t>submontánní</a:t>
            </a:r>
            <a:r>
              <a:rPr lang="cs-CZ" altLang="cs-CZ" sz="1400" u="sng" dirty="0">
                <a:latin typeface="Times New Roman" panose="02020603050405020304" pitchFamily="18" charset="0"/>
                <a:cs typeface="Times New Roman" panose="02020603050405020304" pitchFamily="18" charset="0"/>
              </a:rPr>
              <a:t> (podhorský, vrchovinný</a:t>
            </a:r>
            <a:r>
              <a:rPr lang="cs-CZ" altLang="cs-CZ" sz="1400" dirty="0">
                <a:latin typeface="Times New Roman" panose="02020603050405020304" pitchFamily="18" charset="0"/>
                <a:cs typeface="Times New Roman" panose="02020603050405020304" pitchFamily="18" charset="0"/>
              </a:rPr>
              <a:t>). </a:t>
            </a:r>
          </a:p>
          <a:p>
            <a:pPr lvl="1">
              <a:spcBef>
                <a:spcPct val="0"/>
              </a:spcBef>
              <a:buFontTx/>
              <a:buChar char="•"/>
            </a:pPr>
            <a:r>
              <a:rPr lang="cs-CZ" altLang="cs-CZ" sz="1400" b="1" dirty="0">
                <a:latin typeface="Times New Roman" panose="02020603050405020304" pitchFamily="18" charset="0"/>
                <a:cs typeface="Times New Roman" panose="02020603050405020304" pitchFamily="18" charset="0"/>
              </a:rPr>
              <a:t>Českomoravské </a:t>
            </a:r>
            <a:r>
              <a:rPr lang="cs-CZ" altLang="cs-CZ" sz="1400" b="1" dirty="0" err="1">
                <a:latin typeface="Times New Roman" panose="02020603050405020304" pitchFamily="18" charset="0"/>
                <a:cs typeface="Times New Roman" panose="02020603050405020304" pitchFamily="18" charset="0"/>
              </a:rPr>
              <a:t>mezofytikum</a:t>
            </a:r>
            <a:r>
              <a:rPr lang="cs-CZ" altLang="cs-CZ" sz="1400" dirty="0">
                <a:latin typeface="Times New Roman" panose="02020603050405020304" pitchFamily="18" charset="0"/>
                <a:cs typeface="Times New Roman" panose="02020603050405020304" pitchFamily="18" charset="0"/>
              </a:rPr>
              <a:t> tvoří 63 okresů a </a:t>
            </a:r>
            <a:r>
              <a:rPr lang="cs-CZ" altLang="cs-CZ" sz="1400" b="1" dirty="0">
                <a:latin typeface="Times New Roman" panose="02020603050405020304" pitchFamily="18" charset="0"/>
                <a:cs typeface="Times New Roman" panose="02020603050405020304" pitchFamily="18" charset="0"/>
              </a:rPr>
              <a:t>Karpatské </a:t>
            </a:r>
            <a:r>
              <a:rPr lang="cs-CZ" altLang="cs-CZ" sz="1400" b="1" dirty="0" err="1">
                <a:latin typeface="Times New Roman" panose="02020603050405020304" pitchFamily="18" charset="0"/>
                <a:cs typeface="Times New Roman" panose="02020603050405020304" pitchFamily="18" charset="0"/>
              </a:rPr>
              <a:t>mezofytikum</a:t>
            </a:r>
            <a:r>
              <a:rPr lang="cs-CZ" altLang="cs-CZ" sz="1400" dirty="0">
                <a:latin typeface="Times New Roman" panose="02020603050405020304" pitchFamily="18" charset="0"/>
                <a:cs typeface="Times New Roman" panose="02020603050405020304" pitchFamily="18" charset="0"/>
              </a:rPr>
              <a:t> 9 okresů. Obě podoblasti na sebe plynule navazují.</a:t>
            </a:r>
          </a:p>
          <a:p>
            <a:pPr lvl="1">
              <a:spcBef>
                <a:spcPct val="0"/>
              </a:spcBef>
              <a:buFontTx/>
              <a:buChar char="•"/>
            </a:pPr>
            <a:r>
              <a:rPr lang="cs-CZ" altLang="cs-CZ" sz="1400" b="1" dirty="0" err="1">
                <a:solidFill>
                  <a:srgbClr val="0000CC"/>
                </a:solidFill>
                <a:latin typeface="Times New Roman" panose="02020603050405020304" pitchFamily="18" charset="0"/>
                <a:cs typeface="Times New Roman" panose="02020603050405020304" pitchFamily="18" charset="0"/>
              </a:rPr>
              <a:t>Oreofytikum</a:t>
            </a:r>
            <a:r>
              <a:rPr lang="cs-CZ" altLang="cs-CZ" sz="1400" dirty="0">
                <a:latin typeface="Times New Roman" panose="02020603050405020304" pitchFamily="18" charset="0"/>
                <a:cs typeface="Times New Roman" panose="02020603050405020304" pitchFamily="18" charset="0"/>
              </a:rPr>
              <a:t> jsou horské oblasti s převažující chladnomilnou květenou. </a:t>
            </a:r>
            <a:r>
              <a:rPr lang="cs-CZ" altLang="cs-CZ" sz="1400" dirty="0" err="1">
                <a:latin typeface="Times New Roman" panose="02020603050405020304" pitchFamily="18" charset="0"/>
                <a:cs typeface="Times New Roman" panose="02020603050405020304" pitchFamily="18" charset="0"/>
              </a:rPr>
              <a:t>Zahrňuje</a:t>
            </a:r>
            <a:r>
              <a:rPr lang="cs-CZ" altLang="cs-CZ" sz="1400" dirty="0">
                <a:latin typeface="Times New Roman" panose="02020603050405020304" pitchFamily="18" charset="0"/>
                <a:cs typeface="Times New Roman" panose="02020603050405020304" pitchFamily="18" charset="0"/>
              </a:rPr>
              <a:t> stupně </a:t>
            </a:r>
            <a:r>
              <a:rPr lang="cs-CZ" altLang="cs-CZ" sz="1400" u="sng" dirty="0">
                <a:latin typeface="Times New Roman" panose="02020603050405020304" pitchFamily="18" charset="0"/>
                <a:cs typeface="Times New Roman" panose="02020603050405020304" pitchFamily="18" charset="0"/>
              </a:rPr>
              <a:t>montánní (</a:t>
            </a:r>
            <a:r>
              <a:rPr lang="cs-CZ" altLang="cs-CZ" sz="1400" u="sng" dirty="0" err="1">
                <a:latin typeface="Times New Roman" panose="02020603050405020304" pitchFamily="18" charset="0"/>
                <a:cs typeface="Times New Roman" panose="02020603050405020304" pitchFamily="18" charset="0"/>
              </a:rPr>
              <a:t>hornatinný</a:t>
            </a:r>
            <a:r>
              <a:rPr lang="cs-CZ" altLang="cs-CZ" sz="1400" u="sng" dirty="0">
                <a:latin typeface="Times New Roman" panose="02020603050405020304" pitchFamily="18" charset="0"/>
                <a:cs typeface="Times New Roman" panose="02020603050405020304" pitchFamily="18" charset="0"/>
              </a:rPr>
              <a:t>)</a:t>
            </a:r>
            <a:r>
              <a:rPr lang="cs-CZ" altLang="cs-CZ" sz="1400" dirty="0">
                <a:latin typeface="Times New Roman" panose="02020603050405020304" pitchFamily="18" charset="0"/>
                <a:cs typeface="Times New Roman" panose="02020603050405020304" pitchFamily="18" charset="0"/>
              </a:rPr>
              <a:t>,</a:t>
            </a:r>
            <a:r>
              <a:rPr lang="cs-CZ" altLang="cs-CZ" sz="1400" u="sng" dirty="0">
                <a:latin typeface="Times New Roman" panose="02020603050405020304" pitchFamily="18" charset="0"/>
                <a:cs typeface="Times New Roman" panose="02020603050405020304" pitchFamily="18" charset="0"/>
              </a:rPr>
              <a:t> </a:t>
            </a:r>
            <a:r>
              <a:rPr lang="cs-CZ" altLang="cs-CZ" sz="1400" u="sng" dirty="0" err="1">
                <a:latin typeface="Times New Roman" panose="02020603050405020304" pitchFamily="18" charset="0"/>
                <a:cs typeface="Times New Roman" panose="02020603050405020304" pitchFamily="18" charset="0"/>
              </a:rPr>
              <a:t>supramontánní</a:t>
            </a:r>
            <a:r>
              <a:rPr lang="cs-CZ" altLang="cs-CZ" sz="1400" u="sng" dirty="0">
                <a:latin typeface="Times New Roman" panose="02020603050405020304" pitchFamily="18" charset="0"/>
                <a:cs typeface="Times New Roman" panose="02020603050405020304" pitchFamily="18" charset="0"/>
              </a:rPr>
              <a:t> (středohorský, </a:t>
            </a:r>
            <a:r>
              <a:rPr lang="cs-CZ" altLang="cs-CZ" sz="1400" u="sng" dirty="0" err="1">
                <a:latin typeface="Times New Roman" panose="02020603050405020304" pitchFamily="18" charset="0"/>
                <a:cs typeface="Times New Roman" panose="02020603050405020304" pitchFamily="18" charset="0"/>
              </a:rPr>
              <a:t>oreální</a:t>
            </a:r>
            <a:r>
              <a:rPr lang="cs-CZ" altLang="cs-CZ" sz="1400" u="sng" dirty="0">
                <a:latin typeface="Times New Roman" panose="02020603050405020304" pitchFamily="18" charset="0"/>
                <a:cs typeface="Times New Roman" panose="02020603050405020304" pitchFamily="18" charset="0"/>
              </a:rPr>
              <a:t>, smrkový)</a:t>
            </a:r>
            <a:r>
              <a:rPr lang="cs-CZ" altLang="cs-CZ" sz="1400" dirty="0">
                <a:latin typeface="Times New Roman" panose="02020603050405020304" pitchFamily="18" charset="0"/>
                <a:cs typeface="Times New Roman" panose="02020603050405020304" pitchFamily="18" charset="0"/>
              </a:rPr>
              <a:t> a </a:t>
            </a:r>
            <a:r>
              <a:rPr lang="cs-CZ" altLang="cs-CZ" sz="1400" u="sng" dirty="0">
                <a:latin typeface="Times New Roman" panose="02020603050405020304" pitchFamily="18" charset="0"/>
                <a:cs typeface="Times New Roman" panose="02020603050405020304" pitchFamily="18" charset="0"/>
              </a:rPr>
              <a:t>subalpínský (klečový)</a:t>
            </a:r>
            <a:r>
              <a:rPr lang="cs-CZ" altLang="cs-CZ" sz="1400" dirty="0">
                <a:latin typeface="Times New Roman" panose="02020603050405020304" pitchFamily="18" charset="0"/>
                <a:cs typeface="Times New Roman" panose="02020603050405020304" pitchFamily="18" charset="0"/>
              </a:rPr>
              <a:t>, </a:t>
            </a:r>
            <a:r>
              <a:rPr lang="cs-CZ" altLang="cs-CZ" sz="1400" u="sng" dirty="0">
                <a:latin typeface="Times New Roman" panose="02020603050405020304" pitchFamily="18" charset="0"/>
                <a:cs typeface="Times New Roman" panose="02020603050405020304" pitchFamily="18" charset="0"/>
              </a:rPr>
              <a:t>alpínský</a:t>
            </a:r>
            <a:r>
              <a:rPr lang="cs-CZ" altLang="cs-CZ" sz="1400" dirty="0">
                <a:latin typeface="Times New Roman" panose="02020603050405020304" pitchFamily="18" charset="0"/>
                <a:cs typeface="Times New Roman" panose="02020603050405020304" pitchFamily="18" charset="0"/>
              </a:rPr>
              <a:t>. </a:t>
            </a:r>
            <a:r>
              <a:rPr lang="cs-CZ" altLang="cs-CZ" sz="1400" b="1" dirty="0">
                <a:latin typeface="Times New Roman" panose="02020603050405020304" pitchFamily="18" charset="0"/>
                <a:cs typeface="Times New Roman" panose="02020603050405020304" pitchFamily="18" charset="0"/>
              </a:rPr>
              <a:t>České </a:t>
            </a:r>
            <a:r>
              <a:rPr lang="cs-CZ" altLang="cs-CZ" sz="1400" b="1" dirty="0" err="1">
                <a:latin typeface="Times New Roman" panose="02020603050405020304" pitchFamily="18" charset="0"/>
                <a:cs typeface="Times New Roman" panose="02020603050405020304" pitchFamily="18" charset="0"/>
              </a:rPr>
              <a:t>oreofytikum</a:t>
            </a:r>
            <a:r>
              <a:rPr lang="cs-CZ" altLang="cs-CZ" sz="1400" dirty="0">
                <a:latin typeface="Times New Roman" panose="02020603050405020304" pitchFamily="18" charset="0"/>
                <a:cs typeface="Times New Roman" panose="02020603050405020304" pitchFamily="18" charset="0"/>
              </a:rPr>
              <a:t> zahrnuje 14 okresů, které tvoří izolované, nejvýše položené oblasti hor Českého masivu. </a:t>
            </a:r>
            <a:r>
              <a:rPr lang="cs-CZ" altLang="cs-CZ" sz="1400" b="1" dirty="0">
                <a:latin typeface="Times New Roman" panose="02020603050405020304" pitchFamily="18" charset="0"/>
                <a:cs typeface="Times New Roman" panose="02020603050405020304" pitchFamily="18" charset="0"/>
              </a:rPr>
              <a:t>Karpatské </a:t>
            </a:r>
            <a:r>
              <a:rPr lang="cs-CZ" altLang="cs-CZ" sz="1400" b="1" dirty="0" err="1">
                <a:latin typeface="Times New Roman" panose="02020603050405020304" pitchFamily="18" charset="0"/>
                <a:cs typeface="Times New Roman" panose="02020603050405020304" pitchFamily="18" charset="0"/>
              </a:rPr>
              <a:t>oreofytikum</a:t>
            </a:r>
            <a:r>
              <a:rPr lang="cs-CZ" altLang="cs-CZ" sz="1400" dirty="0">
                <a:latin typeface="Times New Roman" panose="02020603050405020304" pitchFamily="18" charset="0"/>
                <a:cs typeface="Times New Roman" panose="02020603050405020304" pitchFamily="18" charset="0"/>
              </a:rPr>
              <a:t> je tvořeno 1 okresem (Moravskoslezské Beskydy).</a:t>
            </a:r>
          </a:p>
          <a:p>
            <a:pPr>
              <a:spcBef>
                <a:spcPct val="0"/>
              </a:spcBef>
              <a:buFontTx/>
              <a:buNone/>
            </a:pPr>
            <a:endParaRPr lang="cs-CZ" altLang="cs-CZ" sz="1400" b="1" dirty="0">
              <a:latin typeface="Times New Roman" panose="02020603050405020304" pitchFamily="18" charset="0"/>
              <a:cs typeface="Times New Roman" panose="02020603050405020304" pitchFamily="18" charset="0"/>
            </a:endParaRPr>
          </a:p>
          <a:p>
            <a:pPr>
              <a:spcBef>
                <a:spcPct val="0"/>
              </a:spcBef>
              <a:buFontTx/>
              <a:buNone/>
            </a:pPr>
            <a:r>
              <a:rPr lang="cs-CZ" altLang="cs-CZ" sz="1400" b="1" dirty="0">
                <a:latin typeface="Times New Roman" panose="02020603050405020304" pitchFamily="18" charset="0"/>
                <a:cs typeface="Times New Roman" panose="02020603050405020304" pitchFamily="18" charset="0"/>
              </a:rPr>
              <a:t>                                                                     Lesy</a:t>
            </a:r>
          </a:p>
          <a:p>
            <a:pPr>
              <a:spcBef>
                <a:spcPct val="0"/>
              </a:spcBef>
              <a:buFontTx/>
              <a:buNone/>
            </a:pPr>
            <a:r>
              <a:rPr lang="cs-CZ" altLang="cs-CZ" sz="1400" dirty="0">
                <a:latin typeface="Times New Roman" panose="02020603050405020304" pitchFamily="18" charset="0"/>
                <a:cs typeface="Times New Roman" panose="02020603050405020304" pitchFamily="18" charset="0"/>
              </a:rPr>
              <a:t>Lesy v současné době pokrývají asi 1/3 území ČR cca 25 000 km</a:t>
            </a:r>
            <a:r>
              <a:rPr lang="cs-CZ" altLang="cs-CZ" sz="1400" baseline="30000" dirty="0">
                <a:latin typeface="Times New Roman" panose="02020603050405020304" pitchFamily="18" charset="0"/>
                <a:cs typeface="Times New Roman" panose="02020603050405020304" pitchFamily="18" charset="0"/>
              </a:rPr>
              <a:t>2</a:t>
            </a:r>
            <a:r>
              <a:rPr lang="cs-CZ" altLang="cs-CZ" sz="1400" dirty="0">
                <a:latin typeface="Times New Roman" panose="02020603050405020304" pitchFamily="18" charset="0"/>
                <a:cs typeface="Times New Roman" panose="02020603050405020304" pitchFamily="18" charset="0"/>
              </a:rPr>
              <a:t>. V minulosti byly značně změněny lesnickou činností. Na území ČR proto dnes téměř nenajdeme původní lesy.</a:t>
            </a:r>
          </a:p>
          <a:p>
            <a:pPr>
              <a:spcBef>
                <a:spcPct val="0"/>
              </a:spcBef>
              <a:buFontTx/>
              <a:buNone/>
            </a:pPr>
            <a:r>
              <a:rPr lang="cs-CZ" altLang="cs-CZ" sz="1400" dirty="0">
                <a:latin typeface="Times New Roman" panose="02020603050405020304" pitchFamily="18" charset="0"/>
                <a:cs typeface="Times New Roman" panose="02020603050405020304" pitchFamily="18" charset="0"/>
              </a:rPr>
              <a:t> V druhové skladbě lesa převažují </a:t>
            </a:r>
            <a:r>
              <a:rPr lang="cs-CZ" altLang="cs-CZ" sz="1400" b="1" dirty="0">
                <a:latin typeface="Times New Roman" panose="02020603050405020304" pitchFamily="18" charset="0"/>
                <a:cs typeface="Times New Roman" panose="02020603050405020304" pitchFamily="18" charset="0"/>
              </a:rPr>
              <a:t>uměle vysázené smrkové  monokultury.</a:t>
            </a:r>
          </a:p>
          <a:p>
            <a:pPr>
              <a:spcBef>
                <a:spcPct val="0"/>
              </a:spcBef>
              <a:buFontTx/>
              <a:buNone/>
            </a:pPr>
            <a:r>
              <a:rPr lang="cs-CZ" altLang="cs-CZ" sz="1400" dirty="0">
                <a:latin typeface="Times New Roman" panose="02020603050405020304" pitchFamily="18" charset="0"/>
                <a:cs typeface="Times New Roman" panose="02020603050405020304" pitchFamily="18" charset="0"/>
              </a:rPr>
              <a:t>Druhová skladba českých lesů je následující: smrk (55 %), borovice (18 %), dub (6 %), buk (5 %), modřín (3 %), </a:t>
            </a:r>
          </a:p>
          <a:p>
            <a:pPr>
              <a:spcBef>
                <a:spcPct val="0"/>
              </a:spcBef>
              <a:buFontTx/>
              <a:buNone/>
            </a:pPr>
            <a:r>
              <a:rPr lang="cs-CZ" altLang="cs-CZ" sz="1400" dirty="0">
                <a:latin typeface="Times New Roman" panose="02020603050405020304" pitchFamily="18" charset="0"/>
                <a:cs typeface="Times New Roman" panose="02020603050405020304" pitchFamily="18" charset="0"/>
              </a:rPr>
              <a:t>                                                                         bříza (3 %), olše (1 %), ostatní dřeviny (9 %).</a:t>
            </a:r>
          </a:p>
        </p:txBody>
      </p:sp>
      <p:sp>
        <p:nvSpPr>
          <p:cNvPr id="3" name="Obdélník 2">
            <a:extLst>
              <a:ext uri="{FF2B5EF4-FFF2-40B4-BE49-F238E27FC236}">
                <a16:creationId xmlns:a16="http://schemas.microsoft.com/office/drawing/2014/main" id="{39ADE05B-ABD5-4834-9F31-BB6792A35FE0}"/>
              </a:ext>
            </a:extLst>
          </p:cNvPr>
          <p:cNvSpPr/>
          <p:nvPr/>
        </p:nvSpPr>
        <p:spPr>
          <a:xfrm>
            <a:off x="160893" y="5697840"/>
            <a:ext cx="8822214" cy="1015663"/>
          </a:xfrm>
          <a:prstGeom prst="rect">
            <a:avLst/>
          </a:prstGeom>
          <a:solidFill>
            <a:srgbClr val="FFCCCC"/>
          </a:solidFill>
        </p:spPr>
        <p:txBody>
          <a:bodyPr wrap="square">
            <a:spAutoFit/>
          </a:bodyPr>
          <a:lstStyle/>
          <a:p>
            <a:r>
              <a:rPr lang="cs-CZ" sz="1200" dirty="0">
                <a:solidFill>
                  <a:srgbClr val="333333"/>
                </a:solidFill>
                <a:latin typeface="Comic Sans MS" panose="030F0702030302020204" pitchFamily="66" charset="0"/>
                <a:cs typeface="Times New Roman" panose="02020603050405020304" pitchFamily="18" charset="0"/>
              </a:rPr>
              <a:t>V roce 1355 vydal Karel IV obecně platný zákoník pro země koruny české, takzvané </a:t>
            </a:r>
            <a:r>
              <a:rPr lang="cs-CZ" sz="1200" b="1" dirty="0" err="1">
                <a:solidFill>
                  <a:srgbClr val="333333"/>
                </a:solidFill>
                <a:latin typeface="Comic Sans MS" panose="030F0702030302020204" pitchFamily="66" charset="0"/>
                <a:cs typeface="Times New Roman" panose="02020603050405020304" pitchFamily="18" charset="0"/>
              </a:rPr>
              <a:t>Maiestas</a:t>
            </a:r>
            <a:r>
              <a:rPr lang="cs-CZ" sz="1200" b="1" dirty="0">
                <a:solidFill>
                  <a:srgbClr val="333333"/>
                </a:solidFill>
                <a:latin typeface="Comic Sans MS" panose="030F0702030302020204" pitchFamily="66" charset="0"/>
                <a:cs typeface="Times New Roman" panose="02020603050405020304" pitchFamily="18" charset="0"/>
              </a:rPr>
              <a:t> Carolina:</a:t>
            </a:r>
            <a:r>
              <a:rPr lang="cs-CZ" sz="1200" dirty="0">
                <a:solidFill>
                  <a:srgbClr val="333333"/>
                </a:solidFill>
                <a:latin typeface="Comic Sans MS" panose="030F0702030302020204" pitchFamily="66" charset="0"/>
                <a:cs typeface="Times New Roman" panose="02020603050405020304" pitchFamily="18" charset="0"/>
              </a:rPr>
              <a:t> </a:t>
            </a:r>
          </a:p>
          <a:p>
            <a:r>
              <a:rPr lang="cs-CZ" sz="1200" i="1" dirty="0">
                <a:solidFill>
                  <a:srgbClr val="333333"/>
                </a:solidFill>
                <a:latin typeface="Comic Sans MS" panose="030F0702030302020204" pitchFamily="66" charset="0"/>
                <a:cs typeface="Times New Roman" panose="02020603050405020304" pitchFamily="18" charset="0"/>
              </a:rPr>
              <a:t>„Krásný soubor našich lesů, vzbuzující obdiv cizinců, chceme netoliko promrhati, ale zamýšlíme jej uchrániti od veškerého kácení. Chtějíce, aby lesy zůstaly nedotknuté a věčné, rozkazujeme, aby žádný z našich hajných nebo lovčích ani žádná jiná osoba nesměl je káceti, vyvážeti nějaké dříví z našich lesů, zcizovati je nebo prodávati, leč pouze dřevo suché a to, které padne silou větrů…..Kdo by jednal opačně, tomu hrozí trest utětí pravé ruky.“</a:t>
            </a:r>
            <a:endParaRPr lang="cs-CZ" sz="1200" b="0" i="0" dirty="0">
              <a:solidFill>
                <a:srgbClr val="333333"/>
              </a:solidFill>
              <a:effectLst/>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839898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b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51449"/>
            <a:ext cx="5929322" cy="395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1"/>
          <p:cNvSpPr>
            <a:spLocks noChangeArrowheads="1"/>
          </p:cNvSpPr>
          <p:nvPr/>
        </p:nvSpPr>
        <p:spPr bwMode="auto">
          <a:xfrm>
            <a:off x="-3175" y="4538663"/>
            <a:ext cx="1162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200" dirty="0"/>
              <a:t> Foto Z. Kučera</a:t>
            </a:r>
          </a:p>
        </p:txBody>
      </p:sp>
      <p:sp>
        <p:nvSpPr>
          <p:cNvPr id="4" name="TextovéPole 2"/>
          <p:cNvSpPr txBox="1">
            <a:spLocks noChangeArrowheads="1"/>
          </p:cNvSpPr>
          <p:nvPr/>
        </p:nvSpPr>
        <p:spPr bwMode="auto">
          <a:xfrm>
            <a:off x="3857620" y="571480"/>
            <a:ext cx="21018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800" dirty="0"/>
              <a:t>Strážnické </a:t>
            </a:r>
            <a:r>
              <a:rPr lang="cs-CZ" altLang="cs-CZ" sz="1800" dirty="0" err="1"/>
              <a:t>pomoraví</a:t>
            </a:r>
            <a:endParaRPr lang="cs-CZ" altLang="cs-CZ" sz="1800"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3675062"/>
            <a:ext cx="4246562"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1"/>
          <p:cNvSpPr txBox="1">
            <a:spLocks noChangeArrowheads="1"/>
          </p:cNvSpPr>
          <p:nvPr/>
        </p:nvSpPr>
        <p:spPr bwMode="auto">
          <a:xfrm>
            <a:off x="6311896" y="6519446"/>
            <a:ext cx="283210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dirty="0"/>
              <a:t>Slepé zarůstající rameno - </a:t>
            </a:r>
            <a:r>
              <a:rPr lang="cs-CZ" altLang="cs-CZ" dirty="0" err="1"/>
              <a:t>Wisla</a:t>
            </a:r>
            <a:endParaRPr lang="cs-CZ" altLang="cs-CZ" dirty="0"/>
          </a:p>
        </p:txBody>
      </p:sp>
      <p:sp>
        <p:nvSpPr>
          <p:cNvPr id="7" name="Obdélník 6"/>
          <p:cNvSpPr/>
          <p:nvPr/>
        </p:nvSpPr>
        <p:spPr>
          <a:xfrm>
            <a:off x="1500166" y="0"/>
            <a:ext cx="4528804" cy="461665"/>
          </a:xfrm>
          <a:prstGeom prst="rect">
            <a:avLst/>
          </a:prstGeom>
        </p:spPr>
        <p:txBody>
          <a:bodyPr wrap="none">
            <a:spAutoFit/>
          </a:bodyPr>
          <a:lstStyle/>
          <a:p>
            <a:r>
              <a:rPr lang="cs-CZ" altLang="cs-CZ" dirty="0">
                <a:cs typeface="Times New Roman" panose="02020603050405020304" pitchFamily="18" charset="0"/>
              </a:rPr>
              <a:t>vegetační stupeň </a:t>
            </a:r>
            <a:r>
              <a:rPr lang="cs-CZ" altLang="cs-CZ" u="sng" dirty="0" err="1">
                <a:cs typeface="Times New Roman" panose="02020603050405020304" pitchFamily="18" charset="0"/>
              </a:rPr>
              <a:t>planární</a:t>
            </a:r>
            <a:r>
              <a:rPr lang="cs-CZ" altLang="cs-CZ" u="sng" dirty="0">
                <a:cs typeface="Times New Roman" panose="02020603050405020304" pitchFamily="18" charset="0"/>
              </a:rPr>
              <a:t> (nížinný)</a:t>
            </a:r>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2700" y="2781300"/>
          <a:ext cx="3581400" cy="2682875"/>
        </p:xfrm>
        <a:graphic>
          <a:graphicData uri="http://schemas.openxmlformats.org/presentationml/2006/ole">
            <mc:AlternateContent xmlns:mc="http://schemas.openxmlformats.org/markup-compatibility/2006">
              <mc:Choice xmlns:v="urn:schemas-microsoft-com:vml" Requires="v">
                <p:oleObj spid="_x0000_s130235" name="PHOTO-PAINT" r:id="rId3" imgW="8660317" imgH="6488889" progId="">
                  <p:embed/>
                </p:oleObj>
              </mc:Choice>
              <mc:Fallback>
                <p:oleObj name="PHOTO-PAINT" r:id="rId3" imgW="8660317" imgH="648888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2781300"/>
                        <a:ext cx="3581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5"/>
          <p:cNvGraphicFramePr>
            <a:graphicFrameLocks noChangeAspect="1"/>
          </p:cNvGraphicFramePr>
          <p:nvPr/>
        </p:nvGraphicFramePr>
        <p:xfrm>
          <a:off x="5500688" y="73025"/>
          <a:ext cx="3643312" cy="2728913"/>
        </p:xfrm>
        <a:graphic>
          <a:graphicData uri="http://schemas.openxmlformats.org/presentationml/2006/ole">
            <mc:AlternateContent xmlns:mc="http://schemas.openxmlformats.org/markup-compatibility/2006">
              <mc:Choice xmlns:v="urn:schemas-microsoft-com:vml" Requires="v">
                <p:oleObj spid="_x0000_s130236" name="PHOTO-PAINT" r:id="rId5" imgW="8660317" imgH="6488889" progId="">
                  <p:embed/>
                </p:oleObj>
              </mc:Choice>
              <mc:Fallback>
                <p:oleObj name="PHOTO-PAINT" r:id="rId5" imgW="8660317" imgH="6488889"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73025"/>
                        <a:ext cx="3643312"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6"/>
          <p:cNvGraphicFramePr>
            <a:graphicFrameLocks noChangeAspect="1"/>
          </p:cNvGraphicFramePr>
          <p:nvPr/>
        </p:nvGraphicFramePr>
        <p:xfrm>
          <a:off x="-3175" y="0"/>
          <a:ext cx="3581400" cy="2682875"/>
        </p:xfrm>
        <a:graphic>
          <a:graphicData uri="http://schemas.openxmlformats.org/presentationml/2006/ole">
            <mc:AlternateContent xmlns:mc="http://schemas.openxmlformats.org/markup-compatibility/2006">
              <mc:Choice xmlns:v="urn:schemas-microsoft-com:vml" Requires="v">
                <p:oleObj spid="_x0000_s130237" name="PHOTO-PAINT" r:id="rId7" imgW="8660317" imgH="6488889" progId="">
                  <p:embed/>
                </p:oleObj>
              </mc:Choice>
              <mc:Fallback>
                <p:oleObj name="PHOTO-PAINT" r:id="rId7" imgW="8660317" imgH="6488889"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0"/>
                        <a:ext cx="3581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7"/>
          <p:cNvGraphicFramePr>
            <a:graphicFrameLocks noChangeAspect="1"/>
          </p:cNvGraphicFramePr>
          <p:nvPr/>
        </p:nvGraphicFramePr>
        <p:xfrm>
          <a:off x="5715000" y="2817813"/>
          <a:ext cx="3429000" cy="2652712"/>
        </p:xfrm>
        <a:graphic>
          <a:graphicData uri="http://schemas.openxmlformats.org/presentationml/2006/ole">
            <mc:AlternateContent xmlns:mc="http://schemas.openxmlformats.org/markup-compatibility/2006">
              <mc:Choice xmlns:v="urn:schemas-microsoft-com:vml" Requires="v">
                <p:oleObj spid="_x0000_s130238" name="PHOTO-PAINT" r:id="rId9" imgW="7911111" imgH="6120635" progId="">
                  <p:embed/>
                </p:oleObj>
              </mc:Choice>
              <mc:Fallback>
                <p:oleObj name="PHOTO-PAINT" r:id="rId9" imgW="7911111" imgH="6120635"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2817813"/>
                        <a:ext cx="3429000"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8"/>
          <p:cNvSpPr txBox="1">
            <a:spLocks noChangeArrowheads="1"/>
          </p:cNvSpPr>
          <p:nvPr/>
        </p:nvSpPr>
        <p:spPr bwMode="auto">
          <a:xfrm>
            <a:off x="4033838" y="895350"/>
            <a:ext cx="97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a:t>Krkonoše</a:t>
            </a:r>
          </a:p>
        </p:txBody>
      </p:sp>
      <p:sp>
        <p:nvSpPr>
          <p:cNvPr id="7" name="Rectangle 5"/>
          <p:cNvSpPr>
            <a:spLocks noChangeArrowheads="1"/>
          </p:cNvSpPr>
          <p:nvPr/>
        </p:nvSpPr>
        <p:spPr bwMode="auto">
          <a:xfrm>
            <a:off x="3319102" y="1556792"/>
            <a:ext cx="2621050"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a:spcBef>
                <a:spcPct val="50000"/>
              </a:spcBef>
            </a:pPr>
            <a:r>
              <a:rPr lang="cs-CZ" altLang="cs-CZ" sz="1200" dirty="0">
                <a:latin typeface="Arial" charset="0"/>
                <a:cs typeface="Arial" charset="0"/>
              </a:rPr>
              <a:t>V Krkonoších jsou vytvořeny čtyři z obvyklých šesti výškových vegetačních stupňů:</a:t>
            </a:r>
            <a:endParaRPr lang="cs-CZ" altLang="cs-CZ" sz="1200" dirty="0">
              <a:latin typeface="Arial" charset="0"/>
            </a:endParaRPr>
          </a:p>
          <a:p>
            <a:pPr>
              <a:spcBef>
                <a:spcPct val="50000"/>
              </a:spcBef>
            </a:pPr>
            <a:r>
              <a:rPr lang="cs-CZ" altLang="cs-CZ" sz="1200" dirty="0">
                <a:latin typeface="Arial" charset="0"/>
                <a:cs typeface="Arial" charset="0"/>
              </a:rPr>
              <a:t>1) stupeň </a:t>
            </a:r>
            <a:r>
              <a:rPr lang="cs-CZ" altLang="cs-CZ" sz="1200" dirty="0" err="1">
                <a:latin typeface="Arial" charset="0"/>
                <a:cs typeface="Arial" charset="0"/>
              </a:rPr>
              <a:t>submontánní</a:t>
            </a:r>
            <a:r>
              <a:rPr lang="cs-CZ" altLang="cs-CZ" sz="1200" dirty="0">
                <a:latin typeface="Arial" charset="0"/>
                <a:cs typeface="Arial" charset="0"/>
              </a:rPr>
              <a:t> (podhorský)</a:t>
            </a:r>
            <a:br>
              <a:rPr lang="cs-CZ" altLang="cs-CZ" sz="1200" dirty="0">
                <a:latin typeface="Arial" charset="0"/>
                <a:cs typeface="Arial" charset="0"/>
              </a:rPr>
            </a:br>
            <a:r>
              <a:rPr lang="cs-CZ" altLang="cs-CZ" sz="1200" dirty="0">
                <a:latin typeface="Arial" charset="0"/>
                <a:cs typeface="Arial" charset="0"/>
              </a:rPr>
              <a:t>2) stupeň montánní (horský)</a:t>
            </a:r>
          </a:p>
          <a:p>
            <a:pPr marL="228600" indent="-228600">
              <a:spcBef>
                <a:spcPct val="50000"/>
              </a:spcBef>
              <a:buAutoNum type="arabicParenR"/>
            </a:pPr>
            <a:endParaRPr lang="cs-CZ" altLang="cs-CZ" sz="1200" dirty="0">
              <a:latin typeface="Arial" charset="0"/>
              <a:cs typeface="Arial" charset="0"/>
            </a:endParaRPr>
          </a:p>
          <a:p>
            <a:pPr marL="228600" indent="-228600">
              <a:spcBef>
                <a:spcPct val="50000"/>
              </a:spcBef>
              <a:buAutoNum type="arabicParenR"/>
            </a:pPr>
            <a:endParaRPr lang="cs-CZ" altLang="cs-CZ" sz="1200" dirty="0">
              <a:latin typeface="Arial" charset="0"/>
              <a:cs typeface="Arial" charset="0"/>
            </a:endParaRPr>
          </a:p>
          <a:p>
            <a:pPr>
              <a:spcBef>
                <a:spcPct val="50000"/>
              </a:spcBef>
            </a:pPr>
            <a:r>
              <a:rPr lang="cs-CZ" altLang="cs-CZ" sz="1200" dirty="0">
                <a:latin typeface="Arial" charset="0"/>
                <a:cs typeface="Arial" charset="0"/>
              </a:rPr>
              <a:t>3) stupeň subalpínský (klečový)</a:t>
            </a:r>
          </a:p>
          <a:p>
            <a:pPr>
              <a:spcBef>
                <a:spcPct val="50000"/>
              </a:spcBef>
            </a:pPr>
            <a:endParaRPr lang="cs-CZ" altLang="cs-CZ" sz="1200" dirty="0">
              <a:latin typeface="Arial" charset="0"/>
              <a:cs typeface="Arial" charset="0"/>
            </a:endParaRPr>
          </a:p>
          <a:p>
            <a:pPr>
              <a:spcBef>
                <a:spcPct val="50000"/>
              </a:spcBef>
            </a:pPr>
            <a:br>
              <a:rPr lang="cs-CZ" altLang="cs-CZ" sz="1200" dirty="0">
                <a:latin typeface="Arial" charset="0"/>
                <a:cs typeface="Arial" charset="0"/>
              </a:rPr>
            </a:br>
            <a:r>
              <a:rPr lang="cs-CZ" altLang="cs-CZ" sz="1200" dirty="0">
                <a:latin typeface="Arial" charset="0"/>
                <a:cs typeface="Arial" charset="0"/>
              </a:rPr>
              <a:t>4) stupeň alpínský</a:t>
            </a:r>
          </a:p>
        </p:txBody>
      </p:sp>
      <p:graphicFrame>
        <p:nvGraphicFramePr>
          <p:cNvPr id="8" name="Object 4"/>
          <p:cNvGraphicFramePr>
            <a:graphicFrameLocks noChangeAspect="1"/>
          </p:cNvGraphicFramePr>
          <p:nvPr/>
        </p:nvGraphicFramePr>
        <p:xfrm>
          <a:off x="2789238" y="4294188"/>
          <a:ext cx="3463925" cy="2593975"/>
        </p:xfrm>
        <a:graphic>
          <a:graphicData uri="http://schemas.openxmlformats.org/presentationml/2006/ole">
            <mc:AlternateContent xmlns:mc="http://schemas.openxmlformats.org/markup-compatibility/2006">
              <mc:Choice xmlns:v="urn:schemas-microsoft-com:vml" Requires="v">
                <p:oleObj spid="_x0000_s130239" name="PHOTO-PAINT" r:id="rId11" imgW="8660317" imgH="6488889" progId="">
                  <p:embed/>
                </p:oleObj>
              </mc:Choice>
              <mc:Fallback>
                <p:oleObj name="PHOTO-PAINT" r:id="rId11" imgW="8660317" imgH="6488889" progId="">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9238" y="4294188"/>
                        <a:ext cx="3463925" cy="2593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Přímá spojnice se šipkou 9"/>
          <p:cNvCxnSpPr/>
          <p:nvPr/>
        </p:nvCxnSpPr>
        <p:spPr>
          <a:xfrm>
            <a:off x="4355976" y="4234448"/>
            <a:ext cx="0" cy="34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flipV="1">
            <a:off x="2789238" y="2204864"/>
            <a:ext cx="630634" cy="144016"/>
          </a:xfrm>
          <a:prstGeom prst="straightConnector1">
            <a:avLst/>
          </a:prstGeom>
          <a:ln>
            <a:solidFill>
              <a:srgbClr val="FF9966"/>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V="1">
            <a:off x="5292080" y="2492896"/>
            <a:ext cx="961083"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606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2877" y="165789"/>
            <a:ext cx="8358246" cy="2646878"/>
          </a:xfrm>
          <a:prstGeom prst="rect">
            <a:avLst/>
          </a:prstGeom>
        </p:spPr>
        <p:txBody>
          <a:bodyPr wrap="square">
            <a:spAutoFit/>
          </a:bodyPr>
          <a:lstStyle/>
          <a:p>
            <a:r>
              <a:rPr lang="cs-CZ" b="1" dirty="0">
                <a:solidFill>
                  <a:srgbClr val="00B050"/>
                </a:solidFill>
              </a:rPr>
              <a:t>                   </a:t>
            </a:r>
            <a:r>
              <a:rPr lang="cs-CZ" b="1" dirty="0">
                <a:solidFill>
                  <a:srgbClr val="00CC00"/>
                </a:solidFill>
              </a:rPr>
              <a:t>Fotosyntéza</a:t>
            </a:r>
            <a:r>
              <a:rPr lang="cs-CZ" dirty="0">
                <a:solidFill>
                  <a:srgbClr val="00CC00"/>
                </a:solidFill>
              </a:rPr>
              <a:t> </a:t>
            </a:r>
            <a:r>
              <a:rPr lang="cs-CZ" sz="1400" dirty="0">
                <a:solidFill>
                  <a:srgbClr val="00CC00"/>
                </a:solidFill>
              </a:rPr>
              <a:t>-</a:t>
            </a:r>
            <a:r>
              <a:rPr lang="cs-CZ" sz="1400" dirty="0"/>
              <a:t>  </a:t>
            </a:r>
            <a:r>
              <a:rPr lang="cs-CZ" sz="1600" dirty="0"/>
              <a:t>jeden z nejdůležitějších dějů v přírodě.</a:t>
            </a:r>
          </a:p>
          <a:p>
            <a:pPr algn="ctr"/>
            <a:r>
              <a:rPr lang="cs-CZ" sz="1600" dirty="0"/>
              <a:t>V průběhu fotosyntézy dochází k a) </a:t>
            </a:r>
            <a:r>
              <a:rPr lang="cs-CZ" sz="1600" b="1" dirty="0"/>
              <a:t>zachycení sluneční energie </a:t>
            </a:r>
            <a:r>
              <a:rPr lang="cs-CZ" sz="1600" dirty="0"/>
              <a:t>(fotonů) a </a:t>
            </a:r>
          </a:p>
          <a:p>
            <a:pPr algn="ctr"/>
            <a:r>
              <a:rPr lang="cs-CZ" sz="1600" dirty="0"/>
              <a:t>b) </a:t>
            </a:r>
            <a:r>
              <a:rPr lang="cs-CZ" sz="1600" b="1" dirty="0"/>
              <a:t>k následné syntéze organických látek </a:t>
            </a:r>
            <a:r>
              <a:rPr lang="cs-CZ" sz="1600" dirty="0"/>
              <a:t>(sacharidy, mastné kyseliny a prekurzory aminokyselin)</a:t>
            </a:r>
          </a:p>
          <a:p>
            <a:pPr algn="ctr"/>
            <a:r>
              <a:rPr lang="cs-CZ" sz="1600" dirty="0"/>
              <a:t>  </a:t>
            </a:r>
            <a:r>
              <a:rPr lang="cs-CZ" sz="1600" b="1" dirty="0"/>
              <a:t>z oxidu uhličitého a vody</a:t>
            </a:r>
            <a:r>
              <a:rPr lang="cs-CZ" sz="1600" dirty="0"/>
              <a:t>. </a:t>
            </a:r>
          </a:p>
          <a:p>
            <a:endParaRPr lang="cs-CZ" sz="1400" dirty="0"/>
          </a:p>
          <a:p>
            <a:pPr algn="ctr"/>
            <a:r>
              <a:rPr lang="cs-CZ" sz="1400" dirty="0"/>
              <a:t>Sumární reakce fotosyntézy: </a:t>
            </a:r>
            <a:r>
              <a:rPr lang="cs-CZ" sz="1400" b="1" dirty="0"/>
              <a:t>6 CO</a:t>
            </a:r>
            <a:r>
              <a:rPr lang="cs-CZ" sz="1400" b="1" baseline="-25000" dirty="0"/>
              <a:t>2</a:t>
            </a:r>
            <a:r>
              <a:rPr lang="cs-CZ" sz="1400" b="1" dirty="0"/>
              <a:t> + 12 H</a:t>
            </a:r>
            <a:r>
              <a:rPr lang="cs-CZ" sz="1400" b="1" baseline="-25000" dirty="0"/>
              <a:t>2</a:t>
            </a:r>
            <a:r>
              <a:rPr lang="cs-CZ" sz="1400" b="1" dirty="0"/>
              <a:t>O → C</a:t>
            </a:r>
            <a:r>
              <a:rPr lang="cs-CZ" sz="1400" b="1" baseline="-25000" dirty="0"/>
              <a:t>6</a:t>
            </a:r>
            <a:r>
              <a:rPr lang="cs-CZ" sz="1400" b="1" dirty="0"/>
              <a:t>H</a:t>
            </a:r>
            <a:r>
              <a:rPr lang="cs-CZ" sz="1400" b="1" baseline="-25000" dirty="0"/>
              <a:t>12</a:t>
            </a:r>
            <a:r>
              <a:rPr lang="cs-CZ" sz="1400" b="1" dirty="0"/>
              <a:t>O</a:t>
            </a:r>
            <a:r>
              <a:rPr lang="cs-CZ" sz="1400" b="1" baseline="-25000" dirty="0"/>
              <a:t>6</a:t>
            </a:r>
            <a:r>
              <a:rPr lang="cs-CZ" sz="1400" b="1" dirty="0"/>
              <a:t> + 6 O</a:t>
            </a:r>
            <a:r>
              <a:rPr lang="cs-CZ" sz="1400" b="1" baseline="-25000" dirty="0"/>
              <a:t>2</a:t>
            </a:r>
            <a:r>
              <a:rPr lang="cs-CZ" sz="1400" b="1" dirty="0"/>
              <a:t> + 6 H</a:t>
            </a:r>
            <a:r>
              <a:rPr lang="cs-CZ" sz="1400" b="1" baseline="-25000" dirty="0"/>
              <a:t>2</a:t>
            </a:r>
            <a:r>
              <a:rPr lang="cs-CZ" sz="1400" b="1" dirty="0"/>
              <a:t>O </a:t>
            </a:r>
          </a:p>
          <a:p>
            <a:pPr algn="ctr"/>
            <a:r>
              <a:rPr lang="cs-CZ" sz="1400" dirty="0"/>
              <a:t>Reakce probíhající během fotosyntézy se dají rozdělit do dvou základních dějů</a:t>
            </a:r>
          </a:p>
          <a:p>
            <a:pPr algn="ctr"/>
            <a:r>
              <a:rPr lang="cs-CZ" sz="1400" b="1" dirty="0"/>
              <a:t> a) </a:t>
            </a:r>
            <a:r>
              <a:rPr lang="cs-CZ" sz="1600" b="1" dirty="0">
                <a:solidFill>
                  <a:srgbClr val="00CC00"/>
                </a:solidFill>
              </a:rPr>
              <a:t>primární děj </a:t>
            </a:r>
            <a:r>
              <a:rPr lang="cs-CZ" sz="1600" dirty="0">
                <a:solidFill>
                  <a:srgbClr val="00CC00"/>
                </a:solidFill>
              </a:rPr>
              <a:t> (přenos elektronů a protonů – </a:t>
            </a:r>
            <a:r>
              <a:rPr lang="cs-CZ" sz="1800" b="1" dirty="0">
                <a:solidFill>
                  <a:srgbClr val="00CC00"/>
                </a:solidFill>
              </a:rPr>
              <a:t>za světla</a:t>
            </a:r>
            <a:r>
              <a:rPr lang="cs-CZ" sz="1600" dirty="0">
                <a:solidFill>
                  <a:srgbClr val="00CC00"/>
                </a:solidFill>
              </a:rPr>
              <a:t>) </a:t>
            </a:r>
          </a:p>
          <a:p>
            <a:pPr algn="ctr"/>
            <a:r>
              <a:rPr lang="cs-CZ" sz="1600" dirty="0">
                <a:solidFill>
                  <a:schemeClr val="tx2"/>
                </a:solidFill>
              </a:rPr>
              <a:t>        </a:t>
            </a:r>
            <a:r>
              <a:rPr lang="cs-CZ" sz="1600" b="1" dirty="0">
                <a:solidFill>
                  <a:schemeClr val="tx2"/>
                </a:solidFill>
              </a:rPr>
              <a:t> b) </a:t>
            </a:r>
            <a:r>
              <a:rPr lang="cs-CZ" sz="1600" b="1" dirty="0">
                <a:solidFill>
                  <a:srgbClr val="00CC00"/>
                </a:solidFill>
              </a:rPr>
              <a:t>sekundární děj </a:t>
            </a:r>
            <a:r>
              <a:rPr lang="cs-CZ" sz="1600" dirty="0">
                <a:solidFill>
                  <a:srgbClr val="00CC00"/>
                </a:solidFill>
              </a:rPr>
              <a:t>(</a:t>
            </a:r>
            <a:r>
              <a:rPr lang="cs-CZ" sz="1600" u="sng" dirty="0">
                <a:solidFill>
                  <a:srgbClr val="00CC00"/>
                </a:solidFill>
              </a:rPr>
              <a:t>fixace uhlíku </a:t>
            </a:r>
            <a:r>
              <a:rPr lang="cs-CZ" sz="1600" dirty="0">
                <a:solidFill>
                  <a:srgbClr val="00CC00"/>
                </a:solidFill>
              </a:rPr>
              <a:t>– </a:t>
            </a:r>
            <a:r>
              <a:rPr lang="cs-CZ" sz="1800" b="1" dirty="0">
                <a:solidFill>
                  <a:srgbClr val="00CC00"/>
                </a:solidFill>
              </a:rPr>
              <a:t>temnostní fáze</a:t>
            </a:r>
            <a:r>
              <a:rPr lang="cs-CZ" sz="1600" dirty="0">
                <a:solidFill>
                  <a:srgbClr val="00CC00"/>
                </a:solidFill>
              </a:rPr>
              <a:t>). </a:t>
            </a:r>
          </a:p>
          <a:p>
            <a:pPr algn="ctr"/>
            <a:r>
              <a:rPr lang="cs-CZ" sz="1400" dirty="0"/>
              <a:t>            </a:t>
            </a:r>
          </a:p>
        </p:txBody>
      </p:sp>
      <p:sp>
        <p:nvSpPr>
          <p:cNvPr id="3" name="Obdélník 2"/>
          <p:cNvSpPr/>
          <p:nvPr/>
        </p:nvSpPr>
        <p:spPr>
          <a:xfrm>
            <a:off x="1835696" y="2628001"/>
            <a:ext cx="6120680" cy="307777"/>
          </a:xfrm>
          <a:prstGeom prst="rect">
            <a:avLst/>
          </a:prstGeom>
        </p:spPr>
        <p:txBody>
          <a:bodyPr wrap="square">
            <a:spAutoFit/>
          </a:bodyPr>
          <a:lstStyle/>
          <a:p>
            <a:r>
              <a:rPr lang="cs-CZ" sz="1400" dirty="0"/>
              <a:t>Jsou známy </a:t>
            </a:r>
            <a:r>
              <a:rPr lang="cs-CZ" sz="1400" b="1" i="1" dirty="0"/>
              <a:t>tři cykly fixace CO</a:t>
            </a:r>
            <a:r>
              <a:rPr lang="cs-CZ" sz="1400" b="1" i="1" baseline="-25000" dirty="0"/>
              <a:t>2</a:t>
            </a:r>
            <a:r>
              <a:rPr lang="cs-CZ" sz="1400" b="1" dirty="0"/>
              <a:t> – </a:t>
            </a:r>
            <a:r>
              <a:rPr lang="cs-CZ" sz="1400" b="1" dirty="0" err="1"/>
              <a:t>Calvinův</a:t>
            </a:r>
            <a:r>
              <a:rPr lang="cs-CZ" sz="1400" b="1" dirty="0"/>
              <a:t>, </a:t>
            </a:r>
            <a:r>
              <a:rPr lang="cs-CZ" sz="1400" b="1" dirty="0" err="1"/>
              <a:t>Hatch-Slackův</a:t>
            </a:r>
            <a:r>
              <a:rPr lang="cs-CZ" sz="1400" b="1" dirty="0"/>
              <a:t> a CAM cyklus.</a:t>
            </a:r>
            <a:endParaRPr lang="cs-CZ" sz="1400" dirty="0"/>
          </a:p>
        </p:txBody>
      </p:sp>
      <p:sp>
        <p:nvSpPr>
          <p:cNvPr id="4" name="Obdélník 3"/>
          <p:cNvSpPr/>
          <p:nvPr/>
        </p:nvSpPr>
        <p:spPr>
          <a:xfrm>
            <a:off x="1115616" y="5517232"/>
            <a:ext cx="7635507" cy="1107996"/>
          </a:xfrm>
          <a:prstGeom prst="rect">
            <a:avLst/>
          </a:prstGeom>
        </p:spPr>
        <p:txBody>
          <a:bodyPr wrap="square">
            <a:spAutoFit/>
          </a:bodyPr>
          <a:lstStyle/>
          <a:p>
            <a:r>
              <a:rPr lang="cs-CZ" sz="1600" b="1" dirty="0" err="1"/>
              <a:t>Hatch-Slackův</a:t>
            </a:r>
            <a:r>
              <a:rPr lang="cs-CZ" sz="1600" b="1" dirty="0"/>
              <a:t> cyklus - </a:t>
            </a:r>
            <a:r>
              <a:rPr lang="cs-CZ" sz="1800" b="1" dirty="0"/>
              <a:t>C</a:t>
            </a:r>
            <a:r>
              <a:rPr lang="cs-CZ" sz="1800" b="1" baseline="-25000" dirty="0"/>
              <a:t>4 </a:t>
            </a:r>
            <a:r>
              <a:rPr lang="cs-CZ" sz="1800" b="1" dirty="0"/>
              <a:t> cyklus  </a:t>
            </a:r>
            <a:r>
              <a:rPr lang="cs-CZ" sz="1600" dirty="0"/>
              <a:t>- využívají </a:t>
            </a:r>
            <a:r>
              <a:rPr lang="cs-CZ" sz="1600" b="1" dirty="0"/>
              <a:t>především teplomilné rostliny</a:t>
            </a:r>
            <a:r>
              <a:rPr lang="cs-CZ" sz="1600" dirty="0"/>
              <a:t>, </a:t>
            </a:r>
          </a:p>
          <a:p>
            <a:r>
              <a:rPr lang="cs-CZ" sz="1600" dirty="0"/>
              <a:t>protože </a:t>
            </a:r>
            <a:r>
              <a:rPr lang="cs-CZ" sz="1600" u="sng" dirty="0">
                <a:solidFill>
                  <a:srgbClr val="FF0000"/>
                </a:solidFill>
              </a:rPr>
              <a:t>při zvýšené teplotě  se více uplatňuje fotorespirace</a:t>
            </a:r>
            <a:r>
              <a:rPr lang="cs-CZ" sz="1600" dirty="0"/>
              <a:t>, </a:t>
            </a:r>
          </a:p>
          <a:p>
            <a:r>
              <a:rPr lang="cs-CZ" sz="1600" dirty="0"/>
              <a:t>a tím klesá účinnost fotosyntézy, proto koncentrují CO</a:t>
            </a:r>
            <a:r>
              <a:rPr lang="cs-CZ" sz="1600" baseline="-25000" dirty="0"/>
              <a:t>2</a:t>
            </a:r>
            <a:r>
              <a:rPr lang="cs-CZ" sz="1600" dirty="0"/>
              <a:t> před tím, </a:t>
            </a:r>
          </a:p>
          <a:p>
            <a:r>
              <a:rPr lang="cs-CZ" sz="1600" dirty="0"/>
              <a:t>než vejde do </a:t>
            </a:r>
            <a:r>
              <a:rPr lang="cs-CZ" sz="1600" dirty="0" err="1"/>
              <a:t>Calvinova</a:t>
            </a:r>
            <a:r>
              <a:rPr lang="cs-CZ" sz="1600" dirty="0"/>
              <a:t> cyklu. </a:t>
            </a:r>
          </a:p>
        </p:txBody>
      </p:sp>
      <p:sp>
        <p:nvSpPr>
          <p:cNvPr id="6" name="Obdélník 5"/>
          <p:cNvSpPr/>
          <p:nvPr/>
        </p:nvSpPr>
        <p:spPr>
          <a:xfrm>
            <a:off x="2843808" y="3573016"/>
            <a:ext cx="4968552" cy="830997"/>
          </a:xfrm>
          <a:prstGeom prst="rect">
            <a:avLst/>
          </a:prstGeom>
        </p:spPr>
        <p:txBody>
          <a:bodyPr wrap="square">
            <a:spAutoFit/>
          </a:bodyPr>
          <a:lstStyle/>
          <a:p>
            <a:r>
              <a:rPr lang="cs-CZ" sz="1200" b="1" u="sng" dirty="0"/>
              <a:t>Fotorespirace</a:t>
            </a:r>
            <a:r>
              <a:rPr lang="cs-CZ" sz="1200" dirty="0"/>
              <a:t> neboli světelné dýchání rostlin je ve své podstatě proces opačný k fotosyntéze. </a:t>
            </a:r>
            <a:r>
              <a:rPr lang="cs-CZ" sz="1200" b="1" dirty="0"/>
              <a:t>Fotorespirace působí značný pokles produkce sacharidů, ale je hlavní cestou tvorby aminokyselin </a:t>
            </a:r>
          </a:p>
          <a:p>
            <a:r>
              <a:rPr lang="cs-CZ" sz="1200" dirty="0"/>
              <a:t>Rostlina při něm přijímá </a:t>
            </a:r>
            <a:r>
              <a:rPr lang="cs-CZ" sz="1200" b="1" dirty="0"/>
              <a:t>O</a:t>
            </a:r>
            <a:r>
              <a:rPr lang="cs-CZ" sz="1200" b="1" i="1" baseline="-25000" dirty="0"/>
              <a:t>2</a:t>
            </a:r>
            <a:r>
              <a:rPr lang="cs-CZ" sz="1200" dirty="0"/>
              <a:t> a produkuje </a:t>
            </a:r>
            <a:r>
              <a:rPr lang="cs-CZ" sz="1200" b="1" dirty="0"/>
              <a:t>CO</a:t>
            </a:r>
            <a:r>
              <a:rPr lang="cs-CZ" sz="1200" b="1" baseline="-25000" dirty="0"/>
              <a:t>2</a:t>
            </a:r>
            <a:r>
              <a:rPr lang="cs-CZ" sz="1200" b="1" i="1" baseline="-25000" dirty="0"/>
              <a:t> </a:t>
            </a:r>
            <a:r>
              <a:rPr lang="cs-CZ" sz="1200" dirty="0"/>
              <a:t>. </a:t>
            </a:r>
          </a:p>
        </p:txBody>
      </p:sp>
      <p:sp>
        <p:nvSpPr>
          <p:cNvPr id="7" name="Obdélník 6"/>
          <p:cNvSpPr/>
          <p:nvPr/>
        </p:nvSpPr>
        <p:spPr>
          <a:xfrm>
            <a:off x="899592" y="3161577"/>
            <a:ext cx="7750074" cy="2092881"/>
          </a:xfrm>
          <a:prstGeom prst="rect">
            <a:avLst/>
          </a:prstGeom>
        </p:spPr>
        <p:txBody>
          <a:bodyPr wrap="square">
            <a:spAutoFit/>
          </a:bodyPr>
          <a:lstStyle/>
          <a:p>
            <a:r>
              <a:rPr lang="cs-CZ" sz="1600" b="1" dirty="0" err="1"/>
              <a:t>Calvinův</a:t>
            </a:r>
            <a:r>
              <a:rPr lang="cs-CZ" sz="1600" b="1" dirty="0"/>
              <a:t> cyklus</a:t>
            </a:r>
            <a:r>
              <a:rPr lang="cs-CZ" sz="1600" dirty="0"/>
              <a:t> je proces fixace a redukce </a:t>
            </a:r>
            <a:r>
              <a:rPr lang="cs-CZ" sz="1600" b="1" dirty="0"/>
              <a:t>CO</a:t>
            </a:r>
            <a:r>
              <a:rPr lang="cs-CZ" sz="1600" b="1" baseline="-25000" dirty="0"/>
              <a:t>2 </a:t>
            </a:r>
            <a:r>
              <a:rPr lang="cs-CZ" sz="1600" b="1" i="1" baseline="-25000" dirty="0"/>
              <a:t> </a:t>
            </a:r>
            <a:r>
              <a:rPr lang="cs-CZ" sz="1600" dirty="0"/>
              <a:t>probíhající formou </a:t>
            </a:r>
            <a:r>
              <a:rPr lang="cs-CZ" sz="1600" b="1" dirty="0"/>
              <a:t>fotorespirace</a:t>
            </a:r>
            <a:r>
              <a:rPr lang="cs-CZ" sz="1600" dirty="0"/>
              <a:t> </a:t>
            </a:r>
          </a:p>
          <a:p>
            <a:r>
              <a:rPr lang="cs-CZ" sz="1600" b="1" dirty="0"/>
              <a:t>za vzniku sacharidů</a:t>
            </a:r>
            <a:r>
              <a:rPr lang="cs-CZ" sz="1600" dirty="0"/>
              <a:t>. </a:t>
            </a:r>
          </a:p>
          <a:p>
            <a:endParaRPr lang="cs-CZ" sz="1600" dirty="0"/>
          </a:p>
          <a:p>
            <a:endParaRPr lang="cs-CZ" sz="1600" dirty="0"/>
          </a:p>
          <a:p>
            <a:endParaRPr lang="cs-CZ" sz="1600" dirty="0"/>
          </a:p>
          <a:p>
            <a:endParaRPr lang="cs-CZ" sz="1600" dirty="0"/>
          </a:p>
          <a:p>
            <a:r>
              <a:rPr lang="cs-CZ" sz="1600" dirty="0"/>
              <a:t> Bývá nazýván také </a:t>
            </a:r>
            <a:r>
              <a:rPr lang="cs-CZ" sz="1800" b="1" dirty="0"/>
              <a:t>C</a:t>
            </a:r>
            <a:r>
              <a:rPr lang="cs-CZ" sz="1800" b="1" baseline="-25000" dirty="0"/>
              <a:t>3</a:t>
            </a:r>
            <a:r>
              <a:rPr lang="cs-CZ" sz="1800" b="1" dirty="0"/>
              <a:t>-cyklus</a:t>
            </a:r>
            <a:r>
              <a:rPr lang="cs-CZ" sz="1600" dirty="0"/>
              <a:t>, (protože prvním stabilním meziproduktem je </a:t>
            </a:r>
            <a:r>
              <a:rPr lang="cs-CZ" sz="1600" dirty="0" err="1"/>
              <a:t>tříuhlíkatý</a:t>
            </a:r>
            <a:r>
              <a:rPr lang="cs-CZ" sz="1600" dirty="0"/>
              <a:t> 3 - </a:t>
            </a:r>
            <a:r>
              <a:rPr lang="cs-CZ" sz="1600" dirty="0" err="1"/>
              <a:t>fosfoglycerát</a:t>
            </a:r>
            <a:r>
              <a:rPr lang="cs-CZ" sz="1600" dirty="0"/>
              <a:t>).</a:t>
            </a:r>
            <a:r>
              <a:rPr lang="cs-CZ" sz="1600" b="1" i="1" dirty="0"/>
              <a:t> </a:t>
            </a:r>
            <a:r>
              <a:rPr lang="cs-CZ" sz="1600" dirty="0"/>
              <a:t>Fotorespirace je významná hlavně u </a:t>
            </a:r>
            <a:r>
              <a:rPr lang="cs-CZ" sz="1600" b="1" dirty="0"/>
              <a:t>C</a:t>
            </a:r>
            <a:r>
              <a:rPr lang="cs-CZ" sz="1600" b="1" baseline="-25000" dirty="0"/>
              <a:t>3</a:t>
            </a:r>
            <a:r>
              <a:rPr lang="cs-CZ" sz="1600" b="1" dirty="0"/>
              <a:t> rostlin</a:t>
            </a:r>
            <a:r>
              <a:rPr lang="cs-CZ" sz="16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8656" y="260648"/>
            <a:ext cx="8749636" cy="6083717"/>
          </a:xfrm>
          <a:prstGeom prst="rect">
            <a:avLst/>
          </a:prstGeom>
        </p:spPr>
        <p:txBody>
          <a:bodyPr wrap="square">
            <a:spAutoFit/>
          </a:bodyPr>
          <a:lstStyle/>
          <a:p>
            <a:endParaRPr lang="cs-CZ" sz="1200" dirty="0">
              <a:latin typeface="Times New Roman" pitchFamily="18" charset="0"/>
              <a:cs typeface="Times New Roman" pitchFamily="18" charset="0"/>
            </a:endParaRPr>
          </a:p>
          <a:p>
            <a:endParaRPr lang="cs-CZ" sz="1200" dirty="0">
              <a:latin typeface="Times New Roman" pitchFamily="18" charset="0"/>
              <a:cs typeface="Times New Roman" pitchFamily="18" charset="0"/>
            </a:endParaRPr>
          </a:p>
          <a:p>
            <a:pPr>
              <a:lnSpc>
                <a:spcPts val="2000"/>
              </a:lnSpc>
            </a:pPr>
            <a:r>
              <a:rPr lang="cs-CZ" sz="1600" dirty="0">
                <a:latin typeface="Times New Roman" pitchFamily="18" charset="0"/>
                <a:cs typeface="Times New Roman" pitchFamily="18" charset="0"/>
              </a:rPr>
              <a:t>Teploty, které rostlinám umožní maximálně </a:t>
            </a:r>
            <a:r>
              <a:rPr lang="cs-CZ" sz="1600" dirty="0" err="1">
                <a:latin typeface="Times New Roman" pitchFamily="18" charset="0"/>
                <a:cs typeface="Times New Roman" pitchFamily="18" charset="0"/>
              </a:rPr>
              <a:t>fotosyntetizovat</a:t>
            </a:r>
            <a:r>
              <a:rPr lang="cs-CZ" sz="1600" dirty="0">
                <a:latin typeface="Times New Roman" pitchFamily="18" charset="0"/>
                <a:cs typeface="Times New Roman" pitchFamily="18" charset="0"/>
              </a:rPr>
              <a:t> </a:t>
            </a:r>
            <a:r>
              <a:rPr lang="cs-CZ" sz="1600" b="1" dirty="0">
                <a:latin typeface="Times New Roman" pitchFamily="18" charset="0"/>
                <a:cs typeface="Times New Roman" pitchFamily="18" charset="0"/>
              </a:rPr>
              <a:t>-  teplotní optima pro fotosyntézu</a:t>
            </a:r>
            <a:r>
              <a:rPr lang="cs-CZ" sz="1600" dirty="0">
                <a:latin typeface="Times New Roman" pitchFamily="18" charset="0"/>
                <a:cs typeface="Times New Roman" pitchFamily="18" charset="0"/>
              </a:rPr>
              <a:t>. </a:t>
            </a:r>
          </a:p>
          <a:p>
            <a:pPr>
              <a:lnSpc>
                <a:spcPts val="2000"/>
              </a:lnSpc>
            </a:pPr>
            <a:r>
              <a:rPr lang="cs-CZ" sz="1600" dirty="0">
                <a:latin typeface="Times New Roman" pitchFamily="18" charset="0"/>
                <a:cs typeface="Times New Roman" pitchFamily="18" charset="0"/>
              </a:rPr>
              <a:t>Teplotní optimum je závislé i na obsahu CO</a:t>
            </a:r>
            <a:r>
              <a:rPr lang="cs-CZ" sz="1600" baseline="-25000" dirty="0">
                <a:latin typeface="Times New Roman" pitchFamily="18" charset="0"/>
                <a:cs typeface="Times New Roman" pitchFamily="18" charset="0"/>
              </a:rPr>
              <a:t>2</a:t>
            </a:r>
            <a:r>
              <a:rPr lang="cs-CZ" sz="1600" dirty="0">
                <a:latin typeface="Times New Roman" pitchFamily="18" charset="0"/>
                <a:cs typeface="Times New Roman" pitchFamily="18" charset="0"/>
              </a:rPr>
              <a:t> ve vzduchu.</a:t>
            </a:r>
          </a:p>
          <a:p>
            <a:pPr>
              <a:lnSpc>
                <a:spcPts val="2000"/>
              </a:lnSpc>
            </a:pPr>
            <a:r>
              <a:rPr lang="cs-CZ" sz="1400" dirty="0">
                <a:latin typeface="Times New Roman" pitchFamily="18" charset="0"/>
                <a:cs typeface="Times New Roman" pitchFamily="18" charset="0"/>
              </a:rPr>
              <a:t>Optimum teplot pro fungování fotosyntézy je v rozmezí 25 – 40 °C, při teplotě pod 10 °C  velmi rychle klesá</a:t>
            </a:r>
          </a:p>
          <a:p>
            <a:pPr>
              <a:lnSpc>
                <a:spcPts val="2000"/>
              </a:lnSpc>
            </a:pPr>
            <a:r>
              <a:rPr lang="cs-CZ" sz="1400" dirty="0">
                <a:latin typeface="Times New Roman" pitchFamily="18" charset="0"/>
                <a:cs typeface="Times New Roman" pitchFamily="18" charset="0"/>
              </a:rPr>
              <a:t>Kolem 40°C opět nápadný pokles fotosyntézy.</a:t>
            </a:r>
          </a:p>
          <a:p>
            <a:pPr>
              <a:lnSpc>
                <a:spcPts val="2000"/>
              </a:lnSpc>
            </a:pPr>
            <a:endParaRPr lang="cs-CZ" sz="1400" dirty="0">
              <a:latin typeface="Times New Roman" pitchFamily="18" charset="0"/>
              <a:cs typeface="Times New Roman" pitchFamily="18" charset="0"/>
            </a:endParaRPr>
          </a:p>
          <a:p>
            <a:pPr>
              <a:lnSpc>
                <a:spcPts val="2000"/>
              </a:lnSpc>
            </a:pPr>
            <a:r>
              <a:rPr lang="cs-CZ" sz="1400" b="1" dirty="0">
                <a:latin typeface="Times New Roman" pitchFamily="18" charset="0"/>
                <a:cs typeface="Times New Roman" pitchFamily="18" charset="0"/>
              </a:rPr>
              <a:t>Teplotní optima </a:t>
            </a:r>
            <a:r>
              <a:rPr lang="cs-CZ" sz="1400" dirty="0">
                <a:latin typeface="Times New Roman" pitchFamily="18" charset="0"/>
                <a:cs typeface="Times New Roman" pitchFamily="18" charset="0"/>
              </a:rPr>
              <a:t>se s rostlinnými druhy značně liší a </a:t>
            </a:r>
            <a:r>
              <a:rPr lang="cs-CZ" sz="1400" b="1" dirty="0">
                <a:latin typeface="Times New Roman" pitchFamily="18" charset="0"/>
                <a:cs typeface="Times New Roman" pitchFamily="18" charset="0"/>
              </a:rPr>
              <a:t>odlišují se i u typu C3 a C4 rostlin. </a:t>
            </a:r>
          </a:p>
          <a:p>
            <a:pPr>
              <a:lnSpc>
                <a:spcPts val="2000"/>
              </a:lnSpc>
            </a:pPr>
            <a:r>
              <a:rPr lang="cs-CZ" sz="1400" dirty="0">
                <a:latin typeface="Times New Roman" pitchFamily="18" charset="0"/>
                <a:cs typeface="Times New Roman" pitchFamily="18" charset="0"/>
              </a:rPr>
              <a:t>Při teplotách mezi 0-10°C je pomalá C3 i C4 fotosyntéza, ale </a:t>
            </a:r>
            <a:r>
              <a:rPr lang="cs-CZ" sz="1400" b="1" dirty="0">
                <a:latin typeface="Times New Roman" pitchFamily="18" charset="0"/>
                <a:cs typeface="Times New Roman" pitchFamily="18" charset="0"/>
              </a:rPr>
              <a:t>C3 </a:t>
            </a:r>
            <a:r>
              <a:rPr lang="cs-CZ" sz="1400" b="1" dirty="0" err="1">
                <a:latin typeface="Times New Roman" pitchFamily="18" charset="0"/>
                <a:cs typeface="Times New Roman" pitchFamily="18" charset="0"/>
              </a:rPr>
              <a:t>fotosynteza</a:t>
            </a:r>
            <a:r>
              <a:rPr lang="cs-CZ" sz="1400" b="1" dirty="0">
                <a:latin typeface="Times New Roman" pitchFamily="18" charset="0"/>
                <a:cs typeface="Times New Roman" pitchFamily="18" charset="0"/>
              </a:rPr>
              <a:t> </a:t>
            </a:r>
            <a:r>
              <a:rPr lang="cs-CZ" sz="1400" dirty="0">
                <a:latin typeface="Times New Roman" pitchFamily="18" charset="0"/>
                <a:cs typeface="Times New Roman" pitchFamily="18" charset="0"/>
              </a:rPr>
              <a:t>je o něco </a:t>
            </a:r>
            <a:r>
              <a:rPr lang="cs-CZ" sz="1400" dirty="0" err="1">
                <a:latin typeface="Times New Roman" pitchFamily="18" charset="0"/>
                <a:cs typeface="Times New Roman" pitchFamily="18" charset="0"/>
              </a:rPr>
              <a:t>rychlejši</a:t>
            </a:r>
            <a:r>
              <a:rPr lang="cs-CZ" sz="1400" dirty="0">
                <a:latin typeface="Times New Roman" pitchFamily="18" charset="0"/>
                <a:cs typeface="Times New Roman" pitchFamily="18" charset="0"/>
              </a:rPr>
              <a:t> než </a:t>
            </a:r>
            <a:r>
              <a:rPr lang="cs-CZ" sz="1400" b="1" dirty="0">
                <a:latin typeface="Times New Roman" pitchFamily="18" charset="0"/>
                <a:cs typeface="Times New Roman" pitchFamily="18" charset="0"/>
              </a:rPr>
              <a:t>C4</a:t>
            </a:r>
            <a:r>
              <a:rPr lang="cs-CZ" sz="1400" dirty="0">
                <a:latin typeface="Times New Roman" pitchFamily="18" charset="0"/>
                <a:cs typeface="Times New Roman" pitchFamily="18" charset="0"/>
              </a:rPr>
              <a:t>, </a:t>
            </a:r>
          </a:p>
          <a:p>
            <a:pPr>
              <a:lnSpc>
                <a:spcPts val="2000"/>
              </a:lnSpc>
            </a:pPr>
            <a:r>
              <a:rPr lang="cs-CZ" sz="1400" dirty="0">
                <a:latin typeface="Times New Roman" pitchFamily="18" charset="0"/>
                <a:cs typeface="Times New Roman" pitchFamily="18" charset="0"/>
              </a:rPr>
              <a:t>protože ji nebrzdí </a:t>
            </a:r>
            <a:r>
              <a:rPr lang="cs-CZ" sz="1400" dirty="0" err="1">
                <a:latin typeface="Times New Roman" pitchFamily="18" charset="0"/>
                <a:cs typeface="Times New Roman" pitchFamily="18" charset="0"/>
              </a:rPr>
              <a:t>Hatch-Slackův</a:t>
            </a:r>
            <a:r>
              <a:rPr lang="cs-CZ" sz="1400" dirty="0">
                <a:latin typeface="Times New Roman" pitchFamily="18" charset="0"/>
                <a:cs typeface="Times New Roman" pitchFamily="18" charset="0"/>
              </a:rPr>
              <a:t> cyklus.</a:t>
            </a:r>
          </a:p>
          <a:p>
            <a:endParaRPr lang="cs-CZ" sz="1400" dirty="0">
              <a:latin typeface="Times New Roman" pitchFamily="18" charset="0"/>
              <a:cs typeface="Times New Roman" pitchFamily="18" charset="0"/>
            </a:endParaRPr>
          </a:p>
          <a:p>
            <a:r>
              <a:rPr lang="cs-CZ" sz="1600" b="1" dirty="0">
                <a:solidFill>
                  <a:srgbClr val="00B050"/>
                </a:solidFill>
                <a:latin typeface="Times New Roman" pitchFamily="18" charset="0"/>
                <a:cs typeface="Times New Roman" pitchFamily="18" charset="0"/>
              </a:rPr>
              <a:t>                  </a:t>
            </a:r>
            <a:r>
              <a:rPr lang="cs-CZ" sz="1600" b="1" dirty="0">
                <a:solidFill>
                  <a:srgbClr val="00CC00"/>
                </a:solidFill>
                <a:latin typeface="Times New Roman" pitchFamily="18" charset="0"/>
                <a:cs typeface="Times New Roman" pitchFamily="18" charset="0"/>
              </a:rPr>
              <a:t>Maximální rychlost fotosyntézy je:</a:t>
            </a:r>
          </a:p>
          <a:p>
            <a:r>
              <a:rPr lang="cs-CZ" sz="1600" b="1" dirty="0">
                <a:solidFill>
                  <a:srgbClr val="00CC00"/>
                </a:solidFill>
                <a:cs typeface="Times New Roman" pitchFamily="18" charset="0"/>
              </a:rPr>
              <a:t>                   u rostlin </a:t>
            </a:r>
            <a:r>
              <a:rPr lang="cs-CZ" sz="1600" b="1" dirty="0">
                <a:solidFill>
                  <a:srgbClr val="00CC00"/>
                </a:solidFill>
                <a:latin typeface="Times New Roman" pitchFamily="18" charset="0"/>
                <a:cs typeface="Times New Roman" pitchFamily="18" charset="0"/>
              </a:rPr>
              <a:t>s </a:t>
            </a:r>
            <a:r>
              <a:rPr lang="cs-CZ" sz="1600" b="1" dirty="0" err="1">
                <a:solidFill>
                  <a:srgbClr val="00CC00"/>
                </a:solidFill>
                <a:latin typeface="Times New Roman" pitchFamily="18" charset="0"/>
                <a:cs typeface="Times New Roman" pitchFamily="18" charset="0"/>
              </a:rPr>
              <a:t>Calvinovým</a:t>
            </a:r>
            <a:r>
              <a:rPr lang="cs-CZ" sz="1600" b="1" dirty="0">
                <a:solidFill>
                  <a:srgbClr val="00CC00"/>
                </a:solidFill>
                <a:latin typeface="Times New Roman" pitchFamily="18" charset="0"/>
                <a:cs typeface="Times New Roman" pitchFamily="18" charset="0"/>
              </a:rPr>
              <a:t> cyklem (C3) při 15 - 25°C </a:t>
            </a:r>
          </a:p>
          <a:p>
            <a:r>
              <a:rPr lang="cs-CZ" sz="1600" b="1" dirty="0">
                <a:solidFill>
                  <a:srgbClr val="00CC00"/>
                </a:solidFill>
                <a:latin typeface="Times New Roman" pitchFamily="18" charset="0"/>
                <a:cs typeface="Times New Roman" pitchFamily="18" charset="0"/>
              </a:rPr>
              <a:t>                         s </a:t>
            </a:r>
            <a:r>
              <a:rPr lang="cs-CZ" sz="1600" b="1" dirty="0" err="1">
                <a:solidFill>
                  <a:srgbClr val="00CC00"/>
                </a:solidFill>
                <a:latin typeface="Times New Roman" pitchFamily="18" charset="0"/>
                <a:cs typeface="Times New Roman" pitchFamily="18" charset="0"/>
              </a:rPr>
              <a:t>Hatch-Slackovým</a:t>
            </a:r>
            <a:r>
              <a:rPr lang="cs-CZ" sz="1600" b="1" dirty="0">
                <a:solidFill>
                  <a:srgbClr val="00CC00"/>
                </a:solidFill>
                <a:latin typeface="Times New Roman" pitchFamily="18" charset="0"/>
                <a:cs typeface="Times New Roman" pitchFamily="18" charset="0"/>
              </a:rPr>
              <a:t> cyklem (C4) při 25 - 35°C </a:t>
            </a:r>
          </a:p>
          <a:p>
            <a:endParaRPr lang="cs-CZ" sz="1400" b="1" dirty="0">
              <a:latin typeface="Times New Roman" pitchFamily="18" charset="0"/>
              <a:cs typeface="Times New Roman" pitchFamily="18" charset="0"/>
            </a:endParaRPr>
          </a:p>
          <a:p>
            <a:endParaRPr lang="cs-CZ" sz="1400" b="1" dirty="0">
              <a:latin typeface="Times New Roman" pitchFamily="18" charset="0"/>
              <a:cs typeface="Times New Roman" pitchFamily="18" charset="0"/>
            </a:endParaRPr>
          </a:p>
          <a:p>
            <a:r>
              <a:rPr lang="cs-CZ" sz="1400" b="1" dirty="0">
                <a:latin typeface="Times New Roman" pitchFamily="18" charset="0"/>
                <a:cs typeface="Times New Roman" pitchFamily="18" charset="0"/>
              </a:rPr>
              <a:t>Více než 90% terestrických druhů rostlin asimiluje CO</a:t>
            </a:r>
            <a:r>
              <a:rPr lang="cs-CZ" sz="1400" b="1" baseline="-25000" dirty="0">
                <a:latin typeface="Times New Roman" pitchFamily="18" charset="0"/>
                <a:cs typeface="Times New Roman" pitchFamily="18" charset="0"/>
              </a:rPr>
              <a:t>2</a:t>
            </a:r>
            <a:r>
              <a:rPr lang="cs-CZ" sz="1400" b="1" dirty="0">
                <a:latin typeface="Times New Roman" pitchFamily="18" charset="0"/>
                <a:cs typeface="Times New Roman" pitchFamily="18" charset="0"/>
              </a:rPr>
              <a:t> cestou C3 metabolismu </a:t>
            </a:r>
            <a:r>
              <a:rPr lang="cs-CZ" sz="1400" dirty="0">
                <a:latin typeface="Times New Roman" pitchFamily="18" charset="0"/>
                <a:cs typeface="Times New Roman" pitchFamily="18" charset="0"/>
              </a:rPr>
              <a:t>(Ku </a:t>
            </a:r>
            <a:r>
              <a:rPr lang="cs-CZ" sz="1400" dirty="0" err="1">
                <a:latin typeface="Times New Roman" pitchFamily="18" charset="0"/>
                <a:cs typeface="Times New Roman" pitchFamily="18" charset="0"/>
              </a:rPr>
              <a:t>etal</a:t>
            </a:r>
            <a:r>
              <a:rPr lang="cs-CZ" sz="1400" dirty="0">
                <a:latin typeface="Times New Roman" pitchFamily="18" charset="0"/>
                <a:cs typeface="Times New Roman" pitchFamily="18" charset="0"/>
              </a:rPr>
              <a:t>., 1996). </a:t>
            </a:r>
          </a:p>
          <a:p>
            <a:r>
              <a:rPr lang="cs-CZ" sz="1400" dirty="0">
                <a:latin typeface="Times New Roman" pitchFamily="18" charset="0"/>
                <a:cs typeface="Times New Roman" pitchFamily="18" charset="0"/>
              </a:rPr>
              <a:t>U kulturních rostlin jde o rostliny mírného pásma:  pšenice (</a:t>
            </a:r>
            <a:r>
              <a:rPr lang="cs-CZ" sz="1400" i="1" dirty="0" err="1">
                <a:latin typeface="Times New Roman" pitchFamily="18" charset="0"/>
                <a:cs typeface="Times New Roman" pitchFamily="18" charset="0"/>
              </a:rPr>
              <a:t>Triticum</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aestivum</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ječmen (</a:t>
            </a:r>
            <a:r>
              <a:rPr lang="cs-CZ" sz="1400" i="1" dirty="0" err="1">
                <a:latin typeface="Times New Roman" pitchFamily="18" charset="0"/>
                <a:cs typeface="Times New Roman" pitchFamily="18" charset="0"/>
              </a:rPr>
              <a:t>Hordeum</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vulgare</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a:t>
            </a:r>
          </a:p>
          <a:p>
            <a:r>
              <a:rPr lang="cs-CZ" sz="1400" dirty="0">
                <a:latin typeface="Times New Roman" pitchFamily="18" charset="0"/>
                <a:cs typeface="Times New Roman" pitchFamily="18" charset="0"/>
              </a:rPr>
              <a:t>oves (</a:t>
            </a:r>
            <a:r>
              <a:rPr lang="cs-CZ" sz="1400" i="1" dirty="0" err="1">
                <a:latin typeface="Times New Roman" pitchFamily="18" charset="0"/>
                <a:cs typeface="Times New Roman" pitchFamily="18" charset="0"/>
              </a:rPr>
              <a:t>Avena</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sativa</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hrách (</a:t>
            </a:r>
            <a:r>
              <a:rPr lang="cs-CZ" sz="1400" i="1" dirty="0" err="1">
                <a:latin typeface="Times New Roman" pitchFamily="18" charset="0"/>
                <a:cs typeface="Times New Roman" pitchFamily="18" charset="0"/>
              </a:rPr>
              <a:t>Pisum</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sativum</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tabák (</a:t>
            </a:r>
            <a:r>
              <a:rPr lang="cs-CZ" sz="1400" i="1" dirty="0" err="1">
                <a:latin typeface="Times New Roman" pitchFamily="18" charset="0"/>
                <a:cs typeface="Times New Roman" pitchFamily="18" charset="0"/>
              </a:rPr>
              <a:t>Nicotiana</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tabacum</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řepa (</a:t>
            </a:r>
            <a:r>
              <a:rPr lang="cs-CZ" sz="1400" i="1" dirty="0">
                <a:latin typeface="Times New Roman" pitchFamily="18" charset="0"/>
                <a:cs typeface="Times New Roman" pitchFamily="18" charset="0"/>
              </a:rPr>
              <a:t>Beta </a:t>
            </a:r>
            <a:r>
              <a:rPr lang="cs-CZ" sz="1400" i="1" dirty="0" err="1">
                <a:latin typeface="Times New Roman" pitchFamily="18" charset="0"/>
                <a:cs typeface="Times New Roman" pitchFamily="18" charset="0"/>
              </a:rPr>
              <a:t>vulgaris</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a:t>
            </a:r>
          </a:p>
          <a:p>
            <a:r>
              <a:rPr lang="cs-CZ" sz="1400" dirty="0">
                <a:latin typeface="Times New Roman" pitchFamily="18" charset="0"/>
                <a:cs typeface="Times New Roman" pitchFamily="18" charset="0"/>
              </a:rPr>
              <a:t>špenát (</a:t>
            </a:r>
            <a:r>
              <a:rPr lang="cs-CZ" sz="1400" i="1" dirty="0" err="1">
                <a:latin typeface="Times New Roman" pitchFamily="18" charset="0"/>
                <a:cs typeface="Times New Roman" pitchFamily="18" charset="0"/>
              </a:rPr>
              <a:t>Spinacia</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oleracea</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 a mnoho dalších. </a:t>
            </a:r>
          </a:p>
          <a:p>
            <a:endParaRPr lang="cs-CZ" sz="1400" dirty="0">
              <a:latin typeface="Times New Roman" pitchFamily="18" charset="0"/>
              <a:cs typeface="Times New Roman" pitchFamily="18" charset="0"/>
            </a:endParaRPr>
          </a:p>
          <a:p>
            <a:endParaRPr lang="cs-CZ" sz="1400" dirty="0">
              <a:latin typeface="Times New Roman" pitchFamily="18" charset="0"/>
              <a:cs typeface="Times New Roman" pitchFamily="18" charset="0"/>
            </a:endParaRPr>
          </a:p>
          <a:p>
            <a:r>
              <a:rPr lang="cs-CZ" sz="1400" b="1" dirty="0">
                <a:latin typeface="Times New Roman" pitchFamily="18" charset="0"/>
                <a:cs typeface="Times New Roman" pitchFamily="18" charset="0"/>
              </a:rPr>
              <a:t>C4 rostliny se přizpůsobily podmínkám sucha, vysoké intenzity slunečního záření, nedostatku oxidu uhličitého, </a:t>
            </a:r>
          </a:p>
          <a:p>
            <a:r>
              <a:rPr lang="cs-CZ" sz="1400" b="1" dirty="0">
                <a:latin typeface="Times New Roman" pitchFamily="18" charset="0"/>
                <a:cs typeface="Times New Roman" pitchFamily="18" charset="0"/>
              </a:rPr>
              <a:t>nízké relativní vzdušné vlhkosti – ekosystémy subtropických stepí </a:t>
            </a:r>
          </a:p>
          <a:p>
            <a:r>
              <a:rPr lang="cs-CZ" sz="1400" b="1" dirty="0">
                <a:latin typeface="Times New Roman" pitchFamily="18" charset="0"/>
                <a:cs typeface="Times New Roman" pitchFamily="18" charset="0"/>
              </a:rPr>
              <a:t>Proso </a:t>
            </a:r>
            <a:r>
              <a:rPr lang="cs-CZ" sz="1600" dirty="0">
                <a:latin typeface="Times New Roman" pitchFamily="18" charset="0"/>
                <a:cs typeface="Times New Roman" pitchFamily="18" charset="0"/>
              </a:rPr>
              <a:t>(</a:t>
            </a:r>
            <a:r>
              <a:rPr lang="cs-CZ" sz="1400" i="1" dirty="0" err="1">
                <a:latin typeface="Times New Roman" pitchFamily="18" charset="0"/>
                <a:cs typeface="Times New Roman" pitchFamily="18" charset="0"/>
              </a:rPr>
              <a:t>Panicum</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miliaceum</a:t>
            </a:r>
            <a:r>
              <a:rPr lang="cs-CZ" sz="1400" dirty="0">
                <a:latin typeface="Times New Roman" pitchFamily="18" charset="0"/>
                <a:cs typeface="Times New Roman" pitchFamily="18" charset="0"/>
              </a:rPr>
              <a:t>)</a:t>
            </a:r>
            <a:r>
              <a:rPr lang="cs-CZ" sz="1400" b="1" dirty="0">
                <a:latin typeface="Times New Roman" pitchFamily="18" charset="0"/>
                <a:cs typeface="Times New Roman" pitchFamily="18" charset="0"/>
              </a:rPr>
              <a:t>, kukuřice </a:t>
            </a:r>
            <a:r>
              <a:rPr lang="cs-CZ" sz="1400" dirty="0">
                <a:latin typeface="Times New Roman" pitchFamily="18" charset="0"/>
                <a:cs typeface="Times New Roman" pitchFamily="18" charset="0"/>
              </a:rPr>
              <a:t>(</a:t>
            </a:r>
            <a:r>
              <a:rPr lang="cs-CZ" sz="1400" i="1" dirty="0" err="1">
                <a:latin typeface="Times New Roman" pitchFamily="18" charset="0"/>
                <a:cs typeface="Times New Roman" pitchFamily="18" charset="0"/>
              </a:rPr>
              <a:t>Zea</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mays</a:t>
            </a:r>
            <a:r>
              <a:rPr lang="cs-CZ" sz="1400" dirty="0">
                <a:latin typeface="Times New Roman" pitchFamily="18" charset="0"/>
                <a:cs typeface="Times New Roman" pitchFamily="18" charset="0"/>
              </a:rPr>
              <a:t>), </a:t>
            </a:r>
            <a:r>
              <a:rPr lang="cs-CZ" sz="1400" b="1" dirty="0">
                <a:latin typeface="Times New Roman" pitchFamily="18" charset="0"/>
                <a:cs typeface="Times New Roman" pitchFamily="18" charset="0"/>
              </a:rPr>
              <a:t>Laskavec </a:t>
            </a:r>
            <a:r>
              <a:rPr lang="cs-CZ" sz="1400" dirty="0">
                <a:latin typeface="Times New Roman" pitchFamily="18" charset="0"/>
                <a:cs typeface="Times New Roman" pitchFamily="18" charset="0"/>
              </a:rPr>
              <a:t>(</a:t>
            </a:r>
            <a:r>
              <a:rPr lang="cs-CZ" sz="1400" i="1" dirty="0" err="1">
                <a:latin typeface="Times New Roman" pitchFamily="18" charset="0"/>
                <a:cs typeface="Times New Roman" pitchFamily="18" charset="0"/>
              </a:rPr>
              <a:t>Amaranthus</a:t>
            </a:r>
            <a:r>
              <a:rPr lang="cs-CZ" sz="1400" dirty="0">
                <a:latin typeface="Times New Roman" pitchFamily="18" charset="0"/>
                <a:cs typeface="Times New Roman" pitchFamily="18" charset="0"/>
              </a:rPr>
              <a:t>), </a:t>
            </a:r>
            <a:r>
              <a:rPr lang="cs-CZ" sz="1400" b="1" dirty="0">
                <a:latin typeface="Times New Roman" pitchFamily="18" charset="0"/>
                <a:cs typeface="Times New Roman" pitchFamily="18" charset="0"/>
              </a:rPr>
              <a:t>bér </a:t>
            </a:r>
            <a:r>
              <a:rPr lang="cs-CZ" sz="1400" dirty="0">
                <a:latin typeface="Times New Roman" pitchFamily="18" charset="0"/>
                <a:cs typeface="Times New Roman" pitchFamily="18" charset="0"/>
              </a:rPr>
              <a:t>(</a:t>
            </a:r>
            <a:r>
              <a:rPr lang="cs-CZ" sz="1400" i="1" dirty="0" err="1">
                <a:latin typeface="Times New Roman" pitchFamily="18" charset="0"/>
                <a:cs typeface="Times New Roman" pitchFamily="18" charset="0"/>
              </a:rPr>
              <a:t>Setaria</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italica</a:t>
            </a:r>
            <a:r>
              <a:rPr lang="cs-CZ" sz="1400" dirty="0">
                <a:latin typeface="Times New Roman" pitchFamily="18" charset="0"/>
                <a:cs typeface="Times New Roman" pitchFamily="18" charset="0"/>
              </a:rPr>
              <a:t>)</a:t>
            </a:r>
            <a:r>
              <a:rPr lang="cs-CZ" sz="1400" b="1" dirty="0">
                <a:latin typeface="Times New Roman" pitchFamily="18" charset="0"/>
                <a:cs typeface="Times New Roman" pitchFamily="18" charset="0"/>
              </a:rPr>
              <a:t>,</a:t>
            </a:r>
          </a:p>
          <a:p>
            <a:r>
              <a:rPr lang="cs-CZ" sz="1400" b="1" dirty="0">
                <a:cs typeface="Times New Roman" pitchFamily="18" charset="0"/>
              </a:rPr>
              <a:t>cukrová třtina </a:t>
            </a:r>
            <a:r>
              <a:rPr lang="cs-CZ" sz="1400" dirty="0">
                <a:cs typeface="Times New Roman" pitchFamily="18" charset="0"/>
              </a:rPr>
              <a:t>(</a:t>
            </a:r>
            <a:r>
              <a:rPr lang="cs-CZ" sz="1400" i="1" dirty="0" err="1">
                <a:cs typeface="Times New Roman" pitchFamily="18" charset="0"/>
              </a:rPr>
              <a:t>Saccharum</a:t>
            </a:r>
            <a:r>
              <a:rPr lang="cs-CZ" sz="1400" i="1" dirty="0">
                <a:cs typeface="Times New Roman" pitchFamily="18" charset="0"/>
              </a:rPr>
              <a:t> </a:t>
            </a:r>
            <a:r>
              <a:rPr lang="cs-CZ" sz="1400" i="1" dirty="0" err="1">
                <a:cs typeface="Times New Roman" pitchFamily="18" charset="0"/>
              </a:rPr>
              <a:t>officinarum</a:t>
            </a:r>
            <a:r>
              <a:rPr lang="cs-CZ" sz="1400" dirty="0">
                <a:cs typeface="Times New Roman" pitchFamily="18" charset="0"/>
              </a:rPr>
              <a:t>)</a:t>
            </a:r>
            <a:r>
              <a:rPr lang="cs-CZ" sz="1400" b="1" dirty="0">
                <a:cs typeface="Times New Roman" pitchFamily="18" charset="0"/>
              </a:rPr>
              <a:t>,  rýže </a:t>
            </a:r>
            <a:r>
              <a:rPr lang="cs-CZ" sz="1400" dirty="0">
                <a:cs typeface="Times New Roman" pitchFamily="18" charset="0"/>
              </a:rPr>
              <a:t>(</a:t>
            </a:r>
            <a:r>
              <a:rPr lang="cs-CZ" sz="1400" i="1" dirty="0" err="1">
                <a:cs typeface="Times New Roman" pitchFamily="18" charset="0"/>
              </a:rPr>
              <a:t>Oryza</a:t>
            </a:r>
            <a:r>
              <a:rPr lang="cs-CZ" sz="1400" dirty="0">
                <a:cs typeface="Times New Roman" pitchFamily="18" charset="0"/>
              </a:rPr>
              <a:t>)</a:t>
            </a:r>
            <a:r>
              <a:rPr lang="cs-CZ" sz="1400" b="1" dirty="0">
                <a:cs typeface="Times New Roman" pitchFamily="18" charset="0"/>
              </a:rPr>
              <a:t> </a:t>
            </a:r>
            <a:endParaRPr lang="cs-CZ" sz="1400" dirty="0">
              <a:effectLst/>
              <a:latin typeface="Times New Roman" pitchFamily="18" charset="0"/>
              <a:cs typeface="Times New Roman" pitchFamily="18" charset="0"/>
            </a:endParaRPr>
          </a:p>
        </p:txBody>
      </p:sp>
      <p:sp>
        <p:nvSpPr>
          <p:cNvPr id="5" name="Obdélník 4"/>
          <p:cNvSpPr/>
          <p:nvPr/>
        </p:nvSpPr>
        <p:spPr>
          <a:xfrm>
            <a:off x="1043608" y="2852936"/>
            <a:ext cx="4896544" cy="8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785786" y="928670"/>
            <a:ext cx="7750197"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800" dirty="0"/>
              <a:t>-  </a:t>
            </a:r>
            <a:r>
              <a:rPr lang="cs-CZ" altLang="cs-CZ" sz="1800" b="1" dirty="0" err="1"/>
              <a:t>synantropní</a:t>
            </a:r>
            <a:r>
              <a:rPr lang="cs-CZ" altLang="cs-CZ" sz="1800" b="1" dirty="0"/>
              <a:t> rostliny</a:t>
            </a:r>
            <a:r>
              <a:rPr lang="cs-CZ" altLang="cs-CZ" sz="1800" dirty="0"/>
              <a:t> (</a:t>
            </a:r>
            <a:r>
              <a:rPr lang="cs-CZ" altLang="cs-CZ" sz="1800" dirty="0" err="1"/>
              <a:t>synantropofyty</a:t>
            </a:r>
            <a:r>
              <a:rPr lang="cs-CZ" altLang="cs-CZ" sz="1800" dirty="0"/>
              <a:t>) – šíří se činností člověka  </a:t>
            </a:r>
          </a:p>
          <a:p>
            <a:pPr eaLnBrk="1" hangingPunct="1"/>
            <a:endParaRPr lang="cs-CZ" altLang="cs-CZ" sz="1800" dirty="0"/>
          </a:p>
          <a:p>
            <a:pPr marL="342900" indent="-342900" eaLnBrk="1" hangingPunct="1">
              <a:buAutoNum type="alphaUcPeriod"/>
            </a:pPr>
            <a:r>
              <a:rPr lang="cs-CZ" altLang="cs-CZ" sz="1800" b="1" dirty="0" err="1"/>
              <a:t>Apofyty</a:t>
            </a:r>
            <a:r>
              <a:rPr lang="cs-CZ" altLang="cs-CZ" dirty="0"/>
              <a:t> – naše rostliny rozšiřující svůj areál – antropogenní stanoviště </a:t>
            </a:r>
          </a:p>
          <a:p>
            <a:pPr marL="342900" indent="-342900" eaLnBrk="1" hangingPunct="1"/>
            <a:r>
              <a:rPr lang="cs-CZ" altLang="cs-CZ" dirty="0"/>
              <a:t>                        – </a:t>
            </a:r>
            <a:r>
              <a:rPr lang="cs-CZ" altLang="cs-CZ" b="1" dirty="0"/>
              <a:t>kopřiva, smetanka, lebeda</a:t>
            </a:r>
          </a:p>
          <a:p>
            <a:pPr eaLnBrk="1" hangingPunct="1"/>
            <a:endParaRPr lang="cs-CZ" altLang="cs-CZ" dirty="0"/>
          </a:p>
          <a:p>
            <a:pPr eaLnBrk="1" hangingPunct="1"/>
            <a:r>
              <a:rPr lang="cs-CZ" altLang="cs-CZ" sz="1800" b="1" dirty="0"/>
              <a:t>B. </a:t>
            </a:r>
            <a:r>
              <a:rPr lang="cs-CZ" altLang="cs-CZ" sz="1800" b="1" dirty="0" err="1"/>
              <a:t>Antropofyty</a:t>
            </a:r>
            <a:r>
              <a:rPr lang="cs-CZ" altLang="cs-CZ" dirty="0"/>
              <a:t> – rostliny cizího původu – zavlečené </a:t>
            </a:r>
          </a:p>
          <a:p>
            <a:pPr eaLnBrk="1" hangingPunct="1"/>
            <a:endParaRPr lang="cs-CZ" altLang="cs-CZ" dirty="0"/>
          </a:p>
          <a:p>
            <a:pPr eaLnBrk="1" hangingPunct="1"/>
            <a:r>
              <a:rPr lang="cs-CZ" altLang="cs-CZ" dirty="0"/>
              <a:t>     úmyslně </a:t>
            </a:r>
            <a:r>
              <a:rPr lang="cs-CZ" altLang="cs-CZ" b="1" dirty="0" err="1"/>
              <a:t>hemerofyty</a:t>
            </a:r>
            <a:r>
              <a:rPr lang="cs-CZ" altLang="cs-CZ" dirty="0"/>
              <a:t>  - obilí, brambory nebo i okrasné…</a:t>
            </a:r>
          </a:p>
          <a:p>
            <a:pPr eaLnBrk="1" hangingPunct="1"/>
            <a:endParaRPr lang="cs-CZ" altLang="cs-CZ" dirty="0"/>
          </a:p>
          <a:p>
            <a:pPr eaLnBrk="1" hangingPunct="1"/>
            <a:r>
              <a:rPr lang="cs-CZ" altLang="cs-CZ" dirty="0"/>
              <a:t>     neúmyslně </a:t>
            </a:r>
            <a:r>
              <a:rPr lang="cs-CZ" altLang="cs-CZ" b="1" dirty="0" err="1"/>
              <a:t>xenofyty</a:t>
            </a:r>
            <a:r>
              <a:rPr lang="cs-CZ" altLang="cs-CZ" b="1" dirty="0"/>
              <a:t> – </a:t>
            </a:r>
            <a:r>
              <a:rPr lang="cs-CZ" altLang="cs-CZ" dirty="0"/>
              <a:t>plevele</a:t>
            </a:r>
          </a:p>
          <a:p>
            <a:pPr eaLnBrk="1" hangingPunct="1"/>
            <a:endParaRPr lang="cs-CZ" altLang="cs-CZ" dirty="0"/>
          </a:p>
          <a:p>
            <a:pPr eaLnBrk="1" hangingPunct="1"/>
            <a:r>
              <a:rPr lang="cs-CZ" altLang="cs-CZ" dirty="0"/>
              <a:t>              prehistorické </a:t>
            </a:r>
            <a:r>
              <a:rPr lang="cs-CZ" altLang="cs-CZ" b="1" u="sng" dirty="0" err="1"/>
              <a:t>archeofyty</a:t>
            </a:r>
            <a:r>
              <a:rPr lang="cs-CZ" altLang="cs-CZ" dirty="0"/>
              <a:t> – chrpa polní, mák vlčí, koukol polní</a:t>
            </a:r>
          </a:p>
          <a:p>
            <a:pPr eaLnBrk="1" hangingPunct="1"/>
            <a:r>
              <a:rPr lang="cs-CZ" altLang="cs-CZ" dirty="0"/>
              <a:t>               (už je nepociťujeme jako cizí.)</a:t>
            </a:r>
          </a:p>
          <a:p>
            <a:pPr eaLnBrk="1" hangingPunct="1"/>
            <a:r>
              <a:rPr lang="cs-CZ" altLang="cs-CZ" dirty="0"/>
              <a:t>             </a:t>
            </a:r>
          </a:p>
          <a:p>
            <a:pPr eaLnBrk="1" hangingPunct="1"/>
            <a:r>
              <a:rPr lang="cs-CZ" altLang="cs-CZ" b="1" dirty="0"/>
              <a:t>                                    </a:t>
            </a:r>
            <a:r>
              <a:rPr lang="cs-CZ" altLang="cs-CZ" b="1" u="sng" dirty="0"/>
              <a:t>neofyty</a:t>
            </a:r>
            <a:r>
              <a:rPr lang="cs-CZ" altLang="cs-CZ" b="1" dirty="0"/>
              <a:t> </a:t>
            </a:r>
            <a:r>
              <a:rPr lang="cs-CZ" altLang="cs-CZ" dirty="0"/>
              <a:t>(od objevení Ameriky) –  buď jenom vyklíčí  a pak uhynou, </a:t>
            </a:r>
          </a:p>
          <a:p>
            <a:pPr eaLnBrk="1" hangingPunct="1"/>
            <a:r>
              <a:rPr lang="cs-CZ" altLang="cs-CZ" dirty="0"/>
              <a:t>                  ale častěji se  dále šíří </a:t>
            </a:r>
          </a:p>
          <a:p>
            <a:pPr eaLnBrk="1" hangingPunct="1"/>
            <a:endParaRPr lang="cs-CZ" altLang="cs-CZ" dirty="0"/>
          </a:p>
          <a:p>
            <a:pPr eaLnBrk="1" hangingPunct="1"/>
            <a:r>
              <a:rPr lang="cs-CZ" altLang="cs-CZ" sz="1400" dirty="0"/>
              <a:t> </a:t>
            </a:r>
          </a:p>
        </p:txBody>
      </p:sp>
      <p:sp>
        <p:nvSpPr>
          <p:cNvPr id="37891" name="Rectangle 3"/>
          <p:cNvSpPr>
            <a:spLocks noChangeArrowheads="1"/>
          </p:cNvSpPr>
          <p:nvPr/>
        </p:nvSpPr>
        <p:spPr bwMode="auto">
          <a:xfrm>
            <a:off x="2971800" y="304800"/>
            <a:ext cx="2279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2400" b="1" dirty="0">
                <a:solidFill>
                  <a:srgbClr val="FF0000"/>
                </a:solidFill>
              </a:rPr>
              <a:t>Činnost člověka</a:t>
            </a:r>
          </a:p>
        </p:txBody>
      </p:sp>
    </p:spTree>
    <p:extLst>
      <p:ext uri="{BB962C8B-B14F-4D97-AF65-F5344CB8AC3E}">
        <p14:creationId xmlns:p14="http://schemas.microsoft.com/office/powerpoint/2010/main" val="1916224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14"/>
          <p:cNvGraphicFramePr>
            <a:graphicFrameLocks noChangeAspect="1"/>
          </p:cNvGraphicFramePr>
          <p:nvPr>
            <p:extLst>
              <p:ext uri="{D42A27DB-BD31-4B8C-83A1-F6EECF244321}">
                <p14:modId xmlns:p14="http://schemas.microsoft.com/office/powerpoint/2010/main" val="4167973738"/>
              </p:ext>
            </p:extLst>
          </p:nvPr>
        </p:nvGraphicFramePr>
        <p:xfrm>
          <a:off x="3508126" y="2405333"/>
          <a:ext cx="1572912" cy="1285884"/>
        </p:xfrm>
        <a:graphic>
          <a:graphicData uri="http://schemas.openxmlformats.org/presentationml/2006/ole">
            <mc:AlternateContent xmlns:mc="http://schemas.openxmlformats.org/markup-compatibility/2006">
              <mc:Choice xmlns:v="urn:schemas-microsoft-com:vml" Requires="v">
                <p:oleObj spid="_x0000_s128083" name="PHOTO-PAINT" r:id="rId3" imgW="1739683" imgH="1422222" progId="">
                  <p:embed/>
                </p:oleObj>
              </mc:Choice>
              <mc:Fallback>
                <p:oleObj name="PHOTO-PAINT" r:id="rId3" imgW="1739683" imgH="1422222"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126" y="2405333"/>
                        <a:ext cx="1572912"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Obdélník 22"/>
          <p:cNvSpPr/>
          <p:nvPr/>
        </p:nvSpPr>
        <p:spPr>
          <a:xfrm>
            <a:off x="250638" y="127534"/>
            <a:ext cx="5035741" cy="2062103"/>
          </a:xfrm>
          <a:prstGeom prst="rect">
            <a:avLst/>
          </a:prstGeom>
        </p:spPr>
        <p:txBody>
          <a:bodyPr wrap="square">
            <a:spAutoFit/>
          </a:bodyPr>
          <a:lstStyle/>
          <a:p>
            <a:r>
              <a:rPr lang="cs-CZ" altLang="cs-CZ" sz="1600" b="1" dirty="0"/>
              <a:t>- ošlapávané plochy </a:t>
            </a:r>
            <a:r>
              <a:rPr lang="cs-CZ" altLang="cs-CZ" sz="1600" dirty="0"/>
              <a:t>– cesty, okolí sídlišť,</a:t>
            </a:r>
          </a:p>
          <a:p>
            <a:r>
              <a:rPr lang="cs-CZ" altLang="cs-CZ" sz="1600" dirty="0"/>
              <a:t>- </a:t>
            </a:r>
            <a:r>
              <a:rPr lang="cs-CZ" altLang="cs-CZ" sz="1600" b="1" dirty="0"/>
              <a:t>dotace N</a:t>
            </a:r>
            <a:r>
              <a:rPr lang="cs-CZ" altLang="cs-CZ" sz="1600" dirty="0"/>
              <a:t> -  rumištní polohy</a:t>
            </a:r>
          </a:p>
          <a:p>
            <a:pPr>
              <a:buFontTx/>
              <a:buChar char="-"/>
            </a:pPr>
            <a:r>
              <a:rPr lang="cs-CZ" altLang="cs-CZ" sz="1600" b="1" dirty="0"/>
              <a:t> odlesňování</a:t>
            </a:r>
            <a:r>
              <a:rPr lang="cs-CZ" sz="1600" dirty="0"/>
              <a:t> (zemědělství, palivo, stavby s tím spojený proces zvýšené půdní eroze a zvýšení intenzity povodňových sedimentů) </a:t>
            </a:r>
          </a:p>
          <a:p>
            <a:pPr>
              <a:buFontTx/>
              <a:buChar char="-"/>
            </a:pPr>
            <a:r>
              <a:rPr lang="cs-CZ" sz="1600" b="1" dirty="0"/>
              <a:t> zemědělství</a:t>
            </a:r>
            <a:r>
              <a:rPr lang="cs-CZ" sz="1600" dirty="0"/>
              <a:t> - domestikace rostlin, extenzívní pěstování kulturních plodin, šíření plevelů, změny původních areálů</a:t>
            </a:r>
            <a:endParaRPr lang="cs-CZ" altLang="cs-CZ" sz="1600" dirty="0"/>
          </a:p>
          <a:p>
            <a:r>
              <a:rPr lang="cs-CZ" altLang="cs-CZ" sz="1600" b="1" dirty="0"/>
              <a:t>- průmysl</a:t>
            </a:r>
            <a:r>
              <a:rPr lang="cs-CZ" altLang="cs-CZ" sz="1600" dirty="0"/>
              <a:t> ……+ škodliviny</a:t>
            </a:r>
            <a:endParaRPr lang="cs-CZ" sz="1600" dirty="0"/>
          </a:p>
        </p:txBody>
      </p:sp>
      <p:pic>
        <p:nvPicPr>
          <p:cNvPr id="24" name="Picture 10" descr="mi11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6" y="3357562"/>
            <a:ext cx="1655019" cy="339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bdélník 24"/>
          <p:cNvSpPr/>
          <p:nvPr/>
        </p:nvSpPr>
        <p:spPr>
          <a:xfrm>
            <a:off x="4643438" y="3857628"/>
            <a:ext cx="2143140" cy="738664"/>
          </a:xfrm>
          <a:prstGeom prst="rect">
            <a:avLst/>
          </a:prstGeom>
        </p:spPr>
        <p:txBody>
          <a:bodyPr wrap="square">
            <a:spAutoFit/>
          </a:bodyPr>
          <a:lstStyle/>
          <a:p>
            <a:pPr lvl="0"/>
            <a:r>
              <a:rPr lang="cs-CZ" altLang="cs-CZ" sz="1400" dirty="0">
                <a:solidFill>
                  <a:prstClr val="black"/>
                </a:solidFill>
              </a:rPr>
              <a:t>nitrifikace v okolí sídlišť</a:t>
            </a:r>
          </a:p>
          <a:p>
            <a:pPr lvl="0"/>
            <a:r>
              <a:rPr lang="cs-CZ" sz="1400" i="1" dirty="0" err="1">
                <a:solidFill>
                  <a:prstClr val="black"/>
                </a:solidFill>
              </a:rPr>
              <a:t>Chenopodium</a:t>
            </a:r>
            <a:r>
              <a:rPr lang="cs-CZ" sz="1400" i="1" dirty="0">
                <a:solidFill>
                  <a:prstClr val="black"/>
                </a:solidFill>
              </a:rPr>
              <a:t>  </a:t>
            </a:r>
            <a:r>
              <a:rPr lang="cs-CZ" sz="1400" dirty="0">
                <a:solidFill>
                  <a:prstClr val="black"/>
                </a:solidFill>
              </a:rPr>
              <a:t>- merlík, </a:t>
            </a:r>
          </a:p>
          <a:p>
            <a:pPr lvl="0"/>
            <a:r>
              <a:rPr lang="cs-CZ" sz="1400" dirty="0" err="1">
                <a:solidFill>
                  <a:prstClr val="black"/>
                </a:solidFill>
              </a:rPr>
              <a:t>Atriplex</a:t>
            </a:r>
            <a:r>
              <a:rPr lang="cs-CZ" sz="1400" dirty="0">
                <a:solidFill>
                  <a:prstClr val="black"/>
                </a:solidFill>
              </a:rPr>
              <a:t> – lebeda</a:t>
            </a:r>
          </a:p>
        </p:txBody>
      </p:sp>
      <p:graphicFrame>
        <p:nvGraphicFramePr>
          <p:cNvPr id="26" name="Object 12"/>
          <p:cNvGraphicFramePr>
            <a:graphicFrameLocks noChangeAspect="1"/>
          </p:cNvGraphicFramePr>
          <p:nvPr/>
        </p:nvGraphicFramePr>
        <p:xfrm>
          <a:off x="4857752" y="4572008"/>
          <a:ext cx="1828800" cy="1692275"/>
        </p:xfrm>
        <a:graphic>
          <a:graphicData uri="http://schemas.openxmlformats.org/presentationml/2006/ole">
            <mc:AlternateContent xmlns:mc="http://schemas.openxmlformats.org/markup-compatibility/2006">
              <mc:Choice xmlns:v="urn:schemas-microsoft-com:vml" Requires="v">
                <p:oleObj spid="_x0000_s128084" name="CorelPhotoPaint.Image.9" r:id="rId6" imgW="8000000" imgH="7400000" progId="">
                  <p:embed/>
                </p:oleObj>
              </mc:Choice>
              <mc:Fallback>
                <p:oleObj name="CorelPhotoPaint.Image.9" r:id="rId6" imgW="8000000" imgH="7400000" progId="">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2" y="4572008"/>
                        <a:ext cx="18288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Text Box 8"/>
          <p:cNvSpPr txBox="1">
            <a:spLocks noChangeArrowheads="1"/>
          </p:cNvSpPr>
          <p:nvPr/>
        </p:nvSpPr>
        <p:spPr bwMode="auto">
          <a:xfrm>
            <a:off x="293416" y="5262853"/>
            <a:ext cx="173477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400" i="1" dirty="0" err="1"/>
              <a:t>Plantago</a:t>
            </a:r>
            <a:r>
              <a:rPr lang="cs-CZ" altLang="cs-CZ" sz="1400" i="1" dirty="0"/>
              <a:t> </a:t>
            </a:r>
            <a:r>
              <a:rPr lang="cs-CZ" altLang="cs-CZ" sz="1400" i="1" dirty="0" err="1"/>
              <a:t>lanceoloata</a:t>
            </a:r>
            <a:endParaRPr lang="cs-CZ" altLang="cs-CZ" sz="1400" i="1" dirty="0"/>
          </a:p>
          <a:p>
            <a:pPr eaLnBrk="1" hangingPunct="1"/>
            <a:r>
              <a:rPr lang="cs-CZ" altLang="cs-CZ" sz="1400" dirty="0"/>
              <a:t>Jitrocel kopinatý</a:t>
            </a:r>
          </a:p>
        </p:txBody>
      </p:sp>
      <p:pic>
        <p:nvPicPr>
          <p:cNvPr id="31" name="Obrázek 14"/>
          <p:cNvPicPr>
            <a:picLocks noChangeAspect="1"/>
          </p:cNvPicPr>
          <p:nvPr/>
        </p:nvPicPr>
        <p:blipFill>
          <a:blip r:embed="rId8">
            <a:extLst>
              <a:ext uri="{BEBA8EAE-BF5A-486C-A8C5-ECC9F3942E4B}">
                <a14:imgProps xmlns:a14="http://schemas.microsoft.com/office/drawing/2010/main">
                  <a14:imgLayer>
                    <a14:imgEffect>
                      <a14:saturation sat="65000"/>
                    </a14:imgEffect>
                    <a14:imgEffect>
                      <a14:brightnessContrast bright="24000" contrast="16000"/>
                    </a14:imgEffect>
                  </a14:imgLayer>
                </a14:imgProps>
              </a:ext>
            </a:extLst>
          </a:blip>
          <a:srcRect/>
          <a:stretch>
            <a:fillRect/>
          </a:stretch>
        </p:blipFill>
        <p:spPr bwMode="auto">
          <a:xfrm>
            <a:off x="7500958" y="571480"/>
            <a:ext cx="1177925" cy="1241425"/>
          </a:xfrm>
          <a:prstGeom prst="rect">
            <a:avLst/>
          </a:prstGeom>
          <a:noFill/>
          <a:ln w="9525">
            <a:noFill/>
            <a:miter lim="800000"/>
            <a:headEnd/>
            <a:tailEnd/>
          </a:ln>
        </p:spPr>
      </p:pic>
      <p:pic>
        <p:nvPicPr>
          <p:cNvPr id="128010" name="Picture 10" descr="http://www.kvetena.com/fullimages/hvezdnicovite/pelynek_pravy.jpg"/>
          <p:cNvPicPr>
            <a:picLocks noChangeAspect="1" noChangeArrowheads="1"/>
          </p:cNvPicPr>
          <p:nvPr/>
        </p:nvPicPr>
        <p:blipFill>
          <a:blip r:embed="rId9"/>
          <a:srcRect/>
          <a:stretch>
            <a:fillRect/>
          </a:stretch>
        </p:blipFill>
        <p:spPr bwMode="auto">
          <a:xfrm>
            <a:off x="5420283" y="196626"/>
            <a:ext cx="2071702" cy="2946622"/>
          </a:xfrm>
          <a:prstGeom prst="rect">
            <a:avLst/>
          </a:prstGeom>
          <a:noFill/>
        </p:spPr>
      </p:pic>
      <p:pic>
        <p:nvPicPr>
          <p:cNvPr id="128012" name="Picture 12" descr="https://www.garten.cz/images_data/9627-plantago-lanceolata-jitrocel-kopinaty-1.jpg"/>
          <p:cNvPicPr>
            <a:picLocks noChangeAspect="1" noChangeArrowheads="1"/>
          </p:cNvPicPr>
          <p:nvPr/>
        </p:nvPicPr>
        <p:blipFill>
          <a:blip r:embed="rId10"/>
          <a:srcRect/>
          <a:stretch>
            <a:fillRect/>
          </a:stretch>
        </p:blipFill>
        <p:spPr bwMode="auto">
          <a:xfrm>
            <a:off x="221978" y="2708920"/>
            <a:ext cx="3440138" cy="2580104"/>
          </a:xfrm>
          <a:prstGeom prst="rect">
            <a:avLst/>
          </a:prstGeom>
          <a:noFill/>
        </p:spPr>
      </p:pic>
      <p:sp>
        <p:nvSpPr>
          <p:cNvPr id="32" name="Text Box 5"/>
          <p:cNvSpPr txBox="1">
            <a:spLocks noChangeArrowheads="1"/>
          </p:cNvSpPr>
          <p:nvPr/>
        </p:nvSpPr>
        <p:spPr bwMode="auto">
          <a:xfrm>
            <a:off x="5286379" y="2988269"/>
            <a:ext cx="1598812" cy="309958"/>
          </a:xfrm>
          <a:prstGeom prst="rect">
            <a:avLst/>
          </a:prstGeom>
          <a:solidFill>
            <a:schemeClr val="bg1"/>
          </a:solidFill>
          <a:ln w="9525">
            <a:noFill/>
            <a:miter lim="800000"/>
            <a:headEnd/>
            <a:tailEnd/>
          </a:ln>
        </p:spPr>
        <p:txBody>
          <a:bodyPr wrap="none" lIns="90000" tIns="46800" rIns="90000" bIns="46800">
            <a:spAutoFit/>
          </a:bodyPr>
          <a:lstStyle/>
          <a:p>
            <a:pPr defTabSz="449263">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1400" i="1" dirty="0" err="1">
                <a:solidFill>
                  <a:srgbClr val="000000"/>
                </a:solidFill>
                <a:latin typeface="Times New Roman" pitchFamily="18" charset="0"/>
                <a:cs typeface="Times New Roman" pitchFamily="18" charset="0"/>
              </a:rPr>
              <a:t>Artemisia</a:t>
            </a:r>
            <a:r>
              <a:rPr lang="cs-CZ" altLang="cs-CZ" sz="1400" i="1" dirty="0">
                <a:solidFill>
                  <a:srgbClr val="000000"/>
                </a:solidFill>
                <a:latin typeface="Times New Roman" pitchFamily="18" charset="0"/>
                <a:cs typeface="Times New Roman" pitchFamily="18" charset="0"/>
              </a:rPr>
              <a:t> - </a:t>
            </a:r>
            <a:r>
              <a:rPr lang="cs-CZ" altLang="cs-CZ" sz="1400" dirty="0">
                <a:solidFill>
                  <a:srgbClr val="000000"/>
                </a:solidFill>
                <a:latin typeface="Times New Roman" pitchFamily="18" charset="0"/>
                <a:cs typeface="Times New Roman" pitchFamily="18" charset="0"/>
              </a:rPr>
              <a:t>pelyněk</a:t>
            </a:r>
            <a:endParaRPr lang="en-GB" altLang="cs-CZ" sz="1400" dirty="0">
              <a:solidFill>
                <a:srgbClr val="000000"/>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11">
            <p14:nvContentPartPr>
              <p14:cNvPr id="2" name="Rukopis 1">
                <a:extLst>
                  <a:ext uri="{FF2B5EF4-FFF2-40B4-BE49-F238E27FC236}">
                    <a16:creationId xmlns:a16="http://schemas.microsoft.com/office/drawing/2014/main" id="{566564DE-EEBD-4183-B30D-AE1652BF9D40}"/>
                  </a:ext>
                </a:extLst>
              </p14:cNvPr>
              <p14:cNvContentPartPr/>
              <p14:nvPr/>
            </p14:nvContentPartPr>
            <p14:xfrm>
              <a:off x="7668000" y="5268960"/>
              <a:ext cx="360" cy="360"/>
            </p14:xfrm>
          </p:contentPart>
        </mc:Choice>
        <mc:Fallback xmlns="">
          <p:pic>
            <p:nvPicPr>
              <p:cNvPr id="2" name="Rukopis 1">
                <a:extLst>
                  <a:ext uri="{FF2B5EF4-FFF2-40B4-BE49-F238E27FC236}">
                    <a16:creationId xmlns:a16="http://schemas.microsoft.com/office/drawing/2014/main" id="{566564DE-EEBD-4183-B30D-AE1652BF9D40}"/>
                  </a:ext>
                </a:extLst>
              </p:cNvPr>
              <p:cNvPicPr/>
              <p:nvPr/>
            </p:nvPicPr>
            <p:blipFill>
              <a:blip r:embed="rId14"/>
              <a:stretch>
                <a:fillRect/>
              </a:stretch>
            </p:blipFill>
            <p:spPr>
              <a:xfrm>
                <a:off x="7658640" y="5259600"/>
                <a:ext cx="19080" cy="19080"/>
              </a:xfrm>
              <a:prstGeom prst="rect">
                <a:avLst/>
              </a:prstGeom>
            </p:spPr>
          </p:pic>
        </mc:Fallback>
      </mc:AlternateContent>
    </p:spTree>
    <p:extLst>
      <p:ext uri="{BB962C8B-B14F-4D97-AF65-F5344CB8AC3E}">
        <p14:creationId xmlns:p14="http://schemas.microsoft.com/office/powerpoint/2010/main" val="284183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Text Box 9"/>
          <p:cNvSpPr txBox="1">
            <a:spLocks noChangeArrowheads="1"/>
          </p:cNvSpPr>
          <p:nvPr/>
        </p:nvSpPr>
        <p:spPr bwMode="auto">
          <a:xfrm>
            <a:off x="428596" y="6534835"/>
            <a:ext cx="15077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500" i="1" dirty="0"/>
              <a:t> </a:t>
            </a:r>
            <a:r>
              <a:rPr lang="cs-CZ" altLang="cs-CZ" sz="1500" i="1" dirty="0" err="1"/>
              <a:t>Triticum</a:t>
            </a:r>
            <a:r>
              <a:rPr lang="cs-CZ" altLang="cs-CZ" sz="1500" i="1" dirty="0"/>
              <a:t> </a:t>
            </a:r>
            <a:r>
              <a:rPr lang="cs-CZ" altLang="cs-CZ" sz="1500" dirty="0"/>
              <a:t>pšenice</a:t>
            </a:r>
          </a:p>
        </p:txBody>
      </p:sp>
      <p:sp>
        <p:nvSpPr>
          <p:cNvPr id="43016" name="Rectangle 10"/>
          <p:cNvSpPr>
            <a:spLocks noChangeArrowheads="1"/>
          </p:cNvSpPr>
          <p:nvPr/>
        </p:nvSpPr>
        <p:spPr bwMode="auto">
          <a:xfrm>
            <a:off x="5452844" y="157517"/>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cs-CZ" altLang="cs-CZ" sz="2000" dirty="0"/>
              <a:t> plevele </a:t>
            </a:r>
          </a:p>
        </p:txBody>
      </p:sp>
      <p:sp>
        <p:nvSpPr>
          <p:cNvPr id="43019" name="Rectangle 15"/>
          <p:cNvSpPr>
            <a:spLocks noChangeArrowheads="1"/>
          </p:cNvSpPr>
          <p:nvPr/>
        </p:nvSpPr>
        <p:spPr bwMode="auto">
          <a:xfrm>
            <a:off x="928662" y="142852"/>
            <a:ext cx="182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cs-CZ" altLang="cs-CZ" sz="2000" dirty="0"/>
              <a:t>kulturní rostliny</a:t>
            </a:r>
          </a:p>
        </p:txBody>
      </p:sp>
      <p:graphicFrame>
        <p:nvGraphicFramePr>
          <p:cNvPr id="43020" name="Object 17"/>
          <p:cNvGraphicFramePr>
            <a:graphicFrameLocks noChangeAspect="1"/>
          </p:cNvGraphicFramePr>
          <p:nvPr>
            <p:extLst>
              <p:ext uri="{D42A27DB-BD31-4B8C-83A1-F6EECF244321}">
                <p14:modId xmlns:p14="http://schemas.microsoft.com/office/powerpoint/2010/main" val="4265164467"/>
              </p:ext>
            </p:extLst>
          </p:nvPr>
        </p:nvGraphicFramePr>
        <p:xfrm>
          <a:off x="142844" y="500042"/>
          <a:ext cx="3286148" cy="4871148"/>
        </p:xfrm>
        <a:graphic>
          <a:graphicData uri="http://schemas.openxmlformats.org/presentationml/2006/ole">
            <mc:AlternateContent xmlns:mc="http://schemas.openxmlformats.org/markup-compatibility/2006">
              <mc:Choice xmlns:v="urn:schemas-microsoft-com:vml" Requires="v">
                <p:oleObj spid="_x0000_s127090" name="PHOTO-PAINT" r:id="rId4" imgW="4005080" imgH="5934468" progId="">
                  <p:embed/>
                </p:oleObj>
              </mc:Choice>
              <mc:Fallback>
                <p:oleObj name="PHOTO-PAINT" r:id="rId4" imgW="4005080" imgH="593446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44" y="500042"/>
                        <a:ext cx="3286148" cy="4871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24" name="Picture 21" descr="modra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6248" y="714356"/>
            <a:ext cx="3273566" cy="24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5" name="Text Box 22"/>
          <p:cNvSpPr txBox="1">
            <a:spLocks noChangeArrowheads="1"/>
          </p:cNvSpPr>
          <p:nvPr/>
        </p:nvSpPr>
        <p:spPr bwMode="auto">
          <a:xfrm>
            <a:off x="6062444" y="3109223"/>
            <a:ext cx="32861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400" i="1" dirty="0" err="1"/>
              <a:t>Centaurea</a:t>
            </a:r>
            <a:r>
              <a:rPr lang="cs-CZ" altLang="cs-CZ" sz="1400" i="1" dirty="0"/>
              <a:t> </a:t>
            </a:r>
            <a:r>
              <a:rPr lang="cs-CZ" altLang="cs-CZ" sz="1400" i="1" dirty="0" err="1"/>
              <a:t>cyanus</a:t>
            </a:r>
            <a:r>
              <a:rPr lang="cs-CZ" altLang="cs-CZ" sz="1400" i="1" dirty="0"/>
              <a:t>  </a:t>
            </a:r>
            <a:r>
              <a:rPr lang="cs-CZ" altLang="cs-CZ" sz="1400" dirty="0"/>
              <a:t>Chrpa modrák</a:t>
            </a:r>
          </a:p>
        </p:txBody>
      </p:sp>
      <p:pic>
        <p:nvPicPr>
          <p:cNvPr id="43027" name="Picture 24" descr="Agrostemma githa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6560" y="3417000"/>
            <a:ext cx="3373224" cy="253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5"/>
          <p:cNvSpPr>
            <a:spLocks noChangeArrowheads="1"/>
          </p:cNvSpPr>
          <p:nvPr/>
        </p:nvSpPr>
        <p:spPr bwMode="auto">
          <a:xfrm>
            <a:off x="4860032" y="5949280"/>
            <a:ext cx="3132138"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400" i="1" dirty="0" err="1">
                <a:cs typeface="Times New Roman" panose="02020603050405020304" pitchFamily="18" charset="0"/>
              </a:rPr>
              <a:t>Agrostemma</a:t>
            </a:r>
            <a:r>
              <a:rPr lang="cs-CZ" altLang="cs-CZ" sz="1400" i="1" dirty="0">
                <a:cs typeface="Times New Roman" panose="02020603050405020304" pitchFamily="18" charset="0"/>
              </a:rPr>
              <a:t> </a:t>
            </a:r>
            <a:r>
              <a:rPr lang="cs-CZ" altLang="cs-CZ" sz="1400" i="1" dirty="0" err="1">
                <a:cs typeface="Times New Roman" panose="02020603050405020304" pitchFamily="18" charset="0"/>
              </a:rPr>
              <a:t>githago</a:t>
            </a:r>
            <a:r>
              <a:rPr lang="cs-CZ" altLang="cs-CZ" sz="1400" i="1" dirty="0">
                <a:cs typeface="Times New Roman" panose="02020603050405020304" pitchFamily="18" charset="0"/>
              </a:rPr>
              <a:t> </a:t>
            </a:r>
            <a:r>
              <a:rPr lang="cs-CZ" altLang="cs-CZ" sz="1400" dirty="0">
                <a:cs typeface="Times New Roman" panose="02020603050405020304" pitchFamily="18" charset="0"/>
              </a:rPr>
              <a:t>Koukol</a:t>
            </a:r>
            <a:r>
              <a:rPr lang="cs-CZ" altLang="cs-CZ" sz="1400" i="1" dirty="0">
                <a:latin typeface="Arial" pitchFamily="34" charset="0"/>
              </a:rPr>
              <a:t> </a:t>
            </a:r>
          </a:p>
          <a:p>
            <a:endParaRPr lang="cs-CZ" altLang="cs-CZ" sz="1400" i="1" dirty="0">
              <a:latin typeface="Arial" pitchFamily="34" charset="0"/>
            </a:endParaRPr>
          </a:p>
        </p:txBody>
      </p:sp>
      <p:sp>
        <p:nvSpPr>
          <p:cNvPr id="20" name="Line 3"/>
          <p:cNvSpPr>
            <a:spLocks noChangeShapeType="1"/>
          </p:cNvSpPr>
          <p:nvPr/>
        </p:nvSpPr>
        <p:spPr bwMode="auto">
          <a:xfrm>
            <a:off x="3817710" y="383849"/>
            <a:ext cx="958850" cy="1588"/>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aphicFrame>
        <p:nvGraphicFramePr>
          <p:cNvPr id="12" name="Object 18"/>
          <p:cNvGraphicFramePr>
            <a:graphicFrameLocks noChangeAspect="1"/>
          </p:cNvGraphicFramePr>
          <p:nvPr/>
        </p:nvGraphicFramePr>
        <p:xfrm>
          <a:off x="0" y="4700992"/>
          <a:ext cx="2143108" cy="1934292"/>
        </p:xfrm>
        <a:graphic>
          <a:graphicData uri="http://schemas.openxmlformats.org/presentationml/2006/ole">
            <mc:AlternateContent xmlns:mc="http://schemas.openxmlformats.org/markup-compatibility/2006">
              <mc:Choice xmlns:v="urn:schemas-microsoft-com:vml" Requires="v">
                <p:oleObj spid="_x0000_s127091" name="PHOTO-PAINT" r:id="rId8" imgW="3657143" imgH="3301587" progId="">
                  <p:embed/>
                </p:oleObj>
              </mc:Choice>
              <mc:Fallback>
                <p:oleObj name="PHOTO-PAINT" r:id="rId8" imgW="3657143" imgH="3301587"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00992"/>
                        <a:ext cx="2143108" cy="193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9"/>
          <p:cNvGraphicFramePr>
            <a:graphicFrameLocks noChangeAspect="1"/>
          </p:cNvGraphicFramePr>
          <p:nvPr/>
        </p:nvGraphicFramePr>
        <p:xfrm>
          <a:off x="2857488" y="5286388"/>
          <a:ext cx="1511819" cy="1338261"/>
        </p:xfrm>
        <a:graphic>
          <a:graphicData uri="http://schemas.openxmlformats.org/presentationml/2006/ole">
            <mc:AlternateContent xmlns:mc="http://schemas.openxmlformats.org/markup-compatibility/2006">
              <mc:Choice xmlns:v="urn:schemas-microsoft-com:vml" Requires="v">
                <p:oleObj spid="_x0000_s127092" name="Corel PHOTO-PAINT 11.0 Image" r:id="rId10" imgW="19623888" imgH="23147208" progId="">
                  <p:embed/>
                </p:oleObj>
              </mc:Choice>
              <mc:Fallback>
                <p:oleObj name="Corel PHOTO-PAINT 11.0 Image" r:id="rId10" imgW="19623888" imgH="23147208"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7488" y="5286388"/>
                        <a:ext cx="1511819" cy="133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26" descr="Obrázek “http://www.kv.geo.uu.se/pollen/A/Agrostemma_githago.256x384.gif” nelze zobrazit, protože obsahuje chy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6644" y="5143512"/>
            <a:ext cx="1857356" cy="130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15"/>
          <p:cNvSpPr txBox="1"/>
          <p:nvPr/>
        </p:nvSpPr>
        <p:spPr>
          <a:xfrm>
            <a:off x="2857488" y="6550223"/>
            <a:ext cx="1806905" cy="307777"/>
          </a:xfrm>
          <a:prstGeom prst="rect">
            <a:avLst/>
          </a:prstGeom>
          <a:noFill/>
        </p:spPr>
        <p:txBody>
          <a:bodyPr wrap="none" rtlCol="0">
            <a:spAutoFit/>
          </a:bodyPr>
          <a:lstStyle/>
          <a:p>
            <a:r>
              <a:rPr lang="cs-CZ" sz="1400" dirty="0" err="1"/>
              <a:t>Poaceae</a:t>
            </a:r>
            <a:r>
              <a:rPr lang="cs-CZ" sz="1400" dirty="0"/>
              <a:t> – plané trávy</a:t>
            </a:r>
          </a:p>
        </p:txBody>
      </p:sp>
      <p:pic>
        <p:nvPicPr>
          <p:cNvPr id="126983" name="Picture 7"/>
          <p:cNvPicPr>
            <a:picLocks noChangeAspect="1" noChangeArrowheads="1"/>
          </p:cNvPicPr>
          <p:nvPr/>
        </p:nvPicPr>
        <p:blipFill>
          <a:blip r:embed="rId13"/>
          <a:srcRect/>
          <a:stretch>
            <a:fillRect/>
          </a:stretch>
        </p:blipFill>
        <p:spPr bwMode="auto">
          <a:xfrm>
            <a:off x="7643834" y="1285860"/>
            <a:ext cx="1236483" cy="1643074"/>
          </a:xfrm>
          <a:prstGeom prst="rect">
            <a:avLst/>
          </a:prstGeom>
          <a:noFill/>
          <a:ln w="9525">
            <a:noFill/>
            <a:miter lim="800000"/>
            <a:headEnd/>
            <a:tailEnd/>
          </a:ln>
          <a:effectLst/>
        </p:spPr>
      </p:pic>
      <p:sp>
        <p:nvSpPr>
          <p:cNvPr id="17" name="Line 3">
            <a:extLst>
              <a:ext uri="{FF2B5EF4-FFF2-40B4-BE49-F238E27FC236}">
                <a16:creationId xmlns:a16="http://schemas.microsoft.com/office/drawing/2014/main" id="{F4521774-8063-48A4-8F90-3C59B71297D4}"/>
              </a:ext>
            </a:extLst>
          </p:cNvPr>
          <p:cNvSpPr>
            <a:spLocks noChangeShapeType="1"/>
          </p:cNvSpPr>
          <p:nvPr/>
        </p:nvSpPr>
        <p:spPr bwMode="auto">
          <a:xfrm flipH="1" flipV="1">
            <a:off x="2116622" y="5957219"/>
            <a:ext cx="699130" cy="4070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284183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42856" y="188641"/>
            <a:ext cx="8701143" cy="3315780"/>
          </a:xfrm>
          <a:prstGeom prst="rect">
            <a:avLst/>
          </a:prstGeom>
        </p:spPr>
        <p:txBody>
          <a:bodyPr wrap="square">
            <a:spAutoFit/>
          </a:bodyPr>
          <a:lstStyle/>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b="1" dirty="0">
                <a:solidFill>
                  <a:prstClr val="black"/>
                </a:solidFill>
              </a:rPr>
              <a:t>                          </a:t>
            </a:r>
            <a:r>
              <a:rPr lang="cs-CZ" altLang="cs-CZ" sz="2000" b="1" dirty="0" err="1">
                <a:solidFill>
                  <a:prstClr val="black"/>
                </a:solidFill>
              </a:rPr>
              <a:t>Makrozbytková</a:t>
            </a:r>
            <a:r>
              <a:rPr lang="cs-CZ" altLang="cs-CZ" sz="2000" b="1" dirty="0">
                <a:solidFill>
                  <a:prstClr val="black"/>
                </a:solidFill>
              </a:rPr>
              <a:t> analýza</a:t>
            </a:r>
          </a:p>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altLang="cs-CZ" sz="1800" b="1" dirty="0">
              <a:solidFill>
                <a:prstClr val="black"/>
              </a:solidFill>
            </a:endParaRPr>
          </a:p>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1800" dirty="0">
                <a:solidFill>
                  <a:prstClr val="black"/>
                </a:solidFill>
              </a:rPr>
              <a:t>Semena a plody,  otisky listů, </a:t>
            </a:r>
            <a:r>
              <a:rPr lang="cs-CZ" sz="1800" dirty="0"/>
              <a:t>ale i jehličí, pupeny, plevy obilnin, zbytky slámy</a:t>
            </a:r>
          </a:p>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 - přesnější systematické určení než pylová zrna</a:t>
            </a:r>
          </a:p>
          <a:p>
            <a:pPr>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Poznatky k: </a:t>
            </a:r>
          </a:p>
          <a:p>
            <a:pPr>
              <a:lnSpc>
                <a:spcPct val="80000"/>
              </a:lnSpc>
              <a:spcBef>
                <a:spcPts val="400"/>
              </a:spcBef>
              <a:buClr>
                <a:srgbClr val="99FF66"/>
              </a:buClr>
              <a:buFontTx/>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nejbližší okolí lokality -  tj. pole, louky, rumiště, podmáčená stanoviště, lesy,</a:t>
            </a:r>
          </a:p>
          <a:p>
            <a:pPr>
              <a:lnSpc>
                <a:spcPct val="80000"/>
              </a:lnSpc>
              <a:spcBef>
                <a:spcPts val="400"/>
              </a:spcBef>
              <a:buClr>
                <a:srgbClr val="99FF66"/>
              </a:buClr>
              <a:buFontTx/>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křovinaté formace apod.</a:t>
            </a:r>
            <a:r>
              <a:rPr lang="cs-CZ" altLang="cs-CZ" sz="1800" dirty="0">
                <a:solidFill>
                  <a:prstClr val="black"/>
                </a:solidFill>
              </a:rPr>
              <a:t> </a:t>
            </a:r>
          </a:p>
          <a:p>
            <a:pPr>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 hlavní užitkové rostliny (obilniny, luštěniny, ovoce, zelenina, koření, technické plodiny</a:t>
            </a:r>
          </a:p>
          <a:p>
            <a:pPr>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 procesy domestikace hlavních druhů obilnin a luštěnin v průběhu pravěku.</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altLang="cs-CZ" sz="1800" dirty="0">
              <a:solidFill>
                <a:prstClr val="black"/>
              </a:solidFill>
            </a:endParaRPr>
          </a:p>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t> </a:t>
            </a:r>
          </a:p>
          <a:p>
            <a:pPr lvl="0">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sz="1800" dirty="0"/>
          </a:p>
        </p:txBody>
      </p:sp>
      <p:sp>
        <p:nvSpPr>
          <p:cNvPr id="4" name="Rectangle 3"/>
          <p:cNvSpPr>
            <a:spLocks noChangeArrowheads="1"/>
          </p:cNvSpPr>
          <p:nvPr/>
        </p:nvSpPr>
        <p:spPr bwMode="auto">
          <a:xfrm>
            <a:off x="467544" y="5673062"/>
            <a:ext cx="41764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cs-CZ" altLang="cs-CZ" sz="1200" b="0" i="0" u="none" strike="noStrike" cap="none" normalizeH="0" baseline="0" dirty="0">
                <a:ln>
                  <a:noFill/>
                </a:ln>
                <a:effectLst/>
                <a:latin typeface="Arial" panose="020B0604020202020204" pitchFamily="34" charset="0"/>
                <a:cs typeface="Arial" panose="020B0604020202020204" pitchFamily="34" charset="0"/>
              </a:rPr>
              <a:t>Ječmen obecný – šestiřadý (</a:t>
            </a:r>
            <a:r>
              <a:rPr kumimoji="0" lang="cs-CZ" altLang="cs-CZ" sz="1200" b="0" i="1" u="none" strike="noStrike" cap="none" normalizeH="0" baseline="0" dirty="0" err="1">
                <a:ln>
                  <a:noFill/>
                </a:ln>
                <a:effectLst/>
                <a:latin typeface="Arial" panose="020B0604020202020204" pitchFamily="34" charset="0"/>
                <a:cs typeface="Arial" panose="020B0604020202020204" pitchFamily="34" charset="0"/>
              </a:rPr>
              <a:t>Hordeum</a:t>
            </a:r>
            <a:r>
              <a:rPr kumimoji="0" lang="cs-CZ" altLang="cs-CZ" sz="1200" b="0" i="1" u="none" strike="noStrike" cap="none" normalizeH="0" baseline="0" dirty="0">
                <a:ln>
                  <a:noFill/>
                </a:ln>
                <a:effectLst/>
                <a:latin typeface="Arial" panose="020B0604020202020204" pitchFamily="34" charset="0"/>
                <a:cs typeface="Arial" panose="020B0604020202020204" pitchFamily="34" charset="0"/>
              </a:rPr>
              <a:t> </a:t>
            </a:r>
            <a:r>
              <a:rPr kumimoji="0" lang="cs-CZ" altLang="cs-CZ" sz="1200" b="0" i="1" u="none" strike="noStrike" cap="none" normalizeH="0" baseline="0" dirty="0" err="1">
                <a:ln>
                  <a:noFill/>
                </a:ln>
                <a:effectLst/>
                <a:latin typeface="Arial" panose="020B0604020202020204" pitchFamily="34" charset="0"/>
                <a:cs typeface="Arial" panose="020B0604020202020204" pitchFamily="34" charset="0"/>
              </a:rPr>
              <a:t>vulgare</a:t>
            </a:r>
            <a:r>
              <a:rPr kumimoji="0" lang="cs-CZ" altLang="cs-CZ" sz="1200" b="0" i="1" u="none" strike="noStrike" cap="none" normalizeH="0" baseline="0" dirty="0">
                <a:ln>
                  <a:noFill/>
                </a:ln>
                <a:effectLst/>
                <a:latin typeface="Arial" panose="020B0604020202020204" pitchFamily="34" charset="0"/>
                <a:cs typeface="Arial" panose="020B0604020202020204" pitchFamily="34" charset="0"/>
              </a:rPr>
              <a:t> var. </a:t>
            </a:r>
            <a:r>
              <a:rPr kumimoji="0" lang="cs-CZ" altLang="cs-CZ" sz="1200" b="0" i="1" u="none" strike="noStrike" cap="none" normalizeH="0" baseline="0" dirty="0" err="1">
                <a:ln>
                  <a:noFill/>
                </a:ln>
                <a:effectLst/>
                <a:latin typeface="Arial" panose="020B0604020202020204" pitchFamily="34" charset="0"/>
                <a:cs typeface="Arial" panose="020B0604020202020204" pitchFamily="34" charset="0"/>
              </a:rPr>
              <a:t>hexastichon</a:t>
            </a:r>
            <a:r>
              <a:rPr kumimoji="0" lang="cs-CZ" altLang="cs-CZ" sz="1200" b="0" i="0" u="none" strike="noStrike" cap="none" normalizeH="0" baseline="0" dirty="0">
                <a:ln>
                  <a:noFill/>
                </a:ln>
                <a:effectLst/>
                <a:latin typeface="Arial" pitchFamily="34" charset="0"/>
                <a:cs typeface="Arial" pitchFamily="34" charset="0"/>
              </a:rPr>
              <a:t>)</a:t>
            </a:r>
            <a:br>
              <a:rPr kumimoji="0" lang="cs-CZ" altLang="cs-CZ" sz="1200" b="0" i="0" u="none" strike="noStrike" cap="none" normalizeH="0" baseline="0" dirty="0">
                <a:ln>
                  <a:noFill/>
                </a:ln>
                <a:effectLst/>
                <a:latin typeface="Arial" pitchFamily="34" charset="0"/>
                <a:cs typeface="Arial" pitchFamily="34" charset="0"/>
              </a:rPr>
            </a:br>
            <a:r>
              <a:rPr kumimoji="0" lang="cs-CZ" altLang="cs-CZ" sz="1200" b="0" i="0" u="none" strike="noStrike" cap="none" normalizeH="0" baseline="0" dirty="0">
                <a:ln>
                  <a:noFill/>
                </a:ln>
                <a:effectLst/>
                <a:latin typeface="Arial" pitchFamily="34" charset="0"/>
                <a:cs typeface="Arial" pitchFamily="34" charset="0"/>
              </a:rPr>
              <a:t>Obilky ječmene z raně středověkého sídliště ve Statenicích </a:t>
            </a:r>
          </a:p>
          <a:p>
            <a:pPr fontAlgn="base">
              <a:spcBef>
                <a:spcPct val="0"/>
              </a:spcBef>
              <a:spcAft>
                <a:spcPct val="0"/>
              </a:spcAft>
            </a:pPr>
            <a:r>
              <a:rPr lang="cs-CZ" sz="1200" dirty="0"/>
              <a:t>Rekonstrukce polohy obilek v klásku – středová souměrná obilka a „deformované“ obilky krajní</a:t>
            </a:r>
            <a:r>
              <a:rPr lang="cs-CZ" altLang="cs-CZ" sz="1200" dirty="0">
                <a:latin typeface="Arial" pitchFamily="34" charset="0"/>
                <a:cs typeface="Arial" pitchFamily="34" charset="0"/>
              </a:rPr>
              <a:t>. </a:t>
            </a:r>
          </a:p>
          <a:p>
            <a:pPr fontAlgn="base">
              <a:spcBef>
                <a:spcPct val="0"/>
              </a:spcBef>
              <a:spcAft>
                <a:spcPct val="0"/>
              </a:spcAft>
            </a:pPr>
            <a:r>
              <a:rPr lang="cs-CZ" sz="1200" dirty="0"/>
              <a:t>(foto V. Komárková) </a:t>
            </a:r>
          </a:p>
        </p:txBody>
      </p:sp>
      <p:pic>
        <p:nvPicPr>
          <p:cNvPr id="2050" name="Picture 2" descr="http://lape.prf.jcu.cz/new/data/uploads/Hordeum%20vulgare%20var.%20hexastich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353839"/>
            <a:ext cx="3172552" cy="23794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5857884" y="3357562"/>
            <a:ext cx="18351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dirty="0">
                <a:ln>
                  <a:noFill/>
                </a:ln>
                <a:effectLst/>
                <a:latin typeface="roboto"/>
                <a:cs typeface="Arial" pitchFamily="34" charset="0"/>
              </a:rPr>
              <a:t>Len setý</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dirty="0">
                <a:ln>
                  <a:noFill/>
                </a:ln>
                <a:effectLst/>
                <a:latin typeface="roboto"/>
                <a:cs typeface="Arial" pitchFamily="34" charset="0"/>
              </a:rPr>
              <a:t> (</a:t>
            </a:r>
            <a:r>
              <a:rPr kumimoji="0" lang="cs-CZ" altLang="cs-CZ" sz="1200" b="0" i="1" u="none" strike="noStrike" cap="none" normalizeH="0" baseline="0" dirty="0" err="1">
                <a:ln>
                  <a:noFill/>
                </a:ln>
                <a:effectLst/>
                <a:latin typeface="roboto"/>
                <a:cs typeface="Arial" pitchFamily="34" charset="0"/>
              </a:rPr>
              <a:t>Linum</a:t>
            </a:r>
            <a:r>
              <a:rPr kumimoji="0" lang="cs-CZ" altLang="cs-CZ" sz="1200" b="0" i="1" u="none" strike="noStrike" cap="none" normalizeH="0" baseline="0" dirty="0">
                <a:ln>
                  <a:noFill/>
                </a:ln>
                <a:effectLst/>
                <a:latin typeface="roboto"/>
                <a:cs typeface="Arial" pitchFamily="34" charset="0"/>
              </a:rPr>
              <a:t> </a:t>
            </a:r>
            <a:r>
              <a:rPr kumimoji="0" lang="cs-CZ" altLang="cs-CZ" sz="1200" b="0" i="1" u="none" strike="noStrike" cap="none" normalizeH="0" baseline="0" dirty="0" err="1">
                <a:ln>
                  <a:noFill/>
                </a:ln>
                <a:effectLst/>
                <a:latin typeface="roboto"/>
                <a:cs typeface="Arial" pitchFamily="34" charset="0"/>
              </a:rPr>
              <a:t>usitatissimum</a:t>
            </a:r>
            <a:r>
              <a:rPr kumimoji="0" lang="cs-CZ" altLang="cs-CZ" sz="1200" b="0" i="0" u="none" strike="noStrike" cap="none" normalizeH="0" baseline="0" dirty="0">
                <a:ln>
                  <a:noFill/>
                </a:ln>
                <a:effectLst/>
                <a:latin typeface="roboto"/>
                <a:cs typeface="Arial" pitchFamily="34" charset="0"/>
              </a:rPr>
              <a:t>)</a:t>
            </a:r>
            <a:br>
              <a:rPr kumimoji="0" lang="cs-CZ" altLang="cs-CZ" sz="1200" b="0" i="0" u="none" strike="noStrike" cap="none" normalizeH="0" baseline="0" dirty="0">
                <a:ln>
                  <a:noFill/>
                </a:ln>
                <a:effectLst/>
                <a:latin typeface="roboto"/>
                <a:cs typeface="Arial" pitchFamily="34" charset="0"/>
              </a:rPr>
            </a:br>
            <a:r>
              <a:rPr kumimoji="0" lang="cs-CZ" altLang="cs-CZ" sz="1200" b="0" i="0" u="none" strike="noStrike" cap="none" normalizeH="0" baseline="0" dirty="0">
                <a:ln>
                  <a:noFill/>
                </a:ln>
                <a:effectLst/>
                <a:latin typeface="roboto"/>
                <a:cs typeface="Arial" pitchFamily="34" charset="0"/>
              </a:rPr>
              <a:t>Ústí na Labem středověká studna</a:t>
            </a:r>
            <a:endParaRPr kumimoji="0" lang="cs-CZ" altLang="cs-CZ" sz="1200" b="0" i="0" u="none" strike="noStrike" cap="none" normalizeH="0" baseline="0" dirty="0">
              <a:ln>
                <a:noFill/>
              </a:ln>
              <a:effectLst/>
              <a:latin typeface="Arial" pitchFamily="34" charset="0"/>
              <a:cs typeface="Arial" pitchFamily="34" charset="0"/>
            </a:endParaRPr>
          </a:p>
        </p:txBody>
      </p:sp>
      <p:pic>
        <p:nvPicPr>
          <p:cNvPr id="2053" name="Picture 5" descr="http://lape.prf.jcu.cz/new/data/uploads/Linum%20usitatissim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143248"/>
            <a:ext cx="1187168" cy="1431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1456947" y="2669701"/>
            <a:ext cx="5086377" cy="525401"/>
          </a:xfrm>
          <a:prstGeom prst="rect">
            <a:avLst/>
          </a:prstGeom>
          <a:noFill/>
          <a:ln w="9525" cap="flat">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dirty="0"/>
              <a:t>studovaný objekt – semeno, plod 0,02 mm – 20 cm</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dirty="0"/>
              <a:t>stereomikroskop - zvětšení 5 – 60 x </a:t>
            </a:r>
          </a:p>
        </p:txBody>
      </p:sp>
      <p:pic>
        <p:nvPicPr>
          <p:cNvPr id="9" name="Picture 3" descr="C:\Users\kocar\Documents\AAA Kocar\Pohansko (Břeclav)\fota semen\04072018\VitiViniPoha22750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2" y="4714884"/>
            <a:ext cx="2571768" cy="1928604"/>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7567928" y="5286388"/>
            <a:ext cx="1243161" cy="830997"/>
          </a:xfrm>
          <a:prstGeom prst="rect">
            <a:avLst/>
          </a:prstGeom>
        </p:spPr>
        <p:txBody>
          <a:bodyPr wrap="none">
            <a:spAutoFit/>
          </a:bodyPr>
          <a:lstStyle/>
          <a:p>
            <a:r>
              <a:rPr lang="cs-CZ" sz="1600" dirty="0"/>
              <a:t>Réva vinná</a:t>
            </a:r>
          </a:p>
          <a:p>
            <a:r>
              <a:rPr lang="cs-CZ" sz="1600" dirty="0"/>
              <a:t>(</a:t>
            </a:r>
            <a:r>
              <a:rPr lang="cs-CZ" sz="1600" i="1" dirty="0" err="1"/>
              <a:t>Vitis</a:t>
            </a:r>
            <a:r>
              <a:rPr lang="cs-CZ" sz="1600" i="1" dirty="0"/>
              <a:t> </a:t>
            </a:r>
            <a:r>
              <a:rPr lang="cs-CZ" sz="1600" i="1" dirty="0" err="1"/>
              <a:t>sativa</a:t>
            </a:r>
            <a:r>
              <a:rPr lang="cs-CZ" sz="1600" dirty="0"/>
              <a:t>)</a:t>
            </a:r>
          </a:p>
          <a:p>
            <a:r>
              <a:rPr lang="cs-CZ" sz="1600" dirty="0" err="1"/>
              <a:t>Pohansko</a:t>
            </a:r>
            <a:endParaRPr lang="cs-CZ" sz="1600" dirty="0"/>
          </a:p>
        </p:txBody>
      </p:sp>
    </p:spTree>
    <p:extLst>
      <p:ext uri="{BB962C8B-B14F-4D97-AF65-F5344CB8AC3E}">
        <p14:creationId xmlns:p14="http://schemas.microsoft.com/office/powerpoint/2010/main" val="4262568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srcRect/>
          <a:stretch>
            <a:fillRect/>
          </a:stretch>
        </p:blipFill>
        <p:spPr bwMode="auto">
          <a:xfrm>
            <a:off x="357159" y="214290"/>
            <a:ext cx="3036756" cy="2271015"/>
          </a:xfrm>
          <a:prstGeom prst="rect">
            <a:avLst/>
          </a:prstGeom>
          <a:noFill/>
          <a:ln w="9525" cap="flat">
            <a:noFill/>
            <a:round/>
            <a:headEnd/>
            <a:tailEnd/>
          </a:ln>
          <a:effectLst/>
        </p:spPr>
      </p:pic>
      <p:sp>
        <p:nvSpPr>
          <p:cNvPr id="3" name="Text Box 1"/>
          <p:cNvSpPr txBox="1">
            <a:spLocks noChangeArrowheads="1"/>
          </p:cNvSpPr>
          <p:nvPr/>
        </p:nvSpPr>
        <p:spPr bwMode="auto">
          <a:xfrm>
            <a:off x="3327387" y="673100"/>
            <a:ext cx="184150" cy="457200"/>
          </a:xfrm>
          <a:prstGeom prst="rect">
            <a:avLst/>
          </a:prstGeom>
          <a:noFill/>
          <a:ln w="9525" cap="flat">
            <a:noFill/>
            <a:round/>
            <a:headEnd/>
            <a:tailEnd/>
          </a:ln>
          <a:effectLst/>
        </p:spPr>
        <p:txBody>
          <a:bodyPr wrap="none" anchor="ctr"/>
          <a:lstStyle/>
          <a:p>
            <a:endParaRPr lang="cs-CZ"/>
          </a:p>
        </p:txBody>
      </p:sp>
      <p:sp>
        <p:nvSpPr>
          <p:cNvPr id="4" name="Text Box 3"/>
          <p:cNvSpPr txBox="1">
            <a:spLocks noChangeArrowheads="1"/>
          </p:cNvSpPr>
          <p:nvPr/>
        </p:nvSpPr>
        <p:spPr bwMode="auto">
          <a:xfrm>
            <a:off x="7643834" y="6357958"/>
            <a:ext cx="2263775" cy="309958"/>
          </a:xfrm>
          <a:prstGeom prst="rect">
            <a:avLst/>
          </a:prstGeom>
          <a:noFill/>
          <a:ln w="9525" cap="flat">
            <a:noFill/>
            <a:round/>
            <a:headEnd/>
            <a:tailEnd/>
          </a:ln>
          <a:effectLst/>
        </p:spPr>
        <p:txBody>
          <a:bodyPr lIns="90000" tIns="46800" rIns="90000" bIns="46800">
            <a:spAutoFit/>
          </a:bodyPr>
          <a:lstStyle/>
          <a:p>
            <a: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sk-SK" sz="1400" b="1" dirty="0" err="1">
                <a:latin typeface="Arial Narrow" pitchFamily="32" charset="0"/>
              </a:rPr>
              <a:t>Veen</a:t>
            </a:r>
            <a:r>
              <a:rPr lang="sk-SK" sz="1400" b="1" dirty="0">
                <a:latin typeface="Arial Narrow" pitchFamily="32" charset="0"/>
              </a:rPr>
              <a:t> 1992 </a:t>
            </a:r>
          </a:p>
        </p:txBody>
      </p:sp>
      <p:graphicFrame>
        <p:nvGraphicFramePr>
          <p:cNvPr id="5" name="Object 4"/>
          <p:cNvGraphicFramePr>
            <a:graphicFrameLocks noChangeAspect="1"/>
          </p:cNvGraphicFramePr>
          <p:nvPr/>
        </p:nvGraphicFramePr>
        <p:xfrm>
          <a:off x="2928926" y="1500174"/>
          <a:ext cx="5967412" cy="5064125"/>
        </p:xfrm>
        <a:graphic>
          <a:graphicData uri="http://schemas.openxmlformats.org/presentationml/2006/ole">
            <mc:AlternateContent xmlns:mc="http://schemas.openxmlformats.org/markup-compatibility/2006">
              <mc:Choice xmlns:v="urn:schemas-microsoft-com:vml" Requires="v">
                <p:oleObj spid="_x0000_s49192" r:id="rId4" imgW="6085065" imgH="5156211" progId="Word.Document.8">
                  <p:embed/>
                </p:oleObj>
              </mc:Choice>
              <mc:Fallback>
                <p:oleObj r:id="rId4" imgW="6085065" imgH="5156211"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26" y="1500174"/>
                        <a:ext cx="5967412" cy="50641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6" name="Rectangle 5"/>
          <p:cNvSpPr>
            <a:spLocks noChangeArrowheads="1"/>
          </p:cNvSpPr>
          <p:nvPr/>
        </p:nvSpPr>
        <p:spPr bwMode="auto">
          <a:xfrm>
            <a:off x="3714744" y="142853"/>
            <a:ext cx="5003800" cy="1079399"/>
          </a:xfrm>
          <a:prstGeom prst="rect">
            <a:avLst/>
          </a:prstGeom>
          <a:noFill/>
          <a:ln w="9525" cap="flat">
            <a:noFill/>
            <a:round/>
            <a:headEnd/>
            <a:tailEnd/>
          </a:ln>
          <a:effectLst/>
        </p:spPr>
        <p:txBody>
          <a:bodyPr lIns="90000" tIns="46800" rIns="90000" bIns="46800">
            <a:spAutoFit/>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600" dirty="0"/>
              <a:t>Abychom získali </a:t>
            </a:r>
            <a:r>
              <a:rPr lang="cs-CZ" sz="1600" b="1" dirty="0">
                <a:solidFill>
                  <a:srgbClr val="0000CC"/>
                </a:solidFill>
              </a:rPr>
              <a:t>produkt – zrno </a:t>
            </a:r>
            <a:r>
              <a:rPr lang="cs-CZ" sz="1600" dirty="0"/>
              <a:t>zbavené plev a plevelů – úroda musí projít sérií postupných fází, ve kterých vznikají </a:t>
            </a:r>
            <a:r>
              <a:rPr lang="cs-CZ" sz="1600" b="1" dirty="0"/>
              <a:t>meziprodukty a odpady charakterizované různým poměrem </a:t>
            </a:r>
            <a:r>
              <a:rPr lang="cs-CZ" sz="1600" b="1" dirty="0">
                <a:solidFill>
                  <a:srgbClr val="CC00FF"/>
                </a:solidFill>
              </a:rPr>
              <a:t>zrn, plev, slámy a plevelů</a:t>
            </a:r>
            <a:r>
              <a:rPr lang="cs-CZ" sz="1600" b="1" dirty="0"/>
              <a:t>. </a:t>
            </a:r>
          </a:p>
        </p:txBody>
      </p:sp>
      <p:sp>
        <p:nvSpPr>
          <p:cNvPr id="7" name="Oval 6"/>
          <p:cNvSpPr>
            <a:spLocks noChangeArrowheads="1"/>
          </p:cNvSpPr>
          <p:nvPr/>
        </p:nvSpPr>
        <p:spPr bwMode="auto">
          <a:xfrm>
            <a:off x="2682863" y="2836847"/>
            <a:ext cx="1835150" cy="914400"/>
          </a:xfrm>
          <a:prstGeom prst="ellipse">
            <a:avLst/>
          </a:prstGeom>
          <a:noFill/>
          <a:ln w="38160" cap="sq">
            <a:solidFill>
              <a:srgbClr val="CC00FF"/>
            </a:solidFill>
            <a:miter lim="800000"/>
            <a:headEnd/>
            <a:tailEnd/>
          </a:ln>
          <a:effectLst/>
        </p:spPr>
        <p:txBody>
          <a:bodyPr wrap="none" anchor="ctr"/>
          <a:lstStyle/>
          <a:p>
            <a:endParaRPr lang="cs-CZ"/>
          </a:p>
        </p:txBody>
      </p:sp>
      <p:sp>
        <p:nvSpPr>
          <p:cNvPr id="8" name="Oval 7"/>
          <p:cNvSpPr>
            <a:spLocks noChangeArrowheads="1"/>
          </p:cNvSpPr>
          <p:nvPr/>
        </p:nvSpPr>
        <p:spPr bwMode="auto">
          <a:xfrm>
            <a:off x="2682863" y="4637072"/>
            <a:ext cx="1835150" cy="914400"/>
          </a:xfrm>
          <a:prstGeom prst="ellipse">
            <a:avLst/>
          </a:prstGeom>
          <a:noFill/>
          <a:ln w="38160" cap="sq">
            <a:solidFill>
              <a:srgbClr val="CC00FF"/>
            </a:solidFill>
            <a:miter lim="800000"/>
            <a:headEnd/>
            <a:tailEnd/>
          </a:ln>
          <a:effectLst/>
        </p:spPr>
        <p:txBody>
          <a:bodyPr wrap="none" anchor="ctr"/>
          <a:lstStyle/>
          <a:p>
            <a:endParaRPr lang="cs-CZ"/>
          </a:p>
        </p:txBody>
      </p:sp>
      <p:sp>
        <p:nvSpPr>
          <p:cNvPr id="9" name="Oval 8"/>
          <p:cNvSpPr>
            <a:spLocks noChangeArrowheads="1"/>
          </p:cNvSpPr>
          <p:nvPr/>
        </p:nvSpPr>
        <p:spPr bwMode="auto">
          <a:xfrm>
            <a:off x="5022838" y="5638784"/>
            <a:ext cx="1835150" cy="914400"/>
          </a:xfrm>
          <a:prstGeom prst="ellipse">
            <a:avLst/>
          </a:prstGeom>
          <a:noFill/>
          <a:ln w="38160" cap="sq">
            <a:solidFill>
              <a:srgbClr val="0000CC"/>
            </a:solidFill>
            <a:miter lim="800000"/>
            <a:headEnd/>
            <a:tailEnd/>
          </a:ln>
          <a:effectLst/>
        </p:spPr>
        <p:txBody>
          <a:bodyPr wrap="none" anchor="ctr"/>
          <a:lstStyle/>
          <a:p>
            <a:endParaRPr lang="cs-CZ"/>
          </a:p>
        </p:txBody>
      </p:sp>
      <p:sp>
        <p:nvSpPr>
          <p:cNvPr id="10" name="Oval 9"/>
          <p:cNvSpPr>
            <a:spLocks noChangeArrowheads="1"/>
          </p:cNvSpPr>
          <p:nvPr/>
        </p:nvSpPr>
        <p:spPr bwMode="auto">
          <a:xfrm>
            <a:off x="7038963" y="3629009"/>
            <a:ext cx="1835150" cy="914400"/>
          </a:xfrm>
          <a:prstGeom prst="ellipse">
            <a:avLst/>
          </a:prstGeom>
          <a:noFill/>
          <a:ln w="38160" cap="sq">
            <a:solidFill>
              <a:srgbClr val="CC00FF"/>
            </a:solidFill>
            <a:miter lim="800000"/>
            <a:headEnd/>
            <a:tailEnd/>
          </a:ln>
          <a:effectLst/>
        </p:spPr>
        <p:txBody>
          <a:bodyPr wrap="none" anchor="ctr"/>
          <a:lstStyle/>
          <a:p>
            <a:endParaRPr lang="cs-CZ"/>
          </a:p>
        </p:txBody>
      </p:sp>
      <p:sp>
        <p:nvSpPr>
          <p:cNvPr id="11" name="TextovéPole 10"/>
          <p:cNvSpPr txBox="1"/>
          <p:nvPr/>
        </p:nvSpPr>
        <p:spPr>
          <a:xfrm>
            <a:off x="214282" y="3357562"/>
            <a:ext cx="2214578" cy="1077218"/>
          </a:xfrm>
          <a:prstGeom prst="rect">
            <a:avLst/>
          </a:prstGeom>
          <a:noFill/>
        </p:spPr>
        <p:txBody>
          <a:bodyPr wrap="square" rtlCol="0">
            <a:spAutoFit/>
          </a:bodyPr>
          <a:lstStyle/>
          <a:p>
            <a:r>
              <a:rPr lang="cs-CZ" sz="1600" b="1" dirty="0"/>
              <a:t>Záleží na archeologické situaci, jakou část procesu daný nález představuje</a:t>
            </a:r>
          </a:p>
        </p:txBody>
      </p:sp>
      <p:sp>
        <p:nvSpPr>
          <p:cNvPr id="12" name="Text Box 2"/>
          <p:cNvSpPr txBox="1">
            <a:spLocks noChangeArrowheads="1"/>
          </p:cNvSpPr>
          <p:nvPr/>
        </p:nvSpPr>
        <p:spPr bwMode="auto">
          <a:xfrm>
            <a:off x="285720" y="4786322"/>
            <a:ext cx="1904986" cy="463846"/>
          </a:xfrm>
          <a:prstGeom prst="rect">
            <a:avLst/>
          </a:prstGeom>
          <a:noFill/>
          <a:ln w="9525" cap="flat">
            <a:noFill/>
            <a:round/>
            <a:headEnd/>
            <a:tailEnd/>
          </a:ln>
          <a:effectLst/>
        </p:spPr>
        <p:txBody>
          <a:bodyPr wrap="none" lIns="90000" tIns="46800" rIns="90000" bIns="46800">
            <a:spAutoFit/>
          </a:bodyPr>
          <a:lstStyle/>
          <a:p>
            <a: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400" dirty="0">
                <a:solidFill>
                  <a:srgbClr val="CC00FF"/>
                </a:solidFill>
                <a:cs typeface="Times New Roman" panose="02020603050405020304" pitchFamily="18" charset="0"/>
              </a:rPr>
              <a:t>-</a:t>
            </a:r>
            <a:r>
              <a:rPr lang="cs-CZ" sz="2400" dirty="0">
                <a:cs typeface="Times New Roman" panose="02020603050405020304" pitchFamily="18" charset="0"/>
              </a:rPr>
              <a:t> </a:t>
            </a:r>
            <a:r>
              <a:rPr lang="cs-CZ" sz="2400" dirty="0">
                <a:solidFill>
                  <a:srgbClr val="CC00FF"/>
                </a:solidFill>
                <a:cs typeface="Times New Roman" panose="02020603050405020304" pitchFamily="18" charset="0"/>
              </a:rPr>
              <a:t>do mazanice</a:t>
            </a:r>
          </a:p>
        </p:txBody>
      </p:sp>
      <p:sp>
        <p:nvSpPr>
          <p:cNvPr id="13" name="Text Box 3"/>
          <p:cNvSpPr txBox="1">
            <a:spLocks noChangeArrowheads="1"/>
          </p:cNvSpPr>
          <p:nvPr/>
        </p:nvSpPr>
        <p:spPr bwMode="auto">
          <a:xfrm>
            <a:off x="7000892" y="5715016"/>
            <a:ext cx="1326302" cy="463846"/>
          </a:xfrm>
          <a:prstGeom prst="rect">
            <a:avLst/>
          </a:prstGeom>
          <a:noFill/>
          <a:ln w="9525" cap="flat">
            <a:noFill/>
            <a:round/>
            <a:headEnd/>
            <a:tailEnd/>
          </a:ln>
          <a:effectLst/>
        </p:spPr>
        <p:txBody>
          <a:bodyPr wrap="none" lIns="90000" tIns="46800" rIns="90000" bIns="46800">
            <a:spAutoFit/>
          </a:bodyPr>
          <a:lstStyle/>
          <a:p>
            <a: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400" dirty="0">
                <a:cs typeface="Times New Roman" panose="02020603050405020304" pitchFamily="18" charset="0"/>
              </a:rPr>
              <a:t>- </a:t>
            </a:r>
            <a:r>
              <a:rPr lang="cs-CZ" sz="2400" dirty="0">
                <a:solidFill>
                  <a:schemeClr val="accent2">
                    <a:lumMod val="75000"/>
                  </a:schemeClr>
                </a:solidFill>
                <a:cs typeface="Times New Roman" panose="02020603050405020304" pitchFamily="18" charset="0"/>
              </a:rPr>
              <a:t>krmivo</a:t>
            </a:r>
            <a:r>
              <a:rPr lang="cs-CZ" sz="2400" dirty="0">
                <a:cs typeface="Times New Roman" panose="02020603050405020304" pitchFamily="18" charset="0"/>
              </a:rPr>
              <a:t> </a:t>
            </a:r>
          </a:p>
        </p:txBody>
      </p:sp>
      <p:sp>
        <p:nvSpPr>
          <p:cNvPr id="14" name="Text Box 12"/>
          <p:cNvSpPr txBox="1">
            <a:spLocks noChangeArrowheads="1"/>
          </p:cNvSpPr>
          <p:nvPr/>
        </p:nvSpPr>
        <p:spPr bwMode="auto">
          <a:xfrm>
            <a:off x="321902" y="5143512"/>
            <a:ext cx="2042845" cy="833178"/>
          </a:xfrm>
          <a:prstGeom prst="rect">
            <a:avLst/>
          </a:prstGeom>
          <a:noFill/>
          <a:ln w="9525" cap="flat">
            <a:noFill/>
            <a:round/>
            <a:headEnd/>
            <a:tailEnd/>
          </a:ln>
          <a:effectLst/>
        </p:spPr>
        <p:txBody>
          <a:bodyPr wrap="none" lIns="90000" tIns="46800" rIns="90000" bIns="46800">
            <a:spAutoFit/>
          </a:bodyPr>
          <a:lstStyle/>
          <a:p>
            <a:pPr eaLnBrk="0" hangingPunct="0">
              <a:buClrTx/>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400" dirty="0">
                <a:solidFill>
                  <a:srgbClr val="CC00FF"/>
                </a:solidFill>
                <a:cs typeface="Times New Roman" panose="02020603050405020304" pitchFamily="18" charset="0"/>
              </a:rPr>
              <a:t> keramiky</a:t>
            </a:r>
          </a:p>
          <a:p>
            <a:pPr eaLnBrk="0" hangingPunct="0">
              <a:buClrTx/>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dirty="0">
                <a:solidFill>
                  <a:srgbClr val="CC00FF"/>
                </a:solidFill>
                <a:cs typeface="Times New Roman" panose="02020603050405020304" pitchFamily="18" charset="0"/>
              </a:rPr>
              <a:t> odpadní jámy</a:t>
            </a:r>
            <a:endParaRPr lang="cs-CZ" sz="2400" dirty="0">
              <a:solidFill>
                <a:srgbClr val="CC00FF"/>
              </a:solidFill>
              <a:cs typeface="Times New Roman" panose="02020603050405020304" pitchFamily="18" charset="0"/>
            </a:endParaRPr>
          </a:p>
        </p:txBody>
      </p:sp>
      <p:sp>
        <p:nvSpPr>
          <p:cNvPr id="15" name="Text Box 14"/>
          <p:cNvSpPr txBox="1">
            <a:spLocks noChangeArrowheads="1"/>
          </p:cNvSpPr>
          <p:nvPr/>
        </p:nvSpPr>
        <p:spPr bwMode="auto">
          <a:xfrm>
            <a:off x="6973905" y="6003940"/>
            <a:ext cx="1198062" cy="463846"/>
          </a:xfrm>
          <a:prstGeom prst="rect">
            <a:avLst/>
          </a:prstGeom>
          <a:noFill/>
          <a:ln w="9525" cap="flat">
            <a:noFill/>
            <a:round/>
            <a:headEnd/>
            <a:tailEnd/>
          </a:ln>
          <a:effectLst/>
        </p:spPr>
        <p:txBody>
          <a:bodyPr wrap="none" lIns="90000" tIns="46800" rIns="90000" bIns="46800">
            <a:spAutoFit/>
          </a:bodyPr>
          <a:lstStyle/>
          <a:p>
            <a: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sk-SK" sz="2400" dirty="0">
                <a:cs typeface="Times New Roman" panose="02020603050405020304" pitchFamily="18" charset="0"/>
              </a:rPr>
              <a:t>- </a:t>
            </a:r>
            <a:r>
              <a:rPr lang="sk-SK" sz="2400" dirty="0">
                <a:solidFill>
                  <a:schemeClr val="accent2">
                    <a:lumMod val="75000"/>
                  </a:schemeClr>
                </a:solidFill>
                <a:cs typeface="Times New Roman" panose="02020603050405020304" pitchFamily="18" charset="0"/>
              </a:rPr>
              <a:t>zásoba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28662" y="1000108"/>
            <a:ext cx="7531770" cy="4944943"/>
          </a:xfrm>
          <a:prstGeom prst="rect">
            <a:avLst/>
          </a:prstGeom>
        </p:spPr>
        <p:txBody>
          <a:bodyPr wrap="square">
            <a:spAutoFit/>
          </a:bodyPr>
          <a:lstStyle/>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2800" b="1" dirty="0">
                <a:solidFill>
                  <a:srgbClr val="000000"/>
                </a:solidFill>
                <a:latin typeface="+mj-lt"/>
              </a:rPr>
              <a:t>Paleobotanika</a:t>
            </a:r>
            <a:r>
              <a:rPr lang="cs-CZ" sz="2800" dirty="0">
                <a:solidFill>
                  <a:srgbClr val="000000"/>
                </a:solidFill>
                <a:latin typeface="Open Sans"/>
              </a:rPr>
              <a:t> - </a:t>
            </a:r>
            <a:r>
              <a:rPr lang="cs-CZ" altLang="cs-CZ" sz="1800" dirty="0"/>
              <a:t>disciplína zabývající se studiem rostlinných zbytků v geologické  minulosti (od prvních </a:t>
            </a:r>
            <a:r>
              <a:rPr lang="cs-CZ" altLang="cs-CZ" sz="1800" dirty="0" err="1"/>
              <a:t>fosílií</a:t>
            </a:r>
            <a:r>
              <a:rPr lang="cs-CZ" altLang="cs-CZ" sz="1800" dirty="0"/>
              <a:t> prekambriu)</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sz="1800" dirty="0">
                <a:solidFill>
                  <a:srgbClr val="000000"/>
                </a:solidFill>
                <a:latin typeface="Open Sans"/>
              </a:rPr>
              <a:t>Problematika fosilizace x subfosilní zbytky</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800" b="1" dirty="0"/>
              <a:t>          </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800" b="1" dirty="0" err="1"/>
              <a:t>Archeobotanika</a:t>
            </a:r>
            <a:r>
              <a:rPr lang="cs-CZ" altLang="cs-CZ" sz="2800" b="1" dirty="0"/>
              <a:t> </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a:t>– disciplína zabývající se studiem rostlinných zbytků v archeologických situacích </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altLang="cs-CZ" sz="2000" dirty="0"/>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altLang="cs-CZ" sz="2000" dirty="0"/>
          </a:p>
          <a:p>
            <a:pPr>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a:t>všechny rostlinné zbytky – řada metod: </a:t>
            </a:r>
          </a:p>
          <a:p>
            <a:pPr>
              <a:lnSpc>
                <a:spcPct val="80000"/>
              </a:lnSpc>
              <a:spcBef>
                <a:spcPts val="400"/>
              </a:spcBef>
              <a:buClr>
                <a:srgbClr val="99FF66"/>
              </a:buClr>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cs-CZ" altLang="cs-CZ" sz="2000" dirty="0"/>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err="1"/>
              <a:t>makrozbytková</a:t>
            </a:r>
            <a:r>
              <a:rPr lang="cs-CZ" altLang="cs-CZ" sz="2000" dirty="0"/>
              <a:t> analýza </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err="1"/>
              <a:t>xylotomární</a:t>
            </a:r>
            <a:r>
              <a:rPr lang="cs-CZ" altLang="cs-CZ" sz="2000" dirty="0"/>
              <a:t> a </a:t>
            </a:r>
            <a:r>
              <a:rPr lang="cs-CZ" altLang="cs-CZ" sz="2000" dirty="0" err="1"/>
              <a:t>antrakotomická</a:t>
            </a:r>
            <a:r>
              <a:rPr lang="cs-CZ" altLang="cs-CZ" sz="2000" dirty="0"/>
              <a:t> analýza, </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err="1"/>
              <a:t>fytolitová</a:t>
            </a:r>
            <a:r>
              <a:rPr lang="cs-CZ" altLang="cs-CZ" sz="2000" dirty="0"/>
              <a:t> analýza</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err="1"/>
              <a:t>diatomární</a:t>
            </a:r>
            <a:r>
              <a:rPr lang="cs-CZ" altLang="cs-CZ" sz="2000" dirty="0"/>
              <a:t> a jiné algologické analýzy</a:t>
            </a:r>
          </a:p>
          <a:p>
            <a:pPr marL="608013" indent="-608013">
              <a:lnSpc>
                <a:spcPct val="80000"/>
              </a:lnSpc>
              <a:spcBef>
                <a:spcPts val="400"/>
              </a:spcBef>
              <a:buClr>
                <a:srgbClr val="99FF66"/>
              </a:buClr>
              <a:buFont typeface="Wingdings" charset="2"/>
              <a:buChar char=""/>
              <a:tabLst>
                <a:tab pos="1177925" algn="l"/>
                <a:tab pos="2092325" algn="l"/>
                <a:tab pos="3006725" algn="l"/>
                <a:tab pos="3921125" algn="l"/>
                <a:tab pos="4835525" algn="l"/>
                <a:tab pos="5749925" algn="l"/>
                <a:tab pos="6664325" algn="l"/>
                <a:tab pos="7578725" algn="l"/>
                <a:tab pos="8493125" algn="l"/>
                <a:tab pos="9407525" algn="l"/>
                <a:tab pos="10321925" algn="l"/>
              </a:tabLst>
            </a:pPr>
            <a:r>
              <a:rPr lang="cs-CZ" altLang="cs-CZ" sz="2000" dirty="0"/>
              <a:t>palynologie </a:t>
            </a:r>
          </a:p>
        </p:txBody>
      </p:sp>
      <p:cxnSp>
        <p:nvCxnSpPr>
          <p:cNvPr id="6" name="Přímá spojovací šipka 5"/>
          <p:cNvCxnSpPr/>
          <p:nvPr/>
        </p:nvCxnSpPr>
        <p:spPr>
          <a:xfrm rot="5400000">
            <a:off x="2702296" y="2130352"/>
            <a:ext cx="428628"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266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6053" y="188640"/>
            <a:ext cx="8982112" cy="707886"/>
          </a:xfrm>
          <a:prstGeom prst="rect">
            <a:avLst/>
          </a:prstGeom>
        </p:spPr>
        <p:txBody>
          <a:bodyPr wrap="square">
            <a:spAutoFit/>
          </a:bodyPr>
          <a:lstStyle/>
          <a:p>
            <a:pPr>
              <a:buClrTx/>
              <a:buFontTx/>
              <a:buNone/>
            </a:pPr>
            <a:r>
              <a:rPr lang="cs-CZ" altLang="cs-CZ" sz="2000" b="1" dirty="0">
                <a:latin typeface="Times New Roman" panose="02020603050405020304" pitchFamily="18" charset="0"/>
                <a:cs typeface="Times New Roman" panose="02020603050405020304" pitchFamily="18" charset="0"/>
              </a:rPr>
              <a:t>                </a:t>
            </a:r>
            <a:r>
              <a:rPr lang="cs-CZ" altLang="cs-CZ" sz="2000" b="1" dirty="0" err="1">
                <a:latin typeface="Times New Roman" panose="02020603050405020304" pitchFamily="18" charset="0"/>
                <a:cs typeface="Times New Roman" panose="02020603050405020304" pitchFamily="18" charset="0"/>
              </a:rPr>
              <a:t>Xylotomární</a:t>
            </a:r>
            <a:r>
              <a:rPr lang="cs-CZ" altLang="cs-CZ" sz="2000" b="1" dirty="0">
                <a:latin typeface="Times New Roman" panose="02020603050405020304" pitchFamily="18" charset="0"/>
                <a:cs typeface="Times New Roman" panose="02020603050405020304" pitchFamily="18" charset="0"/>
              </a:rPr>
              <a:t> / </a:t>
            </a:r>
            <a:r>
              <a:rPr lang="cs-CZ" altLang="cs-CZ" sz="2000" b="1" dirty="0" err="1">
                <a:latin typeface="Times New Roman" panose="02020603050405020304" pitchFamily="18" charset="0"/>
                <a:cs typeface="Times New Roman" panose="02020603050405020304" pitchFamily="18" charset="0"/>
              </a:rPr>
              <a:t>antrakotomická</a:t>
            </a:r>
            <a:r>
              <a:rPr lang="cs-CZ" altLang="cs-CZ" sz="2000" b="1" dirty="0">
                <a:latin typeface="Times New Roman" panose="02020603050405020304" pitchFamily="18" charset="0"/>
                <a:cs typeface="Times New Roman" panose="02020603050405020304" pitchFamily="18" charset="0"/>
              </a:rPr>
              <a:t> analýza </a:t>
            </a:r>
          </a:p>
          <a:p>
            <a:pPr>
              <a:buClrTx/>
              <a:buFontTx/>
              <a:buNone/>
            </a:pPr>
            <a:r>
              <a:rPr lang="cs-CZ" altLang="cs-CZ" sz="2000" dirty="0">
                <a:latin typeface="Times New Roman" panose="02020603050405020304" pitchFamily="18" charset="0"/>
                <a:cs typeface="Times New Roman" panose="02020603050405020304" pitchFamily="18" charset="0"/>
              </a:rPr>
              <a:t>– analýza zuhelnatělých (uhlíků)  a nezuhelnatělých fragmentů  dřev </a:t>
            </a:r>
            <a:r>
              <a:rPr lang="cs-CZ" altLang="cs-CZ" sz="1600" dirty="0">
                <a:latin typeface="Times New Roman" panose="02020603050405020304" pitchFamily="18" charset="0"/>
                <a:cs typeface="Times New Roman" panose="02020603050405020304" pitchFamily="18" charset="0"/>
              </a:rPr>
              <a:t>(dendrochronologie)</a:t>
            </a:r>
          </a:p>
        </p:txBody>
      </p:sp>
      <p:sp>
        <p:nvSpPr>
          <p:cNvPr id="4" name="Obdélník 3"/>
          <p:cNvSpPr/>
          <p:nvPr/>
        </p:nvSpPr>
        <p:spPr>
          <a:xfrm>
            <a:off x="488088" y="1175826"/>
            <a:ext cx="8260376" cy="1631216"/>
          </a:xfrm>
          <a:prstGeom prst="rect">
            <a:avLst/>
          </a:prstGeom>
        </p:spPr>
        <p:txBody>
          <a:bodyPr wrap="square">
            <a:spAutoFit/>
          </a:bodyPr>
          <a:lstStyle/>
          <a:p>
            <a:pPr marL="341313" indent="-341313">
              <a:spcBef>
                <a:spcPts val="600"/>
              </a:spcBef>
              <a:buClr>
                <a:srgbClr val="99FF66"/>
              </a:buClr>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1800" dirty="0">
                <a:latin typeface="Times New Roman" panose="02020603050405020304" pitchFamily="18" charset="0"/>
                <a:cs typeface="Times New Roman" panose="02020603050405020304" pitchFamily="18" charset="0"/>
              </a:rPr>
              <a:t>využívání dřeva na sídlištích a pohřebištích (</a:t>
            </a:r>
            <a:r>
              <a:rPr lang="cs-CZ" sz="1800" dirty="0">
                <a:latin typeface="Times New Roman" panose="02020603050405020304" pitchFamily="18" charset="0"/>
                <a:cs typeface="Times New Roman" panose="02020603050405020304" pitchFamily="18" charset="0"/>
              </a:rPr>
              <a:t>kulturní prvky využití různých druhů dřev,  charakter, druh a charakter dřevěných konstrukcí. případně i typu řemeslné výroby)</a:t>
            </a:r>
          </a:p>
          <a:p>
            <a:pPr marL="341313" indent="-341313">
              <a:spcBef>
                <a:spcPts val="600"/>
              </a:spcBef>
              <a:buClr>
                <a:srgbClr val="99FF66"/>
              </a:buClr>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1800" dirty="0">
                <a:latin typeface="Times New Roman" panose="02020603050405020304" pitchFamily="18" charset="0"/>
                <a:cs typeface="Times New Roman" panose="02020603050405020304" pitchFamily="18" charset="0"/>
              </a:rPr>
              <a:t>rekonstrukce lesní vegetace + exotická dřeva</a:t>
            </a:r>
          </a:p>
          <a:p>
            <a:pPr marL="341313" indent="-341313">
              <a:spcBef>
                <a:spcPts val="600"/>
              </a:spcBef>
              <a:buClr>
                <a:srgbClr val="99FF66"/>
              </a:buClr>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1800" dirty="0">
                <a:latin typeface="Times New Roman" panose="02020603050405020304" pitchFamily="18" charset="0"/>
                <a:cs typeface="Times New Roman" panose="02020603050405020304" pitchFamily="18" charset="0"/>
              </a:rPr>
              <a:t>charakter materiální skladby archeologických souborů</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48" y="3499158"/>
            <a:ext cx="4269718" cy="317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0266" y="3164270"/>
            <a:ext cx="4787900"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txBox="1">
            <a:spLocks noChangeArrowheads="1"/>
          </p:cNvSpPr>
          <p:nvPr/>
        </p:nvSpPr>
        <p:spPr>
          <a:xfrm>
            <a:off x="488088" y="3057800"/>
            <a:ext cx="1979613" cy="460375"/>
          </a:xfrm>
          <a:prstGeom prst="rect">
            <a:avLst/>
          </a:prstGeom>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1800" b="1" dirty="0">
                <a:solidFill>
                  <a:srgbClr val="FF0000"/>
                </a:solidFill>
                <a:latin typeface="Times New Roman" panose="02020603050405020304" pitchFamily="18" charset="0"/>
                <a:cs typeface="Times New Roman" panose="02020603050405020304" pitchFamily="18" charset="0"/>
              </a:rPr>
              <a:t>jehličnanů</a:t>
            </a:r>
          </a:p>
        </p:txBody>
      </p:sp>
      <p:sp>
        <p:nvSpPr>
          <p:cNvPr id="8" name="Rectangle 4"/>
          <p:cNvSpPr>
            <a:spLocks noChangeArrowheads="1"/>
          </p:cNvSpPr>
          <p:nvPr/>
        </p:nvSpPr>
        <p:spPr bwMode="auto">
          <a:xfrm>
            <a:off x="6516217" y="2687177"/>
            <a:ext cx="1520825"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buClrTx/>
              <a:buFontTx/>
              <a:buNone/>
            </a:pPr>
            <a:r>
              <a:rPr lang="cs-CZ" altLang="cs-CZ" sz="1800" b="1" dirty="0">
                <a:solidFill>
                  <a:srgbClr val="FF0000"/>
                </a:solidFill>
                <a:latin typeface="Times New Roman" panose="02020603050405020304" pitchFamily="18" charset="0"/>
                <a:cs typeface="Times New Roman" panose="02020603050405020304" pitchFamily="18" charset="0"/>
              </a:rPr>
              <a:t>listnáčů</a:t>
            </a:r>
          </a:p>
        </p:txBody>
      </p:sp>
    </p:spTree>
    <p:extLst>
      <p:ext uri="{BB962C8B-B14F-4D97-AF65-F5344CB8AC3E}">
        <p14:creationId xmlns:p14="http://schemas.microsoft.com/office/powerpoint/2010/main" val="490265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0" y="-30163"/>
            <a:ext cx="3538538" cy="581026"/>
          </a:xfrm>
          <a:prstGeom prst="rect">
            <a:avLst/>
          </a:prstGeom>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a:t>Typy uhlíků</a:t>
            </a:r>
          </a:p>
        </p:txBody>
      </p:sp>
      <p:sp>
        <p:nvSpPr>
          <p:cNvPr id="3" name="Rectangle 2"/>
          <p:cNvSpPr txBox="1">
            <a:spLocks noChangeArrowheads="1"/>
          </p:cNvSpPr>
          <p:nvPr/>
        </p:nvSpPr>
        <p:spPr>
          <a:xfrm>
            <a:off x="4429124" y="3571876"/>
            <a:ext cx="1728788" cy="371475"/>
          </a:xfrm>
          <a:prstGeom prst="rect">
            <a:avLst/>
          </a:prstGeom>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341313">
              <a:spcBef>
                <a:spcPts val="400"/>
              </a:spcBef>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cs-CZ" altLang="cs-CZ" sz="1600" b="1" dirty="0">
                <a:latin typeface="Times New Roman" panose="02020603050405020304" pitchFamily="18" charset="0"/>
                <a:cs typeface="Times New Roman" panose="02020603050405020304" pitchFamily="18" charset="0"/>
              </a:rPr>
              <a:t>Javor (</a:t>
            </a:r>
            <a:r>
              <a:rPr lang="cs-CZ" altLang="cs-CZ" sz="1600" b="1" i="1" dirty="0" err="1">
                <a:latin typeface="Times New Roman" panose="02020603050405020304" pitchFamily="18" charset="0"/>
                <a:cs typeface="Times New Roman" panose="02020603050405020304" pitchFamily="18" charset="0"/>
              </a:rPr>
              <a:t>Acer</a:t>
            </a:r>
            <a:r>
              <a:rPr lang="cs-CZ" altLang="cs-CZ" sz="1600" b="1" dirty="0">
                <a:latin typeface="Times New Roman" panose="02020603050405020304" pitchFamily="18" charset="0"/>
                <a:cs typeface="Times New Roman" panose="02020603050405020304" pitchFamily="18" charset="0"/>
              </a:rPr>
              <a:t> </a:t>
            </a:r>
            <a:r>
              <a:rPr lang="cs-CZ" altLang="cs-CZ" sz="1600" b="1" dirty="0" err="1">
                <a:latin typeface="Times New Roman" panose="02020603050405020304" pitchFamily="18" charset="0"/>
                <a:cs typeface="Times New Roman" panose="02020603050405020304" pitchFamily="18" charset="0"/>
              </a:rPr>
              <a:t>sp</a:t>
            </a:r>
            <a:r>
              <a:rPr lang="cs-CZ" altLang="cs-CZ" sz="1600" b="1" dirty="0">
                <a:latin typeface="Times New Roman" panose="02020603050405020304" pitchFamily="18" charset="0"/>
                <a:cs typeface="Times New Roman" panose="02020603050405020304" pitchFamily="18" charset="0"/>
              </a:rPr>
              <a: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45" y="0"/>
            <a:ext cx="2286016" cy="36337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4" y="3500438"/>
            <a:ext cx="3095625" cy="299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5"/>
          <p:cNvSpPr txBox="1">
            <a:spLocks noChangeArrowheads="1"/>
          </p:cNvSpPr>
          <p:nvPr/>
        </p:nvSpPr>
        <p:spPr bwMode="auto">
          <a:xfrm>
            <a:off x="571472" y="6517265"/>
            <a:ext cx="230346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buClrTx/>
              <a:buFontTx/>
              <a:buNone/>
            </a:pPr>
            <a:r>
              <a:rPr lang="cs-CZ" altLang="cs-CZ" sz="1600" b="1" dirty="0">
                <a:solidFill>
                  <a:schemeClr val="tx1"/>
                </a:solidFill>
                <a:latin typeface="Times New Roman" panose="02020603050405020304" pitchFamily="18" charset="0"/>
                <a:cs typeface="Times New Roman" panose="02020603050405020304" pitchFamily="18" charset="0"/>
              </a:rPr>
              <a:t>Dub (</a:t>
            </a:r>
            <a:r>
              <a:rPr lang="cs-CZ" altLang="cs-CZ" sz="1600" b="1" i="1" dirty="0" err="1">
                <a:solidFill>
                  <a:schemeClr val="tx1"/>
                </a:solidFill>
                <a:latin typeface="Times New Roman" panose="02020603050405020304" pitchFamily="18" charset="0"/>
                <a:cs typeface="Times New Roman" panose="02020603050405020304" pitchFamily="18" charset="0"/>
              </a:rPr>
              <a:t>Quercus</a:t>
            </a:r>
            <a:r>
              <a:rPr lang="cs-CZ" altLang="cs-CZ" sz="1600" b="1" dirty="0">
                <a:solidFill>
                  <a:schemeClr val="tx1"/>
                </a:solidFill>
                <a:latin typeface="Times New Roman" panose="02020603050405020304" pitchFamily="18" charset="0"/>
                <a:cs typeface="Times New Roman" panose="02020603050405020304" pitchFamily="18" charset="0"/>
              </a:rPr>
              <a:t> </a:t>
            </a:r>
            <a:r>
              <a:rPr lang="cs-CZ" altLang="cs-CZ" sz="1600" b="1" dirty="0" err="1">
                <a:solidFill>
                  <a:schemeClr val="tx1"/>
                </a:solidFill>
                <a:latin typeface="Times New Roman" panose="02020603050405020304" pitchFamily="18" charset="0"/>
                <a:cs typeface="Times New Roman" panose="02020603050405020304" pitchFamily="18" charset="0"/>
              </a:rPr>
              <a:t>sp</a:t>
            </a:r>
            <a:r>
              <a:rPr lang="cs-CZ" altLang="cs-CZ" sz="1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863" y="3923700"/>
            <a:ext cx="5256212" cy="259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7"/>
          <p:cNvSpPr txBox="1">
            <a:spLocks noChangeArrowheads="1"/>
          </p:cNvSpPr>
          <p:nvPr/>
        </p:nvSpPr>
        <p:spPr bwMode="auto">
          <a:xfrm>
            <a:off x="5157789" y="6461127"/>
            <a:ext cx="307036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buClrTx/>
              <a:buFontTx/>
              <a:buNone/>
            </a:pPr>
            <a:r>
              <a:rPr lang="cs-CZ" altLang="cs-CZ" sz="1600" b="1">
                <a:solidFill>
                  <a:schemeClr val="tx1"/>
                </a:solidFill>
                <a:latin typeface="Times New Roman" panose="02020603050405020304" pitchFamily="18" charset="0"/>
                <a:cs typeface="Times New Roman" panose="02020603050405020304" pitchFamily="18" charset="0"/>
              </a:rPr>
              <a:t>Krušina olšová</a:t>
            </a:r>
            <a:r>
              <a:rPr lang="cs-CZ" altLang="cs-CZ" sz="1600" b="1" i="1">
                <a:solidFill>
                  <a:schemeClr val="tx1"/>
                </a:solidFill>
                <a:latin typeface="Times New Roman" panose="02020603050405020304" pitchFamily="18" charset="0"/>
                <a:cs typeface="Times New Roman" panose="02020603050405020304" pitchFamily="18" charset="0"/>
              </a:rPr>
              <a:t> </a:t>
            </a:r>
            <a:r>
              <a:rPr lang="cs-CZ" altLang="cs-CZ" sz="1600" b="1">
                <a:solidFill>
                  <a:schemeClr val="tx1"/>
                </a:solidFill>
                <a:latin typeface="Times New Roman" panose="02020603050405020304" pitchFamily="18" charset="0"/>
                <a:cs typeface="Times New Roman" panose="02020603050405020304" pitchFamily="18" charset="0"/>
              </a:rPr>
              <a:t>(</a:t>
            </a:r>
            <a:r>
              <a:rPr lang="cs-CZ" altLang="cs-CZ" sz="1600" b="1" i="1">
                <a:solidFill>
                  <a:schemeClr val="tx1"/>
                </a:solidFill>
                <a:latin typeface="Times New Roman" panose="02020603050405020304" pitchFamily="18" charset="0"/>
                <a:cs typeface="Times New Roman" panose="02020603050405020304" pitchFamily="18" charset="0"/>
              </a:rPr>
              <a:t>Frangula alnus</a:t>
            </a:r>
            <a:r>
              <a:rPr lang="cs-CZ" altLang="cs-CZ" sz="1600" b="1">
                <a:solidFill>
                  <a:schemeClr val="tx1"/>
                </a:solidFill>
                <a:latin typeface="Times New Roman" panose="02020603050405020304" pitchFamily="18" charset="0"/>
                <a:cs typeface="Times New Roman" panose="02020603050405020304" pitchFamily="18"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9" y="765175"/>
            <a:ext cx="3203575" cy="2351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9"/>
          <p:cNvSpPr txBox="1">
            <a:spLocks noChangeArrowheads="1"/>
          </p:cNvSpPr>
          <p:nvPr/>
        </p:nvSpPr>
        <p:spPr bwMode="auto">
          <a:xfrm>
            <a:off x="323851" y="3141665"/>
            <a:ext cx="243681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buClrTx/>
              <a:buFontTx/>
              <a:buNone/>
            </a:pPr>
            <a:r>
              <a:rPr lang="cs-CZ" altLang="cs-CZ" sz="1600" b="1">
                <a:solidFill>
                  <a:schemeClr val="tx1"/>
                </a:solidFill>
                <a:latin typeface="Times New Roman" panose="02020603050405020304" pitchFamily="18" charset="0"/>
                <a:cs typeface="Times New Roman" panose="02020603050405020304" pitchFamily="18" charset="0"/>
              </a:rPr>
              <a:t>Jasan (</a:t>
            </a:r>
            <a:r>
              <a:rPr lang="cs-CZ" altLang="cs-CZ" sz="1600" b="1" i="1">
                <a:solidFill>
                  <a:schemeClr val="tx1"/>
                </a:solidFill>
                <a:latin typeface="Times New Roman" panose="02020603050405020304" pitchFamily="18" charset="0"/>
                <a:cs typeface="Times New Roman" panose="02020603050405020304" pitchFamily="18" charset="0"/>
              </a:rPr>
              <a:t>Fraxinus sp.</a:t>
            </a:r>
            <a:r>
              <a:rPr lang="cs-CZ" altLang="cs-CZ" sz="1600" b="1">
                <a:solidFill>
                  <a:schemeClr val="tx1"/>
                </a:solidFill>
                <a:latin typeface="Times New Roman" panose="02020603050405020304" pitchFamily="18" charset="0"/>
                <a:cs typeface="Times New Roman" panose="02020603050405020304" pitchFamily="18" charset="0"/>
              </a:rPr>
              <a:t>)</a:t>
            </a:r>
          </a:p>
        </p:txBody>
      </p:sp>
      <p:pic>
        <p:nvPicPr>
          <p:cNvPr id="11" name="Picture 7" descr="C:\Users\kocar\Documents\AAA Kocar\Pohansko (Břeclav)\fota semen\04072018\PinusPoha5487b.tif"/>
          <p:cNvPicPr>
            <a:picLocks noChangeAspect="1" noChangeArrowheads="1"/>
          </p:cNvPicPr>
          <p:nvPr/>
        </p:nvPicPr>
        <p:blipFill>
          <a:blip r:embed="rId6"/>
          <a:srcRect/>
          <a:stretch>
            <a:fillRect/>
          </a:stretch>
        </p:blipFill>
        <p:spPr bwMode="auto">
          <a:xfrm>
            <a:off x="6189991" y="571480"/>
            <a:ext cx="2954009" cy="2214578"/>
          </a:xfrm>
          <a:prstGeom prst="rect">
            <a:avLst/>
          </a:prstGeom>
          <a:noFill/>
          <a:ln w="9525">
            <a:noFill/>
            <a:miter lim="800000"/>
            <a:headEnd/>
            <a:tailEnd/>
          </a:ln>
        </p:spPr>
      </p:pic>
      <p:sp>
        <p:nvSpPr>
          <p:cNvPr id="12" name="TextovéPole 14"/>
          <p:cNvSpPr txBox="1">
            <a:spLocks noChangeArrowheads="1"/>
          </p:cNvSpPr>
          <p:nvPr/>
        </p:nvSpPr>
        <p:spPr bwMode="auto">
          <a:xfrm>
            <a:off x="6715140" y="2786058"/>
            <a:ext cx="1984326" cy="338554"/>
          </a:xfrm>
          <a:prstGeom prst="rect">
            <a:avLst/>
          </a:prstGeom>
          <a:noFill/>
          <a:ln w="9525">
            <a:noFill/>
            <a:miter lim="800000"/>
            <a:headEnd/>
            <a:tailEnd/>
          </a:ln>
        </p:spPr>
        <p:txBody>
          <a:bodyPr wrap="none">
            <a:spAutoFit/>
          </a:bodyPr>
          <a:lstStyle/>
          <a:p>
            <a:r>
              <a:rPr lang="cs-CZ" sz="1600" b="1" dirty="0">
                <a:latin typeface="+mn-lt"/>
              </a:rPr>
              <a:t>Borovice (</a:t>
            </a:r>
            <a:r>
              <a:rPr lang="cs-CZ" sz="1600" b="1" i="1" dirty="0" err="1">
                <a:latin typeface="+mn-lt"/>
              </a:rPr>
              <a:t>Pinus</a:t>
            </a:r>
            <a:r>
              <a:rPr lang="cs-CZ" sz="1600" b="1" dirty="0">
                <a:latin typeface="+mn-lt"/>
              </a:rPr>
              <a:t>  </a:t>
            </a:r>
            <a:r>
              <a:rPr lang="cs-CZ" sz="1600" b="1" dirty="0" err="1">
                <a:latin typeface="+mn-lt"/>
              </a:rPr>
              <a:t>sp</a:t>
            </a:r>
            <a:r>
              <a:rPr lang="cs-CZ" sz="1600" b="1" dirty="0">
                <a:latin typeface="+mn-lt"/>
              </a:rPr>
              <a:t>.)</a:t>
            </a:r>
          </a:p>
        </p:txBody>
      </p:sp>
    </p:spTree>
    <p:extLst>
      <p:ext uri="{BB962C8B-B14F-4D97-AF65-F5344CB8AC3E}">
        <p14:creationId xmlns:p14="http://schemas.microsoft.com/office/powerpoint/2010/main" val="327282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8792" y="260650"/>
            <a:ext cx="8965207"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buClrTx/>
              <a:buFontTx/>
              <a:buNone/>
            </a:pPr>
            <a:r>
              <a:rPr lang="cs-CZ" altLang="cs-CZ" sz="2000" b="1" dirty="0" err="1">
                <a:solidFill>
                  <a:schemeClr val="tx1"/>
                </a:solidFill>
                <a:latin typeface="Times New Roman" panose="02020603050405020304" pitchFamily="18" charset="0"/>
                <a:cs typeface="Times New Roman" panose="02020603050405020304" pitchFamily="18" charset="0"/>
              </a:rPr>
              <a:t>Fytolitová</a:t>
            </a:r>
            <a:r>
              <a:rPr lang="cs-CZ" altLang="cs-CZ" sz="2000" b="1" dirty="0">
                <a:solidFill>
                  <a:schemeClr val="tx1"/>
                </a:solidFill>
                <a:latin typeface="Times New Roman" panose="02020603050405020304" pitchFamily="18" charset="0"/>
                <a:cs typeface="Times New Roman" panose="02020603050405020304" pitchFamily="18" charset="0"/>
              </a:rPr>
              <a:t> analýza </a:t>
            </a:r>
          </a:p>
          <a:p>
            <a:pPr>
              <a:buClrTx/>
              <a:buFontTx/>
              <a:buNone/>
            </a:pPr>
            <a:r>
              <a:rPr lang="cs-CZ" altLang="cs-CZ" sz="1600" b="1" dirty="0">
                <a:solidFill>
                  <a:schemeClr val="tx1"/>
                </a:solidFill>
                <a:latin typeface="Times New Roman" panose="02020603050405020304" pitchFamily="18" charset="0"/>
                <a:cs typeface="Times New Roman" panose="02020603050405020304" pitchFamily="18" charset="0"/>
              </a:rPr>
              <a:t>Fytolity -</a:t>
            </a:r>
            <a:r>
              <a:rPr lang="cs-CZ" altLang="cs-CZ" sz="1600" dirty="0">
                <a:solidFill>
                  <a:schemeClr val="tx1"/>
                </a:solidFill>
                <a:latin typeface="Times New Roman" panose="02020603050405020304" pitchFamily="18" charset="0"/>
                <a:cs typeface="Times New Roman" panose="02020603050405020304" pitchFamily="18" charset="0"/>
              </a:rPr>
              <a:t>Mikroskopické minerální útvary, které se vytvářejí </a:t>
            </a:r>
          </a:p>
          <a:p>
            <a:r>
              <a:rPr lang="cs-CZ" altLang="cs-CZ" sz="1600" dirty="0">
                <a:solidFill>
                  <a:schemeClr val="tx1"/>
                </a:solidFill>
                <a:latin typeface="Times New Roman" panose="02020603050405020304" pitchFamily="18" charset="0"/>
                <a:cs typeface="Times New Roman" panose="02020603050405020304" pitchFamily="18" charset="0"/>
              </a:rPr>
              <a:t>v některých pletivech rostlin. </a:t>
            </a:r>
            <a:r>
              <a:rPr lang="cs-CZ" sz="1600" dirty="0">
                <a:solidFill>
                  <a:schemeClr val="tx1"/>
                </a:solidFill>
                <a:latin typeface="Times New Roman" panose="02020603050405020304" pitchFamily="18" charset="0"/>
                <a:cs typeface="Times New Roman" panose="02020603050405020304" pitchFamily="18" charset="0"/>
              </a:rPr>
              <a:t>Nejčastěji se jedná o inkrustace</a:t>
            </a:r>
          </a:p>
          <a:p>
            <a:r>
              <a:rPr lang="cs-CZ" sz="1600" dirty="0">
                <a:solidFill>
                  <a:schemeClr val="tx1"/>
                </a:solidFill>
                <a:latin typeface="Times New Roman" panose="02020603050405020304" pitchFamily="18" charset="0"/>
                <a:cs typeface="Times New Roman" panose="02020603050405020304" pitchFamily="18" charset="0"/>
              </a:rPr>
              <a:t> vznikající vně nebo uvnitř buněk</a:t>
            </a:r>
          </a:p>
          <a:p>
            <a:pPr>
              <a:buClrTx/>
              <a:buFontTx/>
              <a:buNone/>
            </a:pPr>
            <a:r>
              <a:rPr lang="cs-CZ" altLang="cs-CZ" sz="1400" dirty="0">
                <a:solidFill>
                  <a:schemeClr val="tx1"/>
                </a:solidFill>
                <a:latin typeface="Times New Roman" panose="02020603050405020304" pitchFamily="18" charset="0"/>
                <a:cs typeface="Times New Roman" panose="02020603050405020304" pitchFamily="18" charset="0"/>
              </a:rPr>
              <a:t> </a:t>
            </a:r>
          </a:p>
          <a:p>
            <a:pPr>
              <a:buClrTx/>
              <a:buFontTx/>
              <a:buNone/>
            </a:pPr>
            <a:r>
              <a:rPr lang="cs-CZ" altLang="cs-CZ" sz="1400" dirty="0">
                <a:solidFill>
                  <a:schemeClr val="tx1"/>
                </a:solidFill>
                <a:latin typeface="Times New Roman" panose="02020603050405020304" pitchFamily="18" charset="0"/>
                <a:cs typeface="Times New Roman" panose="02020603050405020304" pitchFamily="18" charset="0"/>
              </a:rPr>
              <a:t>Chemické složení: </a:t>
            </a:r>
          </a:p>
          <a:p>
            <a:pPr>
              <a:buClr>
                <a:srgbClr val="FFFFB7"/>
              </a:buClr>
              <a:buFont typeface="Arial" charset="0"/>
              <a:buChar char="•"/>
            </a:pPr>
            <a:r>
              <a:rPr lang="cs-CZ" altLang="cs-CZ" sz="1400" u="sng" dirty="0">
                <a:solidFill>
                  <a:schemeClr val="tx1"/>
                </a:solidFill>
                <a:latin typeface="Times New Roman" panose="02020603050405020304" pitchFamily="18" charset="0"/>
                <a:cs typeface="Times New Roman" panose="02020603050405020304" pitchFamily="18" charset="0"/>
              </a:rPr>
              <a:t>oxid křemičitý</a:t>
            </a:r>
            <a:r>
              <a:rPr lang="cs-CZ" altLang="cs-CZ" sz="1400" dirty="0">
                <a:solidFill>
                  <a:schemeClr val="tx1"/>
                </a:solidFill>
                <a:latin typeface="Times New Roman" panose="02020603050405020304" pitchFamily="18" charset="0"/>
                <a:cs typeface="Times New Roman" panose="02020603050405020304" pitchFamily="18" charset="0"/>
              </a:rPr>
              <a:t> – </a:t>
            </a:r>
            <a:r>
              <a:rPr lang="cs-CZ" altLang="cs-CZ" sz="1400" i="1" dirty="0" err="1">
                <a:solidFill>
                  <a:schemeClr val="tx1"/>
                </a:solidFill>
                <a:latin typeface="Times New Roman" panose="02020603050405020304" pitchFamily="18" charset="0"/>
                <a:cs typeface="Times New Roman" panose="02020603050405020304" pitchFamily="18" charset="0"/>
              </a:rPr>
              <a:t>Poaceae</a:t>
            </a:r>
            <a:r>
              <a:rPr lang="cs-CZ" altLang="cs-CZ" sz="1400" i="1" dirty="0">
                <a:solidFill>
                  <a:schemeClr val="tx1"/>
                </a:solidFill>
                <a:latin typeface="Times New Roman" panose="02020603050405020304" pitchFamily="18" charset="0"/>
                <a:cs typeface="Times New Roman" panose="02020603050405020304" pitchFamily="18" charset="0"/>
              </a:rPr>
              <a:t> </a:t>
            </a:r>
            <a:r>
              <a:rPr lang="cs-CZ" altLang="cs-CZ" sz="1400" dirty="0">
                <a:solidFill>
                  <a:schemeClr val="tx1"/>
                </a:solidFill>
                <a:latin typeface="Times New Roman" panose="02020603050405020304" pitchFamily="18" charset="0"/>
                <a:cs typeface="Times New Roman" panose="02020603050405020304" pitchFamily="18" charset="0"/>
              </a:rPr>
              <a:t>– </a:t>
            </a:r>
            <a:r>
              <a:rPr lang="cs-CZ" altLang="cs-CZ" sz="1400" b="1" dirty="0">
                <a:solidFill>
                  <a:schemeClr val="tx1"/>
                </a:solidFill>
                <a:latin typeface="Times New Roman" panose="02020603050405020304" pitchFamily="18" charset="0"/>
                <a:cs typeface="Times New Roman" panose="02020603050405020304" pitchFamily="18" charset="0"/>
              </a:rPr>
              <a:t>dají se rozlišit rody obilnin</a:t>
            </a:r>
            <a:r>
              <a:rPr lang="cs-CZ" altLang="cs-CZ" sz="1400" dirty="0">
                <a:solidFill>
                  <a:schemeClr val="tx1"/>
                </a:solidFill>
                <a:latin typeface="Times New Roman" panose="02020603050405020304" pitchFamily="18" charset="0"/>
                <a:cs typeface="Times New Roman" panose="02020603050405020304" pitchFamily="18" charset="0"/>
              </a:rPr>
              <a:t>, </a:t>
            </a:r>
          </a:p>
          <a:p>
            <a:pPr>
              <a:buClr>
                <a:srgbClr val="FFFFB7"/>
              </a:buClr>
              <a:buFont typeface="Arial" charset="0"/>
              <a:buChar char="•"/>
            </a:pPr>
            <a:r>
              <a:rPr lang="cs-CZ" altLang="cs-CZ" sz="1400" i="1" dirty="0" err="1">
                <a:solidFill>
                  <a:schemeClr val="tx1"/>
                </a:solidFill>
                <a:latin typeface="Times New Roman" panose="02020603050405020304" pitchFamily="18" charset="0"/>
                <a:cs typeface="Times New Roman" panose="02020603050405020304" pitchFamily="18" charset="0"/>
              </a:rPr>
              <a:t>Cyperaceae</a:t>
            </a:r>
            <a:r>
              <a:rPr lang="cs-CZ" altLang="cs-CZ" sz="1400" dirty="0">
                <a:solidFill>
                  <a:schemeClr val="tx1"/>
                </a:solidFill>
                <a:latin typeface="Times New Roman" panose="02020603050405020304" pitchFamily="18" charset="0"/>
                <a:cs typeface="Times New Roman" panose="02020603050405020304" pitchFamily="18" charset="0"/>
              </a:rPr>
              <a:t>, </a:t>
            </a:r>
            <a:r>
              <a:rPr lang="cs-CZ" altLang="cs-CZ" sz="1400" i="1" dirty="0" err="1">
                <a:solidFill>
                  <a:schemeClr val="tx1"/>
                </a:solidFill>
                <a:latin typeface="Times New Roman" panose="02020603050405020304" pitchFamily="18" charset="0"/>
                <a:cs typeface="Times New Roman" panose="02020603050405020304" pitchFamily="18" charset="0"/>
              </a:rPr>
              <a:t>Equisetaceae</a:t>
            </a:r>
            <a:r>
              <a:rPr lang="cs-CZ" altLang="cs-CZ" sz="1400" dirty="0">
                <a:solidFill>
                  <a:schemeClr val="tx1"/>
                </a:solidFill>
                <a:latin typeface="Times New Roman" panose="02020603050405020304" pitchFamily="18" charset="0"/>
                <a:cs typeface="Times New Roman" panose="02020603050405020304" pitchFamily="18" charset="0"/>
              </a:rPr>
              <a:t>, </a:t>
            </a:r>
            <a:r>
              <a:rPr lang="cs-CZ" altLang="cs-CZ" sz="1400" i="1" dirty="0" err="1">
                <a:solidFill>
                  <a:schemeClr val="tx1"/>
                </a:solidFill>
                <a:latin typeface="Times New Roman" panose="02020603050405020304" pitchFamily="18" charset="0"/>
                <a:cs typeface="Times New Roman" panose="02020603050405020304" pitchFamily="18" charset="0"/>
              </a:rPr>
              <a:t>Boraginaceae</a:t>
            </a:r>
            <a:endParaRPr lang="cs-CZ" altLang="cs-CZ" sz="1400" b="1" dirty="0">
              <a:solidFill>
                <a:schemeClr val="tx1"/>
              </a:solidFill>
              <a:latin typeface="Times New Roman" panose="02020603050405020304" pitchFamily="18" charset="0"/>
              <a:cs typeface="Times New Roman" panose="02020603050405020304" pitchFamily="18" charset="0"/>
            </a:endParaRPr>
          </a:p>
          <a:p>
            <a:pPr>
              <a:buClr>
                <a:srgbClr val="FFFFB7"/>
              </a:buClr>
              <a:buFont typeface="Arial" charset="0"/>
              <a:buChar char="•"/>
            </a:pPr>
            <a:r>
              <a:rPr lang="cs-CZ" altLang="cs-CZ" sz="1400" u="sng" dirty="0">
                <a:solidFill>
                  <a:schemeClr val="tx1"/>
                </a:solidFill>
                <a:latin typeface="Times New Roman" panose="02020603050405020304" pitchFamily="18" charset="0"/>
                <a:cs typeface="Times New Roman" panose="02020603050405020304" pitchFamily="18" charset="0"/>
              </a:rPr>
              <a:t>šťavelan vápenatý</a:t>
            </a:r>
            <a:r>
              <a:rPr lang="cs-CZ" altLang="cs-CZ" sz="1400" dirty="0">
                <a:solidFill>
                  <a:schemeClr val="tx1"/>
                </a:solidFill>
                <a:latin typeface="Times New Roman" panose="02020603050405020304" pitchFamily="18" charset="0"/>
                <a:cs typeface="Times New Roman" panose="02020603050405020304" pitchFamily="18" charset="0"/>
              </a:rPr>
              <a:t> - </a:t>
            </a:r>
            <a:r>
              <a:rPr lang="cs-CZ" altLang="cs-CZ" sz="1400" i="1" dirty="0" err="1">
                <a:solidFill>
                  <a:schemeClr val="tx1"/>
                </a:solidFill>
                <a:latin typeface="Times New Roman" panose="02020603050405020304" pitchFamily="18" charset="0"/>
                <a:cs typeface="Times New Roman" panose="02020603050405020304" pitchFamily="18" charset="0"/>
              </a:rPr>
              <a:t>Urticaceae</a:t>
            </a:r>
            <a:r>
              <a:rPr lang="cs-CZ" altLang="cs-CZ" sz="1400" dirty="0">
                <a:solidFill>
                  <a:schemeClr val="tx1"/>
                </a:solidFill>
                <a:latin typeface="Times New Roman" panose="02020603050405020304" pitchFamily="18" charset="0"/>
                <a:cs typeface="Times New Roman" panose="02020603050405020304" pitchFamily="18" charset="0"/>
              </a:rPr>
              <a:t>, </a:t>
            </a:r>
          </a:p>
          <a:p>
            <a:pPr>
              <a:buClr>
                <a:srgbClr val="FFFFB7"/>
              </a:buClr>
              <a:buFont typeface="Arial" charset="0"/>
              <a:buChar char="•"/>
            </a:pPr>
            <a:r>
              <a:rPr lang="cs-CZ" altLang="cs-CZ" sz="1400" u="sng" dirty="0">
                <a:solidFill>
                  <a:schemeClr val="tx1"/>
                </a:solidFill>
                <a:latin typeface="Times New Roman" panose="02020603050405020304" pitchFamily="18" charset="0"/>
                <a:cs typeface="Times New Roman" panose="02020603050405020304" pitchFamily="18" charset="0"/>
              </a:rPr>
              <a:t>uhličitan vápenatý</a:t>
            </a:r>
            <a:r>
              <a:rPr lang="cs-CZ" altLang="cs-CZ" sz="1400" dirty="0">
                <a:solidFill>
                  <a:schemeClr val="tx1"/>
                </a:solidFill>
                <a:latin typeface="Times New Roman" panose="02020603050405020304" pitchFamily="18" charset="0"/>
                <a:cs typeface="Times New Roman" panose="02020603050405020304" pitchFamily="18" charset="0"/>
              </a:rPr>
              <a:t>- </a:t>
            </a:r>
            <a:r>
              <a:rPr lang="cs-CZ" altLang="cs-CZ" sz="1400" i="1" dirty="0" err="1">
                <a:solidFill>
                  <a:schemeClr val="tx1"/>
                </a:solidFill>
                <a:latin typeface="Times New Roman" panose="02020603050405020304" pitchFamily="18" charset="0"/>
                <a:cs typeface="Times New Roman" panose="02020603050405020304" pitchFamily="18" charset="0"/>
              </a:rPr>
              <a:t>Fabaceae</a:t>
            </a:r>
            <a:r>
              <a:rPr lang="cs-CZ" altLang="cs-CZ" sz="1400" dirty="0">
                <a:solidFill>
                  <a:schemeClr val="tx1"/>
                </a:solidFill>
                <a:latin typeface="Times New Roman" panose="02020603050405020304" pitchFamily="18" charset="0"/>
                <a:cs typeface="Times New Roman" panose="02020603050405020304" pitchFamily="18" charset="0"/>
              </a:rPr>
              <a:t> </a:t>
            </a:r>
          </a:p>
          <a:p>
            <a:pPr>
              <a:buClr>
                <a:srgbClr val="FFFFFF"/>
              </a:buClr>
              <a:buFont typeface="Arial" charset="0"/>
              <a:buNone/>
            </a:pPr>
            <a:endParaRPr lang="cs-CZ" altLang="cs-CZ" sz="1600" dirty="0">
              <a:solidFill>
                <a:schemeClr val="tx1"/>
              </a:solidFill>
              <a:latin typeface="Times New Roman" panose="02020603050405020304" pitchFamily="18" charset="0"/>
              <a:cs typeface="Times New Roman" panose="02020603050405020304" pitchFamily="18" charset="0"/>
            </a:endParaRPr>
          </a:p>
          <a:p>
            <a:pPr>
              <a:buClr>
                <a:srgbClr val="FFFFFF"/>
              </a:buClr>
              <a:buFont typeface="Arial" charset="0"/>
              <a:buNone/>
            </a:pPr>
            <a:endParaRPr lang="cs-CZ" altLang="cs-CZ" sz="1600" dirty="0">
              <a:solidFill>
                <a:schemeClr val="tx1"/>
              </a:solidFill>
              <a:latin typeface="Times New Roman" panose="02020603050405020304" pitchFamily="18" charset="0"/>
              <a:cs typeface="Times New Roman" panose="02020603050405020304" pitchFamily="18" charset="0"/>
            </a:endParaRPr>
          </a:p>
          <a:p>
            <a:pPr>
              <a:buClr>
                <a:srgbClr val="FFFFFF"/>
              </a:buClr>
              <a:buFont typeface="Arial" charset="0"/>
              <a:buNone/>
            </a:pPr>
            <a:endParaRPr lang="cs-CZ" altLang="cs-CZ" sz="1600" dirty="0">
              <a:solidFill>
                <a:schemeClr val="tx1"/>
              </a:solidFill>
              <a:latin typeface="Times New Roman" panose="02020603050405020304" pitchFamily="18" charset="0"/>
              <a:cs typeface="Times New Roman" panose="02020603050405020304" pitchFamily="18" charset="0"/>
            </a:endParaRPr>
          </a:p>
          <a:p>
            <a:pPr>
              <a:buClr>
                <a:srgbClr val="FFFFFF"/>
              </a:buClr>
              <a:buFont typeface="Arial" charset="0"/>
              <a:buNone/>
            </a:pPr>
            <a:endParaRPr lang="cs-CZ" altLang="cs-CZ" sz="1600" dirty="0">
              <a:solidFill>
                <a:schemeClr val="tx1"/>
              </a:solidFill>
              <a:latin typeface="Times New Roman" panose="02020603050405020304" pitchFamily="18" charset="0"/>
              <a:cs typeface="Times New Roman" panose="02020603050405020304" pitchFamily="18" charset="0"/>
            </a:endParaRPr>
          </a:p>
          <a:p>
            <a:pPr>
              <a:buClrTx/>
              <a:buFontTx/>
              <a:buNone/>
            </a:pPr>
            <a:r>
              <a:rPr lang="cs-CZ" altLang="cs-CZ" sz="1600" dirty="0">
                <a:solidFill>
                  <a:schemeClr val="tx1"/>
                </a:solidFill>
                <a:latin typeface="Times New Roman" panose="02020603050405020304" pitchFamily="18" charset="0"/>
                <a:cs typeface="Times New Roman" panose="02020603050405020304" pitchFamily="18" charset="0"/>
              </a:rPr>
              <a:t>Využití v archeologii a paleoekologii:</a:t>
            </a:r>
          </a:p>
          <a:p>
            <a:pPr>
              <a:buClrTx/>
              <a:buFontTx/>
              <a:buNone/>
            </a:pPr>
            <a:r>
              <a:rPr lang="cs-CZ" altLang="cs-CZ" sz="1600" dirty="0">
                <a:solidFill>
                  <a:schemeClr val="tx1"/>
                </a:solidFill>
                <a:latin typeface="Times New Roman" panose="02020603050405020304" pitchFamily="18" charset="0"/>
                <a:cs typeface="Times New Roman" panose="02020603050405020304" pitchFamily="18" charset="0"/>
              </a:rPr>
              <a:t>vysoká odolnost  + dlouhodobě přetrvávají v půdě, </a:t>
            </a:r>
          </a:p>
          <a:p>
            <a:pPr>
              <a:buClrTx/>
              <a:buFontTx/>
              <a:buNone/>
            </a:pPr>
            <a:r>
              <a:rPr lang="cs-CZ" altLang="cs-CZ" sz="1600" dirty="0">
                <a:solidFill>
                  <a:schemeClr val="tx1"/>
                </a:solidFill>
                <a:latin typeface="Times New Roman" panose="02020603050405020304" pitchFamily="18" charset="0"/>
                <a:cs typeface="Times New Roman" panose="02020603050405020304" pitchFamily="18" charset="0"/>
              </a:rPr>
              <a:t>Vhodné pro rozlišení travin a obilovin</a:t>
            </a:r>
          </a:p>
          <a:p>
            <a:pPr>
              <a:buClrTx/>
              <a:buFontTx/>
              <a:buNone/>
            </a:pPr>
            <a:endParaRPr lang="cs-CZ" altLang="cs-CZ" sz="16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3" y="404664"/>
            <a:ext cx="2952750" cy="234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bwMode="auto">
          <a:xfrm>
            <a:off x="4176166" y="4229507"/>
            <a:ext cx="463431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lnSpc>
                <a:spcPct val="90000"/>
              </a:lnSpc>
              <a:spcBef>
                <a:spcPct val="0"/>
              </a:spcBef>
              <a:buFontTx/>
              <a:buNone/>
            </a:pPr>
            <a:r>
              <a:rPr lang="cs-CZ" altLang="cs-CZ" sz="1600" dirty="0" err="1"/>
              <a:t>Coprolit</a:t>
            </a:r>
            <a:r>
              <a:rPr lang="cs-CZ" altLang="cs-CZ" sz="1600" dirty="0"/>
              <a:t> C1 –</a:t>
            </a:r>
            <a:r>
              <a:rPr lang="cs-CZ" altLang="cs-CZ" sz="1600" i="1" dirty="0"/>
              <a:t>Rhinoceros </a:t>
            </a:r>
            <a:r>
              <a:rPr lang="cs-CZ" altLang="cs-CZ" sz="1600" dirty="0"/>
              <a:t>(pleistocén, Jakutsko)</a:t>
            </a:r>
          </a:p>
        </p:txBody>
      </p:sp>
      <p:pic>
        <p:nvPicPr>
          <p:cNvPr id="8" name="Obrázek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4855" y="4751156"/>
            <a:ext cx="3837608" cy="183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txBox="1">
            <a:spLocks/>
          </p:cNvSpPr>
          <p:nvPr/>
        </p:nvSpPr>
        <p:spPr bwMode="auto">
          <a:xfrm>
            <a:off x="4427984" y="6501121"/>
            <a:ext cx="1872208" cy="320799"/>
          </a:xfrm>
          <a:prstGeom prst="rect">
            <a:avLst/>
          </a:prstGeom>
          <a:noFill/>
          <a:ln>
            <a:noFill/>
          </a:ln>
        </p:spPr>
        <p:txBody>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a:spcBef>
                <a:spcPct val="0"/>
              </a:spcBef>
              <a:buFontTx/>
              <a:buNone/>
            </a:pPr>
            <a:r>
              <a:rPr lang="cs-CZ" altLang="cs-CZ" sz="1600" dirty="0" err="1"/>
              <a:t>grass</a:t>
            </a:r>
            <a:r>
              <a:rPr lang="cs-CZ" altLang="cs-CZ" sz="1600" dirty="0"/>
              <a:t> epidermis</a:t>
            </a:r>
          </a:p>
        </p:txBody>
      </p:sp>
      <p:sp>
        <p:nvSpPr>
          <p:cNvPr id="2" name="Obdélník 1"/>
          <p:cNvSpPr/>
          <p:nvPr/>
        </p:nvSpPr>
        <p:spPr>
          <a:xfrm>
            <a:off x="153837" y="2754164"/>
            <a:ext cx="6037413" cy="738664"/>
          </a:xfrm>
          <a:prstGeom prst="rect">
            <a:avLst/>
          </a:prstGeom>
        </p:spPr>
        <p:txBody>
          <a:bodyPr wrap="square">
            <a:spAutoFit/>
          </a:bodyPr>
          <a:lstStyle/>
          <a:p>
            <a:r>
              <a:rPr lang="cs-CZ" sz="1400" b="1" dirty="0">
                <a:latin typeface="Times New Roman" panose="02020603050405020304" pitchFamily="18" charset="0"/>
                <a:cs typeface="Times New Roman" panose="02020603050405020304" pitchFamily="18" charset="0"/>
              </a:rPr>
              <a:t>Po dekompozici nebo spálení rostlinného materiálu zůstávají (hlavně silikátové) v prakticky nezměněné podobě a dlouhodobě přetrvávají v půdě, sedimentech a dalších médiích. </a:t>
            </a:r>
            <a:endParaRPr lang="cs-CZ" sz="1400" dirty="0">
              <a:latin typeface="Times New Roman" panose="02020603050405020304" pitchFamily="18" charset="0"/>
              <a:cs typeface="Times New Roman" panose="02020603050405020304" pitchFamily="18" charset="0"/>
            </a:endParaRPr>
          </a:p>
        </p:txBody>
      </p:sp>
      <p:sp>
        <p:nvSpPr>
          <p:cNvPr id="10" name="Rectangle 3"/>
          <p:cNvSpPr>
            <a:spLocks noChangeArrowheads="1"/>
          </p:cNvSpPr>
          <p:nvPr/>
        </p:nvSpPr>
        <p:spPr bwMode="auto">
          <a:xfrm>
            <a:off x="767127" y="4393878"/>
            <a:ext cx="1827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effectLst/>
                <a:latin typeface="roboto"/>
                <a:cs typeface="Arial" pitchFamily="34" charset="0"/>
              </a:rPr>
              <a:t>čeleď </a:t>
            </a:r>
            <a:r>
              <a:rPr kumimoji="0" lang="cs-CZ" altLang="cs-CZ" sz="1800" b="0" i="0" u="none" strike="noStrike" cap="none" normalizeH="0" baseline="0" dirty="0" err="1">
                <a:ln>
                  <a:noFill/>
                </a:ln>
                <a:effectLst/>
                <a:latin typeface="roboto"/>
                <a:cs typeface="Arial" pitchFamily="34" charset="0"/>
              </a:rPr>
              <a:t>lipnicovité</a:t>
            </a:r>
            <a:endParaRPr kumimoji="0" lang="cs-CZ" altLang="cs-CZ" sz="1800" b="0" i="0" u="none" strike="noStrike" cap="none" normalizeH="0" baseline="0" dirty="0">
              <a:ln>
                <a:noFill/>
              </a:ln>
              <a:effectLst/>
              <a:latin typeface="Arial" pitchFamily="34" charset="0"/>
              <a:cs typeface="Arial" pitchFamily="34" charset="0"/>
            </a:endParaRPr>
          </a:p>
        </p:txBody>
      </p:sp>
      <p:pic>
        <p:nvPicPr>
          <p:cNvPr id="5122" name="Picture 2" descr="http://lape.prf.jcu.cz/data/uploads/phytoli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43" y="4773395"/>
            <a:ext cx="2669703" cy="200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18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556794"/>
            <a:ext cx="4464496" cy="2800767"/>
          </a:xfrm>
          <a:prstGeom prst="rect">
            <a:avLst/>
          </a:prstGeom>
        </p:spPr>
        <p:txBody>
          <a:bodyPr wrap="square">
            <a:spAutoFit/>
          </a:bodyPr>
          <a:lstStyle/>
          <a:p>
            <a:r>
              <a:rPr lang="cs-CZ" sz="1600" dirty="0">
                <a:latin typeface="Times New Roman" panose="02020603050405020304" pitchFamily="18" charset="0"/>
                <a:cs typeface="Times New Roman" panose="02020603050405020304" pitchFamily="18" charset="0"/>
              </a:rPr>
              <a:t>Celá řada druhů má naprosto specifické nároky </a:t>
            </a:r>
          </a:p>
          <a:p>
            <a:r>
              <a:rPr lang="cs-CZ" sz="1600" dirty="0">
                <a:latin typeface="Times New Roman" panose="02020603050405020304" pitchFamily="18" charset="0"/>
                <a:cs typeface="Times New Roman" panose="02020603050405020304" pitchFamily="18" charset="0"/>
              </a:rPr>
              <a:t>na nejrůznější ekologické faktory - obsah solí nebo znečišťujících látek ve vodě, rychlost proudění vody, teplotu atd.</a:t>
            </a:r>
          </a:p>
          <a:p>
            <a:r>
              <a:rPr lang="cs-CZ" sz="1600" dirty="0">
                <a:latin typeface="Times New Roman" panose="02020603050405020304" pitchFamily="18" charset="0"/>
                <a:cs typeface="Times New Roman" panose="02020603050405020304" pitchFamily="18" charset="0"/>
              </a:rPr>
              <a:t> </a:t>
            </a:r>
          </a:p>
          <a:p>
            <a:r>
              <a:rPr lang="cs-CZ" sz="1600" b="1" dirty="0" err="1">
                <a:latin typeface="Times New Roman" panose="02020603050405020304" pitchFamily="18" charset="0"/>
                <a:cs typeface="Times New Roman" panose="02020603050405020304" pitchFamily="18" charset="0"/>
              </a:rPr>
              <a:t>saprobní</a:t>
            </a:r>
            <a:r>
              <a:rPr lang="cs-CZ" sz="1600" b="1" dirty="0">
                <a:latin typeface="Times New Roman" panose="02020603050405020304" pitchFamily="18" charset="0"/>
                <a:cs typeface="Times New Roman" panose="02020603050405020304" pitchFamily="18" charset="0"/>
              </a:rPr>
              <a:t> index</a:t>
            </a:r>
            <a:r>
              <a:rPr lang="cs-CZ" sz="1600" dirty="0">
                <a:latin typeface="Times New Roman" panose="02020603050405020304" pitchFamily="18" charset="0"/>
                <a:cs typeface="Times New Roman" panose="02020603050405020304" pitchFamily="18" charset="0"/>
              </a:rPr>
              <a:t> - stupeň znečištění vody organickými látkami, které se mohou ve vodě rozkládat. </a:t>
            </a:r>
          </a:p>
          <a:p>
            <a:r>
              <a:rPr lang="cs-CZ" sz="1600" dirty="0">
                <a:latin typeface="Times New Roman" panose="02020603050405020304" pitchFamily="18" charset="0"/>
                <a:cs typeface="Times New Roman" panose="02020603050405020304" pitchFamily="18" charset="0"/>
              </a:rPr>
              <a:t>"normální" vody 0-4 , kde je ještě přítomen kyslík, </a:t>
            </a:r>
          </a:p>
          <a:p>
            <a:r>
              <a:rPr lang="cs-CZ" sz="1600" dirty="0">
                <a:latin typeface="Times New Roman" panose="02020603050405020304" pitchFamily="18" charset="0"/>
                <a:cs typeface="Times New Roman" panose="02020603050405020304" pitchFamily="18" charset="0"/>
              </a:rPr>
              <a:t>Stupně 4 - 8 jsou pro vody odpadní, kde převládá anaerobní prostředí. </a:t>
            </a:r>
          </a:p>
        </p:txBody>
      </p:sp>
      <p:sp>
        <p:nvSpPr>
          <p:cNvPr id="3" name="Obdélník 2"/>
          <p:cNvSpPr/>
          <p:nvPr/>
        </p:nvSpPr>
        <p:spPr>
          <a:xfrm>
            <a:off x="1409338" y="4554"/>
            <a:ext cx="4328621" cy="400110"/>
          </a:xfrm>
          <a:prstGeom prst="rect">
            <a:avLst/>
          </a:prstGeom>
        </p:spPr>
        <p:txBody>
          <a:bodyPr wrap="none">
            <a:spAutoFit/>
          </a:bodyPr>
          <a:lstStyle/>
          <a:p>
            <a:r>
              <a:rPr lang="cs-CZ" sz="2000" b="1" dirty="0">
                <a:latin typeface="Times New Roman" panose="02020603050405020304" pitchFamily="18" charset="0"/>
                <a:cs typeface="Times New Roman" panose="02020603050405020304" pitchFamily="18" charset="0"/>
              </a:rPr>
              <a:t>Analýza rozsivek- </a:t>
            </a:r>
            <a:r>
              <a:rPr lang="cs-CZ" sz="2000" b="1" dirty="0" err="1">
                <a:latin typeface="Times New Roman" panose="02020603050405020304" pitchFamily="18" charset="0"/>
                <a:cs typeface="Times New Roman" panose="02020603050405020304" pitchFamily="18" charset="0"/>
              </a:rPr>
              <a:t>diatomární</a:t>
            </a:r>
            <a:r>
              <a:rPr lang="cs-CZ" sz="2000" b="1" dirty="0">
                <a:latin typeface="Times New Roman" panose="02020603050405020304" pitchFamily="18" charset="0"/>
                <a:cs typeface="Times New Roman" panose="02020603050405020304" pitchFamily="18" charset="0"/>
              </a:rPr>
              <a:t> analýza</a:t>
            </a:r>
          </a:p>
        </p:txBody>
      </p:sp>
      <p:sp>
        <p:nvSpPr>
          <p:cNvPr id="4" name="Obdélník 3"/>
          <p:cNvSpPr/>
          <p:nvPr/>
        </p:nvSpPr>
        <p:spPr>
          <a:xfrm>
            <a:off x="323528" y="365285"/>
            <a:ext cx="8424936" cy="646331"/>
          </a:xfrm>
          <a:prstGeom prst="rect">
            <a:avLst/>
          </a:prstGeom>
        </p:spPr>
        <p:txBody>
          <a:bodyPr wrap="square">
            <a:spAutoFit/>
          </a:bodyPr>
          <a:lstStyle/>
          <a:p>
            <a:r>
              <a:rPr lang="cs-CZ" sz="1800" dirty="0">
                <a:latin typeface="Times New Roman" panose="02020603050405020304" pitchFamily="18" charset="0"/>
                <a:cs typeface="Times New Roman" panose="02020603050405020304" pitchFamily="18" charset="0"/>
              </a:rPr>
              <a:t>Rozsivky (</a:t>
            </a:r>
            <a:r>
              <a:rPr lang="cs-CZ" sz="1800" dirty="0" err="1">
                <a:latin typeface="Times New Roman" panose="02020603050405020304" pitchFamily="18" charset="0"/>
                <a:cs typeface="Times New Roman" panose="02020603050405020304" pitchFamily="18" charset="0"/>
              </a:rPr>
              <a:t>Bacillariophyceae</a:t>
            </a:r>
            <a:r>
              <a:rPr lang="cs-CZ" sz="1800" dirty="0">
                <a:latin typeface="Times New Roman" panose="02020603050405020304" pitchFamily="18" charset="0"/>
                <a:cs typeface="Times New Roman" panose="02020603050405020304" pitchFamily="18" charset="0"/>
              </a:rPr>
              <a:t>, starším názvem </a:t>
            </a:r>
            <a:r>
              <a:rPr lang="cs-CZ" sz="1800" dirty="0" err="1">
                <a:latin typeface="Times New Roman" panose="02020603050405020304" pitchFamily="18" charset="0"/>
                <a:cs typeface="Times New Roman" panose="02020603050405020304" pitchFamily="18" charset="0"/>
              </a:rPr>
              <a:t>Diatomae</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Jsou to převážně vodní, mikroskopické, hlavně jednobuněčné řasy (</a:t>
            </a:r>
            <a:r>
              <a:rPr lang="cs-CZ" sz="1800" dirty="0" err="1">
                <a:latin typeface="Times New Roman" panose="02020603050405020304" pitchFamily="18" charset="0"/>
                <a:cs typeface="Times New Roman" panose="02020603050405020304" pitchFamily="18" charset="0"/>
              </a:rPr>
              <a:t>Chromophyta</a:t>
            </a:r>
            <a:r>
              <a:rPr lang="cs-CZ" sz="1800" dirty="0">
                <a:latin typeface="Times New Roman" panose="02020603050405020304" pitchFamily="18" charset="0"/>
                <a:cs typeface="Times New Roman" panose="02020603050405020304" pitchFamily="18" charset="0"/>
              </a:rPr>
              <a:t>).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5" y="1013851"/>
            <a:ext cx="4104456" cy="585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357158" y="4857760"/>
            <a:ext cx="4435830" cy="646331"/>
          </a:xfrm>
          <a:prstGeom prst="rect">
            <a:avLst/>
          </a:prstGeom>
          <a:noFill/>
        </p:spPr>
        <p:txBody>
          <a:bodyPr wrap="none" rtlCol="0">
            <a:spAutoFit/>
          </a:bodyPr>
          <a:lstStyle/>
          <a:p>
            <a:r>
              <a:rPr lang="cs-CZ" sz="1800" b="1" dirty="0"/>
              <a:t>Algologie</a:t>
            </a:r>
            <a:r>
              <a:rPr lang="cs-CZ" sz="1800" dirty="0"/>
              <a:t> – obecně řasy – sladkovodní, půdní</a:t>
            </a:r>
          </a:p>
          <a:p>
            <a:r>
              <a:rPr lang="cs-CZ" sz="1800" dirty="0"/>
              <a:t>Někdy v rámci palynologie</a:t>
            </a:r>
          </a:p>
        </p:txBody>
      </p:sp>
    </p:spTree>
    <p:extLst>
      <p:ext uri="{BB962C8B-B14F-4D97-AF65-F5344CB8AC3E}">
        <p14:creationId xmlns:p14="http://schemas.microsoft.com/office/powerpoint/2010/main" val="277137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282" y="285728"/>
            <a:ext cx="8929718" cy="2185214"/>
          </a:xfrm>
          <a:prstGeom prst="rect">
            <a:avLst/>
          </a:prstGeom>
        </p:spPr>
        <p:txBody>
          <a:bodyPr wrap="square">
            <a:spAutoFit/>
          </a:bodyPr>
          <a:lstStyle/>
          <a:p>
            <a:pPr>
              <a:lnSpc>
                <a:spcPct val="150000"/>
              </a:lnSpc>
            </a:pPr>
            <a:r>
              <a:rPr lang="cs-CZ" sz="2000" b="1" kern="0" dirty="0">
                <a:ea typeface="Times New Roman" panose="02020603050405020304" pitchFamily="18" charset="0"/>
              </a:rPr>
              <a:t>                                          Palynologie</a:t>
            </a:r>
          </a:p>
          <a:p>
            <a:r>
              <a:rPr lang="cs-CZ" sz="1600" b="1" kern="0" dirty="0">
                <a:ea typeface="Times New Roman" panose="02020603050405020304" pitchFamily="18" charset="0"/>
              </a:rPr>
              <a:t>  - disciplína studující </a:t>
            </a:r>
            <a:r>
              <a:rPr lang="cs-CZ" sz="1800" b="1" kern="0" dirty="0">
                <a:ea typeface="Times New Roman" panose="02020603050405020304" pitchFamily="18" charset="0"/>
              </a:rPr>
              <a:t>mikroskopické objekty s tzv. acidorezistentními obaly  - </a:t>
            </a:r>
            <a:r>
              <a:rPr lang="cs-CZ" sz="1800" b="1" kern="0" dirty="0" err="1">
                <a:ea typeface="Times New Roman" panose="02020603050405020304" pitchFamily="18" charset="0"/>
              </a:rPr>
              <a:t>palynomorfy</a:t>
            </a:r>
            <a:r>
              <a:rPr lang="cs-CZ" sz="1600" b="1" kern="0" dirty="0">
                <a:ea typeface="Times New Roman" panose="02020603050405020304" pitchFamily="18" charset="0"/>
              </a:rPr>
              <a:t>:</a:t>
            </a:r>
          </a:p>
          <a:p>
            <a:pPr>
              <a:spcAft>
                <a:spcPts val="0"/>
              </a:spcAft>
            </a:pPr>
            <a:r>
              <a:rPr lang="cs-CZ" sz="1600" b="1" kern="0" dirty="0">
                <a:ea typeface="Times New Roman" panose="02020603050405020304" pitchFamily="18" charset="0"/>
              </a:rPr>
              <a:t>      1.  pylová zrna a spory rostlin</a:t>
            </a:r>
          </a:p>
          <a:p>
            <a:pPr lvl="0">
              <a:spcAft>
                <a:spcPts val="0"/>
              </a:spcAft>
            </a:pPr>
            <a:r>
              <a:rPr lang="cs-CZ" sz="1600" b="1" kern="0" dirty="0">
                <a:ea typeface="Times New Roman" panose="02020603050405020304" pitchFamily="18" charset="0"/>
              </a:rPr>
              <a:t>      2.  tzv. nepylové objekty:  </a:t>
            </a:r>
            <a:r>
              <a:rPr lang="cs-CZ" sz="1400" dirty="0">
                <a:latin typeface="+mn-lt"/>
                <a:ea typeface="Times New Roman" pitchFamily="18" charset="0"/>
                <a:cs typeface="Times New Roman" pitchFamily="18" charset="0"/>
              </a:rPr>
              <a:t>vypovídací schopnost je zejména v oblasti ekologie </a:t>
            </a:r>
          </a:p>
          <a:p>
            <a:pPr lvl="0">
              <a:spcAft>
                <a:spcPts val="0"/>
              </a:spcAft>
            </a:pPr>
            <a:r>
              <a:rPr lang="cs-CZ" sz="1400" dirty="0">
                <a:latin typeface="+mn-lt"/>
                <a:ea typeface="Times New Roman" pitchFamily="18" charset="0"/>
                <a:cs typeface="Times New Roman" pitchFamily="18" charset="0"/>
              </a:rPr>
              <a:t>a paleoekologie: cysty nebo </a:t>
            </a:r>
            <a:r>
              <a:rPr lang="cs-CZ" sz="1400" dirty="0" err="1">
                <a:latin typeface="+mn-lt"/>
                <a:ea typeface="Times New Roman" pitchFamily="18" charset="0"/>
                <a:cs typeface="Times New Roman" pitchFamily="18" charset="0"/>
              </a:rPr>
              <a:t>cenobia</a:t>
            </a:r>
            <a:r>
              <a:rPr lang="cs-CZ" sz="1400" dirty="0">
                <a:latin typeface="+mn-lt"/>
                <a:ea typeface="Times New Roman" pitchFamily="18" charset="0"/>
                <a:cs typeface="Times New Roman" pitchFamily="18" charset="0"/>
              </a:rPr>
              <a:t> řas, mikroskopické zbytky hub, vajíčka živočichů </a:t>
            </a:r>
          </a:p>
          <a:p>
            <a:pPr lvl="0">
              <a:spcAft>
                <a:spcPts val="0"/>
              </a:spcAft>
            </a:pPr>
            <a:r>
              <a:rPr lang="cs-CZ" sz="1400" dirty="0">
                <a:latin typeface="+mn-lt"/>
                <a:ea typeface="Times New Roman" pitchFamily="18" charset="0"/>
                <a:cs typeface="Times New Roman" pitchFamily="18" charset="0"/>
              </a:rPr>
              <a:t>(např. parazitů, </a:t>
            </a:r>
            <a:r>
              <a:rPr lang="cs-CZ" sz="1400" kern="0" dirty="0">
                <a:ea typeface="Times New Roman" panose="02020603050405020304" pitchFamily="18" charset="0"/>
              </a:rPr>
              <a:t>zbytky srsti, těl hmyzu apod. </a:t>
            </a:r>
            <a:r>
              <a:rPr lang="cs-CZ" sz="1400" dirty="0">
                <a:latin typeface="+mn-lt"/>
                <a:ea typeface="Times New Roman" pitchFamily="18" charset="0"/>
                <a:cs typeface="Times New Roman" pitchFamily="18" charset="0"/>
              </a:rPr>
              <a:t>).</a:t>
            </a:r>
            <a:endParaRPr lang="cs-CZ" sz="1400" dirty="0">
              <a:latin typeface="+mn-lt"/>
              <a:cs typeface="Arial" pitchFamily="34" charset="0"/>
            </a:endParaRPr>
          </a:p>
          <a:p>
            <a:pPr>
              <a:spcAft>
                <a:spcPts val="0"/>
              </a:spcAft>
            </a:pPr>
            <a:endParaRPr lang="cs-CZ" sz="1400" b="1" dirty="0">
              <a:ea typeface="Times New Roman" panose="02020603050405020304" pitchFamily="18" charset="0"/>
              <a:cs typeface="Times New Roman" panose="02020603050405020304" pitchFamily="18" charset="0"/>
            </a:endParaRPr>
          </a:p>
          <a:p>
            <a:pPr>
              <a:spcAft>
                <a:spcPts val="0"/>
              </a:spcAft>
            </a:pPr>
            <a:r>
              <a:rPr lang="cs-CZ" sz="1400" b="1" dirty="0">
                <a:ea typeface="Times New Roman" panose="02020603050405020304" pitchFamily="18" charset="0"/>
                <a:cs typeface="Times New Roman" panose="02020603050405020304" pitchFamily="18" charset="0"/>
              </a:rPr>
              <a:t>V rámci geologie - </a:t>
            </a:r>
            <a:r>
              <a:rPr lang="cs-CZ" sz="1400" b="1" dirty="0" err="1">
                <a:ea typeface="Times New Roman" panose="02020603050405020304" pitchFamily="18" charset="0"/>
                <a:cs typeface="Times New Roman" panose="02020603050405020304" pitchFamily="18" charset="0"/>
              </a:rPr>
              <a:t>paleopalynologie</a:t>
            </a:r>
            <a:r>
              <a:rPr lang="cs-CZ" sz="1400" b="1" dirty="0">
                <a:ea typeface="Times New Roman" panose="02020603050405020304" pitchFamily="18" charset="0"/>
                <a:cs typeface="Times New Roman" panose="02020603050405020304" pitchFamily="18" charset="0"/>
              </a:rPr>
              <a:t> - </a:t>
            </a:r>
            <a:r>
              <a:rPr lang="cs-CZ" sz="1400" b="1" dirty="0" err="1">
                <a:ea typeface="Times New Roman" panose="02020603050405020304" pitchFamily="18" charset="0"/>
                <a:cs typeface="Times New Roman" panose="02020603050405020304" pitchFamily="18" charset="0"/>
              </a:rPr>
              <a:t>palynomorfy</a:t>
            </a:r>
            <a:r>
              <a:rPr lang="cs-CZ" sz="1400" b="1" dirty="0">
                <a:ea typeface="Times New Roman" panose="02020603050405020304" pitchFamily="18" charset="0"/>
                <a:cs typeface="Times New Roman" panose="02020603050405020304" pitchFamily="18" charset="0"/>
              </a:rPr>
              <a:t>,  které prošly procesem fosilizace</a:t>
            </a:r>
            <a:endParaRPr lang="cs-CZ" sz="1400" dirty="0"/>
          </a:p>
        </p:txBody>
      </p:sp>
      <p:pic>
        <p:nvPicPr>
          <p:cNvPr id="4" name="Picture 4" descr="TMP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44" y="2971779"/>
            <a:ext cx="2428859" cy="34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oney bee with pollen.jpg (7446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691" y="1214422"/>
            <a:ext cx="1994309" cy="28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2571736" y="3000372"/>
            <a:ext cx="5500694" cy="1600438"/>
          </a:xfrm>
          <a:prstGeom prst="rect">
            <a:avLst/>
          </a:prstGeom>
        </p:spPr>
        <p:txBody>
          <a:bodyPr wrap="square">
            <a:spAutoFit/>
          </a:bodyPr>
          <a:lstStyle/>
          <a:p>
            <a:r>
              <a:rPr lang="cs-CZ" sz="1400" b="1" dirty="0">
                <a:latin typeface="Times New Roman" panose="02020603050405020304" pitchFamily="18" charset="0"/>
                <a:ea typeface="Times New Roman" panose="02020603050405020304" pitchFamily="18" charset="0"/>
              </a:rPr>
              <a:t>Využití: </a:t>
            </a:r>
          </a:p>
          <a:p>
            <a:r>
              <a:rPr lang="cs-CZ" sz="1400" dirty="0">
                <a:latin typeface="Times New Roman" panose="02020603050405020304" pitchFamily="18" charset="0"/>
                <a:ea typeface="Times New Roman" panose="02020603050405020304" pitchFamily="18" charset="0"/>
              </a:rPr>
              <a:t> - rekonstrukce vegetačního pokryvu v minulosti a jeho změn</a:t>
            </a:r>
          </a:p>
          <a:p>
            <a:r>
              <a:rPr lang="cs-CZ" sz="1400" dirty="0">
                <a:latin typeface="Times New Roman" panose="02020603050405020304" pitchFamily="18" charset="0"/>
                <a:ea typeface="Times New Roman" panose="02020603050405020304" pitchFamily="18" charset="0"/>
              </a:rPr>
              <a:t>- interpretace klimatu  a podmínek stanovišť  </a:t>
            </a:r>
          </a:p>
          <a:p>
            <a:pPr>
              <a:buFontTx/>
              <a:buChar char="-"/>
            </a:pPr>
            <a:r>
              <a:rPr lang="cs-CZ" sz="1400" dirty="0">
                <a:ea typeface="Times New Roman" panose="02020603050405020304" pitchFamily="18" charset="0"/>
              </a:rPr>
              <a:t> </a:t>
            </a:r>
            <a:r>
              <a:rPr lang="cs-CZ" sz="1400" dirty="0">
                <a:latin typeface="Times New Roman" panose="02020603050405020304" pitchFamily="18" charset="0"/>
                <a:ea typeface="Times New Roman" panose="02020603050405020304" pitchFamily="18" charset="0"/>
              </a:rPr>
              <a:t>paleogeografie (např. průběh pobřežní linie, výška reliéfu,</a:t>
            </a:r>
          </a:p>
          <a:p>
            <a:r>
              <a:rPr lang="cs-CZ" sz="1400" dirty="0">
                <a:latin typeface="Times New Roman" panose="02020603050405020304" pitchFamily="18" charset="0"/>
                <a:ea typeface="Times New Roman" panose="02020603050405020304" pitchFamily="18" charset="0"/>
              </a:rPr>
              <a:t> suché x bažinné oblasti</a:t>
            </a:r>
          </a:p>
          <a:p>
            <a:r>
              <a:rPr lang="cs-CZ" sz="1400" dirty="0">
                <a:latin typeface="Times New Roman" panose="02020603050405020304" pitchFamily="18" charset="0"/>
                <a:ea typeface="Times New Roman" panose="02020603050405020304" pitchFamily="18" charset="0"/>
              </a:rPr>
              <a:t> - stratigrafie (</a:t>
            </a:r>
            <a:r>
              <a:rPr lang="cs-CZ" sz="1400" dirty="0" err="1">
                <a:latin typeface="Times New Roman" panose="02020603050405020304" pitchFamily="18" charset="0"/>
                <a:ea typeface="Times New Roman" panose="02020603050405020304" pitchFamily="18" charset="0"/>
              </a:rPr>
              <a:t>klimatostratigrafie</a:t>
            </a:r>
            <a:r>
              <a:rPr lang="cs-CZ" sz="1400" dirty="0">
                <a:latin typeface="Times New Roman" panose="02020603050405020304" pitchFamily="18" charset="0"/>
                <a:ea typeface="Times New Roman" panose="02020603050405020304" pitchFamily="18" charset="0"/>
              </a:rPr>
              <a:t>) - čas</a:t>
            </a:r>
          </a:p>
          <a:p>
            <a:r>
              <a:rPr lang="cs-CZ" sz="1400" dirty="0">
                <a:latin typeface="Times New Roman" panose="02020603050405020304" pitchFamily="18" charset="0"/>
                <a:ea typeface="Times New Roman" panose="02020603050405020304" pitchFamily="18" charset="0"/>
              </a:rPr>
              <a:t>- interakce přírodního prostředí a lidské činnosti (např. zemědělství) </a:t>
            </a:r>
            <a:endParaRPr lang="cs-CZ" sz="1400" dirty="0"/>
          </a:p>
        </p:txBody>
      </p:sp>
      <p:sp>
        <p:nvSpPr>
          <p:cNvPr id="7" name="Obdélník 6"/>
          <p:cNvSpPr/>
          <p:nvPr/>
        </p:nvSpPr>
        <p:spPr>
          <a:xfrm>
            <a:off x="2714612" y="5072074"/>
            <a:ext cx="6000792" cy="954107"/>
          </a:xfrm>
          <a:prstGeom prst="rect">
            <a:avLst/>
          </a:prstGeom>
        </p:spPr>
        <p:txBody>
          <a:bodyPr wrap="square">
            <a:spAutoFit/>
          </a:bodyPr>
          <a:lstStyle/>
          <a:p>
            <a:r>
              <a:rPr lang="cs-CZ" sz="1400" dirty="0"/>
              <a:t>V </a:t>
            </a:r>
            <a:r>
              <a:rPr lang="cs-CZ" sz="1400" dirty="0" err="1"/>
              <a:t>oryktocenózach</a:t>
            </a:r>
            <a:r>
              <a:rPr lang="cs-CZ" sz="1400" dirty="0"/>
              <a:t> </a:t>
            </a:r>
            <a:r>
              <a:rPr lang="cs-CZ" sz="1400" dirty="0" err="1"/>
              <a:t>palynomorf</a:t>
            </a:r>
            <a:r>
              <a:rPr lang="cs-CZ" sz="1400" dirty="0"/>
              <a:t> se nám díky značné transportní schopnosti dochovávají fosílie rostlin i z prostředí vzdálenějších místu uložení</a:t>
            </a:r>
          </a:p>
          <a:p>
            <a:r>
              <a:rPr lang="cs-CZ" sz="1400" dirty="0"/>
              <a:t> -  Získáváme tedy komplexnější obraz širšího </a:t>
            </a:r>
            <a:r>
              <a:rPr lang="cs-CZ" sz="1400" dirty="0" err="1"/>
              <a:t>paleoprostředí</a:t>
            </a:r>
            <a:endParaRPr lang="cs-CZ" sz="1400" dirty="0"/>
          </a:p>
          <a:p>
            <a:r>
              <a:rPr lang="cs-CZ" sz="1400" dirty="0"/>
              <a:t>Výhoda i nevýhoda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extLst>
              <p:ext uri="{D42A27DB-BD31-4B8C-83A1-F6EECF244321}">
                <p14:modId xmlns:p14="http://schemas.microsoft.com/office/powerpoint/2010/main" val="2015698940"/>
              </p:ext>
            </p:extLst>
          </p:nvPr>
        </p:nvGraphicFramePr>
        <p:xfrm>
          <a:off x="285720" y="624435"/>
          <a:ext cx="5857916" cy="6053142"/>
        </p:xfrm>
        <a:graphic>
          <a:graphicData uri="http://schemas.openxmlformats.org/presentationml/2006/ole">
            <mc:AlternateContent xmlns:mc="http://schemas.openxmlformats.org/markup-compatibility/2006">
              <mc:Choice xmlns:v="urn:schemas-microsoft-com:vml" Requires="v">
                <p:oleObj spid="_x0000_s350251" name="CorelPhotoPaint.Image.9" r:id="rId3" imgW="7149206" imgH="5409524" progId="">
                  <p:embed/>
                </p:oleObj>
              </mc:Choice>
              <mc:Fallback>
                <p:oleObj name="CorelPhotoPaint.Image.9" r:id="rId3" imgW="7149206" imgH="540952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624435"/>
                        <a:ext cx="5857916" cy="605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099" name="Text Box 3"/>
          <p:cNvSpPr txBox="1">
            <a:spLocks noChangeArrowheads="1"/>
          </p:cNvSpPr>
          <p:nvPr/>
        </p:nvSpPr>
        <p:spPr bwMode="auto">
          <a:xfrm>
            <a:off x="6053849" y="1785926"/>
            <a:ext cx="678391" cy="307777"/>
          </a:xfrm>
          <a:prstGeom prst="rect">
            <a:avLst/>
          </a:prstGeom>
          <a:noFill/>
          <a:ln w="9525">
            <a:noFill/>
            <a:miter lim="800000"/>
            <a:headEnd/>
            <a:tailEnd/>
          </a:ln>
          <a:effectLst/>
        </p:spPr>
        <p:txBody>
          <a:bodyPr wrap="none">
            <a:spAutoFit/>
          </a:bodyPr>
          <a:lstStyle/>
          <a:p>
            <a:r>
              <a:rPr lang="cs-CZ" sz="1400" b="1" dirty="0"/>
              <a:t>10 000</a:t>
            </a:r>
          </a:p>
        </p:txBody>
      </p:sp>
      <p:sp>
        <p:nvSpPr>
          <p:cNvPr id="132100" name="Line 4"/>
          <p:cNvSpPr>
            <a:spLocks noChangeShapeType="1"/>
          </p:cNvSpPr>
          <p:nvPr/>
        </p:nvSpPr>
        <p:spPr bwMode="auto">
          <a:xfrm>
            <a:off x="4429124" y="2000240"/>
            <a:ext cx="2209800" cy="0"/>
          </a:xfrm>
          <a:prstGeom prst="line">
            <a:avLst/>
          </a:prstGeom>
          <a:noFill/>
          <a:ln w="28575">
            <a:solidFill>
              <a:srgbClr val="FF0000"/>
            </a:solidFill>
            <a:prstDash val="sysDot"/>
            <a:round/>
            <a:headEnd/>
            <a:tailEnd/>
          </a:ln>
          <a:effectLst/>
        </p:spPr>
        <p:txBody>
          <a:bodyPr/>
          <a:lstStyle/>
          <a:p>
            <a:endParaRPr lang="cs-CZ"/>
          </a:p>
        </p:txBody>
      </p:sp>
      <p:sp>
        <p:nvSpPr>
          <p:cNvPr id="132103" name="Line 7"/>
          <p:cNvSpPr>
            <a:spLocks noChangeShapeType="1"/>
          </p:cNvSpPr>
          <p:nvPr/>
        </p:nvSpPr>
        <p:spPr bwMode="auto">
          <a:xfrm>
            <a:off x="1285852" y="5286388"/>
            <a:ext cx="5326096" cy="0"/>
          </a:xfrm>
          <a:prstGeom prst="line">
            <a:avLst/>
          </a:prstGeom>
          <a:noFill/>
          <a:ln w="28575">
            <a:solidFill>
              <a:srgbClr val="FF0000"/>
            </a:solidFill>
            <a:prstDash val="sysDot"/>
            <a:round/>
            <a:headEnd/>
            <a:tailEnd/>
          </a:ln>
          <a:effectLst/>
        </p:spPr>
        <p:txBody>
          <a:bodyPr/>
          <a:lstStyle/>
          <a:p>
            <a:endParaRPr lang="cs-CZ"/>
          </a:p>
        </p:txBody>
      </p:sp>
      <p:sp>
        <p:nvSpPr>
          <p:cNvPr id="11" name="TextovéPole 10"/>
          <p:cNvSpPr txBox="1"/>
          <p:nvPr/>
        </p:nvSpPr>
        <p:spPr>
          <a:xfrm>
            <a:off x="5143504" y="2357430"/>
            <a:ext cx="492443" cy="276999"/>
          </a:xfrm>
          <a:prstGeom prst="rect">
            <a:avLst/>
          </a:prstGeom>
          <a:noFill/>
        </p:spPr>
        <p:txBody>
          <a:bodyPr wrap="none" rtlCol="0">
            <a:spAutoFit/>
          </a:bodyPr>
          <a:lstStyle/>
          <a:p>
            <a:r>
              <a:rPr lang="cs-CZ" sz="1200" dirty="0">
                <a:latin typeface="Arial Black" pitchFamily="34" charset="0"/>
              </a:rPr>
              <a:t>-2,5</a:t>
            </a:r>
          </a:p>
        </p:txBody>
      </p:sp>
      <p:sp>
        <p:nvSpPr>
          <p:cNvPr id="12" name="Text Box 19"/>
          <p:cNvSpPr txBox="1">
            <a:spLocks noChangeArrowheads="1"/>
          </p:cNvSpPr>
          <p:nvPr/>
        </p:nvSpPr>
        <p:spPr bwMode="auto">
          <a:xfrm>
            <a:off x="6588224" y="2204864"/>
            <a:ext cx="2428892" cy="3139321"/>
          </a:xfrm>
          <a:prstGeom prst="rect">
            <a:avLst/>
          </a:prstGeom>
          <a:solidFill>
            <a:srgbClr val="FFCCFF"/>
          </a:solidFill>
          <a:ln w="9525">
            <a:noFill/>
            <a:miter lim="800000"/>
            <a:headEnd/>
            <a:tailEnd/>
          </a:ln>
          <a:effectLst/>
        </p:spPr>
        <p:txBody>
          <a:bodyPr wrap="square">
            <a:spAutoFit/>
          </a:bodyPr>
          <a:lstStyle/>
          <a:p>
            <a:r>
              <a:rPr lang="cs-CZ" sz="1600" b="1" i="1" dirty="0"/>
              <a:t>Primáti</a:t>
            </a:r>
          </a:p>
          <a:p>
            <a:r>
              <a:rPr lang="cs-CZ" sz="1400" u="sng" dirty="0"/>
              <a:t>Předek člověka</a:t>
            </a:r>
            <a:r>
              <a:rPr lang="cs-CZ" sz="1400" dirty="0"/>
              <a:t> – </a:t>
            </a:r>
            <a:r>
              <a:rPr lang="cs-CZ" sz="1400" i="1" dirty="0" err="1"/>
              <a:t>Ardipithecus</a:t>
            </a:r>
            <a:r>
              <a:rPr lang="cs-CZ" sz="1400" i="1" dirty="0"/>
              <a:t> </a:t>
            </a:r>
            <a:r>
              <a:rPr lang="cs-CZ" sz="1400" i="1" dirty="0" err="1"/>
              <a:t>ramidus</a:t>
            </a:r>
            <a:r>
              <a:rPr lang="cs-CZ" sz="1400" dirty="0"/>
              <a:t>, </a:t>
            </a:r>
            <a:r>
              <a:rPr lang="cs-CZ" sz="1400" i="1" dirty="0" err="1"/>
              <a:t>Australopithecus</a:t>
            </a:r>
            <a:r>
              <a:rPr lang="cs-CZ" sz="1400" i="1" dirty="0"/>
              <a:t> </a:t>
            </a:r>
            <a:r>
              <a:rPr lang="cs-CZ" sz="1400" dirty="0"/>
              <a:t>(pliocén, od 4 mil do raného kvartéru)</a:t>
            </a:r>
            <a:r>
              <a:rPr lang="cs-CZ" sz="1400" i="1" dirty="0"/>
              <a:t> </a:t>
            </a:r>
          </a:p>
          <a:p>
            <a:endParaRPr lang="cs-CZ" sz="1400" i="1" dirty="0"/>
          </a:p>
          <a:p>
            <a:r>
              <a:rPr lang="cs-CZ" sz="1400" i="1" dirty="0" err="1"/>
              <a:t>Dryopithecus</a:t>
            </a:r>
            <a:r>
              <a:rPr lang="cs-CZ" sz="1400" i="1" dirty="0"/>
              <a:t>, </a:t>
            </a:r>
            <a:r>
              <a:rPr lang="cs-CZ" sz="1400" i="1" dirty="0" err="1"/>
              <a:t>Ramapithecus</a:t>
            </a:r>
            <a:r>
              <a:rPr lang="cs-CZ" sz="1400" i="1" dirty="0"/>
              <a:t>, </a:t>
            </a:r>
            <a:r>
              <a:rPr lang="cs-CZ" sz="1400" i="1" dirty="0" err="1"/>
              <a:t>Sivapithecus</a:t>
            </a:r>
            <a:endParaRPr lang="cs-CZ" sz="1400" i="1" dirty="0"/>
          </a:p>
          <a:p>
            <a:endParaRPr lang="cs-CZ" sz="1400" dirty="0"/>
          </a:p>
          <a:p>
            <a:r>
              <a:rPr lang="cs-CZ" sz="1400" dirty="0"/>
              <a:t>čeleď </a:t>
            </a:r>
            <a:r>
              <a:rPr lang="cs-CZ" sz="1400" dirty="0" err="1"/>
              <a:t>Hominidae</a:t>
            </a:r>
            <a:r>
              <a:rPr lang="cs-CZ" sz="1400" dirty="0"/>
              <a:t> (</a:t>
            </a:r>
            <a:r>
              <a:rPr lang="cs-CZ" sz="1400" dirty="0" err="1"/>
              <a:t>lidoopovití</a:t>
            </a:r>
            <a:r>
              <a:rPr lang="cs-CZ" sz="1400" dirty="0"/>
              <a:t>) – od </a:t>
            </a:r>
            <a:r>
              <a:rPr lang="cs-CZ" sz="1400" dirty="0" err="1"/>
              <a:t>sp</a:t>
            </a:r>
            <a:r>
              <a:rPr lang="cs-CZ" sz="1400" dirty="0"/>
              <a:t>. miocénu – </a:t>
            </a:r>
          </a:p>
          <a:p>
            <a:endParaRPr lang="cs-CZ" sz="1400" dirty="0"/>
          </a:p>
          <a:p>
            <a:endParaRPr lang="cs-CZ" sz="1400" dirty="0"/>
          </a:p>
          <a:p>
            <a:r>
              <a:rPr lang="cs-CZ" sz="1400" dirty="0"/>
              <a:t> oligocén – velká radiace opic</a:t>
            </a:r>
          </a:p>
        </p:txBody>
      </p:sp>
      <p:cxnSp>
        <p:nvCxnSpPr>
          <p:cNvPr id="15" name="Přímá spojovací šipka 14"/>
          <p:cNvCxnSpPr/>
          <p:nvPr/>
        </p:nvCxnSpPr>
        <p:spPr>
          <a:xfrm rot="5400000" flipH="1" flipV="1">
            <a:off x="5036347" y="3906803"/>
            <a:ext cx="264320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50216" name="Picture 8">
            <a:extLst>
              <a:ext uri="{FF2B5EF4-FFF2-40B4-BE49-F238E27FC236}">
                <a16:creationId xmlns:a16="http://schemas.microsoft.com/office/drawing/2014/main" id="{5552C3BC-206B-40F7-B85E-C86B9EC31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156" y="539650"/>
            <a:ext cx="2113251" cy="157833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BDE48C0-B659-4AE3-9161-B9438C542088}"/>
              </a:ext>
            </a:extLst>
          </p:cNvPr>
          <p:cNvSpPr txBox="1"/>
          <p:nvPr/>
        </p:nvSpPr>
        <p:spPr>
          <a:xfrm>
            <a:off x="301447" y="27856"/>
            <a:ext cx="7568097" cy="461665"/>
          </a:xfrm>
          <a:prstGeom prst="rect">
            <a:avLst/>
          </a:prstGeom>
          <a:noFill/>
        </p:spPr>
        <p:txBody>
          <a:bodyPr wrap="none" rtlCol="0">
            <a:spAutoFit/>
          </a:bodyPr>
          <a:lstStyle/>
          <a:p>
            <a:r>
              <a:rPr lang="cs-CZ" dirty="0"/>
              <a:t>Změny vegetace na území ČR od počátku vývoje Hominidů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357290" y="0"/>
            <a:ext cx="2677143" cy="461665"/>
          </a:xfrm>
          <a:prstGeom prst="rect">
            <a:avLst/>
          </a:prstGeom>
          <a:noFill/>
          <a:ln w="9525">
            <a:noFill/>
            <a:miter lim="800000"/>
            <a:headEnd/>
            <a:tailEnd/>
          </a:ln>
          <a:effectLst/>
        </p:spPr>
        <p:txBody>
          <a:bodyPr wrap="none">
            <a:spAutoFit/>
          </a:bodyPr>
          <a:lstStyle/>
          <a:p>
            <a:r>
              <a:rPr lang="cs-CZ" sz="2400" b="1" dirty="0">
                <a:solidFill>
                  <a:srgbClr val="FF0000"/>
                </a:solidFill>
              </a:rPr>
              <a:t>Vegetace v terciéru</a:t>
            </a:r>
          </a:p>
        </p:txBody>
      </p:sp>
      <p:sp>
        <p:nvSpPr>
          <p:cNvPr id="77827" name="Text Box 3"/>
          <p:cNvSpPr txBox="1">
            <a:spLocks noChangeArrowheads="1"/>
          </p:cNvSpPr>
          <p:nvPr/>
        </p:nvSpPr>
        <p:spPr bwMode="auto">
          <a:xfrm>
            <a:off x="214282" y="428604"/>
            <a:ext cx="8678198" cy="1077218"/>
          </a:xfrm>
          <a:prstGeom prst="rect">
            <a:avLst/>
          </a:prstGeom>
          <a:solidFill>
            <a:srgbClr val="FFCCFF"/>
          </a:solidFill>
          <a:ln w="9525">
            <a:noFill/>
            <a:miter lim="800000"/>
            <a:headEnd/>
            <a:tailEnd/>
          </a:ln>
          <a:effectLst/>
        </p:spPr>
        <p:txBody>
          <a:bodyPr wrap="square">
            <a:spAutoFit/>
          </a:bodyPr>
          <a:lstStyle/>
          <a:p>
            <a:r>
              <a:rPr lang="cs-CZ" sz="1600" u="sng" dirty="0"/>
              <a:t>Evropa</a:t>
            </a:r>
            <a:r>
              <a:rPr lang="cs-CZ" sz="1600" dirty="0"/>
              <a:t> – až do miocénu subtropická vegetace (palmy, tisovce, skořicovníky, vavříny), </a:t>
            </a:r>
          </a:p>
          <a:p>
            <a:r>
              <a:rPr lang="cs-CZ" sz="1600" dirty="0"/>
              <a:t>od svrchního miocénu převaha flóry mírného pásma (hojné listnaté stromy - vrby, topoly, duby, javory, břízy atd.).</a:t>
            </a:r>
            <a:r>
              <a:rPr lang="cs-CZ" sz="1600" b="1" i="1" dirty="0"/>
              <a:t>  Příbuznost s dnešním rostlinstvem </a:t>
            </a:r>
            <a:r>
              <a:rPr lang="cs-CZ" sz="1600" b="1" i="1" dirty="0" err="1"/>
              <a:t>jv</a:t>
            </a:r>
            <a:r>
              <a:rPr lang="cs-CZ" sz="1600" b="1" i="1" dirty="0"/>
              <a:t>. Asie a jižních částí Severní Ameriky </a:t>
            </a:r>
          </a:p>
          <a:p>
            <a:r>
              <a:rPr lang="cs-CZ" sz="1600" b="1" dirty="0"/>
              <a:t>(</a:t>
            </a:r>
            <a:r>
              <a:rPr lang="cs-CZ" sz="1600" b="1" i="1" dirty="0"/>
              <a:t>oblasti nepostižené kvartérním zaledněním)</a:t>
            </a:r>
          </a:p>
        </p:txBody>
      </p:sp>
      <p:pic>
        <p:nvPicPr>
          <p:cNvPr id="77833" name="Picture 9" descr="Glyptostrobus bilinicus"/>
          <p:cNvPicPr>
            <a:picLocks noChangeAspect="1" noChangeArrowheads="1"/>
          </p:cNvPicPr>
          <p:nvPr/>
        </p:nvPicPr>
        <p:blipFill>
          <a:blip r:embed="rId3"/>
          <a:srcRect/>
          <a:stretch>
            <a:fillRect/>
          </a:stretch>
        </p:blipFill>
        <p:spPr bwMode="auto">
          <a:xfrm rot="16200000">
            <a:off x="773181" y="3870233"/>
            <a:ext cx="1995307" cy="2970229"/>
          </a:xfrm>
          <a:prstGeom prst="rect">
            <a:avLst/>
          </a:prstGeom>
          <a:noFill/>
        </p:spPr>
      </p:pic>
      <p:sp>
        <p:nvSpPr>
          <p:cNvPr id="77834" name="Text Box 10"/>
          <p:cNvSpPr txBox="1">
            <a:spLocks noChangeArrowheads="1"/>
          </p:cNvSpPr>
          <p:nvPr/>
        </p:nvSpPr>
        <p:spPr bwMode="auto">
          <a:xfrm>
            <a:off x="1527165" y="5422895"/>
            <a:ext cx="184150" cy="457200"/>
          </a:xfrm>
          <a:prstGeom prst="rect">
            <a:avLst/>
          </a:prstGeom>
          <a:noFill/>
          <a:ln w="9525">
            <a:noFill/>
            <a:miter lim="800000"/>
            <a:headEnd/>
            <a:tailEnd/>
          </a:ln>
          <a:effectLst/>
        </p:spPr>
        <p:txBody>
          <a:bodyPr wrap="none">
            <a:spAutoFit/>
          </a:bodyPr>
          <a:lstStyle/>
          <a:p>
            <a:endParaRPr lang="cs-CZ" sz="2400"/>
          </a:p>
        </p:txBody>
      </p:sp>
      <p:sp>
        <p:nvSpPr>
          <p:cNvPr id="77835" name="Text Box 11"/>
          <p:cNvSpPr txBox="1">
            <a:spLocks noChangeArrowheads="1"/>
          </p:cNvSpPr>
          <p:nvPr/>
        </p:nvSpPr>
        <p:spPr bwMode="auto">
          <a:xfrm>
            <a:off x="285720" y="6429396"/>
            <a:ext cx="2457450" cy="274638"/>
          </a:xfrm>
          <a:prstGeom prst="rect">
            <a:avLst/>
          </a:prstGeom>
          <a:solidFill>
            <a:srgbClr val="FFCCFF"/>
          </a:solidFill>
          <a:ln w="9525">
            <a:noFill/>
            <a:miter lim="800000"/>
            <a:headEnd/>
            <a:tailEnd/>
          </a:ln>
          <a:effectLst/>
        </p:spPr>
        <p:txBody>
          <a:bodyPr wrap="none">
            <a:spAutoFit/>
          </a:bodyPr>
          <a:lstStyle/>
          <a:p>
            <a:r>
              <a:rPr lang="cs-CZ" sz="1200" i="1" dirty="0" err="1"/>
              <a:t>Glyptostrobus</a:t>
            </a:r>
            <a:r>
              <a:rPr lang="cs-CZ" sz="1200" i="1" dirty="0"/>
              <a:t> </a:t>
            </a:r>
            <a:r>
              <a:rPr lang="cs-CZ" sz="1200" i="1" dirty="0" err="1"/>
              <a:t>bilinicus</a:t>
            </a:r>
            <a:r>
              <a:rPr lang="cs-CZ" sz="1200" dirty="0"/>
              <a:t>, Čechy (uhlí)</a:t>
            </a:r>
          </a:p>
        </p:txBody>
      </p:sp>
      <p:pic>
        <p:nvPicPr>
          <p:cNvPr id="77843" name="Picture 19" descr="Large Photograph of Taxodium distichum"/>
          <p:cNvPicPr>
            <a:picLocks noChangeAspect="1" noChangeArrowheads="1"/>
          </p:cNvPicPr>
          <p:nvPr/>
        </p:nvPicPr>
        <p:blipFill>
          <a:blip r:embed="rId4"/>
          <a:srcRect/>
          <a:stretch>
            <a:fillRect/>
          </a:stretch>
        </p:blipFill>
        <p:spPr bwMode="auto">
          <a:xfrm>
            <a:off x="284010" y="1571612"/>
            <a:ext cx="4071966" cy="2714644"/>
          </a:xfrm>
          <a:prstGeom prst="rect">
            <a:avLst/>
          </a:prstGeom>
          <a:noFill/>
        </p:spPr>
      </p:pic>
      <p:sp>
        <p:nvSpPr>
          <p:cNvPr id="77844" name="Rectangle 20"/>
          <p:cNvSpPr>
            <a:spLocks noChangeArrowheads="1"/>
          </p:cNvSpPr>
          <p:nvPr/>
        </p:nvSpPr>
        <p:spPr bwMode="auto">
          <a:xfrm>
            <a:off x="2920752" y="3929066"/>
            <a:ext cx="1219200" cy="274638"/>
          </a:xfrm>
          <a:prstGeom prst="rect">
            <a:avLst/>
          </a:prstGeom>
          <a:noFill/>
          <a:ln w="9525">
            <a:noFill/>
            <a:miter lim="800000"/>
            <a:headEnd/>
            <a:tailEnd/>
          </a:ln>
          <a:effectLst/>
        </p:spPr>
        <p:txBody>
          <a:bodyPr>
            <a:spAutoFit/>
          </a:bodyPr>
          <a:lstStyle/>
          <a:p>
            <a:r>
              <a:rPr lang="cs-CZ" sz="1200" dirty="0"/>
              <a:t> </a:t>
            </a:r>
            <a:r>
              <a:rPr lang="cs-CZ" sz="1200" dirty="0" err="1">
                <a:solidFill>
                  <a:schemeClr val="bg1"/>
                </a:solidFill>
              </a:rPr>
              <a:t>Cypress</a:t>
            </a:r>
            <a:r>
              <a:rPr lang="cs-CZ" sz="1200" dirty="0">
                <a:solidFill>
                  <a:schemeClr val="bg1"/>
                </a:solidFill>
              </a:rPr>
              <a:t> </a:t>
            </a:r>
            <a:r>
              <a:rPr lang="cs-CZ" sz="1200" dirty="0" err="1">
                <a:solidFill>
                  <a:schemeClr val="bg1"/>
                </a:solidFill>
              </a:rPr>
              <a:t>Swamp</a:t>
            </a:r>
            <a:endParaRPr lang="cs-CZ" sz="1200" dirty="0">
              <a:solidFill>
                <a:schemeClr val="bg1"/>
              </a:solidFill>
            </a:endParaRPr>
          </a:p>
        </p:txBody>
      </p:sp>
      <p:pic>
        <p:nvPicPr>
          <p:cNvPr id="351236" name="Picture 4" descr="https://upload.wikimedia.org/wikipedia/commons/thumb/8/87/%CE%94%CE%AC%CF%86%CE%BD%CE%B7_%CF%84%CE%BF%CF%85_%CE%91%CF%80%CF%8C%CE%BB%CE%BB%CF%89%CE%BD%CE%BF%CF%82_%CE%B1%CE%BD%CE%B8%CE%B9%CF%83%CE%BC%CE%AD%CE%BD%CE%B7.jpg/800px-%CE%94%CE%AC%CF%86%CE%BD%CE%B7_%CF%84%CE%BF%CF%85_%CE%91%CF%80%CF%8C%CE%BB%CE%BB%CF%89%CE%BD%CE%BF%CF%82_%CE%B1%CE%BD%CE%B8%CE%B9%CF%83%CE%BC%CE%AD%CE%BD%CE%B7.jpg"/>
          <p:cNvPicPr>
            <a:picLocks noChangeAspect="1" noChangeArrowheads="1"/>
          </p:cNvPicPr>
          <p:nvPr/>
        </p:nvPicPr>
        <p:blipFill>
          <a:blip r:embed="rId5" cstate="print"/>
          <a:srcRect/>
          <a:stretch>
            <a:fillRect/>
          </a:stretch>
        </p:blipFill>
        <p:spPr bwMode="auto">
          <a:xfrm>
            <a:off x="5214942" y="1357298"/>
            <a:ext cx="2306608" cy="3071834"/>
          </a:xfrm>
          <a:prstGeom prst="rect">
            <a:avLst/>
          </a:prstGeom>
          <a:noFill/>
        </p:spPr>
      </p:pic>
      <p:pic>
        <p:nvPicPr>
          <p:cNvPr id="351238" name="Picture 6" descr="leaf of laurus sp."/>
          <p:cNvPicPr>
            <a:picLocks noChangeAspect="1" noChangeArrowheads="1"/>
          </p:cNvPicPr>
          <p:nvPr/>
        </p:nvPicPr>
        <p:blipFill>
          <a:blip r:embed="rId6"/>
          <a:srcRect/>
          <a:stretch>
            <a:fillRect/>
          </a:stretch>
        </p:blipFill>
        <p:spPr bwMode="auto">
          <a:xfrm>
            <a:off x="7572396" y="2285992"/>
            <a:ext cx="2348465" cy="2500329"/>
          </a:xfrm>
          <a:prstGeom prst="rect">
            <a:avLst/>
          </a:prstGeom>
          <a:noFill/>
        </p:spPr>
      </p:pic>
      <p:sp>
        <p:nvSpPr>
          <p:cNvPr id="15" name="Text Box 11"/>
          <p:cNvSpPr txBox="1">
            <a:spLocks noChangeArrowheads="1"/>
          </p:cNvSpPr>
          <p:nvPr/>
        </p:nvSpPr>
        <p:spPr bwMode="auto">
          <a:xfrm>
            <a:off x="6429388" y="4143380"/>
            <a:ext cx="1116011" cy="276999"/>
          </a:xfrm>
          <a:prstGeom prst="rect">
            <a:avLst/>
          </a:prstGeom>
          <a:solidFill>
            <a:srgbClr val="FFCCFF"/>
          </a:solidFill>
          <a:ln w="9525">
            <a:noFill/>
            <a:miter lim="800000"/>
            <a:headEnd/>
            <a:tailEnd/>
          </a:ln>
          <a:effectLst/>
        </p:spPr>
        <p:txBody>
          <a:bodyPr wrap="none">
            <a:spAutoFit/>
          </a:bodyPr>
          <a:lstStyle/>
          <a:p>
            <a:r>
              <a:rPr lang="cs-CZ" sz="1200" i="1" dirty="0" err="1"/>
              <a:t>Laurus</a:t>
            </a:r>
            <a:r>
              <a:rPr lang="cs-CZ" sz="1200" i="1" dirty="0"/>
              <a:t> </a:t>
            </a:r>
            <a:r>
              <a:rPr lang="cs-CZ" sz="1200" i="1" dirty="0" err="1"/>
              <a:t>nobilis</a:t>
            </a:r>
            <a:r>
              <a:rPr lang="cs-CZ" sz="1200" i="1" dirty="0"/>
              <a:t> </a:t>
            </a:r>
            <a:endParaRPr lang="cs-CZ" sz="1200" dirty="0"/>
          </a:p>
        </p:txBody>
      </p:sp>
      <p:graphicFrame>
        <p:nvGraphicFramePr>
          <p:cNvPr id="16" name="Object 16"/>
          <p:cNvGraphicFramePr>
            <a:graphicFrameLocks noChangeAspect="1"/>
          </p:cNvGraphicFramePr>
          <p:nvPr/>
        </p:nvGraphicFramePr>
        <p:xfrm>
          <a:off x="3786182" y="4429132"/>
          <a:ext cx="3639090" cy="2428868"/>
        </p:xfrm>
        <a:graphic>
          <a:graphicData uri="http://schemas.openxmlformats.org/presentationml/2006/ole">
            <mc:AlternateContent xmlns:mc="http://schemas.openxmlformats.org/markup-compatibility/2006">
              <mc:Choice xmlns:v="urn:schemas-microsoft-com:vml" Requires="v">
                <p:oleObj spid="_x0000_s351315" name="PHOTO-PAINT" r:id="rId7" imgW="5327464" imgH="3553975" progId="">
                  <p:embed/>
                </p:oleObj>
              </mc:Choice>
              <mc:Fallback>
                <p:oleObj name="PHOTO-PAINT" r:id="rId7" imgW="5327464" imgH="3553975" progId="">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2" y="4429132"/>
                        <a:ext cx="3639090" cy="242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17"/>
          <p:cNvGraphicFramePr>
            <a:graphicFrameLocks noChangeAspect="1"/>
          </p:cNvGraphicFramePr>
          <p:nvPr/>
        </p:nvGraphicFramePr>
        <p:xfrm>
          <a:off x="7215206" y="5357826"/>
          <a:ext cx="1295400" cy="1246188"/>
        </p:xfrm>
        <a:graphic>
          <a:graphicData uri="http://schemas.openxmlformats.org/presentationml/2006/ole">
            <mc:AlternateContent xmlns:mc="http://schemas.openxmlformats.org/markup-compatibility/2006">
              <mc:Choice xmlns:v="urn:schemas-microsoft-com:vml" Requires="v">
                <p:oleObj spid="_x0000_s351316" name="CorelPhotoPaint.Image.9" r:id="rId9" imgW="6028571" imgH="5800000" progId="">
                  <p:embed/>
                </p:oleObj>
              </mc:Choice>
              <mc:Fallback>
                <p:oleObj name="CorelPhotoPaint.Image.9" r:id="rId9" imgW="6028571" imgH="5800000" progId="">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5206" y="5357826"/>
                        <a:ext cx="1295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 Box 18"/>
          <p:cNvSpPr txBox="1">
            <a:spLocks noChangeArrowheads="1"/>
          </p:cNvSpPr>
          <p:nvPr/>
        </p:nvSpPr>
        <p:spPr bwMode="auto">
          <a:xfrm>
            <a:off x="6000760" y="6583362"/>
            <a:ext cx="911225" cy="274638"/>
          </a:xfrm>
          <a:prstGeom prst="rect">
            <a:avLst/>
          </a:prstGeom>
          <a:solidFill>
            <a:srgbClr val="FFCCFF"/>
          </a:solidFill>
          <a:ln w="9525">
            <a:noFill/>
            <a:miter lim="800000"/>
            <a:headEnd/>
            <a:tailEnd/>
          </a:ln>
          <a:effectLst/>
        </p:spPr>
        <p:txBody>
          <a:bodyPr wrap="none">
            <a:spAutoFit/>
          </a:bodyPr>
          <a:lstStyle/>
          <a:p>
            <a:r>
              <a:rPr lang="cs-CZ" sz="1200" i="1" dirty="0" err="1"/>
              <a:t>Tamarix</a:t>
            </a:r>
            <a:r>
              <a:rPr lang="cs-CZ" sz="1200" i="1" dirty="0"/>
              <a:t> </a:t>
            </a:r>
            <a:r>
              <a:rPr lang="cs-CZ" sz="1200" dirty="0" err="1"/>
              <a:t>sp</a:t>
            </a:r>
            <a:r>
              <a:rPr lang="cs-CZ" sz="1200"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p:cNvPicPr/>
          <p:nvPr/>
        </p:nvPicPr>
        <p:blipFill>
          <a:blip r:embed="rId2" cstate="print"/>
          <a:stretch>
            <a:fillRect/>
          </a:stretch>
        </p:blipFill>
        <p:spPr>
          <a:xfrm>
            <a:off x="642116" y="0"/>
            <a:ext cx="3895351" cy="6858000"/>
          </a:xfrm>
          <a:prstGeom prst="rect">
            <a:avLst/>
          </a:prstGeom>
        </p:spPr>
      </p:pic>
      <p:sp>
        <p:nvSpPr>
          <p:cNvPr id="3" name="Text Box 2"/>
          <p:cNvSpPr txBox="1">
            <a:spLocks noChangeArrowheads="1"/>
          </p:cNvSpPr>
          <p:nvPr/>
        </p:nvSpPr>
        <p:spPr bwMode="auto">
          <a:xfrm>
            <a:off x="4668095" y="1357298"/>
            <a:ext cx="4475905" cy="3970318"/>
          </a:xfrm>
          <a:prstGeom prst="rect">
            <a:avLst/>
          </a:prstGeom>
          <a:solidFill>
            <a:srgbClr val="FFCCFF"/>
          </a:solidFill>
          <a:ln w="9525">
            <a:noFill/>
            <a:miter lim="800000"/>
            <a:headEnd/>
            <a:tailEnd/>
          </a:ln>
          <a:effectLst/>
        </p:spPr>
        <p:txBody>
          <a:bodyPr wrap="none">
            <a:spAutoFit/>
          </a:bodyPr>
          <a:lstStyle/>
          <a:p>
            <a:r>
              <a:rPr lang="cs-CZ" sz="1200" b="1" dirty="0">
                <a:solidFill>
                  <a:srgbClr val="400040"/>
                </a:solidFill>
              </a:rPr>
              <a:t>Historie člověka</a:t>
            </a:r>
            <a:endParaRPr lang="cs-CZ" sz="1200" b="1" dirty="0"/>
          </a:p>
          <a:p>
            <a:r>
              <a:rPr lang="cs-CZ" sz="1200" b="1" i="1" dirty="0"/>
              <a:t>Homo sapiens </a:t>
            </a:r>
            <a:r>
              <a:rPr lang="cs-CZ" sz="1200" b="1" i="1" dirty="0" err="1"/>
              <a:t>sapiens</a:t>
            </a:r>
            <a:r>
              <a:rPr lang="cs-CZ" sz="1200" b="1" dirty="0"/>
              <a:t> </a:t>
            </a:r>
            <a:r>
              <a:rPr lang="cs-CZ" sz="1200" dirty="0"/>
              <a:t>200 tis. let - současnost</a:t>
            </a:r>
          </a:p>
          <a:p>
            <a:r>
              <a:rPr lang="cs-CZ" sz="1200" b="1" i="1" dirty="0"/>
              <a:t>Homo sapiens </a:t>
            </a:r>
            <a:r>
              <a:rPr lang="cs-CZ" sz="1200" b="1" i="1" dirty="0" err="1"/>
              <a:t>neanderthalensis</a:t>
            </a:r>
            <a:r>
              <a:rPr lang="cs-CZ" sz="1200" b="1" dirty="0"/>
              <a:t> </a:t>
            </a:r>
            <a:r>
              <a:rPr lang="cs-CZ" sz="1200" dirty="0"/>
              <a:t>200 až </a:t>
            </a:r>
            <a:r>
              <a:rPr lang="cs-CZ" sz="1200" b="1" dirty="0">
                <a:solidFill>
                  <a:srgbClr val="0000CC"/>
                </a:solidFill>
              </a:rPr>
              <a:t>30 tis. let</a:t>
            </a:r>
          </a:p>
          <a:p>
            <a:r>
              <a:rPr lang="cs-CZ" sz="1200" dirty="0"/>
              <a:t>Pleistocén – </a:t>
            </a:r>
            <a:r>
              <a:rPr lang="cs-CZ" sz="1200" b="1" dirty="0" err="1">
                <a:solidFill>
                  <a:srgbClr val="FF0000"/>
                </a:solidFill>
              </a:rPr>
              <a:t>aurignacien</a:t>
            </a:r>
            <a:r>
              <a:rPr lang="cs-CZ" sz="1200" b="1" dirty="0">
                <a:solidFill>
                  <a:srgbClr val="FF0000"/>
                </a:solidFill>
              </a:rPr>
              <a:t>, </a:t>
            </a:r>
            <a:r>
              <a:rPr lang="cs-CZ" sz="1200" b="1" dirty="0" err="1">
                <a:solidFill>
                  <a:srgbClr val="FF0000"/>
                </a:solidFill>
              </a:rPr>
              <a:t>solutréen</a:t>
            </a:r>
            <a:r>
              <a:rPr lang="cs-CZ" sz="1200" b="1" dirty="0">
                <a:solidFill>
                  <a:srgbClr val="FF0000"/>
                </a:solidFill>
              </a:rPr>
              <a:t>, </a:t>
            </a:r>
            <a:r>
              <a:rPr lang="cs-CZ" sz="1200" b="1" dirty="0" err="1">
                <a:solidFill>
                  <a:srgbClr val="FF0000"/>
                </a:solidFill>
              </a:rPr>
              <a:t>gravettien</a:t>
            </a:r>
            <a:r>
              <a:rPr lang="cs-CZ" sz="1200" b="1" dirty="0">
                <a:solidFill>
                  <a:srgbClr val="FF0000"/>
                </a:solidFill>
              </a:rPr>
              <a:t>, </a:t>
            </a:r>
            <a:r>
              <a:rPr lang="cs-CZ" sz="1200" b="1" dirty="0" err="1">
                <a:solidFill>
                  <a:srgbClr val="FF0000"/>
                </a:solidFill>
              </a:rPr>
              <a:t>magdalénien</a:t>
            </a:r>
            <a:r>
              <a:rPr lang="cs-CZ" sz="1200" dirty="0">
                <a:solidFill>
                  <a:srgbClr val="FF0000"/>
                </a:solidFill>
              </a:rPr>
              <a:t>…</a:t>
            </a:r>
          </a:p>
          <a:p>
            <a:r>
              <a:rPr lang="cs-CZ" sz="1200" b="1" i="1" dirty="0"/>
              <a:t>Homo sapiens </a:t>
            </a:r>
            <a:r>
              <a:rPr lang="cs-CZ" sz="1200" b="1" i="1" dirty="0" err="1"/>
              <a:t>neanderthalensis</a:t>
            </a:r>
            <a:r>
              <a:rPr lang="cs-CZ" sz="1200" dirty="0"/>
              <a:t> (0,15 –0,03 </a:t>
            </a:r>
            <a:r>
              <a:rPr lang="cs-CZ" sz="1200" dirty="0" err="1"/>
              <a:t>Ma</a:t>
            </a:r>
            <a:r>
              <a:rPr lang="cs-CZ" sz="1200" dirty="0"/>
              <a:t>) – </a:t>
            </a:r>
            <a:r>
              <a:rPr lang="cs-CZ" sz="1200" b="1" dirty="0" err="1">
                <a:solidFill>
                  <a:srgbClr val="FF0000"/>
                </a:solidFill>
              </a:rPr>
              <a:t>moustérien</a:t>
            </a:r>
            <a:endParaRPr lang="cs-CZ" sz="1200" b="1" dirty="0">
              <a:solidFill>
                <a:srgbClr val="FF0000"/>
              </a:solidFill>
            </a:endParaRPr>
          </a:p>
          <a:p>
            <a:r>
              <a:rPr lang="cs-CZ" sz="1200" b="1" i="1" dirty="0"/>
              <a:t>+ Homo sapiens </a:t>
            </a:r>
            <a:r>
              <a:rPr lang="cs-CZ" sz="1200" b="1" i="1" dirty="0" err="1"/>
              <a:t>sapiens</a:t>
            </a:r>
            <a:r>
              <a:rPr lang="cs-CZ" sz="1200" dirty="0"/>
              <a:t> (0,13 </a:t>
            </a:r>
            <a:r>
              <a:rPr lang="cs-CZ" sz="1200" dirty="0" err="1"/>
              <a:t>Ma</a:t>
            </a:r>
            <a:r>
              <a:rPr lang="cs-CZ" sz="1200" dirty="0"/>
              <a:t>) –</a:t>
            </a:r>
          </a:p>
          <a:p>
            <a:r>
              <a:rPr lang="cs-CZ" sz="1200" b="1" i="1" dirty="0"/>
              <a:t>Homo sapiens </a:t>
            </a:r>
            <a:r>
              <a:rPr lang="cs-CZ" sz="1200" b="1" i="1" dirty="0" err="1"/>
              <a:t>archaic</a:t>
            </a:r>
            <a:r>
              <a:rPr lang="cs-CZ" sz="1200" b="1" dirty="0"/>
              <a:t> </a:t>
            </a:r>
            <a:r>
              <a:rPr lang="cs-CZ" sz="1200" dirty="0"/>
              <a:t>400 až 200 tis. let</a:t>
            </a:r>
          </a:p>
          <a:p>
            <a:r>
              <a:rPr lang="cs-CZ" sz="1200" dirty="0"/>
              <a:t>Archaický </a:t>
            </a:r>
            <a:r>
              <a:rPr lang="cs-CZ" sz="1200" b="1" i="1" dirty="0"/>
              <a:t>Homo sapiens</a:t>
            </a:r>
            <a:r>
              <a:rPr lang="cs-CZ" sz="1200" dirty="0"/>
              <a:t> (</a:t>
            </a:r>
            <a:r>
              <a:rPr lang="cs-CZ" sz="1200" i="1" dirty="0" err="1"/>
              <a:t>H.s</a:t>
            </a:r>
            <a:r>
              <a:rPr lang="cs-CZ" sz="1200" i="1" dirty="0"/>
              <a:t>. </a:t>
            </a:r>
            <a:r>
              <a:rPr lang="cs-CZ" sz="1200" i="1" dirty="0" err="1"/>
              <a:t>steinheimensis</a:t>
            </a:r>
            <a:r>
              <a:rPr lang="cs-CZ" sz="1200" dirty="0"/>
              <a:t> - 0,4-0,1 </a:t>
            </a:r>
            <a:r>
              <a:rPr lang="cs-CZ" sz="1200" dirty="0" err="1"/>
              <a:t>Ma</a:t>
            </a:r>
            <a:r>
              <a:rPr lang="cs-CZ" sz="1200" dirty="0"/>
              <a:t>)</a:t>
            </a:r>
          </a:p>
          <a:p>
            <a:r>
              <a:rPr lang="cs-CZ" sz="1200" b="1" i="1" dirty="0"/>
              <a:t>Homo </a:t>
            </a:r>
            <a:r>
              <a:rPr lang="cs-CZ" sz="1200" b="1" i="1" dirty="0" err="1"/>
              <a:t>erectus</a:t>
            </a:r>
            <a:r>
              <a:rPr lang="cs-CZ" sz="1200" b="1" dirty="0"/>
              <a:t> </a:t>
            </a:r>
            <a:r>
              <a:rPr lang="cs-CZ" sz="1200" dirty="0"/>
              <a:t>2.0 až 0.4 mil. let</a:t>
            </a:r>
          </a:p>
          <a:p>
            <a:r>
              <a:rPr lang="cs-CZ" sz="1200" b="1" i="1" dirty="0"/>
              <a:t>Homo </a:t>
            </a:r>
            <a:r>
              <a:rPr lang="cs-CZ" sz="1200" b="1" i="1" dirty="0" err="1"/>
              <a:t>erectus</a:t>
            </a:r>
            <a:r>
              <a:rPr lang="cs-CZ" sz="1200" dirty="0"/>
              <a:t> (1,8 –0,3 </a:t>
            </a:r>
            <a:r>
              <a:rPr lang="cs-CZ" sz="1200" dirty="0" err="1"/>
              <a:t>Ma</a:t>
            </a:r>
            <a:r>
              <a:rPr lang="cs-CZ" sz="1200" dirty="0"/>
              <a:t>) – </a:t>
            </a:r>
            <a:r>
              <a:rPr lang="cs-CZ" sz="1200" b="1" dirty="0" err="1">
                <a:solidFill>
                  <a:srgbClr val="FF0000"/>
                </a:solidFill>
              </a:rPr>
              <a:t>acheuléen</a:t>
            </a:r>
            <a:r>
              <a:rPr lang="cs-CZ" sz="1200" dirty="0">
                <a:solidFill>
                  <a:srgbClr val="FF0000"/>
                </a:solidFill>
              </a:rPr>
              <a:t> </a:t>
            </a:r>
            <a:r>
              <a:rPr lang="cs-CZ" sz="1200" dirty="0"/>
              <a:t>(</a:t>
            </a:r>
            <a:r>
              <a:rPr lang="cs-CZ" sz="1200" dirty="0" err="1"/>
              <a:t>Přezletice</a:t>
            </a:r>
            <a:r>
              <a:rPr lang="cs-CZ" sz="1200" dirty="0"/>
              <a:t>, Stránská skála)</a:t>
            </a:r>
          </a:p>
          <a:p>
            <a:r>
              <a:rPr lang="cs-CZ" sz="1200" b="1" i="1" dirty="0"/>
              <a:t>Homo </a:t>
            </a:r>
            <a:r>
              <a:rPr lang="cs-CZ" sz="1200" b="1" i="1" dirty="0" err="1"/>
              <a:t>ergaster</a:t>
            </a:r>
            <a:r>
              <a:rPr lang="cs-CZ" sz="1200" dirty="0"/>
              <a:t> (1,8 – 1,2 </a:t>
            </a:r>
            <a:r>
              <a:rPr lang="cs-CZ" sz="1200" dirty="0" err="1"/>
              <a:t>Ma</a:t>
            </a:r>
            <a:r>
              <a:rPr lang="cs-CZ" sz="1200" dirty="0"/>
              <a:t>)</a:t>
            </a:r>
          </a:p>
          <a:p>
            <a:r>
              <a:rPr lang="cs-CZ" sz="1200" b="1" i="1" dirty="0"/>
              <a:t>Homo </a:t>
            </a:r>
            <a:r>
              <a:rPr lang="cs-CZ" sz="1200" b="1" i="1" dirty="0" err="1"/>
              <a:t>habilis</a:t>
            </a:r>
            <a:r>
              <a:rPr lang="cs-CZ" sz="1200" b="1" dirty="0"/>
              <a:t> </a:t>
            </a:r>
            <a:r>
              <a:rPr lang="cs-CZ" sz="1200" dirty="0"/>
              <a:t>2.2 až 1.6 mil. let</a:t>
            </a:r>
          </a:p>
          <a:p>
            <a:r>
              <a:rPr lang="cs-CZ" sz="1200" dirty="0"/>
              <a:t>Vše = </a:t>
            </a:r>
            <a:r>
              <a:rPr lang="cs-CZ" sz="1200" b="1" dirty="0" err="1">
                <a:solidFill>
                  <a:srgbClr val="FF0000"/>
                </a:solidFill>
              </a:rPr>
              <a:t>olduvajská</a:t>
            </a:r>
            <a:r>
              <a:rPr lang="cs-CZ" sz="1200" b="1" dirty="0">
                <a:solidFill>
                  <a:srgbClr val="FF0000"/>
                </a:solidFill>
              </a:rPr>
              <a:t> kultura</a:t>
            </a:r>
          </a:p>
          <a:p>
            <a:r>
              <a:rPr lang="cs-CZ" sz="1200" b="1" i="1" dirty="0" err="1"/>
              <a:t>Australopithecus</a:t>
            </a:r>
            <a:r>
              <a:rPr lang="cs-CZ" sz="1200" b="1" i="1" dirty="0"/>
              <a:t> </a:t>
            </a:r>
            <a:r>
              <a:rPr lang="cs-CZ" sz="1200" b="1" i="1" dirty="0" err="1"/>
              <a:t>robustus</a:t>
            </a:r>
            <a:r>
              <a:rPr lang="cs-CZ" sz="1200" b="1" i="1" dirty="0"/>
              <a:t>, </a:t>
            </a:r>
            <a:r>
              <a:rPr lang="cs-CZ" sz="1200" b="1" i="1" dirty="0">
                <a:solidFill>
                  <a:srgbClr val="FF0000"/>
                </a:solidFill>
              </a:rPr>
              <a:t>A. </a:t>
            </a:r>
            <a:r>
              <a:rPr lang="cs-CZ" sz="1200" b="1" i="1" dirty="0" err="1">
                <a:solidFill>
                  <a:srgbClr val="FF0000"/>
                </a:solidFill>
              </a:rPr>
              <a:t>boisei</a:t>
            </a:r>
            <a:endParaRPr lang="cs-CZ" sz="1200" b="1" i="1" dirty="0">
              <a:solidFill>
                <a:srgbClr val="FF0000"/>
              </a:solidFill>
            </a:endParaRPr>
          </a:p>
          <a:p>
            <a:r>
              <a:rPr lang="cs-CZ" sz="1200" b="1" i="1" dirty="0"/>
              <a:t>Homo </a:t>
            </a:r>
            <a:r>
              <a:rPr lang="cs-CZ" sz="1200" b="1" i="1" dirty="0" err="1"/>
              <a:t>habilis</a:t>
            </a:r>
            <a:r>
              <a:rPr lang="cs-CZ" sz="1200" dirty="0"/>
              <a:t> – 2,0-1,6 </a:t>
            </a:r>
            <a:r>
              <a:rPr lang="cs-CZ" sz="1200" dirty="0" err="1"/>
              <a:t>Ma</a:t>
            </a:r>
            <a:endParaRPr lang="cs-CZ" sz="1200" dirty="0"/>
          </a:p>
          <a:p>
            <a:r>
              <a:rPr lang="cs-CZ" sz="1200" b="1" i="1" dirty="0"/>
              <a:t>Homo </a:t>
            </a:r>
            <a:r>
              <a:rPr lang="cs-CZ" sz="1200" b="1" i="1" dirty="0" err="1"/>
              <a:t>rudolfensis</a:t>
            </a:r>
            <a:r>
              <a:rPr lang="cs-CZ" sz="1200" dirty="0"/>
              <a:t> – 2,4-1,6 </a:t>
            </a:r>
            <a:r>
              <a:rPr lang="cs-CZ" sz="1200" dirty="0" err="1"/>
              <a:t>Ma</a:t>
            </a:r>
            <a:endParaRPr lang="cs-CZ" sz="1200" dirty="0"/>
          </a:p>
          <a:p>
            <a:r>
              <a:rPr lang="cs-CZ" sz="1200" b="1" i="1" dirty="0" err="1"/>
              <a:t>Australopithecus</a:t>
            </a:r>
            <a:r>
              <a:rPr lang="cs-CZ" sz="1200" b="1" i="1" dirty="0"/>
              <a:t> </a:t>
            </a:r>
            <a:r>
              <a:rPr lang="cs-CZ" sz="1200" b="1" i="1" dirty="0" err="1"/>
              <a:t>robustus</a:t>
            </a:r>
            <a:r>
              <a:rPr lang="cs-CZ" sz="1200" b="1" dirty="0"/>
              <a:t> </a:t>
            </a:r>
            <a:r>
              <a:rPr lang="cs-CZ" sz="1200" dirty="0"/>
              <a:t>2.2 až 1.6 mil. let</a:t>
            </a:r>
          </a:p>
          <a:p>
            <a:r>
              <a:rPr lang="cs-CZ" sz="1200" b="1" i="1" dirty="0" err="1"/>
              <a:t>Australopithecus</a:t>
            </a:r>
            <a:r>
              <a:rPr lang="cs-CZ" sz="1200" b="1" i="1" dirty="0"/>
              <a:t> </a:t>
            </a:r>
            <a:r>
              <a:rPr lang="cs-CZ" sz="1200" b="1" i="1" dirty="0" err="1"/>
              <a:t>africanus</a:t>
            </a:r>
            <a:r>
              <a:rPr lang="cs-CZ" sz="1200" b="1" dirty="0"/>
              <a:t> </a:t>
            </a:r>
            <a:r>
              <a:rPr lang="cs-CZ" sz="1200" dirty="0"/>
              <a:t>3 až 2 mil. let</a:t>
            </a:r>
          </a:p>
          <a:p>
            <a:r>
              <a:rPr lang="cs-CZ" sz="1200" b="1" i="1" dirty="0" err="1"/>
              <a:t>Australopithecus</a:t>
            </a:r>
            <a:r>
              <a:rPr lang="cs-CZ" sz="1200" b="1" i="1" dirty="0"/>
              <a:t> </a:t>
            </a:r>
            <a:r>
              <a:rPr lang="cs-CZ" sz="1200" b="1" i="1" dirty="0" err="1"/>
              <a:t>afarensis</a:t>
            </a:r>
            <a:r>
              <a:rPr lang="cs-CZ" sz="1200" b="1" dirty="0"/>
              <a:t> </a:t>
            </a:r>
            <a:r>
              <a:rPr lang="cs-CZ" sz="1200" dirty="0"/>
              <a:t>4 až 2.7 mil.let</a:t>
            </a:r>
          </a:p>
          <a:p>
            <a:r>
              <a:rPr lang="cs-CZ" sz="1200" b="1" i="1" dirty="0" err="1"/>
              <a:t>Australopithecus</a:t>
            </a:r>
            <a:r>
              <a:rPr lang="cs-CZ" sz="1200" b="1" i="1" dirty="0"/>
              <a:t> </a:t>
            </a:r>
            <a:r>
              <a:rPr lang="cs-CZ" sz="1200" b="1" i="1" dirty="0" err="1"/>
              <a:t>anamensis</a:t>
            </a:r>
            <a:r>
              <a:rPr lang="cs-CZ" sz="1200" b="1" dirty="0"/>
              <a:t> </a:t>
            </a:r>
            <a:r>
              <a:rPr lang="cs-CZ" sz="1200" dirty="0"/>
              <a:t>4.2 až 3.9 mil.let</a:t>
            </a:r>
          </a:p>
          <a:p>
            <a:r>
              <a:rPr lang="cs-CZ" sz="1200" b="1" i="1" dirty="0" err="1"/>
              <a:t>Ardipithecus</a:t>
            </a:r>
            <a:r>
              <a:rPr lang="cs-CZ" sz="1200" b="1" i="1" dirty="0"/>
              <a:t> </a:t>
            </a:r>
            <a:r>
              <a:rPr lang="cs-CZ" sz="1200" b="1" i="1" dirty="0" err="1"/>
              <a:t>ramidus</a:t>
            </a:r>
            <a:r>
              <a:rPr lang="cs-CZ" sz="1200" b="1" dirty="0"/>
              <a:t> </a:t>
            </a:r>
            <a:r>
              <a:rPr lang="cs-CZ" sz="1200" dirty="0"/>
              <a:t>5 až 4 mil. let</a:t>
            </a:r>
          </a:p>
        </p:txBody>
      </p:sp>
      <p:sp>
        <p:nvSpPr>
          <p:cNvPr id="4" name="Zaoblený obdélník 3"/>
          <p:cNvSpPr/>
          <p:nvPr/>
        </p:nvSpPr>
        <p:spPr>
          <a:xfrm>
            <a:off x="4643438" y="4500570"/>
            <a:ext cx="3071834" cy="78581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Zaoblený obdélník 6"/>
          <p:cNvSpPr/>
          <p:nvPr/>
        </p:nvSpPr>
        <p:spPr>
          <a:xfrm>
            <a:off x="642116" y="2928934"/>
            <a:ext cx="2286016" cy="107157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aoblený obdélník 7"/>
          <p:cNvSpPr/>
          <p:nvPr/>
        </p:nvSpPr>
        <p:spPr>
          <a:xfrm>
            <a:off x="642116" y="4214818"/>
            <a:ext cx="2214578" cy="285752"/>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aoblený obdélník 8"/>
          <p:cNvSpPr/>
          <p:nvPr/>
        </p:nvSpPr>
        <p:spPr>
          <a:xfrm>
            <a:off x="642116" y="4786322"/>
            <a:ext cx="2286016" cy="214314"/>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642116" y="5857892"/>
            <a:ext cx="2286016" cy="214314"/>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aoblený obdélník 11"/>
          <p:cNvSpPr/>
          <p:nvPr/>
        </p:nvSpPr>
        <p:spPr>
          <a:xfrm>
            <a:off x="642116" y="6286520"/>
            <a:ext cx="2286016" cy="142876"/>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aoblený obdélník 12"/>
          <p:cNvSpPr/>
          <p:nvPr/>
        </p:nvSpPr>
        <p:spPr>
          <a:xfrm>
            <a:off x="642116" y="6643710"/>
            <a:ext cx="2286016" cy="142876"/>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ovací čára 14"/>
          <p:cNvCxnSpPr/>
          <p:nvPr/>
        </p:nvCxnSpPr>
        <p:spPr>
          <a:xfrm>
            <a:off x="167533" y="4143380"/>
            <a:ext cx="421481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214282" y="5429264"/>
            <a:ext cx="421481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5857892"/>
            <a:ext cx="452368" cy="338554"/>
          </a:xfrm>
          <a:prstGeom prst="rect">
            <a:avLst/>
          </a:prstGeom>
          <a:noFill/>
        </p:spPr>
        <p:txBody>
          <a:bodyPr wrap="none" rtlCol="0">
            <a:spAutoFit/>
          </a:bodyPr>
          <a:lstStyle/>
          <a:p>
            <a:r>
              <a:rPr lang="cs-CZ" sz="1600" dirty="0" err="1"/>
              <a:t>Sp</a:t>
            </a:r>
            <a:r>
              <a:rPr lang="cs-CZ" sz="1600" dirty="0"/>
              <a:t>.</a:t>
            </a:r>
          </a:p>
        </p:txBody>
      </p:sp>
      <p:sp>
        <p:nvSpPr>
          <p:cNvPr id="18" name="TextovéPole 17"/>
          <p:cNvSpPr txBox="1"/>
          <p:nvPr/>
        </p:nvSpPr>
        <p:spPr>
          <a:xfrm>
            <a:off x="0" y="4429132"/>
            <a:ext cx="476412" cy="338554"/>
          </a:xfrm>
          <a:prstGeom prst="rect">
            <a:avLst/>
          </a:prstGeom>
          <a:noFill/>
        </p:spPr>
        <p:txBody>
          <a:bodyPr wrap="none" rtlCol="0">
            <a:spAutoFit/>
          </a:bodyPr>
          <a:lstStyle/>
          <a:p>
            <a:r>
              <a:rPr lang="cs-CZ" sz="1600" dirty="0" err="1"/>
              <a:t>Stř</a:t>
            </a:r>
            <a:r>
              <a:rPr lang="cs-CZ" sz="1600" dirty="0"/>
              <a:t>.</a:t>
            </a:r>
          </a:p>
        </p:txBody>
      </p:sp>
      <p:sp>
        <p:nvSpPr>
          <p:cNvPr id="19" name="TextovéPole 18"/>
          <p:cNvSpPr txBox="1"/>
          <p:nvPr/>
        </p:nvSpPr>
        <p:spPr>
          <a:xfrm>
            <a:off x="0" y="3214686"/>
            <a:ext cx="715260" cy="338554"/>
          </a:xfrm>
          <a:prstGeom prst="rect">
            <a:avLst/>
          </a:prstGeom>
          <a:noFill/>
        </p:spPr>
        <p:txBody>
          <a:bodyPr wrap="none" rtlCol="0">
            <a:spAutoFit/>
          </a:bodyPr>
          <a:lstStyle/>
          <a:p>
            <a:r>
              <a:rPr lang="cs-CZ" sz="1600" dirty="0"/>
              <a:t>Svrch.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50723" y="2632674"/>
            <a:ext cx="8572560" cy="2067233"/>
          </a:xfrm>
          <a:prstGeom prst="rect">
            <a:avLst/>
          </a:prstGeom>
        </p:spPr>
        <p:txBody>
          <a:bodyPr wrap="square">
            <a:spAutoFit/>
          </a:bodyPr>
          <a:lstStyle/>
          <a:p>
            <a:pPr>
              <a:lnSpc>
                <a:spcPts val="2200"/>
              </a:lnSpc>
              <a:spcAft>
                <a:spcPts val="0"/>
              </a:spcAft>
            </a:pPr>
            <a:r>
              <a:rPr lang="cs-CZ" sz="1600" dirty="0">
                <a:latin typeface="Times New Roman"/>
                <a:ea typeface="Times New Roman"/>
              </a:rPr>
              <a:t> </a:t>
            </a:r>
            <a:r>
              <a:rPr lang="cs-CZ" sz="1600" b="1" dirty="0">
                <a:latin typeface="+mn-lt"/>
                <a:ea typeface="Times New Roman"/>
                <a:cs typeface="Times New Roman"/>
              </a:rPr>
              <a:t>   </a:t>
            </a:r>
            <a:r>
              <a:rPr lang="cs-CZ" sz="1600" dirty="0">
                <a:latin typeface="+mn-lt"/>
                <a:ea typeface="Times New Roman"/>
                <a:cs typeface="Times New Roman"/>
              </a:rPr>
              <a:t>Od počátku kvartéru se postupně ochuzovala druhová bohatost původní terciérní flóry</a:t>
            </a:r>
          </a:p>
          <a:p>
            <a:pPr>
              <a:lnSpc>
                <a:spcPts val="2200"/>
              </a:lnSpc>
              <a:spcAft>
                <a:spcPts val="0"/>
              </a:spcAft>
            </a:pPr>
            <a:r>
              <a:rPr lang="cs-CZ" sz="1600" dirty="0">
                <a:latin typeface="+mn-lt"/>
                <a:ea typeface="Times New Roman"/>
                <a:cs typeface="Times New Roman"/>
              </a:rPr>
              <a:t> (</a:t>
            </a:r>
            <a:r>
              <a:rPr lang="cs-CZ" sz="1600" b="1" dirty="0">
                <a:latin typeface="+mn-lt"/>
                <a:ea typeface="Times New Roman"/>
                <a:cs typeface="Times New Roman"/>
              </a:rPr>
              <a:t>vždyzelené smíšené lesy </a:t>
            </a:r>
            <a:r>
              <a:rPr lang="cs-CZ" sz="1600" dirty="0">
                <a:latin typeface="+mn-lt"/>
                <a:ea typeface="Times New Roman"/>
                <a:cs typeface="Times New Roman"/>
              </a:rPr>
              <a:t>s podílem opadavých listnatých dřevin) . </a:t>
            </a:r>
            <a:endParaRPr lang="cs-CZ" sz="1600" dirty="0">
              <a:latin typeface="+mn-lt"/>
              <a:ea typeface="Times New Roman"/>
            </a:endParaRPr>
          </a:p>
          <a:p>
            <a:pPr algn="just">
              <a:lnSpc>
                <a:spcPts val="2200"/>
              </a:lnSpc>
              <a:spcAft>
                <a:spcPts val="0"/>
              </a:spcAft>
            </a:pPr>
            <a:r>
              <a:rPr lang="cs-CZ" sz="1600" dirty="0">
                <a:latin typeface="+mn-lt"/>
                <a:ea typeface="Times New Roman"/>
                <a:cs typeface="Times New Roman"/>
              </a:rPr>
              <a:t>Již v období </a:t>
            </a:r>
            <a:r>
              <a:rPr lang="cs-CZ" sz="1600" b="1" dirty="0">
                <a:latin typeface="+mn-lt"/>
                <a:ea typeface="Times New Roman"/>
                <a:cs typeface="Times New Roman"/>
              </a:rPr>
              <a:t>starého pleistocénu (cca 2,4 mil. let BP – 760 000 let BP) začal ústup </a:t>
            </a:r>
          </a:p>
          <a:p>
            <a:pPr algn="just">
              <a:lnSpc>
                <a:spcPts val="2200"/>
              </a:lnSpc>
              <a:spcAft>
                <a:spcPts val="0"/>
              </a:spcAft>
            </a:pPr>
            <a:r>
              <a:rPr lang="cs-CZ" sz="1600" b="1" dirty="0">
                <a:latin typeface="+mn-lt"/>
                <a:ea typeface="Times New Roman"/>
                <a:cs typeface="Times New Roman"/>
              </a:rPr>
              <a:t>klimaticky náročnějších dřevin, takže z původních “terciérních” elementů jich zůstalo asi 5%</a:t>
            </a:r>
          </a:p>
          <a:p>
            <a:pPr algn="just">
              <a:lnSpc>
                <a:spcPts val="2200"/>
              </a:lnSpc>
              <a:spcAft>
                <a:spcPts val="0"/>
              </a:spcAft>
            </a:pPr>
            <a:r>
              <a:rPr lang="cs-CZ" sz="1400" b="1" dirty="0">
                <a:latin typeface="+mn-lt"/>
                <a:ea typeface="Times New Roman"/>
                <a:cs typeface="Times New Roman"/>
              </a:rPr>
              <a:t>(</a:t>
            </a:r>
            <a:r>
              <a:rPr lang="cs-CZ" sz="1400" b="1" i="1" dirty="0" err="1">
                <a:latin typeface="+mn-lt"/>
                <a:ea typeface="Times New Roman"/>
                <a:cs typeface="Times New Roman"/>
              </a:rPr>
              <a:t>Sciadopitys</a:t>
            </a:r>
            <a:r>
              <a:rPr lang="cs-CZ" sz="1400" b="1" dirty="0">
                <a:latin typeface="+mn-lt"/>
                <a:ea typeface="Times New Roman"/>
                <a:cs typeface="Times New Roman"/>
              </a:rPr>
              <a:t>, </a:t>
            </a:r>
            <a:r>
              <a:rPr lang="cs-CZ" sz="1400" b="1" i="1" dirty="0">
                <a:latin typeface="+mn-lt"/>
                <a:ea typeface="Times New Roman"/>
                <a:cs typeface="Times New Roman"/>
              </a:rPr>
              <a:t>Tsuga</a:t>
            </a:r>
            <a:r>
              <a:rPr lang="cs-CZ" sz="1400" b="1" dirty="0">
                <a:latin typeface="+mn-lt"/>
                <a:ea typeface="Times New Roman"/>
                <a:cs typeface="Times New Roman"/>
              </a:rPr>
              <a:t>, </a:t>
            </a:r>
            <a:r>
              <a:rPr lang="cs-CZ" sz="1400" b="1" i="1" dirty="0" err="1">
                <a:latin typeface="+mn-lt"/>
                <a:ea typeface="Times New Roman"/>
                <a:cs typeface="Times New Roman"/>
              </a:rPr>
              <a:t>Carya</a:t>
            </a:r>
            <a:r>
              <a:rPr lang="cs-CZ" sz="1400" b="1" dirty="0">
                <a:latin typeface="+mn-lt"/>
                <a:ea typeface="Times New Roman"/>
                <a:cs typeface="Times New Roman"/>
              </a:rPr>
              <a:t>, </a:t>
            </a:r>
            <a:r>
              <a:rPr lang="cs-CZ" sz="1400" b="1" i="1" dirty="0" err="1">
                <a:latin typeface="+mn-lt"/>
                <a:ea typeface="Times New Roman"/>
                <a:cs typeface="Times New Roman"/>
              </a:rPr>
              <a:t>Pterocarya</a:t>
            </a:r>
            <a:r>
              <a:rPr lang="cs-CZ" sz="1400" b="1" dirty="0">
                <a:latin typeface="+mn-lt"/>
                <a:ea typeface="Times New Roman"/>
                <a:cs typeface="Times New Roman"/>
              </a:rPr>
              <a:t>, </a:t>
            </a:r>
            <a:r>
              <a:rPr lang="cs-CZ" sz="1400" b="1" i="1" dirty="0" err="1">
                <a:latin typeface="+mn-lt"/>
                <a:ea typeface="Times New Roman"/>
                <a:cs typeface="Times New Roman"/>
              </a:rPr>
              <a:t>Eucommia</a:t>
            </a:r>
            <a:r>
              <a:rPr lang="cs-CZ" sz="1400" b="1" dirty="0">
                <a:latin typeface="+mn-lt"/>
                <a:ea typeface="Times New Roman"/>
                <a:cs typeface="Times New Roman"/>
              </a:rPr>
              <a:t>).</a:t>
            </a:r>
            <a:r>
              <a:rPr lang="cs-CZ" sz="1400" dirty="0">
                <a:latin typeface="+mn-lt"/>
                <a:ea typeface="Times New Roman"/>
                <a:cs typeface="Times New Roman"/>
              </a:rPr>
              <a:t> </a:t>
            </a:r>
          </a:p>
          <a:p>
            <a:pPr algn="just">
              <a:lnSpc>
                <a:spcPts val="2200"/>
              </a:lnSpc>
              <a:spcAft>
                <a:spcPts val="0"/>
              </a:spcAft>
            </a:pPr>
            <a:r>
              <a:rPr lang="cs-CZ" sz="1400" dirty="0">
                <a:latin typeface="+mn-lt"/>
                <a:ea typeface="Times New Roman"/>
                <a:cs typeface="Times New Roman"/>
              </a:rPr>
              <a:t>Tyto teplotně náročné druhy ustupovaly buď jižněji anebo v Evropě zcela vyhynuly. </a:t>
            </a:r>
          </a:p>
          <a:p>
            <a:pPr algn="just">
              <a:lnSpc>
                <a:spcPts val="2200"/>
              </a:lnSpc>
              <a:spcAft>
                <a:spcPts val="0"/>
              </a:spcAft>
            </a:pPr>
            <a:r>
              <a:rPr lang="cs-CZ" sz="1400" dirty="0">
                <a:latin typeface="+mn-lt"/>
                <a:ea typeface="Times New Roman"/>
                <a:cs typeface="Times New Roman"/>
              </a:rPr>
              <a:t>Jde o mnoho taxonů, které pleistocén přežily v Asii nebo Americe :</a:t>
            </a:r>
            <a:endParaRPr lang="cs-CZ" sz="1400" dirty="0">
              <a:latin typeface="+mn-lt"/>
              <a:ea typeface="Times New Roman"/>
            </a:endParaRPr>
          </a:p>
        </p:txBody>
      </p:sp>
      <p:sp>
        <p:nvSpPr>
          <p:cNvPr id="4" name="Obdélník 3"/>
          <p:cNvSpPr/>
          <p:nvPr/>
        </p:nvSpPr>
        <p:spPr>
          <a:xfrm>
            <a:off x="458493" y="800368"/>
            <a:ext cx="8072494" cy="938719"/>
          </a:xfrm>
          <a:prstGeom prst="rect">
            <a:avLst/>
          </a:prstGeom>
        </p:spPr>
        <p:txBody>
          <a:bodyPr wrap="square">
            <a:spAutoFit/>
          </a:bodyPr>
          <a:lstStyle/>
          <a:p>
            <a:pPr algn="just">
              <a:lnSpc>
                <a:spcPts val="2200"/>
              </a:lnSpc>
              <a:spcAft>
                <a:spcPts val="0"/>
              </a:spcAft>
            </a:pPr>
            <a:r>
              <a:rPr lang="cs-CZ" sz="1600" b="1" dirty="0">
                <a:latin typeface="Times New Roman"/>
                <a:ea typeface="Times New Roman"/>
              </a:rPr>
              <a:t> V období glaciálů se flóra vždy ochuzovala, lesní dřeviny –byly presentovány hlavně jehličnany,  zatímco klimaticky náročnější dřeviny vždy ustupovaly do refugií</a:t>
            </a:r>
            <a:r>
              <a:rPr lang="cs-CZ" sz="1600" dirty="0">
                <a:latin typeface="Times New Roman"/>
                <a:ea typeface="Times New Roman"/>
              </a:rPr>
              <a:t>.</a:t>
            </a:r>
          </a:p>
          <a:p>
            <a:pPr algn="just">
              <a:lnSpc>
                <a:spcPts val="2200"/>
              </a:lnSpc>
              <a:spcAft>
                <a:spcPts val="0"/>
              </a:spcAft>
            </a:pPr>
            <a:r>
              <a:rPr lang="cs-CZ" sz="1600" dirty="0">
                <a:latin typeface="Times New Roman"/>
                <a:ea typeface="Times New Roman"/>
              </a:rPr>
              <a:t>      V interglaciálech docházelo k opětovnému šíření lesa.  </a:t>
            </a:r>
          </a:p>
        </p:txBody>
      </p:sp>
      <p:sp>
        <p:nvSpPr>
          <p:cNvPr id="7" name="TextovéPole 6"/>
          <p:cNvSpPr txBox="1"/>
          <p:nvPr/>
        </p:nvSpPr>
        <p:spPr>
          <a:xfrm>
            <a:off x="400096" y="485776"/>
            <a:ext cx="8424229" cy="369332"/>
          </a:xfrm>
          <a:prstGeom prst="rect">
            <a:avLst/>
          </a:prstGeom>
          <a:noFill/>
        </p:spPr>
        <p:txBody>
          <a:bodyPr wrap="none" rtlCol="0">
            <a:spAutoFit/>
          </a:bodyPr>
          <a:lstStyle/>
          <a:p>
            <a:r>
              <a:rPr lang="cs-CZ" sz="1800" b="1" dirty="0"/>
              <a:t>Pleistocén -  střídání chladných období tzv. glaciálů a příznivějších tzv. interglaciálů</a:t>
            </a:r>
          </a:p>
        </p:txBody>
      </p:sp>
      <p:sp>
        <p:nvSpPr>
          <p:cNvPr id="8" name="Obdélník 7"/>
          <p:cNvSpPr/>
          <p:nvPr/>
        </p:nvSpPr>
        <p:spPr>
          <a:xfrm>
            <a:off x="683568" y="1748880"/>
            <a:ext cx="7412264" cy="830997"/>
          </a:xfrm>
          <a:prstGeom prst="rect">
            <a:avLst/>
          </a:prstGeom>
        </p:spPr>
        <p:txBody>
          <a:bodyPr wrap="square">
            <a:spAutoFit/>
          </a:bodyPr>
          <a:lstStyle/>
          <a:p>
            <a:pPr algn="ctr"/>
            <a:r>
              <a:rPr lang="cs-CZ" sz="1600" dirty="0">
                <a:solidFill>
                  <a:srgbClr val="FF0000"/>
                </a:solidFill>
              </a:rPr>
              <a:t>Podle </a:t>
            </a:r>
            <a:r>
              <a:rPr lang="cs-CZ" sz="1600" dirty="0" err="1">
                <a:solidFill>
                  <a:srgbClr val="FF0000"/>
                </a:solidFill>
              </a:rPr>
              <a:t>Ložka</a:t>
            </a:r>
            <a:r>
              <a:rPr lang="cs-CZ" sz="1600" dirty="0">
                <a:solidFill>
                  <a:srgbClr val="FF0000"/>
                </a:solidFill>
              </a:rPr>
              <a:t> (1973) dosahovaly průměrné roční teploty v glaciálech ve střední Evropě jen okolo </a:t>
            </a:r>
            <a:r>
              <a:rPr lang="cs-CZ" sz="1600" b="1" dirty="0">
                <a:solidFill>
                  <a:srgbClr val="FF0000"/>
                </a:solidFill>
              </a:rPr>
              <a:t>O ºC a méně, v interglaciálech 10 až 15 ºC.</a:t>
            </a:r>
          </a:p>
          <a:p>
            <a:pPr algn="ctr"/>
            <a:r>
              <a:rPr lang="cs-CZ" sz="1600" dirty="0">
                <a:solidFill>
                  <a:srgbClr val="FF0000"/>
                </a:solidFill>
              </a:rPr>
              <a:t> </a:t>
            </a:r>
            <a:r>
              <a:rPr lang="cs-CZ" sz="1600" dirty="0">
                <a:solidFill>
                  <a:srgbClr val="00B0F0"/>
                </a:solidFill>
              </a:rPr>
              <a:t>Současná průměrná roční teplota je 8 až 9 ºC</a:t>
            </a:r>
          </a:p>
        </p:txBody>
      </p:sp>
      <p:sp>
        <p:nvSpPr>
          <p:cNvPr id="9" name="Obdélník 8"/>
          <p:cNvSpPr/>
          <p:nvPr/>
        </p:nvSpPr>
        <p:spPr>
          <a:xfrm>
            <a:off x="971600" y="57172"/>
            <a:ext cx="6110301" cy="358047"/>
          </a:xfrm>
          <a:prstGeom prst="rect">
            <a:avLst/>
          </a:prstGeom>
        </p:spPr>
        <p:txBody>
          <a:bodyPr wrap="square">
            <a:spAutoFit/>
          </a:bodyPr>
          <a:lstStyle/>
          <a:p>
            <a:pPr lvl="0" algn="just">
              <a:lnSpc>
                <a:spcPts val="2200"/>
              </a:lnSpc>
              <a:spcAft>
                <a:spcPts val="0"/>
              </a:spcAft>
            </a:pPr>
            <a:r>
              <a:rPr lang="cs-CZ" sz="1800" b="1" u="sng" dirty="0">
                <a:solidFill>
                  <a:srgbClr val="0000FF"/>
                </a:solidFill>
                <a:latin typeface="+mj-lt"/>
                <a:cs typeface="Times New Roman"/>
              </a:rPr>
              <a:t>Stručný přehled vegetace a flóry v pleistocénu</a:t>
            </a:r>
            <a:endParaRPr lang="cs-CZ" sz="1800" b="1" u="sng" dirty="0">
              <a:solidFill>
                <a:srgbClr val="000000"/>
              </a:solidFill>
              <a:latin typeface="+mj-lt"/>
            </a:endParaRPr>
          </a:p>
        </p:txBody>
      </p:sp>
      <p:pic>
        <p:nvPicPr>
          <p:cNvPr id="2" name="Obrázek 1">
            <a:extLst>
              <a:ext uri="{FF2B5EF4-FFF2-40B4-BE49-F238E27FC236}">
                <a16:creationId xmlns:a16="http://schemas.microsoft.com/office/drawing/2014/main" id="{E9AE6580-ED91-4E24-819D-62228930E35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18000"/>
                    </a14:imgEffect>
                  </a14:imgLayer>
                </a14:imgProps>
              </a:ext>
            </a:extLst>
          </a:blip>
          <a:stretch>
            <a:fillRect/>
          </a:stretch>
        </p:blipFill>
        <p:spPr>
          <a:xfrm>
            <a:off x="3102480" y="4797332"/>
            <a:ext cx="2696559" cy="1988700"/>
          </a:xfrm>
          <a:prstGeom prst="rect">
            <a:avLst/>
          </a:prstGeom>
        </p:spPr>
      </p:pic>
      <p:pic>
        <p:nvPicPr>
          <p:cNvPr id="366594" name="Picture 2">
            <a:extLst>
              <a:ext uri="{FF2B5EF4-FFF2-40B4-BE49-F238E27FC236}">
                <a16:creationId xmlns:a16="http://schemas.microsoft.com/office/drawing/2014/main" id="{56A8248A-6CF6-478D-8172-3C5BAD2F8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349" y="4804785"/>
            <a:ext cx="2651600" cy="1988700"/>
          </a:xfrm>
          <a:prstGeom prst="rect">
            <a:avLst/>
          </a:prstGeom>
          <a:noFill/>
          <a:extLst>
            <a:ext uri="{909E8E84-426E-40DD-AFC4-6F175D3DCCD1}">
              <a14:hiddenFill xmlns:a14="http://schemas.microsoft.com/office/drawing/2010/main">
                <a:solidFill>
                  <a:srgbClr val="FFFFFF"/>
                </a:solidFill>
              </a14:hiddenFill>
            </a:ext>
          </a:extLst>
        </p:spPr>
      </p:pic>
      <p:pic>
        <p:nvPicPr>
          <p:cNvPr id="366596" name="Picture 4">
            <a:extLst>
              <a:ext uri="{FF2B5EF4-FFF2-40B4-BE49-F238E27FC236}">
                <a16:creationId xmlns:a16="http://schemas.microsoft.com/office/drawing/2014/main" id="{E83A906C-B63C-4BF0-8D63-A47127410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50" y="4689380"/>
            <a:ext cx="1894086" cy="204459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9F46DF89-EE78-4654-9884-2205E992FAA9}"/>
              </a:ext>
            </a:extLst>
          </p:cNvPr>
          <p:cNvSpPr/>
          <p:nvPr/>
        </p:nvSpPr>
        <p:spPr>
          <a:xfrm>
            <a:off x="496931" y="6477473"/>
            <a:ext cx="1007007" cy="338554"/>
          </a:xfrm>
          <a:prstGeom prst="rect">
            <a:avLst/>
          </a:prstGeom>
          <a:solidFill>
            <a:srgbClr val="FFCCFF"/>
          </a:solidFill>
        </p:spPr>
        <p:txBody>
          <a:bodyPr wrap="none">
            <a:spAutoFit/>
          </a:bodyPr>
          <a:lstStyle/>
          <a:p>
            <a:r>
              <a:rPr lang="cs-CZ" sz="1600" b="1" i="1" dirty="0" err="1">
                <a:latin typeface="+mn-lt"/>
                <a:ea typeface="Times New Roman"/>
                <a:cs typeface="Times New Roman"/>
              </a:rPr>
              <a:t>Magnolia</a:t>
            </a:r>
            <a:endParaRPr lang="cs-CZ" sz="1600" b="1" dirty="0"/>
          </a:p>
        </p:txBody>
      </p:sp>
      <p:sp>
        <p:nvSpPr>
          <p:cNvPr id="6" name="Obdélník 5">
            <a:extLst>
              <a:ext uri="{FF2B5EF4-FFF2-40B4-BE49-F238E27FC236}">
                <a16:creationId xmlns:a16="http://schemas.microsoft.com/office/drawing/2014/main" id="{B0D91271-6F59-4394-A4D8-2E0B3C72EC0A}"/>
              </a:ext>
            </a:extLst>
          </p:cNvPr>
          <p:cNvSpPr/>
          <p:nvPr/>
        </p:nvSpPr>
        <p:spPr>
          <a:xfrm>
            <a:off x="4506452" y="4941168"/>
            <a:ext cx="1366080" cy="338554"/>
          </a:xfrm>
          <a:prstGeom prst="rect">
            <a:avLst/>
          </a:prstGeom>
          <a:solidFill>
            <a:srgbClr val="FFCCFF"/>
          </a:solidFill>
        </p:spPr>
        <p:txBody>
          <a:bodyPr wrap="none">
            <a:spAutoFit/>
          </a:bodyPr>
          <a:lstStyle/>
          <a:p>
            <a:r>
              <a:rPr lang="cs-CZ" sz="1600" b="1" i="1" dirty="0" err="1">
                <a:latin typeface="+mn-lt"/>
                <a:ea typeface="Times New Roman"/>
                <a:cs typeface="Times New Roman"/>
              </a:rPr>
              <a:t>Liriodendron</a:t>
            </a:r>
            <a:endParaRPr lang="cs-CZ" sz="1600" b="1" dirty="0"/>
          </a:p>
        </p:txBody>
      </p:sp>
      <p:sp>
        <p:nvSpPr>
          <p:cNvPr id="10" name="Obdélník 9">
            <a:extLst>
              <a:ext uri="{FF2B5EF4-FFF2-40B4-BE49-F238E27FC236}">
                <a16:creationId xmlns:a16="http://schemas.microsoft.com/office/drawing/2014/main" id="{EBB032E6-41D0-4357-A5D1-E59600964C5B}"/>
              </a:ext>
            </a:extLst>
          </p:cNvPr>
          <p:cNvSpPr/>
          <p:nvPr/>
        </p:nvSpPr>
        <p:spPr>
          <a:xfrm>
            <a:off x="7380656" y="6433784"/>
            <a:ext cx="1499128" cy="338554"/>
          </a:xfrm>
          <a:prstGeom prst="rect">
            <a:avLst/>
          </a:prstGeom>
          <a:solidFill>
            <a:srgbClr val="FFCCFF"/>
          </a:solidFill>
        </p:spPr>
        <p:txBody>
          <a:bodyPr wrap="none">
            <a:spAutoFit/>
          </a:bodyPr>
          <a:lstStyle/>
          <a:p>
            <a:r>
              <a:rPr lang="cs-CZ" sz="1600" b="1" i="1" dirty="0" err="1">
                <a:latin typeface="+mn-lt"/>
                <a:ea typeface="Times New Roman"/>
                <a:cs typeface="Times New Roman"/>
              </a:rPr>
              <a:t>Cercidiphyllum</a:t>
            </a:r>
            <a:endParaRPr lang="cs-CZ" sz="1600" b="1"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85720" y="3000372"/>
            <a:ext cx="2468946" cy="276999"/>
          </a:xfrm>
          <a:prstGeom prst="rect">
            <a:avLst/>
          </a:prstGeom>
          <a:noFill/>
        </p:spPr>
        <p:txBody>
          <a:bodyPr wrap="none" rtlCol="0">
            <a:spAutoFit/>
          </a:bodyPr>
          <a:lstStyle/>
          <a:p>
            <a:r>
              <a:rPr lang="cs-CZ" sz="1200" i="1" dirty="0" err="1"/>
              <a:t>Carya</a:t>
            </a:r>
            <a:r>
              <a:rPr lang="cs-CZ" sz="1200" i="1" dirty="0"/>
              <a:t>, </a:t>
            </a:r>
            <a:r>
              <a:rPr lang="cs-CZ" sz="1200" dirty="0"/>
              <a:t>ořechovec – pekanové ořechy</a:t>
            </a:r>
          </a:p>
        </p:txBody>
      </p:sp>
      <p:graphicFrame>
        <p:nvGraphicFramePr>
          <p:cNvPr id="6" name="Object 9"/>
          <p:cNvGraphicFramePr>
            <a:graphicFrameLocks noChangeAspect="1"/>
          </p:cNvGraphicFramePr>
          <p:nvPr/>
        </p:nvGraphicFramePr>
        <p:xfrm>
          <a:off x="6598393" y="214290"/>
          <a:ext cx="2545607" cy="2143140"/>
        </p:xfrm>
        <a:graphic>
          <a:graphicData uri="http://schemas.openxmlformats.org/presentationml/2006/ole">
            <mc:AlternateContent xmlns:mc="http://schemas.openxmlformats.org/markup-compatibility/2006">
              <mc:Choice xmlns:v="urn:schemas-microsoft-com:vml" Requires="v">
                <p:oleObj spid="_x0000_s365651" name="PHOTO-PAINT" r:id="rId3" imgW="3212698" imgH="2704762" progId="">
                  <p:embed/>
                </p:oleObj>
              </mc:Choice>
              <mc:Fallback>
                <p:oleObj name="PHOTO-PAINT" r:id="rId3" imgW="3212698" imgH="2704762"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393" y="214290"/>
                        <a:ext cx="2545607"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bdélník 6"/>
          <p:cNvSpPr/>
          <p:nvPr/>
        </p:nvSpPr>
        <p:spPr>
          <a:xfrm>
            <a:off x="4357686" y="2571744"/>
            <a:ext cx="4572000" cy="307777"/>
          </a:xfrm>
          <a:prstGeom prst="rect">
            <a:avLst/>
          </a:prstGeom>
        </p:spPr>
        <p:txBody>
          <a:bodyPr>
            <a:spAutoFit/>
          </a:bodyPr>
          <a:lstStyle/>
          <a:p>
            <a:r>
              <a:rPr lang="cs-CZ" sz="1400" b="1" dirty="0"/>
              <a:t>Jedlovec kanadský</a:t>
            </a:r>
            <a:r>
              <a:rPr lang="cs-CZ" sz="1400" dirty="0"/>
              <a:t> (</a:t>
            </a:r>
            <a:r>
              <a:rPr lang="cs-CZ" sz="1400" i="1" dirty="0"/>
              <a:t>Tsuga </a:t>
            </a:r>
            <a:r>
              <a:rPr lang="cs-CZ" sz="1400" i="1" dirty="0" err="1"/>
              <a:t>canadensis</a:t>
            </a:r>
            <a:r>
              <a:rPr lang="cs-CZ" sz="1400" dirty="0"/>
              <a:t>),</a:t>
            </a:r>
          </a:p>
        </p:txBody>
      </p:sp>
      <p:pic>
        <p:nvPicPr>
          <p:cNvPr id="9" name="Picture 22" descr="https://upload.wikimedia.org/wikipedia/commons/4/46/Tsuga_canadensis_%28Canadian_Hemlock%29_%2831181760983%29.jpg"/>
          <p:cNvPicPr>
            <a:picLocks noChangeAspect="1" noChangeArrowheads="1"/>
          </p:cNvPicPr>
          <p:nvPr/>
        </p:nvPicPr>
        <p:blipFill>
          <a:blip r:embed="rId5" cstate="print"/>
          <a:srcRect/>
          <a:stretch>
            <a:fillRect/>
          </a:stretch>
        </p:blipFill>
        <p:spPr bwMode="auto">
          <a:xfrm>
            <a:off x="0" y="0"/>
            <a:ext cx="3936991" cy="4929198"/>
          </a:xfrm>
          <a:prstGeom prst="rect">
            <a:avLst/>
          </a:prstGeom>
          <a:noFill/>
        </p:spPr>
      </p:pic>
      <p:graphicFrame>
        <p:nvGraphicFramePr>
          <p:cNvPr id="13" name="Object 4"/>
          <p:cNvGraphicFramePr>
            <a:graphicFrameLocks noChangeAspect="1"/>
          </p:cNvGraphicFramePr>
          <p:nvPr/>
        </p:nvGraphicFramePr>
        <p:xfrm>
          <a:off x="7643802" y="4286256"/>
          <a:ext cx="1500198" cy="1914445"/>
        </p:xfrm>
        <a:graphic>
          <a:graphicData uri="http://schemas.openxmlformats.org/presentationml/2006/ole">
            <mc:AlternateContent xmlns:mc="http://schemas.openxmlformats.org/markup-compatibility/2006">
              <mc:Choice xmlns:v="urn:schemas-microsoft-com:vml" Requires="v">
                <p:oleObj spid="_x0000_s365652" name="CorelPhotoPaint.Image.9" r:id="rId6" imgW="4685714" imgH="5985714" progId="">
                  <p:embed/>
                </p:oleObj>
              </mc:Choice>
              <mc:Fallback>
                <p:oleObj name="CorelPhotoPaint.Image.9" r:id="rId6" imgW="4685714" imgH="5985714" progId="">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802" y="4286256"/>
                        <a:ext cx="1500198" cy="191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Obdélník 14"/>
          <p:cNvSpPr/>
          <p:nvPr/>
        </p:nvSpPr>
        <p:spPr>
          <a:xfrm>
            <a:off x="4788024" y="6519446"/>
            <a:ext cx="4572000" cy="338554"/>
          </a:xfrm>
          <a:prstGeom prst="rect">
            <a:avLst/>
          </a:prstGeom>
        </p:spPr>
        <p:txBody>
          <a:bodyPr>
            <a:spAutoFit/>
          </a:bodyPr>
          <a:lstStyle/>
          <a:p>
            <a:r>
              <a:rPr lang="cs-CZ" sz="1600" b="1" dirty="0" err="1"/>
              <a:t>Gumojilm</a:t>
            </a:r>
            <a:r>
              <a:rPr lang="cs-CZ" sz="1600" b="1" dirty="0"/>
              <a:t> jilmový</a:t>
            </a:r>
            <a:r>
              <a:rPr lang="cs-CZ" sz="1600" dirty="0"/>
              <a:t> (</a:t>
            </a:r>
            <a:r>
              <a:rPr lang="cs-CZ" sz="1600" i="1" dirty="0" err="1"/>
              <a:t>Eucommia</a:t>
            </a:r>
            <a:r>
              <a:rPr lang="cs-CZ" sz="1600" i="1" dirty="0"/>
              <a:t> </a:t>
            </a:r>
            <a:r>
              <a:rPr lang="cs-CZ" sz="1600" i="1" dirty="0" err="1"/>
              <a:t>ulmoides</a:t>
            </a:r>
            <a:r>
              <a:rPr lang="cs-CZ" sz="1600" dirty="0"/>
              <a:t>)</a:t>
            </a:r>
          </a:p>
        </p:txBody>
      </p:sp>
      <p:pic>
        <p:nvPicPr>
          <p:cNvPr id="16" name="Picture 16" descr="https://upload.wikimedia.org/wikipedia/commons/thumb/4/41/Eucommia_ulmoides_ABL.jpg/800px-Eucommia_ulmoides_ABL.jpg"/>
          <p:cNvPicPr>
            <a:picLocks noChangeAspect="1" noChangeArrowheads="1"/>
          </p:cNvPicPr>
          <p:nvPr/>
        </p:nvPicPr>
        <p:blipFill>
          <a:blip r:embed="rId8"/>
          <a:srcRect/>
          <a:stretch>
            <a:fillRect/>
          </a:stretch>
        </p:blipFill>
        <p:spPr bwMode="auto">
          <a:xfrm>
            <a:off x="3968517" y="3679786"/>
            <a:ext cx="3786214" cy="2839660"/>
          </a:xfrm>
          <a:prstGeom prst="rect">
            <a:avLst/>
          </a:prstGeom>
          <a:noFill/>
        </p:spPr>
      </p:pic>
      <p:pic>
        <p:nvPicPr>
          <p:cNvPr id="8" name="Picture 20" descr="https://upload.wikimedia.org/wikipedia/commons/b/b7/Tsuga_canadensis_with_cones.jpg"/>
          <p:cNvPicPr>
            <a:picLocks noChangeAspect="1" noChangeArrowheads="1"/>
          </p:cNvPicPr>
          <p:nvPr/>
        </p:nvPicPr>
        <p:blipFill>
          <a:blip r:embed="rId9"/>
          <a:srcRect/>
          <a:stretch>
            <a:fillRect/>
          </a:stretch>
        </p:blipFill>
        <p:spPr bwMode="auto">
          <a:xfrm>
            <a:off x="3643306" y="0"/>
            <a:ext cx="2928958" cy="223224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Skupina 32"/>
          <p:cNvGrpSpPr/>
          <p:nvPr/>
        </p:nvGrpSpPr>
        <p:grpSpPr>
          <a:xfrm>
            <a:off x="-428660" y="2000240"/>
            <a:ext cx="10369152" cy="4106525"/>
            <a:chOff x="-396552" y="1052736"/>
            <a:chExt cx="10369152" cy="4106525"/>
          </a:xfrm>
        </p:grpSpPr>
        <p:pic>
          <p:nvPicPr>
            <p:cNvPr id="2" name="Obrázek 1"/>
            <p:cNvPicPr>
              <a:picLocks noChangeAspect="1"/>
            </p:cNvPicPr>
            <p:nvPr/>
          </p:nvPicPr>
          <p:blipFill>
            <a:blip r:embed="rId2"/>
            <a:stretch>
              <a:fillRect/>
            </a:stretch>
          </p:blipFill>
          <p:spPr>
            <a:xfrm>
              <a:off x="7192482" y="4510130"/>
              <a:ext cx="1835245" cy="229901"/>
            </a:xfrm>
            <a:prstGeom prst="rect">
              <a:avLst/>
            </a:prstGeom>
          </p:spPr>
        </p:pic>
        <p:pic>
          <p:nvPicPr>
            <p:cNvPr id="3" name="Picture 2" descr="http://upload.wikimedia.org/wikipedia/commons/1/1b/65_Myr_Climate_Ch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1767978"/>
              <a:ext cx="7163049" cy="320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stretch>
              <a:fillRect/>
            </a:stretch>
          </p:blipFill>
          <p:spPr>
            <a:xfrm>
              <a:off x="5599458" y="1541381"/>
              <a:ext cx="4373142" cy="2987647"/>
            </a:xfrm>
            <a:prstGeom prst="rect">
              <a:avLst/>
            </a:prstGeom>
          </p:spPr>
        </p:pic>
        <p:sp>
          <p:nvSpPr>
            <p:cNvPr id="5" name="Obdélník 4"/>
            <p:cNvSpPr/>
            <p:nvPr/>
          </p:nvSpPr>
          <p:spPr>
            <a:xfrm>
              <a:off x="5577447" y="4349999"/>
              <a:ext cx="1598025" cy="1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pic>
          <p:nvPicPr>
            <p:cNvPr id="6" name="Obrázek 5"/>
            <p:cNvPicPr>
              <a:picLocks noChangeAspect="1"/>
            </p:cNvPicPr>
            <p:nvPr/>
          </p:nvPicPr>
          <p:blipFill>
            <a:blip r:embed="rId5"/>
            <a:stretch>
              <a:fillRect/>
            </a:stretch>
          </p:blipFill>
          <p:spPr>
            <a:xfrm>
              <a:off x="5509494" y="4466616"/>
              <a:ext cx="1682896" cy="273415"/>
            </a:xfrm>
            <a:prstGeom prst="rect">
              <a:avLst/>
            </a:prstGeom>
          </p:spPr>
        </p:pic>
        <p:pic>
          <p:nvPicPr>
            <p:cNvPr id="7" name="Obrázek 6"/>
            <p:cNvPicPr>
              <a:picLocks noChangeAspect="1"/>
            </p:cNvPicPr>
            <p:nvPr/>
          </p:nvPicPr>
          <p:blipFill>
            <a:blip r:embed="rId6"/>
            <a:stretch>
              <a:fillRect/>
            </a:stretch>
          </p:blipFill>
          <p:spPr>
            <a:xfrm>
              <a:off x="8259264" y="1541381"/>
              <a:ext cx="701649" cy="2997703"/>
            </a:xfrm>
            <a:prstGeom prst="rect">
              <a:avLst/>
            </a:prstGeom>
          </p:spPr>
        </p:pic>
        <p:sp>
          <p:nvSpPr>
            <p:cNvPr id="8" name="Obdélník 7"/>
            <p:cNvSpPr/>
            <p:nvPr/>
          </p:nvSpPr>
          <p:spPr>
            <a:xfrm>
              <a:off x="8918531" y="1552802"/>
              <a:ext cx="257577" cy="2901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sp>
          <p:nvSpPr>
            <p:cNvPr id="9" name="Obdélník 8"/>
            <p:cNvSpPr/>
            <p:nvPr/>
          </p:nvSpPr>
          <p:spPr>
            <a:xfrm>
              <a:off x="5625077" y="1921817"/>
              <a:ext cx="422653" cy="1262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sp>
          <p:nvSpPr>
            <p:cNvPr id="10" name="Obdélník 9"/>
            <p:cNvSpPr/>
            <p:nvPr/>
          </p:nvSpPr>
          <p:spPr>
            <a:xfrm>
              <a:off x="-187773" y="1910781"/>
              <a:ext cx="422653" cy="1262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sp>
          <p:nvSpPr>
            <p:cNvPr id="11" name="Obdélník 10"/>
            <p:cNvSpPr/>
            <p:nvPr/>
          </p:nvSpPr>
          <p:spPr>
            <a:xfrm>
              <a:off x="4335489" y="3201071"/>
              <a:ext cx="536070" cy="107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sp>
          <p:nvSpPr>
            <p:cNvPr id="12" name="Obdélník 11"/>
            <p:cNvSpPr/>
            <p:nvPr/>
          </p:nvSpPr>
          <p:spPr>
            <a:xfrm>
              <a:off x="4587771" y="3314795"/>
              <a:ext cx="422653" cy="965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cxnSp>
          <p:nvCxnSpPr>
            <p:cNvPr id="13" name="Přímá spojnice se šipkou 12"/>
            <p:cNvCxnSpPr>
              <a:stCxn id="14" idx="2"/>
            </p:cNvCxnSpPr>
            <p:nvPr/>
          </p:nvCxnSpPr>
          <p:spPr>
            <a:xfrm>
              <a:off x="1660763" y="1821048"/>
              <a:ext cx="55888" cy="3415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4"/>
            <p:cNvSpPr txBox="1">
              <a:spLocks noChangeArrowheads="1"/>
            </p:cNvSpPr>
            <p:nvPr/>
          </p:nvSpPr>
          <p:spPr bwMode="auto">
            <a:xfrm>
              <a:off x="603580" y="1267050"/>
              <a:ext cx="2114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r>
                <a:rPr lang="cs-CZ" altLang="cs-CZ" sz="1000" b="1" dirty="0"/>
                <a:t>Poslední tropická flóra na území                                       	   </a:t>
              </a:r>
              <a:r>
                <a:rPr lang="cs-CZ" altLang="cs-CZ" sz="1000" b="1" dirty="0" err="1"/>
                <a:t>stř</a:t>
              </a:r>
              <a:r>
                <a:rPr lang="cs-CZ" altLang="cs-CZ" sz="1000" b="1" dirty="0"/>
                <a:t>. Evropy</a:t>
              </a:r>
            </a:p>
          </p:txBody>
        </p:sp>
        <p:cxnSp>
          <p:nvCxnSpPr>
            <p:cNvPr id="15" name="Přímá spojnice se šipkou 14"/>
            <p:cNvCxnSpPr/>
            <p:nvPr/>
          </p:nvCxnSpPr>
          <p:spPr>
            <a:xfrm rot="16200000" flipH="1">
              <a:off x="3659851" y="1776987"/>
              <a:ext cx="1350225" cy="7637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8"/>
            <p:cNvSpPr txBox="1">
              <a:spLocks noChangeArrowheads="1"/>
            </p:cNvSpPr>
            <p:nvPr/>
          </p:nvSpPr>
          <p:spPr bwMode="auto">
            <a:xfrm>
              <a:off x="4562221" y="1557387"/>
              <a:ext cx="1177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r>
                <a:rPr lang="cs-CZ" altLang="cs-CZ" sz="1000" b="1" dirty="0" err="1"/>
                <a:t>Monterey</a:t>
              </a:r>
              <a:r>
                <a:rPr lang="cs-CZ" altLang="cs-CZ" sz="1000" b="1" dirty="0"/>
                <a:t> </a:t>
              </a:r>
              <a:r>
                <a:rPr lang="cs-CZ" altLang="cs-CZ" sz="1000" b="1" dirty="0" err="1"/>
                <a:t>event</a:t>
              </a:r>
              <a:endParaRPr lang="cs-CZ" altLang="cs-CZ" sz="1000" b="1" dirty="0"/>
            </a:p>
          </p:txBody>
        </p:sp>
        <p:cxnSp>
          <p:nvCxnSpPr>
            <p:cNvPr id="17" name="Přímá spojnice se šipkou 16"/>
            <p:cNvCxnSpPr>
              <a:stCxn id="16" idx="2"/>
            </p:cNvCxnSpPr>
            <p:nvPr/>
          </p:nvCxnSpPr>
          <p:spPr>
            <a:xfrm flipH="1">
              <a:off x="4842895" y="1803608"/>
              <a:ext cx="308244" cy="1221877"/>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rot="16200000" flipH="1">
              <a:off x="7507056" y="2257512"/>
              <a:ext cx="1697551" cy="133203"/>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a:stCxn id="20" idx="2"/>
            </p:cNvCxnSpPr>
            <p:nvPr/>
          </p:nvCxnSpPr>
          <p:spPr>
            <a:xfrm rot="16200000" flipH="1">
              <a:off x="6546892" y="2039332"/>
              <a:ext cx="1785994" cy="649508"/>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6247626" y="1070979"/>
              <a:ext cx="1735018" cy="400110"/>
            </a:xfrm>
            <a:prstGeom prst="rect">
              <a:avLst/>
            </a:prstGeom>
            <a:noFill/>
          </p:spPr>
          <p:txBody>
            <a:bodyPr wrap="none" rtlCol="0">
              <a:spAutoFit/>
            </a:bodyPr>
            <a:lstStyle/>
            <a:p>
              <a:r>
                <a:rPr lang="cs-CZ" sz="1000" b="1" dirty="0">
                  <a:latin typeface="Times New Roman" panose="02020603050405020304" pitchFamily="18" charset="0"/>
                  <a:cs typeface="Times New Roman" panose="02020603050405020304" pitchFamily="18" charset="0"/>
                </a:rPr>
                <a:t>Střídání glaciálních </a:t>
              </a:r>
            </a:p>
            <a:p>
              <a:r>
                <a:rPr lang="cs-CZ" sz="1000" b="1" dirty="0">
                  <a:latin typeface="Times New Roman" panose="02020603050405020304" pitchFamily="18" charset="0"/>
                  <a:cs typeface="Times New Roman" panose="02020603050405020304" pitchFamily="18" charset="0"/>
                </a:rPr>
                <a:t>a interglaciálních období</a:t>
              </a:r>
            </a:p>
          </p:txBody>
        </p:sp>
        <p:sp>
          <p:nvSpPr>
            <p:cNvPr id="21" name="TextovéPole 20"/>
            <p:cNvSpPr txBox="1"/>
            <p:nvPr/>
          </p:nvSpPr>
          <p:spPr>
            <a:xfrm>
              <a:off x="7801885" y="1138072"/>
              <a:ext cx="1334713" cy="400110"/>
            </a:xfrm>
            <a:prstGeom prst="rect">
              <a:avLst/>
            </a:prstGeom>
            <a:noFill/>
          </p:spPr>
          <p:txBody>
            <a:bodyPr wrap="none" rtlCol="0">
              <a:spAutoFit/>
            </a:bodyPr>
            <a:lstStyle/>
            <a:p>
              <a:r>
                <a:rPr lang="cs-CZ" sz="1000" b="1" dirty="0">
                  <a:latin typeface="Times New Roman" panose="02020603050405020304" pitchFamily="18" charset="0"/>
                  <a:cs typeface="Times New Roman" panose="02020603050405020304" pitchFamily="18" charset="0"/>
                </a:rPr>
                <a:t>Zvyšující se lidský</a:t>
              </a:r>
            </a:p>
            <a:p>
              <a:r>
                <a:rPr lang="cs-CZ" sz="1000" b="1" dirty="0">
                  <a:latin typeface="Times New Roman" panose="02020603050405020304" pitchFamily="18" charset="0"/>
                  <a:cs typeface="Times New Roman" panose="02020603050405020304" pitchFamily="18" charset="0"/>
                </a:rPr>
                <a:t> impakt</a:t>
              </a:r>
            </a:p>
          </p:txBody>
        </p:sp>
        <p:cxnSp>
          <p:nvCxnSpPr>
            <p:cNvPr id="27" name="Přímá spojnice 26"/>
            <p:cNvCxnSpPr/>
            <p:nvPr/>
          </p:nvCxnSpPr>
          <p:spPr>
            <a:xfrm>
              <a:off x="6532336" y="1605116"/>
              <a:ext cx="6739" cy="2883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bdélník 27"/>
            <p:cNvSpPr/>
            <p:nvPr/>
          </p:nvSpPr>
          <p:spPr>
            <a:xfrm>
              <a:off x="6766497" y="1633663"/>
              <a:ext cx="130604" cy="13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b="1"/>
            </a:p>
          </p:txBody>
        </p:sp>
        <p:sp>
          <p:nvSpPr>
            <p:cNvPr id="29" name="Obdélník 28"/>
            <p:cNvSpPr/>
            <p:nvPr/>
          </p:nvSpPr>
          <p:spPr>
            <a:xfrm>
              <a:off x="6766497" y="4740031"/>
              <a:ext cx="2261230" cy="229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00"/>
            </a:p>
          </p:txBody>
        </p:sp>
        <p:sp>
          <p:nvSpPr>
            <p:cNvPr id="30" name="Obdélník 29"/>
            <p:cNvSpPr/>
            <p:nvPr/>
          </p:nvSpPr>
          <p:spPr>
            <a:xfrm>
              <a:off x="4519481" y="4759151"/>
              <a:ext cx="4594119" cy="400110"/>
            </a:xfrm>
            <a:prstGeom prst="rect">
              <a:avLst/>
            </a:prstGeom>
          </p:spPr>
          <p:txBody>
            <a:bodyPr wrap="square">
              <a:spAutoFit/>
            </a:bodyPr>
            <a:lstStyle/>
            <a:p>
              <a:r>
                <a:rPr lang="cs-CZ" sz="1000" dirty="0">
                  <a:solidFill>
                    <a:srgbClr val="222222"/>
                  </a:solidFill>
                  <a:latin typeface="Times New Roman" panose="02020603050405020304" pitchFamily="18" charset="0"/>
                  <a:cs typeface="Times New Roman" panose="02020603050405020304" pitchFamily="18" charset="0"/>
                </a:rPr>
                <a:t>Upraveno podle: </a:t>
              </a:r>
              <a:r>
                <a:rPr lang="en-US" sz="1000" dirty="0" err="1">
                  <a:solidFill>
                    <a:srgbClr val="222222"/>
                  </a:solidFill>
                  <a:latin typeface="Times New Roman" panose="02020603050405020304" pitchFamily="18" charset="0"/>
                  <a:cs typeface="Times New Roman" panose="02020603050405020304" pitchFamily="18" charset="0"/>
                </a:rPr>
                <a:t>Zachos</a:t>
              </a:r>
              <a:r>
                <a:rPr lang="en-US" sz="1000" dirty="0">
                  <a:solidFill>
                    <a:srgbClr val="222222"/>
                  </a:solidFill>
                  <a:latin typeface="Times New Roman" panose="02020603050405020304" pitchFamily="18" charset="0"/>
                  <a:cs typeface="Times New Roman" panose="02020603050405020304" pitchFamily="18" charset="0"/>
                </a:rPr>
                <a:t>, J.; </a:t>
              </a:r>
              <a:r>
                <a:rPr lang="en-US" sz="1000" dirty="0" err="1">
                  <a:solidFill>
                    <a:srgbClr val="222222"/>
                  </a:solidFill>
                  <a:latin typeface="Times New Roman" panose="02020603050405020304" pitchFamily="18" charset="0"/>
                  <a:cs typeface="Times New Roman" panose="02020603050405020304" pitchFamily="18" charset="0"/>
                </a:rPr>
                <a:t>Pagani</a:t>
              </a:r>
              <a:r>
                <a:rPr lang="en-US" sz="1000" dirty="0">
                  <a:solidFill>
                    <a:srgbClr val="222222"/>
                  </a:solidFill>
                  <a:latin typeface="Times New Roman" panose="02020603050405020304" pitchFamily="18" charset="0"/>
                  <a:cs typeface="Times New Roman" panose="02020603050405020304" pitchFamily="18" charset="0"/>
                </a:rPr>
                <a:t>, M.; Sloan, L.; Thomas, E.; Billups, K. (2001)</a:t>
              </a:r>
              <a:endParaRPr lang="cs-CZ" sz="1000" dirty="0">
                <a:latin typeface="Times New Roman" panose="02020603050405020304" pitchFamily="18" charset="0"/>
                <a:cs typeface="Times New Roman" panose="02020603050405020304" pitchFamily="18" charset="0"/>
              </a:endParaRPr>
            </a:p>
          </p:txBody>
        </p:sp>
        <p:sp>
          <p:nvSpPr>
            <p:cNvPr id="31" name="TextovéPole 7"/>
            <p:cNvSpPr txBox="1">
              <a:spLocks noChangeArrowheads="1"/>
            </p:cNvSpPr>
            <p:nvPr/>
          </p:nvSpPr>
          <p:spPr bwMode="auto">
            <a:xfrm>
              <a:off x="2802067" y="1052736"/>
              <a:ext cx="13122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1" hangingPunct="1"/>
              <a:r>
                <a:rPr lang="cs-CZ" altLang="cs-CZ" sz="1000" b="1" dirty="0"/>
                <a:t>Středně miocenní</a:t>
              </a:r>
            </a:p>
            <a:p>
              <a:pPr eaLnBrk="1" hangingPunct="1"/>
              <a:r>
                <a:rPr lang="cs-CZ" altLang="cs-CZ" sz="1000" b="1" dirty="0"/>
                <a:t>klimatické optimum</a:t>
              </a:r>
            </a:p>
            <a:p>
              <a:pPr eaLnBrk="1" hangingPunct="1"/>
              <a:r>
                <a:rPr lang="cs-CZ" altLang="cs-CZ" sz="1000" b="1" dirty="0"/>
                <a:t>MMCO                     	</a:t>
              </a:r>
            </a:p>
          </p:txBody>
        </p:sp>
      </p:grpSp>
      <p:sp>
        <p:nvSpPr>
          <p:cNvPr id="34" name="TextovéPole 33"/>
          <p:cNvSpPr txBox="1"/>
          <p:nvPr/>
        </p:nvSpPr>
        <p:spPr>
          <a:xfrm>
            <a:off x="500034" y="357166"/>
            <a:ext cx="8358214" cy="1200329"/>
          </a:xfrm>
          <a:prstGeom prst="rect">
            <a:avLst/>
          </a:prstGeom>
          <a:noFill/>
        </p:spPr>
        <p:txBody>
          <a:bodyPr wrap="square" rtlCol="0">
            <a:spAutoFit/>
          </a:bodyPr>
          <a:lstStyle/>
          <a:p>
            <a:r>
              <a:rPr lang="cs-CZ" dirty="0"/>
              <a:t>Charakter rostlinného pokryvu –přírodní podmínky a jejich změny </a:t>
            </a:r>
          </a:p>
          <a:p>
            <a:r>
              <a:rPr lang="cs-CZ" dirty="0"/>
              <a:t>(</a:t>
            </a:r>
            <a:r>
              <a:rPr lang="cs-CZ" b="1" dirty="0"/>
              <a:t>klima, geologie, pedologie, hydrologie, geomorfologie apod.)</a:t>
            </a:r>
            <a:r>
              <a:rPr lang="cs-CZ" dirty="0"/>
              <a:t> </a:t>
            </a:r>
          </a:p>
          <a:p>
            <a:r>
              <a:rPr lang="cs-CZ" dirty="0"/>
              <a:t>od nástupu člověka – postupné zvyšování vlivu na přírodu</a:t>
            </a:r>
          </a:p>
        </p:txBody>
      </p:sp>
    </p:spTree>
    <p:extLst>
      <p:ext uri="{BB962C8B-B14F-4D97-AF65-F5344CB8AC3E}">
        <p14:creationId xmlns:p14="http://schemas.microsoft.com/office/powerpoint/2010/main" val="549869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557256" y="5611080"/>
            <a:ext cx="3286148" cy="523220"/>
          </a:xfrm>
          <a:prstGeom prst="rect">
            <a:avLst/>
          </a:prstGeom>
        </p:spPr>
        <p:txBody>
          <a:bodyPr wrap="square">
            <a:spAutoFit/>
          </a:bodyPr>
          <a:lstStyle/>
          <a:p>
            <a:r>
              <a:rPr lang="cs-CZ" sz="1400" dirty="0" err="1"/>
              <a:t>Lapina</a:t>
            </a:r>
            <a:r>
              <a:rPr lang="cs-CZ" sz="1400" dirty="0"/>
              <a:t> (</a:t>
            </a:r>
            <a:r>
              <a:rPr lang="cs-CZ" sz="1400" i="1" dirty="0" err="1"/>
              <a:t>Pterocarya</a:t>
            </a:r>
            <a:r>
              <a:rPr lang="cs-CZ" sz="1400" dirty="0"/>
              <a:t>), </a:t>
            </a:r>
          </a:p>
          <a:p>
            <a:r>
              <a:rPr lang="cs-CZ" sz="1400" dirty="0"/>
              <a:t>česky též </a:t>
            </a:r>
            <a:r>
              <a:rPr lang="cs-CZ" sz="1400" dirty="0" err="1"/>
              <a:t>paořech</a:t>
            </a:r>
            <a:endParaRPr lang="cs-CZ" sz="1400" dirty="0"/>
          </a:p>
        </p:txBody>
      </p:sp>
      <p:pic>
        <p:nvPicPr>
          <p:cNvPr id="353287" name="Picture 7" descr="http://www.dreviny-okrasne.cz/foto/listnace/pteroc_fr.jpg"/>
          <p:cNvPicPr>
            <a:picLocks noChangeAspect="1" noChangeArrowheads="1"/>
          </p:cNvPicPr>
          <p:nvPr/>
        </p:nvPicPr>
        <p:blipFill>
          <a:blip r:embed="rId3"/>
          <a:srcRect/>
          <a:stretch>
            <a:fillRect/>
          </a:stretch>
        </p:blipFill>
        <p:spPr bwMode="auto">
          <a:xfrm>
            <a:off x="5515728" y="1628800"/>
            <a:ext cx="3008519" cy="4011358"/>
          </a:xfrm>
          <a:prstGeom prst="rect">
            <a:avLst/>
          </a:prstGeom>
          <a:noFill/>
        </p:spPr>
      </p:pic>
      <p:graphicFrame>
        <p:nvGraphicFramePr>
          <p:cNvPr id="9" name="Object 13"/>
          <p:cNvGraphicFramePr>
            <a:graphicFrameLocks noChangeAspect="1"/>
          </p:cNvGraphicFramePr>
          <p:nvPr>
            <p:extLst>
              <p:ext uri="{D42A27DB-BD31-4B8C-83A1-F6EECF244321}">
                <p14:modId xmlns:p14="http://schemas.microsoft.com/office/powerpoint/2010/main" val="2958254629"/>
              </p:ext>
            </p:extLst>
          </p:nvPr>
        </p:nvGraphicFramePr>
        <p:xfrm>
          <a:off x="7393038" y="4541148"/>
          <a:ext cx="1482174" cy="1426031"/>
        </p:xfrm>
        <a:graphic>
          <a:graphicData uri="http://schemas.openxmlformats.org/presentationml/2006/ole">
            <mc:AlternateContent xmlns:mc="http://schemas.openxmlformats.org/markup-compatibility/2006">
              <mc:Choice xmlns:v="urn:schemas-microsoft-com:vml" Requires="v">
                <p:oleObj spid="_x0000_s353404" name="PHOTO-PAINT" r:id="rId4" imgW="1676190" imgH="1612698" progId="">
                  <p:embed/>
                </p:oleObj>
              </mc:Choice>
              <mc:Fallback>
                <p:oleObj name="PHOTO-PAINT" r:id="rId4" imgW="1676190" imgH="1612698"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3038" y="4541148"/>
                        <a:ext cx="1482174" cy="1426031"/>
                      </a:xfrm>
                      <a:prstGeom prst="rect">
                        <a:avLst/>
                      </a:prstGeom>
                      <a:noFill/>
                      <a:ln>
                        <a:noFill/>
                      </a:ln>
                      <a:effectLst/>
                    </p:spPr>
                  </p:pic>
                </p:oleObj>
              </mc:Fallback>
            </mc:AlternateContent>
          </a:graphicData>
        </a:graphic>
      </p:graphicFrame>
      <p:sp>
        <p:nvSpPr>
          <p:cNvPr id="15" name="Text Box 23"/>
          <p:cNvSpPr txBox="1">
            <a:spLocks noChangeArrowheads="1"/>
          </p:cNvSpPr>
          <p:nvPr/>
        </p:nvSpPr>
        <p:spPr bwMode="auto">
          <a:xfrm>
            <a:off x="3108534" y="3326702"/>
            <a:ext cx="1192955" cy="307777"/>
          </a:xfrm>
          <a:prstGeom prst="rect">
            <a:avLst/>
          </a:prstGeom>
          <a:noFill/>
          <a:ln w="9525">
            <a:noFill/>
            <a:miter lim="800000"/>
            <a:headEnd/>
            <a:tailEnd/>
          </a:ln>
          <a:effectLst/>
        </p:spPr>
        <p:txBody>
          <a:bodyPr wrap="none">
            <a:spAutoFit/>
          </a:bodyPr>
          <a:lstStyle/>
          <a:p>
            <a:r>
              <a:rPr lang="cs-CZ" sz="1400" i="1" dirty="0"/>
              <a:t>Ilex  -cesmína</a:t>
            </a:r>
          </a:p>
        </p:txBody>
      </p:sp>
      <p:graphicFrame>
        <p:nvGraphicFramePr>
          <p:cNvPr id="16" name="Object 12"/>
          <p:cNvGraphicFramePr>
            <a:graphicFrameLocks noChangeAspect="1"/>
          </p:cNvGraphicFramePr>
          <p:nvPr>
            <p:extLst>
              <p:ext uri="{D42A27DB-BD31-4B8C-83A1-F6EECF244321}">
                <p14:modId xmlns:p14="http://schemas.microsoft.com/office/powerpoint/2010/main" val="2580404871"/>
              </p:ext>
            </p:extLst>
          </p:nvPr>
        </p:nvGraphicFramePr>
        <p:xfrm>
          <a:off x="3173039" y="1817195"/>
          <a:ext cx="1094188" cy="1426031"/>
        </p:xfrm>
        <a:graphic>
          <a:graphicData uri="http://schemas.openxmlformats.org/presentationml/2006/ole">
            <mc:AlternateContent xmlns:mc="http://schemas.openxmlformats.org/markup-compatibility/2006">
              <mc:Choice xmlns:v="urn:schemas-microsoft-com:vml" Requires="v">
                <p:oleObj spid="_x0000_s353405" name="PHOTO-PAINT" r:id="rId6" imgW="1549206" imgH="2019048" progId="">
                  <p:embed/>
                </p:oleObj>
              </mc:Choice>
              <mc:Fallback>
                <p:oleObj name="PHOTO-PAINT" r:id="rId6" imgW="1549206" imgH="2019048" progId="">
                  <p:embed/>
                  <p:pic>
                    <p:nvPicPr>
                      <p:cNvPr id="0" name="Picture 10"/>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3173039" y="1817195"/>
                        <a:ext cx="1094188" cy="1426031"/>
                      </a:xfrm>
                      <a:prstGeom prst="rect">
                        <a:avLst/>
                      </a:prstGeom>
                      <a:noFill/>
                      <a:ln>
                        <a:noFill/>
                      </a:ln>
                      <a:effectLst/>
                    </p:spPr>
                  </p:pic>
                </p:oleObj>
              </mc:Fallback>
            </mc:AlternateContent>
          </a:graphicData>
        </a:graphic>
      </p:graphicFrame>
      <p:pic>
        <p:nvPicPr>
          <p:cNvPr id="17" name="Picture 18" descr="https://shop.zahrady-rostliny.cz/inshop/catalogue/products/pictures/Ilex%20aquifolium%20Madame%20Briot.jpg"/>
          <p:cNvPicPr>
            <a:picLocks noChangeAspect="1" noChangeArrowheads="1"/>
          </p:cNvPicPr>
          <p:nvPr/>
        </p:nvPicPr>
        <p:blipFill>
          <a:blip r:embed="rId8"/>
          <a:srcRect/>
          <a:stretch>
            <a:fillRect/>
          </a:stretch>
        </p:blipFill>
        <p:spPr bwMode="auto">
          <a:xfrm>
            <a:off x="362478" y="1412667"/>
            <a:ext cx="2629526" cy="2633571"/>
          </a:xfrm>
          <a:prstGeom prst="rect">
            <a:avLst/>
          </a:prstGeom>
          <a:noFill/>
        </p:spPr>
      </p:pic>
      <p:graphicFrame>
        <p:nvGraphicFramePr>
          <p:cNvPr id="20" name="Object 20"/>
          <p:cNvGraphicFramePr>
            <a:graphicFrameLocks noChangeAspect="1"/>
          </p:cNvGraphicFramePr>
          <p:nvPr>
            <p:extLst>
              <p:ext uri="{D42A27DB-BD31-4B8C-83A1-F6EECF244321}">
                <p14:modId xmlns:p14="http://schemas.microsoft.com/office/powerpoint/2010/main" val="731292164"/>
              </p:ext>
            </p:extLst>
          </p:nvPr>
        </p:nvGraphicFramePr>
        <p:xfrm>
          <a:off x="2848110" y="4213190"/>
          <a:ext cx="2214578" cy="1638889"/>
        </p:xfrm>
        <a:graphic>
          <a:graphicData uri="http://schemas.openxmlformats.org/presentationml/2006/ole">
            <mc:AlternateContent xmlns:mc="http://schemas.openxmlformats.org/markup-compatibility/2006">
              <mc:Choice xmlns:v="urn:schemas-microsoft-com:vml" Requires="v">
                <p:oleObj spid="_x0000_s353406" name="PHOTO-PAINT" r:id="rId9" imgW="3276190" imgH="2425397" progId="">
                  <p:embed/>
                </p:oleObj>
              </mc:Choice>
              <mc:Fallback>
                <p:oleObj name="PHOTO-PAINT" r:id="rId9" imgW="3276190" imgH="2425397" progId="">
                  <p:embed/>
                  <p:pic>
                    <p:nvPicPr>
                      <p:cNvPr id="0" name="Picture 1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8110" y="4213190"/>
                        <a:ext cx="2214578" cy="163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Rectangle 41"/>
          <p:cNvSpPr>
            <a:spLocks noChangeArrowheads="1"/>
          </p:cNvSpPr>
          <p:nvPr/>
        </p:nvSpPr>
        <p:spPr bwMode="auto">
          <a:xfrm>
            <a:off x="2904527" y="5745901"/>
            <a:ext cx="2284280" cy="523220"/>
          </a:xfrm>
          <a:prstGeom prst="rect">
            <a:avLst/>
          </a:prstGeom>
          <a:noFill/>
          <a:ln w="9525">
            <a:noFill/>
            <a:miter lim="800000"/>
            <a:headEnd/>
            <a:tailEnd/>
          </a:ln>
          <a:effectLst/>
        </p:spPr>
        <p:txBody>
          <a:bodyPr wrap="none">
            <a:spAutoFit/>
          </a:bodyPr>
          <a:lstStyle/>
          <a:p>
            <a:r>
              <a:rPr lang="cs-CZ" sz="1400" dirty="0"/>
              <a:t> - </a:t>
            </a:r>
            <a:r>
              <a:rPr lang="cs-CZ" sz="1400" dirty="0" err="1">
                <a:cs typeface="Times New Roman" pitchFamily="18" charset="0"/>
              </a:rPr>
              <a:t>microsporangium</a:t>
            </a:r>
            <a:r>
              <a:rPr lang="cs-CZ" sz="1400" dirty="0"/>
              <a:t> r.</a:t>
            </a:r>
            <a:r>
              <a:rPr lang="cs-CZ" sz="1400" i="1" dirty="0"/>
              <a:t> </a:t>
            </a:r>
            <a:r>
              <a:rPr lang="cs-CZ" sz="1400" i="1" dirty="0" err="1"/>
              <a:t>Azolla</a:t>
            </a:r>
            <a:r>
              <a:rPr lang="cs-CZ" sz="1400" dirty="0"/>
              <a:t> </a:t>
            </a:r>
          </a:p>
          <a:p>
            <a:r>
              <a:rPr lang="cs-CZ" sz="1400" dirty="0">
                <a:cs typeface="Times New Roman" pitchFamily="18" charset="0"/>
              </a:rPr>
              <a:t> s  glochidiem</a:t>
            </a:r>
          </a:p>
        </p:txBody>
      </p:sp>
      <p:pic>
        <p:nvPicPr>
          <p:cNvPr id="22" name="Picture 6" descr="azolla | Azolla pinnata Akvária, Terária, Rybníky"/>
          <p:cNvPicPr>
            <a:picLocks noChangeAspect="1" noChangeArrowheads="1"/>
          </p:cNvPicPr>
          <p:nvPr/>
        </p:nvPicPr>
        <p:blipFill>
          <a:blip r:embed="rId11"/>
          <a:srcRect/>
          <a:stretch>
            <a:fillRect/>
          </a:stretch>
        </p:blipFill>
        <p:spPr bwMode="auto">
          <a:xfrm>
            <a:off x="142764" y="4187476"/>
            <a:ext cx="2742101" cy="2056576"/>
          </a:xfrm>
          <a:prstGeom prst="rect">
            <a:avLst/>
          </a:prstGeom>
          <a:noFill/>
        </p:spPr>
      </p:pic>
      <p:sp>
        <p:nvSpPr>
          <p:cNvPr id="23" name="Obdélník 22"/>
          <p:cNvSpPr/>
          <p:nvPr/>
        </p:nvSpPr>
        <p:spPr>
          <a:xfrm>
            <a:off x="445561" y="-6183"/>
            <a:ext cx="8429651" cy="1618392"/>
          </a:xfrm>
          <a:prstGeom prst="rect">
            <a:avLst/>
          </a:prstGeom>
        </p:spPr>
        <p:txBody>
          <a:bodyPr wrap="square">
            <a:spAutoFit/>
          </a:bodyPr>
          <a:lstStyle/>
          <a:p>
            <a:pPr>
              <a:lnSpc>
                <a:spcPts val="1700"/>
              </a:lnSpc>
              <a:spcAft>
                <a:spcPts val="0"/>
              </a:spcAft>
            </a:pPr>
            <a:r>
              <a:rPr lang="cs-CZ" sz="1600" dirty="0" err="1">
                <a:latin typeface="+mj-lt"/>
                <a:ea typeface="Times New Roman"/>
                <a:cs typeface="Times New Roman"/>
              </a:rPr>
              <a:t>Přbližně</a:t>
            </a:r>
            <a:r>
              <a:rPr lang="cs-CZ" sz="1600" dirty="0">
                <a:latin typeface="+mj-lt"/>
                <a:ea typeface="Times New Roman"/>
                <a:cs typeface="Times New Roman"/>
              </a:rPr>
              <a:t> uprostřed středního pleistocénu – (Interglaciál </a:t>
            </a:r>
            <a:r>
              <a:rPr lang="cs-CZ" sz="1600" dirty="0" err="1">
                <a:latin typeface="+mj-lt"/>
                <a:ea typeface="Times New Roman"/>
                <a:cs typeface="Times New Roman"/>
              </a:rPr>
              <a:t>Holstein</a:t>
            </a:r>
            <a:r>
              <a:rPr lang="cs-CZ" sz="1600" dirty="0">
                <a:latin typeface="+mj-lt"/>
                <a:ea typeface="Times New Roman"/>
                <a:cs typeface="Times New Roman"/>
              </a:rPr>
              <a:t> = M-R – cca 230 000 – 245 000 BP) rostla i u nás ještě např. </a:t>
            </a:r>
            <a:r>
              <a:rPr lang="cs-CZ" sz="1600" i="1" u="sng" dirty="0" err="1">
                <a:latin typeface="+mj-lt"/>
                <a:ea typeface="Times New Roman"/>
                <a:cs typeface="Times New Roman"/>
              </a:rPr>
              <a:t>Pterocarya</a:t>
            </a:r>
            <a:r>
              <a:rPr lang="cs-CZ" sz="1600" dirty="0">
                <a:latin typeface="+mj-lt"/>
                <a:ea typeface="Times New Roman"/>
                <a:cs typeface="Times New Roman"/>
              </a:rPr>
              <a:t>, a vodní kapradina </a:t>
            </a:r>
            <a:r>
              <a:rPr lang="cs-CZ" sz="1600" i="1" dirty="0" err="1">
                <a:latin typeface="+mj-lt"/>
                <a:ea typeface="Times New Roman"/>
                <a:cs typeface="Times New Roman"/>
              </a:rPr>
              <a:t>Azolla</a:t>
            </a:r>
            <a:r>
              <a:rPr lang="cs-CZ" sz="1600" dirty="0">
                <a:latin typeface="+mj-lt"/>
                <a:ea typeface="Times New Roman"/>
                <a:cs typeface="Times New Roman"/>
              </a:rPr>
              <a:t>. Hojné byly dřeviny jako </a:t>
            </a:r>
            <a:r>
              <a:rPr lang="cs-CZ" sz="1600" i="1" dirty="0" err="1">
                <a:latin typeface="+mj-lt"/>
                <a:ea typeface="Times New Roman"/>
                <a:cs typeface="Times New Roman"/>
              </a:rPr>
              <a:t>Carpinus</a:t>
            </a:r>
            <a:r>
              <a:rPr lang="cs-CZ" sz="1600" i="1" dirty="0">
                <a:latin typeface="+mj-lt"/>
                <a:ea typeface="Times New Roman"/>
                <a:cs typeface="Times New Roman"/>
              </a:rPr>
              <a:t> (habr)</a:t>
            </a:r>
            <a:r>
              <a:rPr lang="cs-CZ" sz="1600" dirty="0">
                <a:latin typeface="+mj-lt"/>
                <a:ea typeface="Times New Roman"/>
                <a:cs typeface="Times New Roman"/>
              </a:rPr>
              <a:t>,</a:t>
            </a:r>
            <a:r>
              <a:rPr lang="cs-CZ" sz="1600" i="1" dirty="0">
                <a:latin typeface="+mj-lt"/>
                <a:ea typeface="Times New Roman"/>
                <a:cs typeface="Times New Roman"/>
              </a:rPr>
              <a:t> </a:t>
            </a:r>
            <a:r>
              <a:rPr lang="cs-CZ" sz="1600" i="1" dirty="0" err="1">
                <a:latin typeface="+mj-lt"/>
                <a:ea typeface="Times New Roman"/>
                <a:cs typeface="Times New Roman"/>
              </a:rPr>
              <a:t>Fagus</a:t>
            </a:r>
            <a:r>
              <a:rPr lang="cs-CZ" sz="1600" i="1" dirty="0">
                <a:latin typeface="+mj-lt"/>
                <a:ea typeface="Times New Roman"/>
                <a:cs typeface="Times New Roman"/>
              </a:rPr>
              <a:t> (buk)</a:t>
            </a:r>
            <a:r>
              <a:rPr lang="cs-CZ" sz="1600" dirty="0">
                <a:latin typeface="+mj-lt"/>
                <a:ea typeface="Times New Roman"/>
                <a:cs typeface="Times New Roman"/>
              </a:rPr>
              <a:t>,</a:t>
            </a:r>
            <a:r>
              <a:rPr lang="cs-CZ" sz="1600" i="1" dirty="0">
                <a:latin typeface="+mj-lt"/>
                <a:ea typeface="Times New Roman"/>
                <a:cs typeface="Times New Roman"/>
              </a:rPr>
              <a:t> </a:t>
            </a:r>
            <a:r>
              <a:rPr lang="cs-CZ" sz="1600" i="1" dirty="0" err="1">
                <a:latin typeface="+mj-lt"/>
                <a:ea typeface="Times New Roman"/>
                <a:cs typeface="Times New Roman"/>
              </a:rPr>
              <a:t>Abies</a:t>
            </a:r>
            <a:r>
              <a:rPr lang="cs-CZ" sz="1600" i="1" dirty="0">
                <a:latin typeface="+mj-lt"/>
                <a:ea typeface="Times New Roman"/>
                <a:cs typeface="Times New Roman"/>
              </a:rPr>
              <a:t> (jedle)</a:t>
            </a:r>
            <a:r>
              <a:rPr lang="cs-CZ" sz="1600" dirty="0">
                <a:latin typeface="+mj-lt"/>
                <a:ea typeface="Times New Roman"/>
                <a:cs typeface="Times New Roman"/>
              </a:rPr>
              <a:t>,</a:t>
            </a:r>
            <a:r>
              <a:rPr lang="cs-CZ" sz="1600" i="1" dirty="0">
                <a:latin typeface="+mj-lt"/>
                <a:ea typeface="Times New Roman"/>
                <a:cs typeface="Times New Roman"/>
              </a:rPr>
              <a:t> </a:t>
            </a:r>
            <a:r>
              <a:rPr lang="cs-CZ" sz="1600" i="1" dirty="0" err="1">
                <a:latin typeface="+mj-lt"/>
                <a:ea typeface="Times New Roman"/>
                <a:cs typeface="Times New Roman"/>
              </a:rPr>
              <a:t>Picea</a:t>
            </a:r>
            <a:r>
              <a:rPr lang="cs-CZ" sz="1600" i="1" dirty="0">
                <a:latin typeface="+mj-lt"/>
                <a:ea typeface="Times New Roman"/>
                <a:cs typeface="Times New Roman"/>
              </a:rPr>
              <a:t> (</a:t>
            </a:r>
            <a:r>
              <a:rPr lang="cs-CZ" sz="1600" i="1" dirty="0" err="1">
                <a:latin typeface="+mj-lt"/>
                <a:ea typeface="Times New Roman"/>
                <a:cs typeface="Times New Roman"/>
              </a:rPr>
              <a:t>smr</a:t>
            </a:r>
            <a:r>
              <a:rPr lang="cs-CZ" sz="1600" i="1" dirty="0">
                <a:latin typeface="+mj-lt"/>
                <a:ea typeface="Times New Roman"/>
                <a:cs typeface="Times New Roman"/>
              </a:rPr>
              <a:t>)</a:t>
            </a:r>
            <a:r>
              <a:rPr lang="cs-CZ" sz="1600" dirty="0">
                <a:latin typeface="+mj-lt"/>
                <a:ea typeface="Times New Roman"/>
                <a:cs typeface="Times New Roman"/>
              </a:rPr>
              <a:t> a dřeviny dnešních smíšených doubrav. Příznivé klimatické podmínky oceánického charakteru dosvědčují pravidelné výskyty rodů </a:t>
            </a:r>
            <a:r>
              <a:rPr lang="cs-CZ" sz="1600" i="1" dirty="0" err="1">
                <a:latin typeface="+mj-lt"/>
                <a:ea typeface="Times New Roman"/>
                <a:cs typeface="Times New Roman"/>
              </a:rPr>
              <a:t>Hedera</a:t>
            </a:r>
            <a:r>
              <a:rPr lang="cs-CZ" sz="1600" i="1" dirty="0">
                <a:latin typeface="+mj-lt"/>
                <a:ea typeface="Times New Roman"/>
                <a:cs typeface="Times New Roman"/>
              </a:rPr>
              <a:t> (břečťan)</a:t>
            </a:r>
            <a:r>
              <a:rPr lang="cs-CZ" sz="1600" dirty="0">
                <a:latin typeface="+mj-lt"/>
                <a:ea typeface="Times New Roman"/>
                <a:cs typeface="Times New Roman"/>
              </a:rPr>
              <a:t>, </a:t>
            </a:r>
            <a:r>
              <a:rPr lang="cs-CZ" sz="1600" i="1" dirty="0">
                <a:latin typeface="+mj-lt"/>
                <a:ea typeface="Times New Roman"/>
                <a:cs typeface="Times New Roman"/>
              </a:rPr>
              <a:t>Taxus (tis)</a:t>
            </a:r>
            <a:r>
              <a:rPr lang="cs-CZ" sz="1600" dirty="0">
                <a:latin typeface="+mj-lt"/>
                <a:ea typeface="Times New Roman"/>
                <a:cs typeface="Times New Roman"/>
              </a:rPr>
              <a:t>, </a:t>
            </a:r>
            <a:r>
              <a:rPr lang="cs-CZ" sz="1600" i="1" dirty="0">
                <a:latin typeface="+mj-lt"/>
                <a:ea typeface="Times New Roman"/>
                <a:cs typeface="Times New Roman"/>
              </a:rPr>
              <a:t>Buxus</a:t>
            </a:r>
            <a:r>
              <a:rPr lang="cs-CZ" sz="1600" dirty="0">
                <a:latin typeface="+mj-lt"/>
                <a:ea typeface="Times New Roman"/>
                <a:cs typeface="Times New Roman"/>
              </a:rPr>
              <a:t> (zimostráz) a </a:t>
            </a:r>
            <a:r>
              <a:rPr lang="cs-CZ" sz="1600" i="1" dirty="0">
                <a:latin typeface="+mj-lt"/>
                <a:ea typeface="Times New Roman"/>
                <a:cs typeface="Times New Roman"/>
              </a:rPr>
              <a:t>Ilex </a:t>
            </a:r>
            <a:r>
              <a:rPr lang="cs-CZ" sz="1600" dirty="0">
                <a:latin typeface="+mj-lt"/>
                <a:ea typeface="Times New Roman"/>
                <a:cs typeface="Times New Roman"/>
              </a:rPr>
              <a:t>(cesmína</a:t>
            </a:r>
            <a:r>
              <a:rPr lang="cs-CZ" sz="1600" i="1" dirty="0">
                <a:latin typeface="+mj-lt"/>
                <a:ea typeface="Times New Roman"/>
                <a:cs typeface="Times New Roman"/>
              </a:rPr>
              <a:t>), </a:t>
            </a:r>
            <a:r>
              <a:rPr lang="cs-CZ" sz="1600" dirty="0">
                <a:latin typeface="+mj-lt"/>
                <a:ea typeface="Times New Roman"/>
                <a:cs typeface="Times New Roman"/>
              </a:rPr>
              <a:t>které se v dnešní vegetaci přirozeně nevyskytují. Sedimenty na s. Moravě (Stonava apod.), nebo v jeskyni Za hájovnou  - Javoříčský kras.</a:t>
            </a:r>
          </a:p>
          <a:p>
            <a:pPr>
              <a:lnSpc>
                <a:spcPts val="1700"/>
              </a:lnSpc>
              <a:spcAft>
                <a:spcPts val="0"/>
              </a:spcAft>
            </a:pPr>
            <a:endParaRPr lang="cs-CZ" sz="1600" dirty="0">
              <a:latin typeface="+mj-lt"/>
              <a:ea typeface="Times New Roman"/>
            </a:endParaRPr>
          </a:p>
        </p:txBody>
      </p:sp>
      <p:sp>
        <p:nvSpPr>
          <p:cNvPr id="2" name="Obdélník 1">
            <a:extLst>
              <a:ext uri="{FF2B5EF4-FFF2-40B4-BE49-F238E27FC236}">
                <a16:creationId xmlns:a16="http://schemas.microsoft.com/office/drawing/2014/main" id="{89FDABAD-B9E2-45D9-8B00-E58BC6A1D6AE}"/>
              </a:ext>
            </a:extLst>
          </p:cNvPr>
          <p:cNvSpPr/>
          <p:nvPr/>
        </p:nvSpPr>
        <p:spPr>
          <a:xfrm>
            <a:off x="142764" y="6301082"/>
            <a:ext cx="8897577" cy="477054"/>
          </a:xfrm>
          <a:prstGeom prst="rect">
            <a:avLst/>
          </a:prstGeom>
        </p:spPr>
        <p:txBody>
          <a:bodyPr wrap="square">
            <a:spAutoFit/>
          </a:bodyPr>
          <a:lstStyle/>
          <a:p>
            <a:pPr>
              <a:lnSpc>
                <a:spcPts val="1500"/>
              </a:lnSpc>
              <a:spcAft>
                <a:spcPts val="0"/>
              </a:spcAft>
            </a:pPr>
            <a:r>
              <a:rPr lang="cs-CZ" sz="1600" dirty="0">
                <a:latin typeface="+mj-lt"/>
                <a:ea typeface="Times New Roman"/>
                <a:cs typeface="Times New Roman"/>
              </a:rPr>
              <a:t>Mladší  pleistocén: interglaciál </a:t>
            </a:r>
            <a:r>
              <a:rPr lang="cs-CZ" sz="1600" dirty="0" err="1">
                <a:latin typeface="+mj-lt"/>
                <a:ea typeface="Times New Roman"/>
                <a:cs typeface="Times New Roman"/>
              </a:rPr>
              <a:t>Eem</a:t>
            </a:r>
            <a:r>
              <a:rPr lang="cs-CZ" sz="1600" dirty="0">
                <a:latin typeface="+mj-lt"/>
                <a:ea typeface="Times New Roman"/>
                <a:cs typeface="Times New Roman"/>
              </a:rPr>
              <a:t> (cca 115 000 – 128/130 000 BP) a </a:t>
            </a:r>
            <a:r>
              <a:rPr lang="cs-CZ" sz="1600" dirty="0" err="1">
                <a:latin typeface="+mj-lt"/>
                <a:ea typeface="Times New Roman"/>
                <a:cs typeface="Times New Roman"/>
              </a:rPr>
              <a:t>Wiselský</a:t>
            </a:r>
            <a:r>
              <a:rPr lang="cs-CZ" sz="1600" dirty="0">
                <a:latin typeface="+mj-lt"/>
                <a:ea typeface="Times New Roman"/>
                <a:cs typeface="Times New Roman"/>
              </a:rPr>
              <a:t> (</a:t>
            </a:r>
            <a:r>
              <a:rPr lang="cs-CZ" sz="1600" dirty="0" err="1">
                <a:latin typeface="+mj-lt"/>
                <a:ea typeface="Times New Roman"/>
                <a:cs typeface="Times New Roman"/>
              </a:rPr>
              <a:t>Wűrmský</a:t>
            </a:r>
            <a:r>
              <a:rPr lang="cs-CZ" sz="1600" dirty="0">
                <a:latin typeface="+mj-lt"/>
                <a:ea typeface="Times New Roman"/>
                <a:cs typeface="Times New Roman"/>
              </a:rPr>
              <a:t>) glaciál</a:t>
            </a:r>
          </a:p>
          <a:p>
            <a:pPr>
              <a:lnSpc>
                <a:spcPts val="1500"/>
              </a:lnSpc>
              <a:spcAft>
                <a:spcPts val="0"/>
              </a:spcAft>
            </a:pPr>
            <a:r>
              <a:rPr lang="cs-CZ" sz="1600" dirty="0">
                <a:latin typeface="+mj-lt"/>
                <a:ea typeface="Times New Roman"/>
                <a:cs typeface="Times New Roman"/>
              </a:rPr>
              <a:t> je již vegetačně ochuzený. V lesích </a:t>
            </a:r>
            <a:r>
              <a:rPr lang="cs-CZ" sz="1600" dirty="0" err="1">
                <a:latin typeface="+mj-lt"/>
                <a:ea typeface="Times New Roman"/>
                <a:cs typeface="Times New Roman"/>
              </a:rPr>
              <a:t>Eemu</a:t>
            </a:r>
            <a:r>
              <a:rPr lang="cs-CZ" sz="1600" dirty="0">
                <a:latin typeface="+mj-lt"/>
                <a:ea typeface="Times New Roman"/>
                <a:cs typeface="Times New Roman"/>
              </a:rPr>
              <a:t> Evropy rostly již pouze dřeviny, které zde rostou dodnes. </a:t>
            </a:r>
            <a:endParaRPr lang="cs-CZ" sz="1600" dirty="0">
              <a:latin typeface="+mj-lt"/>
              <a:ea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E7165E-A9FE-4F5F-98E3-C8A43D1C7E72}"/>
              </a:ext>
            </a:extLst>
          </p:cNvPr>
          <p:cNvPicPr>
            <a:picLocks noChangeAspect="1"/>
          </p:cNvPicPr>
          <p:nvPr/>
        </p:nvPicPr>
        <p:blipFill>
          <a:blip r:embed="rId2" cstate="print"/>
          <a:stretch>
            <a:fillRect/>
          </a:stretch>
        </p:blipFill>
        <p:spPr>
          <a:xfrm>
            <a:off x="142844" y="0"/>
            <a:ext cx="6429420" cy="6858000"/>
          </a:xfrm>
          <a:prstGeom prst="rect">
            <a:avLst/>
          </a:prstGeom>
        </p:spPr>
      </p:pic>
      <p:pic>
        <p:nvPicPr>
          <p:cNvPr id="69634" name="Picture 2"/>
          <p:cNvPicPr>
            <a:picLocks noChangeAspect="1" noChangeArrowheads="1"/>
          </p:cNvPicPr>
          <p:nvPr/>
        </p:nvPicPr>
        <p:blipFill>
          <a:blip r:embed="rId3"/>
          <a:srcRect/>
          <a:stretch>
            <a:fillRect/>
          </a:stretch>
        </p:blipFill>
        <p:spPr bwMode="auto">
          <a:xfrm>
            <a:off x="6572264" y="0"/>
            <a:ext cx="1928794" cy="4572008"/>
          </a:xfrm>
          <a:prstGeom prst="rect">
            <a:avLst/>
          </a:prstGeom>
          <a:noFill/>
          <a:ln w="9525">
            <a:noFill/>
            <a:miter lim="800000"/>
            <a:headEnd/>
            <a:tailEnd/>
          </a:ln>
          <a:effectLst/>
        </p:spPr>
      </p:pic>
      <p:sp>
        <p:nvSpPr>
          <p:cNvPr id="9" name="TextovéPole 8"/>
          <p:cNvSpPr txBox="1"/>
          <p:nvPr/>
        </p:nvSpPr>
        <p:spPr>
          <a:xfrm rot="16200000">
            <a:off x="7057125" y="5587346"/>
            <a:ext cx="878916" cy="276999"/>
          </a:xfrm>
          <a:prstGeom prst="rect">
            <a:avLst/>
          </a:prstGeom>
          <a:noFill/>
        </p:spPr>
        <p:txBody>
          <a:bodyPr wrap="square" rtlCol="0">
            <a:spAutoFit/>
          </a:bodyPr>
          <a:lstStyle/>
          <a:p>
            <a:r>
              <a:rPr lang="cs-CZ" sz="1200" b="1" dirty="0">
                <a:latin typeface="Arial CE"/>
              </a:rPr>
              <a:t>paleolit</a:t>
            </a:r>
          </a:p>
        </p:txBody>
      </p:sp>
      <p:sp>
        <p:nvSpPr>
          <p:cNvPr id="10" name="Obdélník 9"/>
          <p:cNvSpPr/>
          <p:nvPr/>
        </p:nvSpPr>
        <p:spPr>
          <a:xfrm>
            <a:off x="6572264" y="4500570"/>
            <a:ext cx="192882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al 3"/>
          <p:cNvSpPr>
            <a:spLocks noChangeArrowheads="1"/>
          </p:cNvSpPr>
          <p:nvPr/>
        </p:nvSpPr>
        <p:spPr bwMode="auto">
          <a:xfrm>
            <a:off x="7786710" y="2500306"/>
            <a:ext cx="492125" cy="893763"/>
          </a:xfrm>
          <a:prstGeom prst="ellipse">
            <a:avLst/>
          </a:prstGeom>
          <a:noFill/>
          <a:ln w="38100">
            <a:solidFill>
              <a:srgbClr val="00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cs-CZ" altLang="cs-CZ" sz="1200"/>
          </a:p>
        </p:txBody>
      </p:sp>
      <p:sp>
        <p:nvSpPr>
          <p:cNvPr id="7" name="AutoShape 4"/>
          <p:cNvSpPr>
            <a:spLocks noChangeArrowheads="1"/>
          </p:cNvSpPr>
          <p:nvPr/>
        </p:nvSpPr>
        <p:spPr bwMode="auto">
          <a:xfrm rot="16679865">
            <a:off x="6923464" y="1720484"/>
            <a:ext cx="2705238" cy="436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8609 h 21600"/>
              <a:gd name="T14" fmla="*/ 20322 w 21600"/>
              <a:gd name="T15" fmla="*/ 12991 h 21600"/>
            </a:gdLst>
            <a:ahLst/>
            <a:cxnLst>
              <a:cxn ang="T8">
                <a:pos x="T0" y="T1"/>
              </a:cxn>
              <a:cxn ang="T9">
                <a:pos x="T2" y="T3"/>
              </a:cxn>
              <a:cxn ang="T10">
                <a:pos x="T4" y="T5"/>
              </a:cxn>
              <a:cxn ang="T11">
                <a:pos x="T6" y="T7"/>
              </a:cxn>
            </a:cxnLst>
            <a:rect l="T12" t="T13" r="T14" b="T15"/>
            <a:pathLst>
              <a:path w="21600" h="21600">
                <a:moveTo>
                  <a:pt x="15299" y="0"/>
                </a:moveTo>
                <a:lnTo>
                  <a:pt x="15299" y="8609"/>
                </a:lnTo>
                <a:lnTo>
                  <a:pt x="3375" y="8609"/>
                </a:lnTo>
                <a:lnTo>
                  <a:pt x="3375" y="12991"/>
                </a:lnTo>
                <a:lnTo>
                  <a:pt x="15299" y="12991"/>
                </a:lnTo>
                <a:lnTo>
                  <a:pt x="15299" y="21600"/>
                </a:lnTo>
                <a:lnTo>
                  <a:pt x="21600" y="10800"/>
                </a:lnTo>
                <a:lnTo>
                  <a:pt x="15299" y="0"/>
                </a:lnTo>
                <a:close/>
              </a:path>
              <a:path w="21600" h="21600">
                <a:moveTo>
                  <a:pt x="1350" y="8609"/>
                </a:moveTo>
                <a:lnTo>
                  <a:pt x="1350" y="12991"/>
                </a:lnTo>
                <a:lnTo>
                  <a:pt x="2700" y="12991"/>
                </a:lnTo>
                <a:lnTo>
                  <a:pt x="2700" y="8609"/>
                </a:lnTo>
                <a:lnTo>
                  <a:pt x="1350" y="8609"/>
                </a:lnTo>
                <a:close/>
              </a:path>
              <a:path w="21600" h="21600">
                <a:moveTo>
                  <a:pt x="0" y="8609"/>
                </a:moveTo>
                <a:lnTo>
                  <a:pt x="0" y="12991"/>
                </a:lnTo>
                <a:lnTo>
                  <a:pt x="675" y="12991"/>
                </a:lnTo>
                <a:lnTo>
                  <a:pt x="675" y="8609"/>
                </a:lnTo>
                <a:lnTo>
                  <a:pt x="0" y="8609"/>
                </a:lnTo>
                <a:close/>
              </a:path>
            </a:pathLst>
          </a:cu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 name="Obdélník 11"/>
          <p:cNvSpPr/>
          <p:nvPr/>
        </p:nvSpPr>
        <p:spPr>
          <a:xfrm>
            <a:off x="6572264" y="2857496"/>
            <a:ext cx="1357322" cy="577081"/>
          </a:xfrm>
          <a:prstGeom prst="rect">
            <a:avLst/>
          </a:prstGeom>
        </p:spPr>
        <p:txBody>
          <a:bodyPr wrap="square">
            <a:spAutoFit/>
          </a:bodyPr>
          <a:lstStyle/>
          <a:p>
            <a:r>
              <a:rPr lang="cs-CZ" altLang="cs-CZ" sz="1050" dirty="0">
                <a:solidFill>
                  <a:schemeClr val="accent1">
                    <a:lumMod val="75000"/>
                  </a:schemeClr>
                </a:solidFill>
              </a:rPr>
              <a:t>vyšší teplota a humidita, počátek </a:t>
            </a:r>
            <a:r>
              <a:rPr lang="cs-CZ" altLang="cs-CZ" sz="1050" b="1" dirty="0">
                <a:solidFill>
                  <a:schemeClr val="accent1">
                    <a:lumMod val="75000"/>
                  </a:schemeClr>
                </a:solidFill>
              </a:rPr>
              <a:t>neolitu</a:t>
            </a:r>
            <a:endParaRPr lang="cs-CZ" sz="1050" dirty="0">
              <a:solidFill>
                <a:schemeClr val="accent1">
                  <a:lumMod val="75000"/>
                </a:schemeClr>
              </a:solidFill>
            </a:endParaRPr>
          </a:p>
        </p:txBody>
      </p:sp>
      <p:sp>
        <p:nvSpPr>
          <p:cNvPr id="13" name="Obdélník 12"/>
          <p:cNvSpPr/>
          <p:nvPr/>
        </p:nvSpPr>
        <p:spPr>
          <a:xfrm>
            <a:off x="7215206" y="1928802"/>
            <a:ext cx="857256" cy="415498"/>
          </a:xfrm>
          <a:prstGeom prst="rect">
            <a:avLst/>
          </a:prstGeom>
        </p:spPr>
        <p:txBody>
          <a:bodyPr wrap="square">
            <a:spAutoFit/>
          </a:bodyPr>
          <a:lstStyle/>
          <a:p>
            <a:pPr lvl="0" eaLnBrk="1" hangingPunct="1"/>
            <a:r>
              <a:rPr lang="cs-CZ" altLang="cs-CZ" sz="1050" dirty="0">
                <a:solidFill>
                  <a:schemeClr val="accent1">
                    <a:lumMod val="75000"/>
                  </a:schemeClr>
                </a:solidFill>
              </a:rPr>
              <a:t>sušší teplý interval </a:t>
            </a:r>
          </a:p>
        </p:txBody>
      </p:sp>
      <p:sp>
        <p:nvSpPr>
          <p:cNvPr id="14" name="Obdélník 13"/>
          <p:cNvSpPr/>
          <p:nvPr/>
        </p:nvSpPr>
        <p:spPr>
          <a:xfrm>
            <a:off x="7358082" y="1428736"/>
            <a:ext cx="857288" cy="415498"/>
          </a:xfrm>
          <a:prstGeom prst="rect">
            <a:avLst/>
          </a:prstGeom>
        </p:spPr>
        <p:txBody>
          <a:bodyPr wrap="square">
            <a:spAutoFit/>
          </a:bodyPr>
          <a:lstStyle/>
          <a:p>
            <a:pPr lvl="0" eaLnBrk="1" hangingPunct="1"/>
            <a:r>
              <a:rPr lang="cs-CZ" altLang="cs-CZ" sz="1050" dirty="0">
                <a:solidFill>
                  <a:schemeClr val="accent1">
                    <a:lumMod val="75000"/>
                  </a:schemeClr>
                </a:solidFill>
              </a:rPr>
              <a:t>ochlazení a zvlhčení </a:t>
            </a:r>
            <a:endParaRPr lang="cs-CZ" altLang="cs-CZ" sz="1050" b="1" dirty="0">
              <a:solidFill>
                <a:schemeClr val="accent1">
                  <a:lumMod val="75000"/>
                </a:schemeClr>
              </a:solidFill>
            </a:endParaRPr>
          </a:p>
        </p:txBody>
      </p:sp>
      <p:sp>
        <p:nvSpPr>
          <p:cNvPr id="15" name="Obdélník 14"/>
          <p:cNvSpPr/>
          <p:nvPr/>
        </p:nvSpPr>
        <p:spPr>
          <a:xfrm>
            <a:off x="2214546" y="285728"/>
            <a:ext cx="513282" cy="400110"/>
          </a:xfrm>
          <a:prstGeom prst="rect">
            <a:avLst/>
          </a:prstGeom>
        </p:spPr>
        <p:txBody>
          <a:bodyPr wrap="none">
            <a:spAutoFit/>
          </a:bodyPr>
          <a:lstStyle/>
          <a:p>
            <a:r>
              <a:rPr lang="cs-CZ" sz="2000" b="1" dirty="0">
                <a:solidFill>
                  <a:srgbClr val="0070C0"/>
                </a:solidFill>
              </a:rPr>
              <a:t>BP</a:t>
            </a:r>
          </a:p>
        </p:txBody>
      </p:sp>
      <p:sp>
        <p:nvSpPr>
          <p:cNvPr id="16" name="TextovéPole 15"/>
          <p:cNvSpPr txBox="1"/>
          <p:nvPr/>
        </p:nvSpPr>
        <p:spPr>
          <a:xfrm>
            <a:off x="5286380" y="142852"/>
            <a:ext cx="1571636" cy="338554"/>
          </a:xfrm>
          <a:prstGeom prst="rect">
            <a:avLst/>
          </a:prstGeom>
          <a:solidFill>
            <a:schemeClr val="bg1"/>
          </a:solidFill>
        </p:spPr>
        <p:txBody>
          <a:bodyPr wrap="square" rtlCol="0">
            <a:spAutoFit/>
          </a:bodyPr>
          <a:lstStyle/>
          <a:p>
            <a:r>
              <a:rPr lang="cs-CZ" sz="1600" b="1" dirty="0"/>
              <a:t>věk v tisících let</a:t>
            </a:r>
          </a:p>
        </p:txBody>
      </p:sp>
      <p:sp>
        <p:nvSpPr>
          <p:cNvPr id="8" name="Text Box 5"/>
          <p:cNvSpPr txBox="1">
            <a:spLocks noChangeArrowheads="1"/>
          </p:cNvSpPr>
          <p:nvPr/>
        </p:nvSpPr>
        <p:spPr bwMode="auto">
          <a:xfrm rot="16704758">
            <a:off x="7709405" y="1795063"/>
            <a:ext cx="1809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ts val="1200"/>
              </a:lnSpc>
              <a:spcBef>
                <a:spcPct val="0"/>
              </a:spcBef>
              <a:buFontTx/>
              <a:buNone/>
            </a:pPr>
            <a:r>
              <a:rPr lang="cs-CZ" altLang="cs-CZ" sz="1200" b="1" dirty="0">
                <a:solidFill>
                  <a:srgbClr val="008000"/>
                </a:solidFill>
              </a:rPr>
              <a:t>zvyšující se </a:t>
            </a:r>
          </a:p>
          <a:p>
            <a:pPr eaLnBrk="1" hangingPunct="1">
              <a:lnSpc>
                <a:spcPts val="1200"/>
              </a:lnSpc>
              <a:spcBef>
                <a:spcPct val="0"/>
              </a:spcBef>
              <a:buFontTx/>
              <a:buNone/>
            </a:pPr>
            <a:r>
              <a:rPr lang="cs-CZ" altLang="cs-CZ" sz="1200" b="1" dirty="0">
                <a:solidFill>
                  <a:srgbClr val="008000"/>
                </a:solidFill>
              </a:rPr>
              <a:t>vliv člověka</a:t>
            </a:r>
          </a:p>
          <a:p>
            <a:pPr eaLnBrk="1" hangingPunct="1">
              <a:lnSpc>
                <a:spcPts val="1200"/>
              </a:lnSpc>
              <a:spcBef>
                <a:spcPct val="0"/>
              </a:spcBef>
              <a:buFontTx/>
              <a:buNone/>
            </a:pPr>
            <a:r>
              <a:rPr lang="cs-CZ" altLang="cs-CZ" sz="1200" b="1" dirty="0">
                <a:solidFill>
                  <a:srgbClr val="008000"/>
                </a:solidFill>
              </a:rPr>
              <a:t> na přírodní prostředí</a:t>
            </a:r>
          </a:p>
        </p:txBody>
      </p:sp>
      <p:sp>
        <p:nvSpPr>
          <p:cNvPr id="18" name="Zaoblený obdélník 17"/>
          <p:cNvSpPr/>
          <p:nvPr/>
        </p:nvSpPr>
        <p:spPr>
          <a:xfrm>
            <a:off x="6643702" y="1071546"/>
            <a:ext cx="1500198" cy="857256"/>
          </a:xfrm>
          <a:prstGeom prst="roundRect">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5072066" y="6560130"/>
            <a:ext cx="3591048" cy="369332"/>
          </a:xfrm>
          <a:prstGeom prst="rect">
            <a:avLst/>
          </a:prstGeom>
          <a:noFill/>
        </p:spPr>
        <p:txBody>
          <a:bodyPr wrap="square" rtlCol="0">
            <a:spAutoFit/>
          </a:bodyPr>
          <a:lstStyle/>
          <a:p>
            <a:r>
              <a:rPr lang="cs-CZ" sz="1800" dirty="0">
                <a:latin typeface="Arial" pitchFamily="34" charset="0"/>
                <a:cs typeface="Arial" pitchFamily="34" charset="0"/>
              </a:rPr>
              <a:t>, Upraveno podle Musila 1992</a:t>
            </a:r>
          </a:p>
        </p:txBody>
      </p:sp>
    </p:spTree>
    <p:extLst>
      <p:ext uri="{BB962C8B-B14F-4D97-AF65-F5344CB8AC3E}">
        <p14:creationId xmlns:p14="http://schemas.microsoft.com/office/powerpoint/2010/main" val="818186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545" name="Object 1"/>
          <p:cNvGraphicFramePr>
            <a:graphicFrameLocks noChangeAspect="1"/>
          </p:cNvGraphicFramePr>
          <p:nvPr>
            <p:extLst>
              <p:ext uri="{D42A27DB-BD31-4B8C-83A1-F6EECF244321}">
                <p14:modId xmlns:p14="http://schemas.microsoft.com/office/powerpoint/2010/main" val="1636834166"/>
              </p:ext>
            </p:extLst>
          </p:nvPr>
        </p:nvGraphicFramePr>
        <p:xfrm>
          <a:off x="4860032" y="285727"/>
          <a:ext cx="4283968" cy="4031351"/>
        </p:xfrm>
        <a:graphic>
          <a:graphicData uri="http://schemas.openxmlformats.org/presentationml/2006/ole">
            <mc:AlternateContent xmlns:mc="http://schemas.openxmlformats.org/markup-compatibility/2006">
              <mc:Choice xmlns:v="urn:schemas-microsoft-com:vml" Requires="v">
                <p:oleObj spid="_x0000_s236583" name="CorelPhotoPaint.Image.9" r:id="rId3" imgW="4845919" imgH="4492381" progId="">
                  <p:embed/>
                </p:oleObj>
              </mc:Choice>
              <mc:Fallback>
                <p:oleObj name="CorelPhotoPaint.Image.9" r:id="rId3" imgW="4845919" imgH="4492381"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85727"/>
                        <a:ext cx="4283968" cy="4031351"/>
                      </a:xfrm>
                      <a:prstGeom prst="rect">
                        <a:avLst/>
                      </a:prstGeom>
                      <a:noFill/>
                    </p:spPr>
                  </p:pic>
                </p:oleObj>
              </mc:Fallback>
            </mc:AlternateContent>
          </a:graphicData>
        </a:graphic>
      </p:graphicFrame>
      <p:sp>
        <p:nvSpPr>
          <p:cNvPr id="5" name="Obdélník 4"/>
          <p:cNvSpPr/>
          <p:nvPr/>
        </p:nvSpPr>
        <p:spPr>
          <a:xfrm>
            <a:off x="142844" y="0"/>
            <a:ext cx="4857752" cy="2154436"/>
          </a:xfrm>
          <a:prstGeom prst="rect">
            <a:avLst/>
          </a:prstGeom>
        </p:spPr>
        <p:txBody>
          <a:bodyPr wrap="square">
            <a:spAutoFit/>
          </a:bodyPr>
          <a:lstStyle/>
          <a:p>
            <a:pPr algn="ctr"/>
            <a:r>
              <a:rPr lang="cs-CZ" sz="1400" b="1" dirty="0" err="1">
                <a:cs typeface="Times New Roman" pitchFamily="18" charset="0"/>
              </a:rPr>
              <a:t>Wiselský</a:t>
            </a:r>
            <a:r>
              <a:rPr lang="cs-CZ" sz="1400" b="1" dirty="0">
                <a:cs typeface="Times New Roman" pitchFamily="18" charset="0"/>
              </a:rPr>
              <a:t> glaciál </a:t>
            </a:r>
            <a:r>
              <a:rPr lang="cs-CZ" sz="1400" dirty="0">
                <a:cs typeface="Times New Roman" pitchFamily="18" charset="0"/>
              </a:rPr>
              <a:t>(</a:t>
            </a:r>
            <a:r>
              <a:rPr lang="cs-CZ" sz="1400" b="1" dirty="0" err="1">
                <a:cs typeface="Times New Roman" pitchFamily="18" charset="0"/>
              </a:rPr>
              <a:t>würm</a:t>
            </a:r>
            <a:r>
              <a:rPr lang="cs-CZ" sz="1400" dirty="0">
                <a:cs typeface="Times New Roman" pitchFamily="18" charset="0"/>
              </a:rPr>
              <a:t>) v trvání </a:t>
            </a:r>
            <a:r>
              <a:rPr lang="cs-CZ" sz="1400" b="1" dirty="0">
                <a:cs typeface="Times New Roman" pitchFamily="18" charset="0"/>
              </a:rPr>
              <a:t>od 117 000 do 14 000 BP </a:t>
            </a:r>
          </a:p>
          <a:p>
            <a:pPr algn="ctr"/>
            <a:r>
              <a:rPr lang="cs-CZ" sz="1400" b="1" dirty="0">
                <a:cs typeface="Times New Roman" pitchFamily="18" charset="0"/>
              </a:rPr>
              <a:t>- </a:t>
            </a:r>
            <a:r>
              <a:rPr lang="cs-CZ" sz="1400" dirty="0">
                <a:cs typeface="Times New Roman" pitchFamily="18" charset="0"/>
              </a:rPr>
              <a:t>poměrně dlouhé chladné období s několika mírně teplejšími výkyvy. </a:t>
            </a:r>
          </a:p>
          <a:p>
            <a:endParaRPr lang="cs-CZ" sz="1400" dirty="0">
              <a:cs typeface="Times New Roman" pitchFamily="18" charset="0"/>
            </a:endParaRPr>
          </a:p>
          <a:p>
            <a:r>
              <a:rPr lang="cs-CZ" sz="1600" u="sng" dirty="0">
                <a:cs typeface="Times New Roman" pitchFamily="18" charset="0"/>
              </a:rPr>
              <a:t>Složení rostlinného společenstva</a:t>
            </a:r>
            <a:r>
              <a:rPr lang="cs-CZ" sz="1600" dirty="0">
                <a:cs typeface="Times New Roman" pitchFamily="18" charset="0"/>
              </a:rPr>
              <a:t>: po celou dobu glaciálu </a:t>
            </a:r>
            <a:r>
              <a:rPr lang="cs-CZ" sz="1600" b="1" dirty="0">
                <a:cs typeface="Times New Roman" pitchFamily="18" charset="0"/>
              </a:rPr>
              <a:t>víceméně konstantní,  druhová </a:t>
            </a:r>
            <a:r>
              <a:rPr lang="cs-CZ" sz="1600" b="1" dirty="0" err="1">
                <a:cs typeface="Times New Roman" pitchFamily="18" charset="0"/>
              </a:rPr>
              <a:t>diverzita</a:t>
            </a:r>
            <a:r>
              <a:rPr lang="cs-CZ" sz="1600" b="1" dirty="0">
                <a:cs typeface="Times New Roman" pitchFamily="18" charset="0"/>
              </a:rPr>
              <a:t> byla nízká</a:t>
            </a:r>
          </a:p>
          <a:p>
            <a:r>
              <a:rPr lang="cs-CZ" sz="1400" dirty="0">
                <a:cs typeface="Times New Roman" pitchFamily="18" charset="0"/>
              </a:rPr>
              <a:t> </a:t>
            </a:r>
          </a:p>
          <a:p>
            <a:r>
              <a:rPr lang="cs-CZ" sz="1600" b="1" dirty="0">
                <a:cs typeface="Times New Roman" pitchFamily="18" charset="0"/>
              </a:rPr>
              <a:t>Krajina tedy měla charakter travnaté stepi s ostrůvky jehličnatých lesů. </a:t>
            </a:r>
          </a:p>
        </p:txBody>
      </p:sp>
      <p:sp>
        <p:nvSpPr>
          <p:cNvPr id="6" name="Obdélník 5"/>
          <p:cNvSpPr/>
          <p:nvPr/>
        </p:nvSpPr>
        <p:spPr>
          <a:xfrm>
            <a:off x="107125" y="2154436"/>
            <a:ext cx="4929190" cy="4616648"/>
          </a:xfrm>
          <a:prstGeom prst="rect">
            <a:avLst/>
          </a:prstGeom>
        </p:spPr>
        <p:txBody>
          <a:bodyPr wrap="square">
            <a:spAutoFit/>
          </a:bodyPr>
          <a:lstStyle/>
          <a:p>
            <a:endParaRPr lang="cs-CZ" sz="1400" b="1" dirty="0">
              <a:latin typeface="Times New Roman" pitchFamily="18" charset="0"/>
              <a:cs typeface="Times New Roman" pitchFamily="18" charset="0"/>
            </a:endParaRPr>
          </a:p>
          <a:p>
            <a:r>
              <a:rPr lang="cs-CZ" sz="1400" dirty="0">
                <a:latin typeface="Times New Roman" pitchFamily="18" charset="0"/>
                <a:cs typeface="Times New Roman" pitchFamily="18" charset="0"/>
              </a:rPr>
              <a:t>Docházelo pouze ke změnám v rozšiřování nebo zmenšování stepní a stromové vegetace</a:t>
            </a:r>
          </a:p>
          <a:p>
            <a:r>
              <a:rPr lang="cs-CZ" sz="1400" u="sng" dirty="0">
                <a:latin typeface="Times New Roman" pitchFamily="18" charset="0"/>
                <a:cs typeface="Times New Roman" pitchFamily="18" charset="0"/>
              </a:rPr>
              <a:t>Ve vrcholném období glaciálu LGM</a:t>
            </a:r>
            <a:r>
              <a:rPr lang="cs-CZ" sz="1400" b="1" u="sng" dirty="0">
                <a:latin typeface="Times New Roman" pitchFamily="18" charset="0"/>
                <a:cs typeface="Times New Roman" pitchFamily="18" charset="0"/>
              </a:rPr>
              <a:t> </a:t>
            </a:r>
            <a:r>
              <a:rPr lang="cs-CZ" sz="1400" u="sng" dirty="0">
                <a:latin typeface="Times New Roman" pitchFamily="18" charset="0"/>
                <a:cs typeface="Times New Roman" pitchFamily="18" charset="0"/>
              </a:rPr>
              <a:t>(60 000 až 13 000 BP) </a:t>
            </a:r>
          </a:p>
          <a:p>
            <a:r>
              <a:rPr lang="cs-CZ" sz="1400" u="sng" dirty="0">
                <a:latin typeface="Times New Roman" pitchFamily="18" charset="0"/>
                <a:cs typeface="Times New Roman" pitchFamily="18" charset="0"/>
              </a:rPr>
              <a:t>vzrůstala </a:t>
            </a:r>
            <a:r>
              <a:rPr lang="cs-CZ" sz="1400" u="sng" dirty="0" err="1">
                <a:latin typeface="Times New Roman" pitchFamily="18" charset="0"/>
                <a:cs typeface="Times New Roman" pitchFamily="18" charset="0"/>
              </a:rPr>
              <a:t>aridita</a:t>
            </a:r>
            <a:r>
              <a:rPr lang="cs-CZ" sz="1400" u="sng" dirty="0">
                <a:latin typeface="Times New Roman" pitchFamily="18" charset="0"/>
                <a:cs typeface="Times New Roman" pitchFamily="18" charset="0"/>
              </a:rPr>
              <a:t>  a  převažovala bezlesá stanoviště. </a:t>
            </a:r>
          </a:p>
          <a:p>
            <a:endParaRPr lang="cs-CZ" sz="1400" u="sng" dirty="0">
              <a:latin typeface="Times New Roman" pitchFamily="18" charset="0"/>
              <a:cs typeface="Times New Roman" pitchFamily="18" charset="0"/>
            </a:endParaRPr>
          </a:p>
          <a:p>
            <a:pPr>
              <a:buFontTx/>
              <a:buChar char="-"/>
            </a:pPr>
            <a:r>
              <a:rPr lang="cs-CZ" sz="1400" dirty="0">
                <a:latin typeface="Times New Roman" pitchFamily="18" charset="0"/>
                <a:cs typeface="Times New Roman" pitchFamily="18" charset="0"/>
              </a:rPr>
              <a:t> V nízkých suchých oblastech vznikly rozlehlé </a:t>
            </a:r>
            <a:r>
              <a:rPr lang="cs-CZ" sz="1400" b="1" dirty="0">
                <a:latin typeface="Times New Roman" pitchFamily="18" charset="0"/>
                <a:cs typeface="Times New Roman" pitchFamily="18" charset="0"/>
              </a:rPr>
              <a:t>sprašové stepi</a:t>
            </a:r>
            <a:r>
              <a:rPr lang="cs-CZ" sz="1400" dirty="0">
                <a:latin typeface="Times New Roman" pitchFamily="18" charset="0"/>
                <a:cs typeface="Times New Roman" pitchFamily="18" charset="0"/>
              </a:rPr>
              <a:t>, jejichž vegetace měla vysoký podíl  </a:t>
            </a:r>
            <a:r>
              <a:rPr lang="cs-CZ" sz="1400" dirty="0" err="1">
                <a:latin typeface="Times New Roman" pitchFamily="18" charset="0"/>
                <a:cs typeface="Times New Roman" pitchFamily="18" charset="0"/>
              </a:rPr>
              <a:t>merlíkovitých</a:t>
            </a:r>
            <a:r>
              <a:rPr lang="cs-CZ" sz="1400" dirty="0">
                <a:latin typeface="Times New Roman" pitchFamily="18" charset="0"/>
                <a:cs typeface="Times New Roman" pitchFamily="18" charset="0"/>
              </a:rPr>
              <a:t> </a:t>
            </a:r>
            <a:r>
              <a:rPr lang="cs-CZ" sz="1400" i="1" dirty="0" err="1">
                <a:latin typeface="Times New Roman" pitchFamily="18" charset="0"/>
                <a:cs typeface="Times New Roman" pitchFamily="18" charset="0"/>
              </a:rPr>
              <a:t>Chenopodiaceae</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a  pelyňku (</a:t>
            </a:r>
            <a:r>
              <a:rPr lang="cs-CZ" sz="1400" i="1" dirty="0" err="1">
                <a:latin typeface="Times New Roman" pitchFamily="18" charset="0"/>
                <a:cs typeface="Times New Roman" pitchFamily="18" charset="0"/>
              </a:rPr>
              <a:t>Artemisia</a:t>
            </a:r>
            <a:r>
              <a:rPr lang="cs-CZ" sz="1400" dirty="0">
                <a:latin typeface="Times New Roman" pitchFamily="18" charset="0"/>
                <a:cs typeface="Times New Roman" pitchFamily="18" charset="0"/>
              </a:rPr>
              <a:t>). </a:t>
            </a:r>
          </a:p>
          <a:p>
            <a:pPr>
              <a:buFontTx/>
              <a:buChar char="-"/>
            </a:pPr>
            <a:r>
              <a:rPr lang="cs-CZ" sz="1400" dirty="0">
                <a:cs typeface="Times New Roman" pitchFamily="18" charset="0"/>
              </a:rPr>
              <a:t> Sprašový stupeň byl lemován</a:t>
            </a:r>
            <a:r>
              <a:rPr lang="cs-CZ" sz="1400" b="1" dirty="0">
                <a:cs typeface="Times New Roman" pitchFamily="18" charset="0"/>
              </a:rPr>
              <a:t> vyšším stupněm s příznivějšími vlhkostními poměry</a:t>
            </a:r>
            <a:r>
              <a:rPr lang="cs-CZ" sz="1400" dirty="0">
                <a:cs typeface="Times New Roman" pitchFamily="18" charset="0"/>
              </a:rPr>
              <a:t>, což dovolovalo existenci nesouvislých porostů některých nejodolnějších dřevin -  </a:t>
            </a:r>
            <a:r>
              <a:rPr lang="cs-CZ" sz="1400" i="1" dirty="0" err="1">
                <a:cs typeface="Times New Roman" pitchFamily="18" charset="0"/>
              </a:rPr>
              <a:t>Pinus</a:t>
            </a:r>
            <a:r>
              <a:rPr lang="cs-CZ" sz="1400" i="1" dirty="0">
                <a:cs typeface="Times New Roman" pitchFamily="18" charset="0"/>
              </a:rPr>
              <a:t> </a:t>
            </a:r>
            <a:r>
              <a:rPr lang="cs-CZ" sz="1400" i="1" dirty="0" err="1">
                <a:cs typeface="Times New Roman" pitchFamily="18" charset="0"/>
              </a:rPr>
              <a:t>sylvestris</a:t>
            </a:r>
            <a:r>
              <a:rPr lang="cs-CZ" sz="1400" i="1" dirty="0">
                <a:cs typeface="Times New Roman" pitchFamily="18" charset="0"/>
              </a:rPr>
              <a:t> </a:t>
            </a:r>
            <a:r>
              <a:rPr lang="cs-CZ" sz="1400" dirty="0">
                <a:cs typeface="Times New Roman" pitchFamily="18" charset="0"/>
              </a:rPr>
              <a:t>(borovice lesní)</a:t>
            </a:r>
            <a:r>
              <a:rPr lang="cs-CZ" sz="1400" i="1" dirty="0">
                <a:cs typeface="Times New Roman" pitchFamily="18" charset="0"/>
              </a:rPr>
              <a:t>, P. </a:t>
            </a:r>
            <a:r>
              <a:rPr lang="cs-CZ" sz="1400" i="1" dirty="0" err="1">
                <a:cs typeface="Times New Roman" pitchFamily="18" charset="0"/>
              </a:rPr>
              <a:t>cembra</a:t>
            </a:r>
            <a:r>
              <a:rPr lang="cs-CZ" sz="1400" i="1" dirty="0">
                <a:cs typeface="Times New Roman" pitchFamily="18" charset="0"/>
              </a:rPr>
              <a:t> (limba)</a:t>
            </a:r>
            <a:r>
              <a:rPr lang="cs-CZ" sz="1400" dirty="0">
                <a:cs typeface="Times New Roman" pitchFamily="18" charset="0"/>
              </a:rPr>
              <a:t> nebo </a:t>
            </a:r>
            <a:r>
              <a:rPr lang="cs-CZ" sz="1400" i="1" dirty="0">
                <a:cs typeface="Times New Roman" pitchFamily="18" charset="0"/>
              </a:rPr>
              <a:t>Larix </a:t>
            </a:r>
            <a:r>
              <a:rPr lang="cs-CZ" sz="1400" dirty="0">
                <a:cs typeface="Times New Roman" pitchFamily="18" charset="0"/>
              </a:rPr>
              <a:t>(modřín). </a:t>
            </a:r>
            <a:endParaRPr lang="cs-CZ" sz="1400" dirty="0">
              <a:latin typeface="Times New Roman" pitchFamily="18" charset="0"/>
              <a:cs typeface="Times New Roman" pitchFamily="18" charset="0"/>
            </a:endParaRPr>
          </a:p>
          <a:p>
            <a:r>
              <a:rPr lang="cs-CZ" sz="1400" dirty="0">
                <a:latin typeface="Times New Roman" pitchFamily="18" charset="0"/>
                <a:cs typeface="Times New Roman" pitchFamily="18" charset="0"/>
              </a:rPr>
              <a:t>- V nivách byly porosty</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Hippophaë</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(rakytník) a </a:t>
            </a:r>
            <a:r>
              <a:rPr lang="cs-CZ" sz="1400" i="1" dirty="0" err="1">
                <a:latin typeface="Times New Roman" pitchFamily="18" charset="0"/>
                <a:cs typeface="Times New Roman" pitchFamily="18" charset="0"/>
              </a:rPr>
              <a:t>Salix</a:t>
            </a:r>
            <a:r>
              <a:rPr lang="cs-CZ" sz="1400" dirty="0">
                <a:latin typeface="Times New Roman" pitchFamily="18" charset="0"/>
                <a:cs typeface="Times New Roman" pitchFamily="18" charset="0"/>
              </a:rPr>
              <a:t> (vrba), místy </a:t>
            </a:r>
            <a:r>
              <a:rPr lang="cs-CZ" sz="1400" i="1" dirty="0" err="1">
                <a:latin typeface="Times New Roman" pitchFamily="18" charset="0"/>
                <a:cs typeface="Times New Roman" pitchFamily="18" charset="0"/>
              </a:rPr>
              <a:t>Alnus</a:t>
            </a:r>
            <a:r>
              <a:rPr lang="cs-CZ" sz="1400" dirty="0">
                <a:latin typeface="Times New Roman" pitchFamily="18" charset="0"/>
                <a:cs typeface="Times New Roman" pitchFamily="18" charset="0"/>
              </a:rPr>
              <a:t> olše. </a:t>
            </a:r>
          </a:p>
          <a:p>
            <a:endParaRPr lang="cs-CZ" sz="1400" dirty="0">
              <a:latin typeface="Times New Roman" pitchFamily="18" charset="0"/>
              <a:cs typeface="Times New Roman" pitchFamily="18" charset="0"/>
            </a:endParaRPr>
          </a:p>
          <a:p>
            <a:r>
              <a:rPr lang="cs-CZ" sz="1400" dirty="0">
                <a:latin typeface="Times New Roman" pitchFamily="18" charset="0"/>
                <a:cs typeface="Times New Roman" pitchFamily="18" charset="0"/>
              </a:rPr>
              <a:t>V nejteplejších oblastech - jižní svahy Pavlovských kopců -  rostly i náročnější dřeviny </a:t>
            </a:r>
            <a:r>
              <a:rPr lang="cs-CZ" sz="1400" i="1" dirty="0" err="1">
                <a:latin typeface="Times New Roman" pitchFamily="18" charset="0"/>
                <a:cs typeface="Times New Roman" pitchFamily="18" charset="0"/>
              </a:rPr>
              <a:t>Quercus</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(dub) nebo</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Corylus</a:t>
            </a:r>
            <a:r>
              <a:rPr lang="cs-CZ" sz="1400" i="1" dirty="0">
                <a:latin typeface="Times New Roman" pitchFamily="18" charset="0"/>
                <a:cs typeface="Times New Roman" pitchFamily="18" charset="0"/>
              </a:rPr>
              <a:t> </a:t>
            </a:r>
            <a:r>
              <a:rPr lang="cs-CZ" sz="1400" dirty="0">
                <a:latin typeface="Times New Roman" pitchFamily="18" charset="0"/>
                <a:cs typeface="Times New Roman" pitchFamily="18" charset="0"/>
              </a:rPr>
              <a:t>(líska) </a:t>
            </a:r>
          </a:p>
          <a:p>
            <a:r>
              <a:rPr lang="cs-CZ" sz="1400" dirty="0">
                <a:latin typeface="Times New Roman" pitchFamily="18" charset="0"/>
                <a:cs typeface="Times New Roman" pitchFamily="18" charset="0"/>
              </a:rPr>
              <a:t>(lokalita Bulhary </a:t>
            </a:r>
            <a:r>
              <a:rPr lang="cs-CZ" sz="1400" dirty="0"/>
              <a:t>(radiokarbonově datováno 28 00 až 25 000  BP). (Rybníček a Rybníčková 1991)</a:t>
            </a:r>
            <a:endParaRPr lang="cs-CZ" sz="1400" dirty="0">
              <a:latin typeface="Times New Roman" pitchFamily="18" charset="0"/>
              <a:cs typeface="Times New Roman" pitchFamily="18" charset="0"/>
            </a:endParaRPr>
          </a:p>
          <a:p>
            <a:r>
              <a:rPr lang="cs-CZ" sz="1400" b="1" dirty="0">
                <a:latin typeface="Times New Roman" pitchFamily="18" charset="0"/>
                <a:cs typeface="Times New Roman" pitchFamily="18" charset="0"/>
              </a:rPr>
              <a:t>	</a:t>
            </a:r>
            <a:endParaRPr lang="cs-CZ" sz="1400" dirty="0">
              <a:latin typeface="Times New Roman" pitchFamily="18" charset="0"/>
              <a:cs typeface="Times New Roman" pitchFamily="18" charset="0"/>
            </a:endParaRPr>
          </a:p>
        </p:txBody>
      </p:sp>
      <p:sp>
        <p:nvSpPr>
          <p:cNvPr id="8" name="Obdélník 7"/>
          <p:cNvSpPr/>
          <p:nvPr/>
        </p:nvSpPr>
        <p:spPr>
          <a:xfrm>
            <a:off x="5097947" y="4631610"/>
            <a:ext cx="3286148" cy="523220"/>
          </a:xfrm>
          <a:prstGeom prst="rect">
            <a:avLst/>
          </a:prstGeom>
        </p:spPr>
        <p:txBody>
          <a:bodyPr wrap="square">
            <a:spAutoFit/>
          </a:bodyPr>
          <a:lstStyle/>
          <a:p>
            <a:r>
              <a:rPr lang="cs-CZ" sz="1400" b="1" dirty="0">
                <a:solidFill>
                  <a:srgbClr val="000000"/>
                </a:solidFill>
                <a:cs typeface="Times New Roman" pitchFamily="18" charset="0"/>
              </a:rPr>
              <a:t>Z tohoto období pochází většina sedimentů ze vchodových částí  jeskyní.</a:t>
            </a:r>
            <a:endParaRPr lang="cs-CZ" b="1"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ChangeArrowheads="1"/>
          </p:cNvSpPr>
          <p:nvPr/>
        </p:nvSpPr>
        <p:spPr bwMode="auto">
          <a:xfrm>
            <a:off x="0" y="51594"/>
            <a:ext cx="7080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200" b="1" i="1" dirty="0">
                <a:solidFill>
                  <a:srgbClr val="000080"/>
                </a:solidFill>
                <a:latin typeface="Arial" pitchFamily="34" charset="0"/>
                <a:cs typeface="Arial" pitchFamily="34" charset="0"/>
              </a:rPr>
              <a:t>BIOME 6000 Vegetation Reconstructions, Prentice et al. 1996</a:t>
            </a:r>
            <a:r>
              <a:rPr lang="en-US" altLang="cs-CZ" sz="1200" dirty="0"/>
              <a:t> </a:t>
            </a:r>
          </a:p>
        </p:txBody>
      </p:sp>
      <p:graphicFrame>
        <p:nvGraphicFramePr>
          <p:cNvPr id="58371" name="Object 1041"/>
          <p:cNvGraphicFramePr>
            <a:graphicFrameLocks noChangeAspect="1"/>
          </p:cNvGraphicFramePr>
          <p:nvPr/>
        </p:nvGraphicFramePr>
        <p:xfrm>
          <a:off x="250825" y="5013325"/>
          <a:ext cx="4535489" cy="1464811"/>
        </p:xfrm>
        <a:graphic>
          <a:graphicData uri="http://schemas.openxmlformats.org/presentationml/2006/ole">
            <mc:AlternateContent xmlns:mc="http://schemas.openxmlformats.org/markup-compatibility/2006">
              <mc:Choice xmlns:v="urn:schemas-microsoft-com:vml" Requires="v">
                <p:oleObj spid="_x0000_s291918" name="CorelPhotoPaint.Image.9" r:id="rId3" imgW="5307937" imgH="1714286" progId="">
                  <p:embed/>
                </p:oleObj>
              </mc:Choice>
              <mc:Fallback>
                <p:oleObj name="CorelPhotoPaint.Image.9" r:id="rId3" imgW="5307937" imgH="171428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013325"/>
                        <a:ext cx="4535489" cy="146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Rectangle 1042"/>
          <p:cNvSpPr>
            <a:spLocks noChangeArrowheads="1"/>
          </p:cNvSpPr>
          <p:nvPr/>
        </p:nvSpPr>
        <p:spPr bwMode="auto">
          <a:xfrm>
            <a:off x="5427663" y="5798301"/>
            <a:ext cx="362585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800" b="1" dirty="0">
                <a:latin typeface="Arial" pitchFamily="34" charset="0"/>
              </a:rPr>
              <a:t>Reference: </a:t>
            </a:r>
            <a:br>
              <a:rPr lang="en-US" altLang="cs-CZ" sz="800" dirty="0">
                <a:latin typeface="Arial" pitchFamily="34" charset="0"/>
              </a:rPr>
            </a:br>
            <a:r>
              <a:rPr lang="en-US" altLang="cs-CZ" sz="800" dirty="0">
                <a:latin typeface="Arial" pitchFamily="34" charset="0"/>
              </a:rPr>
              <a:t>Prentice, C.I., </a:t>
            </a:r>
            <a:r>
              <a:rPr lang="en-US" altLang="cs-CZ" sz="800" dirty="0" err="1">
                <a:latin typeface="Arial" pitchFamily="34" charset="0"/>
              </a:rPr>
              <a:t>Guiot</a:t>
            </a:r>
            <a:r>
              <a:rPr lang="en-US" altLang="cs-CZ" sz="800" dirty="0">
                <a:latin typeface="Arial" pitchFamily="34" charset="0"/>
              </a:rPr>
              <a:t>, J., Huntley, B., Jolly D. and </a:t>
            </a:r>
            <a:r>
              <a:rPr lang="en-US" altLang="cs-CZ" sz="800" dirty="0" err="1">
                <a:latin typeface="Arial" pitchFamily="34" charset="0"/>
              </a:rPr>
              <a:t>Cheddadi</a:t>
            </a:r>
            <a:r>
              <a:rPr lang="en-US" altLang="cs-CZ" sz="800" dirty="0">
                <a:latin typeface="Arial" pitchFamily="34" charset="0"/>
              </a:rPr>
              <a:t>, R., 1996, </a:t>
            </a:r>
            <a:br>
              <a:rPr lang="en-US" altLang="cs-CZ" sz="800" dirty="0">
                <a:latin typeface="Arial" pitchFamily="34" charset="0"/>
              </a:rPr>
            </a:br>
            <a:r>
              <a:rPr lang="en-US" altLang="cs-CZ" sz="800" dirty="0">
                <a:latin typeface="Arial" pitchFamily="34" charset="0"/>
              </a:rPr>
              <a:t>Reconstructing biomes from </a:t>
            </a:r>
            <a:r>
              <a:rPr lang="en-US" altLang="cs-CZ" sz="800" dirty="0" err="1">
                <a:latin typeface="Arial" pitchFamily="34" charset="0"/>
              </a:rPr>
              <a:t>palaeoecological</a:t>
            </a:r>
            <a:r>
              <a:rPr lang="en-US" altLang="cs-CZ" sz="800" dirty="0">
                <a:latin typeface="Arial" pitchFamily="34" charset="0"/>
              </a:rPr>
              <a:t> data: </a:t>
            </a:r>
            <a:br>
              <a:rPr lang="en-US" altLang="cs-CZ" sz="800" dirty="0">
                <a:latin typeface="Arial" pitchFamily="34" charset="0"/>
              </a:rPr>
            </a:br>
            <a:r>
              <a:rPr lang="en-US" altLang="cs-CZ" sz="800" dirty="0">
                <a:latin typeface="Arial" pitchFamily="34" charset="0"/>
              </a:rPr>
              <a:t>a general method and its application to European pollen data at 0 and 6 ka. </a:t>
            </a:r>
            <a:br>
              <a:rPr lang="en-US" altLang="cs-CZ" sz="800" dirty="0">
                <a:latin typeface="Arial" pitchFamily="34" charset="0"/>
              </a:rPr>
            </a:br>
            <a:r>
              <a:rPr lang="en-US" altLang="cs-CZ" sz="800" dirty="0">
                <a:latin typeface="Arial" pitchFamily="34" charset="0"/>
              </a:rPr>
              <a:t>Climate Dynamics 12:185-194. </a:t>
            </a:r>
          </a:p>
        </p:txBody>
      </p:sp>
      <p:graphicFrame>
        <p:nvGraphicFramePr>
          <p:cNvPr id="58373" name="Object 1044"/>
          <p:cNvGraphicFramePr>
            <a:graphicFrameLocks noChangeAspect="1"/>
          </p:cNvGraphicFramePr>
          <p:nvPr/>
        </p:nvGraphicFramePr>
        <p:xfrm>
          <a:off x="88900" y="381000"/>
          <a:ext cx="8964613" cy="4572000"/>
        </p:xfrm>
        <a:graphic>
          <a:graphicData uri="http://schemas.openxmlformats.org/presentationml/2006/ole">
            <mc:AlternateContent xmlns:mc="http://schemas.openxmlformats.org/markup-compatibility/2006">
              <mc:Choice xmlns:v="urn:schemas-microsoft-com:vml" Requires="v">
                <p:oleObj spid="_x0000_s291919" name="CorelPhotoPaint.Image.9" r:id="rId5" imgW="8622222" imgH="3961905" progId="">
                  <p:embed/>
                </p:oleObj>
              </mc:Choice>
              <mc:Fallback>
                <p:oleObj name="CorelPhotoPaint.Image.9" r:id="rId5" imgW="8622222" imgH="3961905"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381000"/>
                        <a:ext cx="89646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ovéPole 1"/>
          <p:cNvSpPr txBox="1"/>
          <p:nvPr/>
        </p:nvSpPr>
        <p:spPr>
          <a:xfrm>
            <a:off x="642910" y="3571876"/>
            <a:ext cx="1214446" cy="646331"/>
          </a:xfrm>
          <a:prstGeom prst="rect">
            <a:avLst/>
          </a:prstGeom>
          <a:solidFill>
            <a:schemeClr val="accent2">
              <a:lumMod val="40000"/>
              <a:lumOff val="60000"/>
            </a:schemeClr>
          </a:solidFill>
        </p:spPr>
        <p:txBody>
          <a:bodyPr wrap="square">
            <a:spAutoFit/>
          </a:bodyPr>
          <a:lstStyle/>
          <a:p>
            <a:pPr>
              <a:defRPr/>
            </a:pPr>
            <a:r>
              <a:rPr lang="cs-CZ" sz="1800" dirty="0"/>
              <a:t>Glaciální maximum</a:t>
            </a:r>
          </a:p>
        </p:txBody>
      </p:sp>
    </p:spTree>
    <p:extLst>
      <p:ext uri="{BB962C8B-B14F-4D97-AF65-F5344CB8AC3E}">
        <p14:creationId xmlns:p14="http://schemas.microsoft.com/office/powerpoint/2010/main" val="3028783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82273" y="908720"/>
            <a:ext cx="8682215" cy="1669496"/>
          </a:xfrm>
          <a:prstGeom prst="rect">
            <a:avLst/>
          </a:prstGeom>
        </p:spPr>
        <p:txBody>
          <a:bodyPr wrap="square">
            <a:spAutoFit/>
          </a:bodyPr>
          <a:lstStyle/>
          <a:p>
            <a:pPr algn="just">
              <a:lnSpc>
                <a:spcPct val="150000"/>
              </a:lnSpc>
              <a:spcAft>
                <a:spcPts val="0"/>
              </a:spcAft>
            </a:pPr>
            <a:r>
              <a:rPr lang="cs-CZ" sz="1400" dirty="0">
                <a:latin typeface="+mj-lt"/>
                <a:ea typeface="Times New Roman"/>
                <a:cs typeface="Times New Roman"/>
              </a:rPr>
              <a:t>Od DR 1 do DR 3 docházelo postupně ke klimatickému zlepšení, vegetace se z převládající tundrové </a:t>
            </a:r>
          </a:p>
          <a:p>
            <a:pPr algn="just">
              <a:lnSpc>
                <a:spcPct val="150000"/>
              </a:lnSpc>
              <a:spcAft>
                <a:spcPts val="0"/>
              </a:spcAft>
            </a:pPr>
            <a:r>
              <a:rPr lang="cs-CZ" sz="1400" dirty="0">
                <a:latin typeface="+mj-lt"/>
                <a:ea typeface="Times New Roman"/>
                <a:cs typeface="Times New Roman"/>
              </a:rPr>
              <a:t>měnila na </a:t>
            </a:r>
            <a:r>
              <a:rPr lang="cs-CZ" sz="1400" dirty="0" err="1">
                <a:latin typeface="+mj-lt"/>
                <a:ea typeface="Times New Roman"/>
                <a:cs typeface="Times New Roman"/>
              </a:rPr>
              <a:t>lesotundrovou</a:t>
            </a:r>
            <a:r>
              <a:rPr lang="cs-CZ" sz="1400" dirty="0">
                <a:latin typeface="+mj-lt"/>
                <a:ea typeface="Times New Roman"/>
                <a:cs typeface="Times New Roman"/>
              </a:rPr>
              <a:t>. </a:t>
            </a:r>
          </a:p>
          <a:p>
            <a:pPr algn="just">
              <a:lnSpc>
                <a:spcPct val="150000"/>
              </a:lnSpc>
              <a:spcAft>
                <a:spcPts val="0"/>
              </a:spcAft>
            </a:pPr>
            <a:r>
              <a:rPr lang="cs-CZ" sz="1400" dirty="0">
                <a:latin typeface="+mj-lt"/>
                <a:ea typeface="Times New Roman"/>
                <a:cs typeface="Times New Roman"/>
              </a:rPr>
              <a:t>Typické prvky: </a:t>
            </a:r>
            <a:r>
              <a:rPr lang="cs-CZ" sz="1400" i="1" dirty="0" err="1">
                <a:latin typeface="+mj-lt"/>
                <a:ea typeface="Times New Roman"/>
                <a:cs typeface="Times New Roman"/>
              </a:rPr>
              <a:t>Betula</a:t>
            </a:r>
            <a:r>
              <a:rPr lang="cs-CZ" sz="1400" i="1" dirty="0">
                <a:latin typeface="+mj-lt"/>
                <a:ea typeface="Times New Roman"/>
                <a:cs typeface="Times New Roman"/>
              </a:rPr>
              <a:t> </a:t>
            </a:r>
            <a:r>
              <a:rPr lang="cs-CZ" sz="1400" i="1" dirty="0" err="1">
                <a:latin typeface="+mj-lt"/>
                <a:ea typeface="Times New Roman"/>
                <a:cs typeface="Times New Roman"/>
              </a:rPr>
              <a:t>nana</a:t>
            </a:r>
            <a:r>
              <a:rPr lang="cs-CZ" sz="1400" dirty="0">
                <a:latin typeface="+mj-lt"/>
                <a:ea typeface="Times New Roman"/>
                <a:cs typeface="Times New Roman"/>
              </a:rPr>
              <a:t>, </a:t>
            </a:r>
            <a:r>
              <a:rPr lang="cs-CZ" sz="1400" i="1" dirty="0" err="1">
                <a:latin typeface="+mj-lt"/>
                <a:ea typeface="Times New Roman"/>
                <a:cs typeface="Times New Roman"/>
              </a:rPr>
              <a:t>Juniperus</a:t>
            </a:r>
            <a:r>
              <a:rPr lang="cs-CZ" sz="1400" dirty="0">
                <a:latin typeface="+mj-lt"/>
                <a:ea typeface="Times New Roman"/>
                <a:cs typeface="Times New Roman"/>
              </a:rPr>
              <a:t> a druhy rodu </a:t>
            </a:r>
            <a:r>
              <a:rPr lang="cs-CZ" sz="1400" i="1" dirty="0" err="1">
                <a:latin typeface="+mj-lt"/>
                <a:ea typeface="Times New Roman"/>
                <a:cs typeface="Times New Roman"/>
              </a:rPr>
              <a:t>Salix</a:t>
            </a:r>
            <a:r>
              <a:rPr lang="cs-CZ" sz="1400" dirty="0">
                <a:latin typeface="+mj-lt"/>
                <a:ea typeface="Times New Roman"/>
                <a:cs typeface="Times New Roman"/>
              </a:rPr>
              <a:t>, zastoupena byla </a:t>
            </a:r>
            <a:r>
              <a:rPr lang="cs-CZ" sz="1400" i="1" dirty="0" err="1">
                <a:latin typeface="+mj-lt"/>
                <a:ea typeface="Times New Roman"/>
                <a:cs typeface="Times New Roman"/>
              </a:rPr>
              <a:t>Pinus</a:t>
            </a:r>
            <a:r>
              <a:rPr lang="cs-CZ" sz="1400" i="1" dirty="0">
                <a:latin typeface="+mj-lt"/>
                <a:ea typeface="Times New Roman"/>
                <a:cs typeface="Times New Roman"/>
              </a:rPr>
              <a:t> </a:t>
            </a:r>
            <a:r>
              <a:rPr lang="cs-CZ" sz="1400" i="1" dirty="0" err="1">
                <a:latin typeface="+mj-lt"/>
                <a:ea typeface="Times New Roman"/>
                <a:cs typeface="Times New Roman"/>
              </a:rPr>
              <a:t>sylvestris</a:t>
            </a:r>
            <a:r>
              <a:rPr lang="cs-CZ" sz="1400" dirty="0">
                <a:latin typeface="+mj-lt"/>
                <a:ea typeface="Times New Roman"/>
                <a:cs typeface="Times New Roman"/>
              </a:rPr>
              <a:t>, </a:t>
            </a:r>
            <a:r>
              <a:rPr lang="cs-CZ" sz="1400" i="1" dirty="0" err="1">
                <a:latin typeface="+mj-lt"/>
                <a:ea typeface="Times New Roman"/>
                <a:cs typeface="Times New Roman"/>
              </a:rPr>
              <a:t>Populus</a:t>
            </a:r>
            <a:r>
              <a:rPr lang="cs-CZ" sz="1400" i="1" dirty="0">
                <a:latin typeface="+mj-lt"/>
                <a:ea typeface="Times New Roman"/>
                <a:cs typeface="Times New Roman"/>
              </a:rPr>
              <a:t> </a:t>
            </a:r>
            <a:r>
              <a:rPr lang="cs-CZ" sz="1400" i="1" dirty="0" err="1">
                <a:latin typeface="+mj-lt"/>
                <a:ea typeface="Times New Roman"/>
                <a:cs typeface="Times New Roman"/>
              </a:rPr>
              <a:t>tremula</a:t>
            </a:r>
            <a:r>
              <a:rPr lang="cs-CZ" sz="1400" dirty="0">
                <a:latin typeface="+mj-lt"/>
                <a:ea typeface="Times New Roman"/>
                <a:cs typeface="Times New Roman"/>
              </a:rPr>
              <a:t> a </a:t>
            </a:r>
            <a:r>
              <a:rPr lang="cs-CZ" sz="1400" i="1" dirty="0" err="1">
                <a:latin typeface="+mj-lt"/>
                <a:ea typeface="Times New Roman"/>
                <a:cs typeface="Times New Roman"/>
              </a:rPr>
              <a:t>Betula</a:t>
            </a:r>
            <a:r>
              <a:rPr lang="cs-CZ" sz="1400" dirty="0">
                <a:latin typeface="+mj-lt"/>
                <a:ea typeface="Times New Roman"/>
                <a:cs typeface="Times New Roman"/>
              </a:rPr>
              <a:t> sec. </a:t>
            </a:r>
            <a:r>
              <a:rPr lang="cs-CZ" sz="1400" i="1" dirty="0" err="1">
                <a:latin typeface="+mj-lt"/>
                <a:ea typeface="Times New Roman"/>
                <a:cs typeface="Times New Roman"/>
              </a:rPr>
              <a:t>albae</a:t>
            </a:r>
            <a:r>
              <a:rPr lang="cs-CZ" sz="1400" dirty="0">
                <a:latin typeface="+mj-lt"/>
                <a:ea typeface="Times New Roman"/>
                <a:cs typeface="Times New Roman"/>
              </a:rPr>
              <a:t> (i </a:t>
            </a:r>
            <a:r>
              <a:rPr lang="cs-CZ" sz="1400" i="1" dirty="0" err="1">
                <a:latin typeface="+mj-lt"/>
                <a:ea typeface="Times New Roman"/>
                <a:cs typeface="Times New Roman"/>
              </a:rPr>
              <a:t>pubescens</a:t>
            </a:r>
            <a:r>
              <a:rPr lang="cs-CZ" sz="1400" dirty="0">
                <a:latin typeface="+mj-lt"/>
                <a:ea typeface="Times New Roman"/>
                <a:cs typeface="Times New Roman"/>
              </a:rPr>
              <a:t>).  Přítomnost pylu </a:t>
            </a:r>
            <a:r>
              <a:rPr lang="cs-CZ" sz="1400" i="1" dirty="0" err="1">
                <a:latin typeface="+mj-lt"/>
                <a:ea typeface="Times New Roman"/>
                <a:cs typeface="Times New Roman"/>
              </a:rPr>
              <a:t>Ephedra</a:t>
            </a:r>
            <a:r>
              <a:rPr lang="cs-CZ" sz="1400" dirty="0">
                <a:latin typeface="+mj-lt"/>
                <a:ea typeface="Times New Roman"/>
                <a:cs typeface="Times New Roman"/>
              </a:rPr>
              <a:t>, </a:t>
            </a:r>
            <a:r>
              <a:rPr lang="cs-CZ" sz="1400" i="1" dirty="0" err="1">
                <a:latin typeface="+mj-lt"/>
                <a:ea typeface="Times New Roman"/>
                <a:cs typeface="Times New Roman"/>
              </a:rPr>
              <a:t>Hippophaë</a:t>
            </a:r>
            <a:r>
              <a:rPr lang="cs-CZ" sz="1400" i="1" dirty="0">
                <a:latin typeface="+mj-lt"/>
                <a:ea typeface="Times New Roman"/>
                <a:cs typeface="Times New Roman"/>
              </a:rPr>
              <a:t>,</a:t>
            </a:r>
            <a:r>
              <a:rPr lang="cs-CZ" sz="1400" dirty="0">
                <a:latin typeface="+mj-lt"/>
                <a:ea typeface="Times New Roman"/>
                <a:cs typeface="Times New Roman"/>
              </a:rPr>
              <a:t> </a:t>
            </a:r>
            <a:r>
              <a:rPr lang="cs-CZ" sz="1400" dirty="0" err="1">
                <a:latin typeface="+mj-lt"/>
                <a:ea typeface="Times New Roman"/>
                <a:cs typeface="Times New Roman"/>
              </a:rPr>
              <a:t>spór</a:t>
            </a:r>
            <a:r>
              <a:rPr lang="cs-CZ" sz="1400" dirty="0">
                <a:latin typeface="+mj-lt"/>
                <a:ea typeface="Times New Roman"/>
                <a:cs typeface="Times New Roman"/>
              </a:rPr>
              <a:t> </a:t>
            </a:r>
            <a:r>
              <a:rPr lang="cs-CZ" sz="1400" i="1" dirty="0" err="1">
                <a:latin typeface="+mj-lt"/>
                <a:ea typeface="Times New Roman"/>
                <a:cs typeface="Times New Roman"/>
              </a:rPr>
              <a:t>Selaginella</a:t>
            </a:r>
            <a:r>
              <a:rPr lang="cs-CZ" sz="1400" dirty="0">
                <a:latin typeface="+mj-lt"/>
                <a:ea typeface="Times New Roman"/>
                <a:cs typeface="Times New Roman"/>
              </a:rPr>
              <a:t>, </a:t>
            </a:r>
            <a:r>
              <a:rPr lang="cs-CZ" sz="1400" i="1" dirty="0" err="1">
                <a:latin typeface="+mj-lt"/>
                <a:ea typeface="Times New Roman"/>
                <a:cs typeface="Times New Roman"/>
              </a:rPr>
              <a:t>Botrychium</a:t>
            </a:r>
            <a:r>
              <a:rPr lang="cs-CZ" sz="1400" dirty="0">
                <a:latin typeface="+mj-lt"/>
                <a:ea typeface="Times New Roman"/>
                <a:cs typeface="Times New Roman"/>
              </a:rPr>
              <a:t>,  </a:t>
            </a:r>
            <a:r>
              <a:rPr lang="cs-CZ" sz="1400" i="1" dirty="0" err="1">
                <a:latin typeface="+mj-lt"/>
                <a:ea typeface="Times New Roman"/>
                <a:cs typeface="Times New Roman"/>
              </a:rPr>
              <a:t>Lycopodium</a:t>
            </a:r>
            <a:r>
              <a:rPr lang="cs-CZ" sz="1400" i="1" dirty="0">
                <a:latin typeface="+mj-lt"/>
                <a:ea typeface="Times New Roman"/>
                <a:cs typeface="Times New Roman"/>
              </a:rPr>
              <a:t> </a:t>
            </a:r>
            <a:r>
              <a:rPr lang="cs-CZ" sz="1400" i="1" dirty="0" err="1">
                <a:latin typeface="+mj-lt"/>
                <a:ea typeface="Times New Roman"/>
                <a:cs typeface="Times New Roman"/>
              </a:rPr>
              <a:t>selago</a:t>
            </a:r>
            <a:r>
              <a:rPr lang="cs-CZ" sz="1400" dirty="0">
                <a:latin typeface="+mj-lt"/>
                <a:ea typeface="Times New Roman"/>
                <a:cs typeface="Times New Roman"/>
              </a:rPr>
              <a:t> apod. V karpatské oblasti jsou charakteristické vysoké či vyšší pylové křivky </a:t>
            </a:r>
            <a:r>
              <a:rPr lang="cs-CZ" sz="1400" i="1" dirty="0" err="1">
                <a:latin typeface="+mj-lt"/>
                <a:ea typeface="Times New Roman"/>
                <a:cs typeface="Times New Roman"/>
              </a:rPr>
              <a:t>Larix</a:t>
            </a:r>
            <a:r>
              <a:rPr lang="cs-CZ" sz="1400" dirty="0">
                <a:latin typeface="+mj-lt"/>
                <a:ea typeface="Times New Roman"/>
                <a:cs typeface="Times New Roman"/>
              </a:rPr>
              <a:t> a </a:t>
            </a:r>
            <a:r>
              <a:rPr lang="cs-CZ" sz="1400" i="1" dirty="0" err="1">
                <a:latin typeface="+mj-lt"/>
                <a:ea typeface="Times New Roman"/>
                <a:cs typeface="Times New Roman"/>
              </a:rPr>
              <a:t>Pinus</a:t>
            </a:r>
            <a:r>
              <a:rPr lang="cs-CZ" sz="1400" i="1" dirty="0">
                <a:latin typeface="+mj-lt"/>
                <a:ea typeface="Times New Roman"/>
                <a:cs typeface="Times New Roman"/>
              </a:rPr>
              <a:t> </a:t>
            </a:r>
            <a:r>
              <a:rPr lang="cs-CZ" sz="1400" i="1" dirty="0" err="1">
                <a:latin typeface="+mj-lt"/>
                <a:ea typeface="Times New Roman"/>
                <a:cs typeface="Times New Roman"/>
              </a:rPr>
              <a:t>cembra</a:t>
            </a:r>
            <a:r>
              <a:rPr lang="cs-CZ" sz="1400" dirty="0">
                <a:latin typeface="+mj-lt"/>
                <a:ea typeface="Times New Roman"/>
                <a:cs typeface="Times New Roman"/>
              </a:rPr>
              <a:t>. </a:t>
            </a:r>
            <a:endParaRPr lang="cs-CZ" sz="1400" dirty="0">
              <a:latin typeface="+mj-lt"/>
              <a:ea typeface="Times New Roman"/>
            </a:endParaRPr>
          </a:p>
        </p:txBody>
      </p:sp>
      <p:sp>
        <p:nvSpPr>
          <p:cNvPr id="6" name="Obdélník 5"/>
          <p:cNvSpPr/>
          <p:nvPr/>
        </p:nvSpPr>
        <p:spPr>
          <a:xfrm>
            <a:off x="332278" y="326395"/>
            <a:ext cx="8344178" cy="477054"/>
          </a:xfrm>
          <a:prstGeom prst="rect">
            <a:avLst/>
          </a:prstGeom>
        </p:spPr>
        <p:txBody>
          <a:bodyPr wrap="square">
            <a:spAutoFit/>
          </a:bodyPr>
          <a:lstStyle/>
          <a:p>
            <a:pPr algn="just">
              <a:lnSpc>
                <a:spcPts val="1500"/>
              </a:lnSpc>
              <a:spcAft>
                <a:spcPts val="0"/>
              </a:spcAft>
            </a:pPr>
            <a:r>
              <a:rPr lang="cs-CZ" sz="1600" dirty="0">
                <a:latin typeface="Times New Roman"/>
                <a:ea typeface="Times New Roman"/>
              </a:rPr>
              <a:t>Pleistocén dozníval tzv. </a:t>
            </a:r>
            <a:r>
              <a:rPr lang="cs-CZ" sz="1600" b="1" dirty="0">
                <a:latin typeface="Times New Roman"/>
                <a:ea typeface="Times New Roman"/>
              </a:rPr>
              <a:t>pozdním glaciálem</a:t>
            </a:r>
            <a:r>
              <a:rPr lang="cs-CZ" sz="1600" dirty="0">
                <a:latin typeface="Times New Roman"/>
                <a:ea typeface="Times New Roman"/>
              </a:rPr>
              <a:t>, který je běžně zachycován v pylových spektrech sedimentů spodních částí dnešních rašelinišť . </a:t>
            </a:r>
            <a:endParaRPr lang="cs-CZ" sz="1600" dirty="0"/>
          </a:p>
        </p:txBody>
      </p:sp>
      <p:pic>
        <p:nvPicPr>
          <p:cNvPr id="7" name="Picture 6" descr="Alpninska hranice lesa s Larix, polarni Ural 1997, Rus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73" y="2940045"/>
            <a:ext cx="5357850" cy="366670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1536076" y="6581001"/>
            <a:ext cx="42148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cs-CZ" altLang="cs-CZ" sz="1200" b="1" dirty="0">
                <a:latin typeface="Arial" pitchFamily="34" charset="0"/>
              </a:rPr>
              <a:t>Hranice modřínového lesa (</a:t>
            </a:r>
            <a:r>
              <a:rPr lang="cs-CZ" altLang="cs-CZ" sz="1200" b="1" dirty="0" err="1">
                <a:latin typeface="Arial" pitchFamily="34" charset="0"/>
              </a:rPr>
              <a:t>Larix</a:t>
            </a:r>
            <a:r>
              <a:rPr lang="cs-CZ" altLang="cs-CZ" sz="1200" b="1" dirty="0">
                <a:latin typeface="Arial" pitchFamily="34" charset="0"/>
              </a:rPr>
              <a:t> </a:t>
            </a:r>
            <a:r>
              <a:rPr lang="cs-CZ" altLang="cs-CZ" sz="1200" b="1" dirty="0" err="1">
                <a:latin typeface="Arial" pitchFamily="34" charset="0"/>
              </a:rPr>
              <a:t>forest</a:t>
            </a:r>
            <a:r>
              <a:rPr lang="cs-CZ" altLang="cs-CZ" sz="1200" b="1" dirty="0">
                <a:latin typeface="Arial" pitchFamily="34" charset="0"/>
              </a:rPr>
              <a:t>), Polární Ural</a:t>
            </a:r>
          </a:p>
        </p:txBody>
      </p:sp>
      <p:sp>
        <p:nvSpPr>
          <p:cNvPr id="9" name="Text Box 9"/>
          <p:cNvSpPr txBox="1">
            <a:spLocks noChangeArrowheads="1"/>
          </p:cNvSpPr>
          <p:nvPr/>
        </p:nvSpPr>
        <p:spPr bwMode="auto">
          <a:xfrm>
            <a:off x="3393464" y="2881006"/>
            <a:ext cx="26432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800" dirty="0"/>
              <a:t>Obdoba glaciální krajiny</a:t>
            </a:r>
          </a:p>
        </p:txBody>
      </p:sp>
      <p:pic>
        <p:nvPicPr>
          <p:cNvPr id="10" name="Picture 76"/>
          <p:cNvPicPr>
            <a:picLocks noChangeAspect="1" noChangeArrowheads="1"/>
          </p:cNvPicPr>
          <p:nvPr/>
        </p:nvPicPr>
        <p:blipFill>
          <a:blip r:embed="rId3"/>
          <a:srcRect/>
          <a:stretch>
            <a:fillRect/>
          </a:stretch>
        </p:blipFill>
        <p:spPr bwMode="auto">
          <a:xfrm>
            <a:off x="5874923" y="4029417"/>
            <a:ext cx="2106148" cy="1867715"/>
          </a:xfrm>
          <a:prstGeom prst="rect">
            <a:avLst/>
          </a:prstGeom>
          <a:noFill/>
          <a:ln w="9525">
            <a:noFill/>
            <a:miter lim="800000"/>
            <a:headEnd/>
            <a:tailEnd/>
          </a:ln>
        </p:spPr>
      </p:pic>
      <p:sp>
        <p:nvSpPr>
          <p:cNvPr id="11" name="TextovéPole 12"/>
          <p:cNvSpPr txBox="1">
            <a:spLocks noChangeArrowheads="1"/>
          </p:cNvSpPr>
          <p:nvPr/>
        </p:nvSpPr>
        <p:spPr bwMode="auto">
          <a:xfrm>
            <a:off x="6170110" y="5897132"/>
            <a:ext cx="1515773" cy="523220"/>
          </a:xfrm>
          <a:prstGeom prst="rect">
            <a:avLst/>
          </a:prstGeom>
          <a:solidFill>
            <a:srgbClr val="FFFF99"/>
          </a:solidFill>
          <a:ln w="9525">
            <a:noFill/>
            <a:miter lim="800000"/>
            <a:headEnd/>
            <a:tailEnd/>
          </a:ln>
        </p:spPr>
        <p:txBody>
          <a:bodyPr wrap="square">
            <a:spAutoFit/>
          </a:bodyPr>
          <a:lstStyle/>
          <a:p>
            <a:r>
              <a:rPr lang="cs-CZ" altLang="cs-CZ" sz="1400" i="1" dirty="0"/>
              <a:t>Modřín opadavý</a:t>
            </a:r>
          </a:p>
          <a:p>
            <a:r>
              <a:rPr lang="cs-CZ" altLang="cs-CZ" sz="1400" i="1" dirty="0"/>
              <a:t> (</a:t>
            </a:r>
            <a:r>
              <a:rPr lang="cs-CZ" altLang="cs-CZ" sz="1400" i="1" dirty="0" err="1"/>
              <a:t>Larix</a:t>
            </a:r>
            <a:r>
              <a:rPr lang="cs-CZ" altLang="cs-CZ" sz="1400" i="1" dirty="0"/>
              <a:t> decidua) </a:t>
            </a:r>
          </a:p>
        </p:txBody>
      </p:sp>
      <p:sp>
        <p:nvSpPr>
          <p:cNvPr id="12" name="Text Box 4"/>
          <p:cNvSpPr txBox="1">
            <a:spLocks noChangeArrowheads="1"/>
          </p:cNvSpPr>
          <p:nvPr/>
        </p:nvSpPr>
        <p:spPr bwMode="auto">
          <a:xfrm>
            <a:off x="4679348" y="6215082"/>
            <a:ext cx="13573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200" dirty="0">
                <a:solidFill>
                  <a:srgbClr val="FFFF00"/>
                </a:solidFill>
              </a:rPr>
              <a:t>foto V. </a:t>
            </a:r>
            <a:r>
              <a:rPr lang="cs-CZ" altLang="cs-CZ" sz="1200" dirty="0" err="1">
                <a:solidFill>
                  <a:srgbClr val="FFFF00"/>
                </a:solidFill>
              </a:rPr>
              <a:t>Jankovská</a:t>
            </a:r>
            <a:endParaRPr lang="cs-CZ" altLang="cs-CZ" sz="1200" dirty="0">
              <a:solidFill>
                <a:srgbClr val="FFFF00"/>
              </a:solidFill>
            </a:endParaRPr>
          </a:p>
        </p:txBody>
      </p:sp>
    </p:spTree>
    <p:extLst>
      <p:ext uri="{BB962C8B-B14F-4D97-AF65-F5344CB8AC3E}">
        <p14:creationId xmlns:p14="http://schemas.microsoft.com/office/powerpoint/2010/main" val="1607532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6532"/>
          <p:cNvPicPr>
            <a:picLocks noChangeAspect="1" noChangeArrowheads="1"/>
          </p:cNvPicPr>
          <p:nvPr/>
        </p:nvPicPr>
        <p:blipFill>
          <a:blip r:embed="rId2" cstate="print"/>
          <a:srcRect/>
          <a:stretch>
            <a:fillRect/>
          </a:stretch>
        </p:blipFill>
        <p:spPr bwMode="auto">
          <a:xfrm>
            <a:off x="3714744" y="2784824"/>
            <a:ext cx="5429256" cy="4073176"/>
          </a:xfrm>
          <a:prstGeom prst="rect">
            <a:avLst/>
          </a:prstGeom>
          <a:noFill/>
          <a:ln w="9525">
            <a:noFill/>
            <a:miter lim="800000"/>
            <a:headEnd/>
            <a:tailEnd/>
          </a:ln>
        </p:spPr>
      </p:pic>
      <p:sp>
        <p:nvSpPr>
          <p:cNvPr id="3" name="Obdélník 2"/>
          <p:cNvSpPr>
            <a:spLocks noChangeArrowheads="1"/>
          </p:cNvSpPr>
          <p:nvPr/>
        </p:nvSpPr>
        <p:spPr bwMode="auto">
          <a:xfrm>
            <a:off x="142844" y="5143512"/>
            <a:ext cx="3493052" cy="1200329"/>
          </a:xfrm>
          <a:prstGeom prst="rect">
            <a:avLst/>
          </a:prstGeom>
          <a:noFill/>
          <a:ln w="9525">
            <a:noFill/>
            <a:miter lim="800000"/>
            <a:headEnd/>
            <a:tailEnd/>
          </a:ln>
        </p:spPr>
        <p:txBody>
          <a:bodyPr wrap="square">
            <a:spAutoFit/>
          </a:bodyPr>
          <a:lstStyle/>
          <a:p>
            <a:r>
              <a:rPr lang="cs-CZ" altLang="cs-CZ" dirty="0"/>
              <a:t>Současná vegetace: </a:t>
            </a:r>
          </a:p>
          <a:p>
            <a:r>
              <a:rPr lang="cs-CZ" altLang="cs-CZ" dirty="0" err="1"/>
              <a:t>Arctická</a:t>
            </a:r>
            <a:r>
              <a:rPr lang="cs-CZ" altLang="cs-CZ" dirty="0"/>
              <a:t>  </a:t>
            </a:r>
            <a:r>
              <a:rPr lang="cs-CZ" altLang="cs-CZ" dirty="0" err="1"/>
              <a:t>tundrostep</a:t>
            </a:r>
            <a:r>
              <a:rPr lang="cs-CZ" altLang="cs-CZ" dirty="0"/>
              <a:t>, </a:t>
            </a:r>
            <a:r>
              <a:rPr lang="cs-CZ" altLang="cs-CZ" dirty="0" err="1"/>
              <a:t>taiga</a:t>
            </a:r>
            <a:r>
              <a:rPr lang="cs-CZ" altLang="cs-CZ" dirty="0"/>
              <a:t> </a:t>
            </a:r>
          </a:p>
          <a:p>
            <a:r>
              <a:rPr lang="cs-CZ" altLang="cs-CZ" dirty="0"/>
              <a:t>permafrost</a:t>
            </a:r>
          </a:p>
          <a:p>
            <a:r>
              <a:rPr lang="cs-CZ" altLang="cs-CZ" dirty="0"/>
              <a:t> MAT -10/-20</a:t>
            </a:r>
            <a:r>
              <a:rPr lang="en-US" altLang="cs-CZ" dirty="0">
                <a:cs typeface="Arial" pitchFamily="34" charset="0"/>
              </a:rPr>
              <a:t>º</a:t>
            </a:r>
            <a:r>
              <a:rPr lang="cs-CZ" altLang="cs-CZ" dirty="0"/>
              <a:t>C</a:t>
            </a:r>
          </a:p>
        </p:txBody>
      </p:sp>
      <p:pic>
        <p:nvPicPr>
          <p:cNvPr id="4" name="Picture 4" descr="DSC05989"/>
          <p:cNvPicPr>
            <a:picLocks noChangeAspect="1" noChangeArrowheads="1"/>
          </p:cNvPicPr>
          <p:nvPr/>
        </p:nvPicPr>
        <p:blipFill>
          <a:blip r:embed="rId3"/>
          <a:srcRect/>
          <a:stretch>
            <a:fillRect/>
          </a:stretch>
        </p:blipFill>
        <p:spPr bwMode="auto">
          <a:xfrm>
            <a:off x="0" y="142852"/>
            <a:ext cx="4760262" cy="3571900"/>
          </a:xfrm>
          <a:prstGeom prst="rect">
            <a:avLst/>
          </a:prstGeom>
          <a:noFill/>
          <a:ln w="9525">
            <a:noFill/>
            <a:miter lim="800000"/>
            <a:headEnd/>
            <a:tailEnd/>
          </a:ln>
        </p:spPr>
      </p:pic>
      <p:sp>
        <p:nvSpPr>
          <p:cNvPr id="5" name="Obdélník 3"/>
          <p:cNvSpPr>
            <a:spLocks noChangeArrowheads="1"/>
          </p:cNvSpPr>
          <p:nvPr/>
        </p:nvSpPr>
        <p:spPr bwMode="auto">
          <a:xfrm>
            <a:off x="2398712" y="0"/>
            <a:ext cx="4816494" cy="461665"/>
          </a:xfrm>
          <a:prstGeom prst="rect">
            <a:avLst/>
          </a:prstGeom>
          <a:solidFill>
            <a:srgbClr val="FFFFCC"/>
          </a:solidFill>
          <a:ln w="9525">
            <a:noFill/>
            <a:miter lim="800000"/>
            <a:headEnd/>
            <a:tailEnd/>
          </a:ln>
        </p:spPr>
        <p:txBody>
          <a:bodyPr wrap="square">
            <a:spAutoFit/>
          </a:bodyPr>
          <a:lstStyle/>
          <a:p>
            <a:r>
              <a:rPr lang="cs-CZ" altLang="cs-CZ" dirty="0"/>
              <a:t>Údolí řeky Jany – severní Jakutsko</a:t>
            </a:r>
          </a:p>
        </p:txBody>
      </p:sp>
      <p:sp>
        <p:nvSpPr>
          <p:cNvPr id="11" name="Text Box 4"/>
          <p:cNvSpPr txBox="1">
            <a:spLocks noChangeArrowheads="1"/>
          </p:cNvSpPr>
          <p:nvPr/>
        </p:nvSpPr>
        <p:spPr bwMode="auto">
          <a:xfrm>
            <a:off x="3571868" y="3429000"/>
            <a:ext cx="12045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dirty="0">
                <a:solidFill>
                  <a:srgbClr val="FFFF00"/>
                </a:solidFill>
              </a:rPr>
              <a:t>foto J. </a:t>
            </a:r>
            <a:r>
              <a:rPr lang="cs-CZ" altLang="cs-CZ" sz="1200" dirty="0" err="1">
                <a:solidFill>
                  <a:srgbClr val="FFFF00"/>
                </a:solidFill>
              </a:rPr>
              <a:t>Chlachula</a:t>
            </a:r>
            <a:endParaRPr lang="cs-CZ" altLang="cs-CZ" sz="1200"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9" name="Object 5"/>
          <p:cNvGraphicFramePr>
            <a:graphicFrameLocks noChangeAspect="1"/>
          </p:cNvGraphicFramePr>
          <p:nvPr/>
        </p:nvGraphicFramePr>
        <p:xfrm>
          <a:off x="0" y="2782579"/>
          <a:ext cx="5429256" cy="4075422"/>
        </p:xfrm>
        <a:graphic>
          <a:graphicData uri="http://schemas.openxmlformats.org/presentationml/2006/ole">
            <mc:AlternateContent xmlns:mc="http://schemas.openxmlformats.org/markup-compatibility/2006">
              <mc:Choice xmlns:v="urn:schemas-microsoft-com:vml" Requires="v">
                <p:oleObj spid="_x0000_s292980" name="PHOTO-PAINT" r:id="rId3" imgW="5765079" imgH="4330159" progId="">
                  <p:embed/>
                </p:oleObj>
              </mc:Choice>
              <mc:Fallback>
                <p:oleObj name="PHOTO-PAINT" r:id="rId3" imgW="5765079" imgH="433015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2579"/>
                        <a:ext cx="5429256" cy="407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2" name="Text Box 8"/>
          <p:cNvSpPr txBox="1">
            <a:spLocks noChangeArrowheads="1"/>
          </p:cNvSpPr>
          <p:nvPr/>
        </p:nvSpPr>
        <p:spPr bwMode="auto">
          <a:xfrm>
            <a:off x="857224" y="6396335"/>
            <a:ext cx="2172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dirty="0" err="1">
                <a:solidFill>
                  <a:schemeClr val="bg1"/>
                </a:solidFill>
              </a:rPr>
              <a:t>Pančavské</a:t>
            </a:r>
            <a:r>
              <a:rPr lang="cs-CZ" altLang="cs-CZ" dirty="0">
                <a:solidFill>
                  <a:schemeClr val="bg1"/>
                </a:solidFill>
              </a:rPr>
              <a:t> </a:t>
            </a:r>
            <a:r>
              <a:rPr lang="cs-CZ" altLang="cs-CZ" sz="1800" dirty="0">
                <a:solidFill>
                  <a:schemeClr val="bg1"/>
                </a:solidFill>
              </a:rPr>
              <a:t>rašeliniště</a:t>
            </a:r>
          </a:p>
        </p:txBody>
      </p:sp>
      <p:graphicFrame>
        <p:nvGraphicFramePr>
          <p:cNvPr id="8" name="Object 2"/>
          <p:cNvGraphicFramePr>
            <a:graphicFrameLocks noChangeAspect="1"/>
          </p:cNvGraphicFramePr>
          <p:nvPr>
            <p:extLst>
              <p:ext uri="{D42A27DB-BD31-4B8C-83A1-F6EECF244321}">
                <p14:modId xmlns:p14="http://schemas.microsoft.com/office/powerpoint/2010/main" val="612188773"/>
              </p:ext>
            </p:extLst>
          </p:nvPr>
        </p:nvGraphicFramePr>
        <p:xfrm>
          <a:off x="35496" y="142852"/>
          <a:ext cx="9072563" cy="2717800"/>
        </p:xfrm>
        <a:graphic>
          <a:graphicData uri="http://schemas.openxmlformats.org/presentationml/2006/ole">
            <mc:AlternateContent xmlns:mc="http://schemas.openxmlformats.org/markup-compatibility/2006">
              <mc:Choice xmlns:v="urn:schemas-microsoft-com:vml" Requires="v">
                <p:oleObj spid="_x0000_s292981" name="PHOTO-PAINT" r:id="rId5" imgW="8520635" imgH="2552381" progId="">
                  <p:embed/>
                </p:oleObj>
              </mc:Choice>
              <mc:Fallback>
                <p:oleObj name="PHOTO-PAINT" r:id="rId5" imgW="8520635" imgH="2552381"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142852"/>
                        <a:ext cx="9072563"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
          <p:cNvSpPr txBox="1">
            <a:spLocks noChangeArrowheads="1"/>
          </p:cNvSpPr>
          <p:nvPr/>
        </p:nvSpPr>
        <p:spPr bwMode="auto">
          <a:xfrm>
            <a:off x="3419475" y="115888"/>
            <a:ext cx="18149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dirty="0" err="1"/>
              <a:t>Alpinská</a:t>
            </a:r>
            <a:r>
              <a:rPr lang="cs-CZ" altLang="cs-CZ" sz="2000" dirty="0"/>
              <a:t> tundra</a:t>
            </a:r>
          </a:p>
        </p:txBody>
      </p:sp>
      <p:sp>
        <p:nvSpPr>
          <p:cNvPr id="10" name="Obdélník 9"/>
          <p:cNvSpPr/>
          <p:nvPr/>
        </p:nvSpPr>
        <p:spPr>
          <a:xfrm>
            <a:off x="5500694" y="2428868"/>
            <a:ext cx="2319866" cy="369332"/>
          </a:xfrm>
          <a:prstGeom prst="rect">
            <a:avLst/>
          </a:prstGeom>
        </p:spPr>
        <p:txBody>
          <a:bodyPr wrap="none">
            <a:spAutoFit/>
          </a:bodyPr>
          <a:lstStyle/>
          <a:p>
            <a:r>
              <a:rPr lang="cs-CZ" altLang="cs-CZ" sz="1800" dirty="0">
                <a:solidFill>
                  <a:schemeClr val="bg1"/>
                </a:solidFill>
              </a:rPr>
              <a:t>Krkonoše – Luční hora</a:t>
            </a:r>
          </a:p>
        </p:txBody>
      </p:sp>
      <p:graphicFrame>
        <p:nvGraphicFramePr>
          <p:cNvPr id="10281" name="Object 41"/>
          <p:cNvGraphicFramePr>
            <a:graphicFrameLocks noChangeAspect="1"/>
          </p:cNvGraphicFramePr>
          <p:nvPr/>
        </p:nvGraphicFramePr>
        <p:xfrm>
          <a:off x="5073620" y="4071942"/>
          <a:ext cx="4070380" cy="2171660"/>
        </p:xfrm>
        <a:graphic>
          <a:graphicData uri="http://schemas.openxmlformats.org/presentationml/2006/ole">
            <mc:AlternateContent xmlns:mc="http://schemas.openxmlformats.org/markup-compatibility/2006">
              <mc:Choice xmlns:v="urn:schemas-microsoft-com:vml" Requires="v">
                <p:oleObj spid="_x0000_s292982" name="PHOTO-PAINT" r:id="rId7" imgW="7568254" imgH="4038095" progId="">
                  <p:embed/>
                </p:oleObj>
              </mc:Choice>
              <mc:Fallback>
                <p:oleObj name="PHOTO-PAINT" r:id="rId7" imgW="7568254" imgH="4038095"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3620" y="4071942"/>
                        <a:ext cx="4070380" cy="217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ovéPole 12"/>
          <p:cNvSpPr txBox="1"/>
          <p:nvPr/>
        </p:nvSpPr>
        <p:spPr>
          <a:xfrm>
            <a:off x="5573151" y="6286520"/>
            <a:ext cx="3183949" cy="338554"/>
          </a:xfrm>
          <a:prstGeom prst="rect">
            <a:avLst/>
          </a:prstGeom>
          <a:noFill/>
        </p:spPr>
        <p:txBody>
          <a:bodyPr wrap="none" rtlCol="0">
            <a:spAutoFit/>
          </a:bodyPr>
          <a:lstStyle/>
          <a:p>
            <a:r>
              <a:rPr lang="cs-CZ" sz="1600" dirty="0" err="1"/>
              <a:t>Periglaciální</a:t>
            </a:r>
            <a:r>
              <a:rPr lang="cs-CZ" sz="1600" dirty="0"/>
              <a:t> jevy – polygonální půdy</a:t>
            </a:r>
          </a:p>
        </p:txBody>
      </p:sp>
      <p:sp>
        <p:nvSpPr>
          <p:cNvPr id="11" name="TextovéPole 10"/>
          <p:cNvSpPr txBox="1"/>
          <p:nvPr/>
        </p:nvSpPr>
        <p:spPr>
          <a:xfrm>
            <a:off x="5786446" y="3214686"/>
            <a:ext cx="2281394" cy="646331"/>
          </a:xfrm>
          <a:prstGeom prst="rect">
            <a:avLst/>
          </a:prstGeom>
          <a:noFill/>
        </p:spPr>
        <p:txBody>
          <a:bodyPr wrap="none" rtlCol="0">
            <a:spAutoFit/>
          </a:bodyPr>
          <a:lstStyle/>
          <a:p>
            <a:r>
              <a:rPr lang="cs-CZ" sz="1800" dirty="0"/>
              <a:t>Refugia v současné </a:t>
            </a:r>
          </a:p>
          <a:p>
            <a:r>
              <a:rPr lang="cs-CZ" sz="1800" dirty="0"/>
              <a:t>středoevropské krajině</a:t>
            </a:r>
          </a:p>
        </p:txBody>
      </p:sp>
    </p:spTree>
    <p:extLst>
      <p:ext uri="{BB962C8B-B14F-4D97-AF65-F5344CB8AC3E}">
        <p14:creationId xmlns:p14="http://schemas.microsoft.com/office/powerpoint/2010/main" val="1461891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ryas octopetala, Silberwurz, Mountain Avens, fjällsippa, Blüten, weiße, Fruchtstand, Juli | Verkleinern | Zurück zur Übersi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0"/>
            <a:ext cx="4118494" cy="3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0" name="Picture 42" descr="BŘÍZA TRPASLIČÍ (Betula nana) "/>
          <p:cNvPicPr>
            <a:picLocks noChangeAspect="1" noChangeArrowheads="1"/>
          </p:cNvPicPr>
          <p:nvPr/>
        </p:nvPicPr>
        <p:blipFill>
          <a:blip r:embed="rId4"/>
          <a:srcRect/>
          <a:stretch>
            <a:fillRect/>
          </a:stretch>
        </p:blipFill>
        <p:spPr bwMode="auto">
          <a:xfrm>
            <a:off x="285720" y="214290"/>
            <a:ext cx="3357586" cy="3357586"/>
          </a:xfrm>
          <a:prstGeom prst="rect">
            <a:avLst/>
          </a:prstGeom>
          <a:noFill/>
        </p:spPr>
      </p:pic>
      <p:sp>
        <p:nvSpPr>
          <p:cNvPr id="7" name="Obdélník 6"/>
          <p:cNvSpPr/>
          <p:nvPr/>
        </p:nvSpPr>
        <p:spPr>
          <a:xfrm>
            <a:off x="214282" y="3571876"/>
            <a:ext cx="2492670" cy="307777"/>
          </a:xfrm>
          <a:prstGeom prst="rect">
            <a:avLst/>
          </a:prstGeom>
        </p:spPr>
        <p:txBody>
          <a:bodyPr wrap="none">
            <a:spAutoFit/>
          </a:bodyPr>
          <a:lstStyle/>
          <a:p>
            <a:pPr lvl="0" fontAlgn="base">
              <a:spcBef>
                <a:spcPct val="0"/>
              </a:spcBef>
              <a:spcAft>
                <a:spcPct val="0"/>
              </a:spcAft>
            </a:pPr>
            <a:r>
              <a:rPr lang="cs-CZ" sz="1400" dirty="0">
                <a:latin typeface="Arial" charset="0"/>
                <a:cs typeface="Arial" charset="0"/>
              </a:rPr>
              <a:t>Bříza trpasličí (</a:t>
            </a:r>
            <a:r>
              <a:rPr lang="cs-CZ" sz="1400" i="1" dirty="0" err="1">
                <a:latin typeface="Arial" charset="0"/>
                <a:cs typeface="Arial" charset="0"/>
              </a:rPr>
              <a:t>Betula</a:t>
            </a:r>
            <a:r>
              <a:rPr lang="cs-CZ" sz="1400" i="1" dirty="0">
                <a:latin typeface="Arial" charset="0"/>
                <a:cs typeface="Arial" charset="0"/>
              </a:rPr>
              <a:t> </a:t>
            </a:r>
            <a:r>
              <a:rPr lang="cs-CZ" sz="1400" i="1" dirty="0" err="1">
                <a:latin typeface="Arial" charset="0"/>
                <a:cs typeface="Arial" charset="0"/>
              </a:rPr>
              <a:t>nana</a:t>
            </a:r>
            <a:r>
              <a:rPr lang="cs-CZ" sz="1400" i="1" dirty="0">
                <a:latin typeface="Arial" charset="0"/>
                <a:cs typeface="Arial" charset="0"/>
              </a:rPr>
              <a:t>) </a:t>
            </a:r>
          </a:p>
        </p:txBody>
      </p:sp>
      <p:sp>
        <p:nvSpPr>
          <p:cNvPr id="8" name="TextovéPole 7"/>
          <p:cNvSpPr txBox="1"/>
          <p:nvPr/>
        </p:nvSpPr>
        <p:spPr>
          <a:xfrm>
            <a:off x="4572000" y="3107516"/>
            <a:ext cx="3517310" cy="307777"/>
          </a:xfrm>
          <a:prstGeom prst="rect">
            <a:avLst/>
          </a:prstGeom>
          <a:noFill/>
        </p:spPr>
        <p:txBody>
          <a:bodyPr wrap="none" rtlCol="0">
            <a:spAutoFit/>
          </a:bodyPr>
          <a:lstStyle/>
          <a:p>
            <a:r>
              <a:rPr lang="cs-CZ" sz="1400" dirty="0">
                <a:latin typeface="Arial" pitchFamily="34" charset="0"/>
                <a:cs typeface="Arial" pitchFamily="34" charset="0"/>
              </a:rPr>
              <a:t>Dryádka osmiplátečná  (</a:t>
            </a:r>
            <a:r>
              <a:rPr lang="cs-CZ" sz="1400" i="1" dirty="0" err="1">
                <a:latin typeface="Arial" pitchFamily="34" charset="0"/>
                <a:cs typeface="Arial" pitchFamily="34" charset="0"/>
              </a:rPr>
              <a:t>Dryas</a:t>
            </a:r>
            <a:r>
              <a:rPr lang="cs-CZ" sz="1400" i="1" dirty="0">
                <a:latin typeface="Arial" pitchFamily="34" charset="0"/>
                <a:cs typeface="Arial" pitchFamily="34" charset="0"/>
              </a:rPr>
              <a:t> </a:t>
            </a:r>
            <a:r>
              <a:rPr lang="cs-CZ" sz="1400" i="1" dirty="0" err="1">
                <a:latin typeface="Arial" pitchFamily="34" charset="0"/>
                <a:cs typeface="Arial" pitchFamily="34" charset="0"/>
              </a:rPr>
              <a:t>octopetala</a:t>
            </a:r>
            <a:r>
              <a:rPr lang="cs-CZ" sz="1400" i="1" dirty="0">
                <a:latin typeface="Arial" pitchFamily="34" charset="0"/>
                <a:cs typeface="Arial" pitchFamily="34" charset="0"/>
              </a:rPr>
              <a:t>)</a:t>
            </a:r>
          </a:p>
        </p:txBody>
      </p:sp>
      <p:pic>
        <p:nvPicPr>
          <p:cNvPr id="9" name="Picture 75"/>
          <p:cNvPicPr>
            <a:picLocks noChangeAspect="1" noChangeArrowheads="1"/>
          </p:cNvPicPr>
          <p:nvPr/>
        </p:nvPicPr>
        <p:blipFill>
          <a:blip r:embed="rId5" cstate="print"/>
          <a:srcRect/>
          <a:stretch>
            <a:fillRect/>
          </a:stretch>
        </p:blipFill>
        <p:spPr bwMode="auto">
          <a:xfrm>
            <a:off x="3143240" y="2571744"/>
            <a:ext cx="1285883" cy="1277186"/>
          </a:xfrm>
          <a:prstGeom prst="rect">
            <a:avLst/>
          </a:prstGeom>
          <a:noFill/>
          <a:ln w="9525">
            <a:noFill/>
            <a:miter lim="800000"/>
            <a:headEnd/>
            <a:tailEnd/>
          </a:ln>
        </p:spPr>
      </p:pic>
      <p:pic>
        <p:nvPicPr>
          <p:cNvPr id="10" name="Picture 74"/>
          <p:cNvPicPr>
            <a:picLocks noChangeAspect="1" noChangeArrowheads="1"/>
          </p:cNvPicPr>
          <p:nvPr/>
        </p:nvPicPr>
        <p:blipFill>
          <a:blip r:embed="rId6"/>
          <a:srcRect/>
          <a:stretch>
            <a:fillRect/>
          </a:stretch>
        </p:blipFill>
        <p:spPr bwMode="auto">
          <a:xfrm>
            <a:off x="2071670" y="2643182"/>
            <a:ext cx="1000131" cy="960652"/>
          </a:xfrm>
          <a:prstGeom prst="rect">
            <a:avLst/>
          </a:prstGeom>
          <a:noFill/>
          <a:ln w="9525">
            <a:noFill/>
            <a:miter lim="800000"/>
            <a:headEnd/>
            <a:tailEnd/>
          </a:ln>
        </p:spPr>
      </p:pic>
      <p:pic>
        <p:nvPicPr>
          <p:cNvPr id="13" name="Picture 9"/>
          <p:cNvPicPr>
            <a:picLocks noChangeAspect="1" noChangeArrowheads="1"/>
          </p:cNvPicPr>
          <p:nvPr/>
        </p:nvPicPr>
        <p:blipFill>
          <a:blip r:embed="rId7" cstate="print"/>
          <a:srcRect/>
          <a:stretch>
            <a:fillRect/>
          </a:stretch>
        </p:blipFill>
        <p:spPr bwMode="auto">
          <a:xfrm>
            <a:off x="7429520" y="4000504"/>
            <a:ext cx="1467117" cy="1501436"/>
          </a:xfrm>
          <a:prstGeom prst="rect">
            <a:avLst/>
          </a:prstGeom>
          <a:noFill/>
          <a:ln w="9525">
            <a:noFill/>
            <a:miter lim="800000"/>
            <a:headEnd/>
            <a:tailEnd/>
          </a:ln>
        </p:spPr>
      </p:pic>
      <p:graphicFrame>
        <p:nvGraphicFramePr>
          <p:cNvPr id="17453" name="Object 16"/>
          <p:cNvGraphicFramePr>
            <a:graphicFrameLocks noChangeAspect="1"/>
          </p:cNvGraphicFramePr>
          <p:nvPr/>
        </p:nvGraphicFramePr>
        <p:xfrm>
          <a:off x="7875585" y="2071678"/>
          <a:ext cx="1268415" cy="1111521"/>
        </p:xfrm>
        <a:graphic>
          <a:graphicData uri="http://schemas.openxmlformats.org/presentationml/2006/ole">
            <mc:AlternateContent xmlns:mc="http://schemas.openxmlformats.org/markup-compatibility/2006">
              <mc:Choice xmlns:v="urn:schemas-microsoft-com:vml" Requires="v">
                <p:oleObj spid="_x0000_s294001" name="PHOTO-PAINT" r:id="rId8" imgW="4584127" imgH="4025397" progId="">
                  <p:embed/>
                </p:oleObj>
              </mc:Choice>
              <mc:Fallback>
                <p:oleObj name="PHOTO-PAINT" r:id="rId8" imgW="4584127" imgH="4025397"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5585" y="2071678"/>
                        <a:ext cx="1268415" cy="111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55" name="Picture 47" descr="Artemisia absinthium - pelyněk pravý"/>
          <p:cNvPicPr>
            <a:picLocks noChangeAspect="1" noChangeArrowheads="1"/>
          </p:cNvPicPr>
          <p:nvPr/>
        </p:nvPicPr>
        <p:blipFill>
          <a:blip r:embed="rId10"/>
          <a:srcRect/>
          <a:stretch>
            <a:fillRect/>
          </a:stretch>
        </p:blipFill>
        <p:spPr bwMode="auto">
          <a:xfrm>
            <a:off x="4429124" y="3520679"/>
            <a:ext cx="2497432" cy="3337321"/>
          </a:xfrm>
          <a:prstGeom prst="rect">
            <a:avLst/>
          </a:prstGeom>
          <a:noFill/>
        </p:spPr>
      </p:pic>
      <p:sp>
        <p:nvSpPr>
          <p:cNvPr id="18" name="Obdélník 17"/>
          <p:cNvSpPr/>
          <p:nvPr/>
        </p:nvSpPr>
        <p:spPr>
          <a:xfrm>
            <a:off x="6858000" y="6215082"/>
            <a:ext cx="2286000" cy="523220"/>
          </a:xfrm>
          <a:prstGeom prst="rect">
            <a:avLst/>
          </a:prstGeom>
        </p:spPr>
        <p:txBody>
          <a:bodyPr>
            <a:spAutoFit/>
          </a:bodyPr>
          <a:lstStyle/>
          <a:p>
            <a:pPr lvl="0" eaLnBrk="0" fontAlgn="base" hangingPunct="0">
              <a:spcBef>
                <a:spcPct val="0"/>
              </a:spcBef>
              <a:spcAft>
                <a:spcPct val="0"/>
              </a:spcAft>
            </a:pPr>
            <a:r>
              <a:rPr lang="cs-CZ" sz="1400" dirty="0">
                <a:latin typeface="Arial" pitchFamily="34" charset="0"/>
                <a:cs typeface="Arial" pitchFamily="34" charset="0"/>
              </a:rPr>
              <a:t>Pelyněk pravý</a:t>
            </a:r>
          </a:p>
          <a:p>
            <a:pPr lvl="0" eaLnBrk="0" fontAlgn="base" hangingPunct="0">
              <a:spcBef>
                <a:spcPct val="0"/>
              </a:spcBef>
              <a:spcAft>
                <a:spcPct val="0"/>
              </a:spcAft>
            </a:pPr>
            <a:r>
              <a:rPr lang="cs-CZ" sz="1400" i="1" dirty="0" err="1">
                <a:latin typeface="Arial" pitchFamily="34" charset="0"/>
                <a:cs typeface="Arial" pitchFamily="34" charset="0"/>
              </a:rPr>
              <a:t>Artemisia</a:t>
            </a:r>
            <a:r>
              <a:rPr lang="cs-CZ" sz="1400" i="1" dirty="0">
                <a:latin typeface="Arial" pitchFamily="34" charset="0"/>
                <a:cs typeface="Arial" pitchFamily="34" charset="0"/>
              </a:rPr>
              <a:t> </a:t>
            </a:r>
            <a:r>
              <a:rPr lang="cs-CZ" sz="1400" i="1" dirty="0" err="1">
                <a:latin typeface="Arial" pitchFamily="34" charset="0"/>
                <a:cs typeface="Arial" pitchFamily="34" charset="0"/>
              </a:rPr>
              <a:t>absintuhm</a:t>
            </a:r>
            <a:r>
              <a:rPr lang="cs-CZ" sz="1400" i="1" dirty="0">
                <a:latin typeface="Arial" pitchFamily="34" charset="0"/>
                <a:cs typeface="Arial" pitchFamily="34" charset="0"/>
              </a:rPr>
              <a:t> </a:t>
            </a:r>
            <a:r>
              <a:rPr lang="cs-CZ" sz="1400" dirty="0">
                <a:latin typeface="Arial" pitchFamily="34" charset="0"/>
                <a:cs typeface="Arial" pitchFamily="34" charset="0"/>
              </a:rPr>
              <a:t>L.</a:t>
            </a:r>
          </a:p>
        </p:txBody>
      </p:sp>
      <p:graphicFrame>
        <p:nvGraphicFramePr>
          <p:cNvPr id="12" name="Objekt 1"/>
          <p:cNvGraphicFramePr>
            <a:graphicFrameLocks noChangeAspect="1"/>
          </p:cNvGraphicFramePr>
          <p:nvPr/>
        </p:nvGraphicFramePr>
        <p:xfrm>
          <a:off x="6286512" y="3500438"/>
          <a:ext cx="1212485" cy="1285884"/>
        </p:xfrm>
        <a:graphic>
          <a:graphicData uri="http://schemas.openxmlformats.org/presentationml/2006/ole">
            <mc:AlternateContent xmlns:mc="http://schemas.openxmlformats.org/markup-compatibility/2006">
              <mc:Choice xmlns:v="urn:schemas-microsoft-com:vml" Requires="v">
                <p:oleObj spid="_x0000_s294002" name="PHOTO-PAINT" r:id="rId11" imgW="6819048" imgH="7225397" progId="">
                  <p:embed/>
                </p:oleObj>
              </mc:Choice>
              <mc:Fallback>
                <p:oleObj name="PHOTO-PAINT" r:id="rId11" imgW="6819048" imgH="7225397" progId="">
                  <p:embed/>
                  <p:pic>
                    <p:nvPicPr>
                      <p:cNvPr id="0" name="Picture 3"/>
                      <p:cNvPicPr>
                        <a:picLocks noChangeAspect="1" noChangeArrowheads="1"/>
                      </p:cNvPicPr>
                      <p:nvPr/>
                    </p:nvPicPr>
                    <p:blipFill>
                      <a:blip r:embed="rId12">
                        <a:lum bright="24000" contrast="8000"/>
                        <a:extLst>
                          <a:ext uri="{28A0092B-C50C-407E-A947-70E740481C1C}">
                            <a14:useLocalDpi xmlns:a14="http://schemas.microsoft.com/office/drawing/2010/main" val="0"/>
                          </a:ext>
                        </a:extLst>
                      </a:blip>
                      <a:srcRect/>
                      <a:stretch>
                        <a:fillRect/>
                      </a:stretch>
                    </p:blipFill>
                    <p:spPr bwMode="auto">
                      <a:xfrm>
                        <a:off x="6286512" y="3500438"/>
                        <a:ext cx="1212485" cy="128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3739258859"/>
              </p:ext>
            </p:extLst>
          </p:nvPr>
        </p:nvGraphicFramePr>
        <p:xfrm>
          <a:off x="428596" y="4055295"/>
          <a:ext cx="2189237" cy="2802705"/>
        </p:xfrm>
        <a:graphic>
          <a:graphicData uri="http://schemas.openxmlformats.org/presentationml/2006/ole">
            <mc:AlternateContent xmlns:mc="http://schemas.openxmlformats.org/markup-compatibility/2006">
              <mc:Choice xmlns:v="urn:schemas-microsoft-com:vml" Requires="v">
                <p:oleObj spid="_x0000_s294003" name="CorelPhotoPaint.Image.9" r:id="rId13" imgW="2311111" imgH="2958730" progId="">
                  <p:embed/>
                </p:oleObj>
              </mc:Choice>
              <mc:Fallback>
                <p:oleObj name="CorelPhotoPaint.Image.9" r:id="rId13" imgW="2311111" imgH="2958730" progId="">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596" y="4055295"/>
                        <a:ext cx="2189237" cy="28027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Obdélník 19"/>
          <p:cNvSpPr/>
          <p:nvPr/>
        </p:nvSpPr>
        <p:spPr>
          <a:xfrm>
            <a:off x="1643042" y="6488668"/>
            <a:ext cx="1967205" cy="307777"/>
          </a:xfrm>
          <a:prstGeom prst="rect">
            <a:avLst/>
          </a:prstGeom>
        </p:spPr>
        <p:txBody>
          <a:bodyPr wrap="none">
            <a:spAutoFit/>
          </a:bodyPr>
          <a:lstStyle/>
          <a:p>
            <a:r>
              <a:rPr lang="cs-CZ" sz="1400" i="1" dirty="0" err="1">
                <a:latin typeface="Arial" pitchFamily="34" charset="0"/>
                <a:cs typeface="Arial" pitchFamily="34" charset="0"/>
              </a:rPr>
              <a:t>Pediastrum</a:t>
            </a:r>
            <a:r>
              <a:rPr lang="cs-CZ" sz="1400" i="1" dirty="0">
                <a:latin typeface="Arial" pitchFamily="34" charset="0"/>
                <a:cs typeface="Arial" pitchFamily="34" charset="0"/>
              </a:rPr>
              <a:t> </a:t>
            </a:r>
            <a:r>
              <a:rPr lang="cs-CZ" sz="1400" i="1" dirty="0" err="1">
                <a:latin typeface="Arial" pitchFamily="34" charset="0"/>
                <a:cs typeface="Arial" pitchFamily="34" charset="0"/>
              </a:rPr>
              <a:t>kawraiskyi</a:t>
            </a:r>
            <a:endParaRPr lang="cs-CZ" sz="1400" i="1" dirty="0">
              <a:latin typeface="Arial" pitchFamily="34" charset="0"/>
              <a:cs typeface="Arial" pitchFamily="34" charset="0"/>
            </a:endParaRPr>
          </a:p>
        </p:txBody>
      </p:sp>
    </p:spTree>
    <p:extLst>
      <p:ext uri="{BB962C8B-B14F-4D97-AF65-F5344CB8AC3E}">
        <p14:creationId xmlns:p14="http://schemas.microsoft.com/office/powerpoint/2010/main" val="2237059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elianthemum rupifragum - devaterník skaln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1181" cy="386824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2057" y="3848981"/>
            <a:ext cx="2962176" cy="523220"/>
          </a:xfrm>
          <a:prstGeom prst="rect">
            <a:avLst/>
          </a:prstGeom>
        </p:spPr>
        <p:txBody>
          <a:bodyPr wrap="square">
            <a:spAutoFit/>
          </a:bodyPr>
          <a:lstStyle/>
          <a:p>
            <a:r>
              <a:rPr lang="cs-CZ" sz="1400" dirty="0">
                <a:latin typeface="Arial" pitchFamily="34" charset="0"/>
                <a:cs typeface="Arial" pitchFamily="34" charset="0"/>
              </a:rPr>
              <a:t>Devaterník skalní – </a:t>
            </a:r>
          </a:p>
          <a:p>
            <a:r>
              <a:rPr lang="cs-CZ" sz="1400" i="1" dirty="0" err="1">
                <a:latin typeface="Arial" pitchFamily="34" charset="0"/>
                <a:cs typeface="Arial" pitchFamily="34" charset="0"/>
              </a:rPr>
              <a:t>Helianthemum</a:t>
            </a:r>
            <a:r>
              <a:rPr lang="cs-CZ" sz="1400" i="1" dirty="0">
                <a:latin typeface="Arial" pitchFamily="34" charset="0"/>
                <a:cs typeface="Arial" pitchFamily="34" charset="0"/>
              </a:rPr>
              <a:t> </a:t>
            </a:r>
            <a:r>
              <a:rPr lang="cs-CZ" sz="1400" i="1" dirty="0" err="1">
                <a:latin typeface="Arial" pitchFamily="34" charset="0"/>
                <a:cs typeface="Arial" pitchFamily="34" charset="0"/>
              </a:rPr>
              <a:t>rupifragum</a:t>
            </a:r>
            <a:endParaRPr lang="cs-CZ" sz="1400" dirty="0">
              <a:latin typeface="Arial" pitchFamily="34" charset="0"/>
              <a:cs typeface="Arial" pitchFamily="34" charset="0"/>
            </a:endParaRPr>
          </a:p>
        </p:txBody>
      </p:sp>
      <p:pic>
        <p:nvPicPr>
          <p:cNvPr id="19460" name="Picture 4" descr="Selaginella selaginoides - vraneček brvit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245" y="0"/>
            <a:ext cx="3935235" cy="29514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p:cNvGraphicFramePr>
            <a:graphicFrameLocks noChangeAspect="1"/>
          </p:cNvGraphicFramePr>
          <p:nvPr>
            <p:extLst>
              <p:ext uri="{D42A27DB-BD31-4B8C-83A1-F6EECF244321}">
                <p14:modId xmlns:p14="http://schemas.microsoft.com/office/powerpoint/2010/main" val="2602793546"/>
              </p:ext>
            </p:extLst>
          </p:nvPr>
        </p:nvGraphicFramePr>
        <p:xfrm>
          <a:off x="4071934" y="0"/>
          <a:ext cx="1299646" cy="1255648"/>
        </p:xfrm>
        <a:graphic>
          <a:graphicData uri="http://schemas.openxmlformats.org/presentationml/2006/ole">
            <mc:AlternateContent xmlns:mc="http://schemas.openxmlformats.org/markup-compatibility/2006">
              <mc:Choice xmlns:v="urn:schemas-microsoft-com:vml" Requires="v">
                <p:oleObj spid="_x0000_s298100" name="CorelPhotoPaint.Image.9" r:id="rId5" imgW="713173" imgH="688674" progId="">
                  <p:embed/>
                </p:oleObj>
              </mc:Choice>
              <mc:Fallback>
                <p:oleObj name="CorelPhotoPaint.Image.9" r:id="rId5" imgW="713173" imgH="688674"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34" y="0"/>
                        <a:ext cx="1299646" cy="1255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Obdélník 8"/>
          <p:cNvSpPr/>
          <p:nvPr/>
        </p:nvSpPr>
        <p:spPr>
          <a:xfrm>
            <a:off x="428596" y="6334780"/>
            <a:ext cx="2286000" cy="523220"/>
          </a:xfrm>
          <a:prstGeom prst="rect">
            <a:avLst/>
          </a:prstGeom>
        </p:spPr>
        <p:txBody>
          <a:bodyPr>
            <a:spAutoFit/>
          </a:bodyPr>
          <a:lstStyle/>
          <a:p>
            <a:pPr lvl="0" eaLnBrk="0" fontAlgn="base" hangingPunct="0">
              <a:spcBef>
                <a:spcPct val="0"/>
              </a:spcBef>
              <a:spcAft>
                <a:spcPct val="0"/>
              </a:spcAft>
            </a:pPr>
            <a:r>
              <a:rPr lang="cs-CZ" altLang="cs-CZ" sz="1400" dirty="0">
                <a:solidFill>
                  <a:prstClr val="black"/>
                </a:solidFill>
                <a:latin typeface="Arial" charset="0"/>
                <a:cs typeface="Arial" charset="0"/>
              </a:rPr>
              <a:t>Vratička měsíční – </a:t>
            </a:r>
            <a:r>
              <a:rPr lang="cs-CZ" altLang="cs-CZ" sz="1400" i="1" dirty="0" err="1">
                <a:solidFill>
                  <a:prstClr val="black"/>
                </a:solidFill>
                <a:latin typeface="Arial" charset="0"/>
                <a:cs typeface="Arial" charset="0"/>
              </a:rPr>
              <a:t>Botrychium</a:t>
            </a:r>
            <a:r>
              <a:rPr lang="cs-CZ" altLang="cs-CZ" sz="1400" i="1" dirty="0">
                <a:solidFill>
                  <a:prstClr val="black"/>
                </a:solidFill>
                <a:latin typeface="Arial" charset="0"/>
                <a:cs typeface="Arial" charset="0"/>
              </a:rPr>
              <a:t> </a:t>
            </a:r>
            <a:r>
              <a:rPr lang="cs-CZ" altLang="cs-CZ" sz="1400" i="1" dirty="0" err="1">
                <a:solidFill>
                  <a:prstClr val="black"/>
                </a:solidFill>
                <a:latin typeface="Arial" charset="0"/>
                <a:cs typeface="Arial" charset="0"/>
              </a:rPr>
              <a:t>lunaria</a:t>
            </a:r>
            <a:endParaRPr lang="cs-CZ" altLang="cs-CZ" sz="1400" i="1" dirty="0">
              <a:solidFill>
                <a:prstClr val="black"/>
              </a:solidFill>
              <a:latin typeface="Arial" charset="0"/>
              <a:cs typeface="Arial" charset="0"/>
            </a:endParaRPr>
          </a:p>
        </p:txBody>
      </p:sp>
      <p:pic>
        <p:nvPicPr>
          <p:cNvPr id="19468" name="Picture 12" descr="Soubor:Botrychium lunaria (Vanois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984" y="3809979"/>
            <a:ext cx="2286016" cy="30480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kt 6"/>
          <p:cNvGraphicFramePr>
            <a:graphicFrameLocks noChangeAspect="1"/>
          </p:cNvGraphicFramePr>
          <p:nvPr>
            <p:extLst>
              <p:ext uri="{D42A27DB-BD31-4B8C-83A1-F6EECF244321}">
                <p14:modId xmlns:p14="http://schemas.microsoft.com/office/powerpoint/2010/main" val="1544845404"/>
              </p:ext>
            </p:extLst>
          </p:nvPr>
        </p:nvGraphicFramePr>
        <p:xfrm>
          <a:off x="928662" y="4929198"/>
          <a:ext cx="1398910" cy="1395123"/>
        </p:xfrm>
        <a:graphic>
          <a:graphicData uri="http://schemas.openxmlformats.org/presentationml/2006/ole">
            <mc:AlternateContent xmlns:mc="http://schemas.openxmlformats.org/markup-compatibility/2006">
              <mc:Choice xmlns:v="urn:schemas-microsoft-com:vml" Requires="v">
                <p:oleObj spid="_x0000_s298101" name="CorelPhotoPaint.Image.9" r:id="rId9" imgW="6114286" imgH="6100000" progId="">
                  <p:embed/>
                </p:oleObj>
              </mc:Choice>
              <mc:Fallback>
                <p:oleObj name="CorelPhotoPaint.Image.9" r:id="rId9" imgW="6114286" imgH="6100000" progId="">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8662" y="4929198"/>
                        <a:ext cx="1398910" cy="13951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ovéPole 9"/>
          <p:cNvSpPr txBox="1"/>
          <p:nvPr/>
        </p:nvSpPr>
        <p:spPr>
          <a:xfrm>
            <a:off x="4929190" y="2643182"/>
            <a:ext cx="3542701" cy="307777"/>
          </a:xfrm>
          <a:prstGeom prst="rect">
            <a:avLst/>
          </a:prstGeom>
          <a:solidFill>
            <a:schemeClr val="bg1"/>
          </a:solidFill>
        </p:spPr>
        <p:txBody>
          <a:bodyPr wrap="none" rtlCol="0">
            <a:spAutoFit/>
          </a:bodyPr>
          <a:lstStyle/>
          <a:p>
            <a:r>
              <a:rPr lang="cs-CZ" sz="1400" dirty="0">
                <a:latin typeface="Arial" pitchFamily="34" charset="0"/>
                <a:cs typeface="Arial" pitchFamily="34" charset="0"/>
              </a:rPr>
              <a:t>Vraneček brvitý -  </a:t>
            </a:r>
            <a:r>
              <a:rPr lang="cs-CZ" sz="1400" i="1" dirty="0" err="1">
                <a:latin typeface="Arial" pitchFamily="34" charset="0"/>
                <a:cs typeface="Arial" pitchFamily="34" charset="0"/>
              </a:rPr>
              <a:t>Selaginella</a:t>
            </a:r>
            <a:r>
              <a:rPr lang="cs-CZ" sz="1400" i="1" dirty="0">
                <a:latin typeface="Arial" pitchFamily="34" charset="0"/>
                <a:cs typeface="Arial" pitchFamily="34" charset="0"/>
              </a:rPr>
              <a:t> </a:t>
            </a:r>
            <a:r>
              <a:rPr lang="cs-CZ" sz="1400" i="1" dirty="0" err="1">
                <a:latin typeface="Arial" pitchFamily="34" charset="0"/>
                <a:cs typeface="Arial" pitchFamily="34" charset="0"/>
              </a:rPr>
              <a:t>selaginoides</a:t>
            </a:r>
            <a:endParaRPr lang="cs-CZ" sz="1400" i="1" dirty="0">
              <a:latin typeface="Arial" pitchFamily="34" charset="0"/>
              <a:cs typeface="Arial" pitchFamily="34" charset="0"/>
            </a:endParaRPr>
          </a:p>
        </p:txBody>
      </p:sp>
      <p:pic>
        <p:nvPicPr>
          <p:cNvPr id="19550" name="Picture 94" descr="Hippophae rhamnoides - rakytník řešetlákový"/>
          <p:cNvPicPr>
            <a:picLocks noChangeAspect="1" noChangeArrowheads="1"/>
          </p:cNvPicPr>
          <p:nvPr/>
        </p:nvPicPr>
        <p:blipFill>
          <a:blip r:embed="rId11"/>
          <a:srcRect/>
          <a:stretch>
            <a:fillRect/>
          </a:stretch>
        </p:blipFill>
        <p:spPr bwMode="auto">
          <a:xfrm>
            <a:off x="4929190" y="3000372"/>
            <a:ext cx="2893221" cy="3857628"/>
          </a:xfrm>
          <a:prstGeom prst="rect">
            <a:avLst/>
          </a:prstGeom>
          <a:noFill/>
        </p:spPr>
      </p:pic>
      <p:graphicFrame>
        <p:nvGraphicFramePr>
          <p:cNvPr id="4" name="Objekt 3"/>
          <p:cNvGraphicFramePr>
            <a:graphicFrameLocks noChangeAspect="1"/>
          </p:cNvGraphicFramePr>
          <p:nvPr>
            <p:extLst>
              <p:ext uri="{D42A27DB-BD31-4B8C-83A1-F6EECF244321}">
                <p14:modId xmlns:p14="http://schemas.microsoft.com/office/powerpoint/2010/main" val="318413024"/>
              </p:ext>
            </p:extLst>
          </p:nvPr>
        </p:nvGraphicFramePr>
        <p:xfrm>
          <a:off x="2577954" y="2376855"/>
          <a:ext cx="1003645" cy="1428760"/>
        </p:xfrm>
        <a:graphic>
          <a:graphicData uri="http://schemas.openxmlformats.org/presentationml/2006/ole">
            <mc:AlternateContent xmlns:mc="http://schemas.openxmlformats.org/markup-compatibility/2006">
              <mc:Choice xmlns:v="urn:schemas-microsoft-com:vml" Requires="v">
                <p:oleObj spid="_x0000_s298102" name="CorelPhotoPaint.Image.9" r:id="rId12" imgW="15232529" imgH="28873096" progId="">
                  <p:embed/>
                </p:oleObj>
              </mc:Choice>
              <mc:Fallback>
                <p:oleObj name="CorelPhotoPaint.Image.9" r:id="rId12" imgW="15232529" imgH="28873096" progId="">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7954" y="2376855"/>
                        <a:ext cx="1003645" cy="1428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Obdélník 16"/>
          <p:cNvSpPr/>
          <p:nvPr/>
        </p:nvSpPr>
        <p:spPr>
          <a:xfrm>
            <a:off x="6858000" y="6334780"/>
            <a:ext cx="2286000" cy="523220"/>
          </a:xfrm>
          <a:prstGeom prst="rect">
            <a:avLst/>
          </a:prstGeom>
          <a:solidFill>
            <a:schemeClr val="bg1"/>
          </a:solidFill>
        </p:spPr>
        <p:txBody>
          <a:bodyPr>
            <a:spAutoFit/>
          </a:bodyPr>
          <a:lstStyle/>
          <a:p>
            <a:pPr lvl="0" fontAlgn="base">
              <a:spcBef>
                <a:spcPct val="0"/>
              </a:spcBef>
              <a:spcAft>
                <a:spcPct val="0"/>
              </a:spcAft>
            </a:pPr>
            <a:r>
              <a:rPr lang="cs-CZ" sz="1400" dirty="0">
                <a:solidFill>
                  <a:prstClr val="black"/>
                </a:solidFill>
                <a:latin typeface="Arial" pitchFamily="34" charset="0"/>
                <a:cs typeface="Arial" pitchFamily="34" charset="0"/>
              </a:rPr>
              <a:t>Rakytník řešetlákový </a:t>
            </a:r>
            <a:r>
              <a:rPr lang="cs-CZ" sz="1400" i="1" dirty="0" err="1">
                <a:solidFill>
                  <a:prstClr val="black"/>
                </a:solidFill>
                <a:latin typeface="Arial" pitchFamily="34" charset="0"/>
                <a:cs typeface="Arial" pitchFamily="34" charset="0"/>
              </a:rPr>
              <a:t>Hippophae</a:t>
            </a:r>
            <a:r>
              <a:rPr lang="cs-CZ" sz="1400" i="1" dirty="0">
                <a:solidFill>
                  <a:prstClr val="black"/>
                </a:solidFill>
                <a:latin typeface="Arial" pitchFamily="34" charset="0"/>
                <a:cs typeface="Arial" pitchFamily="34" charset="0"/>
              </a:rPr>
              <a:t> </a:t>
            </a:r>
            <a:r>
              <a:rPr lang="cs-CZ" sz="1400" i="1" dirty="0" err="1">
                <a:solidFill>
                  <a:prstClr val="black"/>
                </a:solidFill>
                <a:latin typeface="Arial" pitchFamily="34" charset="0"/>
                <a:cs typeface="Arial" pitchFamily="34" charset="0"/>
              </a:rPr>
              <a:t>rhamnoides</a:t>
            </a:r>
            <a:r>
              <a:rPr lang="cs-CZ" sz="1400" i="1" dirty="0">
                <a:solidFill>
                  <a:prstClr val="black"/>
                </a:solidFill>
                <a:latin typeface="Arial" pitchFamily="34" charset="0"/>
                <a:cs typeface="Arial" pitchFamily="34" charset="0"/>
              </a:rPr>
              <a:t> </a:t>
            </a:r>
          </a:p>
        </p:txBody>
      </p:sp>
    </p:spTree>
    <p:extLst>
      <p:ext uri="{BB962C8B-B14F-4D97-AF65-F5344CB8AC3E}">
        <p14:creationId xmlns:p14="http://schemas.microsoft.com/office/powerpoint/2010/main" val="921749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E7165E-A9FE-4F5F-98E3-C8A43D1C7E72}"/>
              </a:ext>
            </a:extLst>
          </p:cNvPr>
          <p:cNvPicPr>
            <a:picLocks noChangeAspect="1"/>
          </p:cNvPicPr>
          <p:nvPr/>
        </p:nvPicPr>
        <p:blipFill>
          <a:blip r:embed="rId2" cstate="print"/>
          <a:stretch>
            <a:fillRect/>
          </a:stretch>
        </p:blipFill>
        <p:spPr>
          <a:xfrm>
            <a:off x="142844" y="0"/>
            <a:ext cx="6429420" cy="6858000"/>
          </a:xfrm>
          <a:prstGeom prst="rect">
            <a:avLst/>
          </a:prstGeom>
        </p:spPr>
      </p:pic>
      <p:pic>
        <p:nvPicPr>
          <p:cNvPr id="69634" name="Picture 2"/>
          <p:cNvPicPr>
            <a:picLocks noChangeAspect="1" noChangeArrowheads="1"/>
          </p:cNvPicPr>
          <p:nvPr/>
        </p:nvPicPr>
        <p:blipFill>
          <a:blip r:embed="rId3"/>
          <a:srcRect/>
          <a:stretch>
            <a:fillRect/>
          </a:stretch>
        </p:blipFill>
        <p:spPr bwMode="auto">
          <a:xfrm>
            <a:off x="6572264" y="0"/>
            <a:ext cx="1928794" cy="4572008"/>
          </a:xfrm>
          <a:prstGeom prst="rect">
            <a:avLst/>
          </a:prstGeom>
          <a:noFill/>
          <a:ln w="9525">
            <a:noFill/>
            <a:miter lim="800000"/>
            <a:headEnd/>
            <a:tailEnd/>
          </a:ln>
          <a:effectLst/>
        </p:spPr>
      </p:pic>
      <p:sp>
        <p:nvSpPr>
          <p:cNvPr id="9" name="TextovéPole 8"/>
          <p:cNvSpPr txBox="1"/>
          <p:nvPr/>
        </p:nvSpPr>
        <p:spPr>
          <a:xfrm rot="16200000">
            <a:off x="7057125" y="5587346"/>
            <a:ext cx="878916" cy="276999"/>
          </a:xfrm>
          <a:prstGeom prst="rect">
            <a:avLst/>
          </a:prstGeom>
          <a:noFill/>
        </p:spPr>
        <p:txBody>
          <a:bodyPr wrap="square" rtlCol="0">
            <a:spAutoFit/>
          </a:bodyPr>
          <a:lstStyle/>
          <a:p>
            <a:r>
              <a:rPr lang="cs-CZ" sz="1200" b="1" dirty="0">
                <a:latin typeface="Arial CE"/>
              </a:rPr>
              <a:t>paleolit</a:t>
            </a:r>
          </a:p>
        </p:txBody>
      </p:sp>
      <p:sp>
        <p:nvSpPr>
          <p:cNvPr id="10" name="Obdélník 9"/>
          <p:cNvSpPr/>
          <p:nvPr/>
        </p:nvSpPr>
        <p:spPr>
          <a:xfrm>
            <a:off x="6572264" y="4500570"/>
            <a:ext cx="192882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al 3"/>
          <p:cNvSpPr>
            <a:spLocks noChangeArrowheads="1"/>
          </p:cNvSpPr>
          <p:nvPr/>
        </p:nvSpPr>
        <p:spPr bwMode="auto">
          <a:xfrm>
            <a:off x="7786710" y="2500306"/>
            <a:ext cx="492125" cy="893763"/>
          </a:xfrm>
          <a:prstGeom prst="ellipse">
            <a:avLst/>
          </a:prstGeom>
          <a:noFill/>
          <a:ln w="38100">
            <a:solidFill>
              <a:srgbClr val="00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cs-CZ" altLang="cs-CZ" sz="1200"/>
          </a:p>
        </p:txBody>
      </p:sp>
      <p:sp>
        <p:nvSpPr>
          <p:cNvPr id="7" name="AutoShape 4"/>
          <p:cNvSpPr>
            <a:spLocks noChangeArrowheads="1"/>
          </p:cNvSpPr>
          <p:nvPr/>
        </p:nvSpPr>
        <p:spPr bwMode="auto">
          <a:xfrm rot="16679865">
            <a:off x="6923464" y="1720484"/>
            <a:ext cx="2705238" cy="436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8609 h 21600"/>
              <a:gd name="T14" fmla="*/ 20322 w 21600"/>
              <a:gd name="T15" fmla="*/ 12991 h 21600"/>
            </a:gdLst>
            <a:ahLst/>
            <a:cxnLst>
              <a:cxn ang="T8">
                <a:pos x="T0" y="T1"/>
              </a:cxn>
              <a:cxn ang="T9">
                <a:pos x="T2" y="T3"/>
              </a:cxn>
              <a:cxn ang="T10">
                <a:pos x="T4" y="T5"/>
              </a:cxn>
              <a:cxn ang="T11">
                <a:pos x="T6" y="T7"/>
              </a:cxn>
            </a:cxnLst>
            <a:rect l="T12" t="T13" r="T14" b="T15"/>
            <a:pathLst>
              <a:path w="21600" h="21600">
                <a:moveTo>
                  <a:pt x="15299" y="0"/>
                </a:moveTo>
                <a:lnTo>
                  <a:pt x="15299" y="8609"/>
                </a:lnTo>
                <a:lnTo>
                  <a:pt x="3375" y="8609"/>
                </a:lnTo>
                <a:lnTo>
                  <a:pt x="3375" y="12991"/>
                </a:lnTo>
                <a:lnTo>
                  <a:pt x="15299" y="12991"/>
                </a:lnTo>
                <a:lnTo>
                  <a:pt x="15299" y="21600"/>
                </a:lnTo>
                <a:lnTo>
                  <a:pt x="21600" y="10800"/>
                </a:lnTo>
                <a:lnTo>
                  <a:pt x="15299" y="0"/>
                </a:lnTo>
                <a:close/>
              </a:path>
              <a:path w="21600" h="21600">
                <a:moveTo>
                  <a:pt x="1350" y="8609"/>
                </a:moveTo>
                <a:lnTo>
                  <a:pt x="1350" y="12991"/>
                </a:lnTo>
                <a:lnTo>
                  <a:pt x="2700" y="12991"/>
                </a:lnTo>
                <a:lnTo>
                  <a:pt x="2700" y="8609"/>
                </a:lnTo>
                <a:lnTo>
                  <a:pt x="1350" y="8609"/>
                </a:lnTo>
                <a:close/>
              </a:path>
              <a:path w="21600" h="21600">
                <a:moveTo>
                  <a:pt x="0" y="8609"/>
                </a:moveTo>
                <a:lnTo>
                  <a:pt x="0" y="12991"/>
                </a:lnTo>
                <a:lnTo>
                  <a:pt x="675" y="12991"/>
                </a:lnTo>
                <a:lnTo>
                  <a:pt x="675" y="8609"/>
                </a:lnTo>
                <a:lnTo>
                  <a:pt x="0" y="8609"/>
                </a:lnTo>
                <a:close/>
              </a:path>
            </a:pathLst>
          </a:cu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 name="Obdélník 11"/>
          <p:cNvSpPr/>
          <p:nvPr/>
        </p:nvSpPr>
        <p:spPr>
          <a:xfrm>
            <a:off x="6572264" y="2857496"/>
            <a:ext cx="1357322" cy="577081"/>
          </a:xfrm>
          <a:prstGeom prst="rect">
            <a:avLst/>
          </a:prstGeom>
        </p:spPr>
        <p:txBody>
          <a:bodyPr wrap="square">
            <a:spAutoFit/>
          </a:bodyPr>
          <a:lstStyle/>
          <a:p>
            <a:r>
              <a:rPr lang="cs-CZ" altLang="cs-CZ" sz="1050" dirty="0">
                <a:solidFill>
                  <a:schemeClr val="accent1">
                    <a:lumMod val="75000"/>
                  </a:schemeClr>
                </a:solidFill>
              </a:rPr>
              <a:t>vyšší teplota a humidita, počátek </a:t>
            </a:r>
            <a:r>
              <a:rPr lang="cs-CZ" altLang="cs-CZ" sz="1050" b="1" dirty="0">
                <a:solidFill>
                  <a:schemeClr val="accent1">
                    <a:lumMod val="75000"/>
                  </a:schemeClr>
                </a:solidFill>
              </a:rPr>
              <a:t>neolitu</a:t>
            </a:r>
            <a:endParaRPr lang="cs-CZ" sz="1050" dirty="0">
              <a:solidFill>
                <a:schemeClr val="accent1">
                  <a:lumMod val="75000"/>
                </a:schemeClr>
              </a:solidFill>
            </a:endParaRPr>
          </a:p>
        </p:txBody>
      </p:sp>
      <p:sp>
        <p:nvSpPr>
          <p:cNvPr id="13" name="Obdélník 12"/>
          <p:cNvSpPr/>
          <p:nvPr/>
        </p:nvSpPr>
        <p:spPr>
          <a:xfrm>
            <a:off x="7215206" y="1928802"/>
            <a:ext cx="857256" cy="415498"/>
          </a:xfrm>
          <a:prstGeom prst="rect">
            <a:avLst/>
          </a:prstGeom>
        </p:spPr>
        <p:txBody>
          <a:bodyPr wrap="square">
            <a:spAutoFit/>
          </a:bodyPr>
          <a:lstStyle/>
          <a:p>
            <a:pPr lvl="0" eaLnBrk="1" hangingPunct="1"/>
            <a:r>
              <a:rPr lang="cs-CZ" altLang="cs-CZ" sz="1050" dirty="0">
                <a:solidFill>
                  <a:schemeClr val="accent1">
                    <a:lumMod val="75000"/>
                  </a:schemeClr>
                </a:solidFill>
              </a:rPr>
              <a:t>sušší teplý interval </a:t>
            </a:r>
          </a:p>
        </p:txBody>
      </p:sp>
      <p:sp>
        <p:nvSpPr>
          <p:cNvPr id="14" name="Obdélník 13"/>
          <p:cNvSpPr/>
          <p:nvPr/>
        </p:nvSpPr>
        <p:spPr>
          <a:xfrm>
            <a:off x="7358082" y="1428736"/>
            <a:ext cx="857288" cy="415498"/>
          </a:xfrm>
          <a:prstGeom prst="rect">
            <a:avLst/>
          </a:prstGeom>
        </p:spPr>
        <p:txBody>
          <a:bodyPr wrap="square">
            <a:spAutoFit/>
          </a:bodyPr>
          <a:lstStyle/>
          <a:p>
            <a:pPr lvl="0" eaLnBrk="1" hangingPunct="1"/>
            <a:r>
              <a:rPr lang="cs-CZ" altLang="cs-CZ" sz="1050" dirty="0">
                <a:solidFill>
                  <a:schemeClr val="accent1">
                    <a:lumMod val="75000"/>
                  </a:schemeClr>
                </a:solidFill>
              </a:rPr>
              <a:t>ochlazení a zvlhčení </a:t>
            </a:r>
            <a:endParaRPr lang="cs-CZ" altLang="cs-CZ" sz="1050" b="1" dirty="0">
              <a:solidFill>
                <a:schemeClr val="accent1">
                  <a:lumMod val="75000"/>
                </a:schemeClr>
              </a:solidFill>
            </a:endParaRPr>
          </a:p>
        </p:txBody>
      </p:sp>
      <p:sp>
        <p:nvSpPr>
          <p:cNvPr id="15" name="Obdélník 14"/>
          <p:cNvSpPr/>
          <p:nvPr/>
        </p:nvSpPr>
        <p:spPr>
          <a:xfrm>
            <a:off x="2214546" y="285728"/>
            <a:ext cx="513282" cy="400110"/>
          </a:xfrm>
          <a:prstGeom prst="rect">
            <a:avLst/>
          </a:prstGeom>
        </p:spPr>
        <p:txBody>
          <a:bodyPr wrap="none">
            <a:spAutoFit/>
          </a:bodyPr>
          <a:lstStyle/>
          <a:p>
            <a:r>
              <a:rPr lang="cs-CZ" sz="2000" b="1" dirty="0">
                <a:solidFill>
                  <a:srgbClr val="0070C0"/>
                </a:solidFill>
              </a:rPr>
              <a:t>BP</a:t>
            </a:r>
          </a:p>
        </p:txBody>
      </p:sp>
      <p:sp>
        <p:nvSpPr>
          <p:cNvPr id="16" name="TextovéPole 15"/>
          <p:cNvSpPr txBox="1"/>
          <p:nvPr/>
        </p:nvSpPr>
        <p:spPr>
          <a:xfrm>
            <a:off x="5286380" y="142852"/>
            <a:ext cx="1571636" cy="338554"/>
          </a:xfrm>
          <a:prstGeom prst="rect">
            <a:avLst/>
          </a:prstGeom>
          <a:solidFill>
            <a:schemeClr val="bg1"/>
          </a:solidFill>
        </p:spPr>
        <p:txBody>
          <a:bodyPr wrap="square" rtlCol="0">
            <a:spAutoFit/>
          </a:bodyPr>
          <a:lstStyle/>
          <a:p>
            <a:r>
              <a:rPr lang="cs-CZ" sz="1600" b="1" dirty="0"/>
              <a:t>věk v tisících let</a:t>
            </a:r>
          </a:p>
        </p:txBody>
      </p:sp>
      <p:sp>
        <p:nvSpPr>
          <p:cNvPr id="8" name="Text Box 5"/>
          <p:cNvSpPr txBox="1">
            <a:spLocks noChangeArrowheads="1"/>
          </p:cNvSpPr>
          <p:nvPr/>
        </p:nvSpPr>
        <p:spPr bwMode="auto">
          <a:xfrm rot="16704758">
            <a:off x="7709405" y="1795063"/>
            <a:ext cx="1809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ts val="1200"/>
              </a:lnSpc>
              <a:spcBef>
                <a:spcPct val="0"/>
              </a:spcBef>
              <a:buFontTx/>
              <a:buNone/>
            </a:pPr>
            <a:r>
              <a:rPr lang="cs-CZ" altLang="cs-CZ" sz="1200" b="1" dirty="0">
                <a:solidFill>
                  <a:srgbClr val="008000"/>
                </a:solidFill>
              </a:rPr>
              <a:t>zvyšující se </a:t>
            </a:r>
          </a:p>
          <a:p>
            <a:pPr eaLnBrk="1" hangingPunct="1">
              <a:lnSpc>
                <a:spcPts val="1200"/>
              </a:lnSpc>
              <a:spcBef>
                <a:spcPct val="0"/>
              </a:spcBef>
              <a:buFontTx/>
              <a:buNone/>
            </a:pPr>
            <a:r>
              <a:rPr lang="cs-CZ" altLang="cs-CZ" sz="1200" b="1" dirty="0">
                <a:solidFill>
                  <a:srgbClr val="008000"/>
                </a:solidFill>
              </a:rPr>
              <a:t>vliv člověka</a:t>
            </a:r>
          </a:p>
          <a:p>
            <a:pPr eaLnBrk="1" hangingPunct="1">
              <a:lnSpc>
                <a:spcPts val="1200"/>
              </a:lnSpc>
              <a:spcBef>
                <a:spcPct val="0"/>
              </a:spcBef>
              <a:buFontTx/>
              <a:buNone/>
            </a:pPr>
            <a:r>
              <a:rPr lang="cs-CZ" altLang="cs-CZ" sz="1200" b="1" dirty="0">
                <a:solidFill>
                  <a:srgbClr val="008000"/>
                </a:solidFill>
              </a:rPr>
              <a:t> na přírodní prostředí</a:t>
            </a:r>
          </a:p>
        </p:txBody>
      </p:sp>
      <p:sp>
        <p:nvSpPr>
          <p:cNvPr id="18" name="Zaoblený obdélník 17"/>
          <p:cNvSpPr/>
          <p:nvPr/>
        </p:nvSpPr>
        <p:spPr>
          <a:xfrm>
            <a:off x="6643702" y="1071546"/>
            <a:ext cx="1500198" cy="857256"/>
          </a:xfrm>
          <a:prstGeom prst="roundRect">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5072066" y="6560130"/>
            <a:ext cx="3591048" cy="369332"/>
          </a:xfrm>
          <a:prstGeom prst="rect">
            <a:avLst/>
          </a:prstGeom>
          <a:noFill/>
        </p:spPr>
        <p:txBody>
          <a:bodyPr wrap="square" rtlCol="0">
            <a:spAutoFit/>
          </a:bodyPr>
          <a:lstStyle/>
          <a:p>
            <a:r>
              <a:rPr lang="cs-CZ" sz="1800" dirty="0">
                <a:latin typeface="Arial" pitchFamily="34" charset="0"/>
                <a:cs typeface="Arial" pitchFamily="34" charset="0"/>
              </a:rPr>
              <a:t>, Upraveno podle Musila 1992</a:t>
            </a:r>
          </a:p>
        </p:txBody>
      </p:sp>
      <p:sp>
        <p:nvSpPr>
          <p:cNvPr id="5" name="Obdélník 4">
            <a:extLst>
              <a:ext uri="{FF2B5EF4-FFF2-40B4-BE49-F238E27FC236}">
                <a16:creationId xmlns:a16="http://schemas.microsoft.com/office/drawing/2014/main" id="{9AF5C1D7-C53A-4985-9445-3EE11158B174}"/>
              </a:ext>
            </a:extLst>
          </p:cNvPr>
          <p:cNvSpPr/>
          <p:nvPr/>
        </p:nvSpPr>
        <p:spPr>
          <a:xfrm>
            <a:off x="1821669" y="-11037"/>
            <a:ext cx="4893471" cy="307777"/>
          </a:xfrm>
          <a:prstGeom prst="rect">
            <a:avLst/>
          </a:prstGeom>
        </p:spPr>
        <p:txBody>
          <a:bodyPr wrap="square">
            <a:spAutoFit/>
          </a:bodyPr>
          <a:lstStyle/>
          <a:p>
            <a:pPr>
              <a:spcAft>
                <a:spcPts val="0"/>
              </a:spcAft>
            </a:pPr>
            <a:r>
              <a:rPr lang="cs-CZ" sz="1400" b="1" dirty="0">
                <a:solidFill>
                  <a:schemeClr val="accent2"/>
                </a:solidFill>
                <a:latin typeface="Arial"/>
                <a:ea typeface="Times New Roman"/>
                <a:cs typeface="Times New Roman"/>
              </a:rPr>
              <a:t>    Počátek 8 300 BC, kdy začíná soustavné oteplování.</a:t>
            </a:r>
            <a:endParaRPr lang="cs-CZ" sz="1400" dirty="0">
              <a:solidFill>
                <a:schemeClr val="accent2"/>
              </a:solidFill>
              <a:latin typeface="Times New Roman"/>
              <a:ea typeface="Times New Roman"/>
            </a:endParaRPr>
          </a:p>
        </p:txBody>
      </p:sp>
    </p:spTree>
    <p:extLst>
      <p:ext uri="{BB962C8B-B14F-4D97-AF65-F5344CB8AC3E}">
        <p14:creationId xmlns:p14="http://schemas.microsoft.com/office/powerpoint/2010/main" val="170832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if02036.gif (86375 By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60" y="0"/>
            <a:ext cx="8962540" cy="32364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BI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 y="3489363"/>
            <a:ext cx="5029200" cy="3382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4716016" y="3223416"/>
            <a:ext cx="4248472" cy="3354765"/>
          </a:xfrm>
          <a:prstGeom prst="rect">
            <a:avLst/>
          </a:prstGeom>
          <a:solidFill>
            <a:schemeClr val="accent3">
              <a:lumMod val="40000"/>
              <a:lumOff val="60000"/>
            </a:schemeClr>
          </a:solidFill>
          <a:ln>
            <a:noFill/>
          </a:ln>
          <a:effectLst/>
        </p:spPr>
        <p:txBody>
          <a:bodyPr wrap="squar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2400" b="1" dirty="0">
                <a:solidFill>
                  <a:srgbClr val="00B0F0"/>
                </a:solidFill>
              </a:rPr>
              <a:t>Společenstva zonální</a:t>
            </a:r>
            <a:r>
              <a:rPr lang="cs-CZ" altLang="cs-CZ" sz="2400" dirty="0">
                <a:solidFill>
                  <a:srgbClr val="00B0F0"/>
                </a:solidFill>
              </a:rPr>
              <a:t> </a:t>
            </a:r>
            <a:r>
              <a:rPr lang="cs-CZ" altLang="cs-CZ" sz="2000" dirty="0"/>
              <a:t>– </a:t>
            </a:r>
            <a:r>
              <a:rPr lang="cs-CZ" altLang="cs-CZ" sz="1800" dirty="0"/>
              <a:t>závislé hlavně na klimatu (kombinace teploty a vlhkosti)</a:t>
            </a:r>
          </a:p>
          <a:p>
            <a:pPr eaLnBrk="1" hangingPunct="1"/>
            <a:r>
              <a:rPr lang="cs-CZ" altLang="cs-CZ" sz="1800" dirty="0"/>
              <a:t>– podle zeměpisné šířky,   např. - porosty tropické, opadavé, arktické</a:t>
            </a:r>
          </a:p>
          <a:p>
            <a:pPr eaLnBrk="1" hangingPunct="1"/>
            <a:endParaRPr lang="cs-CZ" altLang="cs-CZ" sz="2000" dirty="0"/>
          </a:p>
          <a:p>
            <a:pPr eaLnBrk="1" hangingPunct="1"/>
            <a:r>
              <a:rPr lang="cs-CZ" altLang="cs-CZ" sz="2400" b="1" dirty="0">
                <a:solidFill>
                  <a:srgbClr val="00B0F0"/>
                </a:solidFill>
              </a:rPr>
              <a:t>společenstva </a:t>
            </a:r>
            <a:r>
              <a:rPr lang="cs-CZ" altLang="cs-CZ" sz="2400" b="1" dirty="0" err="1">
                <a:solidFill>
                  <a:srgbClr val="00B0F0"/>
                </a:solidFill>
              </a:rPr>
              <a:t>azonální</a:t>
            </a:r>
            <a:r>
              <a:rPr lang="cs-CZ" altLang="cs-CZ" sz="2400" dirty="0">
                <a:solidFill>
                  <a:srgbClr val="00B0F0"/>
                </a:solidFill>
              </a:rPr>
              <a:t> </a:t>
            </a:r>
            <a:r>
              <a:rPr lang="cs-CZ" altLang="cs-CZ" sz="2000" dirty="0"/>
              <a:t>– </a:t>
            </a:r>
            <a:r>
              <a:rPr lang="cs-CZ" altLang="cs-CZ" sz="1800" dirty="0"/>
              <a:t>souvisí hlavně se substrátem  - mohou se opakovat </a:t>
            </a:r>
          </a:p>
          <a:p>
            <a:pPr eaLnBrk="1" hangingPunct="1"/>
            <a:r>
              <a:rPr lang="cs-CZ" altLang="cs-CZ" sz="1800" dirty="0"/>
              <a:t>v různých zeměpisných šířkách s jiným druhovým složením – např. lužní les,</a:t>
            </a:r>
          </a:p>
          <a:p>
            <a:pPr eaLnBrk="1" hangingPunct="1"/>
            <a:r>
              <a:rPr lang="cs-CZ" altLang="cs-CZ" sz="1800" dirty="0"/>
              <a:t>travinné biomy, horská louka</a:t>
            </a:r>
          </a:p>
        </p:txBody>
      </p:sp>
    </p:spTree>
    <p:extLst>
      <p:ext uri="{BB962C8B-B14F-4D97-AF65-F5344CB8AC3E}">
        <p14:creationId xmlns:p14="http://schemas.microsoft.com/office/powerpoint/2010/main" val="2475243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2844" y="0"/>
            <a:ext cx="8429684" cy="3662541"/>
          </a:xfrm>
          <a:prstGeom prst="rect">
            <a:avLst/>
          </a:prstGeom>
        </p:spPr>
        <p:txBody>
          <a:bodyPr wrap="square">
            <a:spAutoFit/>
          </a:bodyPr>
          <a:lstStyle/>
          <a:p>
            <a:pPr marL="114300" algn="just">
              <a:lnSpc>
                <a:spcPct val="150000"/>
              </a:lnSpc>
              <a:spcAft>
                <a:spcPts val="0"/>
              </a:spcAft>
            </a:pPr>
            <a:r>
              <a:rPr lang="cs-CZ" sz="1600" b="1" dirty="0">
                <a:latin typeface="Arial"/>
                <a:ea typeface="Times New Roman"/>
                <a:cs typeface="Times New Roman"/>
              </a:rPr>
              <a:t> </a:t>
            </a:r>
            <a:r>
              <a:rPr lang="cs-CZ" sz="1600" b="1" cap="all" dirty="0">
                <a:solidFill>
                  <a:srgbClr val="0000FF"/>
                </a:solidFill>
                <a:latin typeface="Arial"/>
                <a:ea typeface="Times New Roman"/>
                <a:cs typeface="Times New Roman"/>
              </a:rPr>
              <a:t> </a:t>
            </a:r>
            <a:r>
              <a:rPr lang="cs-CZ" sz="1600" b="1" u="sng" cap="all" dirty="0" err="1">
                <a:solidFill>
                  <a:srgbClr val="0000FF"/>
                </a:solidFill>
                <a:latin typeface="Arial"/>
                <a:ea typeface="Times New Roman"/>
                <a:cs typeface="Times New Roman"/>
              </a:rPr>
              <a:t>Preboreál</a:t>
            </a:r>
            <a:r>
              <a:rPr lang="cs-CZ" sz="1600" b="1" u="sng" cap="all" dirty="0">
                <a:solidFill>
                  <a:srgbClr val="0000FF"/>
                </a:solidFill>
                <a:latin typeface="Arial"/>
                <a:ea typeface="Times New Roman"/>
                <a:cs typeface="Times New Roman"/>
              </a:rPr>
              <a:t>  </a:t>
            </a:r>
            <a:r>
              <a:rPr lang="cs-CZ" sz="1600" b="1" u="sng" dirty="0">
                <a:solidFill>
                  <a:srgbClr val="0000FF"/>
                </a:solidFill>
                <a:latin typeface="Arial"/>
                <a:ea typeface="Times New Roman"/>
                <a:cs typeface="Times New Roman"/>
              </a:rPr>
              <a:t>- PB (8 300 – 6 800 BC</a:t>
            </a:r>
            <a:r>
              <a:rPr lang="cs-CZ" sz="1600" b="1" u="sng" dirty="0">
                <a:latin typeface="Arial"/>
                <a:ea typeface="Times New Roman"/>
                <a:cs typeface="Times New Roman"/>
              </a:rPr>
              <a:t>):</a:t>
            </a:r>
            <a:endParaRPr lang="cs-CZ" sz="1000" b="1" dirty="0">
              <a:latin typeface="Times New Roman"/>
              <a:ea typeface="Times New Roman"/>
            </a:endParaRPr>
          </a:p>
          <a:p>
            <a:pPr marL="285750" lvl="0" indent="-285750">
              <a:buFontTx/>
              <a:buChar char="-"/>
            </a:pPr>
            <a:r>
              <a:rPr lang="cs-CZ" altLang="cs-CZ" sz="1600" u="sng" dirty="0">
                <a:ea typeface="Times New Roman" pitchFamily="18" charset="0"/>
                <a:cs typeface="Times New Roman" pitchFamily="18" charset="0"/>
              </a:rPr>
              <a:t>oteplení a mírné zvlhčení </a:t>
            </a:r>
            <a:r>
              <a:rPr lang="cs-CZ" altLang="cs-CZ" sz="1600" dirty="0">
                <a:ea typeface="Times New Roman" pitchFamily="18" charset="0"/>
                <a:cs typeface="Times New Roman" pitchFamily="18" charset="0"/>
              </a:rPr>
              <a:t>s </a:t>
            </a:r>
            <a:r>
              <a:rPr lang="cs-CZ" altLang="cs-CZ" sz="1600" b="1" u="sng" dirty="0">
                <a:ea typeface="Times New Roman" pitchFamily="18" charset="0"/>
                <a:cs typeface="Times New Roman" pitchFamily="18" charset="0"/>
              </a:rPr>
              <a:t>průměrnými teplotami až o 5 </a:t>
            </a:r>
            <a:r>
              <a:rPr lang="cs-CZ" altLang="cs-CZ" sz="1600" b="1" u="sng" baseline="30000" dirty="0">
                <a:ea typeface="Times New Roman" pitchFamily="18" charset="0"/>
                <a:cs typeface="Times New Roman" pitchFamily="18" charset="0"/>
              </a:rPr>
              <a:t>°</a:t>
            </a:r>
            <a:r>
              <a:rPr lang="cs-CZ" altLang="cs-CZ" sz="1600" b="1" u="sng" dirty="0">
                <a:ea typeface="Times New Roman" pitchFamily="18" charset="0"/>
                <a:cs typeface="Times New Roman" pitchFamily="18" charset="0"/>
              </a:rPr>
              <a:t>C nižšími než dnes</a:t>
            </a:r>
            <a:r>
              <a:rPr lang="cs-CZ" altLang="cs-CZ" sz="1600" u="sng" dirty="0">
                <a:ea typeface="Times New Roman" pitchFamily="18" charset="0"/>
                <a:cs typeface="Times New Roman" pitchFamily="18" charset="0"/>
              </a:rPr>
              <a:t>. </a:t>
            </a:r>
          </a:p>
          <a:p>
            <a:pPr lvl="0"/>
            <a:r>
              <a:rPr lang="cs-CZ" altLang="cs-CZ" sz="1600" u="sng" dirty="0">
                <a:ea typeface="Times New Roman" pitchFamily="18" charset="0"/>
                <a:cs typeface="Times New Roman" pitchFamily="18" charset="0"/>
              </a:rPr>
              <a:t>Klima ještě kontinentální</a:t>
            </a:r>
            <a:r>
              <a:rPr lang="cs-CZ" altLang="cs-CZ" sz="1600" dirty="0">
                <a:ea typeface="Times New Roman" pitchFamily="18" charset="0"/>
                <a:cs typeface="Times New Roman" pitchFamily="18" charset="0"/>
              </a:rPr>
              <a:t>. </a:t>
            </a:r>
          </a:p>
          <a:p>
            <a:pPr lvl="0"/>
            <a:r>
              <a:rPr lang="cs-CZ" altLang="cs-CZ" sz="1600" b="1" dirty="0">
                <a:ea typeface="Times New Roman" pitchFamily="18" charset="0"/>
                <a:cs typeface="Times New Roman" pitchFamily="18" charset="0"/>
              </a:rPr>
              <a:t>Začátek tání horských  i kontinentálních ledovců</a:t>
            </a:r>
            <a:r>
              <a:rPr lang="cs-CZ" altLang="cs-CZ" sz="1600" dirty="0">
                <a:ea typeface="Times New Roman" pitchFamily="18" charset="0"/>
                <a:cs typeface="Times New Roman" pitchFamily="18" charset="0"/>
              </a:rPr>
              <a:t>, i zbytků podzemního ledu - uvolnění velkého množství vody, </a:t>
            </a:r>
            <a:r>
              <a:rPr lang="cs-CZ" altLang="cs-CZ" sz="1600" b="1" dirty="0">
                <a:ea typeface="Times New Roman" pitchFamily="18" charset="0"/>
                <a:cs typeface="Times New Roman" pitchFamily="18" charset="0"/>
              </a:rPr>
              <a:t>zvýšení hladiny spodní vody- </a:t>
            </a:r>
            <a:r>
              <a:rPr lang="cs-CZ" altLang="cs-CZ" sz="1600" dirty="0">
                <a:ea typeface="Times New Roman" pitchFamily="18" charset="0"/>
                <a:cs typeface="Times New Roman" pitchFamily="18" charset="0"/>
              </a:rPr>
              <a:t>značný výskyt vodních nádrží</a:t>
            </a:r>
            <a:r>
              <a:rPr lang="en-US" sz="1600" dirty="0">
                <a:cs typeface="Times New Roman" panose="02020603050405020304" pitchFamily="18" charset="0"/>
              </a:rPr>
              <a:t> </a:t>
            </a:r>
            <a:r>
              <a:rPr lang="cs-CZ" sz="1600" dirty="0">
                <a:latin typeface="+mn-lt"/>
                <a:ea typeface="Times New Roman"/>
                <a:cs typeface="Times New Roman"/>
              </a:rPr>
              <a:t>(př. Třeboňsko, Podkrušnohoří, </a:t>
            </a:r>
            <a:r>
              <a:rPr lang="cs-CZ" sz="1600" dirty="0" err="1">
                <a:latin typeface="+mn-lt"/>
                <a:ea typeface="Times New Roman"/>
                <a:cs typeface="Times New Roman"/>
              </a:rPr>
              <a:t>Dokesko</a:t>
            </a:r>
            <a:r>
              <a:rPr lang="cs-CZ" sz="1600" dirty="0">
                <a:latin typeface="+mn-lt"/>
                <a:ea typeface="Times New Roman"/>
                <a:cs typeface="Times New Roman"/>
              </a:rPr>
              <a:t> a další</a:t>
            </a:r>
            <a:r>
              <a:rPr lang="cs-CZ" sz="1600" b="1" dirty="0">
                <a:latin typeface="+mn-lt"/>
                <a:ea typeface="Times New Roman"/>
                <a:cs typeface="Times New Roman"/>
              </a:rPr>
              <a:t>).  </a:t>
            </a:r>
            <a:r>
              <a:rPr lang="cs-CZ" altLang="cs-CZ" sz="1600" b="1" dirty="0">
                <a:ea typeface="Times New Roman" pitchFamily="18" charset="0"/>
                <a:cs typeface="Times New Roman" pitchFamily="18" charset="0"/>
              </a:rPr>
              <a:t>Značné plochy pokrývaly mokřady, mechoviště, slatiniště</a:t>
            </a:r>
          </a:p>
          <a:p>
            <a:pPr lvl="0"/>
            <a:r>
              <a:rPr lang="cs-CZ" altLang="cs-CZ" sz="1600" b="1" dirty="0">
                <a:ea typeface="Times New Roman" pitchFamily="18" charset="0"/>
                <a:cs typeface="Times New Roman" pitchFamily="18" charset="0"/>
              </a:rPr>
              <a:t>- </a:t>
            </a:r>
            <a:r>
              <a:rPr lang="cs-CZ" altLang="cs-CZ" sz="1600" b="1" u="sng" dirty="0">
                <a:ea typeface="Times New Roman" pitchFamily="18" charset="0"/>
                <a:cs typeface="Times New Roman" pitchFamily="18" charset="0"/>
              </a:rPr>
              <a:t>iniciální stádia budoucích rašelinišť</a:t>
            </a:r>
            <a:r>
              <a:rPr lang="cs-CZ" altLang="cs-CZ" sz="1600" b="1" dirty="0">
                <a:ea typeface="Times New Roman" pitchFamily="18" charset="0"/>
                <a:cs typeface="Times New Roman" pitchFamily="18" charset="0"/>
              </a:rPr>
              <a:t>.</a:t>
            </a:r>
            <a:endParaRPr lang="cs-CZ" altLang="cs-CZ" sz="1600" b="1" dirty="0">
              <a:cs typeface="Times New Roman" pitchFamily="18" charset="0"/>
            </a:endParaRPr>
          </a:p>
          <a:p>
            <a:pPr lvl="0"/>
            <a:endParaRPr lang="cs-CZ" sz="1600" dirty="0">
              <a:latin typeface="+mn-lt"/>
              <a:cs typeface="Times New Roman" panose="02020603050405020304" pitchFamily="18" charset="0"/>
            </a:endParaRPr>
          </a:p>
          <a:p>
            <a:pPr lvl="0"/>
            <a:r>
              <a:rPr lang="cs-CZ" sz="1600" dirty="0">
                <a:cs typeface="Times New Roman" panose="02020603050405020304" pitchFamily="18" charset="0"/>
              </a:rPr>
              <a:t>Změny náhlé - </a:t>
            </a:r>
            <a:r>
              <a:rPr lang="en-US" sz="1600" dirty="0" err="1">
                <a:cs typeface="Times New Roman" panose="02020603050405020304" pitchFamily="18" charset="0"/>
              </a:rPr>
              <a:t>vegetační</a:t>
            </a:r>
            <a:r>
              <a:rPr lang="en-US" sz="1600" dirty="0">
                <a:cs typeface="Times New Roman" panose="02020603050405020304" pitchFamily="18" charset="0"/>
              </a:rPr>
              <a:t> </a:t>
            </a:r>
            <a:r>
              <a:rPr lang="en-US" sz="1600" dirty="0" err="1">
                <a:cs typeface="Times New Roman" panose="02020603050405020304" pitchFamily="18" charset="0"/>
              </a:rPr>
              <a:t>kryt</a:t>
            </a:r>
            <a:r>
              <a:rPr lang="en-US" sz="1600" dirty="0">
                <a:cs typeface="Times New Roman" panose="02020603050405020304" pitchFamily="18" charset="0"/>
              </a:rPr>
              <a:t> </a:t>
            </a:r>
            <a:r>
              <a:rPr lang="en-US" sz="1600" dirty="0" err="1">
                <a:cs typeface="Times New Roman" panose="02020603050405020304" pitchFamily="18" charset="0"/>
              </a:rPr>
              <a:t>nestačil</a:t>
            </a:r>
            <a:r>
              <a:rPr lang="en-US" sz="1600" dirty="0">
                <a:cs typeface="Times New Roman" panose="02020603050405020304" pitchFamily="18" charset="0"/>
              </a:rPr>
              <a:t> </a:t>
            </a:r>
            <a:r>
              <a:rPr lang="en-US" sz="1600" dirty="0" err="1">
                <a:cs typeface="Times New Roman" panose="02020603050405020304" pitchFamily="18" charset="0"/>
              </a:rPr>
              <a:t>reagovat</a:t>
            </a:r>
            <a:endParaRPr lang="cs-CZ" sz="1600" u="sng" dirty="0">
              <a:cs typeface="Times New Roman" panose="02020603050405020304" pitchFamily="18" charset="0"/>
            </a:endParaRPr>
          </a:p>
          <a:p>
            <a:pPr lvl="0"/>
            <a:r>
              <a:rPr lang="cs-CZ" altLang="cs-CZ" sz="1600" dirty="0">
                <a:ea typeface="Times New Roman" pitchFamily="18" charset="0"/>
                <a:cs typeface="Times New Roman" pitchFamily="18" charset="0"/>
              </a:rPr>
              <a:t>Vytvořila se </a:t>
            </a:r>
            <a:r>
              <a:rPr lang="cs-CZ" altLang="cs-CZ" sz="1600" b="1" dirty="0">
                <a:ea typeface="Times New Roman" pitchFamily="18" charset="0"/>
                <a:cs typeface="Times New Roman" pitchFamily="18" charset="0"/>
              </a:rPr>
              <a:t>mozaiková nezapojená </a:t>
            </a:r>
            <a:r>
              <a:rPr lang="cs-CZ" altLang="cs-CZ" sz="1600" b="1" dirty="0" err="1">
                <a:ea typeface="Times New Roman" pitchFamily="18" charset="0"/>
                <a:cs typeface="Times New Roman" pitchFamily="18" charset="0"/>
              </a:rPr>
              <a:t>březoborová</a:t>
            </a:r>
            <a:r>
              <a:rPr lang="cs-CZ" altLang="cs-CZ" sz="1600" b="1" dirty="0">
                <a:ea typeface="Times New Roman" pitchFamily="18" charset="0"/>
                <a:cs typeface="Times New Roman" pitchFamily="18" charset="0"/>
              </a:rPr>
              <a:t> tajga </a:t>
            </a:r>
            <a:r>
              <a:rPr lang="cs-CZ" altLang="cs-CZ" sz="1600" i="1" dirty="0">
                <a:ea typeface="Times New Roman" pitchFamily="18" charset="0"/>
                <a:cs typeface="Times New Roman" pitchFamily="18" charset="0"/>
              </a:rPr>
              <a:t>(</a:t>
            </a:r>
            <a:r>
              <a:rPr lang="cs-CZ" altLang="cs-CZ" sz="1600" i="1" dirty="0" err="1">
                <a:ea typeface="Times New Roman" pitchFamily="18" charset="0"/>
                <a:cs typeface="Times New Roman" pitchFamily="18" charset="0"/>
              </a:rPr>
              <a:t>Betula</a:t>
            </a:r>
            <a:r>
              <a:rPr lang="cs-CZ" altLang="cs-CZ" sz="1600" i="1" dirty="0">
                <a:ea typeface="Times New Roman" pitchFamily="18" charset="0"/>
                <a:cs typeface="Times New Roman" pitchFamily="18" charset="0"/>
              </a:rPr>
              <a:t> – </a:t>
            </a:r>
            <a:r>
              <a:rPr lang="cs-CZ" altLang="cs-CZ" sz="1600" i="1" dirty="0" err="1">
                <a:ea typeface="Times New Roman" pitchFamily="18" charset="0"/>
                <a:cs typeface="Times New Roman" pitchFamily="18" charset="0"/>
              </a:rPr>
              <a:t>Pinus</a:t>
            </a:r>
            <a:r>
              <a:rPr lang="cs-CZ" altLang="cs-CZ" sz="1600" dirty="0">
                <a:ea typeface="Times New Roman" pitchFamily="18" charset="0"/>
                <a:cs typeface="Times New Roman" pitchFamily="18" charset="0"/>
              </a:rPr>
              <a:t>),</a:t>
            </a:r>
            <a:r>
              <a:rPr lang="cs-CZ" altLang="cs-CZ" sz="1600" b="1" dirty="0">
                <a:ea typeface="Times New Roman" pitchFamily="18" charset="0"/>
                <a:cs typeface="Times New Roman" pitchFamily="18" charset="0"/>
              </a:rPr>
              <a:t>  </a:t>
            </a:r>
          </a:p>
          <a:p>
            <a:pPr lvl="0"/>
            <a:r>
              <a:rPr lang="cs-CZ" altLang="cs-CZ" sz="1600" b="1" dirty="0">
                <a:ea typeface="Times New Roman" pitchFamily="18" charset="0"/>
                <a:cs typeface="Times New Roman" pitchFamily="18" charset="0"/>
              </a:rPr>
              <a:t>v nivách  s olší </a:t>
            </a:r>
            <a:r>
              <a:rPr lang="cs-CZ" altLang="cs-CZ" sz="1600" dirty="0">
                <a:ea typeface="Times New Roman" pitchFamily="18" charset="0"/>
                <a:cs typeface="Times New Roman" pitchFamily="18" charset="0"/>
              </a:rPr>
              <a:t>(</a:t>
            </a:r>
            <a:r>
              <a:rPr lang="cs-CZ" altLang="cs-CZ" sz="1600" i="1" dirty="0" err="1">
                <a:ea typeface="Times New Roman" pitchFamily="18" charset="0"/>
                <a:cs typeface="Times New Roman" pitchFamily="18" charset="0"/>
              </a:rPr>
              <a:t>Alnus</a:t>
            </a:r>
            <a:r>
              <a:rPr lang="cs-CZ" altLang="cs-CZ" sz="1600" dirty="0">
                <a:ea typeface="Times New Roman" pitchFamily="18" charset="0"/>
                <a:cs typeface="Times New Roman" pitchFamily="18" charset="0"/>
              </a:rPr>
              <a:t>)</a:t>
            </a:r>
            <a:r>
              <a:rPr lang="cs-CZ" altLang="cs-CZ" sz="1600" b="1" dirty="0">
                <a:ea typeface="Times New Roman" pitchFamily="18" charset="0"/>
                <a:cs typeface="Times New Roman" pitchFamily="18" charset="0"/>
              </a:rPr>
              <a:t> a vrbami </a:t>
            </a:r>
            <a:r>
              <a:rPr lang="cs-CZ" altLang="cs-CZ" sz="1600" dirty="0">
                <a:ea typeface="Times New Roman" pitchFamily="18" charset="0"/>
                <a:cs typeface="Times New Roman" pitchFamily="18" charset="0"/>
              </a:rPr>
              <a:t>(</a:t>
            </a:r>
            <a:r>
              <a:rPr lang="cs-CZ" altLang="cs-CZ" sz="1600" i="1" dirty="0" err="1">
                <a:ea typeface="Times New Roman" pitchFamily="18" charset="0"/>
                <a:cs typeface="Times New Roman" pitchFamily="18" charset="0"/>
              </a:rPr>
              <a:t>Salix</a:t>
            </a:r>
            <a:r>
              <a:rPr lang="cs-CZ" altLang="cs-CZ" sz="1600" i="1" dirty="0">
                <a:ea typeface="Times New Roman" pitchFamily="18" charset="0"/>
                <a:cs typeface="Times New Roman" pitchFamily="18" charset="0"/>
              </a:rPr>
              <a:t>)</a:t>
            </a:r>
            <a:r>
              <a:rPr lang="cs-CZ" altLang="cs-CZ" sz="1600" dirty="0">
                <a:ea typeface="Times New Roman" pitchFamily="18" charset="0"/>
                <a:cs typeface="Times New Roman" pitchFamily="18" charset="0"/>
              </a:rPr>
              <a:t>, ojediněle se </a:t>
            </a:r>
            <a:r>
              <a:rPr lang="cs-CZ" altLang="cs-CZ" sz="1600" b="1" dirty="0">
                <a:ea typeface="Times New Roman" pitchFamily="18" charset="0"/>
                <a:cs typeface="Times New Roman" pitchFamily="18" charset="0"/>
              </a:rPr>
              <a:t>smrkem</a:t>
            </a:r>
            <a:r>
              <a:rPr lang="cs-CZ" altLang="cs-CZ" sz="1600" dirty="0">
                <a:ea typeface="Times New Roman" pitchFamily="18" charset="0"/>
                <a:cs typeface="Times New Roman" pitchFamily="18" charset="0"/>
              </a:rPr>
              <a:t> (</a:t>
            </a:r>
            <a:r>
              <a:rPr lang="cs-CZ" altLang="cs-CZ" sz="1600" i="1" dirty="0" err="1">
                <a:ea typeface="Times New Roman" pitchFamily="18" charset="0"/>
                <a:cs typeface="Times New Roman" pitchFamily="18" charset="0"/>
              </a:rPr>
              <a:t>Picea</a:t>
            </a:r>
            <a:r>
              <a:rPr lang="cs-CZ" altLang="cs-CZ" sz="1600" dirty="0">
                <a:ea typeface="Times New Roman" pitchFamily="18" charset="0"/>
                <a:cs typeface="Times New Roman" pitchFamily="18" charset="0"/>
              </a:rPr>
              <a:t>) </a:t>
            </a:r>
          </a:p>
          <a:p>
            <a:pPr lvl="0"/>
            <a:r>
              <a:rPr lang="cs-CZ" altLang="cs-CZ" sz="1600" dirty="0">
                <a:ea typeface="Times New Roman" pitchFamily="18" charset="0"/>
                <a:cs typeface="Times New Roman" pitchFamily="18" charset="0"/>
              </a:rPr>
              <a:t>Dosud </a:t>
            </a:r>
            <a:r>
              <a:rPr lang="cs-CZ" altLang="cs-CZ" sz="1600" b="1" dirty="0">
                <a:ea typeface="Times New Roman" pitchFamily="18" charset="0"/>
                <a:cs typeface="Times New Roman" pitchFamily="18" charset="0"/>
              </a:rPr>
              <a:t>nevytvořené půdy</a:t>
            </a:r>
            <a:r>
              <a:rPr lang="cs-CZ" altLang="cs-CZ" sz="1600" dirty="0">
                <a:ea typeface="Times New Roman" pitchFamily="18" charset="0"/>
                <a:cs typeface="Times New Roman" pitchFamily="18" charset="0"/>
              </a:rPr>
              <a:t>. </a:t>
            </a:r>
          </a:p>
          <a:p>
            <a:pPr lvl="0"/>
            <a:r>
              <a:rPr lang="cs-CZ" altLang="cs-CZ" sz="1600" dirty="0">
                <a:ea typeface="Times New Roman" pitchFamily="18" charset="0"/>
                <a:cs typeface="Times New Roman" pitchFamily="18" charset="0"/>
              </a:rPr>
              <a:t>Na konci tohoto období se už zcela ojediněle objevují  lísky (</a:t>
            </a:r>
            <a:r>
              <a:rPr lang="cs-CZ" altLang="cs-CZ" sz="1600" i="1" dirty="0" err="1">
                <a:ea typeface="Times New Roman" pitchFamily="18" charset="0"/>
                <a:cs typeface="Times New Roman" pitchFamily="18" charset="0"/>
              </a:rPr>
              <a:t>Corylus</a:t>
            </a:r>
            <a:r>
              <a:rPr lang="cs-CZ" altLang="cs-CZ" sz="1600" i="1" dirty="0">
                <a:ea typeface="Times New Roman" pitchFamily="18" charset="0"/>
                <a:cs typeface="Times New Roman" pitchFamily="18" charset="0"/>
              </a:rPr>
              <a:t>)</a:t>
            </a:r>
            <a:r>
              <a:rPr lang="cs-CZ" altLang="cs-CZ" sz="1600" dirty="0">
                <a:ea typeface="Times New Roman" pitchFamily="18" charset="0"/>
                <a:cs typeface="Times New Roman" pitchFamily="18" charset="0"/>
              </a:rPr>
              <a:t>, </a:t>
            </a:r>
          </a:p>
          <a:p>
            <a:pPr lvl="0"/>
            <a:r>
              <a:rPr lang="cs-CZ" altLang="cs-CZ" sz="1600" dirty="0">
                <a:ea typeface="Times New Roman" pitchFamily="18" charset="0"/>
                <a:cs typeface="Times New Roman" pitchFamily="18" charset="0"/>
              </a:rPr>
              <a:t>dále duby (</a:t>
            </a:r>
            <a:r>
              <a:rPr lang="cs-CZ" altLang="cs-CZ" sz="1600" i="1" dirty="0" err="1">
                <a:ea typeface="Times New Roman" pitchFamily="18" charset="0"/>
                <a:cs typeface="Times New Roman" pitchFamily="18" charset="0"/>
              </a:rPr>
              <a:t>Quercus</a:t>
            </a:r>
            <a:r>
              <a:rPr lang="cs-CZ" altLang="cs-CZ" sz="1600" i="1" dirty="0">
                <a:ea typeface="Times New Roman" pitchFamily="18" charset="0"/>
                <a:cs typeface="Times New Roman" pitchFamily="18" charset="0"/>
              </a:rPr>
              <a:t>)</a:t>
            </a:r>
            <a:r>
              <a:rPr lang="cs-CZ" altLang="cs-CZ" sz="1600" dirty="0">
                <a:ea typeface="Times New Roman" pitchFamily="18" charset="0"/>
                <a:cs typeface="Times New Roman" pitchFamily="18" charset="0"/>
              </a:rPr>
              <a:t> a jilmy (</a:t>
            </a:r>
            <a:r>
              <a:rPr lang="cs-CZ" altLang="cs-CZ" sz="1600" i="1" dirty="0" err="1">
                <a:ea typeface="Times New Roman" pitchFamily="18" charset="0"/>
                <a:cs typeface="Times New Roman" pitchFamily="18" charset="0"/>
              </a:rPr>
              <a:t>Ulmus</a:t>
            </a:r>
            <a:r>
              <a:rPr lang="cs-CZ" altLang="cs-CZ" sz="1600" i="1" dirty="0">
                <a:ea typeface="Times New Roman" pitchFamily="18" charset="0"/>
                <a:cs typeface="Times New Roman" pitchFamily="18" charset="0"/>
              </a:rPr>
              <a:t>)</a:t>
            </a:r>
            <a:r>
              <a:rPr lang="cs-CZ" altLang="cs-CZ" sz="1600" dirty="0">
                <a:ea typeface="Times New Roman" pitchFamily="18" charset="0"/>
                <a:cs typeface="Times New Roman" pitchFamily="18" charset="0"/>
              </a:rPr>
              <a:t>. </a:t>
            </a:r>
          </a:p>
        </p:txBody>
      </p:sp>
      <p:sp>
        <p:nvSpPr>
          <p:cNvPr id="5" name="Obdélník 4"/>
          <p:cNvSpPr/>
          <p:nvPr/>
        </p:nvSpPr>
        <p:spPr>
          <a:xfrm>
            <a:off x="1000100" y="3071810"/>
            <a:ext cx="6572280" cy="338554"/>
          </a:xfrm>
          <a:prstGeom prst="rect">
            <a:avLst/>
          </a:prstGeom>
        </p:spPr>
        <p:txBody>
          <a:bodyPr wrap="square">
            <a:spAutoFit/>
          </a:bodyPr>
          <a:lstStyle/>
          <a:p>
            <a:pPr lvl="0"/>
            <a:endParaRPr lang="cs-CZ" sz="1600" u="sng" dirty="0">
              <a:cs typeface="Times New Roman" panose="02020603050405020304" pitchFamily="18" charset="0"/>
            </a:endParaRPr>
          </a:p>
        </p:txBody>
      </p:sp>
      <p:sp>
        <p:nvSpPr>
          <p:cNvPr id="6" name="Obdélník 5"/>
          <p:cNvSpPr/>
          <p:nvPr/>
        </p:nvSpPr>
        <p:spPr>
          <a:xfrm>
            <a:off x="3130721" y="4029398"/>
            <a:ext cx="4572000" cy="584775"/>
          </a:xfrm>
          <a:prstGeom prst="rect">
            <a:avLst/>
          </a:prstGeom>
        </p:spPr>
        <p:txBody>
          <a:bodyPr>
            <a:spAutoFit/>
          </a:bodyPr>
          <a:lstStyle/>
          <a:p>
            <a:pPr lvl="0"/>
            <a:r>
              <a:rPr lang="cs-CZ" altLang="cs-CZ" sz="1600" b="1" dirty="0">
                <a:ea typeface="Times New Roman" pitchFamily="18" charset="0"/>
                <a:cs typeface="Times New Roman" pitchFamily="18" charset="0"/>
              </a:rPr>
              <a:t>krajina přehledná a lehce prostupná </a:t>
            </a:r>
          </a:p>
          <a:p>
            <a:pPr lvl="0"/>
            <a:r>
              <a:rPr lang="cs-CZ" altLang="cs-CZ" sz="1600" b="1" dirty="0">
                <a:ea typeface="Times New Roman" pitchFamily="18" charset="0"/>
                <a:cs typeface="Times New Roman" pitchFamily="18" charset="0"/>
              </a:rPr>
              <a:t>- mezolitičtí lovci, rybáři a sběrači </a:t>
            </a:r>
            <a:endParaRPr lang="cs-CZ" altLang="cs-CZ" sz="1600" dirty="0">
              <a:cs typeface="Times New Roman" pitchFamily="18" charset="0"/>
            </a:endParaRPr>
          </a:p>
        </p:txBody>
      </p:sp>
      <p:pic>
        <p:nvPicPr>
          <p:cNvPr id="7" name="Picture 6" descr="lp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646" y="2928934"/>
            <a:ext cx="2569354" cy="392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6" name="Picture 2" descr="Water Caltrop On A Black Background, Water Chestnut, Trapa Natans Stock  Photo, Picture And Royalty Free Image. Image 83097687."/>
          <p:cNvPicPr>
            <a:picLocks noChangeAspect="1" noChangeArrowheads="1"/>
          </p:cNvPicPr>
          <p:nvPr/>
        </p:nvPicPr>
        <p:blipFill>
          <a:blip r:embed="rId3" cstate="print"/>
          <a:srcRect/>
          <a:stretch>
            <a:fillRect/>
          </a:stretch>
        </p:blipFill>
        <p:spPr bwMode="auto">
          <a:xfrm>
            <a:off x="3428992" y="5429264"/>
            <a:ext cx="1932540" cy="1285883"/>
          </a:xfrm>
          <a:prstGeom prst="rect">
            <a:avLst/>
          </a:prstGeom>
          <a:noFill/>
        </p:spPr>
      </p:pic>
      <p:pic>
        <p:nvPicPr>
          <p:cNvPr id="246790" name="Picture 6" descr="Trapa natans | :: BOTANICAL PHOTOGALLERY"/>
          <p:cNvPicPr>
            <a:picLocks noChangeAspect="1" noChangeArrowheads="1"/>
          </p:cNvPicPr>
          <p:nvPr/>
        </p:nvPicPr>
        <p:blipFill>
          <a:blip r:embed="rId4"/>
          <a:srcRect/>
          <a:stretch>
            <a:fillRect/>
          </a:stretch>
        </p:blipFill>
        <p:spPr bwMode="auto">
          <a:xfrm>
            <a:off x="134507" y="3951699"/>
            <a:ext cx="2987665" cy="2240749"/>
          </a:xfrm>
          <a:prstGeom prst="rect">
            <a:avLst/>
          </a:prstGeom>
          <a:noFill/>
        </p:spPr>
      </p:pic>
      <p:sp>
        <p:nvSpPr>
          <p:cNvPr id="10" name="TextovéPole 9"/>
          <p:cNvSpPr txBox="1"/>
          <p:nvPr/>
        </p:nvSpPr>
        <p:spPr>
          <a:xfrm>
            <a:off x="3286116" y="5072074"/>
            <a:ext cx="2430217" cy="307777"/>
          </a:xfrm>
          <a:prstGeom prst="rect">
            <a:avLst/>
          </a:prstGeom>
          <a:noFill/>
        </p:spPr>
        <p:txBody>
          <a:bodyPr wrap="none" rtlCol="0">
            <a:spAutoFit/>
          </a:bodyPr>
          <a:lstStyle/>
          <a:p>
            <a:r>
              <a:rPr lang="cs-CZ" sz="1400" i="1" dirty="0" err="1"/>
              <a:t>Trapa</a:t>
            </a:r>
            <a:r>
              <a:rPr lang="cs-CZ" sz="1400" i="1" dirty="0"/>
              <a:t> </a:t>
            </a:r>
            <a:r>
              <a:rPr lang="cs-CZ" sz="1400" i="1" dirty="0" err="1"/>
              <a:t>natans</a:t>
            </a:r>
            <a:r>
              <a:rPr lang="cs-CZ" sz="1400" dirty="0"/>
              <a:t>, kotvice plovoucí</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846138" y="617538"/>
          <a:ext cx="7154862" cy="5943600"/>
        </p:xfrm>
        <a:graphic>
          <a:graphicData uri="http://schemas.openxmlformats.org/presentationml/2006/ole">
            <mc:AlternateContent xmlns:mc="http://schemas.openxmlformats.org/markup-compatibility/2006">
              <mc:Choice xmlns:v="urn:schemas-microsoft-com:vml" Requires="v">
                <p:oleObj spid="_x0000_s215116" name="Document" r:id="rId3" imgW="7457173" imgH="6222570" progId="Word.Document.8">
                  <p:embed/>
                </p:oleObj>
              </mc:Choice>
              <mc:Fallback>
                <p:oleObj name="Document" r:id="rId3" imgW="7457173" imgH="622257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617538"/>
                        <a:ext cx="715486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43" name="Object 3"/>
          <p:cNvGraphicFramePr>
            <a:graphicFrameLocks noChangeAspect="1"/>
          </p:cNvGraphicFramePr>
          <p:nvPr/>
        </p:nvGraphicFramePr>
        <p:xfrm>
          <a:off x="500034" y="0"/>
          <a:ext cx="8204200" cy="6680200"/>
        </p:xfrm>
        <a:graphic>
          <a:graphicData uri="http://schemas.openxmlformats.org/presentationml/2006/ole">
            <mc:AlternateContent xmlns:mc="http://schemas.openxmlformats.org/markup-compatibility/2006">
              <mc:Choice xmlns:v="urn:schemas-microsoft-com:vml" Requires="v">
                <p:oleObj spid="_x0000_s215117" name="CorelPhotoPaint.Image.9" r:id="rId5" imgW="5281747" imgH="4297325" progId="">
                  <p:embed/>
                </p:oleObj>
              </mc:Choice>
              <mc:Fallback>
                <p:oleObj name="CorelPhotoPaint.Image.9" r:id="rId5" imgW="5281747" imgH="4297325"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34" y="0"/>
                        <a:ext cx="8204200"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04060" y="191982"/>
            <a:ext cx="8208902" cy="1846659"/>
          </a:xfrm>
          <a:prstGeom prst="rect">
            <a:avLst/>
          </a:prstGeom>
        </p:spPr>
        <p:txBody>
          <a:bodyPr wrap="square">
            <a:spAutoFit/>
          </a:bodyPr>
          <a:lstStyle/>
          <a:p>
            <a:pPr algn="just">
              <a:lnSpc>
                <a:spcPct val="150000"/>
              </a:lnSpc>
              <a:spcAft>
                <a:spcPts val="0"/>
              </a:spcAft>
            </a:pPr>
            <a:r>
              <a:rPr lang="cs-CZ" sz="1600" b="1" cap="small" dirty="0">
                <a:solidFill>
                  <a:srgbClr val="0000FF"/>
                </a:solidFill>
                <a:latin typeface="+mj-lt"/>
                <a:ea typeface="Times New Roman"/>
                <a:cs typeface="Times New Roman"/>
              </a:rPr>
              <a:t>      </a:t>
            </a:r>
            <a:r>
              <a:rPr lang="cs-CZ" sz="1600" b="1" u="sng" cap="small" dirty="0">
                <a:solidFill>
                  <a:srgbClr val="0000FF"/>
                </a:solidFill>
                <a:latin typeface="+mj-lt"/>
                <a:ea typeface="Times New Roman"/>
                <a:cs typeface="Times New Roman"/>
              </a:rPr>
              <a:t>Boreál – BO </a:t>
            </a:r>
            <a:r>
              <a:rPr lang="cs-CZ" sz="1600" b="1" u="sng" dirty="0">
                <a:solidFill>
                  <a:srgbClr val="0000FF"/>
                </a:solidFill>
                <a:latin typeface="+mj-lt"/>
                <a:ea typeface="Times New Roman"/>
                <a:cs typeface="Times New Roman"/>
              </a:rPr>
              <a:t> (6 800 – 5 000 (5 500) BC:</a:t>
            </a:r>
            <a:endParaRPr lang="cs-CZ" sz="1000" dirty="0">
              <a:latin typeface="+mj-lt"/>
              <a:ea typeface="Times New Roman"/>
            </a:endParaRPr>
          </a:p>
          <a:p>
            <a:pPr marL="114300" lvl="0" algn="just">
              <a:lnSpc>
                <a:spcPts val="1800"/>
              </a:lnSpc>
              <a:spcAft>
                <a:spcPts val="0"/>
              </a:spcAft>
            </a:pPr>
            <a:r>
              <a:rPr lang="cs-CZ" sz="1600" b="1" dirty="0">
                <a:latin typeface="+mj-lt"/>
                <a:ea typeface="Times New Roman"/>
                <a:cs typeface="Times New Roman"/>
              </a:rPr>
              <a:t>   </a:t>
            </a:r>
            <a:r>
              <a:rPr lang="cs-CZ" sz="1600" dirty="0">
                <a:latin typeface="+mj-lt"/>
                <a:ea typeface="Times New Roman"/>
                <a:cs typeface="Times New Roman"/>
              </a:rPr>
              <a:t>Podstatné oteplení (viz </a:t>
            </a:r>
            <a:r>
              <a:rPr lang="cs-CZ" sz="1600" dirty="0" err="1">
                <a:latin typeface="+mj-lt"/>
                <a:ea typeface="Times New Roman"/>
                <a:cs typeface="Times New Roman"/>
              </a:rPr>
              <a:t>Ložek</a:t>
            </a:r>
            <a:r>
              <a:rPr lang="cs-CZ" sz="1600" dirty="0">
                <a:latin typeface="+mj-lt"/>
                <a:ea typeface="Times New Roman"/>
                <a:cs typeface="Times New Roman"/>
              </a:rPr>
              <a:t> 1973), a tím uvolnění vody, dříve vázané ve formě ledu.</a:t>
            </a:r>
          </a:p>
          <a:p>
            <a:pPr marL="114300" lvl="0" algn="just">
              <a:lnSpc>
                <a:spcPts val="1800"/>
              </a:lnSpc>
              <a:spcAft>
                <a:spcPts val="0"/>
              </a:spcAft>
            </a:pPr>
            <a:r>
              <a:rPr lang="cs-CZ" sz="1600" dirty="0">
                <a:latin typeface="+mj-lt"/>
                <a:ea typeface="Times New Roman"/>
                <a:cs typeface="Times New Roman"/>
              </a:rPr>
              <a:t>Rozvoj vegetace vodní, bažinné i terestrické. </a:t>
            </a:r>
          </a:p>
          <a:p>
            <a:pPr marL="114300" lvl="0" algn="just">
              <a:lnSpc>
                <a:spcPts val="1800"/>
              </a:lnSpc>
              <a:spcAft>
                <a:spcPts val="0"/>
              </a:spcAft>
            </a:pPr>
            <a:r>
              <a:rPr lang="cs-CZ" altLang="cs-CZ" sz="1600" b="1" u="sng" dirty="0">
                <a:latin typeface="+mj-lt"/>
                <a:ea typeface="Times New Roman" pitchFamily="18" charset="0"/>
                <a:cs typeface="Times New Roman" pitchFamily="18" charset="0"/>
              </a:rPr>
              <a:t>Průměrné roční teploty jsou až o 2  až 3 </a:t>
            </a:r>
            <a:r>
              <a:rPr lang="cs-CZ" altLang="cs-CZ" sz="1600" b="1" u="sng" baseline="30000" dirty="0" err="1">
                <a:latin typeface="+mj-lt"/>
                <a:ea typeface="Times New Roman" pitchFamily="18" charset="0"/>
                <a:cs typeface="Times New Roman" pitchFamily="18" charset="0"/>
              </a:rPr>
              <a:t>o</a:t>
            </a:r>
            <a:r>
              <a:rPr lang="cs-CZ" altLang="cs-CZ" sz="1600" b="1" u="sng" dirty="0" err="1">
                <a:latin typeface="+mj-lt"/>
                <a:ea typeface="Times New Roman" pitchFamily="18" charset="0"/>
                <a:cs typeface="Times New Roman" pitchFamily="18" charset="0"/>
              </a:rPr>
              <a:t>C</a:t>
            </a:r>
            <a:r>
              <a:rPr lang="cs-CZ" altLang="cs-CZ" sz="1600" b="1" u="sng" dirty="0">
                <a:latin typeface="+mj-lt"/>
                <a:ea typeface="Times New Roman" pitchFamily="18" charset="0"/>
                <a:cs typeface="Times New Roman" pitchFamily="18" charset="0"/>
              </a:rPr>
              <a:t> vyšší než dne</a:t>
            </a:r>
            <a:r>
              <a:rPr lang="cs-CZ" altLang="cs-CZ" sz="1600" b="1" dirty="0">
                <a:latin typeface="+mj-lt"/>
                <a:ea typeface="Times New Roman" pitchFamily="18" charset="0"/>
                <a:cs typeface="Times New Roman" pitchFamily="18" charset="0"/>
              </a:rPr>
              <a:t>s</a:t>
            </a:r>
            <a:r>
              <a:rPr lang="cs-CZ" altLang="cs-CZ" sz="1600" dirty="0">
                <a:latin typeface="+mj-lt"/>
                <a:ea typeface="Times New Roman" pitchFamily="18" charset="0"/>
                <a:cs typeface="Times New Roman" pitchFamily="18" charset="0"/>
              </a:rPr>
              <a:t>. </a:t>
            </a:r>
          </a:p>
          <a:p>
            <a:pPr marL="114300" lvl="0" algn="just">
              <a:lnSpc>
                <a:spcPts val="1800"/>
              </a:lnSpc>
              <a:spcAft>
                <a:spcPts val="0"/>
              </a:spcAft>
            </a:pPr>
            <a:r>
              <a:rPr lang="cs-CZ" sz="1600" dirty="0">
                <a:latin typeface="+mj-lt"/>
                <a:ea typeface="Times New Roman"/>
                <a:cs typeface="Times New Roman"/>
              </a:rPr>
              <a:t>Rychlé osidlování původně otevřené krajiny nově se šířícími dřevinami. </a:t>
            </a:r>
            <a:r>
              <a:rPr lang="cs-CZ" altLang="cs-CZ" sz="1600" dirty="0">
                <a:latin typeface="+mj-lt"/>
                <a:ea typeface="Times New Roman" pitchFamily="18" charset="0"/>
                <a:cs typeface="Times New Roman" pitchFamily="18" charset="0"/>
              </a:rPr>
              <a:t>Do borových lesů se šířila </a:t>
            </a:r>
            <a:r>
              <a:rPr lang="cs-CZ" altLang="cs-CZ" sz="1600" b="1" dirty="0">
                <a:latin typeface="+mj-lt"/>
                <a:ea typeface="Times New Roman" pitchFamily="18" charset="0"/>
                <a:cs typeface="Times New Roman" pitchFamily="18" charset="0"/>
              </a:rPr>
              <a:t>líska (</a:t>
            </a:r>
            <a:r>
              <a:rPr lang="cs-CZ" altLang="cs-CZ" sz="1600" b="1" i="1" dirty="0" err="1">
                <a:latin typeface="+mj-lt"/>
                <a:ea typeface="Times New Roman" pitchFamily="18" charset="0"/>
                <a:cs typeface="Times New Roman" pitchFamily="18" charset="0"/>
              </a:rPr>
              <a:t>Corylus</a:t>
            </a:r>
            <a:r>
              <a:rPr lang="cs-CZ" altLang="cs-CZ" sz="1600" b="1" i="1" dirty="0">
                <a:latin typeface="+mj-lt"/>
                <a:ea typeface="Times New Roman" pitchFamily="18" charset="0"/>
                <a:cs typeface="Times New Roman" pitchFamily="18" charset="0"/>
              </a:rPr>
              <a:t>) </a:t>
            </a:r>
            <a:r>
              <a:rPr lang="cs-CZ" altLang="cs-CZ" sz="1600" i="1" dirty="0">
                <a:latin typeface="+mj-lt"/>
                <a:ea typeface="Times New Roman" pitchFamily="18" charset="0"/>
                <a:cs typeface="Times New Roman" pitchFamily="18" charset="0"/>
              </a:rPr>
              <a:t>–</a:t>
            </a:r>
            <a:r>
              <a:rPr lang="cs-CZ" altLang="cs-CZ" sz="1600" dirty="0">
                <a:latin typeface="+mj-lt"/>
                <a:ea typeface="Times New Roman" pitchFamily="18" charset="0"/>
                <a:cs typeface="Times New Roman" pitchFamily="18" charset="0"/>
              </a:rPr>
              <a:t> ta je charakteristickou dřevinou BO a </a:t>
            </a:r>
            <a:r>
              <a:rPr lang="cs-CZ" altLang="cs-CZ" sz="1600" b="1" dirty="0">
                <a:latin typeface="+mj-lt"/>
                <a:ea typeface="Times New Roman" pitchFamily="18" charset="0"/>
                <a:cs typeface="Times New Roman" pitchFamily="18" charset="0"/>
              </a:rPr>
              <a:t>v horách pronikla daleko za svoji dnešní hranici.</a:t>
            </a:r>
            <a:endParaRPr lang="cs-CZ" altLang="cs-CZ" sz="1600" b="1" dirty="0">
              <a:latin typeface="+mj-lt"/>
              <a:cs typeface="Times New Roman" pitchFamily="18" charset="0"/>
            </a:endParaRPr>
          </a:p>
        </p:txBody>
      </p:sp>
      <p:sp>
        <p:nvSpPr>
          <p:cNvPr id="4" name="Obdélník 3"/>
          <p:cNvSpPr/>
          <p:nvPr/>
        </p:nvSpPr>
        <p:spPr>
          <a:xfrm>
            <a:off x="531038" y="2203890"/>
            <a:ext cx="8461448" cy="2308324"/>
          </a:xfrm>
          <a:prstGeom prst="rect">
            <a:avLst/>
          </a:prstGeom>
        </p:spPr>
        <p:txBody>
          <a:bodyPr wrap="square">
            <a:spAutoFit/>
          </a:bodyPr>
          <a:lstStyle/>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V nížinách na spraších step. Dřeviny posunuly hranici svého vertikálního rozšíření do hor. </a:t>
            </a:r>
          </a:p>
          <a:p>
            <a:pPr lvl="0" algn="just" eaLnBrk="0" fontAlgn="base" hangingPunct="0">
              <a:spcBef>
                <a:spcPct val="0"/>
              </a:spcBef>
              <a:spcAft>
                <a:spcPct val="0"/>
              </a:spcAft>
            </a:pPr>
            <a:endParaRPr lang="cs-CZ" altLang="cs-CZ" sz="1600" dirty="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V tomto období začíná být více </a:t>
            </a:r>
            <a:r>
              <a:rPr lang="cs-CZ" altLang="cs-CZ" sz="1600" b="1" dirty="0">
                <a:latin typeface="Times New Roman" pitchFamily="18" charset="0"/>
                <a:ea typeface="Times New Roman" pitchFamily="18" charset="0"/>
                <a:cs typeface="Times New Roman" pitchFamily="18" charset="0"/>
              </a:rPr>
              <a:t>zastoupen smrk (</a:t>
            </a:r>
            <a:r>
              <a:rPr lang="cs-CZ" altLang="cs-CZ" sz="1600" b="1" i="1" dirty="0" err="1">
                <a:latin typeface="Times New Roman" pitchFamily="18" charset="0"/>
                <a:ea typeface="Times New Roman" pitchFamily="18" charset="0"/>
                <a:cs typeface="Times New Roman" pitchFamily="18" charset="0"/>
              </a:rPr>
              <a:t>Picea</a:t>
            </a:r>
            <a:r>
              <a:rPr lang="cs-CZ" altLang="cs-CZ" sz="1600" b="1" i="1" dirty="0">
                <a:latin typeface="Times New Roman" pitchFamily="18" charset="0"/>
                <a:ea typeface="Times New Roman" pitchFamily="18" charset="0"/>
                <a:cs typeface="Times New Roman" pitchFamily="18" charset="0"/>
              </a:rPr>
              <a:t>)</a:t>
            </a:r>
            <a:r>
              <a:rPr lang="cs-CZ" altLang="cs-CZ" sz="1600" b="1" dirty="0">
                <a:latin typeface="Times New Roman" pitchFamily="18" charset="0"/>
                <a:ea typeface="Times New Roman" pitchFamily="18" charset="0"/>
                <a:cs typeface="Times New Roman" pitchFamily="18" charset="0"/>
              </a:rPr>
              <a:t>. </a:t>
            </a:r>
            <a:r>
              <a:rPr lang="cs-CZ" altLang="cs-CZ" sz="1600" dirty="0">
                <a:latin typeface="Times New Roman" pitchFamily="18" charset="0"/>
                <a:ea typeface="Times New Roman" pitchFamily="18" charset="0"/>
                <a:cs typeface="Times New Roman" pitchFamily="18" charset="0"/>
              </a:rPr>
              <a:t>Z</a:t>
            </a:r>
            <a:r>
              <a:rPr lang="cs-CZ" altLang="cs-CZ" sz="1600" u="sng" dirty="0">
                <a:latin typeface="Times New Roman" pitchFamily="18" charset="0"/>
                <a:ea typeface="Times New Roman" pitchFamily="18" charset="0"/>
                <a:cs typeface="Times New Roman" pitchFamily="18" charset="0"/>
              </a:rPr>
              <a:t>ačal šířit ze svých refugií z oblasti </a:t>
            </a:r>
          </a:p>
          <a:p>
            <a:pPr lvl="0" algn="just" eaLnBrk="0" fontAlgn="base" hangingPunct="0">
              <a:spcBef>
                <a:spcPct val="0"/>
              </a:spcBef>
              <a:spcAft>
                <a:spcPct val="0"/>
              </a:spcAft>
            </a:pPr>
            <a:r>
              <a:rPr lang="cs-CZ" altLang="cs-CZ" sz="1600" u="sng" dirty="0">
                <a:latin typeface="Times New Roman" pitchFamily="18" charset="0"/>
                <a:ea typeface="Times New Roman" pitchFamily="18" charset="0"/>
                <a:cs typeface="Times New Roman" pitchFamily="18" charset="0"/>
              </a:rPr>
              <a:t>Vysokých Tater a z východních předhoří Alp</a:t>
            </a:r>
            <a:r>
              <a:rPr lang="cs-CZ" altLang="cs-CZ" sz="1600" dirty="0">
                <a:latin typeface="Times New Roman" pitchFamily="18" charset="0"/>
                <a:ea typeface="Times New Roman" pitchFamily="18" charset="0"/>
                <a:cs typeface="Times New Roman" pitchFamily="18" charset="0"/>
              </a:rPr>
              <a:t>. Objevoval se však jen ve vyšších polohách.</a:t>
            </a:r>
          </a:p>
          <a:p>
            <a:pPr lvl="0" algn="just" eaLnBrk="0" fontAlgn="base" hangingPunct="0">
              <a:spcBef>
                <a:spcPct val="0"/>
              </a:spcBef>
              <a:spcAft>
                <a:spcPct val="0"/>
              </a:spcAft>
            </a:pPr>
            <a:endParaRPr lang="cs-CZ" altLang="cs-CZ" sz="1600" dirty="0">
              <a:latin typeface="Times New Roman" pitchFamily="18" charset="0"/>
              <a:cs typeface="Times New Roman" pitchFamily="18" charset="0"/>
            </a:endParaRPr>
          </a:p>
          <a:p>
            <a:pPr lvl="0" algn="just" eaLnBrk="0" fontAlgn="base" hangingPunct="0">
              <a:spcBef>
                <a:spcPct val="0"/>
              </a:spcBef>
              <a:spcAft>
                <a:spcPct val="0"/>
              </a:spcAft>
            </a:pPr>
            <a:r>
              <a:rPr lang="cs-CZ" altLang="cs-CZ" sz="1600" b="1" dirty="0">
                <a:latin typeface="Times New Roman" pitchFamily="18" charset="0"/>
                <a:ea typeface="Times New Roman" pitchFamily="18" charset="0"/>
                <a:cs typeface="Times New Roman" pitchFamily="18" charset="0"/>
              </a:rPr>
              <a:t>Došlo k prvnímu velkému obohacení druhové skladby lesa</a:t>
            </a:r>
            <a:r>
              <a:rPr lang="cs-CZ" altLang="cs-CZ" sz="1600" dirty="0">
                <a:latin typeface="Times New Roman" pitchFamily="18" charset="0"/>
                <a:ea typeface="Times New Roman" pitchFamily="18" charset="0"/>
                <a:cs typeface="Times New Roman" pitchFamily="18" charset="0"/>
              </a:rPr>
              <a:t>.</a:t>
            </a:r>
          </a:p>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 K původním dřevinám přistoupily druhy klimaticky náročnější jako </a:t>
            </a:r>
            <a:r>
              <a:rPr lang="cs-CZ" altLang="cs-CZ" sz="1600" b="1" dirty="0">
                <a:latin typeface="Times New Roman" pitchFamily="18" charset="0"/>
                <a:ea typeface="Times New Roman" pitchFamily="18" charset="0"/>
                <a:cs typeface="Times New Roman" pitchFamily="18" charset="0"/>
              </a:rPr>
              <a:t>dub (</a:t>
            </a:r>
            <a:r>
              <a:rPr lang="cs-CZ" altLang="cs-CZ" sz="1600" b="1" i="1" dirty="0" err="1">
                <a:latin typeface="Times New Roman" pitchFamily="18" charset="0"/>
                <a:ea typeface="Times New Roman" pitchFamily="18" charset="0"/>
                <a:cs typeface="Times New Roman" pitchFamily="18" charset="0"/>
              </a:rPr>
              <a:t>Quercus</a:t>
            </a:r>
            <a:r>
              <a:rPr lang="cs-CZ" altLang="cs-CZ" sz="1600" b="1" i="1" dirty="0">
                <a:latin typeface="Times New Roman" pitchFamily="18" charset="0"/>
                <a:ea typeface="Times New Roman" pitchFamily="18" charset="0"/>
                <a:cs typeface="Times New Roman" pitchFamily="18" charset="0"/>
              </a:rPr>
              <a:t>),</a:t>
            </a:r>
            <a:r>
              <a:rPr lang="cs-CZ" altLang="cs-CZ" sz="1600" b="1" dirty="0">
                <a:latin typeface="Times New Roman" pitchFamily="18" charset="0"/>
                <a:ea typeface="Times New Roman" pitchFamily="18" charset="0"/>
                <a:cs typeface="Times New Roman" pitchFamily="18" charset="0"/>
              </a:rPr>
              <a:t> jilm </a:t>
            </a:r>
            <a:r>
              <a:rPr lang="cs-CZ" altLang="cs-CZ" sz="1600" b="1" i="1" dirty="0">
                <a:latin typeface="Times New Roman" pitchFamily="18" charset="0"/>
                <a:ea typeface="Times New Roman" pitchFamily="18" charset="0"/>
                <a:cs typeface="Times New Roman" pitchFamily="18" charset="0"/>
              </a:rPr>
              <a:t>(</a:t>
            </a:r>
            <a:r>
              <a:rPr lang="cs-CZ" altLang="cs-CZ" sz="1600" b="1" i="1" dirty="0" err="1">
                <a:latin typeface="Times New Roman" pitchFamily="18" charset="0"/>
                <a:ea typeface="Times New Roman" pitchFamily="18" charset="0"/>
                <a:cs typeface="Times New Roman" pitchFamily="18" charset="0"/>
              </a:rPr>
              <a:t>Ulmus</a:t>
            </a:r>
            <a:r>
              <a:rPr lang="cs-CZ" altLang="cs-CZ" sz="1600" b="1" i="1" dirty="0">
                <a:latin typeface="Times New Roman" pitchFamily="18" charset="0"/>
                <a:ea typeface="Times New Roman" pitchFamily="18" charset="0"/>
                <a:cs typeface="Times New Roman" pitchFamily="18" charset="0"/>
              </a:rPr>
              <a:t>),</a:t>
            </a:r>
          </a:p>
          <a:p>
            <a:pPr lvl="0" algn="just" eaLnBrk="0" fontAlgn="base" hangingPunct="0">
              <a:spcBef>
                <a:spcPct val="0"/>
              </a:spcBef>
              <a:spcAft>
                <a:spcPct val="0"/>
              </a:spcAft>
            </a:pPr>
            <a:r>
              <a:rPr lang="cs-CZ" altLang="cs-CZ" sz="1600" b="1" i="1" dirty="0">
                <a:latin typeface="Times New Roman" pitchFamily="18" charset="0"/>
                <a:ea typeface="Times New Roman" pitchFamily="18" charset="0"/>
                <a:cs typeface="Times New Roman" pitchFamily="18" charset="0"/>
              </a:rPr>
              <a:t> </a:t>
            </a:r>
            <a:r>
              <a:rPr lang="cs-CZ" altLang="cs-CZ" sz="1600" b="1" dirty="0">
                <a:latin typeface="Times New Roman" pitchFamily="18" charset="0"/>
                <a:ea typeface="Times New Roman" pitchFamily="18" charset="0"/>
                <a:cs typeface="Times New Roman" pitchFamily="18" charset="0"/>
              </a:rPr>
              <a:t>lípa </a:t>
            </a:r>
            <a:r>
              <a:rPr lang="cs-CZ" altLang="cs-CZ" sz="1600" b="1" i="1" dirty="0">
                <a:latin typeface="Times New Roman" pitchFamily="18" charset="0"/>
                <a:ea typeface="Times New Roman" pitchFamily="18" charset="0"/>
                <a:cs typeface="Times New Roman" pitchFamily="18" charset="0"/>
              </a:rPr>
              <a:t>(</a:t>
            </a:r>
            <a:r>
              <a:rPr lang="cs-CZ" altLang="cs-CZ" sz="1600" b="1" i="1" dirty="0" err="1">
                <a:latin typeface="Times New Roman" pitchFamily="18" charset="0"/>
                <a:ea typeface="Times New Roman" pitchFamily="18" charset="0"/>
                <a:cs typeface="Times New Roman" pitchFamily="18" charset="0"/>
              </a:rPr>
              <a:t>Tilia</a:t>
            </a:r>
            <a:r>
              <a:rPr lang="cs-CZ" altLang="cs-CZ" sz="1600" b="1" i="1" dirty="0">
                <a:latin typeface="Times New Roman" pitchFamily="18" charset="0"/>
                <a:ea typeface="Times New Roman" pitchFamily="18" charset="0"/>
                <a:cs typeface="Times New Roman" pitchFamily="18" charset="0"/>
              </a:rPr>
              <a:t>), </a:t>
            </a:r>
            <a:r>
              <a:rPr lang="cs-CZ" altLang="cs-CZ" sz="1600" b="1" dirty="0">
                <a:latin typeface="Times New Roman" pitchFamily="18" charset="0"/>
                <a:ea typeface="Times New Roman" pitchFamily="18" charset="0"/>
                <a:cs typeface="Times New Roman" pitchFamily="18" charset="0"/>
              </a:rPr>
              <a:t>javor</a:t>
            </a:r>
            <a:r>
              <a:rPr lang="cs-CZ" altLang="cs-CZ" sz="1600" b="1" i="1" dirty="0">
                <a:latin typeface="Times New Roman" pitchFamily="18" charset="0"/>
                <a:ea typeface="Times New Roman" pitchFamily="18" charset="0"/>
                <a:cs typeface="Times New Roman" pitchFamily="18" charset="0"/>
              </a:rPr>
              <a:t> (Acer)</a:t>
            </a:r>
          </a:p>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 </a:t>
            </a:r>
            <a:r>
              <a:rPr lang="cs-CZ" altLang="cs-CZ" sz="1600" b="1" dirty="0">
                <a:latin typeface="Times New Roman" pitchFamily="18" charset="0"/>
                <a:ea typeface="Times New Roman" pitchFamily="18" charset="0"/>
                <a:cs typeface="Times New Roman" pitchFamily="18" charset="0"/>
              </a:rPr>
              <a:t>Začala se formovat i společenstva lužních lesů.</a:t>
            </a:r>
            <a:endParaRPr lang="cs-CZ" altLang="cs-CZ" sz="1600" b="1" dirty="0">
              <a:latin typeface="Times New Roman" pitchFamily="18" charset="0"/>
              <a:cs typeface="Times New Roman" pitchFamily="18" charset="0"/>
            </a:endParaRPr>
          </a:p>
        </p:txBody>
      </p:sp>
      <p:sp>
        <p:nvSpPr>
          <p:cNvPr id="5" name="Rectangle 15"/>
          <p:cNvSpPr>
            <a:spLocks noChangeArrowheads="1"/>
          </p:cNvSpPr>
          <p:nvPr/>
        </p:nvSpPr>
        <p:spPr bwMode="auto">
          <a:xfrm>
            <a:off x="2048307" y="4708782"/>
            <a:ext cx="717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i="1" dirty="0" err="1"/>
              <a:t>Corylus</a:t>
            </a:r>
            <a:endParaRPr lang="cs-CZ" altLang="cs-CZ" sz="1400" i="1" dirty="0"/>
          </a:p>
        </p:txBody>
      </p:sp>
      <p:graphicFrame>
        <p:nvGraphicFramePr>
          <p:cNvPr id="6" name="Object 19"/>
          <p:cNvGraphicFramePr>
            <a:graphicFrameLocks noChangeAspect="1"/>
          </p:cNvGraphicFramePr>
          <p:nvPr>
            <p:extLst>
              <p:ext uri="{D42A27DB-BD31-4B8C-83A1-F6EECF244321}">
                <p14:modId xmlns:p14="http://schemas.microsoft.com/office/powerpoint/2010/main" val="289298289"/>
              </p:ext>
            </p:extLst>
          </p:nvPr>
        </p:nvGraphicFramePr>
        <p:xfrm>
          <a:off x="539562" y="4983420"/>
          <a:ext cx="1428750" cy="1163638"/>
        </p:xfrm>
        <a:graphic>
          <a:graphicData uri="http://schemas.openxmlformats.org/presentationml/2006/ole">
            <mc:AlternateContent xmlns:mc="http://schemas.openxmlformats.org/markup-compatibility/2006">
              <mc:Choice xmlns:v="urn:schemas-microsoft-com:vml" Requires="v">
                <p:oleObj spid="_x0000_s307241" name="CorelPhotoPaint.Image.9" r:id="rId3" imgW="16010165" imgH="17360406" progId="">
                  <p:embed/>
                </p:oleObj>
              </mc:Choice>
              <mc:Fallback>
                <p:oleObj name="CorelPhotoPaint.Image.9" r:id="rId3" imgW="16010165" imgH="17360406"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62" y="4983420"/>
                        <a:ext cx="142875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4" descr="Corylus avellana (líska obecná)">
            <a:hlinkClick r:id="rId5" tooltip="Corylus avellana"/>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616" y="4357694"/>
            <a:ext cx="3077764" cy="2308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rylus avellana (líska obecná)">
            <a:hlinkClick r:id="rId5" tooltip="Corylus avellana"/>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488" y="4643446"/>
            <a:ext cx="2372949" cy="1779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1"/>
          <p:cNvSpPr>
            <a:spLocks noChangeArrowheads="1"/>
          </p:cNvSpPr>
          <p:nvPr/>
        </p:nvSpPr>
        <p:spPr bwMode="auto">
          <a:xfrm>
            <a:off x="254404" y="101625"/>
            <a:ext cx="8501122" cy="39754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lnSpc>
                <a:spcPts val="1900"/>
              </a:lnSpc>
            </a:pPr>
            <a:r>
              <a:rPr kumimoji="0" lang="cs-CZ" sz="1600" b="1" i="0" u="sng" strike="noStrike" cap="none" normalizeH="0" baseline="0" dirty="0" err="1">
                <a:ln>
                  <a:noFill/>
                </a:ln>
                <a:solidFill>
                  <a:srgbClr val="0000FF"/>
                </a:solidFill>
                <a:effectLst/>
                <a:latin typeface="+mj-lt"/>
                <a:ea typeface="Times New Roman" pitchFamily="18" charset="0"/>
                <a:cs typeface="Times New Roman" pitchFamily="18" charset="0"/>
              </a:rPr>
              <a:t>Atlantikum</a:t>
            </a:r>
            <a:r>
              <a:rPr kumimoji="0" lang="cs-CZ" sz="1600" b="1" i="0" u="sng" strike="noStrike" cap="none" normalizeH="0" baseline="0" dirty="0">
                <a:ln>
                  <a:noFill/>
                </a:ln>
                <a:solidFill>
                  <a:srgbClr val="0000FF"/>
                </a:solidFill>
                <a:effectLst/>
                <a:latin typeface="+mj-lt"/>
                <a:ea typeface="Times New Roman" pitchFamily="18" charset="0"/>
                <a:cs typeface="Times New Roman" pitchFamily="18" charset="0"/>
              </a:rPr>
              <a:t>  - AT  (AT 1 (starší) = 5 500 – 4 000 BC,  AT 2 (mladší)= 4 000 – 2 500 BC)</a:t>
            </a:r>
          </a:p>
          <a:p>
            <a:pPr lvl="0" algn="just" eaLnBrk="1" hangingPunct="1"/>
            <a:r>
              <a:rPr lang="cs-CZ" altLang="cs-CZ" sz="1600" dirty="0">
                <a:ea typeface="Times New Roman" pitchFamily="18" charset="0"/>
                <a:cs typeface="Times New Roman" pitchFamily="18" charset="0"/>
              </a:rPr>
              <a:t>Proti suchému boreálu došlo </a:t>
            </a:r>
            <a:r>
              <a:rPr lang="cs-CZ" altLang="cs-CZ" sz="1600" b="1" dirty="0">
                <a:ea typeface="Times New Roman" pitchFamily="18" charset="0"/>
                <a:cs typeface="Times New Roman" pitchFamily="18" charset="0"/>
              </a:rPr>
              <a:t>ke značnému zvlhčení klimatu, srážky byly bohatší až o 60-70 %</a:t>
            </a:r>
          </a:p>
          <a:p>
            <a:pPr lvl="0" algn="just" eaLnBrk="1" hangingPunct="1"/>
            <a:r>
              <a:rPr lang="cs-CZ" altLang="cs-CZ" sz="1600" b="1" dirty="0">
                <a:ea typeface="Times New Roman" pitchFamily="18" charset="0"/>
                <a:cs typeface="Times New Roman" pitchFamily="18" charset="0"/>
              </a:rPr>
              <a:t> a průměrná roční teplota byla vyšší až o +3 </a:t>
            </a:r>
            <a:r>
              <a:rPr lang="cs-CZ" altLang="cs-CZ" sz="1600" b="1" baseline="30000" dirty="0" err="1">
                <a:ea typeface="Times New Roman" pitchFamily="18" charset="0"/>
                <a:cs typeface="Times New Roman" pitchFamily="18" charset="0"/>
              </a:rPr>
              <a:t>o</a:t>
            </a:r>
            <a:r>
              <a:rPr lang="cs-CZ" altLang="cs-CZ" sz="1600" b="1" dirty="0" err="1">
                <a:ea typeface="Times New Roman" pitchFamily="18" charset="0"/>
                <a:cs typeface="Times New Roman" pitchFamily="18" charset="0"/>
              </a:rPr>
              <a:t>C</a:t>
            </a:r>
            <a:r>
              <a:rPr lang="cs-CZ" altLang="cs-CZ" sz="1600" b="1" dirty="0">
                <a:ea typeface="Times New Roman" pitchFamily="18" charset="0"/>
                <a:cs typeface="Times New Roman" pitchFamily="18" charset="0"/>
              </a:rPr>
              <a:t> než dnes.</a:t>
            </a:r>
            <a:r>
              <a:rPr lang="cs-CZ" altLang="cs-CZ" sz="1600" dirty="0">
                <a:ea typeface="Times New Roman" pitchFamily="18" charset="0"/>
                <a:cs typeface="Times New Roman" pitchFamily="18" charset="0"/>
              </a:rPr>
              <a:t> </a:t>
            </a:r>
          </a:p>
          <a:p>
            <a:pPr lvl="0" algn="just" eaLnBrk="1" hangingPunct="1"/>
            <a:r>
              <a:rPr lang="cs-CZ" altLang="cs-CZ" sz="1600" u="sng" dirty="0">
                <a:ea typeface="Times New Roman" pitchFamily="18" charset="0"/>
                <a:cs typeface="Times New Roman" pitchFamily="18" charset="0"/>
              </a:rPr>
              <a:t>Podnebí mělo oceánický charakter</a:t>
            </a:r>
            <a:r>
              <a:rPr lang="cs-CZ" altLang="cs-CZ" sz="1600" dirty="0">
                <a:ea typeface="Times New Roman" pitchFamily="18" charset="0"/>
                <a:cs typeface="Times New Roman" pitchFamily="18" charset="0"/>
              </a:rPr>
              <a:t> - </a:t>
            </a:r>
            <a:r>
              <a:rPr lang="cs-CZ" altLang="cs-CZ" sz="1600" b="1" dirty="0">
                <a:solidFill>
                  <a:srgbClr val="00B050"/>
                </a:solidFill>
                <a:ea typeface="Times New Roman" pitchFamily="18" charset="0"/>
                <a:cs typeface="Times New Roman" pitchFamily="18" charset="0"/>
              </a:rPr>
              <a:t>Klimatické postglaciální optimum</a:t>
            </a:r>
            <a:r>
              <a:rPr lang="cs-CZ" altLang="cs-CZ" sz="1600" dirty="0">
                <a:solidFill>
                  <a:srgbClr val="00B050"/>
                </a:solidFill>
                <a:ea typeface="Times New Roman" pitchFamily="18" charset="0"/>
                <a:cs typeface="Times New Roman" pitchFamily="18" charset="0"/>
              </a:rPr>
              <a:t>.</a:t>
            </a:r>
            <a:endParaRPr lang="cs-CZ" altLang="cs-CZ" sz="1600" dirty="0">
              <a:solidFill>
                <a:srgbClr val="00B050"/>
              </a:solidFill>
              <a:cs typeface="Times New Roman" pitchFamily="18" charset="0"/>
            </a:endParaRPr>
          </a:p>
          <a:p>
            <a:pPr marL="0" marR="0" lvl="0" indent="0" algn="just" defTabSz="914400" rtl="0" eaLnBrk="1" fontAlgn="base" latinLnBrk="0" hangingPunct="1">
              <a:lnSpc>
                <a:spcPts val="1900"/>
              </a:lnSpc>
              <a:spcBef>
                <a:spcPct val="0"/>
              </a:spcBef>
              <a:spcAft>
                <a:spcPct val="0"/>
              </a:spcAft>
              <a:buClrTx/>
              <a:buSzTx/>
              <a:buFontTx/>
              <a:buNone/>
              <a:tabLst/>
            </a:pPr>
            <a:endParaRPr kumimoji="0" lang="cs-CZ" sz="1600" i="0" u="none" strike="noStrike" cap="none" normalizeH="0" baseline="0" dirty="0">
              <a:ln>
                <a:noFill/>
              </a:ln>
              <a:solidFill>
                <a:schemeClr val="tx1"/>
              </a:solidFill>
              <a:effectLst/>
              <a:latin typeface="+mj-lt"/>
              <a:cs typeface="Arial" pitchFamily="34" charset="0"/>
            </a:endParaRPr>
          </a:p>
          <a:p>
            <a:pPr lvl="0" algn="just">
              <a:lnSpc>
                <a:spcPts val="1900"/>
              </a:lnSpc>
            </a:pPr>
            <a:r>
              <a:rPr lang="cs-CZ" altLang="cs-CZ" sz="1600" b="1" dirty="0">
                <a:ea typeface="Times New Roman" pitchFamily="18" charset="0"/>
                <a:cs typeface="Times New Roman" pitchFamily="18" charset="0"/>
              </a:rPr>
              <a:t>Převládá lesní vegetace - s</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kladba lesů pestrá, </a:t>
            </a: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zastoupeny téměř všechny dřeviny </a:t>
            </a:r>
            <a:r>
              <a:rPr lang="cs-CZ" altLang="cs-CZ" sz="1600" i="1" dirty="0" err="1">
                <a:ea typeface="Times New Roman" pitchFamily="18" charset="0"/>
                <a:cs typeface="Times New Roman" pitchFamily="18" charset="0"/>
              </a:rPr>
              <a:t>Quercus</a:t>
            </a:r>
            <a:r>
              <a:rPr lang="cs-CZ" altLang="cs-CZ" sz="1600" i="1" dirty="0">
                <a:ea typeface="Times New Roman" pitchFamily="18" charset="0"/>
                <a:cs typeface="Times New Roman" pitchFamily="18" charset="0"/>
              </a:rPr>
              <a:t> </a:t>
            </a:r>
            <a:r>
              <a:rPr lang="cs-CZ" altLang="cs-CZ" sz="1600" dirty="0">
                <a:ea typeface="Times New Roman" pitchFamily="18" charset="0"/>
                <a:cs typeface="Times New Roman" pitchFamily="18" charset="0"/>
              </a:rPr>
              <a:t>(dub), </a:t>
            </a:r>
            <a:r>
              <a:rPr lang="cs-CZ" altLang="cs-CZ" sz="1600" i="1" dirty="0" err="1">
                <a:ea typeface="Times New Roman" pitchFamily="18" charset="0"/>
                <a:cs typeface="Times New Roman" pitchFamily="18" charset="0"/>
              </a:rPr>
              <a:t>Ulmus</a:t>
            </a:r>
            <a:r>
              <a:rPr lang="cs-CZ" altLang="cs-CZ" sz="1600" i="1" dirty="0">
                <a:ea typeface="Times New Roman" pitchFamily="18" charset="0"/>
                <a:cs typeface="Times New Roman" pitchFamily="18" charset="0"/>
              </a:rPr>
              <a:t> </a:t>
            </a:r>
            <a:r>
              <a:rPr lang="cs-CZ" altLang="cs-CZ" sz="1600" dirty="0">
                <a:ea typeface="Times New Roman" pitchFamily="18" charset="0"/>
                <a:cs typeface="Times New Roman" pitchFamily="18" charset="0"/>
              </a:rPr>
              <a:t>(jilm), </a:t>
            </a:r>
            <a:r>
              <a:rPr lang="cs-CZ" altLang="cs-CZ" sz="1600" i="1" dirty="0" err="1">
                <a:ea typeface="Times New Roman" pitchFamily="18" charset="0"/>
                <a:cs typeface="Times New Roman" pitchFamily="18" charset="0"/>
              </a:rPr>
              <a:t>Fraxinus</a:t>
            </a:r>
            <a:r>
              <a:rPr lang="cs-CZ" altLang="cs-CZ" sz="1600" i="1" dirty="0">
                <a:ea typeface="Times New Roman" pitchFamily="18" charset="0"/>
                <a:cs typeface="Times New Roman" pitchFamily="18" charset="0"/>
              </a:rPr>
              <a:t> </a:t>
            </a:r>
            <a:r>
              <a:rPr lang="cs-CZ" altLang="cs-CZ" sz="1600" dirty="0">
                <a:ea typeface="Times New Roman" pitchFamily="18" charset="0"/>
                <a:cs typeface="Times New Roman" pitchFamily="18" charset="0"/>
              </a:rPr>
              <a:t>(jasan), </a:t>
            </a:r>
            <a:r>
              <a:rPr lang="cs-CZ" altLang="cs-CZ" sz="1600" i="1" dirty="0" err="1">
                <a:ea typeface="Times New Roman" pitchFamily="18" charset="0"/>
                <a:cs typeface="Times New Roman" pitchFamily="18" charset="0"/>
              </a:rPr>
              <a:t>Tilia</a:t>
            </a:r>
            <a:r>
              <a:rPr lang="cs-CZ" altLang="cs-CZ" sz="1600" i="1" dirty="0">
                <a:ea typeface="Times New Roman" pitchFamily="18" charset="0"/>
                <a:cs typeface="Times New Roman" pitchFamily="18" charset="0"/>
              </a:rPr>
              <a:t> </a:t>
            </a:r>
            <a:r>
              <a:rPr lang="cs-CZ" altLang="cs-CZ" sz="1600" dirty="0">
                <a:ea typeface="Times New Roman" pitchFamily="18" charset="0"/>
                <a:cs typeface="Times New Roman" pitchFamily="18" charset="0"/>
              </a:rPr>
              <a:t>(lípa) </a:t>
            </a:r>
            <a:r>
              <a:rPr lang="cs-CZ" altLang="cs-CZ" sz="1600" i="1" dirty="0">
                <a:ea typeface="Times New Roman" pitchFamily="18" charset="0"/>
                <a:cs typeface="Times New Roman" pitchFamily="18" charset="0"/>
              </a:rPr>
              <a:t>a Acer </a:t>
            </a:r>
            <a:r>
              <a:rPr lang="cs-CZ" altLang="cs-CZ" sz="1600" dirty="0">
                <a:ea typeface="Times New Roman" pitchFamily="18" charset="0"/>
                <a:cs typeface="Times New Roman" pitchFamily="18" charset="0"/>
              </a:rPr>
              <a:t>(javor) </a:t>
            </a:r>
            <a:r>
              <a:rPr kumimoji="0" lang="cs-CZ" sz="1400" i="0" u="none" strike="noStrike" cap="none" normalizeH="0" baseline="0" dirty="0">
                <a:ln>
                  <a:noFill/>
                </a:ln>
                <a:solidFill>
                  <a:schemeClr val="tx1"/>
                </a:solidFill>
                <a:effectLst/>
                <a:latin typeface="+mj-lt"/>
                <a:ea typeface="Times New Roman" pitchFamily="18" charset="0"/>
                <a:cs typeface="Times New Roman" pitchFamily="18" charset="0"/>
              </a:rPr>
              <a:t>(</a:t>
            </a:r>
            <a:r>
              <a:rPr kumimoji="0" lang="cs-CZ" sz="1400" i="0" u="none" strike="noStrike" cap="none" normalizeH="0" baseline="0" dirty="0" err="1">
                <a:ln>
                  <a:noFill/>
                </a:ln>
                <a:solidFill>
                  <a:schemeClr val="tx1"/>
                </a:solidFill>
                <a:effectLst/>
                <a:latin typeface="+mj-lt"/>
                <a:ea typeface="Times New Roman" pitchFamily="18" charset="0"/>
                <a:cs typeface="Times New Roman" pitchFamily="18" charset="0"/>
              </a:rPr>
              <a:t>vyjímka</a:t>
            </a:r>
            <a:r>
              <a:rPr kumimoji="0" lang="cs-CZ" sz="1400" i="0" u="none" strike="noStrike" cap="none" normalizeH="0" baseline="0" dirty="0">
                <a:ln>
                  <a:noFill/>
                </a:ln>
                <a:solidFill>
                  <a:schemeClr val="tx1"/>
                </a:solidFill>
                <a:effectLst/>
                <a:latin typeface="+mj-lt"/>
                <a:ea typeface="Times New Roman" pitchFamily="18" charset="0"/>
                <a:cs typeface="Times New Roman" pitchFamily="18" charset="0"/>
              </a:rPr>
              <a:t> částečně </a:t>
            </a:r>
            <a:r>
              <a:rPr kumimoji="0" lang="cs-CZ" sz="1400" i="1" u="none" strike="noStrike" cap="none" normalizeH="0" baseline="0" dirty="0" err="1">
                <a:ln>
                  <a:noFill/>
                </a:ln>
                <a:solidFill>
                  <a:schemeClr val="tx1"/>
                </a:solidFill>
                <a:effectLst/>
                <a:latin typeface="+mj-lt"/>
                <a:ea typeface="Times New Roman" pitchFamily="18" charset="0"/>
                <a:cs typeface="Times New Roman" pitchFamily="18" charset="0"/>
              </a:rPr>
              <a:t>Fagus</a:t>
            </a:r>
            <a:r>
              <a:rPr kumimoji="0" lang="cs-CZ" sz="1400" i="0" u="none" strike="noStrike" cap="none" normalizeH="0" baseline="0" dirty="0">
                <a:ln>
                  <a:noFill/>
                </a:ln>
                <a:solidFill>
                  <a:schemeClr val="tx1"/>
                </a:solidFill>
                <a:effectLst/>
                <a:latin typeface="+mj-lt"/>
                <a:ea typeface="Times New Roman" pitchFamily="18" charset="0"/>
                <a:cs typeface="Times New Roman" pitchFamily="18" charset="0"/>
              </a:rPr>
              <a:t>, </a:t>
            </a:r>
            <a:r>
              <a:rPr kumimoji="0" lang="cs-CZ" sz="1400" i="1" u="none" strike="noStrike" cap="none" normalizeH="0" baseline="0" dirty="0" err="1">
                <a:ln>
                  <a:noFill/>
                </a:ln>
                <a:solidFill>
                  <a:schemeClr val="tx1"/>
                </a:solidFill>
                <a:effectLst/>
                <a:latin typeface="+mj-lt"/>
                <a:ea typeface="Times New Roman" pitchFamily="18" charset="0"/>
                <a:cs typeface="Times New Roman" pitchFamily="18" charset="0"/>
              </a:rPr>
              <a:t>Abies</a:t>
            </a:r>
            <a:r>
              <a:rPr kumimoji="0" lang="cs-CZ" sz="1400" i="0" u="none" strike="noStrike" cap="none" normalizeH="0" baseline="0" dirty="0">
                <a:ln>
                  <a:noFill/>
                </a:ln>
                <a:solidFill>
                  <a:schemeClr val="tx1"/>
                </a:solidFill>
                <a:effectLst/>
                <a:latin typeface="+mj-lt"/>
                <a:ea typeface="Times New Roman" pitchFamily="18" charset="0"/>
                <a:cs typeface="Times New Roman" pitchFamily="18" charset="0"/>
              </a:rPr>
              <a:t>, </a:t>
            </a:r>
            <a:r>
              <a:rPr kumimoji="0" lang="cs-CZ" sz="1400" i="1" u="none" strike="noStrike" cap="none" normalizeH="0" baseline="0" dirty="0" err="1">
                <a:ln>
                  <a:noFill/>
                </a:ln>
                <a:solidFill>
                  <a:schemeClr val="tx1"/>
                </a:solidFill>
                <a:effectLst/>
                <a:latin typeface="+mj-lt"/>
                <a:ea typeface="Times New Roman" pitchFamily="18" charset="0"/>
                <a:cs typeface="Times New Roman" pitchFamily="18" charset="0"/>
              </a:rPr>
              <a:t>Carpinus</a:t>
            </a:r>
            <a:r>
              <a:rPr kumimoji="0" lang="cs-CZ" sz="1400" i="0" u="none" strike="noStrike" cap="none" normalizeH="0" baseline="0" dirty="0">
                <a:ln>
                  <a:noFill/>
                </a:ln>
                <a:solidFill>
                  <a:schemeClr val="tx1"/>
                </a:solidFill>
                <a:effectLst/>
                <a:latin typeface="+mj-lt"/>
                <a:ea typeface="Times New Roman" pitchFamily="18" charset="0"/>
                <a:cs typeface="Times New Roman" pitchFamily="18" charset="0"/>
              </a:rPr>
              <a:t>) </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současného středoevropského lesa (v ČR) a </a:t>
            </a: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dokonce vyšší výskyt klimaticky náročnějších dřevin než v současnosti </a:t>
            </a:r>
            <a:r>
              <a:rPr kumimoji="0" lang="cs-CZ" sz="1600" b="1" i="1" u="none" strike="noStrike" cap="none" normalizeH="0" baseline="0" dirty="0" err="1">
                <a:ln>
                  <a:noFill/>
                </a:ln>
                <a:solidFill>
                  <a:schemeClr val="tx1"/>
                </a:solidFill>
                <a:effectLst/>
                <a:latin typeface="+mj-lt"/>
                <a:ea typeface="Times New Roman" pitchFamily="18" charset="0"/>
                <a:cs typeface="Times New Roman" pitchFamily="18" charset="0"/>
              </a:rPr>
              <a:t>Hedera</a:t>
            </a:r>
            <a:r>
              <a:rPr kumimoji="0" lang="cs-CZ" sz="1600" b="1" i="1" u="none" strike="noStrike" cap="none" normalizeH="0" baseline="0" dirty="0">
                <a:ln>
                  <a:noFill/>
                </a:ln>
                <a:solidFill>
                  <a:schemeClr val="tx1"/>
                </a:solidFill>
                <a:effectLst/>
                <a:latin typeface="+mj-lt"/>
                <a:ea typeface="Times New Roman" pitchFamily="18" charset="0"/>
                <a:cs typeface="Times New Roman" pitchFamily="18" charset="0"/>
              </a:rPr>
              <a:t> </a:t>
            </a:r>
            <a:r>
              <a:rPr kumimoji="0" lang="cs-CZ" sz="1600" u="none" strike="noStrike" cap="none" normalizeH="0" baseline="0" dirty="0">
                <a:ln>
                  <a:noFill/>
                </a:ln>
                <a:solidFill>
                  <a:schemeClr val="tx1"/>
                </a:solidFill>
                <a:effectLst/>
                <a:latin typeface="+mj-lt"/>
                <a:ea typeface="Times New Roman" pitchFamily="18" charset="0"/>
                <a:cs typeface="Times New Roman" pitchFamily="18" charset="0"/>
              </a:rPr>
              <a:t>(břečťan), </a:t>
            </a:r>
            <a:r>
              <a:rPr kumimoji="0" lang="cs-CZ" sz="1600" b="1" i="1" u="none" strike="noStrike" cap="none" normalizeH="0" baseline="0" dirty="0">
                <a:ln>
                  <a:noFill/>
                </a:ln>
                <a:solidFill>
                  <a:schemeClr val="tx1"/>
                </a:solidFill>
                <a:effectLst/>
                <a:latin typeface="+mj-lt"/>
                <a:ea typeface="Times New Roman" pitchFamily="18" charset="0"/>
                <a:cs typeface="Times New Roman" pitchFamily="18" charset="0"/>
              </a:rPr>
              <a:t>Taxus</a:t>
            </a: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 </a:t>
            </a:r>
            <a:r>
              <a:rPr lang="cs-CZ" sz="1600" dirty="0">
                <a:ea typeface="Times New Roman" pitchFamily="18" charset="0"/>
                <a:cs typeface="Times New Roman" pitchFamily="18" charset="0"/>
              </a:rPr>
              <a:t>(tis) </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 ten více v </a:t>
            </a:r>
            <a:r>
              <a:rPr kumimoji="0" lang="cs-CZ" sz="1600" i="0" u="none" strike="noStrike" cap="none" normalizeH="0" baseline="0" dirty="0" err="1">
                <a:ln>
                  <a:noFill/>
                </a:ln>
                <a:solidFill>
                  <a:schemeClr val="tx1"/>
                </a:solidFill>
                <a:effectLst/>
                <a:latin typeface="+mj-lt"/>
                <a:ea typeface="Times New Roman" pitchFamily="18" charset="0"/>
                <a:cs typeface="Times New Roman" pitchFamily="18" charset="0"/>
              </a:rPr>
              <a:t>oceáničtěji</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 laděných oblastech, podobně jako </a:t>
            </a:r>
            <a:r>
              <a:rPr kumimoji="0" lang="cs-CZ" sz="1600" b="1" i="1" u="none" strike="noStrike" cap="none" normalizeH="0" baseline="0" dirty="0">
                <a:ln>
                  <a:noFill/>
                </a:ln>
                <a:solidFill>
                  <a:schemeClr val="tx1"/>
                </a:solidFill>
                <a:effectLst/>
                <a:latin typeface="+mj-lt"/>
                <a:ea typeface="Times New Roman" pitchFamily="18" charset="0"/>
                <a:cs typeface="Times New Roman" pitchFamily="18" charset="0"/>
              </a:rPr>
              <a:t>Ilex </a:t>
            </a:r>
            <a:r>
              <a:rPr kumimoji="0" lang="cs-CZ" sz="1600" u="none" strike="noStrike" cap="none" normalizeH="0" baseline="0" dirty="0">
                <a:ln>
                  <a:noFill/>
                </a:ln>
                <a:solidFill>
                  <a:schemeClr val="tx1"/>
                </a:solidFill>
                <a:effectLst/>
                <a:latin typeface="+mj-lt"/>
                <a:ea typeface="Times New Roman" pitchFamily="18" charset="0"/>
                <a:cs typeface="Times New Roman" pitchFamily="18" charset="0"/>
              </a:rPr>
              <a:t>(cesmína). </a:t>
            </a:r>
          </a:p>
          <a:p>
            <a:pPr lvl="0" algn="just">
              <a:lnSpc>
                <a:spcPts val="1900"/>
              </a:lnSpc>
            </a:pPr>
            <a:r>
              <a:rPr lang="cs-CZ" sz="1600" b="1" dirty="0">
                <a:latin typeface="+mj-lt"/>
                <a:ea typeface="Times New Roman" pitchFamily="18" charset="0"/>
                <a:cs typeface="Times New Roman" pitchFamily="18" charset="0"/>
              </a:rPr>
              <a:t>Vegetace otevřené krajiny byla silně potlačena</a:t>
            </a:r>
            <a:r>
              <a:rPr lang="cs-CZ" sz="1600" dirty="0">
                <a:latin typeface="+mj-lt"/>
                <a:ea typeface="Times New Roman" pitchFamily="18" charset="0"/>
                <a:cs typeface="Times New Roman" pitchFamily="18" charset="0"/>
              </a:rPr>
              <a:t>. Jejími refugii mohla být v hercyniku rašeliniště, extremní biotopy skal a mnohé biotopy v teplých regionech.</a:t>
            </a:r>
            <a:endParaRPr lang="cs-CZ" altLang="cs-CZ" sz="1600" dirty="0">
              <a:ea typeface="Times New Roman" pitchFamily="18" charset="0"/>
              <a:cs typeface="Times New Roman" pitchFamily="18" charset="0"/>
            </a:endParaRPr>
          </a:p>
          <a:p>
            <a:r>
              <a:rPr lang="cs-CZ" altLang="cs-CZ" sz="1600" i="1" dirty="0">
                <a:solidFill>
                  <a:srgbClr val="000000"/>
                </a:solidFill>
                <a:ea typeface="Times New Roman" pitchFamily="18" charset="0"/>
                <a:cs typeface="Times New Roman" pitchFamily="18" charset="0"/>
              </a:rPr>
              <a:t>                                                        </a:t>
            </a:r>
            <a:r>
              <a:rPr lang="cs-CZ" altLang="cs-CZ" sz="1400" i="1" dirty="0" err="1">
                <a:solidFill>
                  <a:srgbClr val="000000"/>
                </a:solidFill>
                <a:ea typeface="Times New Roman" pitchFamily="18" charset="0"/>
                <a:cs typeface="Times New Roman" pitchFamily="18" charset="0"/>
              </a:rPr>
              <a:t>Pinus</a:t>
            </a:r>
            <a:r>
              <a:rPr lang="cs-CZ" altLang="cs-CZ" sz="1400" dirty="0">
                <a:solidFill>
                  <a:srgbClr val="000000"/>
                </a:solidFill>
                <a:ea typeface="Times New Roman" pitchFamily="18" charset="0"/>
                <a:cs typeface="Times New Roman" pitchFamily="18" charset="0"/>
              </a:rPr>
              <a:t> spolu se stepní vegetací vytvářely reliktní ostrovy a enklávy </a:t>
            </a:r>
          </a:p>
          <a:p>
            <a:r>
              <a:rPr lang="cs-CZ" altLang="cs-CZ" sz="1400" dirty="0">
                <a:solidFill>
                  <a:srgbClr val="000000"/>
                </a:solidFill>
                <a:ea typeface="Times New Roman" pitchFamily="18" charset="0"/>
                <a:cs typeface="Times New Roman" pitchFamily="18" charset="0"/>
              </a:rPr>
              <a:t>                                                                 na </a:t>
            </a:r>
            <a:r>
              <a:rPr lang="cs-CZ" altLang="cs-CZ" sz="1400" dirty="0" err="1">
                <a:solidFill>
                  <a:srgbClr val="000000"/>
                </a:solidFill>
                <a:ea typeface="Times New Roman" pitchFamily="18" charset="0"/>
                <a:cs typeface="Times New Roman" pitchFamily="18" charset="0"/>
              </a:rPr>
              <a:t>ekotopech</a:t>
            </a:r>
            <a:r>
              <a:rPr lang="cs-CZ" altLang="cs-CZ" sz="1400" dirty="0">
                <a:solidFill>
                  <a:srgbClr val="000000"/>
                </a:solidFill>
                <a:ea typeface="Times New Roman" pitchFamily="18" charset="0"/>
                <a:cs typeface="Times New Roman" pitchFamily="18" charset="0"/>
              </a:rPr>
              <a:t>, které nemohl tento osídlit les. </a:t>
            </a:r>
          </a:p>
          <a:p>
            <a:pPr lvl="0"/>
            <a:endParaRPr lang="cs-CZ" altLang="cs-CZ" sz="1600" b="1" u="sng" dirty="0">
              <a:cs typeface="Times New Roman" pitchFamily="18" charset="0"/>
            </a:endParaRPr>
          </a:p>
          <a:p>
            <a:pPr marL="0" marR="0" lvl="0" indent="0" algn="just" defTabSz="914400" rtl="0" eaLnBrk="0" fontAlgn="base" latinLnBrk="0" hangingPunct="0">
              <a:lnSpc>
                <a:spcPts val="1900"/>
              </a:lnSpc>
              <a:spcBef>
                <a:spcPct val="0"/>
              </a:spcBef>
              <a:spcAft>
                <a:spcPct val="0"/>
              </a:spcAft>
              <a:buClrTx/>
              <a:buSzTx/>
              <a:buFontTx/>
              <a:buNone/>
              <a:tabLst/>
            </a:pPr>
            <a:endParaRPr kumimoji="0" lang="cs-CZ" sz="1600" i="0" u="none" strike="noStrike" cap="none" normalizeH="0" baseline="0" dirty="0">
              <a:ln>
                <a:noFill/>
              </a:ln>
              <a:solidFill>
                <a:schemeClr val="tx1"/>
              </a:solidFill>
              <a:effectLst/>
              <a:latin typeface="+mj-lt"/>
              <a:cs typeface="Arial" pitchFamily="34" charset="0"/>
            </a:endParaRPr>
          </a:p>
        </p:txBody>
      </p:sp>
      <p:sp>
        <p:nvSpPr>
          <p:cNvPr id="299010" name="Rectangle 2"/>
          <p:cNvSpPr>
            <a:spLocks noChangeArrowheads="1"/>
          </p:cNvSpPr>
          <p:nvPr/>
        </p:nvSpPr>
        <p:spPr bwMode="auto">
          <a:xfrm>
            <a:off x="2782818" y="3717032"/>
            <a:ext cx="6000792"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Vegetační pásy byly posunuty výše než dnes (200 – 300 m?). </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V horských oblastech se </a:t>
            </a: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šířil smrk</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 který v karpatské oblasti převládal i v kotlinách. V hercyniku byly patrně </a:t>
            </a:r>
            <a:r>
              <a:rPr kumimoji="0" lang="cs-CZ" sz="1600" b="1" i="0" u="none" strike="noStrike" cap="none" normalizeH="0" baseline="0" dirty="0">
                <a:ln>
                  <a:noFill/>
                </a:ln>
                <a:solidFill>
                  <a:schemeClr val="tx1"/>
                </a:solidFill>
                <a:effectLst/>
                <a:latin typeface="+mj-lt"/>
                <a:ea typeface="Times New Roman" pitchFamily="18" charset="0"/>
                <a:cs typeface="Times New Roman" pitchFamily="18" charset="0"/>
              </a:rPr>
              <a:t>v AT2 zalesněny i vrcholy našich ho</a:t>
            </a:r>
            <a:r>
              <a:rPr kumimoji="0" lang="cs-CZ" sz="1600" i="0" u="none" strike="noStrike" cap="none" normalizeH="0" baseline="0" dirty="0">
                <a:ln>
                  <a:noFill/>
                </a:ln>
                <a:solidFill>
                  <a:schemeClr val="tx1"/>
                </a:solidFill>
                <a:effectLst/>
                <a:latin typeface="+mj-lt"/>
                <a:ea typeface="Times New Roman" pitchFamily="18" charset="0"/>
                <a:cs typeface="Times New Roman" pitchFamily="18" charset="0"/>
              </a:rPr>
              <a:t>r a reliktní druhy byly značně omezeny ve svém výskytu.  </a:t>
            </a:r>
            <a:endParaRPr kumimoji="0" lang="cs-CZ" sz="1600" i="0" u="none" strike="noStrike" cap="none" normalizeH="0" baseline="0" dirty="0">
              <a:ln>
                <a:noFill/>
              </a:ln>
              <a:solidFill>
                <a:schemeClr val="tx1"/>
              </a:solidFill>
              <a:effectLst/>
              <a:latin typeface="+mj-lt"/>
              <a:cs typeface="Arial" pitchFamily="34" charset="0"/>
            </a:endParaRPr>
          </a:p>
        </p:txBody>
      </p:sp>
      <p:pic>
        <p:nvPicPr>
          <p:cNvPr id="4" name="Picture 7" descr="lf6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4" y="3096246"/>
            <a:ext cx="2528414" cy="37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2761691" y="4977123"/>
            <a:ext cx="6215074" cy="1323439"/>
          </a:xfrm>
          <a:prstGeom prst="rect">
            <a:avLst/>
          </a:prstGeom>
        </p:spPr>
        <p:txBody>
          <a:bodyPr wrap="square">
            <a:spAutoFit/>
          </a:bodyPr>
          <a:lstStyle/>
          <a:p>
            <a:pPr lvl="0"/>
            <a:endParaRPr lang="cs-CZ" altLang="cs-CZ" sz="1600" b="1" dirty="0">
              <a:solidFill>
                <a:srgbClr val="000000"/>
              </a:solidFill>
              <a:ea typeface="Times New Roman" pitchFamily="18" charset="0"/>
              <a:cs typeface="Times New Roman" pitchFamily="18" charset="0"/>
            </a:endParaRPr>
          </a:p>
          <a:p>
            <a:r>
              <a:rPr lang="cs-CZ" altLang="cs-CZ" sz="1600" b="1" dirty="0">
                <a:solidFill>
                  <a:srgbClr val="000000"/>
                </a:solidFill>
                <a:ea typeface="Times New Roman" pitchFamily="18" charset="0"/>
                <a:cs typeface="Times New Roman" pitchFamily="18" charset="0"/>
              </a:rPr>
              <a:t>Postup listnatého lesa v nížinách byl asi kolem roku 4500 před n. l. postupně zastaven </a:t>
            </a:r>
            <a:r>
              <a:rPr lang="cs-CZ" altLang="cs-CZ" sz="1600" b="1" u="sng" dirty="0">
                <a:solidFill>
                  <a:srgbClr val="000000"/>
                </a:solidFill>
                <a:ea typeface="Times New Roman" pitchFamily="18" charset="0"/>
                <a:cs typeface="Times New Roman" pitchFamily="18" charset="0"/>
              </a:rPr>
              <a:t>neolitickým osídlením </a:t>
            </a:r>
          </a:p>
          <a:p>
            <a:r>
              <a:rPr lang="cs-CZ" altLang="cs-CZ" sz="1600" dirty="0">
                <a:ea typeface="Times New Roman" pitchFamily="18" charset="0"/>
                <a:cs typeface="Times New Roman" pitchFamily="18" charset="0"/>
              </a:rPr>
              <a:t>- </a:t>
            </a:r>
            <a:r>
              <a:rPr lang="cs-CZ" altLang="cs-CZ" sz="1600" b="1" dirty="0">
                <a:ea typeface="Times New Roman" pitchFamily="18" charset="0"/>
                <a:cs typeface="Times New Roman" pitchFamily="18" charset="0"/>
              </a:rPr>
              <a:t>zemědělec, osady v nejúrodnějších lesostepních a stepních oblastech, zatlačuje lesy a vytváří odlesněnou obdělávanou oblast </a:t>
            </a:r>
            <a:endParaRPr lang="cs-CZ" altLang="cs-CZ" sz="1600" b="1" u="sng" dirty="0">
              <a:solidFill>
                <a:srgbClr val="000000"/>
              </a:solidFill>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282" y="0"/>
            <a:ext cx="8568952" cy="3908762"/>
          </a:xfrm>
          <a:prstGeom prst="rect">
            <a:avLst/>
          </a:prstGeom>
        </p:spPr>
        <p:txBody>
          <a:bodyPr wrap="square">
            <a:spAutoFit/>
          </a:bodyPr>
          <a:lstStyle/>
          <a:p>
            <a:pPr lvl="0" algn="just" eaLnBrk="0" fontAlgn="base" hangingPunct="0">
              <a:spcBef>
                <a:spcPct val="0"/>
              </a:spcBef>
              <a:spcAft>
                <a:spcPct val="0"/>
              </a:spcAft>
            </a:pPr>
            <a:r>
              <a:rPr lang="cs-CZ" altLang="cs-CZ" sz="1600" dirty="0">
                <a:solidFill>
                  <a:srgbClr val="3333FF"/>
                </a:solidFill>
                <a:latin typeface="Times New Roman" pitchFamily="18" charset="0"/>
                <a:ea typeface="Times New Roman" pitchFamily="18" charset="0"/>
                <a:cs typeface="Times New Roman" pitchFamily="18" charset="0"/>
              </a:rPr>
              <a:t>                     </a:t>
            </a:r>
            <a:r>
              <a:rPr lang="cs-CZ" altLang="cs-CZ" sz="1600" b="1" dirty="0">
                <a:solidFill>
                  <a:srgbClr val="3333FF"/>
                </a:solidFill>
                <a:latin typeface="Times New Roman" pitchFamily="18" charset="0"/>
                <a:ea typeface="Times New Roman" pitchFamily="18" charset="0"/>
                <a:cs typeface="Times New Roman" pitchFamily="18" charset="0"/>
              </a:rPr>
              <a:t>Mladší </a:t>
            </a:r>
            <a:r>
              <a:rPr lang="cs-CZ" altLang="cs-CZ" sz="1600" b="1" dirty="0" err="1">
                <a:solidFill>
                  <a:srgbClr val="3333FF"/>
                </a:solidFill>
                <a:latin typeface="Times New Roman" pitchFamily="18" charset="0"/>
                <a:ea typeface="Times New Roman" pitchFamily="18" charset="0"/>
                <a:cs typeface="Times New Roman" pitchFamily="18" charset="0"/>
              </a:rPr>
              <a:t>atlantikum</a:t>
            </a:r>
            <a:r>
              <a:rPr lang="cs-CZ" altLang="cs-CZ" sz="1600" b="1" dirty="0">
                <a:solidFill>
                  <a:srgbClr val="3333FF"/>
                </a:solidFill>
                <a:latin typeface="Times New Roman" pitchFamily="18" charset="0"/>
                <a:ea typeface="Times New Roman" pitchFamily="18" charset="0"/>
                <a:cs typeface="Times New Roman" pitchFamily="18" charset="0"/>
              </a:rPr>
              <a:t> (AT2) 4000 -2500 roků BC</a:t>
            </a:r>
            <a:r>
              <a:rPr lang="cs-CZ" altLang="cs-CZ" sz="1600" dirty="0">
                <a:solidFill>
                  <a:srgbClr val="3333FF"/>
                </a:solidFill>
                <a:latin typeface="Times New Roman" pitchFamily="18" charset="0"/>
                <a:ea typeface="Times New Roman" pitchFamily="18" charset="0"/>
                <a:cs typeface="Times New Roman" pitchFamily="18" charset="0"/>
              </a:rPr>
              <a:t>. </a:t>
            </a:r>
          </a:p>
          <a:p>
            <a:pPr marL="285750" lvl="0" indent="-285750" algn="just" eaLnBrk="0" fontAlgn="base" hangingPunct="0">
              <a:spcBef>
                <a:spcPct val="0"/>
              </a:spcBef>
              <a:spcAft>
                <a:spcPct val="0"/>
              </a:spcAft>
              <a:buFontTx/>
              <a:buChar char="-"/>
            </a:pPr>
            <a:r>
              <a:rPr lang="cs-CZ" altLang="cs-CZ" sz="1600" b="1" dirty="0" err="1">
                <a:latin typeface="Times New Roman" pitchFamily="18" charset="0"/>
                <a:ea typeface="Times New Roman" pitchFamily="18" charset="0"/>
                <a:cs typeface="Times New Roman" pitchFamily="18" charset="0"/>
              </a:rPr>
              <a:t>střídní</a:t>
            </a:r>
            <a:r>
              <a:rPr lang="cs-CZ" altLang="cs-CZ" sz="1600" b="1" dirty="0">
                <a:latin typeface="Times New Roman" pitchFamily="18" charset="0"/>
                <a:ea typeface="Times New Roman" pitchFamily="18" charset="0"/>
                <a:cs typeface="Times New Roman" pitchFamily="18" charset="0"/>
              </a:rPr>
              <a:t> vlhkých a suchých období</a:t>
            </a:r>
            <a:r>
              <a:rPr lang="cs-CZ" altLang="cs-CZ" sz="1600" dirty="0">
                <a:latin typeface="Times New Roman" pitchFamily="18" charset="0"/>
                <a:ea typeface="Times New Roman" pitchFamily="18" charset="0"/>
                <a:cs typeface="Times New Roman" pitchFamily="18" charset="0"/>
              </a:rPr>
              <a:t>, léta byla v průměru teplejší než v současné době, </a:t>
            </a:r>
          </a:p>
          <a:p>
            <a:pPr marL="285750" lvl="0" indent="-285750" algn="just" eaLnBrk="0" fontAlgn="base" hangingPunct="0">
              <a:spcBef>
                <a:spcPct val="0"/>
              </a:spcBef>
              <a:spcAft>
                <a:spcPct val="0"/>
              </a:spcAft>
              <a:buFontTx/>
              <a:buChar char="-"/>
            </a:pPr>
            <a:r>
              <a:rPr lang="cs-CZ" altLang="cs-CZ" sz="1600" b="1" dirty="0">
                <a:latin typeface="Times New Roman" pitchFamily="18" charset="0"/>
                <a:ea typeface="Times New Roman" pitchFamily="18" charset="0"/>
                <a:cs typeface="Times New Roman" pitchFamily="18" charset="0"/>
              </a:rPr>
              <a:t>teplota byla o +1 </a:t>
            </a:r>
            <a:r>
              <a:rPr lang="cs-CZ" altLang="cs-CZ" sz="1600" b="1" baseline="30000" dirty="0" err="1">
                <a:latin typeface="Times New Roman" pitchFamily="18" charset="0"/>
                <a:ea typeface="Times New Roman" pitchFamily="18" charset="0"/>
                <a:cs typeface="Times New Roman" pitchFamily="18" charset="0"/>
              </a:rPr>
              <a:t>o</a:t>
            </a:r>
            <a:r>
              <a:rPr lang="cs-CZ" altLang="cs-CZ" sz="1600" b="1" dirty="0" err="1">
                <a:latin typeface="Times New Roman" pitchFamily="18" charset="0"/>
                <a:ea typeface="Times New Roman" pitchFamily="18" charset="0"/>
                <a:cs typeface="Times New Roman" pitchFamily="18" charset="0"/>
              </a:rPr>
              <a:t>C</a:t>
            </a:r>
            <a:r>
              <a:rPr lang="cs-CZ" altLang="cs-CZ" sz="1600" b="1" dirty="0">
                <a:latin typeface="Times New Roman" pitchFamily="18" charset="0"/>
                <a:ea typeface="Times New Roman" pitchFamily="18" charset="0"/>
                <a:cs typeface="Times New Roman" pitchFamily="18" charset="0"/>
              </a:rPr>
              <a:t> až +2 </a:t>
            </a:r>
            <a:r>
              <a:rPr lang="cs-CZ" altLang="cs-CZ" sz="1600" b="1" baseline="30000" dirty="0" err="1">
                <a:latin typeface="Times New Roman" pitchFamily="18" charset="0"/>
                <a:ea typeface="Times New Roman" pitchFamily="18" charset="0"/>
                <a:cs typeface="Times New Roman" pitchFamily="18" charset="0"/>
              </a:rPr>
              <a:t>o</a:t>
            </a:r>
            <a:r>
              <a:rPr lang="cs-CZ" altLang="cs-CZ" sz="1600" b="1" dirty="0" err="1">
                <a:latin typeface="Times New Roman" pitchFamily="18" charset="0"/>
                <a:ea typeface="Times New Roman" pitchFamily="18" charset="0"/>
                <a:cs typeface="Times New Roman" pitchFamily="18" charset="0"/>
              </a:rPr>
              <a:t>C</a:t>
            </a:r>
            <a:r>
              <a:rPr lang="cs-CZ" altLang="cs-CZ" sz="1600" b="1" dirty="0">
                <a:latin typeface="Times New Roman" pitchFamily="18" charset="0"/>
                <a:ea typeface="Times New Roman" pitchFamily="18" charset="0"/>
                <a:cs typeface="Times New Roman" pitchFamily="18" charset="0"/>
              </a:rPr>
              <a:t> vyšší než dnes</a:t>
            </a:r>
            <a:r>
              <a:rPr lang="cs-CZ" altLang="cs-CZ" sz="1600" dirty="0">
                <a:latin typeface="Times New Roman" pitchFamily="18" charset="0"/>
                <a:ea typeface="Times New Roman" pitchFamily="18" charset="0"/>
                <a:cs typeface="Times New Roman" pitchFamily="18" charset="0"/>
              </a:rPr>
              <a:t>, postupně ubývala vlhkost</a:t>
            </a:r>
            <a:endParaRPr lang="cs-CZ" altLang="cs-CZ" sz="1600" dirty="0">
              <a:latin typeface="Times New Roman" pitchFamily="18" charset="0"/>
              <a:cs typeface="Times New Roman" pitchFamily="18" charset="0"/>
            </a:endParaRPr>
          </a:p>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	</a:t>
            </a:r>
            <a:r>
              <a:rPr lang="cs-CZ" altLang="cs-CZ" sz="1600" u="sng" dirty="0">
                <a:latin typeface="Times New Roman" pitchFamily="18" charset="0"/>
                <a:ea typeface="Times New Roman" pitchFamily="18" charset="0"/>
                <a:cs typeface="Times New Roman" pitchFamily="18" charset="0"/>
              </a:rPr>
              <a:t>Horní hranice lesa začínala ustupovat, ale ještě výše než dnes</a:t>
            </a:r>
            <a:r>
              <a:rPr lang="cs-CZ" altLang="cs-CZ" sz="1600" dirty="0">
                <a:latin typeface="Times New Roman" pitchFamily="18" charset="0"/>
                <a:ea typeface="Times New Roman" pitchFamily="18" charset="0"/>
                <a:cs typeface="Times New Roman" pitchFamily="18" charset="0"/>
              </a:rPr>
              <a:t>. </a:t>
            </a:r>
          </a:p>
          <a:p>
            <a:pPr lvl="0" algn="just" eaLnBrk="0" fontAlgn="base" hangingPunct="0">
              <a:spcBef>
                <a:spcPct val="0"/>
              </a:spcBef>
              <a:spcAft>
                <a:spcPct val="0"/>
              </a:spcAft>
            </a:pPr>
            <a:r>
              <a:rPr lang="cs-CZ" altLang="cs-CZ" sz="1600" dirty="0">
                <a:latin typeface="Times New Roman" pitchFamily="18" charset="0"/>
                <a:ea typeface="Times New Roman" pitchFamily="18" charset="0"/>
                <a:cs typeface="Times New Roman" pitchFamily="18" charset="0"/>
              </a:rPr>
              <a:t>                 </a:t>
            </a:r>
            <a:r>
              <a:rPr lang="cs-CZ" altLang="cs-CZ" sz="1600" u="sng" dirty="0">
                <a:latin typeface="Times New Roman" pitchFamily="18" charset="0"/>
                <a:ea typeface="Times New Roman" pitchFamily="18" charset="0"/>
                <a:cs typeface="Times New Roman" pitchFamily="18" charset="0"/>
              </a:rPr>
              <a:t>Uprostřed AT2 došlo k mohutné </a:t>
            </a:r>
            <a:r>
              <a:rPr lang="cs-CZ" altLang="cs-CZ" sz="1600" b="1" u="sng" dirty="0">
                <a:latin typeface="Times New Roman" pitchFamily="18" charset="0"/>
                <a:ea typeface="Times New Roman" pitchFamily="18" charset="0"/>
                <a:cs typeface="Times New Roman" pitchFamily="18" charset="0"/>
              </a:rPr>
              <a:t>imigraci buku (</a:t>
            </a:r>
            <a:r>
              <a:rPr lang="cs-CZ" altLang="cs-CZ" sz="1600" b="1" i="1" u="sng" dirty="0" err="1">
                <a:latin typeface="Times New Roman" pitchFamily="18" charset="0"/>
                <a:ea typeface="Times New Roman" pitchFamily="18" charset="0"/>
                <a:cs typeface="Times New Roman" pitchFamily="18" charset="0"/>
              </a:rPr>
              <a:t>Fagus</a:t>
            </a:r>
            <a:r>
              <a:rPr lang="cs-CZ" altLang="cs-CZ" sz="1600" b="1" i="1" u="sng" dirty="0">
                <a:latin typeface="Times New Roman" pitchFamily="18" charset="0"/>
                <a:ea typeface="Times New Roman" pitchFamily="18" charset="0"/>
                <a:cs typeface="Times New Roman" pitchFamily="18" charset="0"/>
              </a:rPr>
              <a:t>)</a:t>
            </a:r>
            <a:r>
              <a:rPr lang="cs-CZ" altLang="cs-CZ" sz="1600" b="1" u="sng" dirty="0">
                <a:latin typeface="Times New Roman" pitchFamily="18" charset="0"/>
                <a:ea typeface="Times New Roman" pitchFamily="18" charset="0"/>
                <a:cs typeface="Times New Roman" pitchFamily="18" charset="0"/>
              </a:rPr>
              <a:t>. </a:t>
            </a:r>
          </a:p>
          <a:p>
            <a:pPr lvl="0" algn="just" eaLnBrk="0" fontAlgn="base" hangingPunct="0">
              <a:spcBef>
                <a:spcPct val="0"/>
              </a:spcBef>
              <a:spcAft>
                <a:spcPct val="0"/>
              </a:spcAft>
            </a:pPr>
            <a:endParaRPr lang="cs-CZ" altLang="cs-CZ" sz="1600" b="1" u="sng" dirty="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cs-CZ" altLang="cs-CZ" sz="1400" dirty="0">
                <a:latin typeface="Times New Roman" pitchFamily="18" charset="0"/>
                <a:ea typeface="Times New Roman" pitchFamily="18" charset="0"/>
                <a:cs typeface="Times New Roman" pitchFamily="18" charset="0"/>
              </a:rPr>
              <a:t>Vegetační pás </a:t>
            </a:r>
            <a:r>
              <a:rPr lang="cs-CZ" altLang="cs-CZ" sz="1400" i="1" dirty="0" err="1">
                <a:latin typeface="Times New Roman" pitchFamily="18" charset="0"/>
                <a:ea typeface="Times New Roman" pitchFamily="18" charset="0"/>
                <a:cs typeface="Times New Roman" pitchFamily="18" charset="0"/>
              </a:rPr>
              <a:t>Fagus</a:t>
            </a:r>
            <a:r>
              <a:rPr lang="cs-CZ" altLang="cs-CZ" sz="1400" i="1" dirty="0">
                <a:latin typeface="Times New Roman" pitchFamily="18" charset="0"/>
                <a:ea typeface="Times New Roman" pitchFamily="18" charset="0"/>
                <a:cs typeface="Times New Roman" pitchFamily="18" charset="0"/>
              </a:rPr>
              <a:t>-</a:t>
            </a:r>
            <a:r>
              <a:rPr lang="cs-CZ" altLang="cs-CZ" sz="1400" i="1" dirty="0" err="1">
                <a:latin typeface="Times New Roman" pitchFamily="18" charset="0"/>
                <a:ea typeface="Times New Roman" pitchFamily="18" charset="0"/>
                <a:cs typeface="Times New Roman" pitchFamily="18" charset="0"/>
              </a:rPr>
              <a:t>Abies</a:t>
            </a:r>
            <a:r>
              <a:rPr lang="cs-CZ" altLang="cs-CZ" sz="1400" dirty="0">
                <a:latin typeface="Times New Roman" pitchFamily="18" charset="0"/>
                <a:ea typeface="Times New Roman" pitchFamily="18" charset="0"/>
                <a:cs typeface="Times New Roman" pitchFamily="18" charset="0"/>
              </a:rPr>
              <a:t> k nám pronikl od jihozápadu jako klín mezi vegetaci pásu </a:t>
            </a:r>
            <a:r>
              <a:rPr lang="cs-CZ" altLang="cs-CZ" sz="1400" i="1" dirty="0" err="1">
                <a:latin typeface="Times New Roman" pitchFamily="18" charset="0"/>
                <a:ea typeface="Times New Roman" pitchFamily="18" charset="0"/>
                <a:cs typeface="Times New Roman" pitchFamily="18" charset="0"/>
              </a:rPr>
              <a:t>Picea</a:t>
            </a:r>
            <a:r>
              <a:rPr lang="cs-CZ" altLang="cs-CZ" sz="1400" i="1" dirty="0">
                <a:latin typeface="Times New Roman" pitchFamily="18" charset="0"/>
                <a:ea typeface="Times New Roman" pitchFamily="18" charset="0"/>
                <a:cs typeface="Times New Roman" pitchFamily="18" charset="0"/>
              </a:rPr>
              <a:t> </a:t>
            </a:r>
            <a:r>
              <a:rPr lang="cs-CZ" altLang="cs-CZ" sz="1400" dirty="0">
                <a:latin typeface="Times New Roman" pitchFamily="18" charset="0"/>
                <a:ea typeface="Times New Roman" pitchFamily="18" charset="0"/>
                <a:cs typeface="Times New Roman" pitchFamily="18" charset="0"/>
              </a:rPr>
              <a:t>v horských polohách a pásu </a:t>
            </a:r>
            <a:r>
              <a:rPr lang="cs-CZ" altLang="cs-CZ" sz="1400" i="1" dirty="0" err="1">
                <a:latin typeface="Times New Roman" pitchFamily="18" charset="0"/>
                <a:ea typeface="Times New Roman" pitchFamily="18" charset="0"/>
                <a:cs typeface="Times New Roman" pitchFamily="18" charset="0"/>
              </a:rPr>
              <a:t>Quercus</a:t>
            </a:r>
            <a:r>
              <a:rPr lang="cs-CZ" altLang="cs-CZ" sz="1400" i="1" dirty="0">
                <a:latin typeface="Times New Roman" pitchFamily="18" charset="0"/>
                <a:ea typeface="Times New Roman" pitchFamily="18" charset="0"/>
                <a:cs typeface="Times New Roman" pitchFamily="18" charset="0"/>
              </a:rPr>
              <a:t>-</a:t>
            </a:r>
            <a:r>
              <a:rPr lang="cs-CZ" altLang="cs-CZ" sz="1400" i="1" dirty="0" err="1">
                <a:latin typeface="Times New Roman" pitchFamily="18" charset="0"/>
                <a:ea typeface="Times New Roman" pitchFamily="18" charset="0"/>
                <a:cs typeface="Times New Roman" pitchFamily="18" charset="0"/>
              </a:rPr>
              <a:t>Tilia</a:t>
            </a:r>
            <a:r>
              <a:rPr lang="cs-CZ" altLang="cs-CZ" sz="1400" i="1" dirty="0">
                <a:latin typeface="Times New Roman" pitchFamily="18" charset="0"/>
                <a:ea typeface="Times New Roman" pitchFamily="18" charset="0"/>
                <a:cs typeface="Times New Roman" pitchFamily="18" charset="0"/>
              </a:rPr>
              <a:t>-Acer</a:t>
            </a:r>
            <a:r>
              <a:rPr lang="cs-CZ" altLang="cs-CZ" sz="1400" dirty="0">
                <a:latin typeface="Times New Roman" pitchFamily="18" charset="0"/>
                <a:ea typeface="Times New Roman" pitchFamily="18" charset="0"/>
                <a:cs typeface="Times New Roman" pitchFamily="18" charset="0"/>
              </a:rPr>
              <a:t> v nižších polohách v podmínkách snižující se horní hranice lesa. </a:t>
            </a:r>
            <a:endParaRPr lang="cs-CZ" altLang="cs-CZ" sz="1400" dirty="0">
              <a:latin typeface="Times New Roman" pitchFamily="18" charset="0"/>
              <a:cs typeface="Times New Roman" pitchFamily="18" charset="0"/>
            </a:endParaRPr>
          </a:p>
          <a:p>
            <a:pPr lvl="0" algn="just" eaLnBrk="0" fontAlgn="base" hangingPunct="0">
              <a:spcBef>
                <a:spcPct val="0"/>
              </a:spcBef>
              <a:spcAft>
                <a:spcPct val="0"/>
              </a:spcAft>
            </a:pPr>
            <a:r>
              <a:rPr lang="cs-CZ" altLang="cs-CZ" sz="1600" b="1" dirty="0">
                <a:latin typeface="Times New Roman" pitchFamily="18" charset="0"/>
                <a:ea typeface="Times New Roman" pitchFamily="18" charset="0"/>
                <a:cs typeface="Times New Roman" pitchFamily="18" charset="0"/>
              </a:rPr>
              <a:t>Imigrací vegetačního pásu </a:t>
            </a:r>
            <a:r>
              <a:rPr lang="cs-CZ" altLang="cs-CZ" sz="1600" b="1" i="1" dirty="0" err="1">
                <a:latin typeface="Times New Roman" pitchFamily="18" charset="0"/>
                <a:ea typeface="Times New Roman" pitchFamily="18" charset="0"/>
                <a:cs typeface="Times New Roman" pitchFamily="18" charset="0"/>
              </a:rPr>
              <a:t>Fagus</a:t>
            </a:r>
            <a:r>
              <a:rPr lang="cs-CZ" altLang="cs-CZ" sz="1600" b="1" i="1" dirty="0">
                <a:latin typeface="Times New Roman" pitchFamily="18" charset="0"/>
                <a:ea typeface="Times New Roman" pitchFamily="18" charset="0"/>
                <a:cs typeface="Times New Roman" pitchFamily="18" charset="0"/>
              </a:rPr>
              <a:t>-</a:t>
            </a:r>
            <a:r>
              <a:rPr lang="cs-CZ" altLang="cs-CZ" sz="1600" b="1" i="1" dirty="0" err="1">
                <a:latin typeface="Times New Roman" pitchFamily="18" charset="0"/>
                <a:ea typeface="Times New Roman" pitchFamily="18" charset="0"/>
                <a:cs typeface="Times New Roman" pitchFamily="18" charset="0"/>
              </a:rPr>
              <a:t>Abies</a:t>
            </a:r>
            <a:r>
              <a:rPr lang="cs-CZ" altLang="cs-CZ" sz="1600" b="1" dirty="0">
                <a:latin typeface="Times New Roman" pitchFamily="18" charset="0"/>
                <a:ea typeface="Times New Roman" pitchFamily="18" charset="0"/>
                <a:cs typeface="Times New Roman" pitchFamily="18" charset="0"/>
              </a:rPr>
              <a:t> se vytvořily v našich územích ke konci AT2 vegetační stupňovitost tak, jak ji známe dnes. </a:t>
            </a:r>
          </a:p>
          <a:p>
            <a:pPr lvl="0" algn="just" eaLnBrk="0" fontAlgn="base" hangingPunct="0">
              <a:spcBef>
                <a:spcPct val="0"/>
              </a:spcBef>
              <a:spcAft>
                <a:spcPct val="0"/>
              </a:spcAft>
            </a:pPr>
            <a:endParaRPr lang="cs-CZ" altLang="cs-CZ" sz="1600" b="1" dirty="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cs-CZ" altLang="cs-CZ" sz="1400" dirty="0">
                <a:latin typeface="Times New Roman" pitchFamily="18" charset="0"/>
                <a:ea typeface="Times New Roman" pitchFamily="18" charset="0"/>
                <a:cs typeface="Times New Roman" pitchFamily="18" charset="0"/>
              </a:rPr>
              <a:t>Od nížin do hor se vyskytují </a:t>
            </a:r>
            <a:r>
              <a:rPr lang="cs-CZ" altLang="cs-CZ" sz="1400" b="1" dirty="0">
                <a:latin typeface="Times New Roman" pitchFamily="18" charset="0"/>
                <a:ea typeface="Times New Roman" pitchFamily="18" charset="0"/>
                <a:cs typeface="Times New Roman" pitchFamily="18" charset="0"/>
              </a:rPr>
              <a:t>vegetační stupně: </a:t>
            </a:r>
          </a:p>
          <a:p>
            <a:pPr lvl="0" algn="just" eaLnBrk="0" fontAlgn="base" hangingPunct="0">
              <a:spcBef>
                <a:spcPct val="0"/>
              </a:spcBef>
              <a:spcAft>
                <a:spcPct val="0"/>
              </a:spcAft>
            </a:pPr>
            <a:r>
              <a:rPr lang="cs-CZ" altLang="cs-CZ" sz="1400" u="sng" dirty="0">
                <a:latin typeface="Times New Roman" pitchFamily="18" charset="0"/>
                <a:ea typeface="Times New Roman" pitchFamily="18" charset="0"/>
                <a:cs typeface="Times New Roman" pitchFamily="18" charset="0"/>
              </a:rPr>
              <a:t>dubový, </a:t>
            </a:r>
            <a:r>
              <a:rPr lang="cs-CZ" altLang="cs-CZ" sz="1400" u="sng" dirty="0" err="1">
                <a:latin typeface="Times New Roman" pitchFamily="18" charset="0"/>
                <a:ea typeface="Times New Roman" pitchFamily="18" charset="0"/>
                <a:cs typeface="Times New Roman" pitchFamily="18" charset="0"/>
              </a:rPr>
              <a:t>dubovo</a:t>
            </a:r>
            <a:r>
              <a:rPr lang="cs-CZ" altLang="cs-CZ" sz="1400" u="sng" dirty="0">
                <a:latin typeface="Times New Roman" pitchFamily="18" charset="0"/>
                <a:ea typeface="Times New Roman" pitchFamily="18" charset="0"/>
                <a:cs typeface="Times New Roman" pitchFamily="18" charset="0"/>
              </a:rPr>
              <a:t>-bukový, </a:t>
            </a:r>
            <a:r>
              <a:rPr lang="cs-CZ" altLang="cs-CZ" sz="1400" u="sng" dirty="0" err="1">
                <a:latin typeface="Times New Roman" pitchFamily="18" charset="0"/>
                <a:ea typeface="Times New Roman" pitchFamily="18" charset="0"/>
                <a:cs typeface="Times New Roman" pitchFamily="18" charset="0"/>
              </a:rPr>
              <a:t>bukovo</a:t>
            </a:r>
            <a:r>
              <a:rPr lang="cs-CZ" altLang="cs-CZ" sz="1400" u="sng" dirty="0">
                <a:latin typeface="Times New Roman" pitchFamily="18" charset="0"/>
                <a:ea typeface="Times New Roman" pitchFamily="18" charset="0"/>
                <a:cs typeface="Times New Roman" pitchFamily="18" charset="0"/>
              </a:rPr>
              <a:t>-dubový, bukový  a </a:t>
            </a:r>
            <a:r>
              <a:rPr lang="cs-CZ" altLang="cs-CZ" sz="1400" u="sng" dirty="0" err="1">
                <a:latin typeface="Times New Roman" pitchFamily="18" charset="0"/>
                <a:ea typeface="Times New Roman" pitchFamily="18" charset="0"/>
                <a:cs typeface="Times New Roman" pitchFamily="18" charset="0"/>
              </a:rPr>
              <a:t>dubovojehličnatý</a:t>
            </a:r>
            <a:r>
              <a:rPr lang="cs-CZ" altLang="cs-CZ" sz="1400" u="sng" dirty="0">
                <a:latin typeface="Times New Roman" pitchFamily="18" charset="0"/>
                <a:ea typeface="Times New Roman" pitchFamily="18" charset="0"/>
                <a:cs typeface="Times New Roman" pitchFamily="18" charset="0"/>
              </a:rPr>
              <a:t>, </a:t>
            </a:r>
            <a:r>
              <a:rPr lang="cs-CZ" altLang="cs-CZ" sz="1400" u="sng" dirty="0" err="1">
                <a:latin typeface="Times New Roman" pitchFamily="18" charset="0"/>
                <a:ea typeface="Times New Roman" pitchFamily="18" charset="0"/>
                <a:cs typeface="Times New Roman" pitchFamily="18" charset="0"/>
              </a:rPr>
              <a:t>jedlovo</a:t>
            </a:r>
            <a:r>
              <a:rPr lang="cs-CZ" altLang="cs-CZ" sz="1400" u="sng" dirty="0">
                <a:latin typeface="Times New Roman" pitchFamily="18" charset="0"/>
                <a:ea typeface="Times New Roman" pitchFamily="18" charset="0"/>
                <a:cs typeface="Times New Roman" pitchFamily="18" charset="0"/>
              </a:rPr>
              <a:t>-bukový, </a:t>
            </a:r>
            <a:r>
              <a:rPr lang="cs-CZ" altLang="cs-CZ" sz="1400" u="sng" dirty="0" err="1">
                <a:latin typeface="Times New Roman" pitchFamily="18" charset="0"/>
                <a:ea typeface="Times New Roman" pitchFamily="18" charset="0"/>
                <a:cs typeface="Times New Roman" pitchFamily="18" charset="0"/>
              </a:rPr>
              <a:t>smrkovo</a:t>
            </a:r>
            <a:r>
              <a:rPr lang="cs-CZ" altLang="cs-CZ" sz="1400" u="sng" dirty="0">
                <a:latin typeface="Times New Roman" pitchFamily="18" charset="0"/>
                <a:ea typeface="Times New Roman" pitchFamily="18" charset="0"/>
                <a:cs typeface="Times New Roman" pitchFamily="18" charset="0"/>
              </a:rPr>
              <a:t>-</a:t>
            </a:r>
            <a:r>
              <a:rPr lang="cs-CZ" altLang="cs-CZ" sz="1400" u="sng" dirty="0" err="1">
                <a:latin typeface="Times New Roman" pitchFamily="18" charset="0"/>
                <a:ea typeface="Times New Roman" pitchFamily="18" charset="0"/>
                <a:cs typeface="Times New Roman" pitchFamily="18" charset="0"/>
              </a:rPr>
              <a:t>bukovo</a:t>
            </a:r>
            <a:r>
              <a:rPr lang="cs-CZ" altLang="cs-CZ" sz="1400" u="sng" dirty="0">
                <a:latin typeface="Times New Roman" pitchFamily="18" charset="0"/>
                <a:ea typeface="Times New Roman" pitchFamily="18" charset="0"/>
                <a:cs typeface="Times New Roman" pitchFamily="18" charset="0"/>
              </a:rPr>
              <a:t>-jedlový, smrkový a klečový. Nad klečovým stupněm pak byla vegetace pásů </a:t>
            </a:r>
            <a:r>
              <a:rPr lang="cs-CZ" altLang="cs-CZ" sz="1400" i="1" u="sng" dirty="0" err="1">
                <a:latin typeface="Times New Roman" pitchFamily="18" charset="0"/>
                <a:ea typeface="Times New Roman" pitchFamily="18" charset="0"/>
                <a:cs typeface="Times New Roman" pitchFamily="18" charset="0"/>
              </a:rPr>
              <a:t>Vaccinium</a:t>
            </a:r>
            <a:r>
              <a:rPr lang="cs-CZ" altLang="cs-CZ" sz="1400" i="1" u="sng" dirty="0">
                <a:latin typeface="Times New Roman" pitchFamily="18" charset="0"/>
                <a:ea typeface="Times New Roman" pitchFamily="18" charset="0"/>
                <a:cs typeface="Times New Roman" pitchFamily="18" charset="0"/>
              </a:rPr>
              <a:t> </a:t>
            </a:r>
            <a:r>
              <a:rPr lang="cs-CZ" altLang="cs-CZ" sz="1400" i="1" u="sng" dirty="0" err="1">
                <a:latin typeface="Times New Roman" pitchFamily="18" charset="0"/>
                <a:ea typeface="Times New Roman" pitchFamily="18" charset="0"/>
                <a:cs typeface="Times New Roman" pitchFamily="18" charset="0"/>
              </a:rPr>
              <a:t>uliginosum</a:t>
            </a:r>
            <a:r>
              <a:rPr lang="cs-CZ" altLang="cs-CZ" sz="1400" i="1" u="sng" dirty="0">
                <a:latin typeface="Times New Roman" pitchFamily="18" charset="0"/>
                <a:ea typeface="Times New Roman" pitchFamily="18" charset="0"/>
                <a:cs typeface="Times New Roman" pitchFamily="18" charset="0"/>
              </a:rPr>
              <a:t>-</a:t>
            </a:r>
            <a:r>
              <a:rPr lang="cs-CZ" altLang="cs-CZ" sz="1400" i="1" u="sng" dirty="0" err="1">
                <a:latin typeface="Times New Roman" pitchFamily="18" charset="0"/>
                <a:ea typeface="Times New Roman" pitchFamily="18" charset="0"/>
                <a:cs typeface="Times New Roman" pitchFamily="18" charset="0"/>
              </a:rPr>
              <a:t>Loiseleuria</a:t>
            </a:r>
            <a:r>
              <a:rPr lang="cs-CZ" altLang="cs-CZ" sz="1400" u="sng" dirty="0">
                <a:latin typeface="Times New Roman" pitchFamily="18" charset="0"/>
                <a:ea typeface="Times New Roman" pitchFamily="18" charset="0"/>
                <a:cs typeface="Times New Roman" pitchFamily="18" charset="0"/>
              </a:rPr>
              <a:t> a </a:t>
            </a:r>
            <a:r>
              <a:rPr lang="cs-CZ" altLang="cs-CZ" sz="1400" i="1" u="sng" dirty="0" err="1">
                <a:latin typeface="Times New Roman" pitchFamily="18" charset="0"/>
                <a:ea typeface="Times New Roman" pitchFamily="18" charset="0"/>
                <a:cs typeface="Times New Roman" pitchFamily="18" charset="0"/>
              </a:rPr>
              <a:t>Carex</a:t>
            </a:r>
            <a:r>
              <a:rPr lang="cs-CZ" altLang="cs-CZ" sz="1400" i="1" u="sng" dirty="0">
                <a:latin typeface="Times New Roman" pitchFamily="18" charset="0"/>
                <a:ea typeface="Times New Roman" pitchFamily="18" charset="0"/>
                <a:cs typeface="Times New Roman" pitchFamily="18" charset="0"/>
              </a:rPr>
              <a:t>-</a:t>
            </a:r>
            <a:r>
              <a:rPr lang="cs-CZ" altLang="cs-CZ" sz="1400" i="1" u="sng" dirty="0" err="1">
                <a:latin typeface="Times New Roman" pitchFamily="18" charset="0"/>
                <a:ea typeface="Times New Roman" pitchFamily="18" charset="0"/>
                <a:cs typeface="Times New Roman" pitchFamily="18" charset="0"/>
              </a:rPr>
              <a:t>Elyna</a:t>
            </a:r>
            <a:endParaRPr lang="cs-CZ" altLang="cs-CZ" sz="1400" i="1" u="sng" dirty="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endParaRPr lang="cs-CZ" altLang="cs-CZ" sz="1600" dirty="0">
              <a:latin typeface="Times New Roman" pitchFamily="18" charset="0"/>
              <a:cs typeface="Times New Roman" pitchFamily="18" charset="0"/>
            </a:endParaRPr>
          </a:p>
        </p:txBody>
      </p:sp>
      <p:pic>
        <p:nvPicPr>
          <p:cNvPr id="3" name="Picture 2" descr="Fagus orientalis - buk východní">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1" y="3610850"/>
            <a:ext cx="3885105" cy="292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20130803Fagus sylvativa0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056182" y="3124419"/>
            <a:ext cx="2916745" cy="388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33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8"/>
          <p:cNvGraphicFramePr>
            <a:graphicFrameLocks noChangeAspect="1"/>
          </p:cNvGraphicFramePr>
          <p:nvPr/>
        </p:nvGraphicFramePr>
        <p:xfrm>
          <a:off x="1822450" y="4868864"/>
          <a:ext cx="4892690" cy="1502836"/>
        </p:xfrm>
        <a:graphic>
          <a:graphicData uri="http://schemas.openxmlformats.org/presentationml/2006/ole">
            <mc:AlternateContent xmlns:mc="http://schemas.openxmlformats.org/markup-compatibility/2006">
              <mc:Choice xmlns:v="urn:schemas-microsoft-com:vml" Requires="v">
                <p:oleObj spid="_x0000_s304204" name="CorelPhotoPaint.Image.9" r:id="rId3" imgW="5498413" imgH="1688889" progId="">
                  <p:embed/>
                </p:oleObj>
              </mc:Choice>
              <mc:Fallback>
                <p:oleObj name="CorelPhotoPaint.Image.9" r:id="rId3" imgW="5498413" imgH="168888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4868864"/>
                        <a:ext cx="4892690" cy="150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7" name="Object 9"/>
          <p:cNvGraphicFramePr>
            <a:graphicFrameLocks noChangeAspect="1"/>
          </p:cNvGraphicFramePr>
          <p:nvPr/>
        </p:nvGraphicFramePr>
        <p:xfrm>
          <a:off x="179388" y="457200"/>
          <a:ext cx="8964612" cy="4384675"/>
        </p:xfrm>
        <a:graphic>
          <a:graphicData uri="http://schemas.openxmlformats.org/presentationml/2006/ole">
            <mc:AlternateContent xmlns:mc="http://schemas.openxmlformats.org/markup-compatibility/2006">
              <mc:Choice xmlns:v="urn:schemas-microsoft-com:vml" Requires="v">
                <p:oleObj spid="_x0000_s304205" name="CorelPhotoPaint.Image.9" r:id="rId5" imgW="8406349" imgH="3822222" progId="">
                  <p:embed/>
                </p:oleObj>
              </mc:Choice>
              <mc:Fallback>
                <p:oleObj name="CorelPhotoPaint.Image.9" r:id="rId5" imgW="8406349" imgH="3822222"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57200"/>
                        <a:ext cx="8964612" cy="438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8" name="TextovéPole 1"/>
          <p:cNvSpPr txBox="1">
            <a:spLocks noChangeArrowheads="1"/>
          </p:cNvSpPr>
          <p:nvPr/>
        </p:nvSpPr>
        <p:spPr bwMode="auto">
          <a:xfrm>
            <a:off x="3203575" y="122238"/>
            <a:ext cx="1895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a:t>Klimatické optimum</a:t>
            </a:r>
          </a:p>
        </p:txBody>
      </p:sp>
      <p:cxnSp>
        <p:nvCxnSpPr>
          <p:cNvPr id="4" name="Přímá spojnice se šipkou 3"/>
          <p:cNvCxnSpPr/>
          <p:nvPr/>
        </p:nvCxnSpPr>
        <p:spPr>
          <a:xfrm flipV="1">
            <a:off x="3163888" y="1393333"/>
            <a:ext cx="1408112" cy="5746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590" name="TextovéPole 6"/>
          <p:cNvSpPr txBox="1">
            <a:spLocks noChangeArrowheads="1"/>
          </p:cNvSpPr>
          <p:nvPr/>
        </p:nvSpPr>
        <p:spPr bwMode="auto">
          <a:xfrm>
            <a:off x="3328988" y="1974850"/>
            <a:ext cx="1077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200"/>
              <a:t>Golfský proud</a:t>
            </a:r>
          </a:p>
        </p:txBody>
      </p:sp>
      <p:sp>
        <p:nvSpPr>
          <p:cNvPr id="7" name="TextovéPole 1"/>
          <p:cNvSpPr txBox="1">
            <a:spLocks noChangeArrowheads="1"/>
          </p:cNvSpPr>
          <p:nvPr/>
        </p:nvSpPr>
        <p:spPr bwMode="auto">
          <a:xfrm>
            <a:off x="1619672" y="4041775"/>
            <a:ext cx="1138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a:t> = rok 1952</a:t>
            </a:r>
          </a:p>
        </p:txBody>
      </p:sp>
    </p:spTree>
    <p:extLst>
      <p:ext uri="{BB962C8B-B14F-4D97-AF65-F5344CB8AC3E}">
        <p14:creationId xmlns:p14="http://schemas.microsoft.com/office/powerpoint/2010/main" val="2935296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7771" y="158916"/>
            <a:ext cx="8856984" cy="3785652"/>
          </a:xfrm>
          <a:prstGeom prst="rect">
            <a:avLst/>
          </a:prstGeom>
        </p:spPr>
        <p:txBody>
          <a:bodyPr wrap="square">
            <a:spAutoFit/>
          </a:bodyPr>
          <a:lstStyle/>
          <a:p>
            <a:r>
              <a:rPr lang="cs-CZ" sz="2000" b="1" dirty="0">
                <a:solidFill>
                  <a:srgbClr val="3333FF"/>
                </a:solidFill>
                <a:latin typeface="Times New Roman" pitchFamily="18" charset="0"/>
                <a:cs typeface="Times New Roman" pitchFamily="18" charset="0"/>
              </a:rPr>
              <a:t>             </a:t>
            </a:r>
            <a:r>
              <a:rPr lang="cs-CZ" sz="2000" b="1" dirty="0" err="1">
                <a:solidFill>
                  <a:srgbClr val="3333FF"/>
                </a:solidFill>
                <a:latin typeface="Times New Roman" pitchFamily="18" charset="0"/>
                <a:cs typeface="Times New Roman" pitchFamily="18" charset="0"/>
              </a:rPr>
              <a:t>Subboreál</a:t>
            </a:r>
            <a:r>
              <a:rPr lang="cs-CZ" sz="2000" b="1" dirty="0">
                <a:solidFill>
                  <a:srgbClr val="3333FF"/>
                </a:solidFill>
                <a:latin typeface="Times New Roman" pitchFamily="18" charset="0"/>
                <a:cs typeface="Times New Roman" pitchFamily="18" charset="0"/>
              </a:rPr>
              <a:t> - </a:t>
            </a:r>
            <a:r>
              <a:rPr lang="cs-CZ" sz="1600" dirty="0">
                <a:solidFill>
                  <a:srgbClr val="3333FF"/>
                </a:solidFill>
                <a:latin typeface="Times New Roman" pitchFamily="18" charset="0"/>
                <a:cs typeface="Times New Roman" pitchFamily="18" charset="0"/>
              </a:rPr>
              <a:t> (SB) </a:t>
            </a:r>
            <a:r>
              <a:rPr lang="cs-CZ" sz="1600" b="1" dirty="0">
                <a:solidFill>
                  <a:srgbClr val="3333FF"/>
                </a:solidFill>
                <a:latin typeface="Times New Roman" pitchFamily="18" charset="0"/>
                <a:cs typeface="Times New Roman" pitchFamily="18" charset="0"/>
              </a:rPr>
              <a:t>2500 do roku 800/500 BC</a:t>
            </a:r>
            <a:endParaRPr lang="cs-CZ" sz="1600" dirty="0">
              <a:solidFill>
                <a:srgbClr val="3333FF"/>
              </a:solidFill>
              <a:latin typeface="Times New Roman" pitchFamily="18" charset="0"/>
              <a:cs typeface="Times New Roman" pitchFamily="18" charset="0"/>
            </a:endParaRPr>
          </a:p>
          <a:p>
            <a:r>
              <a:rPr lang="cs-CZ" sz="1600" dirty="0">
                <a:latin typeface="Times New Roman" pitchFamily="18" charset="0"/>
                <a:cs typeface="Times New Roman" pitchFamily="18" charset="0"/>
              </a:rPr>
              <a:t>Klima bylo v průměru o </a:t>
            </a:r>
            <a:r>
              <a:rPr lang="cs-CZ" sz="1600" b="1" u="sng" dirty="0">
                <a:latin typeface="Times New Roman" pitchFamily="18" charset="0"/>
                <a:cs typeface="Times New Roman" pitchFamily="18" charset="0"/>
              </a:rPr>
              <a:t>1</a:t>
            </a:r>
            <a:r>
              <a:rPr lang="cs-CZ" sz="1600" b="1" u="sng" baseline="30000" dirty="0">
                <a:latin typeface="Times New Roman" pitchFamily="18" charset="0"/>
                <a:cs typeface="Times New Roman" pitchFamily="18" charset="0"/>
              </a:rPr>
              <a:t>o </a:t>
            </a:r>
            <a:r>
              <a:rPr lang="cs-CZ" sz="1600" b="1" u="sng" dirty="0">
                <a:latin typeface="Times New Roman" pitchFamily="18" charset="0"/>
                <a:cs typeface="Times New Roman" pitchFamily="18" charset="0"/>
              </a:rPr>
              <a:t>C až 2</a:t>
            </a:r>
            <a:r>
              <a:rPr lang="cs-CZ" sz="1600" b="1" u="sng" baseline="30000" dirty="0">
                <a:latin typeface="Times New Roman" pitchFamily="18" charset="0"/>
                <a:cs typeface="Times New Roman" pitchFamily="18" charset="0"/>
              </a:rPr>
              <a:t>o </a:t>
            </a:r>
            <a:r>
              <a:rPr lang="cs-CZ" sz="1600" b="1" u="sng" dirty="0">
                <a:latin typeface="Times New Roman" pitchFamily="18" charset="0"/>
                <a:cs typeface="Times New Roman" pitchFamily="18" charset="0"/>
              </a:rPr>
              <a:t>C teplejší než dnes, ale bylo suché</a:t>
            </a:r>
            <a:r>
              <a:rPr lang="cs-CZ" sz="1600" u="sng" dirty="0">
                <a:latin typeface="Times New Roman" pitchFamily="18" charset="0"/>
                <a:cs typeface="Times New Roman" pitchFamily="18" charset="0"/>
              </a:rPr>
              <a:t>, spíše subkontinentální</a:t>
            </a:r>
            <a:r>
              <a:rPr lang="cs-CZ" sz="1600" dirty="0">
                <a:latin typeface="Times New Roman" pitchFamily="18" charset="0"/>
                <a:cs typeface="Times New Roman" pitchFamily="18" charset="0"/>
              </a:rPr>
              <a:t>. </a:t>
            </a:r>
          </a:p>
          <a:p>
            <a:r>
              <a:rPr lang="cs-CZ" sz="1600" b="1" dirty="0">
                <a:latin typeface="Times New Roman" pitchFamily="18" charset="0"/>
                <a:cs typeface="Times New Roman" pitchFamily="18" charset="0"/>
              </a:rPr>
              <a:t>Celkové vysušení se projevilo zmenšením ploch rašelinišť a vytvořením hraničních horizontů dřevin</a:t>
            </a:r>
          </a:p>
          <a:p>
            <a:r>
              <a:rPr lang="cs-CZ" sz="1600" dirty="0">
                <a:latin typeface="Times New Roman" pitchFamily="18" charset="0"/>
                <a:cs typeface="Times New Roman" pitchFamily="18" charset="0"/>
              </a:rPr>
              <a:t>	</a:t>
            </a:r>
          </a:p>
          <a:p>
            <a:r>
              <a:rPr lang="cs-CZ" sz="1600" dirty="0" err="1">
                <a:latin typeface="Times New Roman" pitchFamily="18" charset="0"/>
                <a:cs typeface="Times New Roman" pitchFamily="18" charset="0"/>
              </a:rPr>
              <a:t>Subboreál</a:t>
            </a:r>
            <a:r>
              <a:rPr lang="cs-CZ" sz="1600" dirty="0">
                <a:latin typeface="Times New Roman" pitchFamily="18" charset="0"/>
                <a:cs typeface="Times New Roman" pitchFamily="18" charset="0"/>
              </a:rPr>
              <a:t> je charakteristický </a:t>
            </a:r>
            <a:r>
              <a:rPr lang="cs-CZ" sz="1600" b="1" dirty="0">
                <a:latin typeface="Times New Roman" pitchFamily="18" charset="0"/>
                <a:cs typeface="Times New Roman" pitchFamily="18" charset="0"/>
              </a:rPr>
              <a:t>prudkou expanzí  jedle  - </a:t>
            </a:r>
            <a:r>
              <a:rPr lang="cs-CZ" sz="1600" b="1" i="1" dirty="0" err="1">
                <a:latin typeface="Times New Roman" pitchFamily="18" charset="0"/>
                <a:cs typeface="Times New Roman" pitchFamily="18" charset="0"/>
              </a:rPr>
              <a:t>Abies</a:t>
            </a:r>
            <a:r>
              <a:rPr lang="cs-CZ" sz="1600" dirty="0">
                <a:latin typeface="Times New Roman" pitchFamily="18" charset="0"/>
                <a:cs typeface="Times New Roman" pitchFamily="18" charset="0"/>
              </a:rPr>
              <a:t>. Ta pronikla ve středních polohách i do míst, kde se již předtím šířil </a:t>
            </a:r>
            <a:r>
              <a:rPr lang="cs-CZ" sz="1600" i="1" dirty="0" err="1">
                <a:latin typeface="Times New Roman" pitchFamily="18" charset="0"/>
                <a:cs typeface="Times New Roman" pitchFamily="18" charset="0"/>
              </a:rPr>
              <a:t>Fagus</a:t>
            </a:r>
            <a:r>
              <a:rPr lang="cs-CZ" sz="1600" i="1" dirty="0">
                <a:latin typeface="Times New Roman" pitchFamily="18" charset="0"/>
                <a:cs typeface="Times New Roman" pitchFamily="18" charset="0"/>
              </a:rPr>
              <a:t>, </a:t>
            </a:r>
            <a:r>
              <a:rPr lang="cs-CZ" sz="1600" dirty="0">
                <a:latin typeface="Times New Roman" pitchFamily="18" charset="0"/>
                <a:cs typeface="Times New Roman" pitchFamily="18" charset="0"/>
              </a:rPr>
              <a:t>i do nižších poloh, kde do té doby převládaly porosty smíšených doubrav. </a:t>
            </a:r>
            <a:r>
              <a:rPr lang="cs-CZ" sz="1600" u="sng" dirty="0">
                <a:latin typeface="Times New Roman" pitchFamily="18" charset="0"/>
                <a:cs typeface="Times New Roman" pitchFamily="18" charset="0"/>
              </a:rPr>
              <a:t>Začaly se formovat jedlo-bukové a </a:t>
            </a:r>
            <a:r>
              <a:rPr lang="cs-CZ" sz="1600" u="sng" dirty="0" err="1">
                <a:latin typeface="Times New Roman" pitchFamily="18" charset="0"/>
                <a:cs typeface="Times New Roman" pitchFamily="18" charset="0"/>
              </a:rPr>
              <a:t>buko</a:t>
            </a:r>
            <a:r>
              <a:rPr lang="cs-CZ" sz="1600" u="sng" dirty="0">
                <a:latin typeface="Times New Roman" pitchFamily="18" charset="0"/>
                <a:cs typeface="Times New Roman" pitchFamily="18" charset="0"/>
              </a:rPr>
              <a:t>-jedlové porosty s podstatným podílem smrku.</a:t>
            </a:r>
            <a:r>
              <a:rPr lang="cs-CZ" sz="1600" dirty="0">
                <a:latin typeface="Times New Roman" pitchFamily="18" charset="0"/>
                <a:cs typeface="Times New Roman" pitchFamily="18" charset="0"/>
              </a:rPr>
              <a:t> </a:t>
            </a:r>
          </a:p>
          <a:p>
            <a:endParaRPr lang="cs-CZ" sz="1600" dirty="0">
              <a:latin typeface="Times New Roman" pitchFamily="18" charset="0"/>
              <a:cs typeface="Times New Roman" pitchFamily="18" charset="0"/>
            </a:endParaRPr>
          </a:p>
          <a:p>
            <a:r>
              <a:rPr lang="cs-CZ" sz="1400" dirty="0">
                <a:latin typeface="Times New Roman" pitchFamily="18" charset="0"/>
                <a:cs typeface="Times New Roman" pitchFamily="18" charset="0"/>
              </a:rPr>
              <a:t>V pylových diagramech je možné pozorovat pokles křivky </a:t>
            </a:r>
            <a:r>
              <a:rPr lang="cs-CZ" sz="1400" i="1" dirty="0" err="1">
                <a:latin typeface="Times New Roman" pitchFamily="18" charset="0"/>
                <a:cs typeface="Times New Roman" pitchFamily="18" charset="0"/>
              </a:rPr>
              <a:t>Ulmus</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Quercus</a:t>
            </a:r>
            <a:r>
              <a:rPr lang="cs-CZ" sz="1400" i="1" dirty="0">
                <a:latin typeface="Times New Roman" pitchFamily="18" charset="0"/>
                <a:cs typeface="Times New Roman" pitchFamily="18" charset="0"/>
              </a:rPr>
              <a:t>, </a:t>
            </a:r>
            <a:r>
              <a:rPr lang="cs-CZ" sz="1400" i="1" dirty="0" err="1">
                <a:latin typeface="Times New Roman" pitchFamily="18" charset="0"/>
                <a:cs typeface="Times New Roman" pitchFamily="18" charset="0"/>
              </a:rPr>
              <a:t>Tilia</a:t>
            </a:r>
            <a:r>
              <a:rPr lang="cs-CZ" sz="1400" i="1" dirty="0">
                <a:latin typeface="Times New Roman" pitchFamily="18" charset="0"/>
                <a:cs typeface="Times New Roman" pitchFamily="18" charset="0"/>
              </a:rPr>
              <a:t>, Acer, </a:t>
            </a:r>
            <a:r>
              <a:rPr lang="cs-CZ" sz="1400" i="1" dirty="0" err="1">
                <a:latin typeface="Times New Roman" pitchFamily="18" charset="0"/>
                <a:cs typeface="Times New Roman" pitchFamily="18" charset="0"/>
              </a:rPr>
              <a:t>Fraxinus</a:t>
            </a:r>
            <a:r>
              <a:rPr lang="cs-CZ" sz="1400" dirty="0">
                <a:latin typeface="Times New Roman" pitchFamily="18" charset="0"/>
                <a:cs typeface="Times New Roman" pitchFamily="18" charset="0"/>
              </a:rPr>
              <a:t> a </a:t>
            </a:r>
            <a:r>
              <a:rPr lang="cs-CZ" sz="1400" i="1" dirty="0" err="1">
                <a:latin typeface="Times New Roman" pitchFamily="18" charset="0"/>
                <a:cs typeface="Times New Roman" pitchFamily="18" charset="0"/>
              </a:rPr>
              <a:t>Corylus</a:t>
            </a:r>
            <a:r>
              <a:rPr lang="cs-CZ" sz="1400" dirty="0">
                <a:latin typeface="Times New Roman" pitchFamily="18" charset="0"/>
                <a:cs typeface="Times New Roman" pitchFamily="18" charset="0"/>
              </a:rPr>
              <a:t>. Bylo to způsobeno nejen </a:t>
            </a:r>
            <a:r>
              <a:rPr lang="cs-CZ" sz="1400" u="sng" dirty="0">
                <a:latin typeface="Times New Roman" pitchFamily="18" charset="0"/>
                <a:cs typeface="Times New Roman" pitchFamily="18" charset="0"/>
              </a:rPr>
              <a:t>ochlazením, ale především konkurenčním tlakem rychle se šířících jehličnanů.</a:t>
            </a:r>
          </a:p>
          <a:p>
            <a:r>
              <a:rPr lang="cs-CZ" sz="1600" dirty="0">
                <a:latin typeface="Times New Roman" pitchFamily="18" charset="0"/>
                <a:cs typeface="Times New Roman" pitchFamily="18" charset="0"/>
              </a:rPr>
              <a:t>	</a:t>
            </a:r>
          </a:p>
          <a:p>
            <a:r>
              <a:rPr lang="cs-CZ" sz="1600" b="1" dirty="0">
                <a:latin typeface="Times New Roman" pitchFamily="18" charset="0"/>
                <a:cs typeface="Times New Roman" pitchFamily="18" charset="0"/>
              </a:rPr>
              <a:t>Výskyt  dřevin pravděpodobně ovlivnilo zemědělství lidí </a:t>
            </a:r>
            <a:r>
              <a:rPr lang="cs-CZ" sz="1800" b="1" dirty="0">
                <a:latin typeface="Times New Roman" pitchFamily="18" charset="0"/>
                <a:cs typeface="Times New Roman" pitchFamily="18" charset="0"/>
              </a:rPr>
              <a:t>doby bronzové </a:t>
            </a:r>
          </a:p>
          <a:p>
            <a:r>
              <a:rPr lang="cs-CZ" sz="1600" dirty="0">
                <a:latin typeface="Times New Roman" pitchFamily="18" charset="0"/>
                <a:cs typeface="Times New Roman" pitchFamily="18" charset="0"/>
              </a:rPr>
              <a:t>např. </a:t>
            </a:r>
            <a:r>
              <a:rPr lang="cs-CZ" sz="1600" u="sng" dirty="0">
                <a:latin typeface="Times New Roman" pitchFamily="18" charset="0"/>
                <a:cs typeface="Times New Roman" pitchFamily="18" charset="0"/>
              </a:rPr>
              <a:t>pokles pylové křivky jilmu  - způsobený zkrmováním olistěných větví tohoto stromu dobytkem</a:t>
            </a:r>
          </a:p>
          <a:p>
            <a:r>
              <a:rPr lang="cs-CZ" sz="1600" dirty="0">
                <a:latin typeface="Times New Roman" pitchFamily="18" charset="0"/>
                <a:cs typeface="Times New Roman" pitchFamily="18" charset="0"/>
              </a:rPr>
              <a:t> </a:t>
            </a:r>
          </a:p>
          <a:p>
            <a:endParaRPr lang="cs-CZ" sz="1600" dirty="0">
              <a:latin typeface="Times New Roman" pitchFamily="18" charset="0"/>
              <a:cs typeface="Times New Roman" pitchFamily="18" charset="0"/>
            </a:endParaRPr>
          </a:p>
        </p:txBody>
      </p:sp>
      <p:pic>
        <p:nvPicPr>
          <p:cNvPr id="40962" name="Picture 2" descr="Ulmus lae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18" y="3554066"/>
            <a:ext cx="4176464" cy="3136011"/>
          </a:xfrm>
          <a:prstGeom prst="rect">
            <a:avLst/>
          </a:prstGeom>
          <a:noFill/>
          <a:extLst>
            <a:ext uri="{909E8E84-426E-40DD-AFC4-6F175D3DCCD1}">
              <a14:hiddenFill xmlns:a14="http://schemas.microsoft.com/office/drawing/2010/main">
                <a:solidFill>
                  <a:srgbClr val="FFFFFF"/>
                </a:solidFill>
              </a14:hiddenFill>
            </a:ext>
          </a:extLst>
        </p:spPr>
      </p:pic>
      <p:pic>
        <p:nvPicPr>
          <p:cNvPr id="366594" name="Picture 2">
            <a:extLst>
              <a:ext uri="{FF2B5EF4-FFF2-40B4-BE49-F238E27FC236}">
                <a16:creationId xmlns:a16="http://schemas.microsoft.com/office/drawing/2014/main" id="{FB412F0C-4E40-4C5A-8E6D-91ACC92FE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090" y="3608910"/>
            <a:ext cx="4041257" cy="30309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317E066-DA02-43DF-80B0-82502A8ABED8}"/>
              </a:ext>
            </a:extLst>
          </p:cNvPr>
          <p:cNvSpPr/>
          <p:nvPr/>
        </p:nvSpPr>
        <p:spPr>
          <a:xfrm>
            <a:off x="3444405" y="6468251"/>
            <a:ext cx="1276311" cy="338554"/>
          </a:xfrm>
          <a:prstGeom prst="rect">
            <a:avLst/>
          </a:prstGeom>
          <a:solidFill>
            <a:schemeClr val="bg1"/>
          </a:solidFill>
        </p:spPr>
        <p:txBody>
          <a:bodyPr wrap="none">
            <a:spAutoFit/>
          </a:bodyPr>
          <a:lstStyle/>
          <a:p>
            <a:r>
              <a:rPr lang="cs-CZ" sz="1600" i="1" dirty="0" err="1">
                <a:cs typeface="Times New Roman" pitchFamily="18" charset="0"/>
              </a:rPr>
              <a:t>Ulmus</a:t>
            </a:r>
            <a:r>
              <a:rPr lang="cs-CZ" sz="1600" i="1" dirty="0">
                <a:cs typeface="Times New Roman" pitchFamily="18" charset="0"/>
              </a:rPr>
              <a:t>  </a:t>
            </a:r>
            <a:r>
              <a:rPr lang="cs-CZ" sz="1600" dirty="0">
                <a:cs typeface="Times New Roman" pitchFamily="18" charset="0"/>
              </a:rPr>
              <a:t>- jilm</a:t>
            </a:r>
            <a:endParaRPr lang="cs-CZ" sz="1600" dirty="0"/>
          </a:p>
        </p:txBody>
      </p:sp>
    </p:spTree>
    <p:extLst>
      <p:ext uri="{BB962C8B-B14F-4D97-AF65-F5344CB8AC3E}">
        <p14:creationId xmlns:p14="http://schemas.microsoft.com/office/powerpoint/2010/main" val="2302300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06909" y="346362"/>
            <a:ext cx="8650299" cy="1617751"/>
          </a:xfrm>
          <a:prstGeom prst="rect">
            <a:avLst/>
          </a:prstGeom>
        </p:spPr>
        <p:txBody>
          <a:bodyPr wrap="square">
            <a:spAutoFit/>
          </a:bodyPr>
          <a:lstStyle/>
          <a:p>
            <a:pPr algn="just">
              <a:lnSpc>
                <a:spcPct val="150000"/>
              </a:lnSpc>
              <a:spcAft>
                <a:spcPts val="0"/>
              </a:spcAft>
            </a:pPr>
            <a:r>
              <a:rPr lang="cs-CZ" sz="2000" b="1" u="sng" cap="small" dirty="0">
                <a:solidFill>
                  <a:srgbClr val="0000FF"/>
                </a:solidFill>
                <a:latin typeface="+mj-lt"/>
                <a:ea typeface="Times New Roman"/>
                <a:cs typeface="Times New Roman"/>
              </a:rPr>
              <a:t>Starší </a:t>
            </a:r>
            <a:r>
              <a:rPr lang="cs-CZ" sz="2000" b="1" u="sng" cap="small" dirty="0" err="1">
                <a:solidFill>
                  <a:srgbClr val="0000FF"/>
                </a:solidFill>
                <a:latin typeface="+mj-lt"/>
                <a:ea typeface="Times New Roman"/>
                <a:cs typeface="Times New Roman"/>
              </a:rPr>
              <a:t>subatlantikum</a:t>
            </a:r>
            <a:r>
              <a:rPr lang="cs-CZ" sz="2000" b="1" u="sng" cap="small" dirty="0">
                <a:solidFill>
                  <a:srgbClr val="0000FF"/>
                </a:solidFill>
                <a:latin typeface="+mj-lt"/>
                <a:ea typeface="Times New Roman"/>
                <a:cs typeface="Times New Roman"/>
              </a:rPr>
              <a:t> – SA1  (800 BC – 6 / 13. století AD)</a:t>
            </a:r>
            <a:endParaRPr lang="cs-CZ" sz="2000" dirty="0">
              <a:latin typeface="+mj-lt"/>
              <a:ea typeface="Times New Roman"/>
            </a:endParaRPr>
          </a:p>
          <a:p>
            <a:pPr algn="just">
              <a:lnSpc>
                <a:spcPct val="150000"/>
              </a:lnSpc>
              <a:spcAft>
                <a:spcPts val="0"/>
              </a:spcAft>
            </a:pPr>
            <a:r>
              <a:rPr lang="cs-CZ" sz="1600" u="sng" dirty="0">
                <a:cs typeface="Times New Roman" pitchFamily="18" charset="0"/>
              </a:rPr>
              <a:t>Podnebí bylo vcelku </a:t>
            </a:r>
            <a:r>
              <a:rPr lang="cs-CZ" sz="1600" b="1" u="sng" dirty="0">
                <a:cs typeface="Times New Roman" pitchFamily="18" charset="0"/>
              </a:rPr>
              <a:t>vlhčí a poněkud chladnější - </a:t>
            </a:r>
            <a:r>
              <a:rPr lang="cs-CZ" sz="1600" b="1" u="sng" dirty="0" err="1">
                <a:cs typeface="Times New Roman" pitchFamily="18" charset="0"/>
              </a:rPr>
              <a:t>oceaničtější</a:t>
            </a:r>
            <a:r>
              <a:rPr lang="cs-CZ" sz="1600" u="sng" dirty="0">
                <a:cs typeface="Times New Roman" pitchFamily="18" charset="0"/>
              </a:rPr>
              <a:t> než dnes.</a:t>
            </a:r>
            <a:r>
              <a:rPr lang="cs-CZ" sz="1600" dirty="0">
                <a:cs typeface="Times New Roman" pitchFamily="18" charset="0"/>
              </a:rPr>
              <a:t> Docházelo však ke kolísaní vlhčích a sušších fází. </a:t>
            </a:r>
          </a:p>
          <a:p>
            <a:pPr algn="just">
              <a:lnSpc>
                <a:spcPct val="150000"/>
              </a:lnSpc>
              <a:spcAft>
                <a:spcPts val="0"/>
              </a:spcAft>
            </a:pPr>
            <a:r>
              <a:rPr lang="cs-CZ" sz="1600" dirty="0">
                <a:latin typeface="+mj-lt"/>
                <a:ea typeface="Times New Roman"/>
                <a:cs typeface="Times New Roman"/>
              </a:rPr>
              <a:t>SA1 - </a:t>
            </a:r>
            <a:r>
              <a:rPr lang="cs-CZ" sz="1600" b="1" dirty="0">
                <a:latin typeface="+mj-lt"/>
                <a:ea typeface="Times New Roman"/>
                <a:cs typeface="Times New Roman"/>
              </a:rPr>
              <a:t>většina středoevropských lesních porostů měla stále převážně přirozený cha</a:t>
            </a:r>
            <a:r>
              <a:rPr lang="cs-CZ" sz="1600" dirty="0">
                <a:latin typeface="+mj-lt"/>
                <a:ea typeface="Times New Roman"/>
                <a:cs typeface="Times New Roman"/>
              </a:rPr>
              <a:t>rakter. </a:t>
            </a:r>
            <a:endParaRPr lang="cs-CZ" sz="1600" dirty="0">
              <a:latin typeface="+mj-lt"/>
              <a:ea typeface="Times New Roman"/>
            </a:endParaRPr>
          </a:p>
        </p:txBody>
      </p:sp>
      <p:sp>
        <p:nvSpPr>
          <p:cNvPr id="4" name="Obdélník 3"/>
          <p:cNvSpPr/>
          <p:nvPr/>
        </p:nvSpPr>
        <p:spPr>
          <a:xfrm>
            <a:off x="439571" y="2290443"/>
            <a:ext cx="8174142" cy="3077766"/>
          </a:xfrm>
          <a:prstGeom prst="rect">
            <a:avLst/>
          </a:prstGeom>
        </p:spPr>
        <p:txBody>
          <a:bodyPr wrap="square">
            <a:spAutoFit/>
          </a:bodyPr>
          <a:lstStyle/>
          <a:p>
            <a:r>
              <a:rPr lang="cs-CZ" sz="1600" dirty="0">
                <a:latin typeface="Times New Roman" pitchFamily="18" charset="0"/>
                <a:cs typeface="Times New Roman" pitchFamily="18" charset="0"/>
              </a:rPr>
              <a:t>Zvlhčení klimatu podporovalo mohutný rozvoj vegetačního </a:t>
            </a:r>
            <a:r>
              <a:rPr lang="cs-CZ" sz="1600" b="1" u="sng" dirty="0">
                <a:latin typeface="Times New Roman" pitchFamily="18" charset="0"/>
                <a:cs typeface="Times New Roman" pitchFamily="18" charset="0"/>
              </a:rPr>
              <a:t>pásu </a:t>
            </a:r>
            <a:r>
              <a:rPr lang="cs-CZ" sz="1600" b="1" i="1" u="sng" dirty="0" err="1">
                <a:latin typeface="Times New Roman" pitchFamily="18" charset="0"/>
                <a:cs typeface="Times New Roman" pitchFamily="18" charset="0"/>
              </a:rPr>
              <a:t>Fagus-Abies</a:t>
            </a:r>
            <a:r>
              <a:rPr lang="cs-CZ" sz="1600" b="1" u="sng" dirty="0">
                <a:latin typeface="Times New Roman" pitchFamily="18" charset="0"/>
                <a:cs typeface="Times New Roman" pitchFamily="18" charset="0"/>
              </a:rPr>
              <a:t>, </a:t>
            </a:r>
          </a:p>
          <a:p>
            <a:r>
              <a:rPr lang="cs-CZ" sz="1600" b="1" u="sng" dirty="0">
                <a:latin typeface="Times New Roman" pitchFamily="18" charset="0"/>
                <a:cs typeface="Times New Roman" pitchFamily="18" charset="0"/>
              </a:rPr>
              <a:t>který pronikl hluboko do nižších poloh </a:t>
            </a:r>
            <a:r>
              <a:rPr lang="cs-CZ" sz="1600" dirty="0">
                <a:latin typeface="Times New Roman" pitchFamily="18" charset="0"/>
                <a:cs typeface="Times New Roman" pitchFamily="18" charset="0"/>
              </a:rPr>
              <a:t>– objevovaly se na nejnižších hranicích svého rozšíření,</a:t>
            </a:r>
          </a:p>
          <a:p>
            <a:r>
              <a:rPr lang="cs-CZ" sz="1600" b="1" dirty="0">
                <a:latin typeface="Times New Roman" pitchFamily="18" charset="0"/>
                <a:cs typeface="Times New Roman" pitchFamily="18" charset="0"/>
              </a:rPr>
              <a:t>kde se dnes jedle už nevyskytuje</a:t>
            </a:r>
            <a:r>
              <a:rPr lang="cs-CZ" sz="1600" dirty="0">
                <a:latin typeface="Times New Roman" pitchFamily="18" charset="0"/>
                <a:cs typeface="Times New Roman" pitchFamily="18" charset="0"/>
              </a:rPr>
              <a:t>. </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Mohutný rozvoj smíšených </a:t>
            </a:r>
            <a:r>
              <a:rPr lang="cs-CZ" sz="1600" dirty="0" err="1">
                <a:latin typeface="Times New Roman" pitchFamily="18" charset="0"/>
                <a:cs typeface="Times New Roman" pitchFamily="18" charset="0"/>
              </a:rPr>
              <a:t>bukovo</a:t>
            </a:r>
            <a:r>
              <a:rPr lang="cs-CZ" sz="1600" dirty="0">
                <a:latin typeface="Times New Roman" pitchFamily="18" charset="0"/>
                <a:cs typeface="Times New Roman" pitchFamily="18" charset="0"/>
              </a:rPr>
              <a:t>-jedlových a </a:t>
            </a:r>
            <a:r>
              <a:rPr lang="cs-CZ" sz="1600" dirty="0" err="1">
                <a:latin typeface="Times New Roman" pitchFamily="18" charset="0"/>
                <a:cs typeface="Times New Roman" pitchFamily="18" charset="0"/>
              </a:rPr>
              <a:t>jedlovo</a:t>
            </a:r>
            <a:r>
              <a:rPr lang="cs-CZ" sz="1600" dirty="0">
                <a:latin typeface="Times New Roman" pitchFamily="18" charset="0"/>
                <a:cs typeface="Times New Roman" pitchFamily="18" charset="0"/>
              </a:rPr>
              <a:t>-bukových lesů ve vlhčím klimatu souvisel  </a:t>
            </a:r>
            <a:r>
              <a:rPr lang="cs-CZ" sz="1600" b="1" dirty="0">
                <a:latin typeface="Times New Roman" pitchFamily="18" charset="0"/>
                <a:cs typeface="Times New Roman" pitchFamily="18" charset="0"/>
              </a:rPr>
              <a:t>s ústupem tehdejšího osídlení člověka do nižších poloh</a:t>
            </a:r>
            <a:r>
              <a:rPr lang="cs-CZ" sz="1600" dirty="0">
                <a:latin typeface="Times New Roman" pitchFamily="18" charset="0"/>
                <a:cs typeface="Times New Roman" pitchFamily="18" charset="0"/>
              </a:rPr>
              <a:t>. </a:t>
            </a:r>
          </a:p>
          <a:p>
            <a:endParaRPr lang="cs-CZ" sz="1600" dirty="0">
              <a:latin typeface="Times New Roman" pitchFamily="18" charset="0"/>
              <a:cs typeface="Times New Roman" pitchFamily="18" charset="0"/>
            </a:endParaRPr>
          </a:p>
          <a:p>
            <a:r>
              <a:rPr lang="cs-CZ" sz="1600" u="sng" dirty="0">
                <a:latin typeface="Times New Roman" pitchFamily="18" charset="0"/>
                <a:cs typeface="Times New Roman" pitchFamily="18" charset="0"/>
              </a:rPr>
              <a:t>Horní hranice lesa </a:t>
            </a:r>
            <a:r>
              <a:rPr lang="cs-CZ" sz="1600" dirty="0">
                <a:latin typeface="Times New Roman" pitchFamily="18" charset="0"/>
                <a:cs typeface="Times New Roman" pitchFamily="18" charset="0"/>
              </a:rPr>
              <a:t>se snižovala a lze předpokládat, že asi </a:t>
            </a:r>
            <a:r>
              <a:rPr lang="cs-CZ" sz="1600" u="sng" dirty="0">
                <a:latin typeface="Times New Roman" pitchFamily="18" charset="0"/>
                <a:cs typeface="Times New Roman" pitchFamily="18" charset="0"/>
              </a:rPr>
              <a:t>ke konci tohoto období dosáhla dnešní klimatickou hranici lesa. </a:t>
            </a:r>
          </a:p>
          <a:p>
            <a:r>
              <a:rPr lang="cs-CZ" sz="1600" dirty="0">
                <a:latin typeface="Times New Roman" pitchFamily="18" charset="0"/>
                <a:cs typeface="Times New Roman" pitchFamily="18" charset="0"/>
              </a:rPr>
              <a:t>	</a:t>
            </a:r>
          </a:p>
          <a:p>
            <a:r>
              <a:rPr lang="cs-CZ" sz="1600" u="sng" dirty="0">
                <a:latin typeface="Times New Roman" pitchFamily="18" charset="0"/>
                <a:cs typeface="Times New Roman" pitchFamily="18" charset="0"/>
              </a:rPr>
              <a:t>SA1 spadá </a:t>
            </a:r>
            <a:r>
              <a:rPr lang="cs-CZ" sz="1800" b="1" u="sng" dirty="0">
                <a:latin typeface="Times New Roman" pitchFamily="18" charset="0"/>
                <a:cs typeface="Times New Roman" pitchFamily="18" charset="0"/>
              </a:rPr>
              <a:t>do mladší doby železné</a:t>
            </a:r>
            <a:r>
              <a:rPr lang="cs-CZ" sz="1600" u="sng" dirty="0">
                <a:latin typeface="Times New Roman" pitchFamily="18" charset="0"/>
                <a:cs typeface="Times New Roman" pitchFamily="18" charset="0"/>
              </a:rPr>
              <a:t>. </a:t>
            </a:r>
            <a:r>
              <a:rPr lang="cs-CZ" sz="1600" b="1" u="sng" dirty="0">
                <a:latin typeface="Times New Roman" pitchFamily="18" charset="0"/>
                <a:cs typeface="Times New Roman" pitchFamily="18" charset="0"/>
              </a:rPr>
              <a:t>Na jeho konci dochází ve střední Evropě ke stěhování národů a naše země jsou osídleny Slovany.</a:t>
            </a:r>
            <a:r>
              <a:rPr lang="cs-CZ" sz="1600" dirty="0">
                <a:latin typeface="Times New Roman" pitchFamily="18" charset="0"/>
                <a:cs typeface="Times New Roman" pitchFamily="18" charset="0"/>
              </a:rPr>
              <a:t>	</a:t>
            </a:r>
          </a:p>
        </p:txBody>
      </p:sp>
      <p:sp>
        <p:nvSpPr>
          <p:cNvPr id="5" name="Obdélník 4"/>
          <p:cNvSpPr/>
          <p:nvPr/>
        </p:nvSpPr>
        <p:spPr>
          <a:xfrm>
            <a:off x="539552" y="5665113"/>
            <a:ext cx="7632848" cy="830997"/>
          </a:xfrm>
          <a:prstGeom prst="rect">
            <a:avLst/>
          </a:prstGeom>
          <a:solidFill>
            <a:schemeClr val="bg1"/>
          </a:solidFill>
        </p:spPr>
        <p:txBody>
          <a:bodyPr wrap="square">
            <a:spAutoFit/>
          </a:bodyPr>
          <a:lstStyle/>
          <a:p>
            <a:pPr lvl="0"/>
            <a:r>
              <a:rPr lang="pl-PL" sz="1600" b="1" dirty="0">
                <a:solidFill>
                  <a:prstClr val="black"/>
                </a:solidFill>
              </a:rPr>
              <a:t>Došlo také k největším změnám v hydrologickém režimu středních a dolních toků řek v důsledku postupující kolonizace. Konkrétně k akumulaci povodňových hlín erodovaných z vyšších odlesněných poloh  - expanze lužních lesů</a:t>
            </a:r>
            <a:endParaRPr lang="cs-CZ" sz="1600" b="1" dirty="0">
              <a:solidFill>
                <a:prstClr val="black"/>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5900" y="15875"/>
            <a:ext cx="8748588" cy="2923877"/>
          </a:xfrm>
          <a:prstGeom prst="rect">
            <a:avLst/>
          </a:prstGeom>
        </p:spPr>
        <p:txBody>
          <a:bodyPr wrap="square">
            <a:spAutoFit/>
          </a:bodyPr>
          <a:lstStyle/>
          <a:p>
            <a:r>
              <a:rPr lang="cs-CZ" sz="2000" b="1" dirty="0">
                <a:solidFill>
                  <a:srgbClr val="3333FF"/>
                </a:solidFill>
                <a:latin typeface="Times New Roman" pitchFamily="18" charset="0"/>
                <a:cs typeface="Times New Roman" pitchFamily="18" charset="0"/>
              </a:rPr>
              <a:t>Mladší </a:t>
            </a:r>
            <a:r>
              <a:rPr lang="cs-CZ" sz="2000" b="1" dirty="0" err="1">
                <a:solidFill>
                  <a:srgbClr val="3333FF"/>
                </a:solidFill>
                <a:latin typeface="Times New Roman" pitchFamily="18" charset="0"/>
                <a:cs typeface="Times New Roman" pitchFamily="18" charset="0"/>
              </a:rPr>
              <a:t>subatlantikum</a:t>
            </a:r>
            <a:r>
              <a:rPr lang="cs-CZ" sz="2000" b="1" dirty="0">
                <a:solidFill>
                  <a:srgbClr val="3333FF"/>
                </a:solidFill>
                <a:latin typeface="Times New Roman" pitchFamily="18" charset="0"/>
                <a:cs typeface="Times New Roman" pitchFamily="18" charset="0"/>
              </a:rPr>
              <a:t> - </a:t>
            </a:r>
            <a:r>
              <a:rPr lang="cs-CZ" sz="2000" dirty="0">
                <a:solidFill>
                  <a:srgbClr val="3333FF"/>
                </a:solidFill>
                <a:latin typeface="Times New Roman" pitchFamily="18" charset="0"/>
                <a:cs typeface="Times New Roman" pitchFamily="18" charset="0"/>
              </a:rPr>
              <a:t> (SA2) </a:t>
            </a:r>
            <a:r>
              <a:rPr lang="cs-CZ" sz="2000" b="1" dirty="0">
                <a:solidFill>
                  <a:srgbClr val="3333FF"/>
                </a:solidFill>
                <a:latin typeface="Times New Roman" pitchFamily="18" charset="0"/>
                <a:cs typeface="Times New Roman" pitchFamily="18" charset="0"/>
              </a:rPr>
              <a:t> 6. až 13. století našeho letopočtu dodnes</a:t>
            </a:r>
            <a:r>
              <a:rPr lang="cs-CZ" sz="2000" dirty="0">
                <a:latin typeface="Times New Roman" pitchFamily="18" charset="0"/>
                <a:cs typeface="Times New Roman" pitchFamily="18" charset="0"/>
              </a:rPr>
              <a:t> </a:t>
            </a:r>
          </a:p>
          <a:p>
            <a:pPr marL="285750" indent="-285750">
              <a:buFontTx/>
              <a:buChar char="-"/>
            </a:pPr>
            <a:r>
              <a:rPr lang="cs-CZ" sz="1600" b="1" dirty="0">
                <a:latin typeface="Times New Roman" pitchFamily="18" charset="0"/>
                <a:cs typeface="Times New Roman" pitchFamily="18" charset="0"/>
              </a:rPr>
              <a:t>zřetelné vysušení krajiny a poněkud se zvýšila kontinentalita</a:t>
            </a:r>
            <a:r>
              <a:rPr lang="cs-CZ" sz="1600" dirty="0">
                <a:latin typeface="Times New Roman" pitchFamily="18" charset="0"/>
                <a:cs typeface="Times New Roman" pitchFamily="18" charset="0"/>
              </a:rPr>
              <a:t>. Zvětšil se rozdíl vlhkosti mezi zalesněnými hornatinami a odlesněnými nížinami.</a:t>
            </a:r>
          </a:p>
          <a:p>
            <a:pPr marL="285750" indent="-285750"/>
            <a:r>
              <a:rPr lang="cs-CZ" sz="1600" dirty="0">
                <a:latin typeface="Times New Roman" pitchFamily="18" charset="0"/>
                <a:cs typeface="Times New Roman" pitchFamily="18" charset="0"/>
              </a:rPr>
              <a:t> </a:t>
            </a:r>
            <a:r>
              <a:rPr lang="cs-CZ" sz="1600" b="1" dirty="0">
                <a:ea typeface="Times New Roman"/>
                <a:cs typeface="Times New Roman"/>
              </a:rPr>
              <a:t>SA2 je období, kdy vegetace i krajina byla pod stále vzrůstajícím vlivem člověka.</a:t>
            </a:r>
          </a:p>
          <a:p>
            <a:pPr marL="285750" indent="-285750"/>
            <a:r>
              <a:rPr lang="cs-CZ" sz="1600" b="1" dirty="0">
                <a:ea typeface="Times New Roman"/>
                <a:cs typeface="Times New Roman"/>
              </a:rPr>
              <a:t>-  </a:t>
            </a:r>
            <a:r>
              <a:rPr lang="cs-CZ" sz="1800" b="1" u="sng" dirty="0">
                <a:ea typeface="Times New Roman"/>
                <a:cs typeface="Times New Roman"/>
              </a:rPr>
              <a:t>Antropické ovlivnění převládalo nad ovlivněním klimatickým. </a:t>
            </a:r>
            <a:endParaRPr lang="cs-CZ" sz="1800" u="sng" dirty="0">
              <a:latin typeface="Times New Roman" pitchFamily="18" charset="0"/>
              <a:cs typeface="Times New Roman" pitchFamily="18" charset="0"/>
            </a:endParaRPr>
          </a:p>
          <a:p>
            <a:pPr marL="285750" indent="-285750">
              <a:buFontTx/>
              <a:buChar char="-"/>
            </a:pPr>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Osídlení zpočátku vycházelo ze starého sídelního území v nižších polohách a na ně navazovalo </a:t>
            </a:r>
            <a:r>
              <a:rPr lang="cs-CZ" sz="1600" b="1" dirty="0">
                <a:latin typeface="Times New Roman" pitchFamily="18" charset="0"/>
                <a:cs typeface="Times New Roman" pitchFamily="18" charset="0"/>
              </a:rPr>
              <a:t>nové osídlení pronikající až vysoko do hor </a:t>
            </a:r>
            <a:r>
              <a:rPr lang="cs-CZ" sz="1600" dirty="0">
                <a:latin typeface="Times New Roman" pitchFamily="18" charset="0"/>
                <a:cs typeface="Times New Roman" pitchFamily="18" charset="0"/>
              </a:rPr>
              <a:t>a popř. až nad horní lesní hranici. Člověk snižoval </a:t>
            </a:r>
            <a:r>
              <a:rPr lang="cs-CZ" sz="1600" u="sng" dirty="0">
                <a:latin typeface="Times New Roman" pitchFamily="18" charset="0"/>
                <a:cs typeface="Times New Roman" pitchFamily="18" charset="0"/>
              </a:rPr>
              <a:t>horní hranici lesa pastvou, vypalováním a vysekáváním dřevin</a:t>
            </a:r>
            <a:r>
              <a:rPr lang="cs-CZ" sz="1600" dirty="0">
                <a:latin typeface="Times New Roman" pitchFamily="18" charset="0"/>
                <a:cs typeface="Times New Roman" pitchFamily="18" charset="0"/>
              </a:rPr>
              <a:t>. Docházelo k odvodňování a často k velké devastaci krajiny  </a:t>
            </a:r>
          </a:p>
          <a:p>
            <a:r>
              <a:rPr lang="cs-CZ" sz="1600" dirty="0">
                <a:latin typeface="Times New Roman" pitchFamily="18" charset="0"/>
                <a:cs typeface="Times New Roman" pitchFamily="18" charset="0"/>
              </a:rPr>
              <a:t>	</a:t>
            </a:r>
          </a:p>
        </p:txBody>
      </p:sp>
      <p:sp>
        <p:nvSpPr>
          <p:cNvPr id="4" name="AutoShape 2" descr="http://obrazky.cz/?q=budn%C3%AD+hospod%C3%A1%C5%99stv%C3%AD&amp;url=http%3A%2F%2Fwww.kct.cz%2Fcms%2Fsites%2Fdefault%2Ffiles%2Fusers%2Fuser1%2Ffoto%2Fchaty%2Fvosecka-historie-7.jpg&amp;imageId=ba33b09f852afb2f&amp;data=lgLEEP7CCwJ4_NY-0CE7r-Th1mrEMBr1Kl3V5oAI6OPQ0hoW6wHltWMrlK3gf5aZDygf1FSLwAt6aeLxfZcFXkiJ6WER1s5W3TGsxAIWnJPEAtA1xAKKDsQCO-E%3D"/>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http://obrazky.cz/?q=budn%C3%AD+hospod%C3%A1%C5%99stv%C3%AD&amp;url=http%3A%2F%2Fwww.kct.cz%2Fcms%2Fsites%2Fdefault%2Ffiles%2Fusers%2Fuser1%2Ffoto%2Fchaty%2Fvosecka-historie-7.jpg&amp;imageId=ba33b09f852afb2f&amp;data=lgLEEP7CCwJ4_NY-0CE7r-Th1mrEMBr1Kl3V5oAI6OPQ0hoW6wHltWMrlK3gf5aZDygf1FSLwAt6aeLxfZcFXkiJ6WER1s5W3TGsxAIWnJPEAtA1xAKKDsQCO-E%3D"/>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3017" name="Picture 9" descr="Hospodaření na Luční boudě v 2. pol. 19.století">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405" y="4437112"/>
            <a:ext cx="3721037" cy="243462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14282" y="2643182"/>
            <a:ext cx="8715468" cy="2131161"/>
          </a:xfrm>
          <a:prstGeom prst="rect">
            <a:avLst/>
          </a:prstGeom>
        </p:spPr>
        <p:txBody>
          <a:bodyPr wrap="square">
            <a:spAutoFit/>
          </a:bodyPr>
          <a:lstStyle/>
          <a:p>
            <a:pPr algn="just">
              <a:lnSpc>
                <a:spcPct val="150000"/>
              </a:lnSpc>
              <a:spcAft>
                <a:spcPts val="0"/>
              </a:spcAft>
            </a:pPr>
            <a:r>
              <a:rPr lang="cs-CZ" sz="1400" dirty="0">
                <a:ea typeface="Times New Roman"/>
                <a:cs typeface="Times New Roman"/>
              </a:rPr>
              <a:t>V pylových diagramech lze sledovat pokles pylových křivek všech základních lesních dřevin, vzestup křivek dřevin světlomilných, pionýrských (bříza, borovice), dřevin indikujících druhotné prosvětlení pastvou – jalovec, odlesněním aluvií – vrby, šetřením některých dřevin – dub, (zde i faktor </a:t>
            </a:r>
            <a:r>
              <a:rPr lang="cs-CZ" sz="1400" dirty="0" err="1">
                <a:ea typeface="Times New Roman"/>
                <a:cs typeface="Times New Roman"/>
              </a:rPr>
              <a:t>výmladkovosti</a:t>
            </a:r>
            <a:r>
              <a:rPr lang="cs-CZ" sz="1400" dirty="0">
                <a:ea typeface="Times New Roman"/>
                <a:cs typeface="Times New Roman"/>
              </a:rPr>
              <a:t> – př. </a:t>
            </a:r>
            <a:r>
              <a:rPr lang="cs-CZ" sz="1400" i="1" dirty="0" err="1">
                <a:ea typeface="Times New Roman"/>
                <a:cs typeface="Times New Roman"/>
              </a:rPr>
              <a:t>Carpinus</a:t>
            </a:r>
            <a:r>
              <a:rPr lang="cs-CZ" sz="1400" dirty="0">
                <a:ea typeface="Times New Roman"/>
                <a:cs typeface="Times New Roman"/>
              </a:rPr>
              <a:t>) apod. </a:t>
            </a:r>
            <a:r>
              <a:rPr lang="cs-CZ" sz="1600" b="1" dirty="0">
                <a:ea typeface="Times New Roman"/>
                <a:cs typeface="Times New Roman"/>
              </a:rPr>
              <a:t>Od středověku prudce stoupají pylové křivky obilovin, polních plevelů, druhů </a:t>
            </a:r>
            <a:r>
              <a:rPr lang="cs-CZ" sz="1600" b="1" dirty="0" err="1">
                <a:ea typeface="Times New Roman"/>
                <a:cs typeface="Times New Roman"/>
              </a:rPr>
              <a:t>ruderálů</a:t>
            </a:r>
            <a:r>
              <a:rPr lang="cs-CZ" sz="1600" b="1" dirty="0">
                <a:ea typeface="Times New Roman"/>
                <a:cs typeface="Times New Roman"/>
              </a:rPr>
              <a:t>, trvale sešlapávaných míst a stanovišť druhotně </a:t>
            </a:r>
            <a:r>
              <a:rPr lang="cs-CZ" sz="1600" b="1" dirty="0" err="1">
                <a:ea typeface="Times New Roman"/>
                <a:cs typeface="Times New Roman"/>
              </a:rPr>
              <a:t>zestepněných</a:t>
            </a:r>
            <a:r>
              <a:rPr lang="cs-CZ" sz="1600" b="1" dirty="0">
                <a:ea typeface="Times New Roman"/>
                <a:cs typeface="Times New Roman"/>
              </a:rPr>
              <a:t>.</a:t>
            </a:r>
            <a:r>
              <a:rPr lang="cs-CZ" sz="1400" dirty="0">
                <a:ea typeface="Times New Roman"/>
                <a:cs typeface="Times New Roman"/>
              </a:rPr>
              <a:t> </a:t>
            </a:r>
            <a:r>
              <a:rPr lang="cs-CZ" sz="1400" b="1" dirty="0">
                <a:ea typeface="Times New Roman"/>
                <a:cs typeface="Times New Roman"/>
              </a:rPr>
              <a:t>Skladba bylinného spektra začíná být opět pestrá, zatímco sortiment dřevin je ochuzený.</a:t>
            </a:r>
            <a:endParaRPr lang="cs-CZ" sz="1400" b="1" dirty="0">
              <a:ea typeface="Times New Roman"/>
            </a:endParaRPr>
          </a:p>
        </p:txBody>
      </p:sp>
      <p:sp>
        <p:nvSpPr>
          <p:cNvPr id="7" name="Obdélník 6"/>
          <p:cNvSpPr/>
          <p:nvPr/>
        </p:nvSpPr>
        <p:spPr>
          <a:xfrm>
            <a:off x="368300" y="5250113"/>
            <a:ext cx="4357718" cy="1169551"/>
          </a:xfrm>
          <a:prstGeom prst="rect">
            <a:avLst/>
          </a:prstGeom>
        </p:spPr>
        <p:txBody>
          <a:bodyPr wrap="square">
            <a:spAutoFit/>
          </a:bodyPr>
          <a:lstStyle/>
          <a:p>
            <a:r>
              <a:rPr lang="cs-CZ" sz="1400" b="1" dirty="0">
                <a:solidFill>
                  <a:srgbClr val="000000"/>
                </a:solidFill>
                <a:ea typeface="Times New Roman"/>
                <a:cs typeface="Times New Roman"/>
              </a:rPr>
              <a:t> Podrobněji lze sledovat pomocí pylové analýzy</a:t>
            </a:r>
          </a:p>
          <a:p>
            <a:r>
              <a:rPr lang="cs-CZ" sz="1400" b="1" dirty="0">
                <a:solidFill>
                  <a:srgbClr val="000000"/>
                </a:solidFill>
                <a:ea typeface="Times New Roman"/>
                <a:cs typeface="Times New Roman"/>
              </a:rPr>
              <a:t> i využívání rostlin člověkem v tzv. antropogenních uloženinách, zvláště středověkých (odpadní jímky, studny apod.). Dá se tak podchytit i historie některých importovaných rostlin.</a:t>
            </a:r>
            <a:endParaRPr lang="cs-CZ" sz="1400" dirty="0"/>
          </a:p>
        </p:txBody>
      </p:sp>
    </p:spTree>
    <p:extLst>
      <p:ext uri="{BB962C8B-B14F-4D97-AF65-F5344CB8AC3E}">
        <p14:creationId xmlns:p14="http://schemas.microsoft.com/office/powerpoint/2010/main" val="37553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Obdélník 2"/>
          <p:cNvSpPr>
            <a:spLocks noChangeArrowheads="1"/>
          </p:cNvSpPr>
          <p:nvPr/>
        </p:nvSpPr>
        <p:spPr bwMode="auto">
          <a:xfrm>
            <a:off x="285720" y="1500174"/>
            <a:ext cx="8619240" cy="33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ts val="2600"/>
              </a:lnSpc>
              <a:spcBef>
                <a:spcPct val="0"/>
              </a:spcBef>
              <a:buFontTx/>
              <a:buNone/>
            </a:pPr>
            <a:r>
              <a:rPr lang="cs-CZ" altLang="cs-CZ" sz="2000" dirty="0"/>
              <a:t>Základním rysem klimatu </a:t>
            </a:r>
            <a:r>
              <a:rPr lang="cs-CZ" altLang="cs-CZ" sz="2000" b="1" dirty="0"/>
              <a:t>minulého tisíciletí </a:t>
            </a:r>
          </a:p>
          <a:p>
            <a:pPr eaLnBrk="1" hangingPunct="1">
              <a:lnSpc>
                <a:spcPts val="2600"/>
              </a:lnSpc>
              <a:spcBef>
                <a:spcPct val="0"/>
              </a:spcBef>
              <a:buFontTx/>
              <a:buNone/>
            </a:pPr>
            <a:r>
              <a:rPr lang="cs-CZ" altLang="cs-CZ" sz="1600" dirty="0"/>
              <a:t>je jeho stabilita v geologickém měřítku a nestabilita v lidském měřítku. </a:t>
            </a:r>
          </a:p>
          <a:p>
            <a:pPr eaLnBrk="1" hangingPunct="1">
              <a:lnSpc>
                <a:spcPts val="2600"/>
              </a:lnSpc>
              <a:spcBef>
                <a:spcPct val="0"/>
              </a:spcBef>
              <a:buFontTx/>
              <a:buNone/>
            </a:pPr>
            <a:r>
              <a:rPr lang="cs-CZ" altLang="cs-CZ" sz="1600" dirty="0"/>
              <a:t>Sled tzv. sekulárních období pro střední části mírného evropského pásma, kde leží Česká republika počítá s tzv. </a:t>
            </a:r>
          </a:p>
          <a:p>
            <a:pPr eaLnBrk="1" hangingPunct="1">
              <a:lnSpc>
                <a:spcPts val="2600"/>
              </a:lnSpc>
              <a:spcBef>
                <a:spcPct val="0"/>
              </a:spcBef>
              <a:buFontTx/>
              <a:buNone/>
            </a:pPr>
            <a:r>
              <a:rPr lang="cs-CZ" altLang="cs-CZ" sz="1600" b="1" dirty="0"/>
              <a:t>klimatickým optimem 875 - 1194</a:t>
            </a:r>
            <a:r>
              <a:rPr lang="cs-CZ" altLang="cs-CZ" sz="1600" dirty="0"/>
              <a:t>, </a:t>
            </a:r>
            <a:r>
              <a:rPr lang="cs-CZ" altLang="cs-CZ" sz="1600" dirty="0">
                <a:solidFill>
                  <a:schemeClr val="accent1">
                    <a:lumMod val="75000"/>
                  </a:schemeClr>
                </a:solidFill>
              </a:rPr>
              <a:t>středověké teplé období </a:t>
            </a:r>
          </a:p>
          <a:p>
            <a:pPr eaLnBrk="1" hangingPunct="1">
              <a:lnSpc>
                <a:spcPts val="2600"/>
              </a:lnSpc>
              <a:spcBef>
                <a:spcPct val="0"/>
              </a:spcBef>
              <a:buFontTx/>
              <a:buNone/>
            </a:pPr>
            <a:r>
              <a:rPr lang="cs-CZ" altLang="cs-CZ" sz="1600" b="1" dirty="0">
                <a:solidFill>
                  <a:schemeClr val="accent1">
                    <a:lumMod val="75000"/>
                  </a:schemeClr>
                </a:solidFill>
              </a:rPr>
              <a:t>první</a:t>
            </a:r>
            <a:r>
              <a:rPr lang="cs-CZ" altLang="cs-CZ" sz="1600" dirty="0">
                <a:solidFill>
                  <a:schemeClr val="accent1">
                    <a:lumMod val="75000"/>
                  </a:schemeClr>
                </a:solidFill>
              </a:rPr>
              <a:t> </a:t>
            </a:r>
            <a:r>
              <a:rPr lang="cs-CZ" altLang="cs-CZ" sz="1600" b="1" dirty="0">
                <a:solidFill>
                  <a:schemeClr val="accent1">
                    <a:lumMod val="75000"/>
                  </a:schemeClr>
                </a:solidFill>
              </a:rPr>
              <a:t>malou dobou ledovou </a:t>
            </a:r>
            <a:r>
              <a:rPr lang="cs-CZ" altLang="cs-CZ" sz="1600" b="1" dirty="0"/>
              <a:t>1195 - 1465,</a:t>
            </a:r>
          </a:p>
          <a:p>
            <a:pPr eaLnBrk="1" hangingPunct="1">
              <a:lnSpc>
                <a:spcPts val="2600"/>
              </a:lnSpc>
              <a:spcBef>
                <a:spcPct val="0"/>
              </a:spcBef>
              <a:buFontTx/>
              <a:buNone/>
            </a:pPr>
            <a:r>
              <a:rPr lang="cs-CZ" altLang="cs-CZ" sz="1600" b="1" dirty="0">
                <a:solidFill>
                  <a:schemeClr val="accent1">
                    <a:lumMod val="75000"/>
                  </a:schemeClr>
                </a:solidFill>
              </a:rPr>
              <a:t>malým klimatickým optimem </a:t>
            </a:r>
            <a:r>
              <a:rPr lang="cs-CZ" altLang="cs-CZ" sz="1600" b="1" dirty="0"/>
              <a:t>1466 - 1618 </a:t>
            </a:r>
          </a:p>
          <a:p>
            <a:pPr eaLnBrk="1" hangingPunct="1">
              <a:lnSpc>
                <a:spcPts val="2600"/>
              </a:lnSpc>
              <a:spcBef>
                <a:spcPct val="0"/>
              </a:spcBef>
              <a:buFontTx/>
              <a:buNone/>
            </a:pPr>
            <a:r>
              <a:rPr lang="cs-CZ" altLang="cs-CZ" sz="1600" b="1" dirty="0"/>
              <a:t>a </a:t>
            </a:r>
            <a:r>
              <a:rPr lang="cs-CZ" altLang="cs-CZ" sz="1600" b="1" dirty="0">
                <a:solidFill>
                  <a:schemeClr val="accent1">
                    <a:lumMod val="75000"/>
                  </a:schemeClr>
                </a:solidFill>
              </a:rPr>
              <a:t>druhou malou dobou ledovou </a:t>
            </a:r>
            <a:r>
              <a:rPr lang="cs-CZ" altLang="cs-CZ" sz="1600" b="1" dirty="0"/>
              <a:t>1619 - 1897</a:t>
            </a:r>
            <a:r>
              <a:rPr lang="cs-CZ" altLang="cs-CZ" sz="1600" dirty="0"/>
              <a:t>, </a:t>
            </a:r>
          </a:p>
          <a:p>
            <a:pPr eaLnBrk="1" hangingPunct="1">
              <a:lnSpc>
                <a:spcPts val="2600"/>
              </a:lnSpc>
              <a:spcBef>
                <a:spcPct val="0"/>
              </a:spcBef>
              <a:buFontTx/>
              <a:buNone/>
            </a:pPr>
            <a:r>
              <a:rPr lang="cs-CZ" altLang="cs-CZ" sz="1600" dirty="0"/>
              <a:t>která skončila </a:t>
            </a:r>
            <a:r>
              <a:rPr lang="cs-CZ" altLang="cs-CZ" sz="1600" b="1" dirty="0"/>
              <a:t>velmi studenou klimatickou epizodou 1887 - 1897</a:t>
            </a:r>
            <a:r>
              <a:rPr lang="cs-CZ" altLang="cs-CZ" sz="1600" dirty="0"/>
              <a:t>, </a:t>
            </a:r>
          </a:p>
          <a:p>
            <a:pPr eaLnBrk="1" hangingPunct="1">
              <a:lnSpc>
                <a:spcPts val="2600"/>
              </a:lnSpc>
              <a:spcBef>
                <a:spcPct val="0"/>
              </a:spcBef>
              <a:buFontTx/>
              <a:buNone/>
            </a:pPr>
            <a:r>
              <a:rPr lang="cs-CZ" altLang="cs-CZ" sz="1600" dirty="0"/>
              <a:t>a navazujícím teplým dvacátým stoletím, o kterém se někdy hovoří jako o tzv. "skleníkovém světě".</a:t>
            </a:r>
          </a:p>
        </p:txBody>
      </p:sp>
    </p:spTree>
    <p:extLst>
      <p:ext uri="{BB962C8B-B14F-4D97-AF65-F5344CB8AC3E}">
        <p14:creationId xmlns:p14="http://schemas.microsoft.com/office/powerpoint/2010/main" val="1323376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2258" name="Object 2"/>
          <p:cNvGraphicFramePr>
            <a:graphicFrameLocks noChangeAspect="1"/>
          </p:cNvGraphicFramePr>
          <p:nvPr/>
        </p:nvGraphicFramePr>
        <p:xfrm>
          <a:off x="611188" y="260350"/>
          <a:ext cx="7715250" cy="6419850"/>
        </p:xfrm>
        <a:graphic>
          <a:graphicData uri="http://schemas.openxmlformats.org/presentationml/2006/ole">
            <mc:AlternateContent xmlns:mc="http://schemas.openxmlformats.org/markup-compatibility/2006">
              <mc:Choice xmlns:v="urn:schemas-microsoft-com:vml" Requires="v">
                <p:oleObj spid="_x0000_s352295" name="CorelPhotoPaint.Image.9" r:id="rId3" imgW="6759905" imgH="5626143" progId="">
                  <p:embed/>
                </p:oleObj>
              </mc:Choice>
              <mc:Fallback>
                <p:oleObj name="CorelPhotoPaint.Image.9" r:id="rId3" imgW="6759905" imgH="562614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0350"/>
                        <a:ext cx="771525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5"/>
          <p:cNvGraphicFramePr>
            <a:graphicFrameLocks noChangeAspect="1"/>
          </p:cNvGraphicFramePr>
          <p:nvPr/>
        </p:nvGraphicFramePr>
        <p:xfrm>
          <a:off x="661988" y="606425"/>
          <a:ext cx="8482012" cy="5645150"/>
        </p:xfrm>
        <a:graphic>
          <a:graphicData uri="http://schemas.openxmlformats.org/presentationml/2006/ole">
            <mc:AlternateContent xmlns:mc="http://schemas.openxmlformats.org/markup-compatibility/2006">
              <mc:Choice xmlns:v="urn:schemas-microsoft-com:vml" Requires="v">
                <p:oleObj spid="_x0000_s224295" name="Corel PHOTO-PAINT 10.0 Image" r:id="rId3" imgW="8482540" imgH="6565079" progId="">
                  <p:embed/>
                </p:oleObj>
              </mc:Choice>
              <mc:Fallback>
                <p:oleObj name="Corel PHOTO-PAINT 10.0 Image" r:id="rId3" imgW="8482540" imgH="656507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606425"/>
                        <a:ext cx="8482012"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Line 6"/>
          <p:cNvSpPr>
            <a:spLocks noChangeShapeType="1"/>
          </p:cNvSpPr>
          <p:nvPr/>
        </p:nvSpPr>
        <p:spPr bwMode="auto">
          <a:xfrm>
            <a:off x="0" y="4873625"/>
            <a:ext cx="9475788" cy="635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64" name="AutoShape 7"/>
          <p:cNvSpPr>
            <a:spLocks noChangeArrowheads="1"/>
          </p:cNvSpPr>
          <p:nvPr/>
        </p:nvSpPr>
        <p:spPr bwMode="auto">
          <a:xfrm>
            <a:off x="2770188" y="4879975"/>
            <a:ext cx="2590800" cy="1219200"/>
          </a:xfrm>
          <a:prstGeom prst="roundRect">
            <a:avLst>
              <a:gd name="adj" fmla="val 16667"/>
            </a:avLst>
          </a:prstGeom>
          <a:noFill/>
          <a:ln w="3810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cs-CZ" altLang="cs-CZ"/>
          </a:p>
        </p:txBody>
      </p:sp>
      <p:sp>
        <p:nvSpPr>
          <p:cNvPr id="40965" name="AutoShape 8"/>
          <p:cNvSpPr>
            <a:spLocks noChangeArrowheads="1"/>
          </p:cNvSpPr>
          <p:nvPr/>
        </p:nvSpPr>
        <p:spPr bwMode="auto">
          <a:xfrm>
            <a:off x="4979988" y="2365375"/>
            <a:ext cx="4038600" cy="2438400"/>
          </a:xfrm>
          <a:prstGeom prst="roundRect">
            <a:avLst>
              <a:gd name="adj" fmla="val 16667"/>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cs-CZ" altLang="cs-CZ"/>
          </a:p>
        </p:txBody>
      </p:sp>
      <p:sp>
        <p:nvSpPr>
          <p:cNvPr id="40966" name="AutoShape 9"/>
          <p:cNvSpPr>
            <a:spLocks noChangeArrowheads="1"/>
          </p:cNvSpPr>
          <p:nvPr/>
        </p:nvSpPr>
        <p:spPr bwMode="auto">
          <a:xfrm>
            <a:off x="838200" y="6397625"/>
            <a:ext cx="381000" cy="152400"/>
          </a:xfrm>
          <a:prstGeom prst="roundRect">
            <a:avLst>
              <a:gd name="adj" fmla="val 16667"/>
            </a:avLst>
          </a:prstGeom>
          <a:noFill/>
          <a:ln w="3810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cs-CZ" altLang="cs-CZ"/>
          </a:p>
        </p:txBody>
      </p:sp>
      <p:sp>
        <p:nvSpPr>
          <p:cNvPr id="40967" name="Text Box 10"/>
          <p:cNvSpPr txBox="1">
            <a:spLocks noChangeArrowheads="1"/>
          </p:cNvSpPr>
          <p:nvPr/>
        </p:nvSpPr>
        <p:spPr bwMode="auto">
          <a:xfrm>
            <a:off x="1219200" y="6321425"/>
            <a:ext cx="27844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500"/>
              <a:t>trees tolerant to the cool condition</a:t>
            </a:r>
          </a:p>
        </p:txBody>
      </p:sp>
      <p:sp>
        <p:nvSpPr>
          <p:cNvPr id="40968" name="AutoShape 11"/>
          <p:cNvSpPr>
            <a:spLocks noChangeArrowheads="1"/>
          </p:cNvSpPr>
          <p:nvPr/>
        </p:nvSpPr>
        <p:spPr bwMode="auto">
          <a:xfrm>
            <a:off x="4267200" y="6397625"/>
            <a:ext cx="457200" cy="152400"/>
          </a:xfrm>
          <a:prstGeom prst="roundRect">
            <a:avLst>
              <a:gd name="adj" fmla="val 16667"/>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cs-CZ" altLang="cs-CZ"/>
          </a:p>
        </p:txBody>
      </p:sp>
      <p:sp>
        <p:nvSpPr>
          <p:cNvPr id="40969" name="Text Box 12"/>
          <p:cNvSpPr txBox="1">
            <a:spLocks noChangeArrowheads="1"/>
          </p:cNvSpPr>
          <p:nvPr/>
        </p:nvSpPr>
        <p:spPr bwMode="auto">
          <a:xfrm>
            <a:off x="4784725" y="6319838"/>
            <a:ext cx="26685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500"/>
              <a:t>trees demanding warmer climate</a:t>
            </a:r>
          </a:p>
        </p:txBody>
      </p:sp>
      <p:sp>
        <p:nvSpPr>
          <p:cNvPr id="40970" name="Text Box 13"/>
          <p:cNvSpPr txBox="1">
            <a:spLocks noChangeArrowheads="1"/>
          </p:cNvSpPr>
          <p:nvPr/>
        </p:nvSpPr>
        <p:spPr bwMode="auto">
          <a:xfrm rot="-5400000">
            <a:off x="-434975" y="5232400"/>
            <a:ext cx="1571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2000" b="1">
                <a:solidFill>
                  <a:schemeClr val="accent2"/>
                </a:solidFill>
              </a:rPr>
              <a:t>Pleistocene –</a:t>
            </a:r>
          </a:p>
          <a:p>
            <a:pPr eaLnBrk="1" hangingPunct="1"/>
            <a:r>
              <a:rPr lang="cs-CZ" altLang="cs-CZ" sz="2000" b="1">
                <a:solidFill>
                  <a:schemeClr val="accent2"/>
                </a:solidFill>
              </a:rPr>
              <a:t> Late glacial</a:t>
            </a:r>
          </a:p>
        </p:txBody>
      </p:sp>
      <p:sp>
        <p:nvSpPr>
          <p:cNvPr id="40971" name="Rectangle 14"/>
          <p:cNvSpPr>
            <a:spLocks noChangeArrowheads="1"/>
          </p:cNvSpPr>
          <p:nvPr/>
        </p:nvSpPr>
        <p:spPr bwMode="auto">
          <a:xfrm rot="-5400000">
            <a:off x="-169068" y="3098006"/>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cs-CZ" altLang="cs-CZ" sz="1800" b="1">
                <a:solidFill>
                  <a:schemeClr val="accent2"/>
                </a:solidFill>
              </a:rPr>
              <a:t>Holocene</a:t>
            </a:r>
          </a:p>
        </p:txBody>
      </p:sp>
    </p:spTree>
    <p:extLst>
      <p:ext uri="{BB962C8B-B14F-4D97-AF65-F5344CB8AC3E}">
        <p14:creationId xmlns:p14="http://schemas.microsoft.com/office/powerpoint/2010/main" val="62105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4"/>
          <p:cNvGraphicFramePr>
            <a:graphicFrameLocks noChangeAspect="1"/>
          </p:cNvGraphicFramePr>
          <p:nvPr/>
        </p:nvGraphicFramePr>
        <p:xfrm>
          <a:off x="381000" y="0"/>
          <a:ext cx="7935913" cy="6883400"/>
        </p:xfrm>
        <a:graphic>
          <a:graphicData uri="http://schemas.openxmlformats.org/presentationml/2006/ole">
            <mc:AlternateContent xmlns:mc="http://schemas.openxmlformats.org/markup-compatibility/2006">
              <mc:Choice xmlns:v="urn:schemas-microsoft-com:vml" Requires="v">
                <p:oleObj spid="_x0000_s129063" name="CorelPhotoPaint.Image.9" r:id="rId3" imgW="5236031" imgH="4541145" progId="">
                  <p:embed/>
                </p:oleObj>
              </mc:Choice>
              <mc:Fallback>
                <p:oleObj name="CorelPhotoPaint.Image.9" r:id="rId3" imgW="5236031" imgH="454114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7935913"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Oval 5"/>
          <p:cNvSpPr>
            <a:spLocks noChangeArrowheads="1"/>
          </p:cNvSpPr>
          <p:nvPr/>
        </p:nvSpPr>
        <p:spPr bwMode="auto">
          <a:xfrm>
            <a:off x="4714876" y="4572008"/>
            <a:ext cx="357190" cy="500066"/>
          </a:xfrm>
          <a:prstGeom prst="ellipse">
            <a:avLst/>
          </a:prstGeom>
          <a:solidFill>
            <a:schemeClr val="bg1"/>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cs-CZ" altLang="cs-CZ"/>
          </a:p>
        </p:txBody>
      </p:sp>
      <p:cxnSp>
        <p:nvCxnSpPr>
          <p:cNvPr id="5" name="Přímá spojovací šipka 4"/>
          <p:cNvCxnSpPr>
            <a:endCxn id="26627" idx="6"/>
          </p:cNvCxnSpPr>
          <p:nvPr/>
        </p:nvCxnSpPr>
        <p:spPr>
          <a:xfrm flipH="1">
            <a:off x="5072066" y="4286254"/>
            <a:ext cx="3143272" cy="5357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8143900" y="3929066"/>
            <a:ext cx="630301" cy="461665"/>
          </a:xfrm>
          <a:prstGeom prst="rect">
            <a:avLst/>
          </a:prstGeom>
          <a:noFill/>
        </p:spPr>
        <p:txBody>
          <a:bodyPr wrap="none" rtlCol="0">
            <a:spAutoFit/>
          </a:bodyPr>
          <a:lstStyle/>
          <a:p>
            <a:r>
              <a:rPr lang="cs-CZ" b="1" dirty="0">
                <a:solidFill>
                  <a:srgbClr val="FF0000"/>
                </a:solidFill>
              </a:rPr>
              <a:t>ČR</a:t>
            </a:r>
          </a:p>
        </p:txBody>
      </p:sp>
      <p:sp>
        <p:nvSpPr>
          <p:cNvPr id="10" name="Obdélník 9"/>
          <p:cNvSpPr/>
          <p:nvPr/>
        </p:nvSpPr>
        <p:spPr>
          <a:xfrm>
            <a:off x="4286248" y="214290"/>
            <a:ext cx="4857752" cy="646331"/>
          </a:xfrm>
          <a:prstGeom prst="rect">
            <a:avLst/>
          </a:prstGeom>
          <a:solidFill>
            <a:schemeClr val="bg1"/>
          </a:solidFill>
        </p:spPr>
        <p:txBody>
          <a:bodyPr wrap="square">
            <a:spAutoFit/>
          </a:bodyPr>
          <a:lstStyle/>
          <a:p>
            <a:pPr>
              <a:lnSpc>
                <a:spcPct val="150000"/>
              </a:lnSpc>
            </a:pPr>
            <a:r>
              <a:rPr lang="cs-CZ" sz="1200" b="1" dirty="0">
                <a:solidFill>
                  <a:srgbClr val="0070C0"/>
                </a:solidFill>
                <a:cs typeface="Times New Roman" panose="02020603050405020304" pitchFamily="18" charset="0"/>
              </a:rPr>
              <a:t>Na více než 60 % území ČR roční úhrn srážek dosahuje 600-800 mm. </a:t>
            </a:r>
            <a:endParaRPr lang="cs-CZ" sz="1200" dirty="0"/>
          </a:p>
          <a:p>
            <a:pPr>
              <a:lnSpc>
                <a:spcPct val="150000"/>
              </a:lnSpc>
            </a:pPr>
            <a:r>
              <a:rPr lang="cs-CZ" sz="1200" dirty="0">
                <a:cs typeface="Times New Roman" panose="02020603050405020304" pitchFamily="18" charset="0"/>
              </a:rPr>
              <a:t>(v </a:t>
            </a:r>
            <a:r>
              <a:rPr lang="cs-CZ" sz="1200" b="1" dirty="0">
                <a:cs typeface="Times New Roman" panose="02020603050405020304" pitchFamily="18" charset="0"/>
              </a:rPr>
              <a:t>nížinách 450 až 600mm</a:t>
            </a:r>
            <a:r>
              <a:rPr lang="cs-CZ" sz="1200" dirty="0">
                <a:cs typeface="Times New Roman" panose="02020603050405020304" pitchFamily="18" charset="0"/>
              </a:rPr>
              <a:t>, n</a:t>
            </a:r>
            <a:r>
              <a:rPr lang="cs-CZ" sz="1200" b="1" dirty="0">
                <a:cs typeface="Times New Roman" panose="02020603050405020304" pitchFamily="18" charset="0"/>
              </a:rPr>
              <a:t>a horách 800 až </a:t>
            </a:r>
            <a:r>
              <a:rPr lang="cs-CZ" sz="1200" dirty="0">
                <a:cs typeface="Times New Roman" panose="02020603050405020304" pitchFamily="18" charset="0"/>
              </a:rPr>
              <a:t>1200mm) </a:t>
            </a:r>
            <a:endParaRPr lang="cs-CZ" sz="1200" dirty="0">
              <a:solidFill>
                <a:srgbClr val="000000"/>
              </a:solidFill>
              <a:cs typeface="Times New Roman" panose="02020603050405020304" pitchFamily="18" charset="0"/>
            </a:endParaRPr>
          </a:p>
        </p:txBody>
      </p:sp>
      <p:sp>
        <p:nvSpPr>
          <p:cNvPr id="11" name="Obdélník 10"/>
          <p:cNvSpPr/>
          <p:nvPr/>
        </p:nvSpPr>
        <p:spPr>
          <a:xfrm>
            <a:off x="4357686" y="857232"/>
            <a:ext cx="4786314" cy="276999"/>
          </a:xfrm>
          <a:prstGeom prst="rect">
            <a:avLst/>
          </a:prstGeom>
          <a:solidFill>
            <a:schemeClr val="bg1"/>
          </a:solidFill>
        </p:spPr>
        <p:txBody>
          <a:bodyPr wrap="square">
            <a:spAutoFit/>
          </a:bodyPr>
          <a:lstStyle/>
          <a:p>
            <a:r>
              <a:rPr lang="cs-CZ" sz="1200" b="1" dirty="0">
                <a:solidFill>
                  <a:srgbClr val="00B0F0"/>
                </a:solidFill>
              </a:rPr>
              <a:t>Současná průměrná roční teplota celého území je 8 až 9 ºC</a:t>
            </a:r>
            <a:endParaRPr lang="cs-CZ" sz="1200" b="1" dirty="0"/>
          </a:p>
        </p:txBody>
      </p:sp>
      <p:sp>
        <p:nvSpPr>
          <p:cNvPr id="14" name="Kříž 13"/>
          <p:cNvSpPr/>
          <p:nvPr/>
        </p:nvSpPr>
        <p:spPr>
          <a:xfrm>
            <a:off x="5857884" y="4929198"/>
            <a:ext cx="285752" cy="285752"/>
          </a:xfrm>
          <a:prstGeom prst="plus">
            <a:avLst>
              <a:gd name="adj" fmla="val 500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Kříž 14"/>
          <p:cNvSpPr/>
          <p:nvPr/>
        </p:nvSpPr>
        <p:spPr>
          <a:xfrm>
            <a:off x="6500826" y="5072074"/>
            <a:ext cx="214314" cy="214314"/>
          </a:xfrm>
          <a:prstGeom prst="plus">
            <a:avLst>
              <a:gd name="adj" fmla="val 500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677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85720" y="428604"/>
            <a:ext cx="8034572"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dirty="0">
                <a:solidFill>
                  <a:srgbClr val="FF0000"/>
                </a:solidFill>
              </a:rPr>
              <a:t>Areál</a:t>
            </a:r>
            <a:r>
              <a:rPr lang="cs-CZ" altLang="cs-CZ" sz="2000" b="1" dirty="0">
                <a:solidFill>
                  <a:srgbClr val="FF0000"/>
                </a:solidFill>
              </a:rPr>
              <a:t> rozšíření </a:t>
            </a:r>
            <a:r>
              <a:rPr lang="cs-CZ" altLang="cs-CZ" sz="1800" dirty="0"/>
              <a:t>- </a:t>
            </a:r>
            <a:r>
              <a:rPr lang="cs-CZ" altLang="cs-CZ" sz="1600" b="1" dirty="0"/>
              <a:t>paleontologie</a:t>
            </a:r>
            <a:r>
              <a:rPr lang="cs-CZ" altLang="cs-CZ" sz="1600" dirty="0"/>
              <a:t> + postmortální transport, </a:t>
            </a:r>
          </a:p>
          <a:p>
            <a:pPr eaLnBrk="1" hangingPunct="1">
              <a:spcBef>
                <a:spcPct val="0"/>
              </a:spcBef>
              <a:buFontTx/>
              <a:buNone/>
            </a:pPr>
            <a:r>
              <a:rPr lang="cs-CZ" altLang="cs-CZ" sz="1600" dirty="0"/>
              <a:t>                                    - </a:t>
            </a:r>
            <a:r>
              <a:rPr lang="cs-CZ" altLang="cs-CZ" sz="1600" b="1" dirty="0"/>
              <a:t>archeologie - </a:t>
            </a:r>
            <a:r>
              <a:rPr lang="cs-CZ" altLang="cs-CZ" sz="1600" dirty="0"/>
              <a:t> nakupení taxonu nebo jeho úbytek vlivem člověka</a:t>
            </a:r>
          </a:p>
          <a:p>
            <a:pPr eaLnBrk="1" hangingPunct="1">
              <a:spcBef>
                <a:spcPct val="0"/>
              </a:spcBef>
              <a:buFontTx/>
              <a:buNone/>
            </a:pPr>
            <a:r>
              <a:rPr lang="cs-CZ" altLang="cs-CZ" sz="1800" dirty="0"/>
              <a:t>             </a:t>
            </a:r>
          </a:p>
          <a:p>
            <a:pPr eaLnBrk="1" hangingPunct="1">
              <a:spcBef>
                <a:spcPct val="0"/>
              </a:spcBef>
              <a:buFontTx/>
              <a:buNone/>
            </a:pPr>
            <a:r>
              <a:rPr lang="cs-CZ" altLang="cs-CZ" sz="1800" dirty="0"/>
              <a:t> rozmístění jedinců v areálu – hranice areálu - areálové enklávy </a:t>
            </a:r>
            <a:r>
              <a:rPr lang="cs-CZ" altLang="cs-CZ" sz="1400" dirty="0"/>
              <a:t>(kde se taxon nevyskytuje)</a:t>
            </a:r>
          </a:p>
          <a:p>
            <a:pPr eaLnBrk="1" hangingPunct="1">
              <a:spcBef>
                <a:spcPct val="0"/>
              </a:spcBef>
              <a:buFontTx/>
              <a:buNone/>
            </a:pPr>
            <a:r>
              <a:rPr lang="cs-CZ" altLang="cs-CZ" sz="1800" dirty="0"/>
              <a:t>                   areál souvislý – nesouvislý </a:t>
            </a:r>
            <a:r>
              <a:rPr lang="cs-CZ" altLang="cs-CZ" sz="1600" dirty="0"/>
              <a:t>(jen typická stanoviště - rákos)</a:t>
            </a:r>
            <a:endParaRPr lang="cs-CZ" altLang="cs-CZ" sz="1200" dirty="0"/>
          </a:p>
        </p:txBody>
      </p:sp>
      <p:sp>
        <p:nvSpPr>
          <p:cNvPr id="4" name="Rectangle 1037"/>
          <p:cNvSpPr>
            <a:spLocks noChangeArrowheads="1"/>
          </p:cNvSpPr>
          <p:nvPr/>
        </p:nvSpPr>
        <p:spPr bwMode="auto">
          <a:xfrm>
            <a:off x="571472" y="3286124"/>
            <a:ext cx="77867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b="1" dirty="0"/>
              <a:t>Endemity </a:t>
            </a:r>
            <a:r>
              <a:rPr lang="cs-CZ" altLang="cs-CZ" sz="1600" dirty="0"/>
              <a:t>– taxony vázané na určitou oblast  (nemusí být malá)  x   </a:t>
            </a:r>
            <a:r>
              <a:rPr lang="cs-CZ" altLang="cs-CZ" sz="1600" b="1" dirty="0"/>
              <a:t>areály kosmopolitní </a:t>
            </a:r>
          </a:p>
          <a:p>
            <a:pPr eaLnBrk="1" hangingPunct="1">
              <a:spcBef>
                <a:spcPct val="0"/>
              </a:spcBef>
              <a:buFontTx/>
              <a:buNone/>
            </a:pPr>
            <a:r>
              <a:rPr lang="cs-CZ" altLang="cs-CZ" sz="1600" b="1" dirty="0"/>
              <a:t>                                                                                                                </a:t>
            </a:r>
            <a:r>
              <a:rPr lang="cs-CZ" altLang="cs-CZ" sz="1600" dirty="0"/>
              <a:t>(často plankton)</a:t>
            </a:r>
          </a:p>
          <a:p>
            <a:pPr eaLnBrk="1" hangingPunct="1">
              <a:spcBef>
                <a:spcPct val="0"/>
              </a:spcBef>
              <a:buFontTx/>
              <a:buNone/>
            </a:pPr>
            <a:r>
              <a:rPr lang="cs-CZ" altLang="cs-CZ" sz="1600" dirty="0"/>
              <a:t>                                 </a:t>
            </a:r>
            <a:endParaRPr lang="cs-CZ" altLang="cs-CZ" sz="1200" dirty="0"/>
          </a:p>
        </p:txBody>
      </p:sp>
      <p:sp>
        <p:nvSpPr>
          <p:cNvPr id="5" name="Rectangle 1038"/>
          <p:cNvSpPr>
            <a:spLocks noChangeArrowheads="1"/>
          </p:cNvSpPr>
          <p:nvPr/>
        </p:nvSpPr>
        <p:spPr bwMode="auto">
          <a:xfrm>
            <a:off x="0" y="2204864"/>
            <a:ext cx="9144000"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80000"/>
              </a:lnSpc>
              <a:spcBef>
                <a:spcPct val="50000"/>
              </a:spcBef>
              <a:buFontTx/>
              <a:buNone/>
            </a:pPr>
            <a:r>
              <a:rPr lang="cs-CZ" altLang="cs-CZ" sz="2000" b="1" dirty="0">
                <a:solidFill>
                  <a:schemeClr val="accent2"/>
                </a:solidFill>
              </a:rPr>
              <a:t>              </a:t>
            </a:r>
            <a:r>
              <a:rPr lang="cs-CZ" altLang="cs-CZ" sz="2000" b="1" dirty="0">
                <a:solidFill>
                  <a:srgbClr val="00B0F0"/>
                </a:solidFill>
              </a:rPr>
              <a:t>Vývoj areálů</a:t>
            </a:r>
            <a:r>
              <a:rPr lang="cs-CZ" altLang="cs-CZ" sz="1800" dirty="0"/>
              <a:t>:       </a:t>
            </a:r>
            <a:r>
              <a:rPr lang="cs-CZ" altLang="cs-CZ" sz="1800" b="1" u="sng" dirty="0"/>
              <a:t>restrikce</a:t>
            </a:r>
            <a:r>
              <a:rPr lang="cs-CZ" altLang="cs-CZ" sz="1800" dirty="0"/>
              <a:t>  x  </a:t>
            </a:r>
            <a:r>
              <a:rPr lang="cs-CZ" altLang="cs-CZ" sz="1800" b="1" u="sng" dirty="0"/>
              <a:t>expanze</a:t>
            </a:r>
            <a:r>
              <a:rPr lang="cs-CZ" altLang="cs-CZ" sz="1800" dirty="0"/>
              <a:t>  x  </a:t>
            </a:r>
            <a:r>
              <a:rPr lang="cs-CZ" altLang="cs-CZ" sz="1800" b="1" u="sng" dirty="0"/>
              <a:t>migrace</a:t>
            </a:r>
          </a:p>
          <a:p>
            <a:pPr eaLnBrk="1" hangingPunct="1">
              <a:lnSpc>
                <a:spcPct val="80000"/>
              </a:lnSpc>
              <a:spcBef>
                <a:spcPct val="50000"/>
              </a:spcBef>
              <a:buFontTx/>
              <a:buNone/>
            </a:pPr>
            <a:r>
              <a:rPr lang="cs-CZ" altLang="cs-CZ" sz="1800" dirty="0"/>
              <a:t>                                          – </a:t>
            </a:r>
            <a:r>
              <a:rPr lang="cs-CZ" altLang="cs-CZ" sz="1800" b="1" dirty="0"/>
              <a:t>centrum vzniku druhu </a:t>
            </a:r>
          </a:p>
          <a:p>
            <a:pPr eaLnBrk="1" hangingPunct="1">
              <a:lnSpc>
                <a:spcPct val="80000"/>
              </a:lnSpc>
              <a:spcBef>
                <a:spcPct val="50000"/>
              </a:spcBef>
              <a:buFontTx/>
              <a:buNone/>
            </a:pPr>
            <a:r>
              <a:rPr lang="cs-CZ" altLang="cs-CZ" sz="1800" dirty="0">
                <a:solidFill>
                  <a:srgbClr val="0070C0"/>
                </a:solidFill>
              </a:rPr>
              <a:t>                                          </a:t>
            </a:r>
            <a:r>
              <a:rPr lang="cs-CZ" altLang="cs-CZ" sz="1800" b="1" dirty="0">
                <a:solidFill>
                  <a:srgbClr val="0070C0"/>
                </a:solidFill>
              </a:rPr>
              <a:t>reliktní areály </a:t>
            </a:r>
            <a:r>
              <a:rPr lang="cs-CZ" altLang="cs-CZ" sz="1800" dirty="0">
                <a:solidFill>
                  <a:srgbClr val="0070C0"/>
                </a:solidFill>
              </a:rPr>
              <a:t>(</a:t>
            </a:r>
            <a:r>
              <a:rPr lang="cs-CZ" altLang="cs-CZ" sz="1800" b="1" u="sng" dirty="0">
                <a:solidFill>
                  <a:srgbClr val="0070C0"/>
                </a:solidFill>
              </a:rPr>
              <a:t>refugia</a:t>
            </a:r>
            <a:r>
              <a:rPr lang="cs-CZ" altLang="cs-CZ" sz="1800" dirty="0">
                <a:solidFill>
                  <a:srgbClr val="0070C0"/>
                </a:solidFill>
              </a:rPr>
              <a:t>) – vymírání nebo i migrace</a:t>
            </a:r>
          </a:p>
          <a:p>
            <a:pPr eaLnBrk="1" hangingPunct="1">
              <a:lnSpc>
                <a:spcPct val="80000"/>
              </a:lnSpc>
              <a:spcBef>
                <a:spcPct val="50000"/>
              </a:spcBef>
              <a:buFontTx/>
              <a:buNone/>
            </a:pPr>
            <a:r>
              <a:rPr lang="cs-CZ" altLang="cs-CZ" sz="1800" b="1" dirty="0"/>
              <a:t>                    </a:t>
            </a:r>
            <a:endParaRPr lang="cs-CZ" altLang="cs-CZ" sz="1800" dirty="0"/>
          </a:p>
        </p:txBody>
      </p:sp>
      <p:sp>
        <p:nvSpPr>
          <p:cNvPr id="8" name="TextovéPole 7"/>
          <p:cNvSpPr txBox="1"/>
          <p:nvPr/>
        </p:nvSpPr>
        <p:spPr>
          <a:xfrm>
            <a:off x="1043608" y="3887524"/>
            <a:ext cx="6211188" cy="369332"/>
          </a:xfrm>
          <a:prstGeom prst="rect">
            <a:avLst/>
          </a:prstGeom>
          <a:noFill/>
        </p:spPr>
        <p:txBody>
          <a:bodyPr wrap="none" rtlCol="0">
            <a:spAutoFit/>
          </a:bodyPr>
          <a:lstStyle/>
          <a:p>
            <a:r>
              <a:rPr lang="cs-CZ" altLang="cs-CZ" sz="1800" b="1" u="sng" dirty="0" err="1"/>
              <a:t>Vagilita</a:t>
            </a:r>
            <a:r>
              <a:rPr lang="cs-CZ" altLang="cs-CZ" sz="1800" dirty="0"/>
              <a:t> – schopnost šířit se na nová stanoviště – rostliny pasívně</a:t>
            </a:r>
            <a:endParaRPr lang="cs-CZ" sz="1800" dirty="0"/>
          </a:p>
        </p:txBody>
      </p:sp>
      <p:graphicFrame>
        <p:nvGraphicFramePr>
          <p:cNvPr id="9" name="Object 11"/>
          <p:cNvGraphicFramePr>
            <a:graphicFrameLocks noChangeAspect="1"/>
          </p:cNvGraphicFramePr>
          <p:nvPr>
            <p:extLst>
              <p:ext uri="{D42A27DB-BD31-4B8C-83A1-F6EECF244321}">
                <p14:modId xmlns:p14="http://schemas.microsoft.com/office/powerpoint/2010/main" val="361709486"/>
              </p:ext>
            </p:extLst>
          </p:nvPr>
        </p:nvGraphicFramePr>
        <p:xfrm>
          <a:off x="357158" y="4300239"/>
          <a:ext cx="3214710" cy="2414909"/>
        </p:xfrm>
        <a:graphic>
          <a:graphicData uri="http://schemas.openxmlformats.org/presentationml/2006/ole">
            <mc:AlternateContent xmlns:mc="http://schemas.openxmlformats.org/markup-compatibility/2006">
              <mc:Choice xmlns:v="urn:schemas-microsoft-com:vml" Requires="v">
                <p:oleObj spid="_x0000_s123980" name="PHOTO-PAINT" r:id="rId3" imgW="5765079" imgH="4330159" progId="">
                  <p:embed/>
                </p:oleObj>
              </mc:Choice>
              <mc:Fallback>
                <p:oleObj name="PHOTO-PAINT" r:id="rId3" imgW="5765079" imgH="433015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8" y="4300239"/>
                        <a:ext cx="3214710" cy="2414909"/>
                      </a:xfrm>
                      <a:prstGeom prst="rect">
                        <a:avLst/>
                      </a:prstGeom>
                      <a:noFill/>
                      <a:ln>
                        <a:noFill/>
                      </a:ln>
                      <a:effectLst/>
                    </p:spPr>
                  </p:pic>
                </p:oleObj>
              </mc:Fallback>
            </mc:AlternateContent>
          </a:graphicData>
        </a:graphic>
      </p:graphicFrame>
      <p:sp>
        <p:nvSpPr>
          <p:cNvPr id="10" name="Rectangle 14"/>
          <p:cNvSpPr>
            <a:spLocks noChangeArrowheads="1"/>
          </p:cNvSpPr>
          <p:nvPr/>
        </p:nvSpPr>
        <p:spPr bwMode="auto">
          <a:xfrm>
            <a:off x="3779912" y="4531404"/>
            <a:ext cx="521497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400" i="1" dirty="0" err="1"/>
              <a:t>Rubus</a:t>
            </a:r>
            <a:r>
              <a:rPr lang="cs-CZ" altLang="cs-CZ" sz="1400" i="1" dirty="0"/>
              <a:t> </a:t>
            </a:r>
            <a:r>
              <a:rPr lang="cs-CZ" altLang="cs-CZ" sz="1400" i="1" dirty="0" err="1"/>
              <a:t>chamaemorus</a:t>
            </a:r>
            <a:r>
              <a:rPr lang="cs-CZ" altLang="cs-CZ" sz="1400" i="1" dirty="0"/>
              <a:t> – ostružiník moruška</a:t>
            </a:r>
          </a:p>
          <a:p>
            <a:r>
              <a:rPr lang="cs-CZ" altLang="cs-CZ" sz="1400" i="1" dirty="0"/>
              <a:t> </a:t>
            </a:r>
            <a:r>
              <a:rPr lang="cs-CZ" altLang="cs-CZ" sz="1400" dirty="0"/>
              <a:t>glaciální relikt (endemit) – hřebeny  Krkonoš</a:t>
            </a:r>
          </a:p>
          <a:p>
            <a:endParaRPr lang="cs-CZ" altLang="cs-CZ" sz="1400" dirty="0"/>
          </a:p>
          <a:p>
            <a:r>
              <a:rPr lang="cs-CZ" altLang="cs-CZ" sz="1400" dirty="0"/>
              <a:t>Krkonoše představují refugium tohoto druhu z posledního glaciálu</a:t>
            </a:r>
          </a:p>
          <a:p>
            <a:endParaRPr lang="cs-CZ" altLang="cs-CZ" sz="1400" i="1" dirty="0"/>
          </a:p>
          <a:p>
            <a:r>
              <a:rPr lang="cs-CZ" altLang="cs-CZ" sz="1400" dirty="0"/>
              <a:t> </a:t>
            </a:r>
          </a:p>
        </p:txBody>
      </p:sp>
      <p:graphicFrame>
        <p:nvGraphicFramePr>
          <p:cNvPr id="11" name="Object 17"/>
          <p:cNvGraphicFramePr>
            <a:graphicFrameLocks noChangeAspect="1"/>
          </p:cNvGraphicFramePr>
          <p:nvPr/>
        </p:nvGraphicFramePr>
        <p:xfrm>
          <a:off x="4572000" y="5572140"/>
          <a:ext cx="2071702" cy="1112840"/>
        </p:xfrm>
        <a:graphic>
          <a:graphicData uri="http://schemas.openxmlformats.org/presentationml/2006/ole">
            <mc:AlternateContent xmlns:mc="http://schemas.openxmlformats.org/markup-compatibility/2006">
              <mc:Choice xmlns:v="urn:schemas-microsoft-com:vml" Requires="v">
                <p:oleObj spid="_x0000_s123981" name="PHOTO-PAINT" r:id="rId5" imgW="1011595" imgH="542499" progId="">
                  <p:embed/>
                </p:oleObj>
              </mc:Choice>
              <mc:Fallback>
                <p:oleObj name="PHOTO-PAINT" r:id="rId5" imgW="1011595" imgH="542499"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572140"/>
                        <a:ext cx="2071702" cy="11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7459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076825" y="5805488"/>
            <a:ext cx="29400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a:t>1. tropické deštné a vlhké lesy</a:t>
            </a:r>
          </a:p>
          <a:p>
            <a:pPr eaLnBrk="1" hangingPunct="1">
              <a:spcBef>
                <a:spcPct val="0"/>
              </a:spcBef>
              <a:buFontTx/>
              <a:buNone/>
            </a:pPr>
            <a:r>
              <a:rPr lang="cs-CZ" altLang="cs-CZ" sz="1400"/>
              <a:t>2. savana</a:t>
            </a:r>
          </a:p>
          <a:p>
            <a:pPr eaLnBrk="1" hangingPunct="1">
              <a:spcBef>
                <a:spcPct val="0"/>
              </a:spcBef>
              <a:buFontTx/>
              <a:buNone/>
            </a:pPr>
            <a:r>
              <a:rPr lang="cs-CZ" altLang="cs-CZ" sz="1400"/>
              <a:t>3 – step a poušť</a:t>
            </a:r>
          </a:p>
          <a:p>
            <a:pPr eaLnBrk="1" hangingPunct="1">
              <a:spcBef>
                <a:spcPct val="0"/>
              </a:spcBef>
              <a:buFontTx/>
              <a:buNone/>
            </a:pPr>
            <a:r>
              <a:rPr lang="cs-CZ" altLang="cs-CZ" sz="1100"/>
              <a:t>Podle různých autorů z S. Louwa 1986 upraveno</a:t>
            </a:r>
          </a:p>
        </p:txBody>
      </p:sp>
      <p:graphicFrame>
        <p:nvGraphicFramePr>
          <p:cNvPr id="3" name="Object 5"/>
          <p:cNvGraphicFramePr>
            <a:graphicFrameLocks noChangeAspect="1"/>
          </p:cNvGraphicFramePr>
          <p:nvPr/>
        </p:nvGraphicFramePr>
        <p:xfrm>
          <a:off x="539750" y="50800"/>
          <a:ext cx="4559300" cy="6754813"/>
        </p:xfrm>
        <a:graphic>
          <a:graphicData uri="http://schemas.openxmlformats.org/presentationml/2006/ole">
            <mc:AlternateContent xmlns:mc="http://schemas.openxmlformats.org/markup-compatibility/2006">
              <mc:Choice xmlns:v="urn:schemas-microsoft-com:vml" Requires="v">
                <p:oleObj spid="_x0000_s125991" name="CorelPhotoPaint.Image.9" r:id="rId3" imgW="4558730" imgH="6755556" progId="">
                  <p:embed/>
                </p:oleObj>
              </mc:Choice>
              <mc:Fallback>
                <p:oleObj name="CorelPhotoPaint.Image.9" r:id="rId3" imgW="4558730" imgH="675555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0800"/>
                        <a:ext cx="4559300" cy="675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Obdélník 1"/>
          <p:cNvSpPr>
            <a:spLocks noChangeArrowheads="1"/>
          </p:cNvSpPr>
          <p:nvPr/>
        </p:nvSpPr>
        <p:spPr bwMode="auto">
          <a:xfrm>
            <a:off x="5364163" y="765175"/>
            <a:ext cx="35290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b="1"/>
              <a:t>Rozšíření deštného pralesa, savan a pouští</a:t>
            </a:r>
          </a:p>
          <a:p>
            <a:pPr eaLnBrk="1" hangingPunct="1">
              <a:spcBef>
                <a:spcPct val="0"/>
              </a:spcBef>
              <a:buFontTx/>
              <a:buNone/>
            </a:pPr>
            <a:r>
              <a:rPr lang="cs-CZ" altLang="cs-CZ" sz="1400" b="1"/>
              <a:t> v různých obdobích neogénu a kvartéru </a:t>
            </a:r>
          </a:p>
          <a:p>
            <a:pPr eaLnBrk="1" hangingPunct="1">
              <a:spcBef>
                <a:spcPct val="0"/>
              </a:spcBef>
              <a:buFontTx/>
              <a:buNone/>
            </a:pPr>
            <a:r>
              <a:rPr lang="cs-CZ" altLang="cs-CZ" sz="1400" b="1"/>
              <a:t>v Africe.</a:t>
            </a:r>
          </a:p>
        </p:txBody>
      </p:sp>
      <p:sp>
        <p:nvSpPr>
          <p:cNvPr id="5" name="Obdélník 4">
            <a:extLst>
              <a:ext uri="{FF2B5EF4-FFF2-40B4-BE49-F238E27FC236}">
                <a16:creationId xmlns:a16="http://schemas.microsoft.com/office/drawing/2014/main" id="{9B52AE2E-596F-4F78-9D3D-4452A9CAA982}"/>
              </a:ext>
            </a:extLst>
          </p:cNvPr>
          <p:cNvSpPr/>
          <p:nvPr/>
        </p:nvSpPr>
        <p:spPr>
          <a:xfrm>
            <a:off x="3131840" y="3717032"/>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Obdélník 5">
            <a:extLst>
              <a:ext uri="{FF2B5EF4-FFF2-40B4-BE49-F238E27FC236}">
                <a16:creationId xmlns:a16="http://schemas.microsoft.com/office/drawing/2014/main" id="{03547884-F5EF-4F8E-B774-E2FA88DA57FD}"/>
              </a:ext>
            </a:extLst>
          </p:cNvPr>
          <p:cNvSpPr/>
          <p:nvPr/>
        </p:nvSpPr>
        <p:spPr>
          <a:xfrm>
            <a:off x="683568" y="6021288"/>
            <a:ext cx="792088" cy="23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D7597998-FDEB-4D2C-9CA0-12C1FC422108}"/>
              </a:ext>
            </a:extLst>
          </p:cNvPr>
          <p:cNvSpPr/>
          <p:nvPr/>
        </p:nvSpPr>
        <p:spPr>
          <a:xfrm>
            <a:off x="2973465" y="3919276"/>
            <a:ext cx="31675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BFDBD6CF-0479-45CF-92E3-CB13A13287FE}"/>
              </a:ext>
            </a:extLst>
          </p:cNvPr>
          <p:cNvSpPr/>
          <p:nvPr/>
        </p:nvSpPr>
        <p:spPr>
          <a:xfrm>
            <a:off x="683568" y="6186326"/>
            <a:ext cx="216024" cy="23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89479" y="4210046"/>
            <a:ext cx="664373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b="1" dirty="0"/>
              <a:t>Šíření rostlin</a:t>
            </a:r>
          </a:p>
          <a:p>
            <a:pPr eaLnBrk="1" hangingPunct="1"/>
            <a:r>
              <a:rPr lang="cs-CZ" altLang="cs-CZ" dirty="0"/>
              <a:t>Rostliny se šíří   - posouvají svůj areál </a:t>
            </a:r>
            <a:r>
              <a:rPr lang="cs-CZ" altLang="cs-CZ" u="sng" dirty="0"/>
              <a:t>pomocí rozmnožovacích orgánů</a:t>
            </a:r>
            <a:r>
              <a:rPr lang="cs-CZ" altLang="cs-CZ" dirty="0"/>
              <a:t> </a:t>
            </a:r>
          </a:p>
          <a:p>
            <a:pPr eaLnBrk="1" hangingPunct="1"/>
            <a:r>
              <a:rPr lang="cs-CZ" altLang="cs-CZ" dirty="0"/>
              <a:t>– semena a plody</a:t>
            </a:r>
          </a:p>
          <a:p>
            <a:pPr eaLnBrk="1" hangingPunct="1"/>
            <a:r>
              <a:rPr lang="cs-CZ" altLang="cs-CZ" dirty="0"/>
              <a:t>šíření větrem – </a:t>
            </a:r>
            <a:r>
              <a:rPr lang="cs-CZ" altLang="cs-CZ" b="1" dirty="0" err="1"/>
              <a:t>anemochorie</a:t>
            </a:r>
            <a:r>
              <a:rPr lang="cs-CZ" altLang="cs-CZ" dirty="0"/>
              <a:t> – až několik set až tisíc kilometrů,</a:t>
            </a:r>
          </a:p>
          <a:p>
            <a:pPr eaLnBrk="1" hangingPunct="1"/>
            <a:r>
              <a:rPr lang="cs-CZ" altLang="cs-CZ" dirty="0"/>
              <a:t> nejdále lehké výtrusy nižších rostlin. </a:t>
            </a:r>
          </a:p>
          <a:p>
            <a:pPr eaLnBrk="1" hangingPunct="1"/>
            <a:r>
              <a:rPr lang="cs-CZ" altLang="cs-CZ" b="1" dirty="0" err="1"/>
              <a:t>Hydrochorie</a:t>
            </a:r>
            <a:r>
              <a:rPr lang="cs-CZ" altLang="cs-CZ" dirty="0"/>
              <a:t> šíření – vodou. </a:t>
            </a:r>
          </a:p>
          <a:p>
            <a:pPr eaLnBrk="1" hangingPunct="1"/>
            <a:r>
              <a:rPr lang="cs-CZ" altLang="cs-CZ" b="1" dirty="0" err="1"/>
              <a:t>Zoochorie</a:t>
            </a:r>
            <a:r>
              <a:rPr lang="cs-CZ" altLang="cs-CZ" dirty="0"/>
              <a:t> – živočichové (třeba i mravenci u nás např. violka – požírají výrůstky na semenech) + člověk</a:t>
            </a:r>
          </a:p>
          <a:p>
            <a:pPr eaLnBrk="1" hangingPunct="1"/>
            <a:endParaRPr lang="cs-CZ" altLang="cs-CZ" dirty="0"/>
          </a:p>
          <a:p>
            <a:pPr eaLnBrk="1" hangingPunct="1"/>
            <a:r>
              <a:rPr lang="cs-CZ" altLang="cs-CZ" dirty="0"/>
              <a:t> Také </a:t>
            </a:r>
            <a:r>
              <a:rPr lang="cs-CZ" altLang="cs-CZ" u="sng" dirty="0"/>
              <a:t>vegetativně</a:t>
            </a:r>
            <a:r>
              <a:rPr lang="cs-CZ" altLang="cs-CZ" dirty="0"/>
              <a:t> např.  rozšiřování kořenů (pýr), nebo oddenků</a:t>
            </a:r>
            <a:endParaRPr lang="cs-CZ" altLang="cs-CZ" u="sng" dirty="0"/>
          </a:p>
          <a:p>
            <a:pPr eaLnBrk="1" hangingPunct="1"/>
            <a:endParaRPr lang="cs-CZ" altLang="cs-CZ" dirty="0"/>
          </a:p>
        </p:txBody>
      </p:sp>
      <p:sp>
        <p:nvSpPr>
          <p:cNvPr id="3" name="Text Box 4"/>
          <p:cNvSpPr txBox="1">
            <a:spLocks noChangeArrowheads="1"/>
          </p:cNvSpPr>
          <p:nvPr/>
        </p:nvSpPr>
        <p:spPr bwMode="auto">
          <a:xfrm>
            <a:off x="107950" y="44249"/>
            <a:ext cx="90360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sz="1800" b="1" dirty="0"/>
              <a:t>                   </a:t>
            </a:r>
            <a:r>
              <a:rPr lang="cs-CZ" altLang="cs-CZ" sz="1800" b="1" u="sng" dirty="0"/>
              <a:t>Strategie populací rostlin</a:t>
            </a:r>
            <a:endParaRPr lang="cs-CZ" altLang="cs-CZ" sz="1800" b="1" dirty="0"/>
          </a:p>
          <a:p>
            <a:pPr eaLnBrk="1" hangingPunct="1"/>
            <a:r>
              <a:rPr lang="cs-CZ" altLang="cs-CZ" dirty="0"/>
              <a:t>strategie - soubor vlastností, které se v evoluční selekci osvědčily jako výhodné pro prospěšnou existenci v daném prostoru (základní r/K)</a:t>
            </a:r>
          </a:p>
          <a:p>
            <a:pPr eaLnBrk="1" hangingPunct="1"/>
            <a:r>
              <a:rPr lang="cs-CZ" altLang="cs-CZ" dirty="0"/>
              <a:t>                 U rostlin ještě další typy:</a:t>
            </a:r>
          </a:p>
        </p:txBody>
      </p:sp>
      <p:sp>
        <p:nvSpPr>
          <p:cNvPr id="4" name="Text Box 6"/>
          <p:cNvSpPr txBox="1">
            <a:spLocks noChangeArrowheads="1"/>
          </p:cNvSpPr>
          <p:nvPr/>
        </p:nvSpPr>
        <p:spPr bwMode="auto">
          <a:xfrm>
            <a:off x="344752" y="3124457"/>
            <a:ext cx="60743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b="1" dirty="0">
                <a:latin typeface="Times New Roman" panose="02020603050405020304" pitchFamily="18" charset="0"/>
                <a:cs typeface="Times New Roman" panose="02020603050405020304" pitchFamily="18" charset="0"/>
              </a:rPr>
              <a:t>R – stratégové - </a:t>
            </a:r>
            <a:r>
              <a:rPr lang="cs-CZ" altLang="cs-CZ" dirty="0">
                <a:latin typeface="Times New Roman" panose="02020603050405020304" pitchFamily="18" charset="0"/>
                <a:cs typeface="Times New Roman" panose="02020603050405020304" pitchFamily="18" charset="0"/>
              </a:rPr>
              <a:t> Ruderální (rumištní) stratégové - druhy rostlin, které adaptovány na  vysoké narušování (disturbanci) biomasy a snášejí malý stres. </a:t>
            </a:r>
          </a:p>
        </p:txBody>
      </p:sp>
      <p:sp>
        <p:nvSpPr>
          <p:cNvPr id="5" name="Text Box 7"/>
          <p:cNvSpPr txBox="1">
            <a:spLocks noChangeArrowheads="1"/>
          </p:cNvSpPr>
          <p:nvPr/>
        </p:nvSpPr>
        <p:spPr bwMode="auto">
          <a:xfrm>
            <a:off x="246660" y="1116304"/>
            <a:ext cx="70006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b="1" dirty="0">
                <a:latin typeface="Times New Roman" panose="02020603050405020304" pitchFamily="18" charset="0"/>
                <a:cs typeface="Times New Roman" panose="02020603050405020304" pitchFamily="18" charset="0"/>
              </a:rPr>
              <a:t>C – stratégové</a:t>
            </a:r>
            <a:r>
              <a:rPr lang="cs-CZ" altLang="cs-CZ" dirty="0">
                <a:latin typeface="Times New Roman" panose="02020603050405020304" pitchFamily="18" charset="0"/>
                <a:cs typeface="Times New Roman" panose="02020603050405020304" pitchFamily="18" charset="0"/>
              </a:rPr>
              <a:t> Konkurenční stratégové - druhy s vysokou konkurenční schopností</a:t>
            </a:r>
          </a:p>
          <a:p>
            <a:pPr eaLnBrk="1" hangingPunct="1"/>
            <a:r>
              <a:rPr lang="cs-CZ" altLang="cs-CZ" dirty="0">
                <a:latin typeface="Times New Roman" panose="02020603050405020304" pitchFamily="18" charset="0"/>
                <a:cs typeface="Times New Roman" panose="02020603050405020304" pitchFamily="18" charset="0"/>
              </a:rPr>
              <a:t> (klimaxová vegetace).</a:t>
            </a:r>
          </a:p>
          <a:p>
            <a:pPr eaLnBrk="1" hangingPunct="1"/>
            <a:endParaRPr lang="cs-CZ" altLang="cs-CZ" dirty="0">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344752" y="1747546"/>
            <a:ext cx="65527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charset="0"/>
              </a:defRPr>
            </a:lvl1pPr>
            <a:lvl2pPr marL="742950" indent="-285750" eaLnBrk="0" hangingPunct="0">
              <a:defRPr sz="1600">
                <a:solidFill>
                  <a:schemeClr val="tx1"/>
                </a:solidFill>
                <a:latin typeface="Times New Roman" charset="0"/>
              </a:defRPr>
            </a:lvl2pPr>
            <a:lvl3pPr marL="1143000" indent="-228600" eaLnBrk="0" hangingPunct="0">
              <a:defRPr sz="1600">
                <a:solidFill>
                  <a:schemeClr val="tx1"/>
                </a:solidFill>
                <a:latin typeface="Times New Roman" charset="0"/>
              </a:defRPr>
            </a:lvl3pPr>
            <a:lvl4pPr marL="1600200" indent="-228600" eaLnBrk="0" hangingPunct="0">
              <a:defRPr sz="1600">
                <a:solidFill>
                  <a:schemeClr val="tx1"/>
                </a:solidFill>
                <a:latin typeface="Times New Roman" charset="0"/>
              </a:defRPr>
            </a:lvl4pPr>
            <a:lvl5pPr marL="2057400" indent="-228600" eaLnBrk="0" hangingPunct="0">
              <a:defRPr sz="1600">
                <a:solidFill>
                  <a:schemeClr val="tx1"/>
                </a:solidFill>
                <a:latin typeface="Times New Roman" charset="0"/>
              </a:defRPr>
            </a:lvl5pPr>
            <a:lvl6pPr marL="2514600" indent="-228600" eaLnBrk="0" fontAlgn="base" hangingPunct="0">
              <a:spcBef>
                <a:spcPct val="0"/>
              </a:spcBef>
              <a:spcAft>
                <a:spcPct val="0"/>
              </a:spcAft>
              <a:defRPr sz="1600">
                <a:solidFill>
                  <a:schemeClr val="tx1"/>
                </a:solidFill>
                <a:latin typeface="Times New Roman" charset="0"/>
              </a:defRPr>
            </a:lvl6pPr>
            <a:lvl7pPr marL="2971800" indent="-228600" eaLnBrk="0" fontAlgn="base" hangingPunct="0">
              <a:spcBef>
                <a:spcPct val="0"/>
              </a:spcBef>
              <a:spcAft>
                <a:spcPct val="0"/>
              </a:spcAft>
              <a:defRPr sz="1600">
                <a:solidFill>
                  <a:schemeClr val="tx1"/>
                </a:solidFill>
                <a:latin typeface="Times New Roman" charset="0"/>
              </a:defRPr>
            </a:lvl7pPr>
            <a:lvl8pPr marL="3429000" indent="-228600" eaLnBrk="0" fontAlgn="base" hangingPunct="0">
              <a:spcBef>
                <a:spcPct val="0"/>
              </a:spcBef>
              <a:spcAft>
                <a:spcPct val="0"/>
              </a:spcAft>
              <a:defRPr sz="1600">
                <a:solidFill>
                  <a:schemeClr val="tx1"/>
                </a:solidFill>
                <a:latin typeface="Times New Roman" charset="0"/>
              </a:defRPr>
            </a:lvl8pPr>
            <a:lvl9pPr marL="3886200" indent="-228600" eaLnBrk="0" fontAlgn="base" hangingPunct="0">
              <a:spcBef>
                <a:spcPct val="0"/>
              </a:spcBef>
              <a:spcAft>
                <a:spcPct val="0"/>
              </a:spcAft>
              <a:defRPr sz="1600">
                <a:solidFill>
                  <a:schemeClr val="tx1"/>
                </a:solidFill>
                <a:latin typeface="Times New Roman" charset="0"/>
              </a:defRPr>
            </a:lvl9pPr>
          </a:lstStyle>
          <a:p>
            <a:pPr eaLnBrk="1" hangingPunct="1"/>
            <a:r>
              <a:rPr lang="cs-CZ" altLang="cs-CZ" b="1" dirty="0">
                <a:latin typeface="Times New Roman" panose="02020603050405020304" pitchFamily="18" charset="0"/>
                <a:cs typeface="Times New Roman" panose="02020603050405020304" pitchFamily="18" charset="0"/>
              </a:rPr>
              <a:t>S – stratégové</a:t>
            </a:r>
            <a:r>
              <a:rPr lang="cs-CZ" altLang="cs-CZ" dirty="0">
                <a:latin typeface="Times New Roman" panose="02020603050405020304" pitchFamily="18" charset="0"/>
                <a:cs typeface="Times New Roman" panose="02020603050405020304" pitchFamily="18" charset="0"/>
              </a:rPr>
              <a:t>  - Stres snášející stratégové  -  které jsou schopny růst na stanovištích pod vlivem stresu, tj. na takových, která se ve zdrojích výživy, záření, vody, odchylují  od průměrných hodnot tak, že výživa je limitujícím faktorem pro tvorbu jejich biomasy</a:t>
            </a:r>
          </a:p>
          <a:p>
            <a:pPr eaLnBrk="1" hangingPunct="1"/>
            <a:r>
              <a:rPr lang="cs-CZ" altLang="cs-CZ" dirty="0">
                <a:latin typeface="Times New Roman" panose="02020603050405020304" pitchFamily="18" charset="0"/>
                <a:cs typeface="Times New Roman" panose="02020603050405020304" pitchFamily="18" charset="0"/>
              </a:rPr>
              <a:t>S–stratégové jsou adaptováni k trvale </a:t>
            </a:r>
            <a:r>
              <a:rPr lang="cs-CZ" altLang="cs-CZ" b="1" dirty="0">
                <a:latin typeface="Times New Roman" panose="02020603050405020304" pitchFamily="18" charset="0"/>
                <a:cs typeface="Times New Roman" panose="02020603050405020304" pitchFamily="18" charset="0"/>
              </a:rPr>
              <a:t>nepříznivým podmínkám prostředí</a:t>
            </a:r>
            <a:r>
              <a:rPr lang="cs-CZ" altLang="cs-CZ" dirty="0">
                <a:latin typeface="Times New Roman" panose="02020603050405020304" pitchFamily="18" charset="0"/>
                <a:cs typeface="Times New Roman" panose="02020603050405020304" pitchFamily="18" charset="0"/>
              </a:rPr>
              <a:t>.  </a:t>
            </a:r>
          </a:p>
        </p:txBody>
      </p:sp>
      <p:pic>
        <p:nvPicPr>
          <p:cNvPr id="8" name="Picture 10" descr="mi11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294" y="707496"/>
            <a:ext cx="1785261" cy="365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637" y="4500610"/>
            <a:ext cx="3000364" cy="22504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171997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3673</TotalTime>
  <Words>5227</Words>
  <Application>Microsoft Office PowerPoint</Application>
  <PresentationFormat>Předvádění na obrazovce (4:3)</PresentationFormat>
  <Paragraphs>548</Paragraphs>
  <Slides>50</Slides>
  <Notes>3</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6</vt:i4>
      </vt:variant>
      <vt:variant>
        <vt:lpstr>Nadpisy snímků</vt:lpstr>
      </vt:variant>
      <vt:variant>
        <vt:i4>50</vt:i4>
      </vt:variant>
    </vt:vector>
  </HeadingPairs>
  <TitlesOfParts>
    <vt:vector size="67" baseType="lpstr">
      <vt:lpstr>Arial</vt:lpstr>
      <vt:lpstr>Arial Black</vt:lpstr>
      <vt:lpstr>Arial CE</vt:lpstr>
      <vt:lpstr>Arial Narrow</vt:lpstr>
      <vt:lpstr>Calibri</vt:lpstr>
      <vt:lpstr>Comic Sans MS</vt:lpstr>
      <vt:lpstr>Open Sans</vt:lpstr>
      <vt:lpstr>roboto</vt:lpstr>
      <vt:lpstr>Times New Roman</vt:lpstr>
      <vt:lpstr>Wingdings</vt:lpstr>
      <vt:lpstr>Default Design</vt:lpstr>
      <vt:lpstr>CorelPhotoPaint.Image.9</vt:lpstr>
      <vt:lpstr>PHOTO-PAINT</vt:lpstr>
      <vt:lpstr>Corel PHOTO-PAINT 11.0 Image</vt:lpstr>
      <vt:lpstr>Microsoft Word 97 - 2003 Document</vt:lpstr>
      <vt:lpstr>Document</vt:lpstr>
      <vt:lpstr>Corel PHOTO-PAINT 10.0 Image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nela</dc:creator>
  <cp:lastModifiedBy>Nela</cp:lastModifiedBy>
  <cp:revision>254</cp:revision>
  <dcterms:created xsi:type="dcterms:W3CDTF">2010-06-16T06:25:12Z</dcterms:created>
  <dcterms:modified xsi:type="dcterms:W3CDTF">2020-11-15T18:26:57Z</dcterms:modified>
</cp:coreProperties>
</file>