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301" r:id="rId2"/>
    <p:sldId id="273" r:id="rId3"/>
    <p:sldId id="290" r:id="rId4"/>
    <p:sldId id="267" r:id="rId5"/>
    <p:sldId id="292" r:id="rId6"/>
    <p:sldId id="291" r:id="rId7"/>
    <p:sldId id="268" r:id="rId8"/>
    <p:sldId id="293" r:id="rId9"/>
    <p:sldId id="269" r:id="rId10"/>
    <p:sldId id="295" r:id="rId11"/>
    <p:sldId id="294" r:id="rId12"/>
    <p:sldId id="270" r:id="rId13"/>
    <p:sldId id="296" r:id="rId14"/>
    <p:sldId id="271" r:id="rId15"/>
    <p:sldId id="272" r:id="rId16"/>
    <p:sldId id="274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8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92929"/>
    <a:srgbClr val="66CCFF"/>
    <a:srgbClr val="000099"/>
    <a:srgbClr val="FF3300"/>
    <a:srgbClr val="FF99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46" autoAdjust="0"/>
  </p:normalViewPr>
  <p:slideViewPr>
    <p:cSldViewPr>
      <p:cViewPr varScale="1">
        <p:scale>
          <a:sx n="123" d="100"/>
          <a:sy n="123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6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41B78-10B4-480B-B97B-4B0D6A59172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194D8-3CA3-490D-8E63-F537DB2C00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2404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31DCB-2803-4F38-A8C5-FF0C66E630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2772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6AD35-7F0F-408A-A779-A1E1535322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64931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7E421-E559-4F15-AE8B-235B9DAB33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5996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9BF5-5A89-4226-BE65-25B21C7BD1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0924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299E7-EC82-41C6-8AE7-01A71F4A4A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1636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798A5-9442-4610-8AB0-F7D353629B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2759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BA3B3-45B4-4B44-8921-72F3400E46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9469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EAC5B-6D9C-49EC-A138-C0F5ADA400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38409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DA554-F487-42EC-A899-0ECAE5B026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0056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001DC-E11C-40EA-852A-15A29D12D6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15958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C1F629-CDCE-4D57-9847-A786B2E823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Kvartérní klimatický cyklus, klimatické výkyvy I., II. A III. řádu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 PřF MU, Brno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282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Glacialy_I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802" r="1259"/>
          <a:stretch>
            <a:fillRect/>
          </a:stretch>
        </p:blipFill>
        <p:spPr bwMode="auto">
          <a:xfrm>
            <a:off x="0" y="1309688"/>
            <a:ext cx="9144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1828800" y="12969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3111500" y="12969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4581" name="Text Box 21"/>
          <p:cNvSpPr txBox="1">
            <a:spLocks noChangeArrowheads="1"/>
          </p:cNvSpPr>
          <p:nvPr/>
        </p:nvSpPr>
        <p:spPr bwMode="auto">
          <a:xfrm>
            <a:off x="373063" y="1271588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Česko</a:t>
            </a:r>
          </a:p>
        </p:txBody>
      </p:sp>
      <p:pic>
        <p:nvPicPr>
          <p:cNvPr id="24582" name="Picture 22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r="71666" b="62613"/>
          <a:stretch>
            <a:fillRect/>
          </a:stretch>
        </p:blipFill>
        <p:spPr bwMode="auto">
          <a:xfrm>
            <a:off x="4500563" y="0"/>
            <a:ext cx="4643437" cy="25812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Last_gl_st_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"/>
            <a:ext cx="8940800" cy="6284913"/>
          </a:xfrm>
          <a:prstGeom prst="rect">
            <a:avLst/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228600" y="6400800"/>
            <a:ext cx="857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srpnové teploty (minimální odchylky od dnešního stavu) během maxima posledního glaciálu (asi 20-18 ky BP). </a:t>
            </a:r>
          </a:p>
        </p:txBody>
      </p:sp>
      <p:pic>
        <p:nvPicPr>
          <p:cNvPr id="25604" name="Picture 19" descr="Last_gl_st_2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700"/>
            <a:ext cx="4648200" cy="18700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4527550"/>
            <a:ext cx="3513138" cy="11557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Interstadiály</a:t>
            </a:r>
            <a:r>
              <a:rPr lang="cs-CZ" altLang="cs-CZ" sz="1400">
                <a:latin typeface="Comic Sans MS" panose="030F0702030302020204" pitchFamily="66" charset="0"/>
              </a:rPr>
              <a:t> – MAAT: ani polovina současného průměru, tj. v nízkých teplých oblastech střední Evropy dosahuje okolo 2-3 °C, v klimatickém optimu až 4 °C.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II. řádu</a:t>
            </a:r>
          </a:p>
        </p:txBody>
      </p:sp>
      <p:sp>
        <p:nvSpPr>
          <p:cNvPr id="26628" name="Rectangle 19"/>
          <p:cNvSpPr>
            <a:spLocks noChangeArrowheads="1"/>
          </p:cNvSpPr>
          <p:nvPr/>
        </p:nvSpPr>
        <p:spPr bwMode="auto">
          <a:xfrm>
            <a:off x="228600" y="609600"/>
            <a:ext cx="36655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interstadiály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zřetelně teplejší než průměr chladného období, avšak chladnější než dnes. Odděleny jsou studenými nárazy - 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stadiály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228600" y="1739900"/>
            <a:ext cx="358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lesy nejsou souvislé, mají ráz lesostepi nebo parkové tajgy. Výskyt větších porostů odolných dřevin - borovice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modřín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Larix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smrk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v nejteplejších úsecích ochuzené doubravy</a:t>
            </a:r>
          </a:p>
        </p:txBody>
      </p:sp>
      <p:sp>
        <p:nvSpPr>
          <p:cNvPr id="26630" name="Rectangle 23"/>
          <p:cNvSpPr>
            <a:spLocks noChangeArrowheads="1"/>
          </p:cNvSpPr>
          <p:nvPr/>
        </p:nvSpPr>
        <p:spPr bwMode="auto">
          <a:xfrm>
            <a:off x="228600" y="3251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interstadiální výkyvy se kupí v počátečních fázích glaciálů, od předcházejícího integlaciálu jsou odděleny jen nevýraznými studenými výkyvy</a:t>
            </a:r>
          </a:p>
        </p:txBody>
      </p:sp>
      <p:pic>
        <p:nvPicPr>
          <p:cNvPr id="2663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r="3363"/>
          <a:stretch>
            <a:fillRect/>
          </a:stretch>
        </p:blipFill>
        <p:spPr bwMode="auto">
          <a:xfrm>
            <a:off x="3886200" y="25400"/>
            <a:ext cx="24384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31"/>
          <p:cNvSpPr txBox="1">
            <a:spLocks noChangeArrowheads="1"/>
          </p:cNvSpPr>
          <p:nvPr/>
        </p:nvSpPr>
        <p:spPr bwMode="auto">
          <a:xfrm>
            <a:off x="215900" y="5899150"/>
            <a:ext cx="3513138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Interglaciály</a:t>
            </a:r>
            <a:r>
              <a:rPr lang="cs-CZ" altLang="cs-CZ" sz="1400">
                <a:latin typeface="Comic Sans MS" panose="030F0702030302020204" pitchFamily="66" charset="0"/>
              </a:rPr>
              <a:t> – existence slabších studených výkyvů, klima nikdy nedosahuje pleniglaciálního rázu</a:t>
            </a:r>
          </a:p>
        </p:txBody>
      </p:sp>
      <p:pic>
        <p:nvPicPr>
          <p:cNvPr id="26633" name="Picture 32" descr="Last_glac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4405" b="6976"/>
          <a:stretch>
            <a:fillRect/>
          </a:stretch>
        </p:blipFill>
        <p:spPr bwMode="auto">
          <a:xfrm>
            <a:off x="6451600" y="38100"/>
            <a:ext cx="2667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Oval 34"/>
          <p:cNvSpPr>
            <a:spLocks noChangeArrowheads="1"/>
          </p:cNvSpPr>
          <p:nvPr/>
        </p:nvSpPr>
        <p:spPr bwMode="auto">
          <a:xfrm>
            <a:off x="7696200" y="3810000"/>
            <a:ext cx="4572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Oval 35"/>
          <p:cNvSpPr>
            <a:spLocks noChangeArrowheads="1"/>
          </p:cNvSpPr>
          <p:nvPr/>
        </p:nvSpPr>
        <p:spPr bwMode="auto">
          <a:xfrm>
            <a:off x="7467600" y="1828800"/>
            <a:ext cx="533400" cy="2057400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Line 36"/>
          <p:cNvSpPr>
            <a:spLocks noChangeShapeType="1"/>
          </p:cNvSpPr>
          <p:nvPr/>
        </p:nvSpPr>
        <p:spPr bwMode="auto">
          <a:xfrm>
            <a:off x="7086600" y="2209800"/>
            <a:ext cx="533400" cy="457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Text Box 37"/>
          <p:cNvSpPr txBox="1">
            <a:spLocks noChangeArrowheads="1"/>
          </p:cNvSpPr>
          <p:nvPr/>
        </p:nvSpPr>
        <p:spPr bwMode="auto">
          <a:xfrm>
            <a:off x="6440488" y="1878013"/>
            <a:ext cx="110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oscilace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19100" y="6045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roční teploty (minimální odchylky od současných teplot) během interstadiálu (denekamp) posledního glaciálu (35-25 ky BP).</a:t>
            </a:r>
          </a:p>
        </p:txBody>
      </p:sp>
      <p:pic>
        <p:nvPicPr>
          <p:cNvPr id="27651" name="Picture 7" descr="Last_gl_intst_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400"/>
            <a:ext cx="8948738" cy="59102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Last_gl_intst_3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2125"/>
            <a:ext cx="3733800" cy="15430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04800" y="333375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III. řádu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04800" y="90805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drobnější výkyvy teploty a hlavně vlhkosti, případně změny podnebného režimu (např. vystřídání drsného pevninského klimatu oceánštější fází)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5765800" y="375285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Sprašové komplexy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5435600" y="4221163"/>
            <a:ext cx="3681413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ve sprašových sériích - přerušení tvorby spraše a vznik odvápněných, velmi slabě vyvinutých hnědých půd (nebo šedých - iniciální stadium černozemí)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5435600" y="5511800"/>
            <a:ext cx="3752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fauna - vyšší zastoupení vlhkomilných forem, avšak podržující si studený ráz</a:t>
            </a:r>
          </a:p>
        </p:txBody>
      </p:sp>
      <p:sp>
        <p:nvSpPr>
          <p:cNvPr id="28679" name="Rectangle 15"/>
          <p:cNvSpPr>
            <a:spLocks noChangeArrowheads="1"/>
          </p:cNvSpPr>
          <p:nvPr/>
        </p:nvSpPr>
        <p:spPr bwMode="auto">
          <a:xfrm>
            <a:off x="5435600" y="6172200"/>
            <a:ext cx="3681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výskyt šedých horizontů - nejslabší výkyvy se zvýšenou vlhkostí</a:t>
            </a:r>
          </a:p>
        </p:txBody>
      </p:sp>
      <p:pic>
        <p:nvPicPr>
          <p:cNvPr id="28680" name="Picture 21" descr="spraš_Brno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5435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6" descr="Spraš_Věst_1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2195513" y="2060575"/>
            <a:ext cx="0" cy="1447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 flipH="1">
            <a:off x="5638800" y="533400"/>
            <a:ext cx="990600" cy="1524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 flipH="1">
            <a:off x="6705600" y="533400"/>
            <a:ext cx="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5" name="Text Box 30"/>
          <p:cNvSpPr txBox="1">
            <a:spLocks noChangeArrowheads="1"/>
          </p:cNvSpPr>
          <p:nvPr/>
        </p:nvSpPr>
        <p:spPr bwMode="auto">
          <a:xfrm>
            <a:off x="5849938" y="152400"/>
            <a:ext cx="184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Arial" panose="020B0604020202020204" pitchFamily="34" charset="0"/>
              </a:rPr>
              <a:t>Výkyvy II. řádu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8900" y="228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Problém lesa a stepi</a:t>
            </a: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50800" y="838200"/>
            <a:ext cx="342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stepi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po stránce mikroklimatické jsou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kontinentálnější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zahrnují otevřené formace od tundrovitých luk po xerotermní skály v chráněných polohách</a:t>
            </a:r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50800" y="2286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lesy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po stránce mikroklimatické jsou oceánštější - zahrnují společenstva dřevin od severské tajgy po submediteránní sucholesy</a:t>
            </a:r>
          </a:p>
        </p:txBody>
      </p:sp>
      <p:pic>
        <p:nvPicPr>
          <p:cNvPr id="29701" name="Picture 13" descr="Lesy_stepi_sch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5400"/>
            <a:ext cx="5683250" cy="30432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276600" y="313055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Iversenův (1964) cyklus vegetačních fází a stanovištních podmínek ve vzájemných souvislostech.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304800" y="38576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Teplé výkyvy</a:t>
            </a:r>
          </a:p>
        </p:txBody>
      </p:sp>
      <p:sp>
        <p:nvSpPr>
          <p:cNvPr id="29704" name="Text Box 20"/>
          <p:cNvSpPr txBox="1">
            <a:spLocks noChangeArrowheads="1"/>
          </p:cNvSpPr>
          <p:nvPr/>
        </p:nvSpPr>
        <p:spPr bwMode="auto">
          <a:xfrm>
            <a:off x="304800" y="47402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Studené výkyvy</a:t>
            </a:r>
          </a:p>
        </p:txBody>
      </p:sp>
      <p:sp>
        <p:nvSpPr>
          <p:cNvPr id="29705" name="AutoShape 21"/>
          <p:cNvSpPr>
            <a:spLocks noChangeArrowheads="1"/>
          </p:cNvSpPr>
          <p:nvPr/>
        </p:nvSpPr>
        <p:spPr bwMode="auto">
          <a:xfrm>
            <a:off x="2514600" y="4664075"/>
            <a:ext cx="685800" cy="533400"/>
          </a:xfrm>
          <a:prstGeom prst="rightArrow">
            <a:avLst>
              <a:gd name="adj1" fmla="val 49676"/>
              <a:gd name="adj2" fmla="val 4553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9706" name="AutoShape 22"/>
          <p:cNvSpPr>
            <a:spLocks noChangeArrowheads="1"/>
          </p:cNvSpPr>
          <p:nvPr/>
        </p:nvSpPr>
        <p:spPr bwMode="auto">
          <a:xfrm>
            <a:off x="2514600" y="3781425"/>
            <a:ext cx="685800" cy="533400"/>
          </a:xfrm>
          <a:prstGeom prst="rightArrow">
            <a:avLst>
              <a:gd name="adj1" fmla="val 49676"/>
              <a:gd name="adj2" fmla="val 4553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9707" name="Text Box 23"/>
          <p:cNvSpPr txBox="1">
            <a:spLocks noChangeArrowheads="1"/>
          </p:cNvSpPr>
          <p:nvPr/>
        </p:nvSpPr>
        <p:spPr bwMode="auto">
          <a:xfrm>
            <a:off x="3352800" y="3673475"/>
            <a:ext cx="3048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zalesnění, zvyšuje se oceanita, zvláště v mikroklimatickém měřítku</a:t>
            </a:r>
          </a:p>
        </p:txBody>
      </p:sp>
      <p:sp>
        <p:nvSpPr>
          <p:cNvPr id="29708" name="Text Box 24"/>
          <p:cNvSpPr txBox="1">
            <a:spLocks noChangeArrowheads="1"/>
          </p:cNvSpPr>
          <p:nvPr/>
        </p:nvSpPr>
        <p:spPr bwMode="auto">
          <a:xfrm>
            <a:off x="3352800" y="4740275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bezlesá období, vzestup kontinentality</a:t>
            </a:r>
          </a:p>
        </p:txBody>
      </p:sp>
      <p:sp>
        <p:nvSpPr>
          <p:cNvPr id="29709" name="Text Box 26"/>
          <p:cNvSpPr txBox="1">
            <a:spLocks noChangeArrowheads="1"/>
          </p:cNvSpPr>
          <p:nvPr/>
        </p:nvSpPr>
        <p:spPr bwMode="auto">
          <a:xfrm>
            <a:off x="6096000" y="3657600"/>
            <a:ext cx="27432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lesní prvky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obecně méně odolné vůči mrazu a rychlým změnám teploty</a:t>
            </a:r>
          </a:p>
        </p:txBody>
      </p:sp>
      <p:sp>
        <p:nvSpPr>
          <p:cNvPr id="29710" name="Text Box 27"/>
          <p:cNvSpPr txBox="1">
            <a:spLocks noChangeArrowheads="1"/>
          </p:cNvSpPr>
          <p:nvPr/>
        </p:nvSpPr>
        <p:spPr bwMode="auto">
          <a:xfrm>
            <a:off x="6096000" y="4724400"/>
            <a:ext cx="27432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stepní prvky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velmi odolné vůči mrazu, bez problému snáší glaciální klima</a:t>
            </a:r>
          </a:p>
        </p:txBody>
      </p:sp>
      <p:sp>
        <p:nvSpPr>
          <p:cNvPr id="29711" name="Text Box 32"/>
          <p:cNvSpPr txBox="1">
            <a:spLocks noChangeArrowheads="1"/>
          </p:cNvSpPr>
          <p:nvPr/>
        </p:nvSpPr>
        <p:spPr bwMode="auto">
          <a:xfrm>
            <a:off x="381000" y="5791200"/>
            <a:ext cx="8534400" cy="8366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Geografická pozice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střední Evropa - nápadné rozdíly mezi lesní (interglaciální) a stepní (glaciální) faunou a flórou; jv. evrop. části Ruska - stepní ráz v chladném i teplém období, rozdíly mnohem menší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Význam vegetace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>
                <a:solidFill>
                  <a:srgbClr val="FFFF00"/>
                </a:solidFill>
                <a:latin typeface="Comic Sans MS" panose="030F0702030302020204" pitchFamily="66" charset="0"/>
              </a:rPr>
              <a:t>Vegetační pokryv v kvartéru</a:t>
            </a:r>
          </a:p>
        </p:txBody>
      </p:sp>
      <p:grpSp>
        <p:nvGrpSpPr>
          <p:cNvPr id="30724" name="Group 20"/>
          <p:cNvGrpSpPr>
            <a:grpSpLocks/>
          </p:cNvGrpSpPr>
          <p:nvPr/>
        </p:nvGrpSpPr>
        <p:grpSpPr bwMode="auto">
          <a:xfrm>
            <a:off x="495300" y="3048000"/>
            <a:ext cx="3848100" cy="3759200"/>
            <a:chOff x="312" y="1920"/>
            <a:chExt cx="2424" cy="2368"/>
          </a:xfrm>
        </p:grpSpPr>
        <p:sp>
          <p:nvSpPr>
            <p:cNvPr id="30732" name="Text Box 4"/>
            <p:cNvSpPr txBox="1">
              <a:spLocks noChangeArrowheads="1"/>
            </p:cNvSpPr>
            <p:nvPr/>
          </p:nvSpPr>
          <p:spPr bwMode="auto">
            <a:xfrm>
              <a:off x="312" y="4075"/>
              <a:ext cx="18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 macrocarpa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0733" name="Picture 14" descr="quercus_macrocarpa_c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20"/>
              <a:ext cx="2352" cy="211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5" name="Group 21"/>
          <p:cNvGrpSpPr>
            <a:grpSpLocks/>
          </p:cNvGrpSpPr>
          <p:nvPr/>
        </p:nvGrpSpPr>
        <p:grpSpPr bwMode="auto">
          <a:xfrm>
            <a:off x="4114800" y="838200"/>
            <a:ext cx="4724400" cy="3957638"/>
            <a:chOff x="2592" y="528"/>
            <a:chExt cx="2976" cy="2493"/>
          </a:xfrm>
        </p:grpSpPr>
        <p:pic>
          <p:nvPicPr>
            <p:cNvPr id="30730" name="Picture 13" descr="Picea_rubens_bran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528"/>
              <a:ext cx="2976" cy="22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1" name="Text Box 15"/>
            <p:cNvSpPr txBox="1">
              <a:spLocks noChangeArrowheads="1"/>
            </p:cNvSpPr>
            <p:nvPr/>
          </p:nvSpPr>
          <p:spPr bwMode="auto">
            <a:xfrm>
              <a:off x="2784" y="2808"/>
              <a:ext cx="18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 rubens.</a:t>
              </a:r>
              <a:endParaRPr lang="cs-CZ" altLang="cs-CZ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228600" y="12192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vegetační pokryv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ovlivňuje pochody sedimentační, erozní, půdotvorné, usměrňuje podnebí 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228600" y="21336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rozšíření a stanovištní nároky vyšších rostlin jsou známy mnohem lépe než u živočichů (snadná dostupnost) </a:t>
            </a: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4572000" y="510540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listnatý les - zjara holý, umožňuje rychlé prohřátí půdy - bohatá přízemní vegetace</a:t>
            </a: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4572000" y="57531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jehličnatý les - dlouho studené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Zachování rostlinných zbytků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25800" y="5003800"/>
            <a:ext cx="388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Obecný model odnosu semen do jezerních sedimentů.</a:t>
            </a:r>
          </a:p>
        </p:txBody>
      </p:sp>
      <p:pic>
        <p:nvPicPr>
          <p:cNvPr id="31748" name="Picture 14" descr="semena_dist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00"/>
            <a:ext cx="5692775" cy="47577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52400" y="1143000"/>
            <a:ext cx="3060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organické sedimenty, hlavně rašeliny - dostatek pylových zrn, větší zbytky i plody. Rašeliny - zvláštní význam pro poznání holocénu </a:t>
            </a: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152400" y="259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slatiny a jezerní uloženiny - převážně teplé výkyvy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152400" y="3429000"/>
            <a:ext cx="312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travertiny a strukturní pěnovce - otisky různých rostlinných částí (listů plodů aj.). Pyly jen podružně. Výhoda - makrovzorky jsou autochtonní</a:t>
            </a: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152400" y="4876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tufity (Porýní), jíly</a:t>
            </a:r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152400" y="5562600"/>
            <a:ext cx="3124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klastické sedimenty - obecně nepříznivé pro zachování (uhlíky, zuhelnatělá dřeva a kmeny v říčních nivách)</a:t>
            </a:r>
          </a:p>
        </p:txBody>
      </p:sp>
      <p:sp>
        <p:nvSpPr>
          <p:cNvPr id="31754" name="Text Box 18"/>
          <p:cNvSpPr txBox="1">
            <a:spLocks noChangeArrowheads="1"/>
          </p:cNvSpPr>
          <p:nvPr/>
        </p:nvSpPr>
        <p:spPr bwMode="auto">
          <a:xfrm>
            <a:off x="3429000" y="5867400"/>
            <a:ext cx="48006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Mnoho druhů je velmi obtížné doložit (např. stepní vegetace) - doplnění o paleontologická (např. paleomalakozoologická) studia.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5100" y="152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Biostratigrafické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využití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797300" y="6527800"/>
            <a:ext cx="510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Domin. vegetační typy v záp. Evropě v době před 9 ky, 6 ky, 3 ky a dnes </a:t>
            </a:r>
          </a:p>
        </p:txBody>
      </p:sp>
      <p:pic>
        <p:nvPicPr>
          <p:cNvPr id="32772" name="Picture 12" descr="Pyly_2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5400"/>
            <a:ext cx="5203825" cy="64516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15"/>
          <p:cNvSpPr>
            <a:spLocks noChangeArrowheads="1"/>
          </p:cNvSpPr>
          <p:nvPr/>
        </p:nvSpPr>
        <p:spPr bwMode="auto">
          <a:xfrm>
            <a:off x="152400" y="3771900"/>
            <a:ext cx="32369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detailní stratigrafie - zachycení vegetačního vývoje jednotlivých interglaciálů</a:t>
            </a:r>
          </a:p>
        </p:txBody>
      </p:sp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152400" y="1612900"/>
            <a:ext cx="35353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počátek pleistocénu -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vymizení terciérních prvků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dočasně přežívají v teplejších obdobích (tegelen, waal)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Phellodendron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Magnolia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Tsuga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...)</a:t>
            </a:r>
          </a:p>
        </p:txBody>
      </p:sp>
      <p:sp>
        <p:nvSpPr>
          <p:cNvPr id="32775" name="Rectangle 14"/>
          <p:cNvSpPr>
            <a:spLocks noChangeArrowheads="1"/>
          </p:cNvSpPr>
          <p:nvPr/>
        </p:nvSpPr>
        <p:spPr bwMode="auto">
          <a:xfrm>
            <a:off x="152400" y="2933700"/>
            <a:ext cx="360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cromer - relikty terciérní flóry jen nepartné (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Celtis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), flóra dostává současný ráz</a:t>
            </a:r>
          </a:p>
        </p:txBody>
      </p: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152400" y="4572000"/>
            <a:ext cx="345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studená období - pylové rozbory spraší a jeskynních uloženin</a:t>
            </a: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152400" y="5219700"/>
            <a:ext cx="3517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mnohé druhy se dnes ve střední Evropě nevyskytují - glaciály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Dryas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Koenigia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Selaginella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Artemisia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...; ingerglaciály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Brasenia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Dulichium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Celtis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Thuja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Text Box 23"/>
          <p:cNvSpPr txBox="1">
            <a:spLocks noChangeArrowheads="1"/>
          </p:cNvSpPr>
          <p:nvPr/>
        </p:nvSpPr>
        <p:spPr bwMode="auto">
          <a:xfrm>
            <a:off x="304800" y="641350"/>
            <a:ext cx="3276600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Bez větších vývojových změn, avšak podnebné výkyvy silně mění složení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Paleoekologický význam</a:t>
            </a:r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3962400" y="152400"/>
            <a:ext cx="5181600" cy="6470650"/>
            <a:chOff x="2544" y="432"/>
            <a:chExt cx="3024" cy="3769"/>
          </a:xfrm>
        </p:grpSpPr>
        <p:sp>
          <p:nvSpPr>
            <p:cNvPr id="33801" name="Text Box 3"/>
            <p:cNvSpPr txBox="1">
              <a:spLocks noChangeArrowheads="1"/>
            </p:cNvSpPr>
            <p:nvPr/>
          </p:nvSpPr>
          <p:spPr bwMode="auto">
            <a:xfrm>
              <a:off x="2544" y="3722"/>
              <a:ext cx="302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Dnešní stav vegetačního pokryvu v Evropě: A - Arktická a alpinská vegetační zóna; B - boreální a hemiboreální; M - mediteránní; P -  Panonsko-ponticko-anatolská; T - teplá veget. zóna se světlými listnatými lesy.</a:t>
              </a:r>
            </a:p>
          </p:txBody>
        </p:sp>
        <p:pic>
          <p:nvPicPr>
            <p:cNvPr id="33802" name="Picture 7" descr="Veget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432"/>
              <a:ext cx="2884" cy="326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838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vzájemný poměr rozsahu lesa a stepi, vzácněji i vytyčení přesné hranice (les se prolíná s otevřenými plochami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28600" y="19050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vztah vegetace k půdě - studená období (především spraše) - chladnomilné druhy, silný podíl slanomilných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Plantago maritima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Chenopodiaceae) 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228600" y="3289300"/>
            <a:ext cx="373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studené období - není důležitá průměrná teplota, ale obsah minerálních látek v půdě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228600" y="43434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teplá období, postglaciál - s příchodem humidního klimatu - vyšší podíl dřevin, stoupá intenzita půdních pochodů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355600" y="5334000"/>
            <a:ext cx="3429000" cy="1271588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Cyklus vzniku a ústupu lesní formace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byliny - dřeviny - světlé porosty (borovice, líska) - uzavřené lesy - zabahňování lesů - rašelinění - ústup lesa</a:t>
            </a:r>
            <a:endParaRPr lang="cs-CZ" altLang="cs-CZ" sz="1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Kvartérní klimatický cyklus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228600" y="609600"/>
            <a:ext cx="87630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klimatické výkyvy - paleontologicky a sedimentologicky často nelze různě staré výkyvy vzájemně odlišit. Nejvýraznější cykly I. řádu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klimatický cyklus odráží změny v sedimentaci, tvorbu půd, vznik určitých rostlinných a živočišných společenstev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jednotlivé sledy se opakují, vytváří </a:t>
            </a:r>
            <a:r>
              <a:rPr lang="cs-CZ" altLang="cs-CZ" sz="1400" b="1">
                <a:latin typeface="Comic Sans MS" panose="030F0702030302020204" pitchFamily="66" charset="0"/>
              </a:rPr>
              <a:t>klimatický cyklus</a:t>
            </a:r>
            <a:endParaRPr lang="cs-CZ" altLang="cs-CZ" sz="1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základní cyklus vždy začíná určitým teplým obdobím, následuje studené</a:t>
            </a:r>
          </a:p>
        </p:txBody>
      </p:sp>
      <p:pic>
        <p:nvPicPr>
          <p:cNvPr id="16388" name="Picture 20" descr="Klimat_cyklus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072" r="5769" b="2632"/>
          <a:stretch>
            <a:fillRect/>
          </a:stretch>
        </p:blipFill>
        <p:spPr bwMode="auto">
          <a:xfrm>
            <a:off x="4965700" y="2587625"/>
            <a:ext cx="40259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1"/>
          <p:cNvSpPr>
            <a:spLocks noChangeArrowheads="1"/>
          </p:cNvSpPr>
          <p:nvPr/>
        </p:nvSpPr>
        <p:spPr bwMode="auto">
          <a:xfrm>
            <a:off x="381000" y="5943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/>
        </p:nvSpPr>
        <p:spPr bwMode="auto">
          <a:xfrm>
            <a:off x="228600" y="2514600"/>
            <a:ext cx="4648200" cy="1981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1. fáze</a:t>
            </a:r>
          </a:p>
          <a:p>
            <a:pPr eaLnBrk="1" hangingPunct="1"/>
            <a:r>
              <a:rPr lang="cs-CZ" altLang="cs-CZ" sz="1400" b="1">
                <a:latin typeface="Comic Sans MS" panose="030F0702030302020204" pitchFamily="66" charset="0"/>
              </a:rPr>
              <a:t>kataglaciální fáze</a:t>
            </a:r>
            <a:r>
              <a:rPr lang="cs-CZ" altLang="cs-CZ" sz="1400">
                <a:latin typeface="Comic Sans MS" panose="030F0702030302020204" pitchFamily="66" charset="0"/>
              </a:rPr>
              <a:t> (závěr glaciálu, časný interglaciál) – rychlé oteplování, rozvoj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tání permafrostu, intenzivní svahové a fluviální periglaciální procesy, zeslabování mrazového zvětrávání hornin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vyznívání sprašové sedimentace, zánik geliflukce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vývoj meandrujících řek</a:t>
            </a:r>
          </a:p>
        </p:txBody>
      </p:sp>
      <p:sp>
        <p:nvSpPr>
          <p:cNvPr id="16391" name="Rectangle 26"/>
          <p:cNvSpPr>
            <a:spLocks noChangeArrowheads="1"/>
          </p:cNvSpPr>
          <p:nvPr/>
        </p:nvSpPr>
        <p:spPr bwMode="auto">
          <a:xfrm>
            <a:off x="215900" y="4622800"/>
            <a:ext cx="4660900" cy="1930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2.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teplé a vlhké </a:t>
            </a:r>
            <a:r>
              <a:rPr lang="cs-CZ" altLang="cs-CZ" sz="1400" b="1">
                <a:latin typeface="Comic Sans MS" panose="030F0702030302020204" pitchFamily="66" charset="0"/>
              </a:rPr>
              <a:t>interglaciální období</a:t>
            </a:r>
            <a:r>
              <a:rPr lang="cs-CZ" altLang="cs-CZ" sz="1400">
                <a:latin typeface="Comic Sans MS" panose="030F0702030302020204" pitchFamily="66" charset="0"/>
              </a:rPr>
              <a:t>, humidní morfogeneze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tvorba lesních parahnědozemí na spraších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rozšíření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zeslabení svahových a fluviálních procesů, ustávání eolické činnosti, </a:t>
            </a:r>
            <a:r>
              <a:rPr lang="cs-CZ" altLang="cs-CZ" sz="1400" b="1">
                <a:latin typeface="Comic Sans MS" panose="030F0702030302020204" pitchFamily="66" charset="0"/>
              </a:rPr>
              <a:t>erozní + sedimentační klid</a:t>
            </a:r>
          </a:p>
        </p:txBody>
      </p:sp>
      <p:sp>
        <p:nvSpPr>
          <p:cNvPr id="16392" name="TextovéPole 1"/>
          <p:cNvSpPr txBox="1">
            <a:spLocks noChangeArrowheads="1"/>
          </p:cNvSpPr>
          <p:nvPr/>
        </p:nvSpPr>
        <p:spPr bwMode="auto">
          <a:xfrm>
            <a:off x="7959725" y="6219825"/>
            <a:ext cx="1077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200">
                <a:latin typeface="Arial" panose="020B0604020202020204" pitchFamily="34" charset="0"/>
                <a:cs typeface="Arial" panose="020B0604020202020204" pitchFamily="34" charset="0"/>
              </a:rPr>
              <a:t>Ložek (1999)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13652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hranice pliocén / pleistocén, spodní pleistocén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6200" y="7620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127000" y="5562600"/>
            <a:ext cx="304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studená období - převaha porostů odolných jehličnanů -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; nezakryté plochy pokryty nenáročnou bylinnou vegetací</a:t>
            </a:r>
          </a:p>
        </p:txBody>
      </p:sp>
      <p:pic>
        <p:nvPicPr>
          <p:cNvPr id="34821" name="Picture 14" descr="Plioc_pleis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808038"/>
            <a:ext cx="5734050" cy="4103687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18"/>
          <p:cNvSpPr txBox="1">
            <a:spLocks noChangeArrowheads="1"/>
          </p:cNvSpPr>
          <p:nvPr/>
        </p:nvSpPr>
        <p:spPr bwMode="auto">
          <a:xfrm>
            <a:off x="190500" y="784225"/>
            <a:ext cx="2895600" cy="1793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konec neogénu</a:t>
            </a:r>
            <a:r>
              <a:rPr lang="cs-CZ" altLang="cs-CZ" sz="1400">
                <a:latin typeface="Comic Sans MS" panose="030F0702030302020204" pitchFamily="66" charset="0"/>
              </a:rPr>
              <a:t> - střední Evropa - smíšené lesy + </a:t>
            </a:r>
            <a:r>
              <a:rPr lang="cs-CZ" altLang="cs-CZ" sz="1400" b="1">
                <a:latin typeface="Comic Sans MS" panose="030F0702030302020204" pitchFamily="66" charset="0"/>
              </a:rPr>
              <a:t>vymizelé prky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latin typeface="Comic Sans MS" panose="030F0702030302020204" pitchFamily="66" charset="0"/>
              </a:rPr>
              <a:t>Taxodium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Sciadopitys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Liquidambar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Liriodendron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Phellodendron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Nyssa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Magnolia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Tsuga</a:t>
            </a:r>
            <a:r>
              <a:rPr lang="cs-CZ" altLang="cs-CZ" sz="1400">
                <a:latin typeface="Comic Sans MS" panose="030F0702030302020204" pitchFamily="66" charset="0"/>
              </a:rPr>
              <a:t>... Přítomny i dnes běžné rody - </a:t>
            </a:r>
            <a:r>
              <a:rPr lang="cs-CZ" altLang="cs-CZ" sz="1400" i="1"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Fagus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Alnus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latin typeface="Comic Sans MS" panose="030F0702030302020204" pitchFamily="66" charset="0"/>
              </a:rPr>
              <a:t>,</a:t>
            </a:r>
            <a:r>
              <a:rPr lang="cs-CZ" altLang="cs-CZ" sz="1400" i="1">
                <a:latin typeface="Comic Sans MS" panose="030F0702030302020204" pitchFamily="66" charset="0"/>
              </a:rPr>
              <a:t> Fraxinus</a:t>
            </a:r>
            <a:r>
              <a:rPr lang="cs-CZ" altLang="cs-CZ" sz="1400"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34823" name="Text Box 19"/>
          <p:cNvSpPr txBox="1">
            <a:spLocks noChangeArrowheads="1"/>
          </p:cNvSpPr>
          <p:nvPr/>
        </p:nvSpPr>
        <p:spPr bwMode="auto">
          <a:xfrm>
            <a:off x="190500" y="3559175"/>
            <a:ext cx="2895600" cy="13684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počátek kvartéru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b="1">
                <a:latin typeface="Comic Sans MS" panose="030F0702030302020204" pitchFamily="66" charset="0"/>
              </a:rPr>
              <a:t>ochlazení</a:t>
            </a:r>
            <a:r>
              <a:rPr lang="cs-CZ" altLang="cs-CZ" sz="1400">
                <a:latin typeface="Comic Sans MS" panose="030F0702030302020204" pitchFamily="66" charset="0"/>
              </a:rPr>
              <a:t> - vystřídání náročných dřevin odolnějšími porosty s </a:t>
            </a:r>
            <a:r>
              <a:rPr lang="cs-CZ" altLang="cs-CZ" sz="1400" b="1">
                <a:latin typeface="Comic Sans MS" panose="030F0702030302020204" pitchFamily="66" charset="0"/>
              </a:rPr>
              <a:t>převahou jehličnanů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latin typeface="Comic Sans MS" panose="030F0702030302020204" pitchFamily="66" charset="0"/>
              </a:rPr>
              <a:t>; přítomnost volných ploch (pyly nedřevin)</a:t>
            </a:r>
          </a:p>
        </p:txBody>
      </p:sp>
      <p:sp>
        <p:nvSpPr>
          <p:cNvPr id="34824" name="Line 20"/>
          <p:cNvSpPr>
            <a:spLocks noChangeShapeType="1"/>
          </p:cNvSpPr>
          <p:nvPr/>
        </p:nvSpPr>
        <p:spPr bwMode="auto">
          <a:xfrm flipV="1">
            <a:off x="7086600" y="2590800"/>
            <a:ext cx="0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Text Box 47"/>
          <p:cNvSpPr txBox="1">
            <a:spLocks noChangeArrowheads="1"/>
          </p:cNvSpPr>
          <p:nvPr/>
        </p:nvSpPr>
        <p:spPr bwMode="auto">
          <a:xfrm>
            <a:off x="6877050" y="41148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34826" name="Text Box 48"/>
          <p:cNvSpPr txBox="1">
            <a:spLocks noChangeArrowheads="1"/>
          </p:cNvSpPr>
          <p:nvPr/>
        </p:nvSpPr>
        <p:spPr bwMode="auto">
          <a:xfrm>
            <a:off x="6875463" y="210185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34827" name="Text Box 55"/>
          <p:cNvSpPr txBox="1">
            <a:spLocks noChangeArrowheads="1"/>
          </p:cNvSpPr>
          <p:nvPr/>
        </p:nvSpPr>
        <p:spPr bwMode="auto">
          <a:xfrm>
            <a:off x="3276600" y="5273675"/>
            <a:ext cx="5715000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>
                <a:latin typeface="Arial" panose="020B0604020202020204" pitchFamily="34" charset="0"/>
              </a:rPr>
              <a:t>Sequoia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Taxodium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Sciadopitys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Tsuga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Carya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Pterocarya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Eucommia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Nyssa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Liquidambar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Aesculus</a:t>
            </a:r>
          </a:p>
        </p:txBody>
      </p:sp>
      <p:sp>
        <p:nvSpPr>
          <p:cNvPr id="34828" name="Text Box 57"/>
          <p:cNvSpPr txBox="1">
            <a:spLocks noChangeArrowheads="1"/>
          </p:cNvSpPr>
          <p:nvPr/>
        </p:nvSpPr>
        <p:spPr bwMode="auto">
          <a:xfrm>
            <a:off x="6629400" y="1447800"/>
            <a:ext cx="2301875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Tilia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Fagus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Umlus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Fraxinus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</a:t>
            </a:r>
          </a:p>
        </p:txBody>
      </p:sp>
      <p:sp>
        <p:nvSpPr>
          <p:cNvPr id="34829" name="Line 58"/>
          <p:cNvSpPr>
            <a:spLocks noChangeShapeType="1"/>
          </p:cNvSpPr>
          <p:nvPr/>
        </p:nvSpPr>
        <p:spPr bwMode="auto">
          <a:xfrm flipH="1" flipV="1">
            <a:off x="6400800" y="4549775"/>
            <a:ext cx="1524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Oval 59"/>
          <p:cNvSpPr>
            <a:spLocks noChangeArrowheads="1"/>
          </p:cNvSpPr>
          <p:nvPr/>
        </p:nvSpPr>
        <p:spPr bwMode="auto">
          <a:xfrm>
            <a:off x="3733800" y="2514600"/>
            <a:ext cx="914400" cy="1524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střední pleistocén 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2400" y="14478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844" name="Group 16"/>
          <p:cNvGrpSpPr>
            <a:grpSpLocks/>
          </p:cNvGrpSpPr>
          <p:nvPr/>
        </p:nvGrpSpPr>
        <p:grpSpPr bwMode="auto">
          <a:xfrm>
            <a:off x="3352800" y="101600"/>
            <a:ext cx="5867400" cy="4672013"/>
            <a:chOff x="2216" y="480"/>
            <a:chExt cx="3440" cy="2728"/>
          </a:xfrm>
        </p:grpSpPr>
        <p:sp>
          <p:nvSpPr>
            <p:cNvPr id="35849" name="Text Box 3"/>
            <p:cNvSpPr txBox="1">
              <a:spLocks noChangeArrowheads="1"/>
            </p:cNvSpPr>
            <p:nvPr/>
          </p:nvSpPr>
          <p:spPr bwMode="auto">
            <a:xfrm>
              <a:off x="2216" y="2728"/>
              <a:ext cx="3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zachycující část cromerského interglaciálního komplexu (cromer IV), sz. Německo.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BP</a:t>
              </a:r>
            </a:p>
          </p:txBody>
        </p:sp>
        <p:pic>
          <p:nvPicPr>
            <p:cNvPr id="35850" name="Picture 10" descr="Cromer_py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80"/>
              <a:ext cx="3252" cy="2223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152400" y="3657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Doprovodná fauna (Anglie + kontinent)</a:t>
            </a: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254000" y="4495800"/>
            <a:ext cx="2971800" cy="20161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cromerské vrstvy v Anglii a výskyty na kontinentu -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doprovodná fauna savců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Elephas antiquus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Ursus deningeri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Stephanorhinus etruscus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Alces latifrons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Cervus elaphus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Capreolus capreolus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Sus scrofa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Bison schoetensacki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Hippopotamus amphibius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3733800" y="5524500"/>
            <a:ext cx="50292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Vývoj člověka</a:t>
            </a:r>
          </a:p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Jedny z nejstarších nálezů člověka v Evropě - Mauer (Německo), Španělsko, Francie, Maďarsko, Řecko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Homo erectus heidelbergensis</a:t>
            </a: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279400" y="1270000"/>
            <a:ext cx="2895600" cy="20066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cromerský interglaciální</a:t>
            </a:r>
            <a:r>
              <a:rPr lang="cs-CZ" altLang="cs-CZ" sz="1400">
                <a:latin typeface="Comic Sans MS" panose="030F0702030302020204" pitchFamily="66" charset="0"/>
              </a:rPr>
              <a:t> </a:t>
            </a:r>
            <a:r>
              <a:rPr lang="cs-CZ" altLang="cs-CZ" sz="1400" b="1">
                <a:latin typeface="Comic Sans MS" panose="030F0702030302020204" pitchFamily="66" charset="0"/>
              </a:rPr>
              <a:t>komplex</a:t>
            </a:r>
            <a:r>
              <a:rPr lang="cs-CZ" altLang="cs-CZ" sz="1400">
                <a:latin typeface="Comic Sans MS" panose="030F0702030302020204" pitchFamily="66" charset="0"/>
              </a:rPr>
              <a:t> (4 teplé + 3 chladné výkyvy) - vegetační poměry </a:t>
            </a:r>
            <a:r>
              <a:rPr lang="cs-CZ" altLang="cs-CZ" sz="1400" b="1">
                <a:latin typeface="Comic Sans MS" panose="030F0702030302020204" pitchFamily="66" charset="0"/>
              </a:rPr>
              <a:t>připomínající současnost</a:t>
            </a:r>
            <a:r>
              <a:rPr lang="cs-CZ" altLang="cs-CZ" sz="1400">
                <a:latin typeface="Comic Sans MS" panose="030F0702030302020204" pitchFamily="66" charset="0"/>
              </a:rPr>
              <a:t>: </a:t>
            </a:r>
            <a:r>
              <a:rPr lang="cs-CZ" altLang="cs-CZ" sz="1400" i="1"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Tilia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Fraxinus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Acer</a:t>
            </a:r>
            <a:r>
              <a:rPr lang="cs-CZ" altLang="cs-CZ" sz="1400">
                <a:latin typeface="Comic Sans MS" panose="030F0702030302020204" pitchFamily="66" charset="0"/>
              </a:rPr>
              <a:t>. Řada dnes v Evropě vymřelých zástupců: </a:t>
            </a:r>
            <a:r>
              <a:rPr lang="cs-CZ" altLang="cs-CZ" sz="1400" i="1">
                <a:latin typeface="Comic Sans MS" panose="030F0702030302020204" pitchFamily="66" charset="0"/>
              </a:rPr>
              <a:t>Brasenia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Dulichium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Azolla filiculoides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střední pleistocén </a:t>
            </a:r>
          </a:p>
        </p:txBody>
      </p:sp>
      <p:grpSp>
        <p:nvGrpSpPr>
          <p:cNvPr id="36868" name="Group 24"/>
          <p:cNvGrpSpPr>
            <a:grpSpLocks/>
          </p:cNvGrpSpPr>
          <p:nvPr/>
        </p:nvGrpSpPr>
        <p:grpSpPr bwMode="auto">
          <a:xfrm>
            <a:off x="254000" y="2157413"/>
            <a:ext cx="5080000" cy="4502150"/>
            <a:chOff x="160" y="1359"/>
            <a:chExt cx="3200" cy="2836"/>
          </a:xfrm>
        </p:grpSpPr>
        <p:sp>
          <p:nvSpPr>
            <p:cNvPr id="36874" name="Text Box 3"/>
            <p:cNvSpPr txBox="1">
              <a:spLocks noChangeArrowheads="1"/>
            </p:cNvSpPr>
            <p:nvPr/>
          </p:nvSpPr>
          <p:spPr bwMode="auto">
            <a:xfrm>
              <a:off x="160" y="3522"/>
              <a:ext cx="3200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holsteinského interglaciálního komplexu, sz. a z. alpská oblast.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6875" name="Picture 19" descr="Holstein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59"/>
              <a:ext cx="2976" cy="2137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64" name="AutoShape 20"/>
          <p:cNvSpPr>
            <a:spLocks/>
          </p:cNvSpPr>
          <p:nvPr/>
        </p:nvSpPr>
        <p:spPr bwMode="auto">
          <a:xfrm>
            <a:off x="6057900" y="774700"/>
            <a:ext cx="2781300" cy="1377950"/>
          </a:xfrm>
          <a:prstGeom prst="accentBorderCallout2">
            <a:avLst>
              <a:gd name="adj1" fmla="val 8296"/>
              <a:gd name="adj2" fmla="val -2741"/>
              <a:gd name="adj3" fmla="val 8296"/>
              <a:gd name="adj4" fmla="val -10444"/>
              <a:gd name="adj5" fmla="val 189171"/>
              <a:gd name="adj6" fmla="val -1826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A - protokratická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boreální lesní fáze v dalším průběhu obahuje teplomilné zástupce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1000-2000 let).</a:t>
            </a:r>
            <a:endParaRPr lang="cs-CZ" altLang="cs-CZ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>
            <a:off x="6057900" y="2314575"/>
            <a:ext cx="2781300" cy="1590675"/>
          </a:xfrm>
          <a:prstGeom prst="accentBorderCallout2">
            <a:avLst>
              <a:gd name="adj1" fmla="val 7185"/>
              <a:gd name="adj2" fmla="val -2741"/>
              <a:gd name="adj3" fmla="val 7185"/>
              <a:gd name="adj4" fmla="val -8162"/>
              <a:gd name="adj5" fmla="val 66565"/>
              <a:gd name="adj6" fmla="val -18153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B - 1.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smíšené doubravy +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Corylus. Quercus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&gt;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 Typické lesíky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Taxus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4000-5000 let).</a:t>
            </a:r>
          </a:p>
        </p:txBody>
      </p:sp>
      <p:sp>
        <p:nvSpPr>
          <p:cNvPr id="31766" name="AutoShape 22"/>
          <p:cNvSpPr>
            <a:spLocks/>
          </p:cNvSpPr>
          <p:nvPr/>
        </p:nvSpPr>
        <p:spPr bwMode="auto">
          <a:xfrm>
            <a:off x="6057900" y="4067175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9704"/>
              <a:gd name="adj5" fmla="val -58583"/>
              <a:gd name="adj6" fmla="val -17981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C - 2.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Abies-Carpinus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Abies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&gt;&gt;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5000-6000 let).</a:t>
            </a: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>
            <a:off x="6057900" y="5383213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6847"/>
              <a:gd name="adj5" fmla="val -171935"/>
              <a:gd name="adj6" fmla="val -18153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D - telokratická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Pinus-Picea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ústup teplomilných, nástup boreálních lesů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asi 2000 let).</a:t>
            </a:r>
          </a:p>
        </p:txBody>
      </p:sp>
      <p:sp>
        <p:nvSpPr>
          <p:cNvPr id="36873" name="Text Box 26"/>
          <p:cNvSpPr txBox="1">
            <a:spLocks noChangeArrowheads="1"/>
          </p:cNvSpPr>
          <p:nvPr/>
        </p:nvSpPr>
        <p:spPr bwMode="auto">
          <a:xfrm>
            <a:off x="330200" y="835025"/>
            <a:ext cx="4800600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elsterské zalednění</a:t>
            </a:r>
            <a:r>
              <a:rPr lang="cs-CZ" altLang="cs-CZ" sz="1400">
                <a:latin typeface="Comic Sans MS" panose="030F0702030302020204" pitchFamily="66" charset="0"/>
              </a:rPr>
              <a:t> - ústup teplomilných prvků daleko k jihu, případně vymizení, v nezaledněných oblastech - otevřené formace (stepi, tundry). Na příznivých místech -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Picea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 rot="-5400000">
            <a:off x="3108132" y="3158873"/>
            <a:ext cx="446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Holsteinský</a:t>
            </a:r>
            <a:r>
              <a:rPr lang="cs-CZ" altLang="cs-CZ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interglaciál (MIS 11)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 animBg="1" autoUpdateAnimBg="0"/>
      <p:bldP spid="31765" grpId="0" animBg="1" autoUpdateAnimBg="0"/>
      <p:bldP spid="31766" grpId="0" animBg="1" autoUpdateAnimBg="0"/>
      <p:bldP spid="31767" grpId="0" animBg="1" autoUpdateAnimBg="0"/>
      <p:bldP spid="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2982814" y="2983205"/>
            <a:ext cx="4032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Eemský</a:t>
            </a:r>
            <a:r>
              <a:rPr lang="cs-CZ" altLang="cs-CZ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interglaciál (MIS 5e)</a:t>
            </a:r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>
            <a:off x="6032500" y="762000"/>
            <a:ext cx="2781300" cy="1377950"/>
          </a:xfrm>
          <a:prstGeom prst="accentBorderCallout2">
            <a:avLst>
              <a:gd name="adj1" fmla="val 8296"/>
              <a:gd name="adj2" fmla="val -2741"/>
              <a:gd name="adj3" fmla="val 8296"/>
              <a:gd name="adj4" fmla="val -15412"/>
              <a:gd name="adj5" fmla="val 179722"/>
              <a:gd name="adj6" fmla="val -28310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A - protokratická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rozšíření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Salix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Juniperus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Hippophaë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; smíšené doubravy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1000 let).</a:t>
            </a:r>
            <a:endParaRPr lang="cs-CZ" altLang="cs-CZ"/>
          </a:p>
        </p:txBody>
      </p:sp>
      <p:sp>
        <p:nvSpPr>
          <p:cNvPr id="32777" name="AutoShape 9"/>
          <p:cNvSpPr>
            <a:spLocks/>
          </p:cNvSpPr>
          <p:nvPr/>
        </p:nvSpPr>
        <p:spPr bwMode="auto">
          <a:xfrm>
            <a:off x="6032500" y="2373313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11699"/>
              <a:gd name="adj5" fmla="val 73843"/>
              <a:gd name="adj6" fmla="val -2819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B - 1.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Alnus, Taxus.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(trvání: 2000-3000 let).</a:t>
            </a:r>
          </a:p>
        </p:txBody>
      </p:sp>
      <p:sp>
        <p:nvSpPr>
          <p:cNvPr id="32778" name="AutoShape 10"/>
          <p:cNvSpPr>
            <a:spLocks/>
          </p:cNvSpPr>
          <p:nvPr/>
        </p:nvSpPr>
        <p:spPr bwMode="auto">
          <a:xfrm>
            <a:off x="6032500" y="3835400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13069"/>
              <a:gd name="adj5" fmla="val -50819"/>
              <a:gd name="adj6" fmla="val -28310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C - 2.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úbytek doubrav, přibývá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4000 let).</a:t>
            </a:r>
          </a:p>
        </p:txBody>
      </p:sp>
      <p:sp>
        <p:nvSpPr>
          <p:cNvPr id="32779" name="AutoShape 11"/>
          <p:cNvSpPr>
            <a:spLocks/>
          </p:cNvSpPr>
          <p:nvPr/>
        </p:nvSpPr>
        <p:spPr bwMode="auto">
          <a:xfrm>
            <a:off x="6019800" y="5286375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9477"/>
              <a:gd name="adj5" fmla="val -174931"/>
              <a:gd name="adj6" fmla="val -27852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D - telokratická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Pinus-Picea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ústup náročných listnáčů, nástup jehličnanů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hojná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asi 4000 let).</a:t>
            </a:r>
          </a:p>
        </p:txBody>
      </p: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317500" y="1447800"/>
            <a:ext cx="5156200" cy="5381625"/>
            <a:chOff x="200" y="912"/>
            <a:chExt cx="3248" cy="3390"/>
          </a:xfrm>
        </p:grpSpPr>
        <p:sp>
          <p:nvSpPr>
            <p:cNvPr id="37898" name="Text Box 3"/>
            <p:cNvSpPr txBox="1">
              <a:spLocks noChangeArrowheads="1"/>
            </p:cNvSpPr>
            <p:nvPr/>
          </p:nvSpPr>
          <p:spPr bwMode="auto">
            <a:xfrm>
              <a:off x="200" y="3744"/>
              <a:ext cx="3248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eemského interglaciálního komplexu, sz. střed. Evropa.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7899" name="Picture 12" descr="Eem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2627" cy="2784"/>
            </a:xfrm>
            <a:prstGeom prst="rect">
              <a:avLst/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419100" y="914400"/>
            <a:ext cx="4267200" cy="3048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sálské zalednění</a:t>
            </a:r>
            <a:r>
              <a:rPr lang="cs-CZ" altLang="cs-CZ" sz="1400">
                <a:latin typeface="Comic Sans MS" panose="030F0702030302020204" pitchFamily="66" charset="0"/>
              </a:rPr>
              <a:t> - podobný vývoj jako v elsteru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39700" y="304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grpSp>
        <p:nvGrpSpPr>
          <p:cNvPr id="38915" name="Group 21"/>
          <p:cNvGrpSpPr>
            <a:grpSpLocks/>
          </p:cNvGrpSpPr>
          <p:nvPr/>
        </p:nvGrpSpPr>
        <p:grpSpPr bwMode="auto">
          <a:xfrm>
            <a:off x="4127500" y="381000"/>
            <a:ext cx="5181600" cy="6332538"/>
            <a:chOff x="2784" y="384"/>
            <a:chExt cx="2976" cy="3565"/>
          </a:xfrm>
        </p:grpSpPr>
        <p:sp>
          <p:nvSpPr>
            <p:cNvPr id="38922" name="Text Box 3"/>
            <p:cNvSpPr txBox="1">
              <a:spLocks noChangeArrowheads="1"/>
            </p:cNvSpPr>
            <p:nvPr/>
          </p:nvSpPr>
          <p:spPr bwMode="auto">
            <a:xfrm>
              <a:off x="2784" y="3589"/>
              <a:ext cx="297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Vegetační pokryv v Evropě asi 20 ky BP. A (bílá): arktická vegetace (tundra); A/P (řídké body): stepní tundra; P (husté body): stepi s roztroušenými, vzájemně oddělenými lesními stanovišti. </a:t>
              </a:r>
            </a:p>
          </p:txBody>
        </p:sp>
        <p:pic>
          <p:nvPicPr>
            <p:cNvPr id="38923" name="Picture 16" descr="weichs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" y="384"/>
              <a:ext cx="2718" cy="3168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916" name="Rectangle 15"/>
          <p:cNvSpPr>
            <a:spLocks noChangeArrowheads="1"/>
          </p:cNvSpPr>
          <p:nvPr/>
        </p:nvSpPr>
        <p:spPr bwMode="auto">
          <a:xfrm>
            <a:off x="304800" y="23114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amersfoortský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interstadiál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rozvoj lesů, převaha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Fraxinus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= podstatné oteplení</a:t>
            </a:r>
          </a:p>
        </p:txBody>
      </p:sp>
      <p:sp>
        <p:nvSpPr>
          <p:cNvPr id="38917" name="Rectangle 17"/>
          <p:cNvSpPr>
            <a:spLocks noChangeArrowheads="1"/>
          </p:cNvSpPr>
          <p:nvPr/>
        </p:nvSpPr>
        <p:spPr bwMode="auto">
          <a:xfrm>
            <a:off x="304800" y="34544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ústup lesa - studené parkové formace s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bylinách výrazně chladnomilní zástupci, např.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Saxifraga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8" name="Rectangle 18"/>
          <p:cNvSpPr>
            <a:spLocks noChangeArrowheads="1"/>
          </p:cNvSpPr>
          <p:nvPr/>
        </p:nvSpPr>
        <p:spPr bwMode="auto">
          <a:xfrm>
            <a:off x="304800" y="43434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brörupský interstadiál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zalesnění, převaha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Pinus-Betula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 abies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 omoricoides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04800" y="52197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odderadský interstadiál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podobný brörupskému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228600" y="1143000"/>
            <a:ext cx="3733800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viselské zalednění</a:t>
            </a:r>
            <a:r>
              <a:rPr lang="cs-CZ" altLang="cs-CZ" sz="1400">
                <a:latin typeface="Comic Sans MS" panose="030F0702030302020204" pitchFamily="66" charset="0"/>
              </a:rPr>
              <a:t> - počátek glaciálu - neúplný vývoj studených společenstev - lesostep - </a:t>
            </a:r>
            <a:r>
              <a:rPr lang="cs-CZ" altLang="cs-CZ" sz="1400" i="1"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</a:p>
        </p:txBody>
      </p:sp>
      <p:sp>
        <p:nvSpPr>
          <p:cNvPr id="38921" name="Text Box 25"/>
          <p:cNvSpPr txBox="1">
            <a:spLocks noChangeArrowheads="1"/>
          </p:cNvSpPr>
          <p:nvPr/>
        </p:nvSpPr>
        <p:spPr bwMode="auto">
          <a:xfrm>
            <a:off x="228600" y="6073775"/>
            <a:ext cx="37338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pleniglaciál </a:t>
            </a:r>
            <a:r>
              <a:rPr lang="cs-CZ" altLang="cs-CZ" sz="1400">
                <a:latin typeface="Comic Sans MS" panose="030F0702030302020204" pitchFamily="66" charset="0"/>
              </a:rPr>
              <a:t>- převaha studených stepí, korelace interstadiálů je dosud nejistá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CC66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28600" y="12192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bylinná vegetace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vývoj studených travnatých stepí, výrazná sprašová sedimentace, rozvoj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Chenopodiaceae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Plantago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maritima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940" name="Group 10"/>
          <p:cNvGrpSpPr>
            <a:grpSpLocks/>
          </p:cNvGrpSpPr>
          <p:nvPr/>
        </p:nvGrpSpPr>
        <p:grpSpPr bwMode="auto">
          <a:xfrm>
            <a:off x="4191000" y="76200"/>
            <a:ext cx="4876800" cy="4997848"/>
            <a:chOff x="2640" y="480"/>
            <a:chExt cx="2880" cy="3022"/>
          </a:xfrm>
        </p:grpSpPr>
        <p:sp>
          <p:nvSpPr>
            <p:cNvPr id="39944" name="Text Box 3"/>
            <p:cNvSpPr txBox="1">
              <a:spLocks noChangeArrowheads="1"/>
            </p:cNvSpPr>
            <p:nvPr/>
          </p:nvSpPr>
          <p:spPr bwMode="auto">
            <a:xfrm>
              <a:off x="2872" y="2888"/>
              <a:ext cx="2640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intergstadiálu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brörup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sz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. Německo, alpská oblast. TX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Pinus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Diploxylon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Carpinus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9945" name="Picture 7" descr="Brorup_py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80"/>
              <a:ext cx="2880" cy="233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941" name="Group 11"/>
          <p:cNvGrpSpPr>
            <a:grpSpLocks/>
          </p:cNvGrpSpPr>
          <p:nvPr/>
        </p:nvGrpSpPr>
        <p:grpSpPr bwMode="auto">
          <a:xfrm>
            <a:off x="38100" y="2971800"/>
            <a:ext cx="9105900" cy="3844925"/>
            <a:chOff x="192" y="1920"/>
            <a:chExt cx="5328" cy="2224"/>
          </a:xfrm>
        </p:grpSpPr>
        <p:pic>
          <p:nvPicPr>
            <p:cNvPr id="39942" name="Picture 8" descr="Odderade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0"/>
              <a:ext cx="2640" cy="2198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3" name="Text Box 9"/>
            <p:cNvSpPr txBox="1">
              <a:spLocks noChangeArrowheads="1"/>
            </p:cNvSpPr>
            <p:nvPr/>
          </p:nvSpPr>
          <p:spPr bwMode="auto">
            <a:xfrm>
              <a:off x="2880" y="3880"/>
              <a:ext cx="264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intergstadiálu odderade, sz. Německo, alpská oblast.</a:t>
              </a: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519488"/>
            <a:ext cx="70104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Arial" panose="020B0604020202020204" pitchFamily="34" charset="0"/>
              </a:rPr>
              <a:t>Použitá literatura</a:t>
            </a:r>
            <a:endParaRPr lang="cs-CZ" altLang="cs-CZ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Bradley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R. S., 1999: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Paleoclimatology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Reconstructing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Climates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Quaternary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2-nd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Edition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In: R.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Dmowska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R.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Holton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Eds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.): International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Geophysics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Series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1-613.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Harcourt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Academic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Press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Burlington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Gibbard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P., 2003: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History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northwest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Euro¨pean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rivers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during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past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three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million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years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http://www-qpg.geog.cam.ac.uk/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research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nweurorivers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Lang, G., 1994: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Quaträre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Vegetationsgeschichte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Europeas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Methoden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und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Ergebnisse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- 1-462. Gustav Fischer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Verlag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Jena.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Lowe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J., 1997: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Reconstructing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Quaternary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Environment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- 1-446.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Prentice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Hall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Harlow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Essex.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Ložek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V., 1973: Příroda ve čtvrtohorách. - 1-372. Academia, Praha. 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Musil, R., 2000: Natural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Environment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Anthropologie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38, 3, 307-310.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Wilson, R. C. L.,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Drury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S. A.,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Chapman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L., 2000: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Great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Ice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Age: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Climate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Change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Life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- 1-267.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Routledge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Open University, London.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Klimat_cyklus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072" r="5769" b="2632"/>
          <a:stretch>
            <a:fillRect/>
          </a:stretch>
        </p:blipFill>
        <p:spPr bwMode="auto">
          <a:xfrm>
            <a:off x="5029200" y="2649538"/>
            <a:ext cx="39624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81000" y="5943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28600" y="152400"/>
            <a:ext cx="4648200" cy="2438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3.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dlouhé </a:t>
            </a:r>
            <a:r>
              <a:rPr lang="cs-CZ" altLang="cs-CZ" sz="1400" b="1">
                <a:latin typeface="Comic Sans MS" panose="030F0702030302020204" pitchFamily="66" charset="0"/>
              </a:rPr>
              <a:t>anaglaciální období</a:t>
            </a:r>
            <a:r>
              <a:rPr lang="cs-CZ" altLang="cs-CZ" sz="1400">
                <a:latin typeface="Comic Sans MS" panose="030F0702030302020204" pitchFamily="66" charset="0"/>
              </a:rPr>
              <a:t> – řada teplých a studených výkyvů, celkové ochlazení, aridizace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úbytek lesní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mrazové zvětrávání, svahové procesy, promrzání, permafrost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převaha divočících a anastomózních vodních toků, na počátku laterální eroze, termoeroze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ukládání mocných poloh štěrků a písků, vznik syngenetických ledových klínů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15900" y="2857500"/>
            <a:ext cx="4660900" cy="838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4.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pokračující ochlazování klimatu, rozšiřování studených stepí, hodně ukládání spraše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215900" y="3987800"/>
            <a:ext cx="4660900" cy="2489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5.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ochlazování, pokračování periglaciálních geomorfologických procesů, permafrost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intenzivní mrazové zvětrávání, geliflukce, plošný splach, všechny kryogenní struktury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tundrová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převaha divočících a anastomózních řek, místy sprašová sedimentace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akumulace štěrků a písků v údolích, na svazích akumulace zvrstvených sutí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029200" y="152400"/>
            <a:ext cx="3962400" cy="2438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6.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hlavní sprašové období </a:t>
            </a:r>
            <a:r>
              <a:rPr lang="cs-CZ" altLang="cs-CZ" sz="1400" b="1">
                <a:latin typeface="Comic Sans MS" panose="030F0702030302020204" pitchFamily="66" charset="0"/>
              </a:rPr>
              <a:t>pleniglaciálu</a:t>
            </a:r>
            <a:r>
              <a:rPr lang="cs-CZ" altLang="cs-CZ" sz="1400">
                <a:latin typeface="Comic Sans MS" panose="030F0702030302020204" pitchFamily="66" charset="0"/>
              </a:rPr>
              <a:t>, mocné pokryvy spraší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suché klima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permafrost s nejnižší teplotou a největší hloubkou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vývoj sprašové stepi a tundry, v nejvyšších polohách studené pouště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rozsáhlá tvorba mrazových klínů, fluviální sedimentace zpomalená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Kvartérní podnebné výkyvy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 rot="-5400000">
            <a:off x="2217738" y="1473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Výkyvy I. řádu</a:t>
            </a:r>
          </a:p>
        </p:txBody>
      </p:sp>
      <p:sp>
        <p:nvSpPr>
          <p:cNvPr id="18436" name="AutoShape 14"/>
          <p:cNvSpPr>
            <a:spLocks/>
          </p:cNvSpPr>
          <p:nvPr/>
        </p:nvSpPr>
        <p:spPr bwMode="auto">
          <a:xfrm>
            <a:off x="3898900" y="762000"/>
            <a:ext cx="2438400" cy="952500"/>
          </a:xfrm>
          <a:prstGeom prst="accentBorderCallout2">
            <a:avLst>
              <a:gd name="adj1" fmla="val 12000"/>
              <a:gd name="adj2" fmla="val -3125"/>
              <a:gd name="adj3" fmla="val 12000"/>
              <a:gd name="adj4" fmla="val -13088"/>
              <a:gd name="adj5" fmla="val 68000"/>
              <a:gd name="adj6" fmla="val -19532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Teplá období (v něm. Warmzeit) - řadíme sem interglaciály, a postglaciál (holocén). </a:t>
            </a:r>
          </a:p>
        </p:txBody>
      </p:sp>
      <p:sp>
        <p:nvSpPr>
          <p:cNvPr id="18437" name="AutoShape 15"/>
          <p:cNvSpPr>
            <a:spLocks/>
          </p:cNvSpPr>
          <p:nvPr/>
        </p:nvSpPr>
        <p:spPr bwMode="auto">
          <a:xfrm>
            <a:off x="3886200" y="1952625"/>
            <a:ext cx="2438400" cy="739775"/>
          </a:xfrm>
          <a:prstGeom prst="accentBorderCallout2">
            <a:avLst>
              <a:gd name="adj1" fmla="val 15449"/>
              <a:gd name="adj2" fmla="val -3125"/>
              <a:gd name="adj3" fmla="val 15449"/>
              <a:gd name="adj4" fmla="val -13218"/>
              <a:gd name="adj5" fmla="val -36481"/>
              <a:gd name="adj6" fmla="val -19986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Studená období - průměrná teplota ve srovnání s dneškem výrazně snížená.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304800" y="6096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Přehled podnebných výkyvů</a:t>
            </a:r>
          </a:p>
        </p:txBody>
      </p:sp>
      <p:grpSp>
        <p:nvGrpSpPr>
          <p:cNvPr id="18439" name="Group 35"/>
          <p:cNvGrpSpPr>
            <a:grpSpLocks/>
          </p:cNvGrpSpPr>
          <p:nvPr/>
        </p:nvGrpSpPr>
        <p:grpSpPr bwMode="auto">
          <a:xfrm>
            <a:off x="381000" y="1371600"/>
            <a:ext cx="1905000" cy="1066800"/>
            <a:chOff x="240" y="864"/>
            <a:chExt cx="1200" cy="672"/>
          </a:xfrm>
        </p:grpSpPr>
        <p:sp>
          <p:nvSpPr>
            <p:cNvPr id="18452" name="Rectangle 3"/>
            <p:cNvSpPr>
              <a:spLocks noChangeArrowheads="1"/>
            </p:cNvSpPr>
            <p:nvPr/>
          </p:nvSpPr>
          <p:spPr bwMode="auto">
            <a:xfrm>
              <a:off x="240" y="86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I. řádu</a:t>
              </a:r>
            </a:p>
          </p:txBody>
        </p:sp>
        <p:sp>
          <p:nvSpPr>
            <p:cNvPr id="18453" name="Rectangle 17"/>
            <p:cNvSpPr>
              <a:spLocks noChangeArrowheads="1"/>
            </p:cNvSpPr>
            <p:nvPr/>
          </p:nvSpPr>
          <p:spPr bwMode="auto">
            <a:xfrm>
              <a:off x="240" y="110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II. řádu</a:t>
              </a:r>
            </a:p>
          </p:txBody>
        </p:sp>
        <p:sp>
          <p:nvSpPr>
            <p:cNvPr id="18454" name="Rectangle 18"/>
            <p:cNvSpPr>
              <a:spLocks noChangeArrowheads="1"/>
            </p:cNvSpPr>
            <p:nvPr/>
          </p:nvSpPr>
          <p:spPr bwMode="auto">
            <a:xfrm>
              <a:off x="240" y="134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III. řádu</a:t>
              </a:r>
            </a:p>
          </p:txBody>
        </p:sp>
      </p:grpSp>
      <p:sp>
        <p:nvSpPr>
          <p:cNvPr id="18440" name="Line 19"/>
          <p:cNvSpPr>
            <a:spLocks noChangeShapeType="1"/>
          </p:cNvSpPr>
          <p:nvPr/>
        </p:nvSpPr>
        <p:spPr bwMode="auto">
          <a:xfrm flipV="1">
            <a:off x="228600" y="2667000"/>
            <a:ext cx="2819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76200" y="3657600"/>
            <a:ext cx="2667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11 700 B2K – ústup kontinentálního ledovce v již. Finsku, Evropa – oteplení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intenzivní rozvoj vegetace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výrazné oslabení svahových a eolických procesů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rychlé zvyšování teploty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ochlazení mezi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atlantikem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subboreálem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2" name="Text Box 27"/>
          <p:cNvSpPr txBox="1">
            <a:spLocks noChangeArrowheads="1"/>
          </p:cNvSpPr>
          <p:nvPr/>
        </p:nvSpPr>
        <p:spPr bwMode="auto">
          <a:xfrm>
            <a:off x="381000" y="2879725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holocén</a:t>
            </a:r>
          </a:p>
        </p:txBody>
      </p:sp>
      <p:grpSp>
        <p:nvGrpSpPr>
          <p:cNvPr id="18443" name="Group 43"/>
          <p:cNvGrpSpPr>
            <a:grpSpLocks/>
          </p:cNvGrpSpPr>
          <p:nvPr/>
        </p:nvGrpSpPr>
        <p:grpSpPr bwMode="auto">
          <a:xfrm>
            <a:off x="6443663" y="990600"/>
            <a:ext cx="2847975" cy="1447800"/>
            <a:chOff x="4059" y="624"/>
            <a:chExt cx="1794" cy="912"/>
          </a:xfrm>
        </p:grpSpPr>
        <p:sp>
          <p:nvSpPr>
            <p:cNvPr id="18449" name="Rectangle 28"/>
            <p:cNvSpPr>
              <a:spLocks noChangeArrowheads="1"/>
            </p:cNvSpPr>
            <p:nvPr/>
          </p:nvSpPr>
          <p:spPr bwMode="auto">
            <a:xfrm>
              <a:off x="4059" y="624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teplota</a:t>
              </a:r>
            </a:p>
          </p:txBody>
        </p:sp>
        <p:sp>
          <p:nvSpPr>
            <p:cNvPr id="18450" name="Rectangle 29"/>
            <p:cNvSpPr>
              <a:spLocks noChangeArrowheads="1"/>
            </p:cNvSpPr>
            <p:nvPr/>
          </p:nvSpPr>
          <p:spPr bwMode="auto">
            <a:xfrm>
              <a:off x="4059" y="960"/>
              <a:ext cx="168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biologická činnost</a:t>
              </a:r>
            </a:p>
          </p:txBody>
        </p:sp>
        <p:sp>
          <p:nvSpPr>
            <p:cNvPr id="18451" name="Rectangle 30"/>
            <p:cNvSpPr>
              <a:spLocks noChangeArrowheads="1"/>
            </p:cNvSpPr>
            <p:nvPr/>
          </p:nvSpPr>
          <p:spPr bwMode="auto">
            <a:xfrm>
              <a:off x="4059" y="1296"/>
              <a:ext cx="17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geologická činnost</a:t>
              </a:r>
            </a:p>
          </p:txBody>
        </p:sp>
      </p:grpSp>
      <p:pic>
        <p:nvPicPr>
          <p:cNvPr id="18444" name="Picture 38" descr="Holocén_stratigr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814" r="1254" b="2040"/>
          <a:stretch>
            <a:fillRect/>
          </a:stretch>
        </p:blipFill>
        <p:spPr bwMode="auto">
          <a:xfrm>
            <a:off x="2971800" y="2819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Oval 39"/>
          <p:cNvSpPr>
            <a:spLocks noChangeArrowheads="1"/>
          </p:cNvSpPr>
          <p:nvPr/>
        </p:nvSpPr>
        <p:spPr bwMode="auto">
          <a:xfrm>
            <a:off x="3886200" y="4648200"/>
            <a:ext cx="1066800" cy="6096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AutoShape 40"/>
          <p:cNvSpPr>
            <a:spLocks noChangeArrowheads="1"/>
          </p:cNvSpPr>
          <p:nvPr/>
        </p:nvSpPr>
        <p:spPr bwMode="auto">
          <a:xfrm>
            <a:off x="4038600" y="5867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Line 41"/>
          <p:cNvSpPr>
            <a:spLocks noChangeShapeType="1"/>
          </p:cNvSpPr>
          <p:nvPr/>
        </p:nvSpPr>
        <p:spPr bwMode="auto">
          <a:xfrm flipH="1" flipV="1">
            <a:off x="6400800" y="4419600"/>
            <a:ext cx="228600" cy="685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42"/>
          <p:cNvSpPr>
            <a:spLocks noChangeShapeType="1"/>
          </p:cNvSpPr>
          <p:nvPr/>
        </p:nvSpPr>
        <p:spPr bwMode="auto">
          <a:xfrm flipH="1" flipV="1">
            <a:off x="5194300" y="4495800"/>
            <a:ext cx="228600" cy="685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5"/>
          <p:cNvGrpSpPr>
            <a:grpSpLocks/>
          </p:cNvGrpSpPr>
          <p:nvPr/>
        </p:nvGrpSpPr>
        <p:grpSpPr bwMode="auto">
          <a:xfrm>
            <a:off x="101600" y="76200"/>
            <a:ext cx="8966200" cy="6248400"/>
            <a:chOff x="2496" y="1920"/>
            <a:chExt cx="2976" cy="2207"/>
          </a:xfrm>
        </p:grpSpPr>
        <p:pic>
          <p:nvPicPr>
            <p:cNvPr id="19460" name="Picture 26" descr="Holoc_3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20"/>
              <a:ext cx="2976" cy="2207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9461" name="Picture 27" descr="Holoc_3_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312"/>
              <a:ext cx="432" cy="779"/>
            </a:xfrm>
            <a:prstGeom prst="rect">
              <a:avLst/>
            </a:prstGeom>
            <a:noFill/>
            <a:ln w="1905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59" name="Text Box 28"/>
          <p:cNvSpPr txBox="1">
            <a:spLocks noChangeArrowheads="1"/>
          </p:cNvSpPr>
          <p:nvPr/>
        </p:nvSpPr>
        <p:spPr bwMode="auto">
          <a:xfrm>
            <a:off x="266700" y="6392863"/>
            <a:ext cx="883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Průměrná roční teplota (odchylky od dnešních průměrných teplot) během holocenního klimatického optima (6000 - 5500 BC).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6"/>
          <p:cNvSpPr txBox="1">
            <a:spLocks noChangeArrowheads="1"/>
          </p:cNvSpPr>
          <p:nvPr/>
        </p:nvSpPr>
        <p:spPr bwMode="auto">
          <a:xfrm>
            <a:off x="203200" y="169863"/>
            <a:ext cx="8775700" cy="104933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Holocenní sedimenty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- </a:t>
            </a:r>
            <a:r>
              <a:rPr lang="cs-CZ" altLang="cs-CZ" sz="1400" b="1">
                <a:latin typeface="Comic Sans MS" panose="030F0702030302020204" pitchFamily="66" charset="0"/>
              </a:rPr>
              <a:t>svahové sedimenty</a:t>
            </a:r>
            <a:r>
              <a:rPr lang="cs-CZ" altLang="cs-CZ" sz="1400">
                <a:latin typeface="Comic Sans MS" panose="030F0702030302020204" pitchFamily="66" charset="0"/>
              </a:rPr>
              <a:t>, hrubé hlinité sutě, osypy (krasové + pískovcové oblasti), organické sedimenty, eolické písky (malé přesypy v údolních nivách), </a:t>
            </a:r>
            <a:r>
              <a:rPr lang="cs-CZ" altLang="cs-CZ" sz="1400" b="1">
                <a:latin typeface="Comic Sans MS" panose="030F0702030302020204" pitchFamily="66" charset="0"/>
              </a:rPr>
              <a:t>povodňové hlíny a písky</a:t>
            </a:r>
            <a:r>
              <a:rPr lang="cs-CZ" altLang="cs-CZ" sz="1400">
                <a:latin typeface="Comic Sans MS" panose="030F0702030302020204" pitchFamily="66" charset="0"/>
              </a:rPr>
              <a:t> údolních den (mocnost až přes 10 m), </a:t>
            </a:r>
            <a:r>
              <a:rPr lang="cs-CZ" altLang="cs-CZ" sz="1400" b="1">
                <a:latin typeface="Comic Sans MS" panose="030F0702030302020204" pitchFamily="66" charset="0"/>
              </a:rPr>
              <a:t>jemnozrnné fluviální sedimenty</a:t>
            </a:r>
          </a:p>
        </p:txBody>
      </p:sp>
      <p:sp>
        <p:nvSpPr>
          <p:cNvPr id="20483" name="AutoShape 28"/>
          <p:cNvSpPr>
            <a:spLocks noChangeArrowheads="1"/>
          </p:cNvSpPr>
          <p:nvPr/>
        </p:nvSpPr>
        <p:spPr bwMode="auto">
          <a:xfrm>
            <a:off x="3873500" y="4343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84" name="Picture 29" descr="Holocén_stratigr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814" r="1254" b="2040"/>
          <a:stretch>
            <a:fillRect/>
          </a:stretch>
        </p:blipFill>
        <p:spPr bwMode="auto">
          <a:xfrm>
            <a:off x="2781300" y="1422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30"/>
          <p:cNvSpPr>
            <a:spLocks noChangeArrowheads="1"/>
          </p:cNvSpPr>
          <p:nvPr/>
        </p:nvSpPr>
        <p:spPr bwMode="auto">
          <a:xfrm>
            <a:off x="7620000" y="41910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val 31"/>
          <p:cNvSpPr>
            <a:spLocks noChangeArrowheads="1"/>
          </p:cNvSpPr>
          <p:nvPr/>
        </p:nvSpPr>
        <p:spPr bwMode="auto">
          <a:xfrm>
            <a:off x="7620000" y="35052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Oval 32"/>
          <p:cNvSpPr>
            <a:spLocks noChangeArrowheads="1"/>
          </p:cNvSpPr>
          <p:nvPr/>
        </p:nvSpPr>
        <p:spPr bwMode="auto">
          <a:xfrm>
            <a:off x="7645400" y="20066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Oval 33"/>
          <p:cNvSpPr>
            <a:spLocks noChangeArrowheads="1"/>
          </p:cNvSpPr>
          <p:nvPr/>
        </p:nvSpPr>
        <p:spPr bwMode="auto">
          <a:xfrm>
            <a:off x="7848600" y="3429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Oval 34"/>
          <p:cNvSpPr>
            <a:spLocks noChangeArrowheads="1"/>
          </p:cNvSpPr>
          <p:nvPr/>
        </p:nvSpPr>
        <p:spPr bwMode="auto">
          <a:xfrm>
            <a:off x="7848600" y="1828800"/>
            <a:ext cx="9144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35"/>
          <p:cNvSpPr>
            <a:spLocks noChangeArrowheads="1"/>
          </p:cNvSpPr>
          <p:nvPr/>
        </p:nvSpPr>
        <p:spPr bwMode="auto">
          <a:xfrm>
            <a:off x="76200" y="14986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spodní holocén - vznik jezer –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Švarcenberk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(Třeboňská pánev)</a:t>
            </a:r>
          </a:p>
        </p:txBody>
      </p:sp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177800" y="2439988"/>
            <a:ext cx="24384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Skladba lesa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borovice + bříza &gt; osika, jalovec, vrba, jeřáb</a:t>
            </a:r>
          </a:p>
        </p:txBody>
      </p:sp>
      <p:sp>
        <p:nvSpPr>
          <p:cNvPr id="20492" name="Text Box 38"/>
          <p:cNvSpPr txBox="1">
            <a:spLocks noChangeArrowheads="1"/>
          </p:cNvSpPr>
          <p:nvPr/>
        </p:nvSpPr>
        <p:spPr bwMode="auto">
          <a:xfrm>
            <a:off x="152400" y="3378200"/>
            <a:ext cx="243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Krušné hory 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– vysokohorská tundra, ta rychle mizí</a:t>
            </a:r>
          </a:p>
        </p:txBody>
      </p:sp>
      <p:sp>
        <p:nvSpPr>
          <p:cNvPr id="20493" name="Text Box 39"/>
          <p:cNvSpPr txBox="1">
            <a:spLocks noChangeArrowheads="1"/>
          </p:cNvSpPr>
          <p:nvPr/>
        </p:nvSpPr>
        <p:spPr bwMode="auto">
          <a:xfrm>
            <a:off x="152400" y="4214813"/>
            <a:ext cx="2438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Boreál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výrazné oteplení, převaha borových lesíků s lískou, průnik dubu, jilmu, lípy, javoru </a:t>
            </a:r>
          </a:p>
        </p:txBody>
      </p:sp>
      <p:sp>
        <p:nvSpPr>
          <p:cNvPr id="20494" name="Rectangle 40"/>
          <p:cNvSpPr>
            <a:spLocks noChangeArrowheads="1"/>
          </p:cNvSpPr>
          <p:nvPr/>
        </p:nvSpPr>
        <p:spPr bwMode="auto">
          <a:xfrm>
            <a:off x="152400" y="2286000"/>
            <a:ext cx="2438400" cy="4419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Text Box 41"/>
          <p:cNvSpPr txBox="1">
            <a:spLocks noChangeArrowheads="1"/>
          </p:cNvSpPr>
          <p:nvPr/>
        </p:nvSpPr>
        <p:spPr bwMode="auto">
          <a:xfrm>
            <a:off x="152400" y="5334000"/>
            <a:ext cx="2438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Atlantik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MAAT o 3 °C vyšší než dnes, vlhkost až o 100%. Listnaté lesy – dub, jilm, lípa, javor. Formování dnešní vegetační stupňovitosti</a:t>
            </a:r>
          </a:p>
        </p:txBody>
      </p:sp>
      <p:sp>
        <p:nvSpPr>
          <p:cNvPr id="20496" name="Text Box 42"/>
          <p:cNvSpPr txBox="1">
            <a:spLocks noChangeArrowheads="1"/>
          </p:cNvSpPr>
          <p:nvPr/>
        </p:nvSpPr>
        <p:spPr bwMode="auto">
          <a:xfrm>
            <a:off x="2794000" y="5715000"/>
            <a:ext cx="6121400" cy="6238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Člověk – zemědělec, pastevec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Negativní dopad na vývoj rostlinných společenstev – kácení lesů, eroze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ChangeArrowheads="1"/>
          </p:cNvSpPr>
          <p:nvPr/>
        </p:nvSpPr>
        <p:spPr bwMode="auto">
          <a:xfrm>
            <a:off x="76200" y="1066800"/>
            <a:ext cx="2830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interglaciály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dle fauny a flóry - podnebí na jejich vrcholu poněkud teplejší a podstatně vlhčí než dnes</a:t>
            </a: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76200" y="2178050"/>
            <a:ext cx="2830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roční průměr teploty - o 2-3 °C vyšší než dnes, u nejstarších interglaciálů až o 4-5 °C.</a:t>
            </a:r>
          </a:p>
        </p:txBody>
      </p:sp>
      <p:sp>
        <p:nvSpPr>
          <p:cNvPr id="21508" name="Rectangle 39"/>
          <p:cNvSpPr>
            <a:spLocks noChangeArrowheads="1"/>
          </p:cNvSpPr>
          <p:nvPr/>
        </p:nvSpPr>
        <p:spPr bwMode="auto">
          <a:xfrm>
            <a:off x="76200" y="3200400"/>
            <a:ext cx="289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humidita klimatu - ještě výraznější - srážky o 75-100% vyšší než dnes, oceánské klima sahalo hluboko do kontinentů</a:t>
            </a:r>
          </a:p>
        </p:txBody>
      </p:sp>
      <p:sp>
        <p:nvSpPr>
          <p:cNvPr id="21509" name="Rectangle 43"/>
          <p:cNvSpPr>
            <a:spLocks noChangeArrowheads="1"/>
          </p:cNvSpPr>
          <p:nvPr/>
        </p:nvSpPr>
        <p:spPr bwMode="auto">
          <a:xfrm>
            <a:off x="76200" y="4495800"/>
            <a:ext cx="2667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interglaciály střední Evropy - úplné zalesnění i v dnes nejsušších a nejteplejších oblastech. </a:t>
            </a:r>
          </a:p>
        </p:txBody>
      </p:sp>
      <p:sp>
        <p:nvSpPr>
          <p:cNvPr id="21510" name="Rectangle 44"/>
          <p:cNvSpPr>
            <a:spLocks noChangeArrowheads="1"/>
          </p:cNvSpPr>
          <p:nvPr/>
        </p:nvSpPr>
        <p:spPr bwMode="auto">
          <a:xfrm>
            <a:off x="76200" y="5562600"/>
            <a:ext cx="281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stepní ostrůvky jen v místech kde reliéf a podklad postup lesa zastavily</a:t>
            </a:r>
          </a:p>
        </p:txBody>
      </p:sp>
      <p:sp>
        <p:nvSpPr>
          <p:cNvPr id="21511" name="Text Box 46"/>
          <p:cNvSpPr txBox="1">
            <a:spLocks noChangeArrowheads="1"/>
          </p:cNvSpPr>
          <p:nvPr/>
        </p:nvSpPr>
        <p:spPr bwMode="auto">
          <a:xfrm>
            <a:off x="2895600" y="5108575"/>
            <a:ext cx="58674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Interglaciály</a:t>
            </a:r>
            <a:r>
              <a:rPr lang="cs-CZ" altLang="cs-CZ" sz="1400">
                <a:latin typeface="Comic Sans MS" panose="030F0702030302020204" pitchFamily="66" charset="0"/>
              </a:rPr>
              <a:t> - flóra a fauna, jejíž druhové bohatství a klimatické nároky odpovídají současným poměrům v téže oblasti nebo jsou vyšší</a:t>
            </a:r>
          </a:p>
        </p:txBody>
      </p:sp>
      <p:sp>
        <p:nvSpPr>
          <p:cNvPr id="21512" name="Text Box 47"/>
          <p:cNvSpPr txBox="1">
            <a:spLocks noChangeArrowheads="1"/>
          </p:cNvSpPr>
          <p:nvPr/>
        </p:nvSpPr>
        <p:spPr bwMode="auto">
          <a:xfrm>
            <a:off x="76200" y="228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interglaciály</a:t>
            </a:r>
          </a:p>
        </p:txBody>
      </p:sp>
      <p:sp>
        <p:nvSpPr>
          <p:cNvPr id="21513" name="Text Box 51"/>
          <p:cNvSpPr txBox="1">
            <a:spLocks noChangeArrowheads="1"/>
          </p:cNvSpPr>
          <p:nvPr/>
        </p:nvSpPr>
        <p:spPr bwMode="auto">
          <a:xfrm>
            <a:off x="2895600" y="5883275"/>
            <a:ext cx="58674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Půdy</a:t>
            </a:r>
            <a:r>
              <a:rPr lang="cs-CZ" altLang="cs-CZ" sz="1400">
                <a:latin typeface="Comic Sans MS" panose="030F0702030302020204" pitchFamily="66" charset="0"/>
              </a:rPr>
              <a:t> - vývoj je stejně intenzivní jako u půd současných, obvykle však intenzivnější, a to ve směru k humidním typům. </a:t>
            </a:r>
          </a:p>
        </p:txBody>
      </p:sp>
      <p:pic>
        <p:nvPicPr>
          <p:cNvPr id="21514" name="Picture 53" descr="Terra_ross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29829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55"/>
          <p:cNvGrpSpPr>
            <a:grpSpLocks/>
          </p:cNvGrpSpPr>
          <p:nvPr/>
        </p:nvGrpSpPr>
        <p:grpSpPr bwMode="auto">
          <a:xfrm>
            <a:off x="5943600" y="228600"/>
            <a:ext cx="2895600" cy="3733800"/>
            <a:chOff x="1383" y="799"/>
            <a:chExt cx="1430" cy="2006"/>
          </a:xfrm>
        </p:grpSpPr>
        <p:pic>
          <p:nvPicPr>
            <p:cNvPr id="21518" name="Picture 56" descr="Luvizem_typicka_z_Prachov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799"/>
              <a:ext cx="143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57"/>
            <p:cNvSpPr txBox="1">
              <a:spLocks noChangeArrowheads="1"/>
            </p:cNvSpPr>
            <p:nvPr/>
          </p:nvSpPr>
          <p:spPr bwMode="auto">
            <a:xfrm>
              <a:off x="1791" y="2432"/>
              <a:ext cx="99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FFCC00"/>
                  </a:solidFill>
                  <a:latin typeface="Arial" panose="020B0604020202020204" pitchFamily="34" charset="0"/>
                </a:rPr>
                <a:t>luvizem typická (prachovice)</a:t>
              </a:r>
            </a:p>
          </p:txBody>
        </p:sp>
      </p:grpSp>
      <p:sp>
        <p:nvSpPr>
          <p:cNvPr id="21516" name="Text Box 58"/>
          <p:cNvSpPr txBox="1">
            <a:spLocks noChangeArrowheads="1"/>
          </p:cNvSpPr>
          <p:nvPr/>
        </p:nvSpPr>
        <p:spPr bwMode="auto">
          <a:xfrm>
            <a:off x="2819400" y="4038600"/>
            <a:ext cx="3124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Starší pleistocén – od PK VII – braunlehmy, od PK X - rotlehmy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7" name="Text Box 59"/>
          <p:cNvSpPr txBox="1">
            <a:spLocks noChangeArrowheads="1"/>
          </p:cNvSpPr>
          <p:nvPr/>
        </p:nvSpPr>
        <p:spPr bwMode="auto">
          <a:xfrm>
            <a:off x="2819400" y="47244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Mladší pleistocén – 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luvizemě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illimerizované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půdy)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Last_Intergl_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400"/>
            <a:ext cx="8496300" cy="63500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8" descr="Last_Intergl_4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02013"/>
            <a:ext cx="1682750" cy="2884487"/>
          </a:xfrm>
          <a:prstGeom prst="rect">
            <a:avLst/>
          </a:prstGeom>
          <a:noFill/>
          <a:ln w="1905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727200" y="6469063"/>
            <a:ext cx="568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roční srážky během maxima eemského interglaciálu (asi 120 ky BP).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glaciály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9525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glaciály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období s výrazně sníženou průměrnou teplotou ve srovnání s dneškem</a:t>
            </a: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228600" y="18034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průměrné snížení teploty - 8-9 °C, tj. asi 0 °C a méně (v našich zeměp. šířkách)</a:t>
            </a: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228600" y="25908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zalednění a periglaciální jevy (pokles hladiny moře, studené stepi až tundry, často subarktický ráz)</a:t>
            </a: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228600" y="35814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drsné pevninské klima, někdy značně aridní</a:t>
            </a:r>
          </a:p>
        </p:txBody>
      </p:sp>
      <p:grpSp>
        <p:nvGrpSpPr>
          <p:cNvPr id="23559" name="Group 29"/>
          <p:cNvGrpSpPr>
            <a:grpSpLocks/>
          </p:cNvGrpSpPr>
          <p:nvPr/>
        </p:nvGrpSpPr>
        <p:grpSpPr bwMode="auto">
          <a:xfrm>
            <a:off x="3886200" y="876300"/>
            <a:ext cx="1828800" cy="1279525"/>
            <a:chOff x="2352" y="3294"/>
            <a:chExt cx="1152" cy="806"/>
          </a:xfrm>
        </p:grpSpPr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2352" y="329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Vlhká období</a:t>
              </a:r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2352" y="3850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Suchá období</a:t>
              </a:r>
            </a:p>
          </p:txBody>
        </p:sp>
      </p:grpSp>
      <p:grpSp>
        <p:nvGrpSpPr>
          <p:cNvPr id="23560" name="Group 30"/>
          <p:cNvGrpSpPr>
            <a:grpSpLocks/>
          </p:cNvGrpSpPr>
          <p:nvPr/>
        </p:nvGrpSpPr>
        <p:grpSpPr bwMode="auto">
          <a:xfrm>
            <a:off x="5791200" y="800100"/>
            <a:ext cx="685800" cy="1416050"/>
            <a:chOff x="3552" y="3246"/>
            <a:chExt cx="432" cy="892"/>
          </a:xfrm>
        </p:grpSpPr>
        <p:sp>
          <p:nvSpPr>
            <p:cNvPr id="23566" name="AutoShape 20"/>
            <p:cNvSpPr>
              <a:spLocks noChangeArrowheads="1"/>
            </p:cNvSpPr>
            <p:nvPr/>
          </p:nvSpPr>
          <p:spPr bwMode="auto">
            <a:xfrm>
              <a:off x="3552" y="3802"/>
              <a:ext cx="432" cy="336"/>
            </a:xfrm>
            <a:prstGeom prst="rightArrow">
              <a:avLst>
                <a:gd name="adj1" fmla="val 49676"/>
                <a:gd name="adj2" fmla="val 45536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>
                <a:solidFill>
                  <a:schemeClr val="bg1"/>
                </a:solidFill>
              </a:endParaRPr>
            </a:p>
          </p:txBody>
        </p:sp>
        <p:sp>
          <p:nvSpPr>
            <p:cNvPr id="23567" name="AutoShape 21"/>
            <p:cNvSpPr>
              <a:spLocks noChangeArrowheads="1"/>
            </p:cNvSpPr>
            <p:nvPr/>
          </p:nvSpPr>
          <p:spPr bwMode="auto">
            <a:xfrm>
              <a:off x="3552" y="3246"/>
              <a:ext cx="432" cy="336"/>
            </a:xfrm>
            <a:prstGeom prst="rightArrow">
              <a:avLst>
                <a:gd name="adj1" fmla="val 49676"/>
                <a:gd name="adj2" fmla="val 45536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3561" name="Group 31"/>
          <p:cNvGrpSpPr>
            <a:grpSpLocks/>
          </p:cNvGrpSpPr>
          <p:nvPr/>
        </p:nvGrpSpPr>
        <p:grpSpPr bwMode="auto">
          <a:xfrm>
            <a:off x="6629400" y="692150"/>
            <a:ext cx="2286000" cy="1584325"/>
            <a:chOff x="4080" y="3178"/>
            <a:chExt cx="1440" cy="998"/>
          </a:xfrm>
        </p:grpSpPr>
        <p:sp>
          <p:nvSpPr>
            <p:cNvPr id="23564" name="Text Box 22"/>
            <p:cNvSpPr txBox="1">
              <a:spLocks noChangeArrowheads="1"/>
            </p:cNvSpPr>
            <p:nvPr/>
          </p:nvSpPr>
          <p:spPr bwMode="auto">
            <a:xfrm>
              <a:off x="4080" y="3178"/>
              <a:ext cx="144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činnost mrazu - mechanické mrazové zvětrávání, soliflukce</a:t>
              </a: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4080" y="3850"/>
              <a:ext cx="14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zesprašovatění, intenzivní eolická činnost</a:t>
              </a:r>
            </a:p>
          </p:txBody>
        </p:sp>
      </p:grpSp>
      <p:pic>
        <p:nvPicPr>
          <p:cNvPr id="23562" name="Picture 36" descr="P3070822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12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37"/>
          <p:cNvSpPr txBox="1">
            <a:spLocks noChangeArrowheads="1"/>
          </p:cNvSpPr>
          <p:nvPr/>
        </p:nvSpPr>
        <p:spPr bwMode="auto">
          <a:xfrm>
            <a:off x="3810000" y="3276600"/>
            <a:ext cx="4953000" cy="33893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Svrchní pleistocén – pleniglaciál (73 ka BP – 13 ka BP)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studené a suché úseky na začátku a na konci (převaha zimních srážek)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1">
                <a:latin typeface="Comic Sans MS" panose="030F0702030302020204" pitchFamily="66" charset="0"/>
              </a:rPr>
              <a:t>LGM</a:t>
            </a:r>
            <a:r>
              <a:rPr lang="cs-CZ" altLang="cs-CZ" sz="1400">
                <a:latin typeface="Comic Sans MS" panose="030F0702030302020204" pitchFamily="66" charset="0"/>
              </a:rPr>
              <a:t> – Last Glacial Maximum (cca 20 ka) – MAAT: -6 až –8 °C, v lednu –18 až –20 °C (Severoněmecká nížina)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Střední Evropa – MAAT: -3 až –5 °C, kontinentální charakter podnebí, dlouhé zimy (-20 °C), krátká léta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nedostatek lesa, ve výškách 400-500 m n.m. – kamenitá tundra, nad 1000 m n.m. – studená poušť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 nejvíce mrazových klínů, pseudomorfózy po ledových klínech, kryogenní zvětrávání, geliflukce, kryoturbace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56.3|37.5|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|94.7|18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3006</Words>
  <Application>Microsoft Office PowerPoint</Application>
  <PresentationFormat>Předvádění na obrazovce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Times New Roman</vt:lpstr>
      <vt:lpstr>Default Design</vt:lpstr>
      <vt:lpstr>Prezentace aplikace PowerPoint</vt:lpstr>
      <vt:lpstr>Kvartérní klimatický cyklus</vt:lpstr>
      <vt:lpstr>Prezentace aplikace PowerPoint</vt:lpstr>
      <vt:lpstr>Kvartérní podnebné výkyvy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Vegetační pokryv v kvartéru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143</cp:revision>
  <dcterms:created xsi:type="dcterms:W3CDTF">2003-03-29T09:25:01Z</dcterms:created>
  <dcterms:modified xsi:type="dcterms:W3CDTF">2020-11-08T11:43:07Z</dcterms:modified>
</cp:coreProperties>
</file>