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456" r:id="rId2"/>
    <p:sldId id="457" r:id="rId3"/>
    <p:sldId id="458" r:id="rId4"/>
    <p:sldId id="451" r:id="rId5"/>
    <p:sldId id="452" r:id="rId6"/>
    <p:sldId id="459" r:id="rId7"/>
    <p:sldId id="470" r:id="rId8"/>
    <p:sldId id="463" r:id="rId9"/>
    <p:sldId id="460" r:id="rId10"/>
    <p:sldId id="462" r:id="rId11"/>
    <p:sldId id="477" r:id="rId12"/>
    <p:sldId id="475" r:id="rId13"/>
    <p:sldId id="476" r:id="rId14"/>
    <p:sldId id="474" r:id="rId15"/>
    <p:sldId id="482" r:id="rId16"/>
    <p:sldId id="471" r:id="rId17"/>
    <p:sldId id="461" r:id="rId18"/>
    <p:sldId id="479" r:id="rId19"/>
    <p:sldId id="481" r:id="rId20"/>
    <p:sldId id="480" r:id="rId21"/>
    <p:sldId id="41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00"/>
    <a:srgbClr val="3366FF"/>
    <a:srgbClr val="3399FF"/>
    <a:srgbClr val="FF0000"/>
    <a:srgbClr val="000099"/>
    <a:srgbClr val="FFFF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45" autoAdjust="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878DB4BE-5EF7-4F44-BBD6-F88EA8119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4FFDF8F-9BE2-43EA-B970-95D8939ECD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09DE3A34-7793-4857-8C06-2C10D080DFA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8881FFDC-3E98-423E-B1B4-F166A2320E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BE5A25BE-3743-4E00-B505-F823020714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C7D4DC80-FE1C-4197-A51A-BED5EFC3E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C69BC9-075D-4049-A0C2-0FBFCD9208F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E0A5CFF8-8EEA-433C-B480-4D1925F6E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8A586B-9036-4F1E-B658-7119A2D0486F}" type="slidenum">
              <a:rPr lang="cs-CZ" altLang="cs-CZ" sz="1200"/>
              <a:pPr/>
              <a:t>11</a:t>
            </a:fld>
            <a:endParaRPr lang="cs-CZ" altLang="cs-CZ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43DA0613-1D31-4F4F-9438-C6A37AAD71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7463E167-6C27-4881-89F4-7C8D0F3AF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2742B06-8D4D-4D5F-8B9E-5E4EECD8E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3EF3B7-C8F4-4CFD-9D55-6C9A9B7A7A05}" type="slidenum">
              <a:rPr lang="cs-CZ" altLang="cs-CZ" sz="1200"/>
              <a:pPr/>
              <a:t>14</a:t>
            </a:fld>
            <a:endParaRPr lang="cs-CZ" altLang="cs-CZ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9271BC03-22CC-4F27-85F4-CB1846A1A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85B76983-6628-4BA5-B03C-E8C69C5EA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B0CF0254-F5C0-497D-8A8A-1ACEBEBE4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B38662-260D-45EA-BDF6-06C24191D862}" type="slidenum">
              <a:rPr lang="cs-CZ" altLang="cs-CZ" sz="1200"/>
              <a:pPr/>
              <a:t>15</a:t>
            </a:fld>
            <a:endParaRPr lang="cs-CZ" altLang="cs-CZ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10624B08-56E2-4DE8-9D12-974DC69E7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79BCBC50-204B-4F16-8EE6-ADF32030B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5191795E-8CC7-4BD3-BDA0-CB981B6DE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922B49-2F22-43E9-88AE-D28DFAAF0A58}" type="slidenum">
              <a:rPr lang="cs-CZ" altLang="cs-CZ" sz="1200"/>
              <a:pPr/>
              <a:t>16</a:t>
            </a:fld>
            <a:endParaRPr lang="cs-CZ" altLang="cs-CZ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273EFDC3-2FEC-4F89-9828-F03C316005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F037497A-6496-4CAB-B2EB-A6C71C518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747B3B-FE3E-42F8-B141-FF47E2DA4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2F25DD-BC1D-42E3-8034-936FF9280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571F5F-3CB4-4FF2-B0DD-E56BB41E5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97F00-9F87-4C69-8E38-42E703D9C39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605997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B48F3E-4460-417E-AE97-47A3E6A73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58020-F790-416D-BBF0-C74EF57A1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CC09D2-31F5-42E1-886C-F132D7E25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DFD8D-0307-419C-9773-22BACC4370AA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6219543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918C37-BF36-4F36-9FD5-FB6FC06BF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42DE3B-F92E-4229-862E-55EB3EDC5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A1BBD6-62E9-4908-A982-5337FE5F8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D7D9D-8311-4D71-87A6-8E4D6C625D5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1923547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9793EB-72D0-4853-83BB-9C900AE8F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8D41A9-C7F5-4207-939C-033C9426A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3758C-E5B6-47D1-96E6-5C3D6DFB2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4858D-CEC6-4368-8E10-110AEC969FF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8679591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D7A084-8239-42A1-8B70-041DA11DB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FD6F71-7AE1-4164-89F4-98AB49D51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F50495-B11D-4612-8A3B-E4A656E6E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3BFAB-28A6-4EEC-A6DF-2EA70E3C415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13547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F276A-43EE-4C8E-8125-536DF9FCEB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ACC8DD-D9F6-4356-9E16-93A1C722F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D203CC-1621-4A2B-9D4F-FA808F5BD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55186-EF8C-46DF-97F1-2D0CC33D7C5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1366291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8310F3-4EBE-4E6B-8984-B57AA4CFA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A53001-CEDC-4CF6-BF15-E4FC9CA3A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6A061B-2C2A-464A-AD96-7BE0F7D7F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D4BB1-AC3C-46BE-B755-CB604F32A10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193955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9A977F-65A3-447F-B8AD-87805770F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93DCD7-326E-4BC1-B22B-8F22F8385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054224-F465-4ED8-B74A-64E3E3BFE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A3982-8897-4165-A4AA-70231790085A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5485945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10B0CB-FA89-48BD-B0DB-DEC1B82E3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580A9C-4427-41C0-B5AE-BF1C69874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383404-77BE-4457-AC25-410602C56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FEF92-AC70-45E1-8EF6-DFD182234EA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503506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67A6F-4187-4A80-BE68-FFA5645FC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7F1315-33B2-47E4-AA2A-E4327BA81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E0797-B4CB-42A8-A0BD-C66843420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747D3-C070-432B-AC47-404B6F7F83A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8459339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FFA54-ACA5-4901-9066-904009ACF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F7705-3B4F-43A0-9BE1-6BC16A317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0364B-7138-47D7-9E23-B34EFA943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E28FD-3DD1-4D2B-A4AB-2DA858B6F92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9254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F9AF63-D909-4627-AC99-4C737A2C2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 předlohy nadpisu.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5BDB7A-9325-4126-8676-59E9B712A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styly předlohy textu.</a:t>
            </a:r>
          </a:p>
          <a:p>
            <a:pPr lvl="1"/>
            <a:r>
              <a:rPr lang="en-CA" altLang="cs-CZ"/>
              <a:t>Druhá úroveň</a:t>
            </a:r>
          </a:p>
          <a:p>
            <a:pPr lvl="2"/>
            <a:r>
              <a:rPr lang="en-CA" altLang="cs-CZ"/>
              <a:t>Třetí úroveň</a:t>
            </a:r>
          </a:p>
          <a:p>
            <a:pPr lvl="3"/>
            <a:r>
              <a:rPr lang="en-CA" altLang="cs-CZ"/>
              <a:t>Čtvrtá úroveň</a:t>
            </a:r>
          </a:p>
          <a:p>
            <a:pPr lvl="4"/>
            <a:r>
              <a:rPr lang="en-CA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8379AE-6568-424A-99B1-F5D77E0098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E2625B-8909-4A53-9310-CD2B8615B4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E8F00D-B384-4D2A-B3A2-B37B2C6093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2C7319DB-C2F2-4E73-B81E-521F5E43579B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.is/~oi/Siberia" TargetMode="External"/><Relationship Id="rId3" Type="http://schemas.openxmlformats.org/officeDocument/2006/relationships/hyperlink" Target="http://images.google.com/imgres?imgurl=http://http://www.uni-jena.de/Eccursion_route.html" TargetMode="External"/><Relationship Id="rId7" Type="http://schemas.openxmlformats.org/officeDocument/2006/relationships/hyperlink" Target="http://sis.agr.gc.ca/cansis/taxa/landscape/ground/yukon.html" TargetMode="External"/><Relationship Id="rId2" Type="http://schemas.openxmlformats.org/officeDocument/2006/relationships/hyperlink" Target="http://seis.natsci.csulb.edu/bperry/Mass%20Wasting/Slide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gu.org/pubs/sample_articles/cr/2002JE001864/2.shtml" TargetMode="External"/><Relationship Id="rId11" Type="http://schemas.openxmlformats.org/officeDocument/2006/relationships/hyperlink" Target="http://www.crrel.usace.army.mil/permafrosttunnel/1g3g_Wedge_Formation.htm" TargetMode="External"/><Relationship Id="rId5" Type="http://schemas.openxmlformats.org/officeDocument/2006/relationships/hyperlink" Target="http://uregina.ca/~sauchyn/geog323/periglacial.html" TargetMode="External"/><Relationship Id="rId10" Type="http://schemas.openxmlformats.org/officeDocument/2006/relationships/hyperlink" Target="http://www.gvc.gu.se/GEO/kvartar/projects/Dosebacka/doesebacka.htm" TargetMode="External"/><Relationship Id="rId4" Type="http://schemas.openxmlformats.org/officeDocument/2006/relationships/hyperlink" Target="http://www.indiana.edu/" TargetMode="External"/><Relationship Id="rId9" Type="http://schemas.openxmlformats.org/officeDocument/2006/relationships/hyperlink" Target="http://sis.agr.gc.ca/cansis/taxa/landscape/groun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43807F1C-013E-40EF-B2FD-0531DCF96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dirty="0" err="1">
                <a:solidFill>
                  <a:srgbClr val="FFCC66"/>
                </a:solidFill>
                <a:latin typeface="Comic Sans MS" panose="030F0702030302020204" pitchFamily="66" charset="0"/>
              </a:rPr>
              <a:t>Periglaciální</a:t>
            </a:r>
            <a:r>
              <a:rPr lang="cs-CZ" altLang="cs-CZ" sz="2800" dirty="0">
                <a:solidFill>
                  <a:srgbClr val="FFCC66"/>
                </a:solidFill>
                <a:latin typeface="Comic Sans MS" panose="030F0702030302020204" pitchFamily="66" charset="0"/>
              </a:rPr>
              <a:t> procesy a tvary reliéfu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A2CE6DB3-366F-4C40-890D-49AC42B8F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24600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 b="0">
                <a:solidFill>
                  <a:srgbClr val="FFCC66"/>
                </a:solidFill>
                <a:latin typeface="Arial" panose="020B0604020202020204" pitchFamily="34" charset="0"/>
              </a:rPr>
              <a:t>Martin Ivanov, Ústav geologických věd Př.F MU, Brno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utoUpdateAnimBg="0"/>
      <p:bldP spid="3051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>
            <a:extLst>
              <a:ext uri="{FF2B5EF4-FFF2-40B4-BE49-F238E27FC236}">
                <a16:creationId xmlns:a16="http://schemas.microsoft.com/office/drawing/2014/main" id="{6E6D4BDD-EC74-412C-B976-7D7E82FB3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5943600"/>
            <a:ext cx="5943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Schematický diagram stratigrafického výskytu periglaciálních jevů a odvozené klimatické podmínky během posledního studeného cyklu (T°</a:t>
            </a:r>
            <a:r>
              <a:rPr lang="cs-CZ" altLang="cs-CZ" sz="1200" b="0" baseline="-25000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 = průměrná roční teplota; T°</a:t>
            </a:r>
            <a:r>
              <a:rPr lang="cs-CZ" altLang="cs-CZ" sz="1200" b="0" baseline="-25000">
                <a:solidFill>
                  <a:srgbClr val="FFFF00"/>
                </a:solidFill>
                <a:latin typeface="Arial" panose="020B0604020202020204" pitchFamily="34" charset="0"/>
              </a:rPr>
              <a:t>jan</a:t>
            </a: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 = průměrná zimní teplota; T°</a:t>
            </a:r>
            <a:r>
              <a:rPr lang="cs-CZ" altLang="cs-CZ" sz="1200" b="0" baseline="-25000">
                <a:solidFill>
                  <a:srgbClr val="FFFF00"/>
                </a:solidFill>
                <a:latin typeface="Arial" panose="020B0604020202020204" pitchFamily="34" charset="0"/>
              </a:rPr>
              <a:t>july</a:t>
            </a: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 = průměrná letní teplota).</a:t>
            </a:r>
          </a:p>
        </p:txBody>
      </p:sp>
      <p:pic>
        <p:nvPicPr>
          <p:cNvPr id="70659" name="Picture 5" descr="Perigl_jevy_1">
            <a:extLst>
              <a:ext uri="{FF2B5EF4-FFF2-40B4-BE49-F238E27FC236}">
                <a16:creationId xmlns:a16="http://schemas.microsoft.com/office/drawing/2014/main" id="{7E40ACB5-70DC-41FA-AC5B-3851EAB0F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9225"/>
            <a:ext cx="58674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6">
            <a:extLst>
              <a:ext uri="{FF2B5EF4-FFF2-40B4-BE49-F238E27FC236}">
                <a16:creationId xmlns:a16="http://schemas.microsoft.com/office/drawing/2014/main" id="{50E65DAF-0DFF-4553-AEAE-0B7F578F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Paleoklimatický význam mrazových klínů</a:t>
            </a:r>
          </a:p>
        </p:txBody>
      </p:sp>
      <p:sp>
        <p:nvSpPr>
          <p:cNvPr id="70661" name="Text Box 10">
            <a:extLst>
              <a:ext uri="{FF2B5EF4-FFF2-40B4-BE49-F238E27FC236}">
                <a16:creationId xmlns:a16="http://schemas.microsoft.com/office/drawing/2014/main" id="{4D788298-AE61-4105-ADFE-63A7FF00B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33400"/>
            <a:ext cx="2819400" cy="9525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Ledové klíny v jemnozrnném sedimentu</a:t>
            </a: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 - prům. roč. teplota: -3°C až -4°C, 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zřejmě se vyskytuje</a:t>
            </a: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 souvislý permafrost.</a:t>
            </a:r>
          </a:p>
        </p:txBody>
      </p:sp>
      <p:sp>
        <p:nvSpPr>
          <p:cNvPr id="70662" name="Text Box 11">
            <a:extLst>
              <a:ext uri="{FF2B5EF4-FFF2-40B4-BE49-F238E27FC236}">
                <a16:creationId xmlns:a16="http://schemas.microsoft.com/office/drawing/2014/main" id="{5C2DE9C4-D3F4-46ED-872F-698540F39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828800"/>
            <a:ext cx="2819400" cy="9525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Ledové klíny v píscích a štěrcích</a:t>
            </a: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 - prům. roč. teplota: - 6°C, téměř 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jistý výskyt</a:t>
            </a: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 souvislého permafrostu.</a:t>
            </a:r>
          </a:p>
        </p:txBody>
      </p:sp>
      <p:sp>
        <p:nvSpPr>
          <p:cNvPr id="70663" name="Text Box 12">
            <a:extLst>
              <a:ext uri="{FF2B5EF4-FFF2-40B4-BE49-F238E27FC236}">
                <a16:creationId xmlns:a16="http://schemas.microsoft.com/office/drawing/2014/main" id="{F5636EA3-7AC8-4F2D-B45B-9190A7DEC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30550"/>
            <a:ext cx="2819400" cy="52705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Písčité klíny</a:t>
            </a: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 - prům. roč. teplota: -12°C až -20°C.</a:t>
            </a:r>
          </a:p>
        </p:txBody>
      </p:sp>
      <p:sp>
        <p:nvSpPr>
          <p:cNvPr id="70664" name="Text Box 13">
            <a:extLst>
              <a:ext uri="{FF2B5EF4-FFF2-40B4-BE49-F238E27FC236}">
                <a16:creationId xmlns:a16="http://schemas.microsoft.com/office/drawing/2014/main" id="{1D4E50B6-4221-4A4F-827B-AA1726EC7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060825"/>
            <a:ext cx="2819400" cy="7397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Půdní klíny</a:t>
            </a: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 - prům. roč. teplota: +1°C (jemnozrnné sedimenty) až -1°C (písky, štěrky).</a:t>
            </a:r>
          </a:p>
        </p:txBody>
      </p:sp>
      <p:sp>
        <p:nvSpPr>
          <p:cNvPr id="70665" name="Rectangle 15">
            <a:extLst>
              <a:ext uri="{FF2B5EF4-FFF2-40B4-BE49-F238E27FC236}">
                <a16:creationId xmlns:a16="http://schemas.microsoft.com/office/drawing/2014/main" id="{F12996D3-449B-4B5C-9FF3-89EFA1BF2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81600"/>
            <a:ext cx="297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západní Evropa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- převaha ledových klínů + vlhkých eolických facií</a:t>
            </a:r>
          </a:p>
        </p:txBody>
      </p:sp>
      <p:sp>
        <p:nvSpPr>
          <p:cNvPr id="70666" name="Rectangle 16">
            <a:extLst>
              <a:ext uri="{FF2B5EF4-FFF2-40B4-BE49-F238E27FC236}">
                <a16:creationId xmlns:a16="http://schemas.microsoft.com/office/drawing/2014/main" id="{53C798DC-89CB-4075-AB08-1907E68C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3600"/>
            <a:ext cx="297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východní Evropa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- převaha písčitých klínů + suchých eolických facií</a:t>
            </a:r>
          </a:p>
        </p:txBody>
      </p:sp>
      <p:sp>
        <p:nvSpPr>
          <p:cNvPr id="70667" name="Rectangle 18">
            <a:extLst>
              <a:ext uri="{FF2B5EF4-FFF2-40B4-BE49-F238E27FC236}">
                <a16:creationId xmlns:a16="http://schemas.microsoft.com/office/drawing/2014/main" id="{7172AC7A-2FFA-4DA0-A48F-E2B229BFC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225925"/>
            <a:ext cx="533400" cy="6096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70668" name="Rectangle 19">
            <a:extLst>
              <a:ext uri="{FF2B5EF4-FFF2-40B4-BE49-F238E27FC236}">
                <a16:creationId xmlns:a16="http://schemas.microsoft.com/office/drawing/2014/main" id="{42EC91BB-1E15-4639-A967-53C64EA33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205038"/>
            <a:ext cx="533400" cy="70008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028">
            <a:extLst>
              <a:ext uri="{FF2B5EF4-FFF2-40B4-BE49-F238E27FC236}">
                <a16:creationId xmlns:a16="http://schemas.microsoft.com/office/drawing/2014/main" id="{8BB9A3B8-781C-4BFE-AA39-D12FBF97C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52400"/>
            <a:ext cx="421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Mrazové klíny – výskyty v ČR</a:t>
            </a:r>
          </a:p>
        </p:txBody>
      </p:sp>
      <p:sp>
        <p:nvSpPr>
          <p:cNvPr id="71683" name="Rectangle 1029">
            <a:extLst>
              <a:ext uri="{FF2B5EF4-FFF2-40B4-BE49-F238E27FC236}">
                <a16:creationId xmlns:a16="http://schemas.microsoft.com/office/drawing/2014/main" id="{1361CC90-420E-4932-BAC4-7003A1D9C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549275"/>
            <a:ext cx="46037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u nás – hloubka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nejčastěji 2-3 m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,  místy 4 m.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Sokolovská pánev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– hloubka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5-7 m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. Šířka v ČR –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od několika cm do 1,5 m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, vzácně do 2 m. </a:t>
            </a:r>
          </a:p>
        </p:txBody>
      </p:sp>
      <p:pic>
        <p:nvPicPr>
          <p:cNvPr id="71684" name="Picture 1030" descr="Polygony_Loucany">
            <a:extLst>
              <a:ext uri="{FF2B5EF4-FFF2-40B4-BE49-F238E27FC236}">
                <a16:creationId xmlns:a16="http://schemas.microsoft.com/office/drawing/2014/main" id="{57287969-0515-4276-BDCE-6BFC06E8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9"/>
          <a:stretch>
            <a:fillRect/>
          </a:stretch>
        </p:blipFill>
        <p:spPr bwMode="auto">
          <a:xfrm>
            <a:off x="127000" y="2420938"/>
            <a:ext cx="460851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Line 1031">
            <a:extLst>
              <a:ext uri="{FF2B5EF4-FFF2-40B4-BE49-F238E27FC236}">
                <a16:creationId xmlns:a16="http://schemas.microsoft.com/office/drawing/2014/main" id="{63F8D301-7D43-4FBB-8049-B030EF0484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8163" y="2819400"/>
            <a:ext cx="576262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86" name="Rectangle 1035">
            <a:extLst>
              <a:ext uri="{FF2B5EF4-FFF2-40B4-BE49-F238E27FC236}">
                <a16:creationId xmlns:a16="http://schemas.microsoft.com/office/drawing/2014/main" id="{AFE8FDC5-292F-443F-974A-11A5AE2FD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2459038"/>
            <a:ext cx="182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0000"/>
                </a:solidFill>
                <a:latin typeface="Comic Sans MS" panose="030F0702030302020204" pitchFamily="66" charset="0"/>
              </a:rPr>
              <a:t>Fosilní půda (hnědá)</a:t>
            </a:r>
          </a:p>
        </p:txBody>
      </p:sp>
      <p:sp>
        <p:nvSpPr>
          <p:cNvPr id="71687" name="Rectangle 1036">
            <a:extLst>
              <a:ext uri="{FF2B5EF4-FFF2-40B4-BE49-F238E27FC236}">
                <a16:creationId xmlns:a16="http://schemas.microsoft.com/office/drawing/2014/main" id="{9219AFB4-7592-4101-975E-7C022DE4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4979988"/>
            <a:ext cx="4691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Polygony mrazových klínů v Loučanech v Hornomoravském úvalu.</a:t>
            </a:r>
            <a:endParaRPr lang="en-US" altLang="cs-CZ" sz="1200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688" name="Rectangle 1037">
            <a:extLst>
              <a:ext uri="{FF2B5EF4-FFF2-40B4-BE49-F238E27FC236}">
                <a16:creationId xmlns:a16="http://schemas.microsoft.com/office/drawing/2014/main" id="{4DEE8A3B-C67F-4558-B337-2781CDF28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414463"/>
            <a:ext cx="460375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netříděné polygony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, většinou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průměr 2-5 m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, místy 10 m. Výplň – písek, štěrk, půdní sedimenty, spraš.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Styk s okolními sedimenty – ostrý, vrstvy ohnuty 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na kontaktu s klíny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směrem dolů</a:t>
            </a:r>
          </a:p>
        </p:txBody>
      </p:sp>
      <p:pic>
        <p:nvPicPr>
          <p:cNvPr id="71689" name="Picture 1038" descr="mrazovy_klin">
            <a:extLst>
              <a:ext uri="{FF2B5EF4-FFF2-40B4-BE49-F238E27FC236}">
                <a16:creationId xmlns:a16="http://schemas.microsoft.com/office/drawing/2014/main" id="{0F7D9D5B-5E60-4511-B997-5BD602A6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0"/>
            <a:ext cx="424656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Text Box 1039">
            <a:extLst>
              <a:ext uri="{FF2B5EF4-FFF2-40B4-BE49-F238E27FC236}">
                <a16:creationId xmlns:a16="http://schemas.microsoft.com/office/drawing/2014/main" id="{4D697C80-6376-4C86-BB35-AC41907E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5670550"/>
            <a:ext cx="4157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Mrazový klín ve fluviálních sedimentech, Holešov, Česko</a:t>
            </a:r>
          </a:p>
        </p:txBody>
      </p:sp>
      <p:sp>
        <p:nvSpPr>
          <p:cNvPr id="71691" name="Rectangle 1040">
            <a:extLst>
              <a:ext uri="{FF2B5EF4-FFF2-40B4-BE49-F238E27FC236}">
                <a16:creationId xmlns:a16="http://schemas.microsoft.com/office/drawing/2014/main" id="{595D591A-3FE4-4DE1-810D-C8D46265D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373688"/>
            <a:ext cx="46799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hlavní oblasti výskytu mrazových klínů –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křídové sedimenty Čech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(okolí Nymburka, Hradce Králové),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jižní Morava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Popice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, Šakvice, Nové Mlýny,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Němčany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– největší mrazový klín – šířka nahoře 11,5 m, nejstarší půdy v klínů -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předholsteinské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7" descr="Ice_Polygons_Forming">
            <a:extLst>
              <a:ext uri="{FF2B5EF4-FFF2-40B4-BE49-F238E27FC236}">
                <a16:creationId xmlns:a16="http://schemas.microsoft.com/office/drawing/2014/main" id="{D6085D49-DC57-4078-B3DF-319669B5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6263"/>
            <a:ext cx="2592387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9" descr="tridene_mraz_polygony">
            <a:extLst>
              <a:ext uri="{FF2B5EF4-FFF2-40B4-BE49-F238E27FC236}">
                <a16:creationId xmlns:a16="http://schemas.microsoft.com/office/drawing/2014/main" id="{E87167EF-E794-4E38-8657-FB275DF4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0"/>
            <a:ext cx="4205287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AutoShape 11">
            <a:extLst>
              <a:ext uri="{FF2B5EF4-FFF2-40B4-BE49-F238E27FC236}">
                <a16:creationId xmlns:a16="http://schemas.microsoft.com/office/drawing/2014/main" id="{4871434E-AC90-46CB-A86F-1132C436B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781300"/>
            <a:ext cx="1439862" cy="819150"/>
          </a:xfrm>
          <a:prstGeom prst="rightArrow">
            <a:avLst>
              <a:gd name="adj1" fmla="val 62370"/>
              <a:gd name="adj2" fmla="val 37580"/>
            </a:avLst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72709" name="Text Box 12">
            <a:extLst>
              <a:ext uri="{FF2B5EF4-FFF2-40B4-BE49-F238E27FC236}">
                <a16:creationId xmlns:a16="http://schemas.microsoft.com/office/drawing/2014/main" id="{C6A87998-B3DE-4644-8A3D-B204F0FE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438150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a) Tříděné polygony</a:t>
            </a:r>
          </a:p>
        </p:txBody>
      </p:sp>
      <p:sp>
        <p:nvSpPr>
          <p:cNvPr id="72710" name="Text Box 10">
            <a:extLst>
              <a:ext uri="{FF2B5EF4-FFF2-40B4-BE49-F238E27FC236}">
                <a16:creationId xmlns:a16="http://schemas.microsoft.com/office/drawing/2014/main" id="{2A51456A-9D70-48ED-9C87-D4770D4AF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6308725"/>
            <a:ext cx="429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Mrazově tříděné polygony, James Ross Island, Antarctic Peninsula</a:t>
            </a:r>
          </a:p>
        </p:txBody>
      </p:sp>
      <p:sp>
        <p:nvSpPr>
          <p:cNvPr id="72711" name="Text Box 13">
            <a:extLst>
              <a:ext uri="{FF2B5EF4-FFF2-40B4-BE49-F238E27FC236}">
                <a16:creationId xmlns:a16="http://schemas.microsoft.com/office/drawing/2014/main" id="{95D3863D-DF32-44E7-9939-434C29D2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25513"/>
            <a:ext cx="4608512" cy="8255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600" b="0">
                <a:latin typeface="Comic Sans MS" panose="030F0702030302020204" pitchFamily="66" charset="0"/>
              </a:rPr>
              <a:t>Polygony s výrazně tříděným materiálem tak, že hrubé úlomky tvoří lem polygonů, jemnější materiál je v jeho středu</a:t>
            </a:r>
          </a:p>
        </p:txBody>
      </p:sp>
      <p:pic>
        <p:nvPicPr>
          <p:cNvPr id="72712" name="Picture 17" descr="sorted_nets_nt">
            <a:extLst>
              <a:ext uri="{FF2B5EF4-FFF2-40B4-BE49-F238E27FC236}">
                <a16:creationId xmlns:a16="http://schemas.microsoft.com/office/drawing/2014/main" id="{95B19B66-09A1-4130-BED1-5525AE59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824288"/>
            <a:ext cx="45720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Rectangle 18">
            <a:extLst>
              <a:ext uri="{FF2B5EF4-FFF2-40B4-BE49-F238E27FC236}">
                <a16:creationId xmlns:a16="http://schemas.microsoft.com/office/drawing/2014/main" id="{E1DDB17D-0320-4C71-9639-602D71113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6526213"/>
            <a:ext cx="1512888" cy="274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Tříděné polygony.</a:t>
            </a:r>
          </a:p>
        </p:txBody>
      </p:sp>
      <p:sp>
        <p:nvSpPr>
          <p:cNvPr id="72714" name="Rectangle 19">
            <a:extLst>
              <a:ext uri="{FF2B5EF4-FFF2-40B4-BE49-F238E27FC236}">
                <a16:creationId xmlns:a16="http://schemas.microsoft.com/office/drawing/2014/main" id="{834C9F2C-D0F7-4877-B3C8-9A4DE93A6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062163"/>
            <a:ext cx="21621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velikost –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nejčastěji do 10 m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, vzácně až 30 m</a:t>
            </a:r>
          </a:p>
        </p:txBody>
      </p:sp>
      <p:sp>
        <p:nvSpPr>
          <p:cNvPr id="72715" name="Text Box 20">
            <a:extLst>
              <a:ext uri="{FF2B5EF4-FFF2-40B4-BE49-F238E27FC236}">
                <a16:creationId xmlns:a16="http://schemas.microsoft.com/office/drawing/2014/main" id="{5155895B-F9DC-4486-9674-A57D97E6B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0800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Kryosegregační struktury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029">
            <a:extLst>
              <a:ext uri="{FF2B5EF4-FFF2-40B4-BE49-F238E27FC236}">
                <a16:creationId xmlns:a16="http://schemas.microsoft.com/office/drawing/2014/main" id="{589AA836-5DFC-4A60-AF30-4CB92276E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115888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b) Neříděné polygony</a:t>
            </a:r>
          </a:p>
        </p:txBody>
      </p:sp>
      <p:sp>
        <p:nvSpPr>
          <p:cNvPr id="73731" name="Text Box 1033">
            <a:extLst>
              <a:ext uri="{FF2B5EF4-FFF2-40B4-BE49-F238E27FC236}">
                <a16:creationId xmlns:a16="http://schemas.microsoft.com/office/drawing/2014/main" id="{E591AC97-9456-4350-A4D8-252BFAB8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8813"/>
            <a:ext cx="4608512" cy="13144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600" b="0">
                <a:latin typeface="Comic Sans MS" panose="030F0702030302020204" pitchFamily="66" charset="0"/>
              </a:rPr>
              <a:t>Polygony bez morfologických znaků mrazového třídění materiálu. Typické jsou netříděné polygony pleistocenních mrazových klínů (</a:t>
            </a:r>
            <a:r>
              <a:rPr lang="cs-CZ" altLang="cs-CZ" sz="1600">
                <a:latin typeface="Comic Sans MS" panose="030F0702030302020204" pitchFamily="66" charset="0"/>
              </a:rPr>
              <a:t>pseudomorfóz</a:t>
            </a:r>
            <a:r>
              <a:rPr lang="cs-CZ" altLang="cs-CZ" sz="1600" b="0">
                <a:latin typeface="Comic Sans MS" panose="030F0702030302020204" pitchFamily="66" charset="0"/>
              </a:rPr>
              <a:t>) v pískovnách, štěrkovnách a sprašových odkryvech.</a:t>
            </a:r>
          </a:p>
        </p:txBody>
      </p:sp>
      <p:pic>
        <p:nvPicPr>
          <p:cNvPr id="73732" name="Picture 1034" descr="ice_wedge_polygons_ntb">
            <a:extLst>
              <a:ext uri="{FF2B5EF4-FFF2-40B4-BE49-F238E27FC236}">
                <a16:creationId xmlns:a16="http://schemas.microsoft.com/office/drawing/2014/main" id="{3C32E328-3F59-462C-8727-55DC99D6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95663"/>
            <a:ext cx="4608512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1035">
            <a:extLst>
              <a:ext uri="{FF2B5EF4-FFF2-40B4-BE49-F238E27FC236}">
                <a16:creationId xmlns:a16="http://schemas.microsoft.com/office/drawing/2014/main" id="{60616212-5E13-4C71-BA0A-CBD1C26E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6394450"/>
            <a:ext cx="4752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Ve střední části vyklenuté polygony, materiál je tvořen rašelinami</a:t>
            </a:r>
          </a:p>
        </p:txBody>
      </p:sp>
      <p:pic>
        <p:nvPicPr>
          <p:cNvPr id="73734" name="Picture 1036" descr="Mraz_kliny_Celakovice">
            <a:extLst>
              <a:ext uri="{FF2B5EF4-FFF2-40B4-BE49-F238E27FC236}">
                <a16:creationId xmlns:a16="http://schemas.microsoft.com/office/drawing/2014/main" id="{5DC71EA3-F96A-4530-B327-DE7AA655D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r="2519" b="4430"/>
          <a:stretch>
            <a:fillRect/>
          </a:stretch>
        </p:blipFill>
        <p:spPr bwMode="auto">
          <a:xfrm>
            <a:off x="5003800" y="188913"/>
            <a:ext cx="39592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Rectangle 1037">
            <a:extLst>
              <a:ext uri="{FF2B5EF4-FFF2-40B4-BE49-F238E27FC236}">
                <a16:creationId xmlns:a16="http://schemas.microsoft.com/office/drawing/2014/main" id="{9B74AB5D-3BC9-4B48-883F-D9B51229F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38" y="2727325"/>
            <a:ext cx="406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Geliflukcí deformované mrazové klíny vyplněné fosilními půdami v Praze-Čakovicích, Čechy.</a:t>
            </a:r>
          </a:p>
        </p:txBody>
      </p:sp>
      <p:sp>
        <p:nvSpPr>
          <p:cNvPr id="73736" name="Text Box 1038">
            <a:extLst>
              <a:ext uri="{FF2B5EF4-FFF2-40B4-BE49-F238E27FC236}">
                <a16:creationId xmlns:a16="http://schemas.microsoft.com/office/drawing/2014/main" id="{584ECF93-4F57-495F-A8B1-6CB5BF963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284538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c) Tříděné pruhy</a:t>
            </a:r>
          </a:p>
        </p:txBody>
      </p:sp>
      <p:sp>
        <p:nvSpPr>
          <p:cNvPr id="73737" name="Text Box 1039">
            <a:extLst>
              <a:ext uri="{FF2B5EF4-FFF2-40B4-BE49-F238E27FC236}">
                <a16:creationId xmlns:a16="http://schemas.microsoft.com/office/drawing/2014/main" id="{F6592D74-8263-4106-B4AF-5FB9EF547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716338"/>
            <a:ext cx="3960813" cy="13144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600" b="0">
                <a:latin typeface="Comic Sans MS" panose="030F0702030302020204" pitchFamily="66" charset="0"/>
              </a:rPr>
              <a:t>Paralelní pruhy ostrohranných úlomků na mírných svazích s tříděným vzhledem. Střídání pruhů s většími a menšími úlomky protažených ve směru největšího sklonu svahu</a:t>
            </a:r>
          </a:p>
        </p:txBody>
      </p:sp>
      <p:sp>
        <p:nvSpPr>
          <p:cNvPr id="73738" name="Text Box 1040">
            <a:extLst>
              <a:ext uri="{FF2B5EF4-FFF2-40B4-BE49-F238E27FC236}">
                <a16:creationId xmlns:a16="http://schemas.microsoft.com/office/drawing/2014/main" id="{66F5CBA2-DBB4-4F7A-AC6F-D35F05058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300663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d) Netříděné pruhy</a:t>
            </a:r>
          </a:p>
        </p:txBody>
      </p:sp>
      <p:sp>
        <p:nvSpPr>
          <p:cNvPr id="73739" name="Rectangle 1041">
            <a:extLst>
              <a:ext uri="{FF2B5EF4-FFF2-40B4-BE49-F238E27FC236}">
                <a16:creationId xmlns:a16="http://schemas.microsoft.com/office/drawing/2014/main" id="{D035FDC5-DABF-45F2-B67D-1B7A6B191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060575"/>
            <a:ext cx="46037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velikost –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od 1m do okolo 30 m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, vzácně až 100 m</a:t>
            </a:r>
          </a:p>
        </p:txBody>
      </p:sp>
      <p:sp>
        <p:nvSpPr>
          <p:cNvPr id="73740" name="Rectangle 1042">
            <a:extLst>
              <a:ext uri="{FF2B5EF4-FFF2-40B4-BE49-F238E27FC236}">
                <a16:creationId xmlns:a16="http://schemas.microsoft.com/office/drawing/2014/main" id="{65A3A5F9-91D1-4744-BCB1-EDB57125B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876925"/>
            <a:ext cx="3889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pruhy ostrohranných úlomků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bez znaků mrazového třídění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741" name="Rectangle 1043">
            <a:extLst>
              <a:ext uri="{FF2B5EF4-FFF2-40B4-BE49-F238E27FC236}">
                <a16:creationId xmlns:a16="http://schemas.microsoft.com/office/drawing/2014/main" id="{FBE5B647-CC82-47C4-8DF2-1D953DAA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492375"/>
            <a:ext cx="4660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pseudomorfózy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- vznik odtáním ledu a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vyplněním původního tvaru materiálem napadaným do klínů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shora a ze stran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6">
            <a:extLst>
              <a:ext uri="{FF2B5EF4-FFF2-40B4-BE49-F238E27FC236}">
                <a16:creationId xmlns:a16="http://schemas.microsoft.com/office/drawing/2014/main" id="{CD9702B6-A77A-43FE-A06A-08382AC2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152400"/>
            <a:ext cx="531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Kryosegregační struktury – výskyty v ČR</a:t>
            </a:r>
          </a:p>
        </p:txBody>
      </p:sp>
      <p:sp>
        <p:nvSpPr>
          <p:cNvPr id="74755" name="Rectangle 7">
            <a:extLst>
              <a:ext uri="{FF2B5EF4-FFF2-40B4-BE49-F238E27FC236}">
                <a16:creationId xmlns:a16="http://schemas.microsoft.com/office/drawing/2014/main" id="{C44F2666-0F4D-4528-8D26-9F463904C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35000"/>
            <a:ext cx="4660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v ČR nejlépe vyvinuty tříděné polygony a pruhy – zpravidla v nejvyšších partiích horských oblastí</a:t>
            </a:r>
          </a:p>
        </p:txBody>
      </p:sp>
      <p:sp>
        <p:nvSpPr>
          <p:cNvPr id="74756" name="Rectangle 8">
            <a:extLst>
              <a:ext uri="{FF2B5EF4-FFF2-40B4-BE49-F238E27FC236}">
                <a16:creationId xmlns:a16="http://schemas.microsoft.com/office/drawing/2014/main" id="{42056076-5C18-4C4D-8A58-2232353B4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663700"/>
            <a:ext cx="4467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Krkonoše – tříděné polygony – Luční hora (1555 m), Studniční hora (1554 m), Obří hřeben (1436 m). Velikost polygonů – 1 až 2 m, maximálně 6 m </a:t>
            </a:r>
          </a:p>
        </p:txBody>
      </p:sp>
      <p:sp>
        <p:nvSpPr>
          <p:cNvPr id="74757" name="Rectangle 9">
            <a:extLst>
              <a:ext uri="{FF2B5EF4-FFF2-40B4-BE49-F238E27FC236}">
                <a16:creationId xmlns:a16="http://schemas.microsoft.com/office/drawing/2014/main" id="{A43603E9-BB9A-4F2C-9D0B-B441B3FDD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2425700"/>
            <a:ext cx="4314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Tříděné pruhy – na svazích sklonu 6° až 12° - typicky vyvinuty na jv. a sz. svahu Luční hory (1555 m)</a:t>
            </a:r>
          </a:p>
        </p:txBody>
      </p:sp>
      <p:sp>
        <p:nvSpPr>
          <p:cNvPr id="74758" name="Text Box 10">
            <a:extLst>
              <a:ext uri="{FF2B5EF4-FFF2-40B4-BE49-F238E27FC236}">
                <a16:creationId xmlns:a16="http://schemas.microsoft.com/office/drawing/2014/main" id="{B50D11E7-A3E8-4752-B64C-F107EABDF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1228725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Krkonoše</a:t>
            </a:r>
          </a:p>
        </p:txBody>
      </p:sp>
      <p:sp>
        <p:nvSpPr>
          <p:cNvPr id="74759" name="Rectangle 11">
            <a:extLst>
              <a:ext uri="{FF2B5EF4-FFF2-40B4-BE49-F238E27FC236}">
                <a16:creationId xmlns:a16="http://schemas.microsoft.com/office/drawing/2014/main" id="{FC4363F0-C796-46E8-BE3F-DBF6911E1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3683000"/>
            <a:ext cx="44672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Hrubý Jeseník – tříděné polygony – Břidličná hora (1358 m), Petrovy kameny (1448 m). Jádra polygonů jsou vyklenutá, tam, kde svah má sklon větší než 5° - kamenné pruhy (Břidličná hora)</a:t>
            </a:r>
          </a:p>
        </p:txBody>
      </p:sp>
      <p:sp>
        <p:nvSpPr>
          <p:cNvPr id="74760" name="Text Box 13">
            <a:extLst>
              <a:ext uri="{FF2B5EF4-FFF2-40B4-BE49-F238E27FC236}">
                <a16:creationId xmlns:a16="http://schemas.microsoft.com/office/drawing/2014/main" id="{BC187F70-D989-486B-A5BE-11E2AA49C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3248025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Jeseníky</a:t>
            </a:r>
          </a:p>
        </p:txBody>
      </p:sp>
      <p:sp>
        <p:nvSpPr>
          <p:cNvPr id="74761" name="Text Box 14">
            <a:extLst>
              <a:ext uri="{FF2B5EF4-FFF2-40B4-BE49-F238E27FC236}">
                <a16:creationId xmlns:a16="http://schemas.microsoft.com/office/drawing/2014/main" id="{5676DF16-2011-4914-8216-4D0424DC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4933950"/>
            <a:ext cx="4265612" cy="5810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</a:rPr>
              <a:t>Tvorba kryosegregačních struktur</a:t>
            </a:r>
            <a:r>
              <a:rPr lang="cs-CZ" altLang="cs-CZ" sz="1600" b="0">
                <a:latin typeface="Comic Sans MS" panose="030F0702030302020204" pitchFamily="66" charset="0"/>
              </a:rPr>
              <a:t> – do počátku </a:t>
            </a:r>
            <a:r>
              <a:rPr lang="cs-CZ" altLang="cs-CZ" sz="1600">
                <a:latin typeface="Comic Sans MS" panose="030F0702030302020204" pitchFamily="66" charset="0"/>
              </a:rPr>
              <a:t>atlantiku</a:t>
            </a:r>
            <a:r>
              <a:rPr lang="cs-CZ" altLang="cs-CZ" sz="1600" b="0">
                <a:latin typeface="Comic Sans MS" panose="030F0702030302020204" pitchFamily="66" charset="0"/>
              </a:rPr>
              <a:t> (holocén)</a:t>
            </a:r>
          </a:p>
        </p:txBody>
      </p:sp>
      <p:pic>
        <p:nvPicPr>
          <p:cNvPr id="74762" name="Picture 15">
            <a:extLst>
              <a:ext uri="{FF2B5EF4-FFF2-40B4-BE49-F238E27FC236}">
                <a16:creationId xmlns:a16="http://schemas.microsoft.com/office/drawing/2014/main" id="{A0D041A4-8FD5-459B-88A3-80E31033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424815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3" name="Picture 18">
            <a:extLst>
              <a:ext uri="{FF2B5EF4-FFF2-40B4-BE49-F238E27FC236}">
                <a16:creationId xmlns:a16="http://schemas.microsoft.com/office/drawing/2014/main" id="{451770E5-FFF6-4F38-9C70-F5B13145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424815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27A0FFC-8707-4204-9780-7AE0E1B3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6486525"/>
            <a:ext cx="1655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Netříděné pruhy.</a:t>
            </a:r>
          </a:p>
        </p:txBody>
      </p:sp>
      <p:pic>
        <p:nvPicPr>
          <p:cNvPr id="75779" name="Picture 3" descr="non_sorted_stripes_nt">
            <a:extLst>
              <a:ext uri="{FF2B5EF4-FFF2-40B4-BE49-F238E27FC236}">
                <a16:creationId xmlns:a16="http://schemas.microsoft.com/office/drawing/2014/main" id="{6850CD19-0359-4906-AAD3-FA505B8E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057" descr="ice_wedge_polygons_nt">
            <a:extLst>
              <a:ext uri="{FF2B5EF4-FFF2-40B4-BE49-F238E27FC236}">
                <a16:creationId xmlns:a16="http://schemas.microsoft.com/office/drawing/2014/main" id="{23BC0DC2-C308-483E-9385-B4B10448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058">
            <a:extLst>
              <a:ext uri="{FF2B5EF4-FFF2-40B4-BE49-F238E27FC236}">
                <a16:creationId xmlns:a16="http://schemas.microsoft.com/office/drawing/2014/main" id="{05493D57-E7F5-419D-90A8-B61A0D200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6351588"/>
            <a:ext cx="7667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Ve střední části nevyklenuté polygony ledových klínů (vpředu), vyklenuté (vzadu), pingo (zcela vzadu), Yukon</a:t>
            </a:r>
            <a:endParaRPr lang="en-US" altLang="cs-CZ" sz="1200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6">
            <a:extLst>
              <a:ext uri="{FF2B5EF4-FFF2-40B4-BE49-F238E27FC236}">
                <a16:creationId xmlns:a16="http://schemas.microsoft.com/office/drawing/2014/main" id="{33B8DE22-2A71-48CE-AAFA-3CD03EC2F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716338"/>
            <a:ext cx="487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Kryoturbační struktury ve fluviálních sedimentech, mladší dryas, NL .</a:t>
            </a:r>
          </a:p>
        </p:txBody>
      </p:sp>
      <p:pic>
        <p:nvPicPr>
          <p:cNvPr id="77827" name="Picture 7" descr="Kryoturbace_1">
            <a:extLst>
              <a:ext uri="{FF2B5EF4-FFF2-40B4-BE49-F238E27FC236}">
                <a16:creationId xmlns:a16="http://schemas.microsoft.com/office/drawing/2014/main" id="{6F003082-AF14-49F9-AF2A-5B6076673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5888"/>
            <a:ext cx="5364163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8">
            <a:extLst>
              <a:ext uri="{FF2B5EF4-FFF2-40B4-BE49-F238E27FC236}">
                <a16:creationId xmlns:a16="http://schemas.microsoft.com/office/drawing/2014/main" id="{000ABBCB-64FF-43F6-8EA0-1EF7BCDAE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00600"/>
            <a:ext cx="5235575" cy="17938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latin typeface="Comic Sans MS" panose="030F0702030302020204" pitchFamily="66" charset="0"/>
              </a:rPr>
              <a:t>Kryoturbace</a:t>
            </a:r>
            <a:endParaRPr lang="cs-CZ" altLang="cs-CZ" sz="1400" b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latin typeface="Comic Sans MS" panose="030F0702030302020204" pitchFamily="66" charset="0"/>
              </a:rPr>
              <a:t>1) izolované vrásy malých amplitud a velkých vlnových délek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latin typeface="Comic Sans MS" panose="030F0702030302020204" pitchFamily="66" charset="0"/>
              </a:rPr>
              <a:t>2) pravidelné, symetrické, dobře vyvinuté s amplitudou 0,6-2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latin typeface="Comic Sans MS" panose="030F0702030302020204" pitchFamily="66" charset="0"/>
              </a:rPr>
              <a:t>3) typ 2, avšak v malém měřítku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latin typeface="Comic Sans MS" panose="030F0702030302020204" pitchFamily="66" charset="0"/>
              </a:rPr>
              <a:t>4) struktury kapkovité nebo v podobě diapirů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latin typeface="Comic Sans MS" panose="030F0702030302020204" pitchFamily="66" charset="0"/>
              </a:rPr>
              <a:t>5) nahoru injektovaný sediment, vznik polygonálních půd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latin typeface="Comic Sans MS" panose="030F0702030302020204" pitchFamily="66" charset="0"/>
              </a:rPr>
              <a:t>6) nepravidelné deformační struktury</a:t>
            </a:r>
          </a:p>
        </p:txBody>
      </p:sp>
      <p:pic>
        <p:nvPicPr>
          <p:cNvPr id="77829" name="Picture 10" descr="Kryoturbace_2">
            <a:extLst>
              <a:ext uri="{FF2B5EF4-FFF2-40B4-BE49-F238E27FC236}">
                <a16:creationId xmlns:a16="http://schemas.microsoft.com/office/drawing/2014/main" id="{DFB90211-A4E5-4ADB-BAE1-F4C9ACEF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981200"/>
            <a:ext cx="29495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11">
            <a:extLst>
              <a:ext uri="{FF2B5EF4-FFF2-40B4-BE49-F238E27FC236}">
                <a16:creationId xmlns:a16="http://schemas.microsoft.com/office/drawing/2014/main" id="{D435BE83-C2D1-423C-9754-B51828A7B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6350000"/>
            <a:ext cx="340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Klasifikace kryoturbačních struktur podle jejich tvaru.</a:t>
            </a:r>
          </a:p>
        </p:txBody>
      </p:sp>
      <p:sp>
        <p:nvSpPr>
          <p:cNvPr id="77831" name="Text Box 12">
            <a:extLst>
              <a:ext uri="{FF2B5EF4-FFF2-40B4-BE49-F238E27FC236}">
                <a16:creationId xmlns:a16="http://schemas.microsoft.com/office/drawing/2014/main" id="{75F1B84E-E86E-4B91-8E73-7AC1F5BC6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115888"/>
            <a:ext cx="342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Kryoturbace</a:t>
            </a:r>
          </a:p>
        </p:txBody>
      </p:sp>
      <p:sp>
        <p:nvSpPr>
          <p:cNvPr id="77832" name="Text Box 13">
            <a:extLst>
              <a:ext uri="{FF2B5EF4-FFF2-40B4-BE49-F238E27FC236}">
                <a16:creationId xmlns:a16="http://schemas.microsoft.com/office/drawing/2014/main" id="{DD9C2E4B-7304-42C2-8ABA-4FA7353D8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8813"/>
            <a:ext cx="3325812" cy="10699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600" b="0">
                <a:latin typeface="Comic Sans MS" panose="030F0702030302020204" pitchFamily="66" charset="0"/>
              </a:rPr>
              <a:t>Deformace původního uložení sedimentů nebo zvětralin vzniklá při střídavém zamrzání a tání vody v činné vrstvě.</a:t>
            </a:r>
          </a:p>
        </p:txBody>
      </p:sp>
      <p:sp>
        <p:nvSpPr>
          <p:cNvPr id="77833" name="Rectangle 14">
            <a:extLst>
              <a:ext uri="{FF2B5EF4-FFF2-40B4-BE49-F238E27FC236}">
                <a16:creationId xmlns:a16="http://schemas.microsoft.com/office/drawing/2014/main" id="{88A6613B-F170-4F21-BAA7-8F785BD88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14800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v terénech o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sklonu do 2°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, vznik především v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heterogenních materiálech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2" descr="Kryot_Stran_skala">
            <a:extLst>
              <a:ext uri="{FF2B5EF4-FFF2-40B4-BE49-F238E27FC236}">
                <a16:creationId xmlns:a16="http://schemas.microsoft.com/office/drawing/2014/main" id="{57ADDD61-57DC-4F4A-85ED-8C80E8D4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2222"/>
          <a:stretch>
            <a:fillRect/>
          </a:stretch>
        </p:blipFill>
        <p:spPr bwMode="auto">
          <a:xfrm>
            <a:off x="0" y="0"/>
            <a:ext cx="3894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14">
            <a:extLst>
              <a:ext uri="{FF2B5EF4-FFF2-40B4-BE49-F238E27FC236}">
                <a16:creationId xmlns:a16="http://schemas.microsoft.com/office/drawing/2014/main" id="{6D79A4D0-BE76-4FD6-9CFC-8D2E3D78D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096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nejčastěji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do hloubky 2 m až 2,5 m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– ve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všech typech nezpevněných sedimentů 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různého stáří i geneze</a:t>
            </a:r>
            <a:endParaRPr lang="cs-CZ" altLang="cs-CZ" sz="1400" b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78852" name="Text Box 15">
            <a:extLst>
              <a:ext uri="{FF2B5EF4-FFF2-40B4-BE49-F238E27FC236}">
                <a16:creationId xmlns:a16="http://schemas.microsoft.com/office/drawing/2014/main" id="{0B6709DA-8F70-43FD-87CA-30CDC30C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52400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Kryoturbace – výskyty v ČR</a:t>
            </a:r>
          </a:p>
        </p:txBody>
      </p:sp>
      <p:sp>
        <p:nvSpPr>
          <p:cNvPr id="78853" name="Rectangle 16">
            <a:extLst>
              <a:ext uri="{FF2B5EF4-FFF2-40B4-BE49-F238E27FC236}">
                <a16:creationId xmlns:a16="http://schemas.microsoft.com/office/drawing/2014/main" id="{056160B4-530D-4628-8CC2-F387CB173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447800"/>
            <a:ext cx="472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Podkrušnohorské pánve -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Mostecká pánev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– deformace terasových štěrků Ohře a terciérních jílů, 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Žitavská pánev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– deformace uhelných slojí (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mrazové diapiry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),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Sokolovská pánev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(Vintířov) – mrazové diapiry 18 m vysoké</a:t>
            </a:r>
            <a:endParaRPr lang="cs-CZ" altLang="cs-CZ" sz="1400" b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78854" name="Rectangle 17">
            <a:extLst>
              <a:ext uri="{FF2B5EF4-FFF2-40B4-BE49-F238E27FC236}">
                <a16:creationId xmlns:a16="http://schemas.microsoft.com/office/drawing/2014/main" id="{5D207FF1-ADE1-40A7-A477-15242B386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667000"/>
            <a:ext cx="472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na Moravě –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deformace terasových štěrků a písků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a povrchu podložních miocenních sedimentů (Bělotín – Hranice)</a:t>
            </a:r>
            <a:endParaRPr lang="cs-CZ" altLang="cs-CZ" sz="1400" b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78855" name="Picture 19" descr="involuce">
            <a:extLst>
              <a:ext uri="{FF2B5EF4-FFF2-40B4-BE49-F238E27FC236}">
                <a16:creationId xmlns:a16="http://schemas.microsoft.com/office/drawing/2014/main" id="{0E35E6DB-CEEB-4FAA-80AB-1B2A8D4E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4196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Text Box 20">
            <a:extLst>
              <a:ext uri="{FF2B5EF4-FFF2-40B4-BE49-F238E27FC236}">
                <a16:creationId xmlns:a16="http://schemas.microsoft.com/office/drawing/2014/main" id="{7063382D-179A-4EA6-A6E4-E5312569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6524625"/>
            <a:ext cx="3816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Involuce ve fluviálních sedimentech, Sojovice, Česko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027" descr="Kryot_Lovosice">
            <a:extLst>
              <a:ext uri="{FF2B5EF4-FFF2-40B4-BE49-F238E27FC236}">
                <a16:creationId xmlns:a16="http://schemas.microsoft.com/office/drawing/2014/main" id="{476B90F9-8EB1-4AB7-A2DB-A6B386F3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391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>
            <a:extLst>
              <a:ext uri="{FF2B5EF4-FFF2-40B4-BE49-F238E27FC236}">
                <a16:creationId xmlns:a16="http://schemas.microsoft.com/office/drawing/2014/main" id="{B16E5984-B23D-429E-A611-B6BB17358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73688"/>
            <a:ext cx="3600450" cy="9525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Rozsah:</a:t>
            </a: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  Dnes asi 24 % povrchu souše (36,2 mil. km</a:t>
            </a:r>
            <a:r>
              <a:rPr lang="cs-CZ" altLang="cs-CZ" sz="1400" b="0" baseline="3000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), na sev. polokouli 22,7 mil. km</a:t>
            </a:r>
            <a:r>
              <a:rPr lang="cs-CZ" altLang="cs-CZ" sz="1400" b="0" baseline="3000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). Zhruba 49 % bývalého SSSR a 50 % Kanady, 22,4 % rozlohy Číny. </a:t>
            </a:r>
          </a:p>
        </p:txBody>
      </p:sp>
      <p:sp>
        <p:nvSpPr>
          <p:cNvPr id="62467" name="Text Box 8">
            <a:extLst>
              <a:ext uri="{FF2B5EF4-FFF2-40B4-BE49-F238E27FC236}">
                <a16:creationId xmlns:a16="http://schemas.microsoft.com/office/drawing/2014/main" id="{41DFE778-1EE9-41CD-945C-453526D3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76200"/>
            <a:ext cx="371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Comic Sans MS" panose="030F0702030302020204" pitchFamily="66" charset="0"/>
              </a:rPr>
              <a:t>Periglaciální oblast</a:t>
            </a:r>
          </a:p>
        </p:txBody>
      </p:sp>
      <p:sp>
        <p:nvSpPr>
          <p:cNvPr id="62468" name="Text Box 9">
            <a:extLst>
              <a:ext uri="{FF2B5EF4-FFF2-40B4-BE49-F238E27FC236}">
                <a16:creationId xmlns:a16="http://schemas.microsoft.com/office/drawing/2014/main" id="{86940C96-167E-4E91-B746-6A52A502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15950"/>
            <a:ext cx="3581400" cy="8255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600" b="0">
                <a:latin typeface="Comic Sans MS" panose="030F0702030302020204" pitchFamily="66" charset="0"/>
              </a:rPr>
              <a:t>všechny extraglaciální oblasti s průměrnou roční teplotou vzduch (MAAT) nižší než +3 °C. </a:t>
            </a:r>
          </a:p>
        </p:txBody>
      </p:sp>
      <p:sp>
        <p:nvSpPr>
          <p:cNvPr id="62469" name="Text Box 10">
            <a:extLst>
              <a:ext uri="{FF2B5EF4-FFF2-40B4-BE49-F238E27FC236}">
                <a16:creationId xmlns:a16="http://schemas.microsoft.com/office/drawing/2014/main" id="{E807A3C5-85D8-4D1B-BFB4-DC1F43F8A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1757363"/>
            <a:ext cx="3560763" cy="17716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latin typeface="Comic Sans MS" panose="030F0702030302020204" pitchFamily="66" charset="0"/>
              </a:rPr>
              <a:t>Základní dělení: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oblasti </a:t>
            </a:r>
            <a:r>
              <a:rPr lang="cs-CZ" altLang="cs-CZ" sz="1600">
                <a:latin typeface="Comic Sans MS" panose="030F0702030302020204" pitchFamily="66" charset="0"/>
              </a:rPr>
              <a:t>s převahou mrazových jevů</a:t>
            </a:r>
            <a:r>
              <a:rPr lang="cs-CZ" altLang="cs-CZ" sz="1600" b="0">
                <a:latin typeface="Comic Sans MS" panose="030F0702030302020204" pitchFamily="66" charset="0"/>
              </a:rPr>
              <a:t> – MAAT je nižší než -2 °C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oblasti kde </a:t>
            </a:r>
            <a:r>
              <a:rPr lang="cs-CZ" altLang="cs-CZ" sz="1600">
                <a:latin typeface="Comic Sans MS" panose="030F0702030302020204" pitchFamily="66" charset="0"/>
              </a:rPr>
              <a:t>mrazové jevy působí, ale nemusí převažovat</a:t>
            </a:r>
            <a:r>
              <a:rPr lang="cs-CZ" altLang="cs-CZ" sz="1600" b="0">
                <a:latin typeface="Comic Sans MS" panose="030F0702030302020204" pitchFamily="66" charset="0"/>
              </a:rPr>
              <a:t> – MAAT mezi -2 °C a +3 °C  </a:t>
            </a:r>
          </a:p>
        </p:txBody>
      </p:sp>
      <p:sp>
        <p:nvSpPr>
          <p:cNvPr id="62470" name="Text Box 12">
            <a:extLst>
              <a:ext uri="{FF2B5EF4-FFF2-40B4-BE49-F238E27FC236}">
                <a16:creationId xmlns:a16="http://schemas.microsoft.com/office/drawing/2014/main" id="{7F60DB18-064B-43FF-8D54-F70FBEAAE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3697288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Permafrost</a:t>
            </a:r>
          </a:p>
        </p:txBody>
      </p:sp>
      <p:sp>
        <p:nvSpPr>
          <p:cNvPr id="62471" name="Text Box 13">
            <a:extLst>
              <a:ext uri="{FF2B5EF4-FFF2-40B4-BE49-F238E27FC236}">
                <a16:creationId xmlns:a16="http://schemas.microsoft.com/office/drawing/2014/main" id="{13626521-9B11-48FB-99FC-49309B30E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149725"/>
            <a:ext cx="3581400" cy="8255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600" b="0">
                <a:latin typeface="Comic Sans MS" panose="030F0702030302020204" pitchFamily="66" charset="0"/>
              </a:rPr>
              <a:t>Nejsvrchnější část litosféry, která má nejméně po dobu dvou let teplotu 0 °C a nižší.</a:t>
            </a:r>
          </a:p>
        </p:txBody>
      </p:sp>
      <p:pic>
        <p:nvPicPr>
          <p:cNvPr id="62472" name="Picture 14" descr="permafrost">
            <a:extLst>
              <a:ext uri="{FF2B5EF4-FFF2-40B4-BE49-F238E27FC236}">
                <a16:creationId xmlns:a16="http://schemas.microsoft.com/office/drawing/2014/main" id="{4B619C1D-5A62-4653-9A64-4AA108C5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4826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Rectangle 15">
            <a:extLst>
              <a:ext uri="{FF2B5EF4-FFF2-40B4-BE49-F238E27FC236}">
                <a16:creationId xmlns:a16="http://schemas.microsoft.com/office/drawing/2014/main" id="{3ED8418F-ACBC-4661-A803-93CA784B3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805488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Mocnost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– od několika cm do 1450 m</a:t>
            </a:r>
            <a:endParaRPr lang="cs-CZ" altLang="cs-CZ" sz="14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2474" name="Line 17">
            <a:extLst>
              <a:ext uri="{FF2B5EF4-FFF2-40B4-BE49-F238E27FC236}">
                <a16:creationId xmlns:a16="http://schemas.microsoft.com/office/drawing/2014/main" id="{B0A124CF-D4F7-402E-9493-BDDF2CC18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981075"/>
            <a:ext cx="358775" cy="576263"/>
          </a:xfrm>
          <a:prstGeom prst="line">
            <a:avLst/>
          </a:prstGeom>
          <a:noFill/>
          <a:ln w="57150">
            <a:solidFill>
              <a:srgbClr val="FFCC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5" name="Rectangle 18">
            <a:extLst>
              <a:ext uri="{FF2B5EF4-FFF2-40B4-BE49-F238E27FC236}">
                <a16:creationId xmlns:a16="http://schemas.microsoft.com/office/drawing/2014/main" id="{1D927FAF-97FD-4D5C-835E-F95BA4245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620713"/>
            <a:ext cx="1152525" cy="304800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až 1493 m</a:t>
            </a:r>
          </a:p>
        </p:txBody>
      </p:sp>
      <p:sp>
        <p:nvSpPr>
          <p:cNvPr id="62476" name="Rectangle 19">
            <a:extLst>
              <a:ext uri="{FF2B5EF4-FFF2-40B4-BE49-F238E27FC236}">
                <a16:creationId xmlns:a16="http://schemas.microsoft.com/office/drawing/2014/main" id="{37B2E217-C409-45A7-A26E-2C0847DD7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76250"/>
            <a:ext cx="1152525" cy="304800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až 440 m</a:t>
            </a:r>
          </a:p>
        </p:txBody>
      </p:sp>
      <p:sp>
        <p:nvSpPr>
          <p:cNvPr id="62477" name="Line 20">
            <a:extLst>
              <a:ext uri="{FF2B5EF4-FFF2-40B4-BE49-F238E27FC236}">
                <a16:creationId xmlns:a16="http://schemas.microsoft.com/office/drawing/2014/main" id="{C687ED58-963B-4B9B-9E99-481A9CF8C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5475" y="836613"/>
            <a:ext cx="358775" cy="576262"/>
          </a:xfrm>
          <a:prstGeom prst="line">
            <a:avLst/>
          </a:prstGeom>
          <a:noFill/>
          <a:ln w="57150">
            <a:solidFill>
              <a:srgbClr val="FFCC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8" name="Line 21">
            <a:extLst>
              <a:ext uri="{FF2B5EF4-FFF2-40B4-BE49-F238E27FC236}">
                <a16:creationId xmlns:a16="http://schemas.microsoft.com/office/drawing/2014/main" id="{2E7BBAC3-2D1C-4466-90FA-0CC98CF230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35600" y="2060575"/>
            <a:ext cx="144463" cy="504825"/>
          </a:xfrm>
          <a:prstGeom prst="line">
            <a:avLst/>
          </a:prstGeom>
          <a:noFill/>
          <a:ln w="57150">
            <a:solidFill>
              <a:srgbClr val="FFCC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9" name="Rectangle 22">
            <a:extLst>
              <a:ext uri="{FF2B5EF4-FFF2-40B4-BE49-F238E27FC236}">
                <a16:creationId xmlns:a16="http://schemas.microsoft.com/office/drawing/2014/main" id="{D0BDE417-33BC-4806-ADF8-8044094D4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670175"/>
            <a:ext cx="1152525" cy="304800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až 726 m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55A7CD1F-030E-4D54-9055-4DFF7501F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6411913"/>
            <a:ext cx="340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Kryoturbace fluviálních sedimentů, Yukon.</a:t>
            </a:r>
          </a:p>
        </p:txBody>
      </p:sp>
      <p:pic>
        <p:nvPicPr>
          <p:cNvPr id="80899" name="Picture 3" descr="cryoturbation_yt">
            <a:extLst>
              <a:ext uri="{FF2B5EF4-FFF2-40B4-BE49-F238E27FC236}">
                <a16:creationId xmlns:a16="http://schemas.microsoft.com/office/drawing/2014/main" id="{4E9DE40E-BAA9-447E-A291-2C45B72F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"/>
            <a:ext cx="91440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2">
            <a:extLst>
              <a:ext uri="{FF2B5EF4-FFF2-40B4-BE49-F238E27FC236}">
                <a16:creationId xmlns:a16="http://schemas.microsoft.com/office/drawing/2014/main" id="{8FB025A5-F97A-46D1-81BA-E5761E914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57700"/>
            <a:ext cx="66992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 Unicode MS" pitchFamily="34" charset="-128"/>
                <a:hlinkClick r:id="rId2"/>
              </a:rPr>
              <a:t>http://seis.natsci.csulb.edu/bperry/Mass%20Wasting/Slides.htm</a:t>
            </a:r>
            <a:endParaRPr lang="cs-CZ" altLang="cs-CZ" sz="1200" b="0">
              <a:solidFill>
                <a:srgbClr val="FFFF00"/>
              </a:solidFill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 Unicode MS" pitchFamily="34" charset="-128"/>
                <a:hlinkClick r:id="rId3"/>
              </a:rPr>
              <a:t>http://images.google.com/imgres?imgurl=http://http://www.uni-jena.de/Eccursion_route.html</a:t>
            </a:r>
            <a:endParaRPr lang="cs-CZ" altLang="cs-CZ" sz="1200" b="0">
              <a:solidFill>
                <a:srgbClr val="FFFF00"/>
              </a:solidFill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 Unicode MS" pitchFamily="34" charset="-128"/>
                <a:hlinkClick r:id="rId4"/>
              </a:rPr>
              <a:t>www.indiana.edu</a:t>
            </a:r>
            <a:endParaRPr lang="cs-CZ" altLang="cs-CZ" sz="1200" b="0">
              <a:solidFill>
                <a:srgbClr val="FFFF00"/>
              </a:solidFill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latin typeface="Arial" panose="020B0604020202020204" pitchFamily="34" charset="0"/>
                <a:hlinkClick r:id="rId5"/>
              </a:rPr>
              <a:t>uregina.ca/~sauchyn/ geog323/periglacial.html</a:t>
            </a:r>
            <a:endParaRPr lang="cs-CZ" altLang="cs-CZ" sz="1200" b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latin typeface="Arial" panose="020B0604020202020204" pitchFamily="34" charset="0"/>
                <a:hlinkClick r:id="rId6"/>
              </a:rPr>
              <a:t>http://www.agu.org/pubs/sample_articles/cr/2002JE001864/2.shtml</a:t>
            </a:r>
            <a:endParaRPr lang="cs-CZ" altLang="cs-CZ" sz="1200" b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latin typeface="Arial" panose="020B0604020202020204" pitchFamily="34" charset="0"/>
                <a:hlinkClick r:id="rId7"/>
              </a:rPr>
              <a:t>http://sis.agr.gc.ca/cansis/taxa/landscape/ground/yukon.html</a:t>
            </a:r>
            <a:endParaRPr lang="cs-CZ" altLang="cs-CZ" sz="1200" b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latin typeface="Arial" panose="020B0604020202020204" pitchFamily="34" charset="0"/>
                <a:hlinkClick r:id="rId8"/>
              </a:rPr>
              <a:t>http://www.hi.is/~oi/Siberia</a:t>
            </a:r>
            <a:endParaRPr lang="cs-CZ" altLang="cs-CZ" sz="1200" b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latin typeface="Arial" panose="020B0604020202020204" pitchFamily="34" charset="0"/>
                <a:hlinkClick r:id="rId9"/>
              </a:rPr>
              <a:t>http://sis.agr.gc.ca/cansis/taxa/landscape/ground</a:t>
            </a:r>
            <a:endParaRPr lang="cs-CZ" altLang="cs-CZ" sz="1200" b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latin typeface="Arial" panose="020B0604020202020204" pitchFamily="34" charset="0"/>
                <a:hlinkClick r:id="rId10"/>
              </a:rPr>
              <a:t>www.gvc.gu.se/.../ Dosebacka/doesebacka.htm</a:t>
            </a:r>
            <a:endParaRPr lang="cs-CZ" altLang="cs-CZ" sz="1200" b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latin typeface="Arial" panose="020B0604020202020204" pitchFamily="34" charset="0"/>
                <a:hlinkClick r:id="rId11"/>
              </a:rPr>
              <a:t>http://www.crrel.usace.army.mil/permafrosttunnel/1g3g_Wedge_Formation.htm</a:t>
            </a:r>
            <a:endParaRPr lang="cs-CZ" altLang="cs-CZ" sz="1200" b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chemeClr val="hlink"/>
                </a:solidFill>
                <a:latin typeface="Arial" panose="020B0604020202020204" pitchFamily="34" charset="0"/>
              </a:rPr>
              <a:t>Nyvlt, D. – použity některé fotografie.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chemeClr val="hlink"/>
                </a:solidFill>
                <a:latin typeface="Arial" panose="020B0604020202020204" pitchFamily="34" charset="0"/>
              </a:rPr>
              <a:t>Vraný, D. – použity některé fotografie.</a:t>
            </a:r>
          </a:p>
        </p:txBody>
      </p:sp>
      <p:sp>
        <p:nvSpPr>
          <p:cNvPr id="81923" name="Text Box 1033">
            <a:extLst>
              <a:ext uri="{FF2B5EF4-FFF2-40B4-BE49-F238E27FC236}">
                <a16:creationId xmlns:a16="http://schemas.microsoft.com/office/drawing/2014/main" id="{4E5FC9FE-36A6-4B22-8997-C028E849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7010400" cy="27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Použitá literatura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Czudek, T., 2005: Vývoj reliéfu krajiny České republiky v kvartéru. – 1-238, Moraské zemské muzeum. Brno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Karásek, J., 2001: Základy obecné geomorfologie. - 1-216. Učební texty, PřF MU, Brno.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Kukal, Z., 1986: Základy sedimentologie. - 1-466. Academia, Praha.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Lowe, J. J., 1997: Reconstructing Quaternary Environment. - 1-446. Prentice Hall, Harlow, Essex.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Ložek, V., 1973: Příroda ve čtvrtohorách. - 1-372. Academia, Praha.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Růžičková, E., Růžička, M., 1998: Základní klasifikace svahových sedimentů. – Zprávy o geologických výzkumech v r. 1997, 158-161.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Růžičková, E., Růžička, M., 1998: Strukturní a texturní znaky svahových sedimentů. – Zprávy o geologických výzkumech v r. 1997, 161-163.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 descr="land-permafrost-romanovsky_fig5">
            <a:extLst>
              <a:ext uri="{FF2B5EF4-FFF2-40B4-BE49-F238E27FC236}">
                <a16:creationId xmlns:a16="http://schemas.microsoft.com/office/drawing/2014/main" id="{1ED27AF8-673A-4AE9-8906-ECD5ADE65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5888"/>
            <a:ext cx="4981575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7">
            <a:extLst>
              <a:ext uri="{FF2B5EF4-FFF2-40B4-BE49-F238E27FC236}">
                <a16:creationId xmlns:a16="http://schemas.microsoft.com/office/drawing/2014/main" id="{B7A88465-D919-484A-8718-1ED96397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60775"/>
            <a:ext cx="4119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Dělení permafrostu podle teplotního režimu</a:t>
            </a:r>
          </a:p>
        </p:txBody>
      </p:sp>
      <p:sp>
        <p:nvSpPr>
          <p:cNvPr id="63492" name="Rectangle 10">
            <a:extLst>
              <a:ext uri="{FF2B5EF4-FFF2-40B4-BE49-F238E27FC236}">
                <a16:creationId xmlns:a16="http://schemas.microsoft.com/office/drawing/2014/main" id="{203CE08F-A490-49CA-AE8D-6D438E760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37480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Epigenetický permafrost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vznik promrzáním hornin často podstatně starších než je samotné promrzání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značná mocnost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(např. Jakutsko, povodí Marchy)</a:t>
            </a:r>
            <a:endParaRPr lang="cs-CZ" altLang="cs-CZ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3493" name="Rectangle 11">
            <a:extLst>
              <a:ext uri="{FF2B5EF4-FFF2-40B4-BE49-F238E27FC236}">
                <a16:creationId xmlns:a16="http://schemas.microsoft.com/office/drawing/2014/main" id="{691B893E-7E56-490C-8453-ADDE68904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484313"/>
            <a:ext cx="37480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Syngenetický permafrost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vznik během promrzání litosféry současně se vznikem nebo nedlouho po uložení sedimentů (ještě před výraznější diagenezí). Obsah ledu v celé mocnosti přibližně stejný, více než v epigenetickém permafrostu. Celková mosnost však výrazně menší než u předešlého typu</a:t>
            </a:r>
            <a:endParaRPr lang="cs-CZ" altLang="cs-CZ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3494" name="Rectangle 13">
            <a:extLst>
              <a:ext uri="{FF2B5EF4-FFF2-40B4-BE49-F238E27FC236}">
                <a16:creationId xmlns:a16="http://schemas.microsoft.com/office/drawing/2014/main" id="{21724A26-F652-4F1A-ABD5-74316687B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581525"/>
            <a:ext cx="85693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souvislý permafrost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– dlouhodobě zmrzlá půda se vyskytuje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na celém území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(více než 80 % plochy) s výjimkou taliků pod většími jezery a řekami. Obvykle se vyskytuje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severně od severního polárního kruhu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, kde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MAAT: -5 až -6 °C</a:t>
            </a:r>
          </a:p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nesouvislý permafrost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– území s permafrostem jsou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oddělena územími bez permafrostu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(30 % až 80 % plochy)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, MAAT: -3 °C až -4 °C</a:t>
            </a:r>
          </a:p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ostrovní permafrost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pouze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ostrůvky permafrostu 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v krajině (méně než 30 % plochy), kde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MAAT: 0 °C až -1 °C</a:t>
            </a:r>
            <a:endParaRPr lang="cs-CZ" altLang="cs-CZ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>
            <a:extLst>
              <a:ext uri="{FF2B5EF4-FFF2-40B4-BE49-F238E27FC236}">
                <a16:creationId xmlns:a16="http://schemas.microsoft.com/office/drawing/2014/main" id="{3677D939-1C58-4FEF-B785-54E9C0F3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00038"/>
            <a:ext cx="3581400" cy="10699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Aktivní vrstva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 – sezónn</a:t>
            </a:r>
            <a:r>
              <a:rPr lang="cs-CZ" altLang="cs-CZ" sz="1600" b="0">
                <a:latin typeface="Arial" panose="020B0604020202020204" pitchFamily="34" charset="0"/>
                <a:cs typeface="Times New Roman" panose="02020603050405020304" pitchFamily="18" charset="0"/>
              </a:rPr>
              <a:t>ě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 roztávající nebo zamrzávající vrstva nad permafrostem. Vrstvy, které nerozmrzají - </a:t>
            </a: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inaktivní</a:t>
            </a:r>
            <a:endParaRPr lang="cs-CZ" altLang="cs-CZ" sz="1600">
              <a:latin typeface="Comic Sans MS" panose="030F0702030302020204" pitchFamily="66" charset="0"/>
            </a:endParaRPr>
          </a:p>
        </p:txBody>
      </p:sp>
      <p:sp>
        <p:nvSpPr>
          <p:cNvPr id="64515" name="Rectangle 5">
            <a:extLst>
              <a:ext uri="{FF2B5EF4-FFF2-40B4-BE49-F238E27FC236}">
                <a16:creationId xmlns:a16="http://schemas.microsoft.com/office/drawing/2014/main" id="{81B09888-3EC5-4D7B-9011-BF921D6D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484313"/>
            <a:ext cx="3748088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Mocnost aktivní vrstvy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– 10 cm, letní teploty pouze mírně nad 0 °C (Ellesmere Island, Kanada); 2,5 m v létě tepleji (Jakutsko), někdy až 5 m (Yellowknife) </a:t>
            </a:r>
            <a:endParaRPr lang="cs-CZ" altLang="cs-CZ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516" name="Picture 6" descr="EllesmereIsland">
            <a:extLst>
              <a:ext uri="{FF2B5EF4-FFF2-40B4-BE49-F238E27FC236}">
                <a16:creationId xmlns:a16="http://schemas.microsoft.com/office/drawing/2014/main" id="{5E8194A9-0E71-4A58-BC77-24176D19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32362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7">
            <a:extLst>
              <a:ext uri="{FF2B5EF4-FFF2-40B4-BE49-F238E27FC236}">
                <a16:creationId xmlns:a16="http://schemas.microsoft.com/office/drawing/2014/main" id="{0E6D505B-3916-40FC-8FF4-16EE43E82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08275"/>
            <a:ext cx="4119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Přímé a nepřímé doklady existence permafrostu</a:t>
            </a:r>
          </a:p>
        </p:txBody>
      </p:sp>
      <p:sp>
        <p:nvSpPr>
          <p:cNvPr id="64518" name="Text Box 9">
            <a:extLst>
              <a:ext uri="{FF2B5EF4-FFF2-40B4-BE49-F238E27FC236}">
                <a16:creationId xmlns:a16="http://schemas.microsoft.com/office/drawing/2014/main" id="{2BA7CECD-DF79-4B32-B5AF-0EF1A47B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3429000"/>
            <a:ext cx="3560763" cy="32385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latin typeface="Comic Sans MS" panose="030F0702030302020204" pitchFamily="66" charset="0"/>
              </a:rPr>
              <a:t>Přímé: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epigenetické a syngenetické textury v hloubce pod aktivní vrstvou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pseudomorfózy po ledových klínech, mrazové klíny s výplní eolických písků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kryogenní rozvolnění pevných hornin podél puklin do hloubky 40-60 m pod povrch terénu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deformace původního uložení vrstev (včetně mrazových diapirů) pod aktivní vrstvou</a:t>
            </a:r>
          </a:p>
        </p:txBody>
      </p:sp>
      <p:sp>
        <p:nvSpPr>
          <p:cNvPr id="64519" name="Text Box 10">
            <a:extLst>
              <a:ext uri="{FF2B5EF4-FFF2-40B4-BE49-F238E27FC236}">
                <a16:creationId xmlns:a16="http://schemas.microsoft.com/office/drawing/2014/main" id="{5A18C619-5BEA-4B41-974D-DFF3C0F88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365625"/>
            <a:ext cx="4752975" cy="22606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latin typeface="Comic Sans MS" panose="030F0702030302020204" pitchFamily="66" charset="0"/>
              </a:rPr>
              <a:t>Neřímé: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zemní klíny – vznik v činné vrstvě nebo zasahují do permafrostu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kryogenní zvětrávání hornin (kryogenní eluvium)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tříděné polygony, pruhy a kruhy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pleistocenní sedimenty (spraše, sprašové hlíny)</a:t>
            </a:r>
          </a:p>
          <a:p>
            <a:pPr>
              <a:buFontTx/>
              <a:buChar char="•"/>
            </a:pPr>
            <a:endParaRPr lang="cs-CZ" altLang="cs-CZ" sz="1600" b="0">
              <a:latin typeface="Comic Sans MS" panose="030F0702030302020204" pitchFamily="66" charset="0"/>
            </a:endParaRPr>
          </a:p>
        </p:txBody>
      </p:sp>
      <p:pic>
        <p:nvPicPr>
          <p:cNvPr id="64520" name="Picture 11" descr="Permafrosttime">
            <a:extLst>
              <a:ext uri="{FF2B5EF4-FFF2-40B4-BE49-F238E27FC236}">
                <a16:creationId xmlns:a16="http://schemas.microsoft.com/office/drawing/2014/main" id="{E6FE4EEA-A9B7-48EB-9846-01EDB95C4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0272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E9BF3470-F749-43B5-9248-A1FA1568D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692150"/>
            <a:ext cx="493553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spodní pleistocén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– málo dokladů, např. mrazové klíny, které jsou pseudomorfózami po ledových klínech + mrazové klíny vyplněné eolickými písky -  před Brunhes/Matuyma (Boršice u Buchlovic)</a:t>
            </a:r>
          </a:p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předpoklad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ostrovního až nesouvislého permafrostu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na většině území v chladných výkyvech, ve vyšších polohách i souvislý permafrost</a:t>
            </a:r>
            <a:endParaRPr lang="cs-CZ" altLang="cs-CZ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5539" name="Text Box 4">
            <a:extLst>
              <a:ext uri="{FF2B5EF4-FFF2-40B4-BE49-F238E27FC236}">
                <a16:creationId xmlns:a16="http://schemas.microsoft.com/office/drawing/2014/main" id="{46D0592D-6A77-4401-AC08-9CF595BF1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4119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Výskyt permafrostu u nás</a:t>
            </a:r>
          </a:p>
        </p:txBody>
      </p:sp>
      <p:sp>
        <p:nvSpPr>
          <p:cNvPr id="65540" name="Rectangle 5">
            <a:extLst>
              <a:ext uri="{FF2B5EF4-FFF2-40B4-BE49-F238E27FC236}">
                <a16:creationId xmlns:a16="http://schemas.microsoft.com/office/drawing/2014/main" id="{53F24668-D8C0-49E4-B01F-6CB38C29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4953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střední pleistocén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– elsterský i sálský kontinentální ledovec v nejsevernějších částech území, horské ledovce již v rissu (Krkonoše)</a:t>
            </a:r>
          </a:p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doložen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souvislý permafrost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– pseudomorfózy po ledových klínech. V interglaciálech permafrost zcela roztál v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interstadiálech mohl přetrvat</a:t>
            </a:r>
            <a:endParaRPr lang="cs-CZ" altLang="cs-CZ" sz="140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5541" name="Picture 6" descr="permafrost_CR">
            <a:extLst>
              <a:ext uri="{FF2B5EF4-FFF2-40B4-BE49-F238E27FC236}">
                <a16:creationId xmlns:a16="http://schemas.microsoft.com/office/drawing/2014/main" id="{94E1BCBD-091C-4440-8D38-13BCB9213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638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7">
            <a:extLst>
              <a:ext uri="{FF2B5EF4-FFF2-40B4-BE49-F238E27FC236}">
                <a16:creationId xmlns:a16="http://schemas.microsoft.com/office/drawing/2014/main" id="{CC412E0A-CCDE-4BA7-9B2F-5D7C94F05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86200"/>
            <a:ext cx="495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svrchní pleistocén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– ve svrchním pleniglaciálu (OIS 2) mocnost až 50 m, výjimečně až 250 m. MAAT vzduchu o 2 °C až 3 °C nižší než povrch terénu pod sněhem</a:t>
            </a:r>
          </a:p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sv. čát Moravské brány –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postkryogenní textury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(např. mrazové mikrotrhliny)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z hloubky až 220 m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(vrt Blahutovice)</a:t>
            </a:r>
          </a:p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v údolních nivách podél řek a v blízkosti teplých minerálních pramenů - taliky</a:t>
            </a:r>
            <a:endParaRPr lang="cs-CZ" altLang="cs-CZ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5543" name="Picture 8" descr="peat_plateau_bog_yt">
            <a:extLst>
              <a:ext uri="{FF2B5EF4-FFF2-40B4-BE49-F238E27FC236}">
                <a16:creationId xmlns:a16="http://schemas.microsoft.com/office/drawing/2014/main" id="{0F12E7EB-9B27-4B01-9521-4C7EFF81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4343400"/>
            <a:ext cx="38100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9">
            <a:extLst>
              <a:ext uri="{FF2B5EF4-FFF2-40B4-BE49-F238E27FC236}">
                <a16:creationId xmlns:a16="http://schemas.microsoft.com/office/drawing/2014/main" id="{ED577030-7714-4713-8C4F-C5CB4B8F6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Taliky (nezmrzlé horniny uvnitř permafrostu) v blízkosti řeky Yukon.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>
            <a:extLst>
              <a:ext uri="{FF2B5EF4-FFF2-40B4-BE49-F238E27FC236}">
                <a16:creationId xmlns:a16="http://schemas.microsoft.com/office/drawing/2014/main" id="{DA8CA78F-2F75-4A1D-8F23-FAFEF61C3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95475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Postkryogenní textury</a:t>
            </a:r>
          </a:p>
        </p:txBody>
      </p:sp>
      <p:sp>
        <p:nvSpPr>
          <p:cNvPr id="66563" name="Rectangle 6">
            <a:extLst>
              <a:ext uri="{FF2B5EF4-FFF2-40B4-BE49-F238E27FC236}">
                <a16:creationId xmlns:a16="http://schemas.microsoft.com/office/drawing/2014/main" id="{31CED2BC-79E3-470B-974E-16A3626DC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010025"/>
            <a:ext cx="3657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čockovitá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– původní obsah ledu do 10 %, známá ze spraší a sprašových hlín na svazích</a:t>
            </a:r>
          </a:p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čočkovito-páskovitá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– původní obsah ledu do 20 % až 30 % - spraše a sprašové hlíny na svazích a na rovných terénech v místech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navátí spraší do vlhčího prostředí</a:t>
            </a:r>
          </a:p>
          <a:p>
            <a:pPr eaLnBrk="1" hangingPunct="1"/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síťovitá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– výrazný kostkovitý rozpad, výskyt v jílovitých sedimentech (např. Mostecko)</a:t>
            </a:r>
            <a:endParaRPr lang="cs-CZ" altLang="cs-CZ" sz="140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66564" name="Text Box 10">
            <a:extLst>
              <a:ext uri="{FF2B5EF4-FFF2-40B4-BE49-F238E27FC236}">
                <a16:creationId xmlns:a16="http://schemas.microsoft.com/office/drawing/2014/main" id="{E46412B5-A3FD-4F8D-ABE0-5224F8455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76200"/>
            <a:ext cx="371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Comic Sans MS" panose="030F0702030302020204" pitchFamily="66" charset="0"/>
              </a:rPr>
              <a:t>Kryogenní struktury</a:t>
            </a:r>
          </a:p>
        </p:txBody>
      </p:sp>
      <p:sp>
        <p:nvSpPr>
          <p:cNvPr id="66565" name="Text Box 11">
            <a:extLst>
              <a:ext uri="{FF2B5EF4-FFF2-40B4-BE49-F238E27FC236}">
                <a16:creationId xmlns:a16="http://schemas.microsoft.com/office/drawing/2014/main" id="{7323D7FC-636C-4926-86D6-AF113E8B1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3560763" cy="12827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latin typeface="Comic Sans MS" panose="030F0702030302020204" pitchFamily="66" charset="0"/>
              </a:rPr>
              <a:t>Zahrnují: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postkryogenní textury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mrazové klíny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kryoturbace zvětralin</a:t>
            </a:r>
          </a:p>
          <a:p>
            <a:pPr>
              <a:buFontTx/>
              <a:buChar char="•"/>
            </a:pPr>
            <a:r>
              <a:rPr lang="cs-CZ" altLang="cs-CZ" sz="1600" b="0">
                <a:latin typeface="Comic Sans MS" panose="030F0702030302020204" pitchFamily="66" charset="0"/>
              </a:rPr>
              <a:t>kryosegregační projevy</a:t>
            </a:r>
          </a:p>
        </p:txBody>
      </p:sp>
      <p:sp>
        <p:nvSpPr>
          <p:cNvPr id="66566" name="Text Box 12">
            <a:extLst>
              <a:ext uri="{FF2B5EF4-FFF2-40B4-BE49-F238E27FC236}">
                <a16:creationId xmlns:a16="http://schemas.microsoft.com/office/drawing/2014/main" id="{7F0CA08F-C28F-4FF9-BAC7-AAC5F7F27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5375"/>
            <a:ext cx="3581400" cy="10699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600" b="0">
                <a:latin typeface="Comic Sans MS" panose="030F0702030302020204" pitchFamily="66" charset="0"/>
              </a:rPr>
              <a:t>Textury indikující bývalé rozložení podzemního ledu v nezpevněných sedimentech, jakož i obsah a tvar ledové komponenty.</a:t>
            </a:r>
          </a:p>
        </p:txBody>
      </p:sp>
      <p:sp>
        <p:nvSpPr>
          <p:cNvPr id="66567" name="Text Box 13">
            <a:extLst>
              <a:ext uri="{FF2B5EF4-FFF2-40B4-BE49-F238E27FC236}">
                <a16:creationId xmlns:a16="http://schemas.microsoft.com/office/drawing/2014/main" id="{F9F411ED-E2C8-434A-BA81-19A0366A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552825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0">
                <a:solidFill>
                  <a:srgbClr val="FFCC66"/>
                </a:solidFill>
                <a:latin typeface="Comic Sans MS" panose="030F0702030302020204" pitchFamily="66" charset="0"/>
              </a:rPr>
              <a:t>Typy postkryogenních textur</a:t>
            </a:r>
          </a:p>
        </p:txBody>
      </p:sp>
      <p:sp>
        <p:nvSpPr>
          <p:cNvPr id="66568" name="Text Box 14">
            <a:extLst>
              <a:ext uri="{FF2B5EF4-FFF2-40B4-BE49-F238E27FC236}">
                <a16:creationId xmlns:a16="http://schemas.microsoft.com/office/drawing/2014/main" id="{B1FDFA67-456F-4DC1-A896-2C3F33917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524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Mrazové klíny</a:t>
            </a:r>
          </a:p>
        </p:txBody>
      </p:sp>
      <p:sp>
        <p:nvSpPr>
          <p:cNvPr id="66569" name="Text Box 15">
            <a:extLst>
              <a:ext uri="{FF2B5EF4-FFF2-40B4-BE49-F238E27FC236}">
                <a16:creationId xmlns:a16="http://schemas.microsoft.com/office/drawing/2014/main" id="{949C8FB1-1A1A-4C4E-8744-3F0563B56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33400"/>
            <a:ext cx="4572000" cy="10699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600" b="0">
                <a:latin typeface="Comic Sans MS" panose="030F0702030302020204" pitchFamily="66" charset="0"/>
              </a:rPr>
              <a:t>Obecné označení klínovité struktury vzniklé vyplněním na stejném místě opakující se mrazové kontrakční trhliny buď vodou (ledem) nebo zeminou</a:t>
            </a:r>
          </a:p>
        </p:txBody>
      </p:sp>
      <p:sp>
        <p:nvSpPr>
          <p:cNvPr id="66570" name="Rectangle 16">
            <a:extLst>
              <a:ext uri="{FF2B5EF4-FFF2-40B4-BE49-F238E27FC236}">
                <a16:creationId xmlns:a16="http://schemas.microsoft.com/office/drawing/2014/main" id="{7FEEC623-07E7-4BD8-A435-E5F915035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1685925"/>
            <a:ext cx="4657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vyplnění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pískem, štěrkopískem, spraší, fosilní půdou, svahovou hlínou</a:t>
            </a:r>
          </a:p>
        </p:txBody>
      </p:sp>
      <p:grpSp>
        <p:nvGrpSpPr>
          <p:cNvPr id="66571" name="Group 27">
            <a:extLst>
              <a:ext uri="{FF2B5EF4-FFF2-40B4-BE49-F238E27FC236}">
                <a16:creationId xmlns:a16="http://schemas.microsoft.com/office/drawing/2014/main" id="{9A2BFC7F-2819-47D8-BC44-08D611B7DC4D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2266950"/>
            <a:ext cx="4248150" cy="4411663"/>
            <a:chOff x="2835" y="1428"/>
            <a:chExt cx="2676" cy="2779"/>
          </a:xfrm>
        </p:grpSpPr>
        <p:pic>
          <p:nvPicPr>
            <p:cNvPr id="66572" name="Picture 21" descr="Ice_Wedge_Form_6">
              <a:extLst>
                <a:ext uri="{FF2B5EF4-FFF2-40B4-BE49-F238E27FC236}">
                  <a16:creationId xmlns:a16="http://schemas.microsoft.com/office/drawing/2014/main" id="{60689525-D3EB-4DB2-8F8C-C5C6FEDAE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339"/>
              <a:ext cx="1270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3" name="Picture 22" descr="Ice_Wedge_Form_1">
              <a:extLst>
                <a:ext uri="{FF2B5EF4-FFF2-40B4-BE49-F238E27FC236}">
                  <a16:creationId xmlns:a16="http://schemas.microsoft.com/office/drawing/2014/main" id="{5BD41CFB-5F61-4110-B494-3EB50CA79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28"/>
              <a:ext cx="1270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4" name="Picture 23" descr="Ice_Wedge_Form_2">
              <a:extLst>
                <a:ext uri="{FF2B5EF4-FFF2-40B4-BE49-F238E27FC236}">
                  <a16:creationId xmlns:a16="http://schemas.microsoft.com/office/drawing/2014/main" id="{46858A27-E5FD-4806-B37B-E0D57D55A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434"/>
              <a:ext cx="1270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5" name="Picture 24" descr="Ice_Wedge_Form_3">
              <a:extLst>
                <a:ext uri="{FF2B5EF4-FFF2-40B4-BE49-F238E27FC236}">
                  <a16:creationId xmlns:a16="http://schemas.microsoft.com/office/drawing/2014/main" id="{0A1F1C8D-CF51-47C1-9574-475CBA825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381"/>
              <a:ext cx="1270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6" name="Picture 25" descr="Ice_Wedge_Form_4">
              <a:extLst>
                <a:ext uri="{FF2B5EF4-FFF2-40B4-BE49-F238E27FC236}">
                  <a16:creationId xmlns:a16="http://schemas.microsoft.com/office/drawing/2014/main" id="{1E55C010-E0BB-41EC-B35A-D5286FD9A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387"/>
              <a:ext cx="1270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7" name="Picture 26" descr="Ice_Wedge_Form_5">
              <a:extLst>
                <a:ext uri="{FF2B5EF4-FFF2-40B4-BE49-F238E27FC236}">
                  <a16:creationId xmlns:a16="http://schemas.microsoft.com/office/drawing/2014/main" id="{D0499EF1-0950-4A12-8A53-6FD2FE2D8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345"/>
              <a:ext cx="1270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0">
            <a:extLst>
              <a:ext uri="{FF2B5EF4-FFF2-40B4-BE49-F238E27FC236}">
                <a16:creationId xmlns:a16="http://schemas.microsoft.com/office/drawing/2014/main" id="{A07A4C35-46BF-4157-A6D4-EFE374AD5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665538"/>
            <a:ext cx="1295400" cy="314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epigenetické</a:t>
            </a:r>
          </a:p>
        </p:txBody>
      </p:sp>
      <p:sp>
        <p:nvSpPr>
          <p:cNvPr id="67587" name="Text Box 11">
            <a:extLst>
              <a:ext uri="{FF2B5EF4-FFF2-40B4-BE49-F238E27FC236}">
                <a16:creationId xmlns:a16="http://schemas.microsoft.com/office/drawing/2014/main" id="{303F07AB-106B-48D3-97AA-1857D1882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3667125"/>
            <a:ext cx="1295400" cy="314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syngenetické</a:t>
            </a:r>
          </a:p>
        </p:txBody>
      </p:sp>
      <p:sp>
        <p:nvSpPr>
          <p:cNvPr id="67588" name="AutoShape 12">
            <a:extLst>
              <a:ext uri="{FF2B5EF4-FFF2-40B4-BE49-F238E27FC236}">
                <a16:creationId xmlns:a16="http://schemas.microsoft.com/office/drawing/2014/main" id="{D182DA8E-78B7-433A-AF89-DB355F3AD0A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43175" y="3181350"/>
            <a:ext cx="381000" cy="381000"/>
          </a:xfrm>
          <a:prstGeom prst="upArrow">
            <a:avLst>
              <a:gd name="adj1" fmla="val 49676"/>
              <a:gd name="adj2" fmla="val 44801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7589" name="AutoShape 13">
            <a:extLst>
              <a:ext uri="{FF2B5EF4-FFF2-40B4-BE49-F238E27FC236}">
                <a16:creationId xmlns:a16="http://schemas.microsoft.com/office/drawing/2014/main" id="{6344583C-3128-4E73-9E05-C58F5684DEB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54100" y="3179763"/>
            <a:ext cx="381000" cy="381000"/>
          </a:xfrm>
          <a:prstGeom prst="upArrow">
            <a:avLst>
              <a:gd name="adj1" fmla="val 49676"/>
              <a:gd name="adj2" fmla="val 44801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7590" name="Text Box 14">
            <a:extLst>
              <a:ext uri="{FF2B5EF4-FFF2-40B4-BE49-F238E27FC236}">
                <a16:creationId xmlns:a16="http://schemas.microsoft.com/office/drawing/2014/main" id="{A7DA2132-047C-4178-B488-9DC0DAD7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692150"/>
            <a:ext cx="3455987" cy="15589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Times New Roman" panose="02020603050405020304" pitchFamily="18" charset="0"/>
              </a:rPr>
              <a:t>Ledové klíny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600" b="0">
                <a:latin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cs-CZ" altLang="cs-CZ" sz="1600" b="0">
                <a:latin typeface="Comic Sans MS" panose="030F0702030302020204" pitchFamily="66" charset="0"/>
              </a:rPr>
              <a:t>línovitý tvar </a:t>
            </a:r>
            <a:r>
              <a:rPr lang="cs-CZ" altLang="cs-CZ" sz="1600">
                <a:latin typeface="Comic Sans MS" panose="030F0702030302020204" pitchFamily="66" charset="0"/>
              </a:rPr>
              <a:t>tvořený podzemním ledem</a:t>
            </a:r>
            <a:r>
              <a:rPr lang="cs-CZ" altLang="cs-CZ" sz="1600" b="0">
                <a:latin typeface="Comic Sans MS" panose="030F0702030302020204" pitchFamily="66" charset="0"/>
              </a:rPr>
              <a:t> s vertikální laminací, vyplňující na daném místě opakující se mrazové kontrakční trhliny zasahující do permafrostu.</a:t>
            </a:r>
          </a:p>
        </p:txBody>
      </p:sp>
      <p:sp>
        <p:nvSpPr>
          <p:cNvPr id="67591" name="Rectangle 15">
            <a:extLst>
              <a:ext uri="{FF2B5EF4-FFF2-40B4-BE49-F238E27FC236}">
                <a16:creationId xmlns:a16="http://schemas.microsoft.com/office/drawing/2014/main" id="{A9C343E8-B0B7-4190-8C8E-D8E363B04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398713"/>
            <a:ext cx="36195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indikace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permafrostu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prudkých poklesů teplot, šířka až 3 m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hloubka až 10 m</a:t>
            </a:r>
            <a:r>
              <a:rPr lang="cs-CZ" altLang="cs-CZ" sz="1400" b="0">
                <a:solidFill>
                  <a:schemeClr val="bg1"/>
                </a:solidFill>
                <a:latin typeface="Comic Sans MS" panose="030F0702030302020204" pitchFamily="66" charset="0"/>
              </a:rPr>
              <a:t> (Polsko), někdy až 40, resp. 50 m.</a:t>
            </a:r>
          </a:p>
        </p:txBody>
      </p:sp>
      <p:sp>
        <p:nvSpPr>
          <p:cNvPr id="67592" name="Text Box 16">
            <a:extLst>
              <a:ext uri="{FF2B5EF4-FFF2-40B4-BE49-F238E27FC236}">
                <a16:creationId xmlns:a16="http://schemas.microsoft.com/office/drawing/2014/main" id="{2AB51FCB-E150-41FA-9E63-CA13B2A4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52400"/>
            <a:ext cx="421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CC66"/>
                </a:solidFill>
                <a:latin typeface="Comic Sans MS" panose="030F0702030302020204" pitchFamily="66" charset="0"/>
              </a:rPr>
              <a:t>Mrazové klíny - rozdělení</a:t>
            </a:r>
          </a:p>
        </p:txBody>
      </p:sp>
      <p:pic>
        <p:nvPicPr>
          <p:cNvPr id="67593" name="Picture 17" descr="ice_wedge_VODA">
            <a:extLst>
              <a:ext uri="{FF2B5EF4-FFF2-40B4-BE49-F238E27FC236}">
                <a16:creationId xmlns:a16="http://schemas.microsoft.com/office/drawing/2014/main" id="{FB3C5998-C1AB-47CD-BFD8-2AD52853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0"/>
            <a:ext cx="52927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 Box 18">
            <a:extLst>
              <a:ext uri="{FF2B5EF4-FFF2-40B4-BE49-F238E27FC236}">
                <a16:creationId xmlns:a16="http://schemas.microsoft.com/office/drawing/2014/main" id="{F003102F-A9FA-4BC5-94D9-A75224F7F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87838"/>
            <a:ext cx="3455988" cy="5810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Pís</a:t>
            </a:r>
            <a:r>
              <a:rPr lang="cs-CZ" altLang="cs-CZ" sz="1600">
                <a:latin typeface="Comic Sans MS" panose="030F0702030302020204" pitchFamily="66" charset="0"/>
              </a:rPr>
              <a:t>č</a:t>
            </a: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ité klíny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: Klíny s primární výplní eolickým pískem</a:t>
            </a:r>
            <a:endParaRPr lang="cs-CZ" altLang="cs-CZ" sz="1600" b="0">
              <a:latin typeface="Comic Sans MS" panose="030F0702030302020204" pitchFamily="66" charset="0"/>
            </a:endParaRPr>
          </a:p>
        </p:txBody>
      </p:sp>
      <p:pic>
        <p:nvPicPr>
          <p:cNvPr id="67595" name="Picture 20" descr="06_08">
            <a:extLst>
              <a:ext uri="{FF2B5EF4-FFF2-40B4-BE49-F238E27FC236}">
                <a16:creationId xmlns:a16="http://schemas.microsoft.com/office/drawing/2014/main" id="{9E791ADF-4AB1-402C-9821-6AC00402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>
            <a:fillRect/>
          </a:stretch>
        </p:blipFill>
        <p:spPr bwMode="auto">
          <a:xfrm>
            <a:off x="3851275" y="3605213"/>
            <a:ext cx="5292725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6" name="Text Box 21">
            <a:extLst>
              <a:ext uri="{FF2B5EF4-FFF2-40B4-BE49-F238E27FC236}">
                <a16:creationId xmlns:a16="http://schemas.microsoft.com/office/drawing/2014/main" id="{9C497372-CCE5-4763-8E51-09C448AC9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7288"/>
            <a:ext cx="345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Synsedimentární písčitý klín ve spraších, Priobskoe plató, Bijsk, Rusko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1" descr="Mraz_kliny_Popice">
            <a:extLst>
              <a:ext uri="{FF2B5EF4-FFF2-40B4-BE49-F238E27FC236}">
                <a16:creationId xmlns:a16="http://schemas.microsoft.com/office/drawing/2014/main" id="{6A1C047E-3B46-4632-A49F-D9181127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50038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12" descr="Kryopedim_Popice">
            <a:extLst>
              <a:ext uri="{FF2B5EF4-FFF2-40B4-BE49-F238E27FC236}">
                <a16:creationId xmlns:a16="http://schemas.microsoft.com/office/drawing/2014/main" id="{D5202CF6-1A9A-415B-9412-949AFB209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732088"/>
            <a:ext cx="503872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13">
            <a:extLst>
              <a:ext uri="{FF2B5EF4-FFF2-40B4-BE49-F238E27FC236}">
                <a16:creationId xmlns:a16="http://schemas.microsoft.com/office/drawing/2014/main" id="{3893EDFC-01BE-4B32-BE3F-8C3BB41BA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57600"/>
            <a:ext cx="1371600" cy="990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8613" name="Line 14">
            <a:extLst>
              <a:ext uri="{FF2B5EF4-FFF2-40B4-BE49-F238E27FC236}">
                <a16:creationId xmlns:a16="http://schemas.microsoft.com/office/drawing/2014/main" id="{117CA3D9-8A27-46A3-AFD0-8230CFFA7B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276475"/>
            <a:ext cx="244475" cy="168592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8614" name="Picture 23" descr="Led_klin_2">
            <a:extLst>
              <a:ext uri="{FF2B5EF4-FFF2-40B4-BE49-F238E27FC236}">
                <a16:creationId xmlns:a16="http://schemas.microsoft.com/office/drawing/2014/main" id="{0B55A973-D599-40C4-866F-1E1F66AB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0"/>
            <a:ext cx="397827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24">
            <a:extLst>
              <a:ext uri="{FF2B5EF4-FFF2-40B4-BE49-F238E27FC236}">
                <a16:creationId xmlns:a16="http://schemas.microsoft.com/office/drawing/2014/main" id="{6E7722D9-DDF3-4D9D-975F-EF062759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638" y="5661025"/>
            <a:ext cx="3810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Písčitý klín vytvořený eolickým písčitým sedimentem v průběhu elsterského zalednění, Broomfield, Essex, Anglie.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9" descr="bild%203">
            <a:extLst>
              <a:ext uri="{FF2B5EF4-FFF2-40B4-BE49-F238E27FC236}">
                <a16:creationId xmlns:a16="http://schemas.microsoft.com/office/drawing/2014/main" id="{1B5DD171-1465-49DD-988D-4E69C201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3581" r="2800" b="2167"/>
          <a:stretch>
            <a:fillRect/>
          </a:stretch>
        </p:blipFill>
        <p:spPr bwMode="auto">
          <a:xfrm>
            <a:off x="2478088" y="161925"/>
            <a:ext cx="24034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18" descr="sand%20cast">
            <a:extLst>
              <a:ext uri="{FF2B5EF4-FFF2-40B4-BE49-F238E27FC236}">
                <a16:creationId xmlns:a16="http://schemas.microsoft.com/office/drawing/2014/main" id="{B1705042-D280-4BCC-A8ED-19FA00121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8750"/>
            <a:ext cx="238125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23">
            <a:extLst>
              <a:ext uri="{FF2B5EF4-FFF2-40B4-BE49-F238E27FC236}">
                <a16:creationId xmlns:a16="http://schemas.microsoft.com/office/drawing/2014/main" id="{CDCD3853-14F4-4346-A8E6-3AC42216D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8" y="3887788"/>
            <a:ext cx="23764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Písčitý klín vytvořený v tillu, ve spodní části prorážející glacifluviální sedimenty. Černé balvany – balvany abradované větrem, Švédsko.</a:t>
            </a:r>
          </a:p>
        </p:txBody>
      </p:sp>
      <p:sp>
        <p:nvSpPr>
          <p:cNvPr id="69637" name="Text Box 24">
            <a:extLst>
              <a:ext uri="{FF2B5EF4-FFF2-40B4-BE49-F238E27FC236}">
                <a16:creationId xmlns:a16="http://schemas.microsoft.com/office/drawing/2014/main" id="{F108F209-B026-4BF9-8B17-21E9D0AD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88913"/>
            <a:ext cx="3889375" cy="5810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Zemní klíny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: Klíny s primární výplní půdou (např. fosilními půdami).</a:t>
            </a:r>
            <a:endParaRPr lang="cs-CZ" altLang="cs-CZ" sz="1600" b="0">
              <a:latin typeface="Comic Sans MS" panose="030F0702030302020204" pitchFamily="66" charset="0"/>
            </a:endParaRPr>
          </a:p>
        </p:txBody>
      </p:sp>
      <p:pic>
        <p:nvPicPr>
          <p:cNvPr id="69638" name="Picture 26" descr="ice_wedge2">
            <a:extLst>
              <a:ext uri="{FF2B5EF4-FFF2-40B4-BE49-F238E27FC236}">
                <a16:creationId xmlns:a16="http://schemas.microsoft.com/office/drawing/2014/main" id="{C27EE9A0-D214-4EA5-9F40-FBC289D7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3878263"/>
            <a:ext cx="2316163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27" descr="ice_wedge1">
            <a:extLst>
              <a:ext uri="{FF2B5EF4-FFF2-40B4-BE49-F238E27FC236}">
                <a16:creationId xmlns:a16="http://schemas.microsoft.com/office/drawing/2014/main" id="{CE9932D3-F880-4C0C-8BB7-C8D003FC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62025"/>
            <a:ext cx="38893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28">
            <a:extLst>
              <a:ext uri="{FF2B5EF4-FFF2-40B4-BE49-F238E27FC236}">
                <a16:creationId xmlns:a16="http://schemas.microsoft.com/office/drawing/2014/main" id="{59BC4033-257F-4D20-B43D-703613CD5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013325"/>
            <a:ext cx="3889375" cy="8255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Slo</a:t>
            </a:r>
            <a:r>
              <a:rPr lang="cs-CZ" altLang="cs-CZ" sz="1600">
                <a:latin typeface="Comic Sans MS" panose="030F0702030302020204" pitchFamily="66" charset="0"/>
              </a:rPr>
              <a:t>ž</a:t>
            </a:r>
            <a:r>
              <a:rPr lang="cs-CZ" altLang="cs-CZ" sz="1600">
                <a:latin typeface="Comic Sans MS" panose="030F0702030302020204" pitchFamily="66" charset="0"/>
                <a:cs typeface="Times New Roman" panose="02020603050405020304" pitchFamily="18" charset="0"/>
              </a:rPr>
              <a:t>ené mrazové klíny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: Klíny s primární výplní p</a:t>
            </a:r>
            <a:r>
              <a:rPr lang="cs-CZ" altLang="cs-CZ" sz="1600" b="0">
                <a:latin typeface="Comic Sans MS" panose="030F0702030302020204" pitchFamily="66" charset="0"/>
              </a:rPr>
              <a:t>ů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dou (např. fosilními p</a:t>
            </a:r>
            <a:r>
              <a:rPr lang="cs-CZ" altLang="cs-CZ" sz="1600" b="0">
                <a:latin typeface="Comic Sans MS" panose="030F0702030302020204" pitchFamily="66" charset="0"/>
              </a:rPr>
              <a:t>ů</a:t>
            </a:r>
            <a:r>
              <a:rPr lang="cs-CZ" altLang="cs-CZ" sz="1600" b="0">
                <a:latin typeface="Comic Sans MS" panose="030F0702030302020204" pitchFamily="66" charset="0"/>
                <a:cs typeface="Times New Roman" panose="02020603050405020304" pitchFamily="18" charset="0"/>
              </a:rPr>
              <a:t>dami).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Prázdná prezentace">
  <a:themeElements>
    <a:clrScheme name="Prázdná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ázdná prezenta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ázdná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Office\Sablony\Prázdná prezentace.pot</Template>
  <TotalTime>8284</TotalTime>
  <Words>2105</Words>
  <Application>Microsoft Office PowerPoint</Application>
  <PresentationFormat>Předvádění na obrazovce (4:3)</PresentationFormat>
  <Paragraphs>151</Paragraphs>
  <Slides>21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Arial Unicode MS</vt:lpstr>
      <vt:lpstr>Comic Sans MS</vt:lpstr>
      <vt:lpstr>Times New Roman</vt:lpstr>
      <vt:lpstr>Prázdná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Mgr. Martin Ivanov, Dr.</dc:creator>
  <cp:lastModifiedBy>Martin Ivanov</cp:lastModifiedBy>
  <cp:revision>175</cp:revision>
  <dcterms:created xsi:type="dcterms:W3CDTF">2003-04-09T18:36:01Z</dcterms:created>
  <dcterms:modified xsi:type="dcterms:W3CDTF">2020-12-14T11:45:47Z</dcterms:modified>
</cp:coreProperties>
</file>