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sldIdLst>
    <p:sldId id="256" r:id="rId2"/>
    <p:sldId id="319" r:id="rId3"/>
    <p:sldId id="321" r:id="rId4"/>
    <p:sldId id="322" r:id="rId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FFFF00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FF"/>
    <a:srgbClr val="CC3300"/>
    <a:srgbClr val="FF9900"/>
    <a:srgbClr val="CC9900"/>
    <a:srgbClr val="FF0000"/>
    <a:srgbClr val="FFFF00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75" autoAdjust="0"/>
    <p:restoredTop sz="94689" autoAdjust="0"/>
  </p:normalViewPr>
  <p:slideViewPr>
    <p:cSldViewPr>
      <p:cViewPr varScale="1">
        <p:scale>
          <a:sx n="123" d="100"/>
          <a:sy n="123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/>
              <a:t>Klepnutím lze upravit styly předlohy textu.</a:t>
            </a:r>
          </a:p>
          <a:p>
            <a:pPr lvl="1"/>
            <a:r>
              <a:rPr lang="cs-CZ" altLang="cs-CZ" noProof="0"/>
              <a:t>Druhá úroveň</a:t>
            </a:r>
          </a:p>
          <a:p>
            <a:pPr lvl="2"/>
            <a:r>
              <a:rPr lang="cs-CZ" altLang="cs-CZ" noProof="0"/>
              <a:t>Třetí úroveň</a:t>
            </a:r>
          </a:p>
          <a:p>
            <a:pPr lvl="3"/>
            <a:r>
              <a:rPr lang="cs-CZ" altLang="cs-CZ" noProof="0"/>
              <a:t>Čtvrtá úroveň</a:t>
            </a:r>
          </a:p>
          <a:p>
            <a:pPr lvl="4"/>
            <a:r>
              <a:rPr lang="cs-CZ" altLang="cs-CZ" noProof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0C22C4-4565-4AF3-87EA-285E7BF025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fld id="{40B7CB58-A833-44DA-A902-CA37B4C1B014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5806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C2147B-18A2-4F1D-BC94-FBE1D700F905}" type="slidenum">
              <a:rPr lang="cs-CZ" altLang="cs-CZ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5011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BA3E34-3390-4D6D-B667-614022E707A4}" type="slidenum">
              <a:rPr lang="cs-CZ" altLang="cs-CZ" smtClean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186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3549-4E22-41A1-80CC-F2BE4BB1EA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915313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01495-D89C-4E01-A9D3-6AC9B252F9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8805912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EC9D0-EF36-490C-A04F-9340C893B1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211326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73244-E6B8-4597-BF19-F9D2B22DF4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7429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4C59E-3A8D-4B0B-A1A3-F9304F33E8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694639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DA8F9-BD9D-4E7E-8D86-9BEFB5C130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100505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BFFBA-8280-44D0-995E-1C4ACA9B3B6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2167130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E24E3-C71B-4B5E-834F-FC2CBC5A09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857943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22D7-4071-4B0D-B4A8-5B4FCE4A2E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3050660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A1308-080E-4182-8135-DA6688B28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824366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1B06F-BF8D-41F5-9061-38C2AB87896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5332739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22C592-1EE8-4C82-A84E-37ECC52BCF8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" y="6324600"/>
            <a:ext cx="411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Martin Ivanov, Ústav geologických věd, </a:t>
            </a:r>
            <a:r>
              <a:rPr lang="cs-CZ" altLang="cs-CZ" sz="1200" dirty="0" err="1">
                <a:solidFill>
                  <a:srgbClr val="FFCC66"/>
                </a:solidFill>
                <a:latin typeface="Arial" panose="020B0604020202020204" pitchFamily="34" charset="0"/>
              </a:rPr>
              <a:t>Př.F</a:t>
            </a:r>
            <a:r>
              <a:rPr lang="cs-CZ" altLang="cs-CZ" sz="1200" dirty="0">
                <a:solidFill>
                  <a:srgbClr val="FFCC66"/>
                </a:solidFill>
                <a:latin typeface="Arial" panose="020B0604020202020204" pitchFamily="34" charset="0"/>
              </a:rPr>
              <a:t>. MU, Brno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42988" y="2132856"/>
            <a:ext cx="7029450" cy="13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b="1" kern="0" dirty="0">
                <a:solidFill>
                  <a:srgbClr val="FFCC66"/>
                </a:solidFill>
                <a:latin typeface="Comic Sans MS" panose="030F0702030302020204" pitchFamily="66" charset="0"/>
              </a:rPr>
              <a:t>Kvartér, jeho vymezení a charakteristika</a:t>
            </a:r>
            <a:endParaRPr lang="cs-CZ" altLang="cs-CZ" sz="4000" kern="0" dirty="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8"/>
          <p:cNvSpPr txBox="1">
            <a:spLocks noChangeArrowheads="1"/>
          </p:cNvSpPr>
          <p:nvPr/>
        </p:nvSpPr>
        <p:spPr bwMode="auto">
          <a:xfrm>
            <a:off x="228600" y="6276975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rgbClr val="FFFF00"/>
                </a:solidFill>
                <a:latin typeface="Arial Narrow" panose="020B0606020202030204" pitchFamily="34" charset="0"/>
              </a:rPr>
              <a:t>Hranice pliocén/pleistocén na lokalitě Monte San Nicola se nachází na uprostřed sapropelové vrstvy - A5 – v marinních jílovcích.</a:t>
            </a:r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28600" y="2205038"/>
            <a:ext cx="4191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Monte San Nicola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(Gela, Sicílie, Itálie) – typová lokalita báze mořského stupně gelas</a:t>
            </a:r>
            <a:endParaRPr lang="cs-CZ" altLang="cs-CZ" sz="1400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228600" y="152400"/>
            <a:ext cx="21828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Comic Sans MS" panose="030F0702030302020204" pitchFamily="66" charset="0"/>
              </a:rPr>
              <a:t>KVARTÉR</a:t>
            </a:r>
            <a:endParaRPr lang="cs-CZ" altLang="cs-CZ" sz="2800" b="1" i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5168900" y="1844675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Základní chronostratigrafické členění na dvě oddělení:</a:t>
            </a: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5153025" y="274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HOLOCÉN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5176838" y="2514600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rgbClr val="FFCC66"/>
                </a:solidFill>
                <a:latin typeface="Comic Sans MS" panose="030F0702030302020204" pitchFamily="66" charset="0"/>
              </a:rPr>
              <a:t>PLEISTOCÉN: spodní – střední - svrchní</a:t>
            </a:r>
          </a:p>
        </p:txBody>
      </p:sp>
      <p:sp>
        <p:nvSpPr>
          <p:cNvPr id="11272" name="Rectangle 14"/>
          <p:cNvSpPr>
            <a:spLocks noChangeArrowheads="1"/>
          </p:cNvSpPr>
          <p:nvPr/>
        </p:nvSpPr>
        <p:spPr bwMode="auto">
          <a:xfrm>
            <a:off x="5105400" y="3352800"/>
            <a:ext cx="381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8001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2573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7145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1717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6289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861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5433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0005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	PLEISTOCÉN</a:t>
            </a:r>
          </a:p>
          <a:p>
            <a:endParaRPr lang="cs-CZ" altLang="cs-CZ" sz="14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spodní pleistocén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báze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 2,588 Ma</a:t>
            </a:r>
          </a:p>
          <a:p>
            <a:pPr>
              <a:buFontTx/>
              <a:buChar char="•"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střední pleistocén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– báze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 0,781 Ma – Brunhes / Matuyama 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(informativní, bez typové lokality)</a:t>
            </a:r>
          </a:p>
          <a:p>
            <a:pPr>
              <a:buFontTx/>
              <a:buChar char="•"/>
            </a:pPr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svrchní pleistocén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báze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0,126 Ma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báze eemského interglaciálu (= báze OIS 5e)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před poslední glaciální epizodou pleistocénu</a:t>
            </a:r>
            <a:endParaRPr lang="cs-CZ" altLang="cs-CZ" sz="14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" name="Rectangle 15"/>
          <p:cNvSpPr>
            <a:spLocks noChangeArrowheads="1"/>
          </p:cNvSpPr>
          <p:nvPr/>
        </p:nvSpPr>
        <p:spPr bwMode="auto">
          <a:xfrm>
            <a:off x="5105400" y="5791200"/>
            <a:ext cx="3810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8001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2573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7145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171700" indent="-342900" algn="r"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6289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30861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5433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4000500" indent="-342900" algn="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cs-CZ" altLang="cs-CZ" sz="1400" b="1">
                <a:solidFill>
                  <a:schemeClr val="bg1"/>
                </a:solidFill>
                <a:latin typeface="Comic Sans MS" panose="030F0702030302020204" pitchFamily="66" charset="0"/>
              </a:rPr>
              <a:t>	HOLOCÉN</a:t>
            </a:r>
          </a:p>
          <a:p>
            <a:endParaRPr lang="cs-CZ" altLang="cs-CZ" sz="14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FontTx/>
              <a:buChar char="•"/>
            </a:pP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báze 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přesně 10 000 </a:t>
            </a:r>
            <a:r>
              <a:rPr lang="cs-CZ" altLang="cs-CZ" sz="1400" baseline="30000">
                <a:solidFill>
                  <a:srgbClr val="FFCC66"/>
                </a:solidFill>
                <a:latin typeface="Comic Sans MS" panose="030F0702030302020204" pitchFamily="66" charset="0"/>
              </a:rPr>
              <a:t>14</a:t>
            </a:r>
            <a:r>
              <a:rPr lang="cs-CZ" altLang="cs-CZ" sz="1400">
                <a:solidFill>
                  <a:srgbClr val="FFCC66"/>
                </a:solidFill>
                <a:latin typeface="Comic Sans MS" panose="030F0702030302020204" pitchFamily="66" charset="0"/>
              </a:rPr>
              <a:t>C let ( = 11,7 ka kalend. let B2K)</a:t>
            </a:r>
            <a:r>
              <a:rPr lang="cs-CZ" altLang="cs-CZ" sz="140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274" name="Rectangle 17" descr="Bílý mramor"/>
          <p:cNvSpPr>
            <a:spLocks noChangeArrowheads="1"/>
          </p:cNvSpPr>
          <p:nvPr/>
        </p:nvSpPr>
        <p:spPr bwMode="auto">
          <a:xfrm>
            <a:off x="5257800" y="152400"/>
            <a:ext cx="1874838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éra</a:t>
            </a:r>
          </a:p>
        </p:txBody>
      </p:sp>
      <p:sp>
        <p:nvSpPr>
          <p:cNvPr id="11275" name="Rectangle 18" descr="Bílý mramor"/>
          <p:cNvSpPr>
            <a:spLocks noChangeArrowheads="1"/>
          </p:cNvSpPr>
          <p:nvPr/>
        </p:nvSpPr>
        <p:spPr bwMode="auto">
          <a:xfrm>
            <a:off x="7132638" y="152400"/>
            <a:ext cx="1874837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kenozoikum</a:t>
            </a:r>
          </a:p>
        </p:txBody>
      </p:sp>
      <p:sp>
        <p:nvSpPr>
          <p:cNvPr id="11276" name="Rectangle 19" descr="Bílý mramor"/>
          <p:cNvSpPr>
            <a:spLocks noChangeArrowheads="1"/>
          </p:cNvSpPr>
          <p:nvPr/>
        </p:nvSpPr>
        <p:spPr bwMode="auto">
          <a:xfrm>
            <a:off x="5257800" y="473075"/>
            <a:ext cx="1874838" cy="3190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útvar</a:t>
            </a:r>
          </a:p>
        </p:txBody>
      </p:sp>
      <p:sp>
        <p:nvSpPr>
          <p:cNvPr id="11277" name="Rectangle 20" descr="Bílý mramor"/>
          <p:cNvSpPr>
            <a:spLocks noChangeArrowheads="1"/>
          </p:cNvSpPr>
          <p:nvPr/>
        </p:nvSpPr>
        <p:spPr bwMode="auto">
          <a:xfrm>
            <a:off x="7132638" y="473075"/>
            <a:ext cx="1874837" cy="31908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kvartér</a:t>
            </a:r>
          </a:p>
        </p:txBody>
      </p:sp>
      <p:sp>
        <p:nvSpPr>
          <p:cNvPr id="11278" name="Rectangle 21" descr="Bílý mramor"/>
          <p:cNvSpPr>
            <a:spLocks noChangeArrowheads="1"/>
          </p:cNvSpPr>
          <p:nvPr/>
        </p:nvSpPr>
        <p:spPr bwMode="auto">
          <a:xfrm>
            <a:off x="5257800" y="792163"/>
            <a:ext cx="1874838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oddělení</a:t>
            </a:r>
          </a:p>
        </p:txBody>
      </p:sp>
      <p:sp>
        <p:nvSpPr>
          <p:cNvPr id="11279" name="Rectangle 22" descr="Bílý mramor"/>
          <p:cNvSpPr>
            <a:spLocks noChangeArrowheads="1"/>
          </p:cNvSpPr>
          <p:nvPr/>
        </p:nvSpPr>
        <p:spPr bwMode="auto">
          <a:xfrm>
            <a:off x="7132638" y="792163"/>
            <a:ext cx="1874837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pleistocén</a:t>
            </a:r>
          </a:p>
        </p:txBody>
      </p:sp>
      <p:sp>
        <p:nvSpPr>
          <p:cNvPr id="11280" name="Rectangle 24" descr="Bílý mramor"/>
          <p:cNvSpPr>
            <a:spLocks noChangeArrowheads="1"/>
          </p:cNvSpPr>
          <p:nvPr/>
        </p:nvSpPr>
        <p:spPr bwMode="auto">
          <a:xfrm>
            <a:off x="7132638" y="1112838"/>
            <a:ext cx="1874837" cy="3190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sp. pleistocén</a:t>
            </a:r>
          </a:p>
        </p:txBody>
      </p:sp>
      <p:sp>
        <p:nvSpPr>
          <p:cNvPr id="11281" name="Rectangle 25" descr="Bílý mramor"/>
          <p:cNvSpPr>
            <a:spLocks noChangeArrowheads="1"/>
          </p:cNvSpPr>
          <p:nvPr/>
        </p:nvSpPr>
        <p:spPr bwMode="auto">
          <a:xfrm>
            <a:off x="5257800" y="1111250"/>
            <a:ext cx="1874838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pododdělení</a:t>
            </a:r>
          </a:p>
        </p:txBody>
      </p:sp>
      <p:sp>
        <p:nvSpPr>
          <p:cNvPr id="11282" name="Rectangle 29" descr="Bílý mramor"/>
          <p:cNvSpPr>
            <a:spLocks noChangeArrowheads="1"/>
          </p:cNvSpPr>
          <p:nvPr/>
        </p:nvSpPr>
        <p:spPr bwMode="auto">
          <a:xfrm>
            <a:off x="7094538" y="1431925"/>
            <a:ext cx="1920875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günz</a:t>
            </a:r>
          </a:p>
        </p:txBody>
      </p:sp>
      <p:sp>
        <p:nvSpPr>
          <p:cNvPr id="11283" name="Rectangle 28" descr="Bílý mramor"/>
          <p:cNvSpPr>
            <a:spLocks noChangeArrowheads="1"/>
          </p:cNvSpPr>
          <p:nvPr/>
        </p:nvSpPr>
        <p:spPr bwMode="auto">
          <a:xfrm>
            <a:off x="5253038" y="1431925"/>
            <a:ext cx="1874837" cy="3206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0000CC"/>
                </a:solidFill>
                <a:latin typeface="Arial Narrow" panose="020B0606020202030204" pitchFamily="34" charset="0"/>
              </a:rPr>
              <a:t>region. stupeň</a:t>
            </a:r>
          </a:p>
        </p:txBody>
      </p:sp>
      <p:sp>
        <p:nvSpPr>
          <p:cNvPr id="11284" name="Rectangle 32"/>
          <p:cNvSpPr>
            <a:spLocks noChangeArrowheads="1"/>
          </p:cNvSpPr>
          <p:nvPr/>
        </p:nvSpPr>
        <p:spPr bwMode="auto">
          <a:xfrm>
            <a:off x="211138" y="762000"/>
            <a:ext cx="4648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Báze kvartéru (2010)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báze mořského stupně </a:t>
            </a:r>
            <a:r>
              <a:rPr lang="cs-CZ" altLang="cs-CZ" sz="1400" b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gelas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(angl. „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Gelasian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“)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–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2,588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Ma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, báze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chronozóny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magnetické polarity C2r (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Matuyama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)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. Nad ní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vymírání vápnitých </a:t>
            </a:r>
            <a:r>
              <a:rPr lang="cs-CZ" altLang="cs-CZ" sz="1400" dirty="0" err="1">
                <a:solidFill>
                  <a:srgbClr val="FFCC66"/>
                </a:solidFill>
                <a:latin typeface="Comic Sans MS" panose="030F0702030302020204" pitchFamily="66" charset="0"/>
              </a:rPr>
              <a:t>nanofosilií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Discoaster</a:t>
            </a:r>
            <a:r>
              <a:rPr lang="cs-CZ" altLang="cs-CZ" sz="1400" i="1" dirty="0">
                <a:solidFill>
                  <a:srgbClr val="FFCC66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1400" i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pentaradiatus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cs-CZ" altLang="cs-CZ" sz="1400" i="1" dirty="0">
                <a:solidFill>
                  <a:srgbClr val="FFCC66"/>
                </a:solidFill>
                <a:latin typeface="Comic Sans MS" panose="030F0702030302020204" pitchFamily="66" charset="0"/>
              </a:rPr>
              <a:t>D. </a:t>
            </a:r>
            <a:r>
              <a:rPr lang="cs-CZ" altLang="cs-CZ" sz="1400" i="1" dirty="0" err="1">
                <a:solidFill>
                  <a:srgbClr val="FFCC66"/>
                </a:solidFill>
                <a:latin typeface="Comic Sans MS" panose="030F0702030302020204" pitchFamily="66" charset="0"/>
              </a:rPr>
              <a:t>surculus</a:t>
            </a:r>
            <a:r>
              <a:rPr lang="cs-CZ" altLang="cs-CZ" sz="1400" dirty="0">
                <a:solidFill>
                  <a:schemeClr val="bg1"/>
                </a:solidFill>
                <a:latin typeface="Comic Sans MS" panose="030F0702030302020204" pitchFamily="66" charset="0"/>
              </a:rPr>
              <a:t> (báze Zóny CN12c) </a:t>
            </a:r>
            <a:r>
              <a:rPr lang="cs-CZ" altLang="cs-CZ" sz="1400" dirty="0">
                <a:solidFill>
                  <a:srgbClr val="FFCC66"/>
                </a:solidFill>
                <a:latin typeface="Comic Sans MS" panose="030F0702030302020204" pitchFamily="66" charset="0"/>
              </a:rPr>
              <a:t>OIS 103</a:t>
            </a:r>
          </a:p>
        </p:txBody>
      </p:sp>
      <p:pic>
        <p:nvPicPr>
          <p:cNvPr id="11285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16225"/>
            <a:ext cx="4824413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6" name="Line 30"/>
          <p:cNvSpPr>
            <a:spLocks noChangeShapeType="1"/>
          </p:cNvSpPr>
          <p:nvPr/>
        </p:nvSpPr>
        <p:spPr bwMode="auto">
          <a:xfrm flipH="1">
            <a:off x="2051050" y="4005263"/>
            <a:ext cx="1152525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11287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9" t="33034" r="1175" b="31401"/>
          <a:stretch>
            <a:fillRect/>
          </a:stretch>
        </p:blipFill>
        <p:spPr bwMode="auto">
          <a:xfrm>
            <a:off x="323850" y="5133975"/>
            <a:ext cx="482441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8" name="Text Box 34"/>
          <p:cNvSpPr txBox="1">
            <a:spLocks noChangeArrowheads="1"/>
          </p:cNvSpPr>
          <p:nvPr/>
        </p:nvSpPr>
        <p:spPr bwMode="auto">
          <a:xfrm>
            <a:off x="1587500" y="5595938"/>
            <a:ext cx="1908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400" b="1">
                <a:latin typeface="Arial Narrow" panose="020B0606020202030204" pitchFamily="34" charset="0"/>
              </a:rPr>
              <a:t>A5 – </a:t>
            </a:r>
            <a:r>
              <a:rPr lang="cs-CZ" altLang="cs-CZ" sz="1400">
                <a:latin typeface="Arial Narrow" panose="020B0606020202030204" pitchFamily="34" charset="0"/>
              </a:rPr>
              <a:t>vrstva sapropelu</a:t>
            </a:r>
          </a:p>
        </p:txBody>
      </p:sp>
    </p:spTree>
    <p:extLst>
      <p:ext uri="{BB962C8B-B14F-4D97-AF65-F5344CB8AC3E}">
        <p14:creationId xmlns:p14="http://schemas.microsoft.com/office/powerpoint/2010/main" val="399474497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57163" y="152400"/>
            <a:ext cx="4302125" cy="179863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cs-CZ"/>
          </a:p>
        </p:txBody>
      </p:sp>
      <p:pic>
        <p:nvPicPr>
          <p:cNvPr id="30723" name="Picture 3" descr="27_83_Stránk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7"/>
          <a:stretch>
            <a:fillRect/>
          </a:stretch>
        </p:blipFill>
        <p:spPr bwMode="auto">
          <a:xfrm>
            <a:off x="-3175" y="2060575"/>
            <a:ext cx="91471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9"/>
          <p:cNvSpPr>
            <a:spLocks noChangeArrowheads="1"/>
          </p:cNvSpPr>
          <p:nvPr/>
        </p:nvSpPr>
        <p:spPr bwMode="auto">
          <a:xfrm>
            <a:off x="341313" y="5140325"/>
            <a:ext cx="1152525" cy="144463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0725" name="Line 21"/>
          <p:cNvSpPr>
            <a:spLocks noChangeShapeType="1"/>
          </p:cNvSpPr>
          <p:nvPr/>
        </p:nvSpPr>
        <p:spPr bwMode="auto">
          <a:xfrm>
            <a:off x="3175" y="6003925"/>
            <a:ext cx="9217025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6" name="Text Box 22"/>
          <p:cNvSpPr txBox="1">
            <a:spLocks noChangeArrowheads="1"/>
          </p:cNvSpPr>
          <p:nvPr/>
        </p:nvSpPr>
        <p:spPr bwMode="auto">
          <a:xfrm>
            <a:off x="276225" y="5983288"/>
            <a:ext cx="814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 i="1">
                <a:latin typeface="Arial" panose="020B0604020202020204" pitchFamily="34" charset="0"/>
              </a:rPr>
              <a:t>Pliocén</a:t>
            </a:r>
          </a:p>
        </p:txBody>
      </p:sp>
      <p:sp>
        <p:nvSpPr>
          <p:cNvPr id="30727" name="Text Box 23"/>
          <p:cNvSpPr txBox="1">
            <a:spLocks noChangeArrowheads="1"/>
          </p:cNvSpPr>
          <p:nvPr/>
        </p:nvSpPr>
        <p:spPr bwMode="auto">
          <a:xfrm>
            <a:off x="282575" y="5715000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 i="1">
                <a:latin typeface="Arial" panose="020B0604020202020204" pitchFamily="34" charset="0"/>
              </a:rPr>
              <a:t>Pleistocén</a:t>
            </a:r>
          </a:p>
        </p:txBody>
      </p:sp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-552" r="66" b="72267"/>
          <a:stretch>
            <a:fillRect/>
          </a:stretch>
        </p:blipFill>
        <p:spPr bwMode="auto">
          <a:xfrm>
            <a:off x="282575" y="152400"/>
            <a:ext cx="4078288" cy="169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9" name="TextovéPole 2"/>
          <p:cNvSpPr txBox="1">
            <a:spLocks noChangeArrowheads="1"/>
          </p:cNvSpPr>
          <p:nvPr/>
        </p:nvSpPr>
        <p:spPr bwMode="auto">
          <a:xfrm>
            <a:off x="3059113" y="896938"/>
            <a:ext cx="48577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400" b="1">
                <a:solidFill>
                  <a:srgbClr val="FF0000"/>
                </a:solidFill>
                <a:latin typeface="Arial" panose="020B0604020202020204" pitchFamily="34" charset="0"/>
              </a:rPr>
              <a:t>C2r</a:t>
            </a: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2659063" y="1065213"/>
            <a:ext cx="431800" cy="74612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554038" y="1139825"/>
            <a:ext cx="1584325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délník 21"/>
          <p:cNvSpPr/>
          <p:nvPr/>
        </p:nvSpPr>
        <p:spPr>
          <a:xfrm>
            <a:off x="587375" y="896938"/>
            <a:ext cx="765175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3060503"/>
      </p:ext>
    </p:extLst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79413" y="52388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Globální chronostratigrafické členění kvartéru</a:t>
            </a:r>
            <a:endParaRPr lang="cs-CZ" altLang="cs-CZ" sz="140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6007100" y="23813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Regionální chronostratigrafické členění kvartéru</a:t>
            </a:r>
            <a:endParaRPr lang="cs-CZ" altLang="cs-CZ" sz="140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/>
          <a:stretch>
            <a:fillRect/>
          </a:stretch>
        </p:blipFill>
        <p:spPr bwMode="auto">
          <a:xfrm>
            <a:off x="468313" y="533400"/>
            <a:ext cx="2790825" cy="630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Line 8"/>
          <p:cNvSpPr>
            <a:spLocks noChangeShapeType="1"/>
          </p:cNvSpPr>
          <p:nvPr/>
        </p:nvSpPr>
        <p:spPr bwMode="auto">
          <a:xfrm>
            <a:off x="666750" y="6361113"/>
            <a:ext cx="2519363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4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4" t="-754" r="56583" b="-174"/>
          <a:stretch>
            <a:fillRect/>
          </a:stretch>
        </p:blipFill>
        <p:spPr bwMode="auto">
          <a:xfrm>
            <a:off x="3851275" y="476250"/>
            <a:ext cx="649288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4" t="-754" r="-240" b="-174"/>
          <a:stretch>
            <a:fillRect/>
          </a:stretch>
        </p:blipFill>
        <p:spPr bwMode="auto">
          <a:xfrm>
            <a:off x="6327775" y="477838"/>
            <a:ext cx="272097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6" name="Rectangle 17"/>
          <p:cNvSpPr>
            <a:spLocks noChangeArrowheads="1"/>
          </p:cNvSpPr>
          <p:nvPr/>
        </p:nvSpPr>
        <p:spPr bwMode="auto">
          <a:xfrm>
            <a:off x="3492500" y="4445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b="1">
                <a:solidFill>
                  <a:srgbClr val="FFCC66"/>
                </a:solidFill>
                <a:latin typeface="Comic Sans MS" panose="030F0702030302020204" pitchFamily="66" charset="0"/>
              </a:rPr>
              <a:t>Mořské stupně (Itálie)</a:t>
            </a:r>
            <a:endParaRPr lang="cs-CZ" altLang="cs-CZ" sz="1400">
              <a:solidFill>
                <a:srgbClr val="FFCC66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292850" y="6389688"/>
            <a:ext cx="2519363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778" name="Rectangle 18"/>
          <p:cNvSpPr>
            <a:spLocks noChangeArrowheads="1"/>
          </p:cNvSpPr>
          <p:nvPr/>
        </p:nvSpPr>
        <p:spPr bwMode="auto">
          <a:xfrm>
            <a:off x="6345238" y="1270000"/>
            <a:ext cx="431800" cy="7143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79" name="Rectangle 19"/>
          <p:cNvSpPr>
            <a:spLocks noChangeArrowheads="1"/>
          </p:cNvSpPr>
          <p:nvPr/>
        </p:nvSpPr>
        <p:spPr bwMode="auto">
          <a:xfrm>
            <a:off x="3884613" y="1268413"/>
            <a:ext cx="134937" cy="7302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0" name="Rectangle 20"/>
          <p:cNvSpPr>
            <a:spLocks noChangeArrowheads="1"/>
          </p:cNvSpPr>
          <p:nvPr/>
        </p:nvSpPr>
        <p:spPr bwMode="auto">
          <a:xfrm>
            <a:off x="1195388" y="1268413"/>
            <a:ext cx="134937" cy="7302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1" name="Text Box 21"/>
          <p:cNvSpPr txBox="1">
            <a:spLocks noChangeArrowheads="1"/>
          </p:cNvSpPr>
          <p:nvPr/>
        </p:nvSpPr>
        <p:spPr bwMode="auto">
          <a:xfrm>
            <a:off x="4787900" y="4564063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i="1">
                <a:solidFill>
                  <a:schemeClr val="bg1"/>
                </a:solidFill>
                <a:latin typeface="Arial" panose="020B0604020202020204" pitchFamily="34" charset="0"/>
              </a:rPr>
              <a:t>Vrica (Kalábrie, již. Itálie) – typová lokalita stupně calaber </a:t>
            </a:r>
          </a:p>
        </p:txBody>
      </p:sp>
      <p:sp>
        <p:nvSpPr>
          <p:cNvPr id="32782" name="Text Box 22"/>
          <p:cNvSpPr txBox="1">
            <a:spLocks noChangeArrowheads="1"/>
          </p:cNvSpPr>
          <p:nvPr/>
        </p:nvSpPr>
        <p:spPr bwMode="auto">
          <a:xfrm>
            <a:off x="4787900" y="6092825"/>
            <a:ext cx="15763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i="1">
                <a:solidFill>
                  <a:schemeClr val="bg1"/>
                </a:solidFill>
                <a:latin typeface="Arial" panose="020B0604020202020204" pitchFamily="34" charset="0"/>
              </a:rPr>
              <a:t>Monte San Nicola (Gela, Sicílie, Itálie) – typová lokalita stupně gelas</a:t>
            </a:r>
          </a:p>
        </p:txBody>
      </p:sp>
      <p:sp>
        <p:nvSpPr>
          <p:cNvPr id="32783" name="AutoShape 24"/>
          <p:cNvSpPr>
            <a:spLocks noChangeArrowheads="1"/>
          </p:cNvSpPr>
          <p:nvPr/>
        </p:nvSpPr>
        <p:spPr bwMode="auto">
          <a:xfrm>
            <a:off x="4524375" y="2828925"/>
            <a:ext cx="215900" cy="125413"/>
          </a:xfrm>
          <a:prstGeom prst="leftArrow">
            <a:avLst>
              <a:gd name="adj1" fmla="val 24194"/>
              <a:gd name="adj2" fmla="val 55694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4" name="AutoShape 25"/>
          <p:cNvSpPr>
            <a:spLocks noChangeArrowheads="1"/>
          </p:cNvSpPr>
          <p:nvPr/>
        </p:nvSpPr>
        <p:spPr bwMode="auto">
          <a:xfrm>
            <a:off x="4540250" y="4789488"/>
            <a:ext cx="215900" cy="125412"/>
          </a:xfrm>
          <a:prstGeom prst="leftArrow">
            <a:avLst>
              <a:gd name="adj1" fmla="val 24194"/>
              <a:gd name="adj2" fmla="val 55695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5" name="AutoShape 26"/>
          <p:cNvSpPr>
            <a:spLocks noChangeArrowheads="1"/>
          </p:cNvSpPr>
          <p:nvPr/>
        </p:nvSpPr>
        <p:spPr bwMode="auto">
          <a:xfrm>
            <a:off x="4540250" y="6319838"/>
            <a:ext cx="215900" cy="125412"/>
          </a:xfrm>
          <a:prstGeom prst="leftArrow">
            <a:avLst>
              <a:gd name="adj1" fmla="val 24194"/>
              <a:gd name="adj2" fmla="val 55695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6" name="Text Box 27"/>
          <p:cNvSpPr txBox="1">
            <a:spLocks noChangeArrowheads="1"/>
          </p:cNvSpPr>
          <p:nvPr/>
        </p:nvSpPr>
        <p:spPr bwMode="auto">
          <a:xfrm>
            <a:off x="4787900" y="2781300"/>
            <a:ext cx="10080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i="1">
                <a:solidFill>
                  <a:schemeClr val="bg1"/>
                </a:solidFill>
                <a:latin typeface="Arial" panose="020B0604020202020204" pitchFamily="34" charset="0"/>
              </a:rPr>
              <a:t>hranice B/M</a:t>
            </a:r>
          </a:p>
        </p:txBody>
      </p:sp>
      <p:sp>
        <p:nvSpPr>
          <p:cNvPr id="32787" name="AutoShape 28"/>
          <p:cNvSpPr>
            <a:spLocks noChangeArrowheads="1"/>
          </p:cNvSpPr>
          <p:nvPr/>
        </p:nvSpPr>
        <p:spPr bwMode="auto">
          <a:xfrm>
            <a:off x="4532313" y="1565275"/>
            <a:ext cx="215900" cy="125413"/>
          </a:xfrm>
          <a:prstGeom prst="leftArrow">
            <a:avLst>
              <a:gd name="adj1" fmla="val 24194"/>
              <a:gd name="adj2" fmla="val 55694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32788" name="Text Box 29"/>
          <p:cNvSpPr txBox="1">
            <a:spLocks noChangeArrowheads="1"/>
          </p:cNvSpPr>
          <p:nvPr/>
        </p:nvSpPr>
        <p:spPr bwMode="auto">
          <a:xfrm>
            <a:off x="4787900" y="1355725"/>
            <a:ext cx="15128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000" i="1">
                <a:solidFill>
                  <a:schemeClr val="bg1"/>
                </a:solidFill>
                <a:latin typeface="Arial" panose="020B0604020202020204" pitchFamily="34" charset="0"/>
              </a:rPr>
              <a:t>mořské sedimenty z vrtu eemské typové oblasti (Holandsko)</a:t>
            </a:r>
          </a:p>
        </p:txBody>
      </p:sp>
    </p:spTree>
    <p:extLst>
      <p:ext uri="{BB962C8B-B14F-4D97-AF65-F5344CB8AC3E}">
        <p14:creationId xmlns:p14="http://schemas.microsoft.com/office/powerpoint/2010/main" val="3523775475"/>
      </p:ext>
    </p:extLst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189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2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4770</TotalTime>
  <Words>261</Words>
  <Application>Microsoft Office PowerPoint</Application>
  <PresentationFormat>Předvádění na obrazovce (4:3)</PresentationFormat>
  <Paragraphs>42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Comic Sans MS</vt:lpstr>
      <vt:lpstr>Times New Roman</vt:lpstr>
      <vt:lpstr>Default Design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 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Nejstarší studené výkyvy</dc:title>
  <dc:creator>Mgr. Martin Ivanov, Dr.</dc:creator>
  <cp:lastModifiedBy>Martin Ivanov</cp:lastModifiedBy>
  <cp:revision>167</cp:revision>
  <dcterms:created xsi:type="dcterms:W3CDTF">2002-12-02T20:20:17Z</dcterms:created>
  <dcterms:modified xsi:type="dcterms:W3CDTF">2020-11-08T11:38:13Z</dcterms:modified>
</cp:coreProperties>
</file>