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258" r:id="rId2"/>
    <p:sldId id="284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257" r:id="rId12"/>
    <p:sldId id="259" r:id="rId13"/>
    <p:sldId id="268" r:id="rId14"/>
    <p:sldId id="260" r:id="rId15"/>
    <p:sldId id="261" r:id="rId16"/>
    <p:sldId id="273" r:id="rId17"/>
    <p:sldId id="262" r:id="rId18"/>
    <p:sldId id="269" r:id="rId19"/>
    <p:sldId id="263" r:id="rId20"/>
    <p:sldId id="270" r:id="rId21"/>
    <p:sldId id="264" r:id="rId22"/>
    <p:sldId id="266" r:id="rId23"/>
    <p:sldId id="272" r:id="rId24"/>
    <p:sldId id="271" r:id="rId25"/>
    <p:sldId id="265" r:id="rId26"/>
    <p:sldId id="267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00"/>
    <a:srgbClr val="FFCC66"/>
    <a:srgbClr val="C0C0C0"/>
    <a:srgbClr val="FFFF00"/>
    <a:srgbClr val="FF9900"/>
    <a:srgbClr val="FF0000"/>
    <a:srgbClr val="0000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noProof="0"/>
              <a:t>Klepnutím lze upravit styly předlohy textu.</a:t>
            </a:r>
          </a:p>
          <a:p>
            <a:pPr lvl="1"/>
            <a:r>
              <a:rPr lang="cs-CZ" altLang="en-US" noProof="0"/>
              <a:t>Druhá úroveň</a:t>
            </a:r>
          </a:p>
          <a:p>
            <a:pPr lvl="2"/>
            <a:r>
              <a:rPr lang="cs-CZ" altLang="en-US" noProof="0"/>
              <a:t>Třetí úroveň</a:t>
            </a:r>
          </a:p>
          <a:p>
            <a:pPr lvl="3"/>
            <a:r>
              <a:rPr lang="cs-CZ" altLang="en-US" noProof="0"/>
              <a:t>Čtvrtá úroveň</a:t>
            </a:r>
          </a:p>
          <a:p>
            <a:pPr lvl="4"/>
            <a:r>
              <a:rPr lang="cs-CZ" altLang="en-US" noProof="0"/>
              <a:t>Pátá úroveň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0A296A2-8A6E-49FB-BEE4-8DB78591B50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8969E7-AE87-4D7F-80D0-9D16E78C824B}" type="slidenum">
              <a:rPr lang="cs-CZ" altLang="en-US" sz="1200" smtClean="0"/>
              <a:pPr/>
              <a:t>13</a:t>
            </a:fld>
            <a:endParaRPr lang="cs-CZ" alt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0A271-05EB-44AD-ABA4-564C233B4CA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873797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AFC4E-930C-4703-B9F2-689E9A085B7E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1726517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20445-E855-4F2C-B88D-EF29E1A4E77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6314112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nline obrázek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9ADC9-DDDE-4B7D-B195-BA678EFEF773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335604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C31C3-3D83-4726-993B-F569F2EA1473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934515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9D431-761C-48B3-9D68-46339BF4261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1906125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E3058-9C21-4A13-82DC-8A42E2DE60E0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0796926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6134F-6B42-4D22-8D0D-634BBD45980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628239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D3ADE-1471-4824-8B6E-3471FD92AE2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7580944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31430-2406-4024-B4C5-A4714EBEC3C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686393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B580B-6FD7-4AC5-8A8D-C1B6392291D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572807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08F93-5BC6-43B1-8C29-C69C805073C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816452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Klepnutím upravíte styl předlohy nadpisu.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Klepnutím upravíte styly předlohy textu.</a:t>
            </a:r>
          </a:p>
          <a:p>
            <a:pPr lvl="1"/>
            <a:r>
              <a:rPr lang="en-CA" altLang="en-US"/>
              <a:t>Druhá úroveň</a:t>
            </a:r>
          </a:p>
          <a:p>
            <a:pPr lvl="2"/>
            <a:r>
              <a:rPr lang="en-CA" altLang="en-US"/>
              <a:t>Třetí úroveň</a:t>
            </a:r>
          </a:p>
          <a:p>
            <a:pPr lvl="3"/>
            <a:r>
              <a:rPr lang="en-CA" altLang="en-US"/>
              <a:t>Čtvrtá úroveň</a:t>
            </a:r>
          </a:p>
          <a:p>
            <a:pPr lvl="4"/>
            <a:r>
              <a:rPr lang="en-CA" altLang="en-US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6A6E60C-5CD8-409A-89D5-E6EBE2398A4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2819400"/>
            <a:ext cx="7696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2800" b="1" dirty="0">
                <a:solidFill>
                  <a:srgbClr val="FFCC66"/>
                </a:solidFill>
                <a:latin typeface="Comic Sans MS" panose="030F0702030302020204" pitchFamily="66" charset="0"/>
              </a:rPr>
              <a:t>Pleistocenní fauna Evropy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6200" y="6324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200">
                <a:solidFill>
                  <a:srgbClr val="FFCC66"/>
                </a:solidFill>
                <a:latin typeface="Arial" panose="020B0604020202020204" pitchFamily="34" charset="0"/>
              </a:rPr>
              <a:t>Martin Ivanov, Ústav geologických věd, Př.F. Masarykovy univerzity, Brno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Magaloceros_giganteus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152400"/>
            <a:ext cx="35814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12"/>
          <p:cNvSpPr>
            <a:spLocks noChangeArrowheads="1"/>
          </p:cNvSpPr>
          <p:nvPr/>
        </p:nvSpPr>
        <p:spPr bwMode="auto">
          <a:xfrm>
            <a:off x="5313363" y="2667000"/>
            <a:ext cx="29718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200" i="1">
                <a:solidFill>
                  <a:srgbClr val="FFFF00"/>
                </a:solidFill>
                <a:latin typeface="Arial" panose="020B0604020202020204" pitchFamily="34" charset="0"/>
              </a:rPr>
              <a:t>Megaloceros giganteus hibernicus.</a:t>
            </a:r>
            <a:endParaRPr lang="cs-CZ" altLang="en-US" sz="12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2292" name="Picture 18" descr="Crocuta_crocu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2971800"/>
            <a:ext cx="26654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66CC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21"/>
          <p:cNvSpPr>
            <a:spLocks noChangeArrowheads="1"/>
          </p:cNvSpPr>
          <p:nvPr/>
        </p:nvSpPr>
        <p:spPr bwMode="auto">
          <a:xfrm>
            <a:off x="6216650" y="6400800"/>
            <a:ext cx="179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200" i="1">
                <a:solidFill>
                  <a:srgbClr val="FFFF00"/>
                </a:solidFill>
                <a:latin typeface="Arial" panose="020B0604020202020204" pitchFamily="34" charset="0"/>
              </a:rPr>
              <a:t>Crocuta crocuta</a:t>
            </a:r>
            <a:r>
              <a:rPr lang="cs-CZ" altLang="en-US" sz="1200">
                <a:solidFill>
                  <a:srgbClr val="FFFF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2294" name="Rectangle 22"/>
          <p:cNvSpPr>
            <a:spLocks noChangeArrowheads="1"/>
          </p:cNvSpPr>
          <p:nvPr/>
        </p:nvSpPr>
        <p:spPr bwMode="auto">
          <a:xfrm>
            <a:off x="266700" y="412750"/>
            <a:ext cx="4991100" cy="93662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1">
                <a:latin typeface="Comic Sans MS" panose="030F0702030302020204" pitchFamily="66" charset="0"/>
              </a:rPr>
              <a:t>Hominidi</a:t>
            </a:r>
            <a:r>
              <a:rPr lang="cs-CZ" altLang="en-US" sz="1400">
                <a:latin typeface="Comic Sans MS" panose="030F0702030302020204" pitchFamily="66" charset="0"/>
              </a:rPr>
              <a:t> – 30 ka – vytlačení posledních neandertálců moderním člověkem</a:t>
            </a:r>
            <a:endParaRPr lang="cs-CZ" altLang="en-US" sz="1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1">
                <a:latin typeface="Comic Sans MS" panose="030F0702030302020204" pitchFamily="66" charset="0"/>
              </a:rPr>
              <a:t>Saint Césaire</a:t>
            </a:r>
            <a:r>
              <a:rPr lang="cs-CZ" altLang="en-US" sz="1400">
                <a:latin typeface="Comic Sans MS" panose="030F0702030302020204" pitchFamily="66" charset="0"/>
              </a:rPr>
              <a:t> – Francie – doklad kulturní úrovně neandertálců </a:t>
            </a:r>
            <a:endParaRPr lang="cs-CZ" altLang="en-US" sz="1400" i="1">
              <a:latin typeface="Comic Sans MS" panose="030F0702030302020204" pitchFamily="66" charset="0"/>
            </a:endParaRPr>
          </a:p>
        </p:txBody>
      </p:sp>
      <p:grpSp>
        <p:nvGrpSpPr>
          <p:cNvPr id="12295" name="Group 27"/>
          <p:cNvGrpSpPr>
            <a:grpSpLocks/>
          </p:cNvGrpSpPr>
          <p:nvPr/>
        </p:nvGrpSpPr>
        <p:grpSpPr bwMode="auto">
          <a:xfrm>
            <a:off x="163513" y="1687513"/>
            <a:ext cx="5856287" cy="4256087"/>
            <a:chOff x="103" y="1063"/>
            <a:chExt cx="3689" cy="2681"/>
          </a:xfrm>
        </p:grpSpPr>
        <p:sp>
          <p:nvSpPr>
            <p:cNvPr id="12297" name="Rectangle 23"/>
            <p:cNvSpPr>
              <a:spLocks noChangeArrowheads="1"/>
            </p:cNvSpPr>
            <p:nvPr/>
          </p:nvSpPr>
          <p:spPr bwMode="auto">
            <a:xfrm>
              <a:off x="103" y="1063"/>
              <a:ext cx="3161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en-US" sz="2000" b="1">
                  <a:solidFill>
                    <a:srgbClr val="FFCC66"/>
                  </a:solidFill>
                  <a:latin typeface="Comic Sans MS" panose="030F0702030302020204" pitchFamily="66" charset="0"/>
                </a:rPr>
                <a:t>Masové vymírání velkých savců</a:t>
              </a:r>
            </a:p>
          </p:txBody>
        </p:sp>
        <p:sp>
          <p:nvSpPr>
            <p:cNvPr id="12298" name="Rectangle 24"/>
            <p:cNvSpPr>
              <a:spLocks noChangeArrowheads="1"/>
            </p:cNvSpPr>
            <p:nvPr/>
          </p:nvSpPr>
          <p:spPr bwMode="auto">
            <a:xfrm>
              <a:off x="123" y="1440"/>
              <a:ext cx="3175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14 ka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– počátek ústupu ledovců, 11,7 ka – počátek holocénu (interglaciál). Náhlý vzrůst teplot o 5-7 °C, hladina moře o 120 m zvýšená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Eurasie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– studená step a tundra rychle mizí, Evropa pokryta lesem (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Pinus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, 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Picea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). Stepní a tundrové prvky – daleko na severu – 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Rangifer tarandus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, 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Lemmus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.</a:t>
              </a:r>
            </a:p>
          </p:txBody>
        </p:sp>
        <p:sp>
          <p:nvSpPr>
            <p:cNvPr id="12299" name="Rectangle 25"/>
            <p:cNvSpPr>
              <a:spLocks noChangeArrowheads="1"/>
            </p:cNvSpPr>
            <p:nvPr/>
          </p:nvSpPr>
          <p:spPr bwMode="auto">
            <a:xfrm>
              <a:off x="144" y="2544"/>
              <a:ext cx="3648" cy="48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b="1">
                  <a:latin typeface="Comic Sans MS" panose="030F0702030302020204" pitchFamily="66" charset="0"/>
                </a:rPr>
                <a:t>Mizí největší savci – poslední mamut v Evropě (Dánsko, Švédsko) – 13 ka, na Sibiři 10 ka, někteří přežili až do 4 ka (ostrovy severně od Sibiře)</a:t>
              </a:r>
              <a:endParaRPr lang="cs-CZ" altLang="en-US" sz="1400">
                <a:latin typeface="Comic Sans MS" panose="030F0702030302020204" pitchFamily="66" charset="0"/>
              </a:endParaRPr>
            </a:p>
          </p:txBody>
        </p:sp>
        <p:sp>
          <p:nvSpPr>
            <p:cNvPr id="12300" name="Rectangle 26"/>
            <p:cNvSpPr>
              <a:spLocks noChangeArrowheads="1"/>
            </p:cNvSpPr>
            <p:nvPr/>
          </p:nvSpPr>
          <p:spPr bwMode="auto">
            <a:xfrm>
              <a:off x="144" y="3408"/>
              <a:ext cx="3648" cy="33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b="1">
                  <a:latin typeface="Comic Sans MS" panose="030F0702030302020204" pitchFamily="66" charset="0"/>
                </a:rPr>
                <a:t>Vliv člověka</a:t>
              </a:r>
              <a:r>
                <a:rPr lang="cs-CZ" altLang="en-US" sz="1400">
                  <a:latin typeface="Comic Sans MS" panose="030F0702030302020204" pitchFamily="66" charset="0"/>
                </a:rPr>
                <a:t> – asi příčina vyhynutí jeskynního medvěda v Evropě (18 ka) – bez přímých důkazů, možná i ostatních zástupců velkých savců.</a:t>
              </a:r>
            </a:p>
          </p:txBody>
        </p: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5"/>
          <p:cNvSpPr>
            <a:spLocks noChangeArrowheads="1"/>
          </p:cNvSpPr>
          <p:nvPr/>
        </p:nvSpPr>
        <p:spPr bwMode="auto">
          <a:xfrm>
            <a:off x="4441825" y="163513"/>
            <a:ext cx="4419600" cy="20574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" y="317500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2000" b="1">
                <a:solidFill>
                  <a:srgbClr val="FFCC66"/>
                </a:solidFill>
                <a:latin typeface="Comic Sans MS" panose="030F0702030302020204" pitchFamily="66" charset="0"/>
              </a:rPr>
              <a:t>Systém placentálních savců</a:t>
            </a:r>
          </a:p>
        </p:txBody>
      </p:sp>
      <p:sp>
        <p:nvSpPr>
          <p:cNvPr id="13316" name="Rectangle 16"/>
          <p:cNvSpPr>
            <a:spLocks noChangeArrowheads="1"/>
          </p:cNvSpPr>
          <p:nvPr/>
        </p:nvSpPr>
        <p:spPr bwMode="auto">
          <a:xfrm>
            <a:off x="228600" y="860425"/>
            <a:ext cx="4114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Infratřída: </a:t>
            </a:r>
            <a:r>
              <a:rPr lang="cs-CZ" altLang="en-US" sz="1400" b="1">
                <a:solidFill>
                  <a:schemeClr val="bg1"/>
                </a:solidFill>
                <a:latin typeface="Comic Sans MS" panose="030F0702030302020204" pitchFamily="66" charset="0"/>
              </a:rPr>
              <a:t>Eutheria</a:t>
            </a:r>
            <a:r>
              <a:rPr lang="cs-CZ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 (syn. Placentalia) (placentálové) - sp. křída - recent</a:t>
            </a:r>
          </a:p>
        </p:txBody>
      </p:sp>
      <p:sp>
        <p:nvSpPr>
          <p:cNvPr id="13317" name="Text Box 19"/>
          <p:cNvSpPr txBox="1">
            <a:spLocks noChangeArrowheads="1"/>
          </p:cNvSpPr>
          <p:nvPr/>
        </p:nvSpPr>
        <p:spPr bwMode="auto">
          <a:xfrm>
            <a:off x="4822825" y="750888"/>
            <a:ext cx="3581400" cy="1165225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Celkem 37 řádů placentálních savců, z nichž 18 řádů přežívá do pleistocénu (příp. do recentu). Pro oblast střední a severní Evropy je důležitých pouze 9 řádů.</a:t>
            </a:r>
          </a:p>
        </p:txBody>
      </p:sp>
      <p:grpSp>
        <p:nvGrpSpPr>
          <p:cNvPr id="13318" name="Group 32"/>
          <p:cNvGrpSpPr>
            <a:grpSpLocks/>
          </p:cNvGrpSpPr>
          <p:nvPr/>
        </p:nvGrpSpPr>
        <p:grpSpPr bwMode="auto">
          <a:xfrm>
            <a:off x="558800" y="1460500"/>
            <a:ext cx="3860800" cy="5029200"/>
            <a:chOff x="352" y="1104"/>
            <a:chExt cx="2432" cy="3168"/>
          </a:xfrm>
        </p:grpSpPr>
        <p:sp>
          <p:nvSpPr>
            <p:cNvPr id="13325" name="Rectangle 18"/>
            <p:cNvSpPr>
              <a:spLocks noChangeArrowheads="1"/>
            </p:cNvSpPr>
            <p:nvPr/>
          </p:nvSpPr>
          <p:spPr bwMode="auto">
            <a:xfrm>
              <a:off x="352" y="1104"/>
              <a:ext cx="243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Řád: </a:t>
              </a:r>
              <a:r>
                <a:rPr lang="cs-CZ" altLang="en-US" sz="1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Insectivora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(hmyzožravci) - stř. paleocén - recent   </a:t>
              </a:r>
            </a:p>
          </p:txBody>
        </p:sp>
        <p:sp>
          <p:nvSpPr>
            <p:cNvPr id="13326" name="Rectangle 20"/>
            <p:cNvSpPr>
              <a:spLocks noChangeArrowheads="1"/>
            </p:cNvSpPr>
            <p:nvPr/>
          </p:nvSpPr>
          <p:spPr bwMode="auto">
            <a:xfrm>
              <a:off x="352" y="1488"/>
              <a:ext cx="243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Řád: </a:t>
              </a:r>
              <a:r>
                <a:rPr lang="cs-CZ" altLang="en-US" sz="1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Chiroptera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(letouni) - sp. eocén - recent   </a:t>
              </a:r>
            </a:p>
          </p:txBody>
        </p:sp>
        <p:sp>
          <p:nvSpPr>
            <p:cNvPr id="13327" name="Rectangle 21"/>
            <p:cNvSpPr>
              <a:spLocks noChangeArrowheads="1"/>
            </p:cNvSpPr>
            <p:nvPr/>
          </p:nvSpPr>
          <p:spPr bwMode="auto">
            <a:xfrm>
              <a:off x="352" y="1872"/>
              <a:ext cx="243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Řád: </a:t>
              </a:r>
              <a:r>
                <a:rPr lang="cs-CZ" altLang="en-US" sz="1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Primates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(primáti) - svrch. křída - recent   </a:t>
              </a:r>
            </a:p>
          </p:txBody>
        </p:sp>
        <p:sp>
          <p:nvSpPr>
            <p:cNvPr id="13328" name="Rectangle 22"/>
            <p:cNvSpPr>
              <a:spLocks noChangeArrowheads="1"/>
            </p:cNvSpPr>
            <p:nvPr/>
          </p:nvSpPr>
          <p:spPr bwMode="auto">
            <a:xfrm>
              <a:off x="352" y="2256"/>
              <a:ext cx="243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Řád: </a:t>
              </a:r>
              <a:r>
                <a:rPr lang="cs-CZ" altLang="en-US" sz="1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Carnivora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(šelmy) - stř. paleocén - recent   </a:t>
              </a:r>
            </a:p>
          </p:txBody>
        </p:sp>
        <p:sp>
          <p:nvSpPr>
            <p:cNvPr id="13329" name="Rectangle 23"/>
            <p:cNvSpPr>
              <a:spLocks noChangeArrowheads="1"/>
            </p:cNvSpPr>
            <p:nvPr/>
          </p:nvSpPr>
          <p:spPr bwMode="auto">
            <a:xfrm>
              <a:off x="352" y="2592"/>
              <a:ext cx="243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Řád: </a:t>
              </a:r>
              <a:r>
                <a:rPr lang="cs-CZ" altLang="en-US" sz="1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Rodentia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(hlodavci) - svrch. paleocén - recent   </a:t>
              </a:r>
            </a:p>
          </p:txBody>
        </p:sp>
        <p:sp>
          <p:nvSpPr>
            <p:cNvPr id="13330" name="Rectangle 24"/>
            <p:cNvSpPr>
              <a:spLocks noChangeArrowheads="1"/>
            </p:cNvSpPr>
            <p:nvPr/>
          </p:nvSpPr>
          <p:spPr bwMode="auto">
            <a:xfrm>
              <a:off x="352" y="2928"/>
              <a:ext cx="243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Řád: </a:t>
              </a:r>
              <a:r>
                <a:rPr lang="cs-CZ" altLang="en-US" sz="1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Lagomorpha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(zajícovci) - sp. paleocén - recent   </a:t>
              </a:r>
            </a:p>
          </p:txBody>
        </p:sp>
        <p:sp>
          <p:nvSpPr>
            <p:cNvPr id="13331" name="Rectangle 25"/>
            <p:cNvSpPr>
              <a:spLocks noChangeArrowheads="1"/>
            </p:cNvSpPr>
            <p:nvPr/>
          </p:nvSpPr>
          <p:spPr bwMode="auto">
            <a:xfrm>
              <a:off x="352" y="3264"/>
              <a:ext cx="243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Řád: </a:t>
              </a:r>
              <a:r>
                <a:rPr lang="cs-CZ" altLang="en-US" sz="1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Artiodactyla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(sudokopytníci) - sp. eocén - recent   </a:t>
              </a:r>
            </a:p>
          </p:txBody>
        </p:sp>
        <p:sp>
          <p:nvSpPr>
            <p:cNvPr id="13332" name="Rectangle 26"/>
            <p:cNvSpPr>
              <a:spLocks noChangeArrowheads="1"/>
            </p:cNvSpPr>
            <p:nvPr/>
          </p:nvSpPr>
          <p:spPr bwMode="auto">
            <a:xfrm>
              <a:off x="352" y="3608"/>
              <a:ext cx="243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Řád: </a:t>
              </a:r>
              <a:r>
                <a:rPr lang="cs-CZ" altLang="en-US" sz="1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Perissodactyla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(lichokopytníci) - svrch. paleocén - recent   </a:t>
              </a:r>
            </a:p>
          </p:txBody>
        </p:sp>
        <p:sp>
          <p:nvSpPr>
            <p:cNvPr id="13333" name="Rectangle 27"/>
            <p:cNvSpPr>
              <a:spLocks noChangeArrowheads="1"/>
            </p:cNvSpPr>
            <p:nvPr/>
          </p:nvSpPr>
          <p:spPr bwMode="auto">
            <a:xfrm>
              <a:off x="352" y="3936"/>
              <a:ext cx="243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Řád: </a:t>
              </a:r>
              <a:r>
                <a:rPr lang="cs-CZ" altLang="en-US" sz="1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Proboscidea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(chobotnatci) - sp. eocén - recent   </a:t>
              </a:r>
            </a:p>
          </p:txBody>
        </p:sp>
      </p:grpSp>
      <p:grpSp>
        <p:nvGrpSpPr>
          <p:cNvPr id="13319" name="Group 31"/>
          <p:cNvGrpSpPr>
            <a:grpSpLocks/>
          </p:cNvGrpSpPr>
          <p:nvPr/>
        </p:nvGrpSpPr>
        <p:grpSpPr bwMode="auto">
          <a:xfrm>
            <a:off x="4368800" y="2411413"/>
            <a:ext cx="4460875" cy="4275137"/>
            <a:chOff x="2752" y="1344"/>
            <a:chExt cx="2810" cy="2693"/>
          </a:xfrm>
        </p:grpSpPr>
        <p:sp>
          <p:nvSpPr>
            <p:cNvPr id="13323" name="Text Box 9"/>
            <p:cNvSpPr txBox="1">
              <a:spLocks noChangeArrowheads="1"/>
            </p:cNvSpPr>
            <p:nvPr/>
          </p:nvSpPr>
          <p:spPr bwMode="auto">
            <a:xfrm>
              <a:off x="2752" y="3864"/>
              <a:ext cx="24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Sus scrofa</a:t>
              </a: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 (prase divoké).</a:t>
              </a:r>
            </a:p>
          </p:txBody>
        </p:sp>
        <p:pic>
          <p:nvPicPr>
            <p:cNvPr id="13324" name="Picture 30" descr="su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344"/>
              <a:ext cx="2730" cy="24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320" name="Rectangle 34"/>
          <p:cNvSpPr>
            <a:spLocks noChangeArrowheads="1"/>
          </p:cNvSpPr>
          <p:nvPr/>
        </p:nvSpPr>
        <p:spPr bwMode="auto">
          <a:xfrm>
            <a:off x="7793038" y="174625"/>
            <a:ext cx="1066800" cy="3810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2000" b="1">
                <a:latin typeface="Comic Sans MS" panose="030F0702030302020204" pitchFamily="66" charset="0"/>
              </a:rPr>
              <a:t>SAVCI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3"/>
          <p:cNvSpPr>
            <a:spLocks noChangeArrowheads="1"/>
          </p:cNvSpPr>
          <p:nvPr/>
        </p:nvSpPr>
        <p:spPr bwMode="auto">
          <a:xfrm>
            <a:off x="4724400" y="1265039"/>
            <a:ext cx="4137025" cy="3388097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249238" y="188913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2000" b="1">
                <a:solidFill>
                  <a:srgbClr val="FFCC66"/>
                </a:solidFill>
                <a:latin typeface="Comic Sans MS" panose="030F0702030302020204" pitchFamily="66" charset="0"/>
              </a:rPr>
              <a:t>Řád: Insectivora (hmyzožravci) - stř. paleocén - recent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5008563" y="1338064"/>
            <a:ext cx="3581400" cy="952500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Primitivní dentice podobná </a:t>
            </a:r>
            <a:r>
              <a:rPr lang="cs-CZ" altLang="en-US" sz="1400" b="1">
                <a:solidFill>
                  <a:srgbClr val="FFFF00"/>
                </a:solidFill>
                <a:latin typeface="Comic Sans MS" panose="030F0702030302020204" pitchFamily="66" charset="0"/>
              </a:rPr>
              <a:t>Proteutheria</a:t>
            </a:r>
            <a:r>
              <a:rPr lang="cs-CZ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(nejprimitivnější placentálové). Další primitivní znaky - malá mozkovna, dobře vyvinutý čich, noční způsob života.</a:t>
            </a:r>
          </a:p>
        </p:txBody>
      </p:sp>
      <p:grpSp>
        <p:nvGrpSpPr>
          <p:cNvPr id="14342" name="Group 37"/>
          <p:cNvGrpSpPr>
            <a:grpSpLocks/>
          </p:cNvGrpSpPr>
          <p:nvPr/>
        </p:nvGrpSpPr>
        <p:grpSpPr bwMode="auto">
          <a:xfrm>
            <a:off x="4856163" y="2557264"/>
            <a:ext cx="3733800" cy="1912938"/>
            <a:chOff x="3059" y="1248"/>
            <a:chExt cx="2352" cy="1205"/>
          </a:xfrm>
        </p:grpSpPr>
        <p:sp>
          <p:nvSpPr>
            <p:cNvPr id="14368" name="Text Box 18"/>
            <p:cNvSpPr txBox="1">
              <a:spLocks noChangeArrowheads="1"/>
            </p:cNvSpPr>
            <p:nvPr/>
          </p:nvSpPr>
          <p:spPr bwMode="auto">
            <a:xfrm rot="-5400000">
              <a:off x="2656" y="1689"/>
              <a:ext cx="10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en-US" sz="20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Insectivora</a:t>
              </a:r>
            </a:p>
          </p:txBody>
        </p:sp>
        <p:sp>
          <p:nvSpPr>
            <p:cNvPr id="14369" name="AutoShape 19"/>
            <p:cNvSpPr>
              <a:spLocks/>
            </p:cNvSpPr>
            <p:nvPr/>
          </p:nvSpPr>
          <p:spPr bwMode="auto">
            <a:xfrm>
              <a:off x="3635" y="1248"/>
              <a:ext cx="1776" cy="600"/>
            </a:xfrm>
            <a:prstGeom prst="accentBorderCallout2">
              <a:avLst>
                <a:gd name="adj1" fmla="val 12000"/>
                <a:gd name="adj2" fmla="val -2704"/>
                <a:gd name="adj3" fmla="val 12000"/>
                <a:gd name="adj4" fmla="val -14639"/>
                <a:gd name="adj5" fmla="val 90000"/>
                <a:gd name="adj6" fmla="val -19144"/>
              </a:avLst>
            </a:prstGeom>
            <a:solidFill>
              <a:srgbClr val="000099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en-US" sz="1400" b="1">
                  <a:solidFill>
                    <a:srgbClr val="FFFF00"/>
                  </a:solidFill>
                  <a:latin typeface="Comic Sans MS" panose="030F0702030302020204" pitchFamily="66" charset="0"/>
                </a:rPr>
                <a:t>Erinaceomorpha</a:t>
              </a:r>
              <a:r>
                <a:rPr lang="cs-CZ" altLang="en-US" sz="1400">
                  <a:solidFill>
                    <a:srgbClr val="FFFF00"/>
                  </a:solidFill>
                  <a:latin typeface="Comic Sans MS" panose="030F0702030302020204" pitchFamily="66" charset="0"/>
                </a:rPr>
                <a:t> (ježkovití) - ježci a jim příbuzné rody - vznik v křídě, rozvoj až v oligo-miocénu.</a:t>
              </a:r>
            </a:p>
          </p:txBody>
        </p:sp>
        <p:sp>
          <p:nvSpPr>
            <p:cNvPr id="14370" name="AutoShape 20"/>
            <p:cNvSpPr>
              <a:spLocks/>
            </p:cNvSpPr>
            <p:nvPr/>
          </p:nvSpPr>
          <p:spPr bwMode="auto">
            <a:xfrm>
              <a:off x="3635" y="1987"/>
              <a:ext cx="1776" cy="466"/>
            </a:xfrm>
            <a:prstGeom prst="accentBorderCallout2">
              <a:avLst>
                <a:gd name="adj1" fmla="val 15449"/>
                <a:gd name="adj2" fmla="val -2704"/>
                <a:gd name="adj3" fmla="val 15449"/>
                <a:gd name="adj4" fmla="val -13065"/>
                <a:gd name="adj5" fmla="val -41204"/>
                <a:gd name="adj6" fmla="val -19144"/>
              </a:avLst>
            </a:prstGeom>
            <a:solidFill>
              <a:srgbClr val="000099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en-US" sz="1400" b="1">
                  <a:solidFill>
                    <a:srgbClr val="FFFF00"/>
                  </a:solidFill>
                  <a:latin typeface="Comic Sans MS" panose="030F0702030302020204" pitchFamily="66" charset="0"/>
                </a:rPr>
                <a:t>Soricomorpha</a:t>
              </a:r>
              <a:r>
                <a:rPr lang="cs-CZ" altLang="en-US" sz="1400">
                  <a:solidFill>
                    <a:srgbClr val="FFFF00"/>
                  </a:solidFill>
                  <a:latin typeface="Comic Sans MS" panose="030F0702030302020204" pitchFamily="66" charset="0"/>
                </a:rPr>
                <a:t> - početná skupina, zahrnující rejsky, bělozubky, krtka.</a:t>
              </a:r>
            </a:p>
          </p:txBody>
        </p:sp>
      </p:grpSp>
      <p:grpSp>
        <p:nvGrpSpPr>
          <p:cNvPr id="14343" name="Group 30"/>
          <p:cNvGrpSpPr>
            <a:grpSpLocks/>
          </p:cNvGrpSpPr>
          <p:nvPr/>
        </p:nvGrpSpPr>
        <p:grpSpPr bwMode="auto">
          <a:xfrm>
            <a:off x="325438" y="1139825"/>
            <a:ext cx="3860800" cy="1143000"/>
            <a:chOff x="240" y="912"/>
            <a:chExt cx="2432" cy="720"/>
          </a:xfrm>
        </p:grpSpPr>
        <p:sp>
          <p:nvSpPr>
            <p:cNvPr id="14366" name="Rectangle 6"/>
            <p:cNvSpPr>
              <a:spLocks noChangeArrowheads="1"/>
            </p:cNvSpPr>
            <p:nvPr/>
          </p:nvSpPr>
          <p:spPr bwMode="auto">
            <a:xfrm>
              <a:off x="240" y="912"/>
              <a:ext cx="243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 dirty="0" err="1">
                  <a:solidFill>
                    <a:schemeClr val="bg1"/>
                  </a:solidFill>
                  <a:latin typeface="Comic Sans MS" panose="030F0702030302020204" pitchFamily="66" charset="0"/>
                </a:rPr>
                <a:t>Erinaceus</a:t>
              </a:r>
              <a:r>
                <a:rPr lang="cs-CZ" altLang="en-US" sz="1400" i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</a:t>
              </a:r>
              <a:r>
                <a:rPr lang="cs-CZ" altLang="en-US" sz="1400" i="1" dirty="0" err="1">
                  <a:solidFill>
                    <a:schemeClr val="bg1"/>
                  </a:solidFill>
                  <a:latin typeface="Comic Sans MS" panose="030F0702030302020204" pitchFamily="66" charset="0"/>
                </a:rPr>
                <a:t>europaeus</a:t>
              </a:r>
              <a:r>
                <a:rPr lang="cs-CZ" altLang="en-US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(ježek západní) - v </a:t>
              </a:r>
              <a:r>
                <a:rPr lang="cs-CZ" altLang="en-US" sz="1400" dirty="0" err="1">
                  <a:solidFill>
                    <a:schemeClr val="bg1"/>
                  </a:solidFill>
                  <a:latin typeface="Comic Sans MS" panose="030F0702030302020204" pitchFamily="66" charset="0"/>
                </a:rPr>
                <a:t>recentu</a:t>
              </a:r>
              <a:r>
                <a:rPr lang="cs-CZ" altLang="en-US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hojnější jen v Čechách</a:t>
              </a:r>
            </a:p>
          </p:txBody>
        </p:sp>
        <p:sp>
          <p:nvSpPr>
            <p:cNvPr id="14367" name="Rectangle 21"/>
            <p:cNvSpPr>
              <a:spLocks noChangeArrowheads="1"/>
            </p:cNvSpPr>
            <p:nvPr/>
          </p:nvSpPr>
          <p:spPr bwMode="auto">
            <a:xfrm>
              <a:off x="240" y="1296"/>
              <a:ext cx="243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 dirty="0" err="1">
                  <a:solidFill>
                    <a:schemeClr val="bg1"/>
                  </a:solidFill>
                  <a:latin typeface="Comic Sans MS" panose="030F0702030302020204" pitchFamily="66" charset="0"/>
                </a:rPr>
                <a:t>Erinaceus</a:t>
              </a:r>
              <a:r>
                <a:rPr lang="cs-CZ" altLang="en-US" sz="1400" i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</a:t>
              </a:r>
              <a:r>
                <a:rPr lang="cs-CZ" altLang="en-US" sz="1400" i="1" dirty="0" err="1">
                  <a:solidFill>
                    <a:schemeClr val="bg1"/>
                  </a:solidFill>
                  <a:latin typeface="Comic Sans MS" panose="030F0702030302020204" pitchFamily="66" charset="0"/>
                </a:rPr>
                <a:t>concolor</a:t>
              </a:r>
              <a:r>
                <a:rPr lang="cs-CZ" altLang="en-US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(ježek východní) - v </a:t>
              </a:r>
              <a:r>
                <a:rPr lang="cs-CZ" altLang="en-US" sz="1400" dirty="0" err="1">
                  <a:solidFill>
                    <a:schemeClr val="bg1"/>
                  </a:solidFill>
                  <a:latin typeface="Comic Sans MS" panose="030F0702030302020204" pitchFamily="66" charset="0"/>
                </a:rPr>
                <a:t>recentu</a:t>
              </a:r>
              <a:r>
                <a:rPr lang="cs-CZ" altLang="en-US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běžný na Moravě a na Slovensku </a:t>
              </a:r>
            </a:p>
          </p:txBody>
        </p:sp>
      </p:grpSp>
      <p:sp>
        <p:nvSpPr>
          <p:cNvPr id="14344" name="Text Box 22"/>
          <p:cNvSpPr txBox="1">
            <a:spLocks noChangeArrowheads="1"/>
          </p:cNvSpPr>
          <p:nvPr/>
        </p:nvSpPr>
        <p:spPr bwMode="auto">
          <a:xfrm>
            <a:off x="401638" y="2616200"/>
            <a:ext cx="3962400" cy="527050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1400" b="1">
                <a:solidFill>
                  <a:srgbClr val="FFFF00"/>
                </a:solidFill>
                <a:latin typeface="Comic Sans MS" panose="030F0702030302020204" pitchFamily="66" charset="0"/>
              </a:rPr>
              <a:t>Výskyt v pleistocénu</a:t>
            </a:r>
            <a:r>
              <a:rPr lang="cs-CZ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- lesní, křovinaté a stepní biotopy, výskyt v interglaciálech.</a:t>
            </a:r>
          </a:p>
        </p:txBody>
      </p:sp>
      <p:grpSp>
        <p:nvGrpSpPr>
          <p:cNvPr id="14345" name="Group 31"/>
          <p:cNvGrpSpPr>
            <a:grpSpLocks/>
          </p:cNvGrpSpPr>
          <p:nvPr/>
        </p:nvGrpSpPr>
        <p:grpSpPr bwMode="auto">
          <a:xfrm>
            <a:off x="325438" y="3530600"/>
            <a:ext cx="4343400" cy="1447800"/>
            <a:chOff x="240" y="2208"/>
            <a:chExt cx="2736" cy="912"/>
          </a:xfrm>
        </p:grpSpPr>
        <p:sp>
          <p:nvSpPr>
            <p:cNvPr id="14363" name="Rectangle 23"/>
            <p:cNvSpPr>
              <a:spLocks noChangeArrowheads="1"/>
            </p:cNvSpPr>
            <p:nvPr/>
          </p:nvSpPr>
          <p:spPr bwMode="auto">
            <a:xfrm>
              <a:off x="240" y="2208"/>
              <a:ext cx="24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Sorex araneus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(rejsek obecný)</a:t>
              </a:r>
            </a:p>
          </p:txBody>
        </p:sp>
        <p:sp>
          <p:nvSpPr>
            <p:cNvPr id="14364" name="Rectangle 24"/>
            <p:cNvSpPr>
              <a:spLocks noChangeArrowheads="1"/>
            </p:cNvSpPr>
            <p:nvPr/>
          </p:nvSpPr>
          <p:spPr bwMode="auto">
            <a:xfrm>
              <a:off x="240" y="2448"/>
              <a:ext cx="24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Sorex minutus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(rejsek malý)</a:t>
              </a:r>
            </a:p>
          </p:txBody>
        </p:sp>
        <p:sp>
          <p:nvSpPr>
            <p:cNvPr id="14365" name="Rectangle 25"/>
            <p:cNvSpPr>
              <a:spLocks noChangeArrowheads="1"/>
            </p:cNvSpPr>
            <p:nvPr/>
          </p:nvSpPr>
          <p:spPr bwMode="auto">
            <a:xfrm>
              <a:off x="240" y="2688"/>
              <a:ext cx="2736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Sorex runtonensis, Sorex margaritodon 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- vymřelé (interglaciální) formy pleistocenních rejsků</a:t>
              </a:r>
            </a:p>
          </p:txBody>
        </p:sp>
      </p:grpSp>
      <p:sp>
        <p:nvSpPr>
          <p:cNvPr id="14346" name="Text Box 27"/>
          <p:cNvSpPr txBox="1">
            <a:spLocks noChangeArrowheads="1"/>
          </p:cNvSpPr>
          <p:nvPr/>
        </p:nvSpPr>
        <p:spPr bwMode="auto">
          <a:xfrm>
            <a:off x="401638" y="5257800"/>
            <a:ext cx="3962400" cy="1165225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1400" b="1">
                <a:solidFill>
                  <a:srgbClr val="FFFF00"/>
                </a:solidFill>
                <a:latin typeface="Comic Sans MS" panose="030F0702030302020204" pitchFamily="66" charset="0"/>
              </a:rPr>
              <a:t>Výskyt v pleistocénu</a:t>
            </a:r>
            <a:r>
              <a:rPr lang="cs-CZ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- lesní až lesostepní biotopy, místy i otevřená, často vlhká stanoviště, výskyt v interglaciálech, ve fylogenezi postupná adaptace až na velmi chladné klima (dnes na Sibiři 13 druhů).</a:t>
            </a:r>
          </a:p>
        </p:txBody>
      </p:sp>
      <p:grpSp>
        <p:nvGrpSpPr>
          <p:cNvPr id="14347" name="Group 32"/>
          <p:cNvGrpSpPr>
            <a:grpSpLocks/>
          </p:cNvGrpSpPr>
          <p:nvPr/>
        </p:nvGrpSpPr>
        <p:grpSpPr bwMode="auto">
          <a:xfrm>
            <a:off x="5103813" y="4892497"/>
            <a:ext cx="3860800" cy="1725613"/>
            <a:chOff x="2976" y="2753"/>
            <a:chExt cx="2432" cy="1087"/>
          </a:xfrm>
        </p:grpSpPr>
        <p:sp>
          <p:nvSpPr>
            <p:cNvPr id="14361" name="Rectangle 26"/>
            <p:cNvSpPr>
              <a:spLocks noChangeArrowheads="1"/>
            </p:cNvSpPr>
            <p:nvPr/>
          </p:nvSpPr>
          <p:spPr bwMode="auto">
            <a:xfrm>
              <a:off x="2976" y="2753"/>
              <a:ext cx="243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 dirty="0" err="1">
                  <a:solidFill>
                    <a:schemeClr val="bg1"/>
                  </a:solidFill>
                  <a:latin typeface="Comic Sans MS" panose="030F0702030302020204" pitchFamily="66" charset="0"/>
                </a:rPr>
                <a:t>Crocidura</a:t>
              </a:r>
              <a:r>
                <a:rPr lang="cs-CZ" altLang="en-US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(bělozubka) - typická pro suché velmi teplé biotopy, v oblastech severně od Karpat se neobjevila před počátkem holocénu</a:t>
              </a:r>
            </a:p>
          </p:txBody>
        </p:sp>
        <p:sp>
          <p:nvSpPr>
            <p:cNvPr id="14362" name="Rectangle 28"/>
            <p:cNvSpPr>
              <a:spLocks noChangeArrowheads="1"/>
            </p:cNvSpPr>
            <p:nvPr/>
          </p:nvSpPr>
          <p:spPr bwMode="auto">
            <a:xfrm>
              <a:off x="2976" y="3408"/>
              <a:ext cx="2432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Talpa europaea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(krtek obecný) - podzemní forma, výskyt v teplých (interglaciálních) vlhkých biotopech</a:t>
              </a:r>
            </a:p>
          </p:txBody>
        </p:sp>
      </p:grpSp>
      <p:sp>
        <p:nvSpPr>
          <p:cNvPr id="14348" name="Obdélník 21"/>
          <p:cNvSpPr>
            <a:spLocks noChangeArrowheads="1"/>
          </p:cNvSpPr>
          <p:nvPr/>
        </p:nvSpPr>
        <p:spPr bwMode="auto">
          <a:xfrm>
            <a:off x="179388" y="1182688"/>
            <a:ext cx="125412" cy="10858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14349" name="Obdélník 23"/>
          <p:cNvSpPr>
            <a:spLocks noChangeArrowheads="1"/>
          </p:cNvSpPr>
          <p:nvPr/>
        </p:nvSpPr>
        <p:spPr bwMode="auto">
          <a:xfrm>
            <a:off x="179388" y="3532188"/>
            <a:ext cx="125412" cy="150653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14350" name="Obdélník 24"/>
          <p:cNvSpPr>
            <a:spLocks noChangeArrowheads="1"/>
          </p:cNvSpPr>
          <p:nvPr/>
        </p:nvSpPr>
        <p:spPr bwMode="auto">
          <a:xfrm>
            <a:off x="4859338" y="5908496"/>
            <a:ext cx="125412" cy="8096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14351" name="Obdélník 25"/>
          <p:cNvSpPr>
            <a:spLocks noChangeArrowheads="1"/>
          </p:cNvSpPr>
          <p:nvPr/>
        </p:nvSpPr>
        <p:spPr bwMode="auto">
          <a:xfrm>
            <a:off x="4860925" y="4971027"/>
            <a:ext cx="125413" cy="8096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14352" name="Obdélník 26"/>
          <p:cNvSpPr>
            <a:spLocks noChangeArrowheads="1"/>
          </p:cNvSpPr>
          <p:nvPr/>
        </p:nvSpPr>
        <p:spPr bwMode="auto">
          <a:xfrm>
            <a:off x="401638" y="4635500"/>
            <a:ext cx="169862" cy="1444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14353" name="Obdélník 27"/>
          <p:cNvSpPr>
            <a:spLocks noChangeArrowheads="1"/>
          </p:cNvSpPr>
          <p:nvPr/>
        </p:nvSpPr>
        <p:spPr bwMode="auto">
          <a:xfrm>
            <a:off x="411163" y="4151313"/>
            <a:ext cx="169862" cy="142875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14354" name="Obdélník 28"/>
          <p:cNvSpPr>
            <a:spLocks noChangeArrowheads="1"/>
          </p:cNvSpPr>
          <p:nvPr/>
        </p:nvSpPr>
        <p:spPr bwMode="auto">
          <a:xfrm>
            <a:off x="411163" y="3759200"/>
            <a:ext cx="169862" cy="144463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14355" name="Obdélník 29"/>
          <p:cNvSpPr>
            <a:spLocks noChangeArrowheads="1"/>
          </p:cNvSpPr>
          <p:nvPr/>
        </p:nvSpPr>
        <p:spPr bwMode="auto">
          <a:xfrm>
            <a:off x="5176838" y="5102046"/>
            <a:ext cx="1698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14356" name="Obdélník 30"/>
          <p:cNvSpPr>
            <a:spLocks noChangeArrowheads="1"/>
          </p:cNvSpPr>
          <p:nvPr/>
        </p:nvSpPr>
        <p:spPr bwMode="auto">
          <a:xfrm>
            <a:off x="5175250" y="6241871"/>
            <a:ext cx="168275" cy="1444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14357" name="Obdélník 31"/>
          <p:cNvSpPr>
            <a:spLocks noChangeArrowheads="1"/>
          </p:cNvSpPr>
          <p:nvPr/>
        </p:nvSpPr>
        <p:spPr bwMode="auto">
          <a:xfrm>
            <a:off x="427038" y="1416050"/>
            <a:ext cx="169862" cy="1444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14358" name="Obdélník 32"/>
          <p:cNvSpPr>
            <a:spLocks noChangeArrowheads="1"/>
          </p:cNvSpPr>
          <p:nvPr/>
        </p:nvSpPr>
        <p:spPr bwMode="auto">
          <a:xfrm>
            <a:off x="427038" y="2039938"/>
            <a:ext cx="1698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60544082-F8B1-4189-A9AE-3F5565D07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6122" y="189701"/>
            <a:ext cx="1698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88A7DE22-D645-4689-B775-B9AAC8938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6122" y="551006"/>
            <a:ext cx="169862" cy="1444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34EABFC-A559-47E5-BFBE-31841345E9FA}"/>
              </a:ext>
            </a:extLst>
          </p:cNvPr>
          <p:cNvSpPr/>
          <p:nvPr/>
        </p:nvSpPr>
        <p:spPr>
          <a:xfrm>
            <a:off x="5004057" y="108043"/>
            <a:ext cx="28568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teplomilný (interglaciální) taxon</a:t>
            </a:r>
            <a:endParaRPr lang="cs-CZ" sz="1400" dirty="0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A3E6CA50-CA8B-46B1-AB66-18823C94D892}"/>
              </a:ext>
            </a:extLst>
          </p:cNvPr>
          <p:cNvSpPr/>
          <p:nvPr/>
        </p:nvSpPr>
        <p:spPr>
          <a:xfrm>
            <a:off x="5004057" y="454642"/>
            <a:ext cx="26164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chladnomilný (glaciální) taxon</a:t>
            </a:r>
            <a:endParaRPr lang="cs-CZ" sz="1400" dirty="0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35666283-5277-4228-B17D-6587669BF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6122" y="945326"/>
            <a:ext cx="169862" cy="144462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98C0A7E4-2F54-4EFD-AC70-36AD6C8A1598}"/>
              </a:ext>
            </a:extLst>
          </p:cNvPr>
          <p:cNvSpPr/>
          <p:nvPr/>
        </p:nvSpPr>
        <p:spPr>
          <a:xfrm>
            <a:off x="5004057" y="844091"/>
            <a:ext cx="3070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nerozlišený (více klimatických zón)</a:t>
            </a:r>
            <a:endParaRPr lang="cs-CZ" sz="1400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7"/>
          <p:cNvGrpSpPr>
            <a:grpSpLocks/>
          </p:cNvGrpSpPr>
          <p:nvPr/>
        </p:nvGrpSpPr>
        <p:grpSpPr bwMode="auto">
          <a:xfrm>
            <a:off x="274638" y="4570413"/>
            <a:ext cx="3568700" cy="2028825"/>
            <a:chOff x="152" y="2750"/>
            <a:chExt cx="2248" cy="1278"/>
          </a:xfrm>
        </p:grpSpPr>
        <p:pic>
          <p:nvPicPr>
            <p:cNvPr id="15374" name="Picture 2" descr="sore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750"/>
              <a:ext cx="2160" cy="1066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5" name="Text Box 4"/>
            <p:cNvSpPr txBox="1">
              <a:spLocks noChangeArrowheads="1"/>
            </p:cNvSpPr>
            <p:nvPr/>
          </p:nvSpPr>
          <p:spPr bwMode="auto">
            <a:xfrm>
              <a:off x="152" y="3855"/>
              <a:ext cx="15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Sorex araneus</a:t>
              </a: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 (rejsek obecný).</a:t>
              </a:r>
            </a:p>
          </p:txBody>
        </p:sp>
      </p:grpSp>
      <p:grpSp>
        <p:nvGrpSpPr>
          <p:cNvPr id="15363" name="Group 20"/>
          <p:cNvGrpSpPr>
            <a:grpSpLocks/>
          </p:cNvGrpSpPr>
          <p:nvPr/>
        </p:nvGrpSpPr>
        <p:grpSpPr bwMode="auto">
          <a:xfrm>
            <a:off x="5392738" y="890588"/>
            <a:ext cx="3327400" cy="1898650"/>
            <a:chOff x="3376" y="432"/>
            <a:chExt cx="2096" cy="1196"/>
          </a:xfrm>
        </p:grpSpPr>
        <p:pic>
          <p:nvPicPr>
            <p:cNvPr id="15372" name="Picture 5" descr="crocidur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432"/>
              <a:ext cx="2016" cy="989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3" name="Text Box 6"/>
            <p:cNvSpPr txBox="1">
              <a:spLocks noChangeArrowheads="1"/>
            </p:cNvSpPr>
            <p:nvPr/>
          </p:nvSpPr>
          <p:spPr bwMode="auto">
            <a:xfrm>
              <a:off x="3376" y="1455"/>
              <a:ext cx="16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Crocidura leucon </a:t>
              </a: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(bělozubka).</a:t>
              </a:r>
            </a:p>
          </p:txBody>
        </p:sp>
      </p:grpSp>
      <p:grpSp>
        <p:nvGrpSpPr>
          <p:cNvPr id="15364" name="Group 16"/>
          <p:cNvGrpSpPr>
            <a:grpSpLocks/>
          </p:cNvGrpSpPr>
          <p:nvPr/>
        </p:nvGrpSpPr>
        <p:grpSpPr bwMode="auto">
          <a:xfrm>
            <a:off x="261938" y="909638"/>
            <a:ext cx="4572000" cy="3302000"/>
            <a:chOff x="144" y="444"/>
            <a:chExt cx="2880" cy="2080"/>
          </a:xfrm>
        </p:grpSpPr>
        <p:pic>
          <p:nvPicPr>
            <p:cNvPr id="15370" name="Picture 7" descr="erinaceu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444"/>
              <a:ext cx="2784" cy="18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1" name="Text Box 8"/>
            <p:cNvSpPr txBox="1">
              <a:spLocks noChangeArrowheads="1"/>
            </p:cNvSpPr>
            <p:nvPr/>
          </p:nvSpPr>
          <p:spPr bwMode="auto">
            <a:xfrm>
              <a:off x="144" y="2351"/>
              <a:ext cx="230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Erinaceus europaeus</a:t>
              </a: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 (ježek západní).</a:t>
              </a:r>
            </a:p>
          </p:txBody>
        </p:sp>
      </p:grpSp>
      <p:grpSp>
        <p:nvGrpSpPr>
          <p:cNvPr id="15365" name="Group 18"/>
          <p:cNvGrpSpPr>
            <a:grpSpLocks/>
          </p:cNvGrpSpPr>
          <p:nvPr/>
        </p:nvGrpSpPr>
        <p:grpSpPr bwMode="auto">
          <a:xfrm>
            <a:off x="4224338" y="3500438"/>
            <a:ext cx="4495800" cy="3094037"/>
            <a:chOff x="2640" y="2076"/>
            <a:chExt cx="2832" cy="1949"/>
          </a:xfrm>
        </p:grpSpPr>
        <p:pic>
          <p:nvPicPr>
            <p:cNvPr id="15368" name="Picture 9" descr="Erinaceus_concolo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076"/>
              <a:ext cx="2688" cy="1730"/>
            </a:xfrm>
            <a:prstGeom prst="rect">
              <a:avLst/>
            </a:prstGeom>
            <a:noFill/>
            <a:ln w="38100">
              <a:solidFill>
                <a:srgbClr val="6699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9" name="Text Box 10"/>
            <p:cNvSpPr txBox="1">
              <a:spLocks noChangeArrowheads="1"/>
            </p:cNvSpPr>
            <p:nvPr/>
          </p:nvSpPr>
          <p:spPr bwMode="auto">
            <a:xfrm>
              <a:off x="2640" y="3852"/>
              <a:ext cx="230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Erinaceus concolor</a:t>
              </a: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 (ježek východní).</a:t>
              </a:r>
            </a:p>
          </p:txBody>
        </p:sp>
      </p:grpSp>
      <p:sp>
        <p:nvSpPr>
          <p:cNvPr id="15366" name="Text Box 15"/>
          <p:cNvSpPr txBox="1">
            <a:spLocks noChangeArrowheads="1"/>
          </p:cNvSpPr>
          <p:nvPr/>
        </p:nvSpPr>
        <p:spPr bwMode="auto">
          <a:xfrm>
            <a:off x="947738" y="341313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2000" b="1">
                <a:solidFill>
                  <a:srgbClr val="FFCC66"/>
                </a:solidFill>
                <a:latin typeface="Comic Sans MS" panose="030F0702030302020204" pitchFamily="66" charset="0"/>
              </a:rPr>
              <a:t>Řád: Insectivora (hmyzožravci) - stř. paleocén - recent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8"/>
          <p:cNvSpPr>
            <a:spLocks noChangeArrowheads="1"/>
          </p:cNvSpPr>
          <p:nvPr/>
        </p:nvSpPr>
        <p:spPr bwMode="auto">
          <a:xfrm>
            <a:off x="4953000" y="152400"/>
            <a:ext cx="3962400" cy="6465888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7848600" y="163513"/>
            <a:ext cx="1066800" cy="3048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2000" b="1">
                <a:latin typeface="Comic Sans MS" panose="030F0702030302020204" pitchFamily="66" charset="0"/>
              </a:rPr>
              <a:t>SAVCI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260350" y="188913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2000" b="1">
                <a:solidFill>
                  <a:srgbClr val="FFCC66"/>
                </a:solidFill>
                <a:latin typeface="Comic Sans MS" panose="030F0702030302020204" pitchFamily="66" charset="0"/>
              </a:rPr>
              <a:t>Řád: Chiroptera (letouni) - sp. eocén - recent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105400" y="762000"/>
            <a:ext cx="3581400" cy="1803400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Téměř 1000 druhů, příbuzní hmyzožravcům. Všechny druhy aktivně létají, živí se v noci. Většinou hmyzožraví. Přeměna předních končetin v křídla, zadní kočetiny - zavěšovací orgán. V pleistocénu Evropy - významní zástupci podřádu Microchiroptera (netopýři). Celosvětový výskyt.</a:t>
            </a:r>
          </a:p>
        </p:txBody>
      </p:sp>
      <p:sp>
        <p:nvSpPr>
          <p:cNvPr id="17414" name="Text Box 11"/>
          <p:cNvSpPr txBox="1">
            <a:spLocks noChangeArrowheads="1"/>
          </p:cNvSpPr>
          <p:nvPr/>
        </p:nvSpPr>
        <p:spPr bwMode="auto">
          <a:xfrm>
            <a:off x="412750" y="3429000"/>
            <a:ext cx="4114800" cy="1165225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1400" b="1">
                <a:solidFill>
                  <a:srgbClr val="FFFF00"/>
                </a:solidFill>
                <a:latin typeface="Comic Sans MS" panose="030F0702030302020204" pitchFamily="66" charset="0"/>
              </a:rPr>
              <a:t>Výskyt v pleistocénu</a:t>
            </a:r>
            <a:r>
              <a:rPr lang="cs-CZ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- nejrůznější prostředí, rozvoj především v interglaciálech, některé druhy jsou však známy i z pleniglaciálů, např. </a:t>
            </a:r>
            <a:r>
              <a:rPr lang="cs-CZ" altLang="en-US" sz="1400" i="1">
                <a:solidFill>
                  <a:srgbClr val="FFFF00"/>
                </a:solidFill>
                <a:latin typeface="Comic Sans MS" panose="030F0702030302020204" pitchFamily="66" charset="0"/>
              </a:rPr>
              <a:t>Pipistrellus pipistrellus</a:t>
            </a:r>
            <a:r>
              <a:rPr lang="cs-CZ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(netopýr hvízdavý) a </a:t>
            </a:r>
            <a:r>
              <a:rPr lang="cs-CZ" altLang="en-US" sz="1400" i="1">
                <a:solidFill>
                  <a:srgbClr val="FFFF00"/>
                </a:solidFill>
                <a:latin typeface="Comic Sans MS" panose="030F0702030302020204" pitchFamily="66" charset="0"/>
              </a:rPr>
              <a:t>Myotis nattereri </a:t>
            </a:r>
            <a:r>
              <a:rPr lang="cs-CZ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(netopýr řasnatý).</a:t>
            </a:r>
          </a:p>
        </p:txBody>
      </p:sp>
      <p:grpSp>
        <p:nvGrpSpPr>
          <p:cNvPr id="17415" name="Group 24"/>
          <p:cNvGrpSpPr>
            <a:grpSpLocks/>
          </p:cNvGrpSpPr>
          <p:nvPr/>
        </p:nvGrpSpPr>
        <p:grpSpPr bwMode="auto">
          <a:xfrm>
            <a:off x="514350" y="1016000"/>
            <a:ext cx="3860800" cy="1981200"/>
            <a:chOff x="352" y="816"/>
            <a:chExt cx="2432" cy="1248"/>
          </a:xfrm>
        </p:grpSpPr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352" y="816"/>
              <a:ext cx="24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Rhinolopus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(vrápenec) - velmi hojný až do recentu (u nás 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Rhinolopus hipposideros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- vrápenec malý)</a:t>
              </a:r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352" y="1344"/>
              <a:ext cx="24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Pleistocenní zástupci vrápencovitých - 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Rhinolopus kowalskii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, 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Rhinolopus wenzensis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, 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Rhinolopus hanaki</a:t>
              </a:r>
              <a:endParaRPr lang="cs-CZ" altLang="en-US" sz="14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428" name="Rectangle 20"/>
            <p:cNvSpPr>
              <a:spLocks noChangeArrowheads="1"/>
            </p:cNvSpPr>
            <p:nvPr/>
          </p:nvSpPr>
          <p:spPr bwMode="auto">
            <a:xfrm>
              <a:off x="352" y="1872"/>
              <a:ext cx="24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Myotis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, 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Eptesicus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, 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Barbastella</a:t>
              </a:r>
              <a:endParaRPr lang="cs-CZ" altLang="en-US" sz="14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416" name="Group 31"/>
          <p:cNvGrpSpPr>
            <a:grpSpLocks/>
          </p:cNvGrpSpPr>
          <p:nvPr/>
        </p:nvGrpSpPr>
        <p:grpSpPr bwMode="auto">
          <a:xfrm>
            <a:off x="4973638" y="2874963"/>
            <a:ext cx="3735387" cy="3549650"/>
            <a:chOff x="3133" y="1811"/>
            <a:chExt cx="2353" cy="2236"/>
          </a:xfrm>
        </p:grpSpPr>
        <p:sp>
          <p:nvSpPr>
            <p:cNvPr id="17424" name="Text Box 4"/>
            <p:cNvSpPr txBox="1">
              <a:spLocks noChangeArrowheads="1"/>
            </p:cNvSpPr>
            <p:nvPr/>
          </p:nvSpPr>
          <p:spPr bwMode="auto">
            <a:xfrm>
              <a:off x="3133" y="3874"/>
              <a:ext cx="20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Pipistrellus pipistrellus</a:t>
              </a: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 (netopýr hvízdavý).</a:t>
              </a:r>
            </a:p>
          </p:txBody>
        </p:sp>
        <p:pic>
          <p:nvPicPr>
            <p:cNvPr id="17425" name="Picture 21" descr="Pipistrellus_pipistrellus_0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0" y="1811"/>
              <a:ext cx="2256" cy="2038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417" name="Group 30"/>
          <p:cNvGrpSpPr>
            <a:grpSpLocks/>
          </p:cNvGrpSpPr>
          <p:nvPr/>
        </p:nvGrpSpPr>
        <p:grpSpPr bwMode="auto">
          <a:xfrm>
            <a:off x="260350" y="4876800"/>
            <a:ext cx="4386263" cy="1622425"/>
            <a:chOff x="192" y="3072"/>
            <a:chExt cx="2763" cy="1022"/>
          </a:xfrm>
        </p:grpSpPr>
        <p:pic>
          <p:nvPicPr>
            <p:cNvPr id="17422" name="Picture 22" descr="Barbastella_barbastellus_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7" y="3072"/>
              <a:ext cx="1488" cy="995"/>
            </a:xfrm>
            <a:prstGeom prst="rect">
              <a:avLst/>
            </a:prstGeom>
            <a:noFill/>
            <a:ln w="38100">
              <a:solidFill>
                <a:srgbClr val="6699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3" name="Text Box 23"/>
            <p:cNvSpPr txBox="1">
              <a:spLocks noChangeArrowheads="1"/>
            </p:cNvSpPr>
            <p:nvPr/>
          </p:nvSpPr>
          <p:spPr bwMode="auto">
            <a:xfrm>
              <a:off x="192" y="3806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Barbastella barbastellus</a:t>
              </a: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 (netopýr černý).</a:t>
              </a:r>
            </a:p>
          </p:txBody>
        </p:sp>
      </p:grpSp>
      <p:sp>
        <p:nvSpPr>
          <p:cNvPr id="17418" name="Obdélník 1"/>
          <p:cNvSpPr>
            <a:spLocks noChangeArrowheads="1"/>
          </p:cNvSpPr>
          <p:nvPr/>
        </p:nvSpPr>
        <p:spPr bwMode="auto">
          <a:xfrm>
            <a:off x="611188" y="1271588"/>
            <a:ext cx="1698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17419" name="Obdélník 17"/>
          <p:cNvSpPr>
            <a:spLocks noChangeArrowheads="1"/>
          </p:cNvSpPr>
          <p:nvPr/>
        </p:nvSpPr>
        <p:spPr bwMode="auto">
          <a:xfrm>
            <a:off x="611188" y="2265363"/>
            <a:ext cx="1698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304800" y="206375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2000" b="1">
                <a:solidFill>
                  <a:srgbClr val="FFCC66"/>
                </a:solidFill>
                <a:latin typeface="Comic Sans MS" panose="030F0702030302020204" pitchFamily="66" charset="0"/>
              </a:rPr>
              <a:t>Řád: Carnivora (šelmy) - stř. paleocén - recent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4800600" y="620713"/>
            <a:ext cx="3733800" cy="1803400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Vývoj z hmyzožravých předků. Velmi diverzifikovaná skupina (potrava nejen živočišného původu, ale i rostlinného), nejdůležitější diagnostický znak - dentice. Většinou noční nebo soumrační, terestričtí, polostromoví nebo polovodní. Výskyt téměř celosvětový, kromě Antarktidy, původně chyběli v Autrálii. </a:t>
            </a:r>
          </a:p>
        </p:txBody>
      </p:sp>
      <p:grpSp>
        <p:nvGrpSpPr>
          <p:cNvPr id="18436" name="Group 23"/>
          <p:cNvGrpSpPr>
            <a:grpSpLocks/>
          </p:cNvGrpSpPr>
          <p:nvPr/>
        </p:nvGrpSpPr>
        <p:grpSpPr bwMode="auto">
          <a:xfrm>
            <a:off x="381000" y="1012825"/>
            <a:ext cx="3860800" cy="3352800"/>
            <a:chOff x="240" y="816"/>
            <a:chExt cx="2432" cy="2112"/>
          </a:xfrm>
        </p:grpSpPr>
        <p:sp>
          <p:nvSpPr>
            <p:cNvPr id="18457" name="Rectangle 7"/>
            <p:cNvSpPr>
              <a:spLocks noChangeArrowheads="1"/>
            </p:cNvSpPr>
            <p:nvPr/>
          </p:nvSpPr>
          <p:spPr bwMode="auto">
            <a:xfrm>
              <a:off x="240" y="1632"/>
              <a:ext cx="2432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Ursus spelaeus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(medvěd jeskynní) - bez zvláštních ekologických požadavků, typický zvláště pro svrchní pleistocén, vymírá koncem pleistocénu, reliktně do holocénu</a:t>
              </a:r>
            </a:p>
          </p:txBody>
        </p:sp>
        <p:sp>
          <p:nvSpPr>
            <p:cNvPr id="18458" name="Rectangle 12"/>
            <p:cNvSpPr>
              <a:spLocks noChangeArrowheads="1"/>
            </p:cNvSpPr>
            <p:nvPr/>
          </p:nvSpPr>
          <p:spPr bwMode="auto">
            <a:xfrm>
              <a:off x="240" y="2352"/>
              <a:ext cx="243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Ursus arctos 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(medvěd hnědý) - převážně lesní, proniká do lesostepi i tajgy, žije v teplém, vlhkém, studeném i suchém podnebí</a:t>
              </a:r>
            </a:p>
          </p:txBody>
        </p:sp>
        <p:sp>
          <p:nvSpPr>
            <p:cNvPr id="18459" name="Rectangle 13"/>
            <p:cNvSpPr>
              <a:spLocks noChangeArrowheads="1"/>
            </p:cNvSpPr>
            <p:nvPr/>
          </p:nvSpPr>
          <p:spPr bwMode="auto">
            <a:xfrm>
              <a:off x="240" y="1152"/>
              <a:ext cx="2432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Ursus etruscus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 - výchozí staropleistocenní forma jeskynního medvěda (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Ursus spelaeus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)</a:t>
              </a:r>
            </a:p>
          </p:txBody>
        </p:sp>
        <p:sp>
          <p:nvSpPr>
            <p:cNvPr id="18460" name="Rectangle 16"/>
            <p:cNvSpPr>
              <a:spLocks noChangeArrowheads="1"/>
            </p:cNvSpPr>
            <p:nvPr/>
          </p:nvSpPr>
          <p:spPr bwMode="auto">
            <a:xfrm>
              <a:off x="240" y="816"/>
              <a:ext cx="243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Ursus deningeri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- výskyt v teplejších obdobích středního pleistocénu</a:t>
              </a:r>
            </a:p>
          </p:txBody>
        </p:sp>
      </p:grpSp>
      <p:grpSp>
        <p:nvGrpSpPr>
          <p:cNvPr id="18437" name="Group 22"/>
          <p:cNvGrpSpPr>
            <a:grpSpLocks/>
          </p:cNvGrpSpPr>
          <p:nvPr/>
        </p:nvGrpSpPr>
        <p:grpSpPr bwMode="auto">
          <a:xfrm>
            <a:off x="381000" y="2971800"/>
            <a:ext cx="8239125" cy="3581400"/>
            <a:chOff x="288" y="1920"/>
            <a:chExt cx="5190" cy="2256"/>
          </a:xfrm>
        </p:grpSpPr>
        <p:sp>
          <p:nvSpPr>
            <p:cNvPr id="18452" name="Rectangle 14"/>
            <p:cNvSpPr>
              <a:spLocks noChangeArrowheads="1"/>
            </p:cNvSpPr>
            <p:nvPr/>
          </p:nvSpPr>
          <p:spPr bwMode="auto">
            <a:xfrm>
              <a:off x="288" y="3456"/>
              <a:ext cx="2432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Martes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(kuna) - klimaticky nenáročné, značně rozšířené, preference zalesněné oblasti (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Martes martes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- spíše stromový druh, 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Martes foina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- spíše pozemní, výskyt ve skalnatém terénu) </a:t>
              </a:r>
            </a:p>
          </p:txBody>
        </p:sp>
        <p:sp>
          <p:nvSpPr>
            <p:cNvPr id="18453" name="Rectangle 15"/>
            <p:cNvSpPr>
              <a:spLocks noChangeArrowheads="1"/>
            </p:cNvSpPr>
            <p:nvPr/>
          </p:nvSpPr>
          <p:spPr bwMode="auto">
            <a:xfrm>
              <a:off x="3024" y="1920"/>
              <a:ext cx="2432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Putorius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(tchoř) - značné plošné rozšíření ve více klimatických zónách, 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Putorius putorius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(spíše lesní druh), 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Putorius eversmanni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(spíše stepní druh původem z východu)</a:t>
              </a:r>
            </a:p>
          </p:txBody>
        </p:sp>
        <p:sp>
          <p:nvSpPr>
            <p:cNvPr id="18454" name="Rectangle 17"/>
            <p:cNvSpPr>
              <a:spLocks noChangeArrowheads="1"/>
            </p:cNvSpPr>
            <p:nvPr/>
          </p:nvSpPr>
          <p:spPr bwMode="auto">
            <a:xfrm>
              <a:off x="288" y="2928"/>
              <a:ext cx="2432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Mustela 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(lasice) - klimaticky nenáročné, značně rozšířené, některé preferují zalesněné oblasti (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Mustela erminea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)</a:t>
              </a:r>
            </a:p>
          </p:txBody>
        </p:sp>
        <p:sp>
          <p:nvSpPr>
            <p:cNvPr id="18455" name="Rectangle 18"/>
            <p:cNvSpPr>
              <a:spLocks noChangeArrowheads="1"/>
            </p:cNvSpPr>
            <p:nvPr/>
          </p:nvSpPr>
          <p:spPr bwMode="auto">
            <a:xfrm>
              <a:off x="3036" y="2736"/>
              <a:ext cx="243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Meles meles 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(jezevec lesní) - značné rozšíření ve více klimatických zónách</a:t>
              </a:r>
            </a:p>
          </p:txBody>
        </p:sp>
        <p:sp>
          <p:nvSpPr>
            <p:cNvPr id="18456" name="Rectangle 20"/>
            <p:cNvSpPr>
              <a:spLocks noChangeArrowheads="1"/>
            </p:cNvSpPr>
            <p:nvPr/>
          </p:nvSpPr>
          <p:spPr bwMode="auto">
            <a:xfrm>
              <a:off x="3046" y="3168"/>
              <a:ext cx="24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Lutra lutra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(vydra říční) - vodní šelma, vždy vázaná na vodní toky, výskyt ve více klimatických zónách</a:t>
              </a:r>
            </a:p>
          </p:txBody>
        </p:sp>
      </p:grpSp>
      <p:sp>
        <p:nvSpPr>
          <p:cNvPr id="18438" name="Rectangle 25"/>
          <p:cNvSpPr>
            <a:spLocks noChangeArrowheads="1"/>
          </p:cNvSpPr>
          <p:nvPr/>
        </p:nvSpPr>
        <p:spPr bwMode="auto">
          <a:xfrm>
            <a:off x="8001000" y="76200"/>
            <a:ext cx="1066800" cy="3048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2000" b="1">
                <a:latin typeface="Comic Sans MS" panose="030F0702030302020204" pitchFamily="66" charset="0"/>
              </a:rPr>
              <a:t>SAVCI</a:t>
            </a:r>
          </a:p>
        </p:txBody>
      </p:sp>
      <p:sp>
        <p:nvSpPr>
          <p:cNvPr id="18439" name="Obdélník 1"/>
          <p:cNvSpPr>
            <a:spLocks noChangeArrowheads="1"/>
          </p:cNvSpPr>
          <p:nvPr/>
        </p:nvSpPr>
        <p:spPr bwMode="auto">
          <a:xfrm>
            <a:off x="179388" y="1066800"/>
            <a:ext cx="125412" cy="32988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18440" name="Obdélník 17"/>
          <p:cNvSpPr>
            <a:spLocks noChangeArrowheads="1"/>
          </p:cNvSpPr>
          <p:nvPr/>
        </p:nvSpPr>
        <p:spPr bwMode="auto">
          <a:xfrm>
            <a:off x="4441825" y="2935288"/>
            <a:ext cx="125413" cy="27368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18441" name="Obdélník 19"/>
          <p:cNvSpPr>
            <a:spLocks noChangeArrowheads="1"/>
          </p:cNvSpPr>
          <p:nvPr/>
        </p:nvSpPr>
        <p:spPr bwMode="auto">
          <a:xfrm>
            <a:off x="180975" y="4581525"/>
            <a:ext cx="125413" cy="19716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18442" name="Obdélník 20"/>
          <p:cNvSpPr>
            <a:spLocks noChangeArrowheads="1"/>
          </p:cNvSpPr>
          <p:nvPr/>
        </p:nvSpPr>
        <p:spPr bwMode="auto">
          <a:xfrm>
            <a:off x="449263" y="1279525"/>
            <a:ext cx="169862" cy="142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18443" name="Obdélník 21"/>
          <p:cNvSpPr>
            <a:spLocks noChangeArrowheads="1"/>
          </p:cNvSpPr>
          <p:nvPr/>
        </p:nvSpPr>
        <p:spPr bwMode="auto">
          <a:xfrm>
            <a:off x="460375" y="1865313"/>
            <a:ext cx="169863" cy="1444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18444" name="Obdélník 28"/>
          <p:cNvSpPr>
            <a:spLocks noChangeArrowheads="1"/>
          </p:cNvSpPr>
          <p:nvPr/>
        </p:nvSpPr>
        <p:spPr bwMode="auto">
          <a:xfrm>
            <a:off x="460375" y="2632075"/>
            <a:ext cx="169863" cy="144463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18445" name="Obdélník 29"/>
          <p:cNvSpPr>
            <a:spLocks noChangeArrowheads="1"/>
          </p:cNvSpPr>
          <p:nvPr/>
        </p:nvSpPr>
        <p:spPr bwMode="auto">
          <a:xfrm>
            <a:off x="466725" y="3763963"/>
            <a:ext cx="169863" cy="144462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18446" name="Obdélník 30"/>
          <p:cNvSpPr>
            <a:spLocks noChangeArrowheads="1"/>
          </p:cNvSpPr>
          <p:nvPr/>
        </p:nvSpPr>
        <p:spPr bwMode="auto">
          <a:xfrm>
            <a:off x="460375" y="4876800"/>
            <a:ext cx="169863" cy="144463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18447" name="Obdélník 31"/>
          <p:cNvSpPr>
            <a:spLocks noChangeArrowheads="1"/>
          </p:cNvSpPr>
          <p:nvPr/>
        </p:nvSpPr>
        <p:spPr bwMode="auto">
          <a:xfrm>
            <a:off x="466725" y="5715000"/>
            <a:ext cx="169863" cy="144463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18448" name="Obdélník 32"/>
          <p:cNvSpPr>
            <a:spLocks noChangeArrowheads="1"/>
          </p:cNvSpPr>
          <p:nvPr/>
        </p:nvSpPr>
        <p:spPr bwMode="auto">
          <a:xfrm>
            <a:off x="4803775" y="3306763"/>
            <a:ext cx="168275" cy="144462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18449" name="Obdélník 33"/>
          <p:cNvSpPr>
            <a:spLocks noChangeArrowheads="1"/>
          </p:cNvSpPr>
          <p:nvPr/>
        </p:nvSpPr>
        <p:spPr bwMode="auto">
          <a:xfrm>
            <a:off x="4827588" y="4576763"/>
            <a:ext cx="169862" cy="144462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18450" name="Obdélník 35"/>
          <p:cNvSpPr>
            <a:spLocks noChangeArrowheads="1"/>
          </p:cNvSpPr>
          <p:nvPr/>
        </p:nvSpPr>
        <p:spPr bwMode="auto">
          <a:xfrm>
            <a:off x="4827588" y="5268913"/>
            <a:ext cx="169862" cy="142875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371600" y="300038"/>
            <a:ext cx="624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2000" b="1">
                <a:solidFill>
                  <a:srgbClr val="FFCC66"/>
                </a:solidFill>
                <a:latin typeface="Comic Sans MS" panose="030F0702030302020204" pitchFamily="66" charset="0"/>
              </a:rPr>
              <a:t>Řád: Carnivora (šelmy) - stř. paleocén - recent</a:t>
            </a:r>
          </a:p>
        </p:txBody>
      </p:sp>
      <p:grpSp>
        <p:nvGrpSpPr>
          <p:cNvPr id="19459" name="Group 11"/>
          <p:cNvGrpSpPr>
            <a:grpSpLocks/>
          </p:cNvGrpSpPr>
          <p:nvPr/>
        </p:nvGrpSpPr>
        <p:grpSpPr bwMode="auto">
          <a:xfrm>
            <a:off x="533400" y="914400"/>
            <a:ext cx="3733800" cy="3708400"/>
            <a:chOff x="336" y="480"/>
            <a:chExt cx="2352" cy="2336"/>
          </a:xfrm>
        </p:grpSpPr>
        <p:pic>
          <p:nvPicPr>
            <p:cNvPr id="19467" name="Picture 4" descr="Ursus_spelaeus"/>
            <p:cNvPicPr>
              <a:picLocks noChangeAspect="1" noChangeArrowheads="1"/>
            </p:cNvPicPr>
            <p:nvPr/>
          </p:nvPicPr>
          <p:blipFill>
            <a:blip r:embed="rId2">
              <a:lum bright="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480"/>
              <a:ext cx="2352" cy="2024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8" name="Text Box 6"/>
            <p:cNvSpPr txBox="1">
              <a:spLocks noChangeArrowheads="1"/>
            </p:cNvSpPr>
            <p:nvPr/>
          </p:nvSpPr>
          <p:spPr bwMode="auto">
            <a:xfrm>
              <a:off x="336" y="2528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Ursus spelaeus</a:t>
              </a: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 (medvěd jeskynní).</a:t>
              </a:r>
            </a:p>
          </p:txBody>
        </p:sp>
      </p:grpSp>
      <p:grpSp>
        <p:nvGrpSpPr>
          <p:cNvPr id="19460" name="Group 10"/>
          <p:cNvGrpSpPr>
            <a:grpSpLocks/>
          </p:cNvGrpSpPr>
          <p:nvPr/>
        </p:nvGrpSpPr>
        <p:grpSpPr bwMode="auto">
          <a:xfrm>
            <a:off x="2133600" y="3408363"/>
            <a:ext cx="4267200" cy="3233737"/>
            <a:chOff x="1344" y="2112"/>
            <a:chExt cx="2688" cy="2037"/>
          </a:xfrm>
        </p:grpSpPr>
        <p:pic>
          <p:nvPicPr>
            <p:cNvPr id="19465" name="Picture 8" descr="crocuta_crocuta_01"/>
            <p:cNvPicPr>
              <a:picLocks noChangeAspect="1" noChangeArrowheads="1"/>
            </p:cNvPicPr>
            <p:nvPr/>
          </p:nvPicPr>
          <p:blipFill>
            <a:blip r:embed="rId3">
              <a:lum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112"/>
              <a:ext cx="2688" cy="1845"/>
            </a:xfrm>
            <a:prstGeom prst="rect">
              <a:avLst/>
            </a:prstGeom>
            <a:noFill/>
            <a:ln w="38100">
              <a:solidFill>
                <a:srgbClr val="6699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6" name="Text Box 9"/>
            <p:cNvSpPr txBox="1">
              <a:spLocks noChangeArrowheads="1"/>
            </p:cNvSpPr>
            <p:nvPr/>
          </p:nvSpPr>
          <p:spPr bwMode="auto">
            <a:xfrm>
              <a:off x="2064" y="3976"/>
              <a:ext cx="1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Crocuta crocuta</a:t>
              </a: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 (hyena).</a:t>
              </a:r>
            </a:p>
          </p:txBody>
        </p:sp>
      </p:grpSp>
      <p:grpSp>
        <p:nvGrpSpPr>
          <p:cNvPr id="19461" name="Group 12"/>
          <p:cNvGrpSpPr>
            <a:grpSpLocks/>
          </p:cNvGrpSpPr>
          <p:nvPr/>
        </p:nvGrpSpPr>
        <p:grpSpPr bwMode="auto">
          <a:xfrm>
            <a:off x="5257800" y="914400"/>
            <a:ext cx="3422650" cy="3848100"/>
            <a:chOff x="3312" y="480"/>
            <a:chExt cx="2156" cy="2424"/>
          </a:xfrm>
        </p:grpSpPr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4096" y="2616"/>
              <a:ext cx="1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Panthera leo spelaea</a:t>
              </a: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 (lev jeskynní).</a:t>
              </a:r>
            </a:p>
          </p:txBody>
        </p:sp>
        <p:pic>
          <p:nvPicPr>
            <p:cNvPr id="19464" name="Picture 5" descr="Panthera_spelae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480"/>
              <a:ext cx="2156" cy="209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7"/>
          <p:cNvSpPr>
            <a:spLocks noChangeArrowheads="1"/>
          </p:cNvSpPr>
          <p:nvPr/>
        </p:nvSpPr>
        <p:spPr bwMode="auto">
          <a:xfrm>
            <a:off x="7924800" y="152400"/>
            <a:ext cx="1066800" cy="3048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2000" b="1">
                <a:latin typeface="Comic Sans MS" panose="030F0702030302020204" pitchFamily="66" charset="0"/>
              </a:rPr>
              <a:t>SAVCI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2000" b="1">
                <a:solidFill>
                  <a:srgbClr val="FFCC66"/>
                </a:solidFill>
                <a:latin typeface="Comic Sans MS" panose="030F0702030302020204" pitchFamily="66" charset="0"/>
              </a:rPr>
              <a:t>Řád: Carnivora (šelmy) - stř. paleocén - recent</a:t>
            </a:r>
          </a:p>
        </p:txBody>
      </p:sp>
      <p:grpSp>
        <p:nvGrpSpPr>
          <p:cNvPr id="20484" name="Group 22"/>
          <p:cNvGrpSpPr>
            <a:grpSpLocks/>
          </p:cNvGrpSpPr>
          <p:nvPr/>
        </p:nvGrpSpPr>
        <p:grpSpPr bwMode="auto">
          <a:xfrm>
            <a:off x="304800" y="762000"/>
            <a:ext cx="8356600" cy="5410200"/>
            <a:chOff x="192" y="480"/>
            <a:chExt cx="5264" cy="3408"/>
          </a:xfrm>
        </p:grpSpPr>
        <p:sp>
          <p:nvSpPr>
            <p:cNvPr id="20504" name="Rectangle 16"/>
            <p:cNvSpPr>
              <a:spLocks noChangeArrowheads="1"/>
            </p:cNvSpPr>
            <p:nvPr/>
          </p:nvSpPr>
          <p:spPr bwMode="auto">
            <a:xfrm>
              <a:off x="192" y="2736"/>
              <a:ext cx="243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Lynx lynx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(rys ostrovid) - víceméně zalesněné prostředí, výskyt v podnebí teplém a vlhkém i studeném a suchém (interglaciály i teplejší úseky glaciálů)</a:t>
              </a:r>
            </a:p>
          </p:txBody>
        </p:sp>
        <p:sp>
          <p:nvSpPr>
            <p:cNvPr id="20505" name="Rectangle 17"/>
            <p:cNvSpPr>
              <a:spLocks noChangeArrowheads="1"/>
            </p:cNvSpPr>
            <p:nvPr/>
          </p:nvSpPr>
          <p:spPr bwMode="auto">
            <a:xfrm>
              <a:off x="192" y="3456"/>
              <a:ext cx="2432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Felis silvestris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(kočka divoká) - podobné nároky jako rys, typická pro listnaté lesy, zvláště smíšené doubravy</a:t>
              </a:r>
            </a:p>
          </p:txBody>
        </p:sp>
        <p:sp>
          <p:nvSpPr>
            <p:cNvPr id="20506" name="Rectangle 18"/>
            <p:cNvSpPr>
              <a:spLocks noChangeArrowheads="1"/>
            </p:cNvSpPr>
            <p:nvPr/>
          </p:nvSpPr>
          <p:spPr bwMode="auto">
            <a:xfrm>
              <a:off x="3024" y="480"/>
              <a:ext cx="243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Panthera leo spelaea 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(lev jeskynní) - výskyt v interglaciálech i glaciálech, v zalesněných oblastech s ostrůvky otevřené krajiny </a:t>
              </a:r>
            </a:p>
          </p:txBody>
        </p:sp>
      </p:grpSp>
      <p:grpSp>
        <p:nvGrpSpPr>
          <p:cNvPr id="20485" name="Group 21"/>
          <p:cNvGrpSpPr>
            <a:grpSpLocks/>
          </p:cNvGrpSpPr>
          <p:nvPr/>
        </p:nvGrpSpPr>
        <p:grpSpPr bwMode="auto">
          <a:xfrm>
            <a:off x="304800" y="1447800"/>
            <a:ext cx="3860800" cy="2438400"/>
            <a:chOff x="192" y="1056"/>
            <a:chExt cx="2432" cy="1536"/>
          </a:xfrm>
        </p:grpSpPr>
        <p:sp>
          <p:nvSpPr>
            <p:cNvPr id="20501" name="Rectangle 14"/>
            <p:cNvSpPr>
              <a:spLocks noChangeArrowheads="1"/>
            </p:cNvSpPr>
            <p:nvPr/>
          </p:nvSpPr>
          <p:spPr bwMode="auto">
            <a:xfrm>
              <a:off x="192" y="1056"/>
              <a:ext cx="243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Canis lupus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(vlk) - běhěm pleistocénu kosmopolitní rozšíření na severní polokouli, bez zvláštních klimatických nároků</a:t>
              </a:r>
            </a:p>
          </p:txBody>
        </p:sp>
        <p:sp>
          <p:nvSpPr>
            <p:cNvPr id="20502" name="Rectangle 15"/>
            <p:cNvSpPr>
              <a:spLocks noChangeArrowheads="1"/>
            </p:cNvSpPr>
            <p:nvPr/>
          </p:nvSpPr>
          <p:spPr bwMode="auto">
            <a:xfrm>
              <a:off x="192" y="1728"/>
              <a:ext cx="2432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Vulpes vulpes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(liška obecná) - výskyt ve více klimatických zónách, dnes v celé Eurasii</a:t>
              </a:r>
            </a:p>
          </p:txBody>
        </p:sp>
        <p:sp>
          <p:nvSpPr>
            <p:cNvPr id="20503" name="Rectangle 19"/>
            <p:cNvSpPr>
              <a:spLocks noChangeArrowheads="1"/>
            </p:cNvSpPr>
            <p:nvPr/>
          </p:nvSpPr>
          <p:spPr bwMode="auto">
            <a:xfrm>
              <a:off x="192" y="2256"/>
              <a:ext cx="243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Alopex lagopus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(liška lední) - boreální lesy a arktická tundra</a:t>
              </a:r>
            </a:p>
          </p:txBody>
        </p:sp>
      </p:grpSp>
      <p:sp>
        <p:nvSpPr>
          <p:cNvPr id="20486" name="Rectangle 20"/>
          <p:cNvSpPr>
            <a:spLocks noChangeArrowheads="1"/>
          </p:cNvSpPr>
          <p:nvPr/>
        </p:nvSpPr>
        <p:spPr bwMode="auto">
          <a:xfrm>
            <a:off x="4800600" y="1828800"/>
            <a:ext cx="3860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en-US" sz="1400" i="1">
                <a:solidFill>
                  <a:schemeClr val="bg1"/>
                </a:solidFill>
                <a:latin typeface="Comic Sans MS" panose="030F0702030302020204" pitchFamily="66" charset="0"/>
              </a:rPr>
              <a:t>Crocuta spelaea</a:t>
            </a:r>
            <a:r>
              <a:rPr lang="cs-CZ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 (hyena jeskynní) - typický výskyt především v chladných obdobích (u nás zvláště poslední glaciál), nálezy však známy i z interglaciálních vrstev</a:t>
            </a:r>
          </a:p>
        </p:txBody>
      </p:sp>
      <p:grpSp>
        <p:nvGrpSpPr>
          <p:cNvPr id="20487" name="Group 25"/>
          <p:cNvGrpSpPr>
            <a:grpSpLocks/>
          </p:cNvGrpSpPr>
          <p:nvPr/>
        </p:nvGrpSpPr>
        <p:grpSpPr bwMode="auto">
          <a:xfrm>
            <a:off x="4610100" y="3108325"/>
            <a:ext cx="4114800" cy="3490913"/>
            <a:chOff x="2904" y="1958"/>
            <a:chExt cx="2592" cy="2199"/>
          </a:xfrm>
        </p:grpSpPr>
        <p:sp>
          <p:nvSpPr>
            <p:cNvPr id="20499" name="Text Box 4"/>
            <p:cNvSpPr txBox="1">
              <a:spLocks noChangeArrowheads="1"/>
            </p:cNvSpPr>
            <p:nvPr/>
          </p:nvSpPr>
          <p:spPr bwMode="auto">
            <a:xfrm>
              <a:off x="2904" y="3984"/>
              <a:ext cx="230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Alopex lagopus</a:t>
              </a: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 (liška lední).</a:t>
              </a:r>
            </a:p>
          </p:txBody>
        </p:sp>
        <p:pic>
          <p:nvPicPr>
            <p:cNvPr id="20500" name="Picture 24" descr="Alopex_lagopu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958"/>
              <a:ext cx="2520" cy="2001"/>
            </a:xfrm>
            <a:prstGeom prst="rect">
              <a:avLst/>
            </a:prstGeom>
            <a:noFill/>
            <a:ln w="38100">
              <a:solidFill>
                <a:srgbClr val="6699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488" name="Obdélník 15"/>
          <p:cNvSpPr>
            <a:spLocks noChangeArrowheads="1"/>
          </p:cNvSpPr>
          <p:nvPr/>
        </p:nvSpPr>
        <p:spPr bwMode="auto">
          <a:xfrm>
            <a:off x="179388" y="1484313"/>
            <a:ext cx="125412" cy="23733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0489" name="Obdélník 18"/>
          <p:cNvSpPr>
            <a:spLocks noChangeArrowheads="1"/>
          </p:cNvSpPr>
          <p:nvPr/>
        </p:nvSpPr>
        <p:spPr bwMode="auto">
          <a:xfrm>
            <a:off x="185738" y="4392613"/>
            <a:ext cx="125412" cy="177958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0490" name="Obdélník 19"/>
          <p:cNvSpPr>
            <a:spLocks noChangeArrowheads="1"/>
          </p:cNvSpPr>
          <p:nvPr/>
        </p:nvSpPr>
        <p:spPr bwMode="auto">
          <a:xfrm>
            <a:off x="4548188" y="876301"/>
            <a:ext cx="123825" cy="8001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0491" name="Obdélník 20"/>
          <p:cNvSpPr>
            <a:spLocks noChangeArrowheads="1"/>
          </p:cNvSpPr>
          <p:nvPr/>
        </p:nvSpPr>
        <p:spPr bwMode="auto">
          <a:xfrm>
            <a:off x="403225" y="1768475"/>
            <a:ext cx="169863" cy="144463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0492" name="Obdélník 21"/>
          <p:cNvSpPr>
            <a:spLocks noChangeArrowheads="1"/>
          </p:cNvSpPr>
          <p:nvPr/>
        </p:nvSpPr>
        <p:spPr bwMode="auto">
          <a:xfrm>
            <a:off x="403225" y="2827338"/>
            <a:ext cx="169863" cy="144462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0493" name="Obdélník 22"/>
          <p:cNvSpPr>
            <a:spLocks noChangeArrowheads="1"/>
          </p:cNvSpPr>
          <p:nvPr/>
        </p:nvSpPr>
        <p:spPr bwMode="auto">
          <a:xfrm>
            <a:off x="403225" y="3657600"/>
            <a:ext cx="169863" cy="14446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0494" name="Obdélník 23"/>
          <p:cNvSpPr>
            <a:spLocks noChangeArrowheads="1"/>
          </p:cNvSpPr>
          <p:nvPr/>
        </p:nvSpPr>
        <p:spPr bwMode="auto">
          <a:xfrm>
            <a:off x="403225" y="4624388"/>
            <a:ext cx="169863" cy="1444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0495" name="Obdélník 24"/>
          <p:cNvSpPr>
            <a:spLocks noChangeArrowheads="1"/>
          </p:cNvSpPr>
          <p:nvPr/>
        </p:nvSpPr>
        <p:spPr bwMode="auto">
          <a:xfrm>
            <a:off x="422275" y="5757863"/>
            <a:ext cx="168275" cy="142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0496" name="Obdélník 26"/>
          <p:cNvSpPr>
            <a:spLocks noChangeArrowheads="1"/>
          </p:cNvSpPr>
          <p:nvPr/>
        </p:nvSpPr>
        <p:spPr bwMode="auto">
          <a:xfrm>
            <a:off x="4868863" y="2163763"/>
            <a:ext cx="169862" cy="144462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0497" name="Obdélník 27"/>
          <p:cNvSpPr>
            <a:spLocks noChangeArrowheads="1"/>
          </p:cNvSpPr>
          <p:nvPr/>
        </p:nvSpPr>
        <p:spPr bwMode="auto">
          <a:xfrm>
            <a:off x="4878388" y="1092200"/>
            <a:ext cx="169862" cy="144463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8" name="Obdélník 19"/>
          <p:cNvSpPr>
            <a:spLocks noChangeArrowheads="1"/>
          </p:cNvSpPr>
          <p:nvPr/>
        </p:nvSpPr>
        <p:spPr bwMode="auto">
          <a:xfrm>
            <a:off x="4548188" y="1905000"/>
            <a:ext cx="123825" cy="1019944"/>
          </a:xfrm>
          <a:prstGeom prst="rect">
            <a:avLst/>
          </a:prstGeom>
          <a:solidFill>
            <a:srgbClr val="C0C0C0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371600" y="152400"/>
            <a:ext cx="624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2000" b="1">
                <a:solidFill>
                  <a:srgbClr val="FFFF00"/>
                </a:solidFill>
                <a:latin typeface="Comic Sans MS" panose="030F0702030302020204" pitchFamily="66" charset="0"/>
              </a:rPr>
              <a:t>Řád: Carnivora (šelmy) - stř. paleocén - recent</a:t>
            </a:r>
          </a:p>
        </p:txBody>
      </p:sp>
      <p:grpSp>
        <p:nvGrpSpPr>
          <p:cNvPr id="21507" name="Group 15"/>
          <p:cNvGrpSpPr>
            <a:grpSpLocks/>
          </p:cNvGrpSpPr>
          <p:nvPr/>
        </p:nvGrpSpPr>
        <p:grpSpPr bwMode="auto">
          <a:xfrm>
            <a:off x="4432300" y="3768725"/>
            <a:ext cx="4102100" cy="2924175"/>
            <a:chOff x="2792" y="2355"/>
            <a:chExt cx="2584" cy="1842"/>
          </a:xfrm>
        </p:grpSpPr>
        <p:pic>
          <p:nvPicPr>
            <p:cNvPr id="21518" name="Picture 6" descr="001002_Martes_mart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355"/>
              <a:ext cx="2496" cy="164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19" name="Text Box 7"/>
            <p:cNvSpPr txBox="1">
              <a:spLocks noChangeArrowheads="1"/>
            </p:cNvSpPr>
            <p:nvPr/>
          </p:nvSpPr>
          <p:spPr bwMode="auto">
            <a:xfrm>
              <a:off x="2792" y="4024"/>
              <a:ext cx="13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Martes martes</a:t>
              </a: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 (kuna lesní).</a:t>
              </a:r>
            </a:p>
          </p:txBody>
        </p:sp>
      </p:grpSp>
      <p:grpSp>
        <p:nvGrpSpPr>
          <p:cNvPr id="21508" name="Group 14"/>
          <p:cNvGrpSpPr>
            <a:grpSpLocks/>
          </p:cNvGrpSpPr>
          <p:nvPr/>
        </p:nvGrpSpPr>
        <p:grpSpPr bwMode="auto">
          <a:xfrm>
            <a:off x="4419600" y="688975"/>
            <a:ext cx="4114800" cy="2938463"/>
            <a:chOff x="2784" y="434"/>
            <a:chExt cx="2592" cy="1851"/>
          </a:xfrm>
        </p:grpSpPr>
        <p:sp>
          <p:nvSpPr>
            <p:cNvPr id="21516" name="Text Box 5"/>
            <p:cNvSpPr txBox="1">
              <a:spLocks noChangeArrowheads="1"/>
            </p:cNvSpPr>
            <p:nvPr/>
          </p:nvSpPr>
          <p:spPr bwMode="auto">
            <a:xfrm>
              <a:off x="2784" y="2112"/>
              <a:ext cx="15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Lynx lynx</a:t>
              </a: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 (rys ostrovid).</a:t>
              </a:r>
            </a:p>
          </p:txBody>
        </p:sp>
        <p:pic>
          <p:nvPicPr>
            <p:cNvPr id="21517" name="Picture 8" descr="001004_Lynx_lyn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434"/>
              <a:ext cx="2496" cy="1647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509" name="Group 13"/>
          <p:cNvGrpSpPr>
            <a:grpSpLocks/>
          </p:cNvGrpSpPr>
          <p:nvPr/>
        </p:nvGrpSpPr>
        <p:grpSpPr bwMode="auto">
          <a:xfrm>
            <a:off x="546100" y="762000"/>
            <a:ext cx="3340100" cy="3348038"/>
            <a:chOff x="344" y="480"/>
            <a:chExt cx="2104" cy="2109"/>
          </a:xfrm>
        </p:grpSpPr>
        <p:pic>
          <p:nvPicPr>
            <p:cNvPr id="21514" name="Picture 9" descr="ursu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480"/>
              <a:ext cx="2016" cy="1909"/>
            </a:xfrm>
            <a:prstGeom prst="rect">
              <a:avLst/>
            </a:prstGeom>
            <a:noFill/>
            <a:ln w="38100">
              <a:solidFill>
                <a:srgbClr val="6699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15" name="Text Box 10"/>
            <p:cNvSpPr txBox="1">
              <a:spLocks noChangeArrowheads="1"/>
            </p:cNvSpPr>
            <p:nvPr/>
          </p:nvSpPr>
          <p:spPr bwMode="auto">
            <a:xfrm>
              <a:off x="344" y="2416"/>
              <a:ext cx="20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Ursus arctos</a:t>
              </a: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 (medvěd hnědý).</a:t>
              </a:r>
            </a:p>
          </p:txBody>
        </p:sp>
      </p:grpSp>
      <p:grpSp>
        <p:nvGrpSpPr>
          <p:cNvPr id="21510" name="Group 12"/>
          <p:cNvGrpSpPr>
            <a:grpSpLocks/>
          </p:cNvGrpSpPr>
          <p:nvPr/>
        </p:nvGrpSpPr>
        <p:grpSpPr bwMode="auto">
          <a:xfrm>
            <a:off x="571500" y="4297363"/>
            <a:ext cx="3314700" cy="2420937"/>
            <a:chOff x="360" y="2688"/>
            <a:chExt cx="2088" cy="1525"/>
          </a:xfrm>
        </p:grpSpPr>
        <p:pic>
          <p:nvPicPr>
            <p:cNvPr id="21512" name="Picture 4" descr="001000_Canis_lupu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688"/>
              <a:ext cx="2016" cy="13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13" name="Text Box 11"/>
            <p:cNvSpPr txBox="1">
              <a:spLocks noChangeArrowheads="1"/>
            </p:cNvSpPr>
            <p:nvPr/>
          </p:nvSpPr>
          <p:spPr bwMode="auto">
            <a:xfrm>
              <a:off x="360" y="4040"/>
              <a:ext cx="20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Canis lupus</a:t>
              </a: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 (vlk).</a:t>
              </a:r>
            </a:p>
          </p:txBody>
        </p: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8"/>
          <p:cNvSpPr>
            <a:spLocks noChangeArrowheads="1"/>
          </p:cNvSpPr>
          <p:nvPr/>
        </p:nvSpPr>
        <p:spPr bwMode="auto">
          <a:xfrm>
            <a:off x="7913688" y="130175"/>
            <a:ext cx="1066800" cy="3048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2000" b="1">
                <a:latin typeface="Comic Sans MS" panose="030F0702030302020204" pitchFamily="66" charset="0"/>
              </a:rPr>
              <a:t>SAVCI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2000" b="1">
                <a:solidFill>
                  <a:srgbClr val="FFCC66"/>
                </a:solidFill>
                <a:latin typeface="Comic Sans MS" panose="030F0702030302020204" pitchFamily="66" charset="0"/>
              </a:rPr>
              <a:t>Řád: Rodentia (hlodavci) - svrch. paleocén - recent</a:t>
            </a:r>
          </a:p>
        </p:txBody>
      </p:sp>
      <p:sp>
        <p:nvSpPr>
          <p:cNvPr id="22532" name="Text Box 13"/>
          <p:cNvSpPr txBox="1">
            <a:spLocks noChangeArrowheads="1"/>
          </p:cNvSpPr>
          <p:nvPr/>
        </p:nvSpPr>
        <p:spPr bwMode="auto">
          <a:xfrm>
            <a:off x="4953000" y="685800"/>
            <a:ext cx="3581400" cy="1165225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Většinou drobní býložraví savci, představují nejpočetnější řád. V horní i dolní čelisti po 2 hlodavých řezácích, jsou bez kořenů a permanentně dorůstají.  </a:t>
            </a:r>
          </a:p>
        </p:txBody>
      </p:sp>
      <p:grpSp>
        <p:nvGrpSpPr>
          <p:cNvPr id="22533" name="Group 24"/>
          <p:cNvGrpSpPr>
            <a:grpSpLocks/>
          </p:cNvGrpSpPr>
          <p:nvPr/>
        </p:nvGrpSpPr>
        <p:grpSpPr bwMode="auto">
          <a:xfrm>
            <a:off x="304800" y="1676400"/>
            <a:ext cx="3860800" cy="3505200"/>
            <a:chOff x="192" y="1056"/>
            <a:chExt cx="2432" cy="2208"/>
          </a:xfrm>
        </p:grpSpPr>
        <p:sp>
          <p:nvSpPr>
            <p:cNvPr id="22558" name="Rectangle 5"/>
            <p:cNvSpPr>
              <a:spLocks noChangeArrowheads="1"/>
            </p:cNvSpPr>
            <p:nvPr/>
          </p:nvSpPr>
          <p:spPr bwMode="auto">
            <a:xfrm>
              <a:off x="192" y="1056"/>
              <a:ext cx="243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Sciurus vulgaris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(veverka obecná) - klimaticky nenáročná, výskyt ve více klimatických zónách, preference lesních biotopů</a:t>
              </a:r>
            </a:p>
          </p:txBody>
        </p:sp>
        <p:sp>
          <p:nvSpPr>
            <p:cNvPr id="22559" name="Rectangle 14"/>
            <p:cNvSpPr>
              <a:spLocks noChangeArrowheads="1"/>
            </p:cNvSpPr>
            <p:nvPr/>
          </p:nvSpPr>
          <p:spPr bwMode="auto">
            <a:xfrm>
              <a:off x="192" y="1728"/>
              <a:ext cx="2432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Marmota marmota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(svišť horský) - typicky horský prvek, výskyt v teplejších úsecích glaciálů i v pleniglaciálu, některé druhy typické pro pleniglaciál - 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Marmota bobak</a:t>
              </a:r>
              <a:endParaRPr lang="cs-CZ" altLang="en-US" sz="14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560" name="Rectangle 15"/>
            <p:cNvSpPr>
              <a:spLocks noChangeArrowheads="1"/>
            </p:cNvSpPr>
            <p:nvPr/>
          </p:nvSpPr>
          <p:spPr bwMode="auto">
            <a:xfrm>
              <a:off x="192" y="2544"/>
              <a:ext cx="2432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Citellus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(sysel) - podobné nároky jako svišť, řada druhů typických pro pleniglaciální klima, jiné druhy i v teplejším klimatu (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Citellus citellus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- sysel obecný)</a:t>
              </a:r>
            </a:p>
          </p:txBody>
        </p:sp>
      </p:grpSp>
      <p:sp>
        <p:nvSpPr>
          <p:cNvPr id="22534" name="Rectangle 16"/>
          <p:cNvSpPr>
            <a:spLocks noChangeArrowheads="1"/>
          </p:cNvSpPr>
          <p:nvPr/>
        </p:nvSpPr>
        <p:spPr bwMode="auto">
          <a:xfrm>
            <a:off x="304800" y="5334000"/>
            <a:ext cx="3860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en-US" sz="1400" i="1">
                <a:solidFill>
                  <a:schemeClr val="bg1"/>
                </a:solidFill>
                <a:latin typeface="Comic Sans MS" panose="030F0702030302020204" pitchFamily="66" charset="0"/>
              </a:rPr>
              <a:t>Castor fiber</a:t>
            </a:r>
            <a:r>
              <a:rPr lang="cs-CZ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 (bobr evropský) - původní savec Evropy, výskyt v teplém vlhkém prostředí (přítomnost vodních toků), snáší však i drsné klima teplejších úseků glaciálů</a:t>
            </a:r>
          </a:p>
        </p:txBody>
      </p:sp>
      <p:sp>
        <p:nvSpPr>
          <p:cNvPr id="22535" name="Rectangle 17"/>
          <p:cNvSpPr>
            <a:spLocks noChangeArrowheads="1"/>
          </p:cNvSpPr>
          <p:nvPr/>
        </p:nvSpPr>
        <p:spPr bwMode="auto">
          <a:xfrm>
            <a:off x="4826000" y="2133600"/>
            <a:ext cx="3860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en-US" sz="1400" i="1">
                <a:solidFill>
                  <a:schemeClr val="bg1"/>
                </a:solidFill>
                <a:latin typeface="Comic Sans MS" panose="030F0702030302020204" pitchFamily="66" charset="0"/>
              </a:rPr>
              <a:t>Glis glis </a:t>
            </a:r>
            <a:r>
              <a:rPr lang="cs-CZ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(plch velký) - žije nočním stromovým způsobem života, typický pro listnaté lesy, zvláště smíšené doubravy teplých období pleistocénu</a:t>
            </a:r>
          </a:p>
        </p:txBody>
      </p:sp>
      <p:grpSp>
        <p:nvGrpSpPr>
          <p:cNvPr id="22536" name="Group 26"/>
          <p:cNvGrpSpPr>
            <a:grpSpLocks/>
          </p:cNvGrpSpPr>
          <p:nvPr/>
        </p:nvGrpSpPr>
        <p:grpSpPr bwMode="auto">
          <a:xfrm>
            <a:off x="4800600" y="3200400"/>
            <a:ext cx="4092575" cy="3276600"/>
            <a:chOff x="3024" y="2064"/>
            <a:chExt cx="2578" cy="2064"/>
          </a:xfrm>
        </p:grpSpPr>
        <p:sp>
          <p:nvSpPr>
            <p:cNvPr id="22553" name="Rectangle 18"/>
            <p:cNvSpPr>
              <a:spLocks noChangeArrowheads="1"/>
            </p:cNvSpPr>
            <p:nvPr/>
          </p:nvSpPr>
          <p:spPr bwMode="auto">
            <a:xfrm>
              <a:off x="3024" y="2448"/>
              <a:ext cx="2578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Microtus gregalis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(hraboš úzkolebý) – chladné, otevřené biotopy, spíše aridnější</a:t>
              </a:r>
            </a:p>
          </p:txBody>
        </p:sp>
        <p:sp>
          <p:nvSpPr>
            <p:cNvPr id="22554" name="Rectangle 19"/>
            <p:cNvSpPr>
              <a:spLocks noChangeArrowheads="1"/>
            </p:cNvSpPr>
            <p:nvPr/>
          </p:nvSpPr>
          <p:spPr bwMode="auto">
            <a:xfrm>
              <a:off x="3024" y="2832"/>
              <a:ext cx="243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Microtus oeconomus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- typický pro humidnější otevřená stanoviště</a:t>
              </a:r>
            </a:p>
          </p:txBody>
        </p:sp>
        <p:sp>
          <p:nvSpPr>
            <p:cNvPr id="22555" name="Rectangle 20"/>
            <p:cNvSpPr>
              <a:spLocks noChangeArrowheads="1"/>
            </p:cNvSpPr>
            <p:nvPr/>
          </p:nvSpPr>
          <p:spPr bwMode="auto">
            <a:xfrm>
              <a:off x="3024" y="2064"/>
              <a:ext cx="243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Cricetus cricetus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(křeček polní) - otevřená aridní stanoviště</a:t>
              </a:r>
            </a:p>
          </p:txBody>
        </p:sp>
        <p:sp>
          <p:nvSpPr>
            <p:cNvPr id="22556" name="Rectangle 21"/>
            <p:cNvSpPr>
              <a:spLocks noChangeArrowheads="1"/>
            </p:cNvSpPr>
            <p:nvPr/>
          </p:nvSpPr>
          <p:spPr bwMode="auto">
            <a:xfrm>
              <a:off x="3024" y="3216"/>
              <a:ext cx="2432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Arvicola terrestris 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(hryzec vodní) - výskyt v různých klimatických zónách, vždy vázán na vlhké biotopy</a:t>
              </a:r>
            </a:p>
          </p:txBody>
        </p:sp>
        <p:sp>
          <p:nvSpPr>
            <p:cNvPr id="22557" name="Rectangle 23"/>
            <p:cNvSpPr>
              <a:spLocks noChangeArrowheads="1"/>
            </p:cNvSpPr>
            <p:nvPr/>
          </p:nvSpPr>
          <p:spPr bwMode="auto">
            <a:xfrm>
              <a:off x="3024" y="3696"/>
              <a:ext cx="2432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Lemmus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, 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Dicrostonyx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(lumící, patří mezi hraboše) - adaptace na extrémně nepříznivé prostředí arktických oblastí</a:t>
              </a:r>
            </a:p>
          </p:txBody>
        </p:sp>
      </p:grpSp>
      <p:sp>
        <p:nvSpPr>
          <p:cNvPr id="22537" name="Obdélník 16"/>
          <p:cNvSpPr>
            <a:spLocks noChangeArrowheads="1"/>
          </p:cNvSpPr>
          <p:nvPr/>
        </p:nvSpPr>
        <p:spPr bwMode="auto">
          <a:xfrm>
            <a:off x="179388" y="1676400"/>
            <a:ext cx="125412" cy="34813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38" name="Obdélník 17"/>
          <p:cNvSpPr>
            <a:spLocks noChangeArrowheads="1"/>
          </p:cNvSpPr>
          <p:nvPr/>
        </p:nvSpPr>
        <p:spPr bwMode="auto">
          <a:xfrm>
            <a:off x="185738" y="5334000"/>
            <a:ext cx="125412" cy="11191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39" name="Obdélník 18"/>
          <p:cNvSpPr>
            <a:spLocks noChangeArrowheads="1"/>
          </p:cNvSpPr>
          <p:nvPr/>
        </p:nvSpPr>
        <p:spPr bwMode="auto">
          <a:xfrm>
            <a:off x="4624388" y="2133600"/>
            <a:ext cx="123825" cy="914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40" name="Obdélník 19"/>
          <p:cNvSpPr>
            <a:spLocks noChangeArrowheads="1"/>
          </p:cNvSpPr>
          <p:nvPr/>
        </p:nvSpPr>
        <p:spPr bwMode="auto">
          <a:xfrm>
            <a:off x="4624388" y="3276600"/>
            <a:ext cx="123825" cy="32004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41" name="Obdélník 20"/>
          <p:cNvSpPr>
            <a:spLocks noChangeArrowheads="1"/>
          </p:cNvSpPr>
          <p:nvPr/>
        </p:nvSpPr>
        <p:spPr bwMode="auto">
          <a:xfrm>
            <a:off x="425450" y="1989138"/>
            <a:ext cx="169863" cy="144462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42" name="Obdélník 21"/>
          <p:cNvSpPr>
            <a:spLocks noChangeArrowheads="1"/>
          </p:cNvSpPr>
          <p:nvPr/>
        </p:nvSpPr>
        <p:spPr bwMode="auto">
          <a:xfrm>
            <a:off x="425450" y="3055938"/>
            <a:ext cx="169863" cy="14446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43" name="Obdélník 22"/>
          <p:cNvSpPr>
            <a:spLocks noChangeArrowheads="1"/>
          </p:cNvSpPr>
          <p:nvPr/>
        </p:nvSpPr>
        <p:spPr bwMode="auto">
          <a:xfrm>
            <a:off x="420688" y="4357688"/>
            <a:ext cx="168275" cy="1428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44" name="Obdélník 23"/>
          <p:cNvSpPr>
            <a:spLocks noChangeArrowheads="1"/>
          </p:cNvSpPr>
          <p:nvPr/>
        </p:nvSpPr>
        <p:spPr bwMode="auto">
          <a:xfrm>
            <a:off x="415925" y="5643563"/>
            <a:ext cx="169863" cy="142875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45" name="Obdélník 24"/>
          <p:cNvSpPr>
            <a:spLocks noChangeArrowheads="1"/>
          </p:cNvSpPr>
          <p:nvPr/>
        </p:nvSpPr>
        <p:spPr bwMode="auto">
          <a:xfrm>
            <a:off x="4949825" y="2465388"/>
            <a:ext cx="168275" cy="142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46" name="Obdélník 25"/>
          <p:cNvSpPr>
            <a:spLocks noChangeArrowheads="1"/>
          </p:cNvSpPr>
          <p:nvPr/>
        </p:nvSpPr>
        <p:spPr bwMode="auto">
          <a:xfrm>
            <a:off x="4935538" y="5334000"/>
            <a:ext cx="169862" cy="144463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47" name="Obdélník 26"/>
          <p:cNvSpPr>
            <a:spLocks noChangeArrowheads="1"/>
          </p:cNvSpPr>
          <p:nvPr/>
        </p:nvSpPr>
        <p:spPr bwMode="auto">
          <a:xfrm>
            <a:off x="4949825" y="6134100"/>
            <a:ext cx="168275" cy="14446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48" name="Obdélník 27"/>
          <p:cNvSpPr>
            <a:spLocks noChangeArrowheads="1"/>
          </p:cNvSpPr>
          <p:nvPr/>
        </p:nvSpPr>
        <p:spPr bwMode="auto">
          <a:xfrm>
            <a:off x="4935538" y="4732338"/>
            <a:ext cx="169862" cy="144462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49" name="Obdélník 28"/>
          <p:cNvSpPr>
            <a:spLocks noChangeArrowheads="1"/>
          </p:cNvSpPr>
          <p:nvPr/>
        </p:nvSpPr>
        <p:spPr bwMode="auto">
          <a:xfrm>
            <a:off x="4935538" y="4119563"/>
            <a:ext cx="169862" cy="1428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50" name="Obdélník 29"/>
          <p:cNvSpPr>
            <a:spLocks noChangeArrowheads="1"/>
          </p:cNvSpPr>
          <p:nvPr/>
        </p:nvSpPr>
        <p:spPr bwMode="auto">
          <a:xfrm>
            <a:off x="4935538" y="3509963"/>
            <a:ext cx="169862" cy="142875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pic>
        <p:nvPicPr>
          <p:cNvPr id="3" name="Zvuk 2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5"/>
          <p:cNvGrpSpPr>
            <a:grpSpLocks/>
          </p:cNvGrpSpPr>
          <p:nvPr/>
        </p:nvGrpSpPr>
        <p:grpSpPr bwMode="auto">
          <a:xfrm>
            <a:off x="228600" y="279400"/>
            <a:ext cx="8375650" cy="2501900"/>
            <a:chOff x="144" y="176"/>
            <a:chExt cx="5276" cy="1576"/>
          </a:xfrm>
        </p:grpSpPr>
        <p:sp>
          <p:nvSpPr>
            <p:cNvPr id="4110" name="Rectangle 4"/>
            <p:cNvSpPr>
              <a:spLocks noChangeArrowheads="1"/>
            </p:cNvSpPr>
            <p:nvPr/>
          </p:nvSpPr>
          <p:spPr bwMode="auto">
            <a:xfrm>
              <a:off x="160" y="176"/>
              <a:ext cx="2176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en-US" sz="2000" b="1">
                  <a:solidFill>
                    <a:srgbClr val="FFCC66"/>
                  </a:solidFill>
                  <a:latin typeface="Comic Sans MS" panose="030F0702030302020204" pitchFamily="66" charset="0"/>
                </a:rPr>
                <a:t>Event-Equus Mammuthus</a:t>
              </a:r>
            </a:p>
          </p:txBody>
        </p:sp>
        <p:sp>
          <p:nvSpPr>
            <p:cNvPr id="4111" name="Rectangle 5"/>
            <p:cNvSpPr>
              <a:spLocks noChangeArrowheads="1"/>
            </p:cNvSpPr>
            <p:nvPr/>
          </p:nvSpPr>
          <p:spPr bwMode="auto">
            <a:xfrm>
              <a:off x="144" y="527"/>
              <a:ext cx="5276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2,6 Ma – zhoršení klimatu, sev. polokoule – zalednění Skandinávie – omezený vliv na savčí společenstva. Drobní savci – žádné změny, velcí savci – bez významných změn</a:t>
              </a:r>
            </a:p>
          </p:txBody>
        </p:sp>
        <p:sp>
          <p:nvSpPr>
            <p:cNvPr id="4112" name="Rectangle 20"/>
            <p:cNvSpPr>
              <a:spLocks noChangeArrowheads="1"/>
            </p:cNvSpPr>
            <p:nvPr/>
          </p:nvSpPr>
          <p:spPr bwMode="auto">
            <a:xfrm>
              <a:off x="158" y="981"/>
              <a:ext cx="3402" cy="77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b="1">
                  <a:latin typeface="Comic Sans MS" panose="030F0702030302020204" pitchFamily="66" charset="0"/>
                </a:rPr>
                <a:t>Velcí savci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i="1">
                  <a:latin typeface="Comic Sans MS" panose="030F0702030302020204" pitchFamily="66" charset="0"/>
                </a:rPr>
                <a:t>Leptobos elatus</a:t>
              </a:r>
              <a:r>
                <a:rPr lang="cs-CZ" altLang="en-US" sz="1400">
                  <a:latin typeface="Comic Sans MS" panose="030F0702030302020204" pitchFamily="66" charset="0"/>
                </a:rPr>
                <a:t>, </a:t>
              </a:r>
              <a:r>
                <a:rPr lang="cs-CZ" altLang="en-US" sz="1400" i="1">
                  <a:latin typeface="Comic Sans MS" panose="030F0702030302020204" pitchFamily="66" charset="0"/>
                </a:rPr>
                <a:t>Arvernoceros ardei</a:t>
              </a:r>
              <a:r>
                <a:rPr lang="cs-CZ" altLang="en-US" sz="1400">
                  <a:latin typeface="Comic Sans MS" panose="030F0702030302020204" pitchFamily="66" charset="0"/>
                </a:rPr>
                <a:t>, </a:t>
              </a:r>
              <a:r>
                <a:rPr lang="cs-CZ" altLang="en-US" sz="1400" i="1">
                  <a:latin typeface="Comic Sans MS" panose="030F0702030302020204" pitchFamily="66" charset="0"/>
                </a:rPr>
                <a:t>Stephanorhinus etruscus</a:t>
              </a:r>
              <a:r>
                <a:rPr lang="cs-CZ" altLang="en-US" sz="1400">
                  <a:latin typeface="Comic Sans MS" panose="030F0702030302020204" pitchFamily="66" charset="0"/>
                </a:rPr>
                <a:t>, </a:t>
              </a:r>
              <a:r>
                <a:rPr lang="cs-CZ" altLang="en-US" sz="1400" i="1">
                  <a:latin typeface="Comic Sans MS" panose="030F0702030302020204" pitchFamily="66" charset="0"/>
                </a:rPr>
                <a:t>Pachycrocuta perrieri</a:t>
              </a:r>
              <a:r>
                <a:rPr lang="cs-CZ" altLang="en-US" sz="1400">
                  <a:latin typeface="Comic Sans MS" panose="030F0702030302020204" pitchFamily="66" charset="0"/>
                </a:rPr>
                <a:t>, </a:t>
              </a:r>
              <a:r>
                <a:rPr lang="cs-CZ" altLang="en-US" sz="1400" i="1">
                  <a:latin typeface="Comic Sans MS" panose="030F0702030302020204" pitchFamily="66" charset="0"/>
                </a:rPr>
                <a:t>Ursus etruscus</a:t>
              </a:r>
              <a:r>
                <a:rPr lang="cs-CZ" altLang="en-US" sz="1400">
                  <a:latin typeface="Comic Sans MS" panose="030F0702030302020204" pitchFamily="66" charset="0"/>
                </a:rPr>
                <a:t>, </a:t>
              </a:r>
              <a:r>
                <a:rPr lang="cs-CZ" altLang="en-US" sz="1400" i="1">
                  <a:latin typeface="Comic Sans MS" panose="030F0702030302020204" pitchFamily="66" charset="0"/>
                </a:rPr>
                <a:t>Actinonyx pardiensis</a:t>
              </a:r>
              <a:r>
                <a:rPr lang="cs-CZ" altLang="en-US" sz="1400">
                  <a:latin typeface="Comic Sans MS" panose="030F0702030302020204" pitchFamily="66" charset="0"/>
                </a:rPr>
                <a:t>, </a:t>
              </a:r>
              <a:r>
                <a:rPr lang="cs-CZ" altLang="en-US" sz="1400" i="1">
                  <a:latin typeface="Comic Sans MS" panose="030F0702030302020204" pitchFamily="66" charset="0"/>
                </a:rPr>
                <a:t>Megantereon megantereon</a:t>
              </a:r>
              <a:r>
                <a:rPr lang="cs-CZ" altLang="en-US" sz="1400">
                  <a:latin typeface="Comic Sans MS" panose="030F0702030302020204" pitchFamily="66" charset="0"/>
                </a:rPr>
                <a:t>, </a:t>
              </a:r>
              <a:r>
                <a:rPr lang="cs-CZ" altLang="en-US" sz="1400" i="1">
                  <a:latin typeface="Comic Sans MS" panose="030F0702030302020204" pitchFamily="66" charset="0"/>
                </a:rPr>
                <a:t>Homotherium crenatidens</a:t>
              </a:r>
              <a:r>
                <a:rPr lang="cs-CZ" altLang="en-US" sz="1400">
                  <a:latin typeface="Comic Sans MS" panose="030F0702030302020204" pitchFamily="66" charset="0"/>
                </a:rPr>
                <a:t>.</a:t>
              </a:r>
            </a:p>
          </p:txBody>
        </p:sp>
      </p:grpSp>
      <p:pic>
        <p:nvPicPr>
          <p:cNvPr id="4099" name="Picture 23" descr="leptobos_etruscus"/>
          <p:cNvPicPr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1412875"/>
            <a:ext cx="2254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4"/>
          <p:cNvSpPr>
            <a:spLocks noChangeArrowheads="1"/>
          </p:cNvSpPr>
          <p:nvPr/>
        </p:nvSpPr>
        <p:spPr bwMode="auto">
          <a:xfrm>
            <a:off x="6178550" y="4116388"/>
            <a:ext cx="2303463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200" i="1" dirty="0" err="1">
                <a:solidFill>
                  <a:srgbClr val="FFFF00"/>
                </a:solidFill>
                <a:latin typeface="Arial" panose="020B0604020202020204" pitchFamily="34" charset="0"/>
              </a:rPr>
              <a:t>Leptobos</a:t>
            </a:r>
            <a:r>
              <a:rPr lang="cs-CZ" altLang="en-US" sz="1200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cs-CZ" altLang="en-US" sz="1200" i="1" dirty="0" err="1">
                <a:solidFill>
                  <a:srgbClr val="FFFF00"/>
                </a:solidFill>
                <a:latin typeface="Arial" panose="020B0604020202020204" pitchFamily="34" charset="0"/>
              </a:rPr>
              <a:t>etruscus</a:t>
            </a:r>
            <a:r>
              <a:rPr lang="cs-CZ" altLang="en-US" sz="1200" dirty="0">
                <a:solidFill>
                  <a:srgbClr val="FFFF00"/>
                </a:solidFill>
                <a:latin typeface="Arial" panose="020B0604020202020204" pitchFamily="34" charset="0"/>
              </a:rPr>
              <a:t> - typický </a:t>
            </a:r>
            <a:r>
              <a:rPr lang="cs-CZ" altLang="en-US" sz="1200" dirty="0" err="1">
                <a:solidFill>
                  <a:srgbClr val="FFFF00"/>
                </a:solidFill>
                <a:latin typeface="Arial" panose="020B0604020202020204" pitchFamily="34" charset="0"/>
              </a:rPr>
              <a:t>villafranšský</a:t>
            </a:r>
            <a:r>
              <a:rPr lang="cs-CZ" altLang="en-US" sz="12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cs-CZ" altLang="en-US" sz="1200" dirty="0" err="1">
                <a:solidFill>
                  <a:srgbClr val="FFFF00"/>
                </a:solidFill>
                <a:latin typeface="Arial" panose="020B0604020202020204" pitchFamily="34" charset="0"/>
              </a:rPr>
              <a:t>zástuce</a:t>
            </a:r>
            <a:r>
              <a:rPr lang="cs-CZ" altLang="en-US" sz="12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cs-CZ" altLang="en-US" sz="1200" dirty="0" err="1">
                <a:solidFill>
                  <a:srgbClr val="FFFF00"/>
                </a:solidFill>
                <a:latin typeface="Arial" panose="020B0604020202020204" pitchFamily="34" charset="0"/>
              </a:rPr>
              <a:t>bovidů</a:t>
            </a:r>
            <a:r>
              <a:rPr lang="cs-CZ" altLang="en-US" sz="1200" dirty="0">
                <a:solidFill>
                  <a:srgbClr val="FFFF00"/>
                </a:solidFill>
                <a:latin typeface="Arial" panose="020B0604020202020204" pitchFamily="34" charset="0"/>
              </a:rPr>
              <a:t>.</a:t>
            </a:r>
            <a:endParaRPr lang="cs-CZ" altLang="en-US" sz="1200" i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4101" name="Picture 26" descr="anancus_arvernensis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711700"/>
            <a:ext cx="23622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30"/>
          <p:cNvSpPr>
            <a:spLocks noChangeArrowheads="1"/>
          </p:cNvSpPr>
          <p:nvPr/>
        </p:nvSpPr>
        <p:spPr bwMode="auto">
          <a:xfrm>
            <a:off x="6216650" y="6284913"/>
            <a:ext cx="195580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200" i="1">
                <a:solidFill>
                  <a:srgbClr val="FFFF00"/>
                </a:solidFill>
                <a:latin typeface="Arial" panose="020B0604020202020204" pitchFamily="34" charset="0"/>
              </a:rPr>
              <a:t>Anancus arvernensis.</a:t>
            </a:r>
            <a:endParaRPr lang="cs-CZ" altLang="en-US" sz="12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4103" name="Group 36"/>
          <p:cNvGrpSpPr>
            <a:grpSpLocks/>
          </p:cNvGrpSpPr>
          <p:nvPr/>
        </p:nvGrpSpPr>
        <p:grpSpPr bwMode="auto">
          <a:xfrm>
            <a:off x="179388" y="3068638"/>
            <a:ext cx="5759450" cy="3529012"/>
            <a:chOff x="113" y="1933"/>
            <a:chExt cx="3628" cy="2223"/>
          </a:xfrm>
        </p:grpSpPr>
        <p:sp>
          <p:nvSpPr>
            <p:cNvPr id="4106" name="Rectangle 21"/>
            <p:cNvSpPr>
              <a:spLocks noChangeArrowheads="1"/>
            </p:cNvSpPr>
            <p:nvPr/>
          </p:nvSpPr>
          <p:spPr bwMode="auto">
            <a:xfrm>
              <a:off x="113" y="1933"/>
              <a:ext cx="3583" cy="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b="1">
                  <a:solidFill>
                    <a:srgbClr val="FFCC66"/>
                  </a:solidFill>
                  <a:latin typeface="Comic Sans MS" panose="030F0702030302020204" pitchFamily="66" charset="0"/>
                </a:rPr>
                <a:t>1. První zástupci rodu </a:t>
              </a:r>
              <a:r>
                <a:rPr lang="cs-CZ" altLang="en-US" sz="1400" b="1" i="1">
                  <a:solidFill>
                    <a:srgbClr val="FFCC66"/>
                  </a:solidFill>
                  <a:latin typeface="Comic Sans MS" panose="030F0702030302020204" pitchFamily="66" charset="0"/>
                </a:rPr>
                <a:t>Mammuthus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Mammuthus meridionalis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- adaptace na tvrdou vegetaci (trávy) – jeden z prvních mamutů,  sv. pliocén – spodní pleistocén, jz. Evropa až Rusko</a:t>
              </a:r>
            </a:p>
          </p:txBody>
        </p:sp>
        <p:sp>
          <p:nvSpPr>
            <p:cNvPr id="4107" name="Rectangle 32"/>
            <p:cNvSpPr>
              <a:spLocks noChangeArrowheads="1"/>
            </p:cNvSpPr>
            <p:nvPr/>
          </p:nvSpPr>
          <p:spPr bwMode="auto">
            <a:xfrm>
              <a:off x="113" y="2568"/>
              <a:ext cx="3583" cy="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b="1">
                  <a:solidFill>
                    <a:srgbClr val="FFCC66"/>
                  </a:solidFill>
                  <a:latin typeface="Comic Sans MS" panose="030F0702030302020204" pitchFamily="66" charset="0"/>
                </a:rPr>
                <a:t>2. První zástupci rodu </a:t>
              </a:r>
              <a:r>
                <a:rPr lang="cs-CZ" altLang="en-US" sz="1400" b="1" i="1">
                  <a:solidFill>
                    <a:srgbClr val="FFCC66"/>
                  </a:solidFill>
                  <a:latin typeface="Comic Sans MS" panose="030F0702030302020204" pitchFamily="66" charset="0"/>
                </a:rPr>
                <a:t>Equus</a:t>
              </a:r>
              <a:endParaRPr lang="cs-CZ" altLang="en-US" sz="1400" b="1">
                <a:solidFill>
                  <a:srgbClr val="FFCC66"/>
                </a:solidFill>
                <a:latin typeface="Comic Sans MS" panose="030F0702030302020204" pitchFamily="66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Nahradili rod 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Hipparion (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poslední v již. Evropě). 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Equus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– vznik v Sev. Americe (výrazně hypsodontní). 2,6 Ma – první disperze po Eurasii (Španělsko až Pákistán).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Hipparion rocinantis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– paralelní vývoj s 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Equus</a:t>
              </a:r>
            </a:p>
          </p:txBody>
        </p:sp>
        <p:sp>
          <p:nvSpPr>
            <p:cNvPr id="4108" name="Rectangle 33"/>
            <p:cNvSpPr>
              <a:spLocks noChangeArrowheads="1"/>
            </p:cNvSpPr>
            <p:nvPr/>
          </p:nvSpPr>
          <p:spPr bwMode="auto">
            <a:xfrm>
              <a:off x="113" y="3381"/>
              <a:ext cx="3583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Equus stenonsis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– Evropa – z některých poddruhů – osel (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E. hydruntinus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)</a:t>
              </a:r>
              <a:endParaRPr lang="cs-CZ" altLang="en-US" sz="1400" i="1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109" name="Rectangle 34"/>
            <p:cNvSpPr>
              <a:spLocks noChangeArrowheads="1"/>
            </p:cNvSpPr>
            <p:nvPr/>
          </p:nvSpPr>
          <p:spPr bwMode="auto">
            <a:xfrm>
              <a:off x="158" y="3838"/>
              <a:ext cx="3583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Eucladoceros – 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na počátku ochlazení, typický rozvětveným parožím, výskyt do konce spod. pleistocénu</a:t>
              </a:r>
            </a:p>
          </p:txBody>
        </p:sp>
      </p:grpSp>
    </p:spTree>
    <p:custDataLst>
      <p:tags r:id="rId1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193800" y="152400"/>
            <a:ext cx="678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2000" b="1">
                <a:solidFill>
                  <a:srgbClr val="FFCC66"/>
                </a:solidFill>
                <a:latin typeface="Comic Sans MS" panose="030F0702030302020204" pitchFamily="66" charset="0"/>
              </a:rPr>
              <a:t>Řád: Rodentia (hlodavci) - svrch. paleocén - recent</a:t>
            </a:r>
          </a:p>
        </p:txBody>
      </p:sp>
      <p:grpSp>
        <p:nvGrpSpPr>
          <p:cNvPr id="23555" name="Group 12"/>
          <p:cNvGrpSpPr>
            <a:grpSpLocks/>
          </p:cNvGrpSpPr>
          <p:nvPr/>
        </p:nvGrpSpPr>
        <p:grpSpPr bwMode="auto">
          <a:xfrm>
            <a:off x="393700" y="685800"/>
            <a:ext cx="4483100" cy="3132138"/>
            <a:chOff x="248" y="432"/>
            <a:chExt cx="2824" cy="1973"/>
          </a:xfrm>
        </p:grpSpPr>
        <p:pic>
          <p:nvPicPr>
            <p:cNvPr id="23566" name="Picture 3" descr="001001_Citellus_articu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432"/>
              <a:ext cx="2736" cy="1779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67" name="Text Box 4"/>
            <p:cNvSpPr txBox="1">
              <a:spLocks noChangeArrowheads="1"/>
            </p:cNvSpPr>
            <p:nvPr/>
          </p:nvSpPr>
          <p:spPr bwMode="auto">
            <a:xfrm>
              <a:off x="248" y="2232"/>
              <a:ext cx="1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Citellus articus</a:t>
              </a: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 (sysel).</a:t>
              </a:r>
            </a:p>
          </p:txBody>
        </p:sp>
      </p:grpSp>
      <p:grpSp>
        <p:nvGrpSpPr>
          <p:cNvPr id="23556" name="Group 15"/>
          <p:cNvGrpSpPr>
            <a:grpSpLocks/>
          </p:cNvGrpSpPr>
          <p:nvPr/>
        </p:nvGrpSpPr>
        <p:grpSpPr bwMode="auto">
          <a:xfrm>
            <a:off x="4292600" y="3335338"/>
            <a:ext cx="4241800" cy="3162300"/>
            <a:chOff x="2704" y="2101"/>
            <a:chExt cx="2672" cy="1992"/>
          </a:xfrm>
        </p:grpSpPr>
        <p:pic>
          <p:nvPicPr>
            <p:cNvPr id="23564" name="Picture 6" descr="Sciurus_vulgari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101"/>
              <a:ext cx="2592" cy="1794"/>
            </a:xfrm>
            <a:prstGeom prst="rect">
              <a:avLst/>
            </a:prstGeom>
            <a:noFill/>
            <a:ln w="38100">
              <a:solidFill>
                <a:srgbClr val="6699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65" name="Text Box 7"/>
            <p:cNvSpPr txBox="1">
              <a:spLocks noChangeArrowheads="1"/>
            </p:cNvSpPr>
            <p:nvPr/>
          </p:nvSpPr>
          <p:spPr bwMode="auto">
            <a:xfrm>
              <a:off x="2704" y="3920"/>
              <a:ext cx="172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Sciurus vulgaris</a:t>
              </a: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 (veverka obecná).</a:t>
              </a:r>
            </a:p>
          </p:txBody>
        </p:sp>
      </p:grpSp>
      <p:grpSp>
        <p:nvGrpSpPr>
          <p:cNvPr id="23557" name="Group 14"/>
          <p:cNvGrpSpPr>
            <a:grpSpLocks/>
          </p:cNvGrpSpPr>
          <p:nvPr/>
        </p:nvGrpSpPr>
        <p:grpSpPr bwMode="auto">
          <a:xfrm>
            <a:off x="381000" y="3962400"/>
            <a:ext cx="3581400" cy="2540000"/>
            <a:chOff x="240" y="2496"/>
            <a:chExt cx="2256" cy="1600"/>
          </a:xfrm>
        </p:grpSpPr>
        <p:pic>
          <p:nvPicPr>
            <p:cNvPr id="23562" name="Picture 8" descr="Castor_fib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496"/>
              <a:ext cx="2160" cy="1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63" name="Text Box 9"/>
            <p:cNvSpPr txBox="1">
              <a:spLocks noChangeArrowheads="1"/>
            </p:cNvSpPr>
            <p:nvPr/>
          </p:nvSpPr>
          <p:spPr bwMode="auto">
            <a:xfrm>
              <a:off x="240" y="3923"/>
              <a:ext cx="172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Castor fiber</a:t>
              </a: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 (bobr evropský).</a:t>
              </a:r>
            </a:p>
          </p:txBody>
        </p:sp>
      </p:grpSp>
      <p:grpSp>
        <p:nvGrpSpPr>
          <p:cNvPr id="23558" name="Group 13"/>
          <p:cNvGrpSpPr>
            <a:grpSpLocks/>
          </p:cNvGrpSpPr>
          <p:nvPr/>
        </p:nvGrpSpPr>
        <p:grpSpPr bwMode="auto">
          <a:xfrm>
            <a:off x="5410200" y="609600"/>
            <a:ext cx="3143250" cy="2603500"/>
            <a:chOff x="3408" y="384"/>
            <a:chExt cx="1980" cy="1640"/>
          </a:xfrm>
        </p:grpSpPr>
        <p:pic>
          <p:nvPicPr>
            <p:cNvPr id="23560" name="Picture 10" descr="Lemmus_lemmus_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84"/>
              <a:ext cx="1884" cy="14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61" name="Text Box 11"/>
            <p:cNvSpPr txBox="1">
              <a:spLocks noChangeArrowheads="1"/>
            </p:cNvSpPr>
            <p:nvPr/>
          </p:nvSpPr>
          <p:spPr bwMode="auto">
            <a:xfrm>
              <a:off x="3408" y="1851"/>
              <a:ext cx="1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Lemmus lemmus</a:t>
              </a: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 (lumík).</a:t>
              </a:r>
            </a:p>
          </p:txBody>
        </p: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6"/>
          <p:cNvSpPr>
            <a:spLocks noChangeArrowheads="1"/>
          </p:cNvSpPr>
          <p:nvPr/>
        </p:nvSpPr>
        <p:spPr bwMode="auto">
          <a:xfrm>
            <a:off x="7924800" y="141288"/>
            <a:ext cx="1066800" cy="3048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2000" b="1">
                <a:latin typeface="Comic Sans MS" panose="030F0702030302020204" pitchFamily="66" charset="0"/>
              </a:rPr>
              <a:t>SAVCI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2000" b="1">
                <a:solidFill>
                  <a:srgbClr val="FFCC66"/>
                </a:solidFill>
                <a:latin typeface="Comic Sans MS" panose="030F0702030302020204" pitchFamily="66" charset="0"/>
              </a:rPr>
              <a:t>Řád: Lagomorpha (zajícovci) - sp. paleocén - recent</a:t>
            </a:r>
          </a:p>
        </p:txBody>
      </p:sp>
      <p:sp>
        <p:nvSpPr>
          <p:cNvPr id="24580" name="Text Box 16"/>
          <p:cNvSpPr txBox="1">
            <a:spLocks noChangeArrowheads="1"/>
          </p:cNvSpPr>
          <p:nvPr/>
        </p:nvSpPr>
        <p:spPr bwMode="auto">
          <a:xfrm>
            <a:off x="4343400" y="685800"/>
            <a:ext cx="4267200" cy="1165225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Konvergentním vývojem podobní hlodavcům (ve skutečnosti příbuzní sudokopytníků), na horní čelisti dva páry hlodáků (modifikované řezáky). Mediální hlodáky bez kořenů, rostou celý život, sklovina pouze na labiální straně.</a:t>
            </a:r>
          </a:p>
        </p:txBody>
      </p:sp>
      <p:grpSp>
        <p:nvGrpSpPr>
          <p:cNvPr id="24581" name="Group 21"/>
          <p:cNvGrpSpPr>
            <a:grpSpLocks/>
          </p:cNvGrpSpPr>
          <p:nvPr/>
        </p:nvGrpSpPr>
        <p:grpSpPr bwMode="auto">
          <a:xfrm>
            <a:off x="304800" y="2590800"/>
            <a:ext cx="3860800" cy="2438400"/>
            <a:chOff x="192" y="1632"/>
            <a:chExt cx="2432" cy="1536"/>
          </a:xfrm>
        </p:grpSpPr>
        <p:sp>
          <p:nvSpPr>
            <p:cNvPr id="24593" name="Rectangle 5"/>
            <p:cNvSpPr>
              <a:spLocks noChangeArrowheads="1"/>
            </p:cNvSpPr>
            <p:nvPr/>
          </p:nvSpPr>
          <p:spPr bwMode="auto">
            <a:xfrm>
              <a:off x="192" y="1632"/>
              <a:ext cx="243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Lepus europaeus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(zajíc polní) - výskyt ve více klimatických zónách, preference lesostepí, průnik až do oblasti tajgy </a:t>
              </a:r>
            </a:p>
          </p:txBody>
        </p:sp>
        <p:sp>
          <p:nvSpPr>
            <p:cNvPr id="24594" name="Rectangle 17"/>
            <p:cNvSpPr>
              <a:spLocks noChangeArrowheads="1"/>
            </p:cNvSpPr>
            <p:nvPr/>
          </p:nvSpPr>
          <p:spPr bwMode="auto">
            <a:xfrm>
              <a:off x="192" y="2160"/>
              <a:ext cx="243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Lepus timidus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(zajíc bělák) - adaptace na chladné stepní a tundrové klima </a:t>
              </a:r>
            </a:p>
          </p:txBody>
        </p:sp>
        <p:sp>
          <p:nvSpPr>
            <p:cNvPr id="24595" name="Rectangle 19"/>
            <p:cNvSpPr>
              <a:spLocks noChangeArrowheads="1"/>
            </p:cNvSpPr>
            <p:nvPr/>
          </p:nvSpPr>
          <p:spPr bwMode="auto">
            <a:xfrm>
              <a:off x="192" y="2592"/>
              <a:ext cx="243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Oryctolagus cuniculus 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(králík divoký) - ve střední a jihozáp. Evropě v nejmladším pleistocénu, v poledových dobách vymizel, znovu zavlečen lidmi</a:t>
              </a:r>
            </a:p>
          </p:txBody>
        </p:sp>
      </p:grpSp>
      <p:sp>
        <p:nvSpPr>
          <p:cNvPr id="24582" name="Rectangle 20"/>
          <p:cNvSpPr>
            <a:spLocks noChangeArrowheads="1"/>
          </p:cNvSpPr>
          <p:nvPr/>
        </p:nvSpPr>
        <p:spPr bwMode="auto">
          <a:xfrm>
            <a:off x="304800" y="1524000"/>
            <a:ext cx="3860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en-US" sz="1400" i="1">
                <a:solidFill>
                  <a:schemeClr val="bg1"/>
                </a:solidFill>
                <a:latin typeface="Comic Sans MS" panose="030F0702030302020204" pitchFamily="66" charset="0"/>
              </a:rPr>
              <a:t>Ochotona pusilla</a:t>
            </a:r>
            <a:r>
              <a:rPr lang="cs-CZ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 (pišťucha) - typická pro pleniglaciální klima otevřených stanovišť, dnes pouze vysokohorské oblasti Asie a Ameriky</a:t>
            </a:r>
            <a:r>
              <a:rPr lang="cs-CZ" altLang="en-US" sz="1400" i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cs-CZ" altLang="en-US" sz="1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4583" name="Group 24"/>
          <p:cNvGrpSpPr>
            <a:grpSpLocks/>
          </p:cNvGrpSpPr>
          <p:nvPr/>
        </p:nvGrpSpPr>
        <p:grpSpPr bwMode="auto">
          <a:xfrm>
            <a:off x="2819400" y="2209800"/>
            <a:ext cx="5832475" cy="4313238"/>
            <a:chOff x="1776" y="1392"/>
            <a:chExt cx="3674" cy="2717"/>
          </a:xfrm>
        </p:grpSpPr>
        <p:sp>
          <p:nvSpPr>
            <p:cNvPr id="24591" name="Text Box 4"/>
            <p:cNvSpPr txBox="1">
              <a:spLocks noChangeArrowheads="1"/>
            </p:cNvSpPr>
            <p:nvPr/>
          </p:nvSpPr>
          <p:spPr bwMode="auto">
            <a:xfrm>
              <a:off x="1776" y="3936"/>
              <a:ext cx="16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Zástupce rodu </a:t>
              </a: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Ochotona</a:t>
              </a: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 (pišťucha).</a:t>
              </a:r>
            </a:p>
          </p:txBody>
        </p:sp>
        <p:pic>
          <p:nvPicPr>
            <p:cNvPr id="24592" name="Picture 23" descr="Ochoto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392"/>
              <a:ext cx="1946" cy="2688"/>
            </a:xfrm>
            <a:prstGeom prst="rect">
              <a:avLst/>
            </a:prstGeom>
            <a:noFill/>
            <a:ln w="38100">
              <a:solidFill>
                <a:srgbClr val="6699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584" name="Obdélník 12"/>
          <p:cNvSpPr>
            <a:spLocks noChangeArrowheads="1"/>
          </p:cNvSpPr>
          <p:nvPr/>
        </p:nvSpPr>
        <p:spPr bwMode="auto">
          <a:xfrm>
            <a:off x="184150" y="1612900"/>
            <a:ext cx="125413" cy="8255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4585" name="Obdélník 13"/>
          <p:cNvSpPr>
            <a:spLocks noChangeArrowheads="1"/>
          </p:cNvSpPr>
          <p:nvPr/>
        </p:nvSpPr>
        <p:spPr bwMode="auto">
          <a:xfrm>
            <a:off x="179388" y="2651125"/>
            <a:ext cx="125412" cy="23780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4586" name="Obdélník 15"/>
          <p:cNvSpPr>
            <a:spLocks noChangeArrowheads="1"/>
          </p:cNvSpPr>
          <p:nvPr/>
        </p:nvSpPr>
        <p:spPr bwMode="auto">
          <a:xfrm>
            <a:off x="420688" y="3736975"/>
            <a:ext cx="169862" cy="1428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4587" name="Obdélník 16"/>
          <p:cNvSpPr>
            <a:spLocks noChangeArrowheads="1"/>
          </p:cNvSpPr>
          <p:nvPr/>
        </p:nvSpPr>
        <p:spPr bwMode="auto">
          <a:xfrm>
            <a:off x="430213" y="4454525"/>
            <a:ext cx="169862" cy="144463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4588" name="Obdélník 17"/>
          <p:cNvSpPr>
            <a:spLocks noChangeArrowheads="1"/>
          </p:cNvSpPr>
          <p:nvPr/>
        </p:nvSpPr>
        <p:spPr bwMode="auto">
          <a:xfrm>
            <a:off x="420688" y="1795463"/>
            <a:ext cx="168275" cy="14446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4589" name="Obdélník 18"/>
          <p:cNvSpPr>
            <a:spLocks noChangeArrowheads="1"/>
          </p:cNvSpPr>
          <p:nvPr/>
        </p:nvSpPr>
        <p:spPr bwMode="auto">
          <a:xfrm>
            <a:off x="420688" y="2900363"/>
            <a:ext cx="168275" cy="142875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0"/>
          <p:cNvSpPr>
            <a:spLocks noChangeArrowheads="1"/>
          </p:cNvSpPr>
          <p:nvPr/>
        </p:nvSpPr>
        <p:spPr bwMode="auto">
          <a:xfrm>
            <a:off x="7913688" y="141288"/>
            <a:ext cx="1066800" cy="3048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2000" b="1">
                <a:latin typeface="Comic Sans MS" panose="030F0702030302020204" pitchFamily="66" charset="0"/>
              </a:rPr>
              <a:t>SAVCI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04800" y="533400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2000" b="1">
                <a:solidFill>
                  <a:srgbClr val="FFCC66"/>
                </a:solidFill>
                <a:latin typeface="Comic Sans MS" panose="030F0702030302020204" pitchFamily="66" charset="0"/>
              </a:rPr>
              <a:t>Řád: Artiodactyla (sudokopytníci) - sp. eocén - recent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953000" y="685800"/>
            <a:ext cx="3581400" cy="1803400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Převážně velcí savci, osa končetin mezi 3. a 4. prstem, které jsou vyvinuty stejně silně. Většinou došlapují na špičky prstů. Tendence k redukci svrchních řezáků a vytvoření diastemy. Kromě primitivních všežravých forem jsou striktně býložraví. Výskyt na celém světě, kromě Antarktidy a Austrálie.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04800" y="1295400"/>
            <a:ext cx="3860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en-US" sz="1400" i="1">
                <a:solidFill>
                  <a:schemeClr val="bg1"/>
                </a:solidFill>
                <a:latin typeface="Comic Sans MS" panose="030F0702030302020204" pitchFamily="66" charset="0"/>
              </a:rPr>
              <a:t>Sus scrofa</a:t>
            </a:r>
            <a:r>
              <a:rPr lang="cs-CZ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 (prase divoké) - výskyt především v listnatých lesech mírného pásma (smíšené doubravy), rozšíření v celé Eurasii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04800" y="2286000"/>
            <a:ext cx="3860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en-US" sz="1400" i="1">
                <a:solidFill>
                  <a:schemeClr val="bg1"/>
                </a:solidFill>
                <a:latin typeface="Comic Sans MS" panose="030F0702030302020204" pitchFamily="66" charset="0"/>
              </a:rPr>
              <a:t>Hippopotamus amphibius </a:t>
            </a:r>
            <a:r>
              <a:rPr lang="cs-CZ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(hroch obojživelný) - exotický, výskyt v eemu Velké Británie - teplé zimy s prům. teplotou v lednu 0°C</a:t>
            </a:r>
          </a:p>
        </p:txBody>
      </p:sp>
      <p:grpSp>
        <p:nvGrpSpPr>
          <p:cNvPr id="25607" name="Group 17"/>
          <p:cNvGrpSpPr>
            <a:grpSpLocks/>
          </p:cNvGrpSpPr>
          <p:nvPr/>
        </p:nvGrpSpPr>
        <p:grpSpPr bwMode="auto">
          <a:xfrm>
            <a:off x="304800" y="2743200"/>
            <a:ext cx="8356600" cy="3810000"/>
            <a:chOff x="192" y="1776"/>
            <a:chExt cx="5264" cy="2400"/>
          </a:xfrm>
        </p:grpSpPr>
        <p:sp>
          <p:nvSpPr>
            <p:cNvPr id="25632" name="Rectangle 7"/>
            <p:cNvSpPr>
              <a:spLocks noChangeArrowheads="1"/>
            </p:cNvSpPr>
            <p:nvPr/>
          </p:nvSpPr>
          <p:spPr bwMode="auto">
            <a:xfrm>
              <a:off x="192" y="2112"/>
              <a:ext cx="243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Dama dama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(daněk skvrnitý) - původ z lesů mediteránní oblasti, preference listnatých nebo smíšených lesů výskyt v teplých obdobích</a:t>
              </a:r>
            </a:p>
          </p:txBody>
        </p:sp>
        <p:sp>
          <p:nvSpPr>
            <p:cNvPr id="25633" name="Rectangle 8"/>
            <p:cNvSpPr>
              <a:spLocks noChangeArrowheads="1"/>
            </p:cNvSpPr>
            <p:nvPr/>
          </p:nvSpPr>
          <p:spPr bwMode="auto">
            <a:xfrm>
              <a:off x="192" y="2736"/>
              <a:ext cx="2432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Cervus elaphus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(jelen evropský) - výskyt ve více klimatických zónách, lesy mírného pásma až tundry</a:t>
              </a:r>
            </a:p>
          </p:txBody>
        </p:sp>
        <p:sp>
          <p:nvSpPr>
            <p:cNvPr id="25634" name="Rectangle 9"/>
            <p:cNvSpPr>
              <a:spLocks noChangeArrowheads="1"/>
            </p:cNvSpPr>
            <p:nvPr/>
          </p:nvSpPr>
          <p:spPr bwMode="auto">
            <a:xfrm>
              <a:off x="192" y="3264"/>
              <a:ext cx="2432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Capreolus capreolus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(srnec obecný) - listnaté lesy mírného pásma, výskyt především v interglaciálech</a:t>
              </a:r>
            </a:p>
          </p:txBody>
        </p:sp>
        <p:sp>
          <p:nvSpPr>
            <p:cNvPr id="25635" name="Rectangle 10"/>
            <p:cNvSpPr>
              <a:spLocks noChangeArrowheads="1"/>
            </p:cNvSpPr>
            <p:nvPr/>
          </p:nvSpPr>
          <p:spPr bwMode="auto">
            <a:xfrm>
              <a:off x="192" y="3744"/>
              <a:ext cx="2432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Megaloceros giganteus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(jelen obrovský) - výskyt ve více klimatických zónách, preference lesostepi, stepi a tajgy</a:t>
              </a:r>
            </a:p>
          </p:txBody>
        </p:sp>
        <p:sp>
          <p:nvSpPr>
            <p:cNvPr id="25636" name="Rectangle 11"/>
            <p:cNvSpPr>
              <a:spLocks noChangeArrowheads="1"/>
            </p:cNvSpPr>
            <p:nvPr/>
          </p:nvSpPr>
          <p:spPr bwMode="auto">
            <a:xfrm>
              <a:off x="3024" y="1776"/>
              <a:ext cx="243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Alces alces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(los evropský) - boreální oblast, les mírného pásma, tajga, tundra. Semiakvatický, vyžaduje blízkost většího lesa</a:t>
              </a:r>
            </a:p>
          </p:txBody>
        </p:sp>
        <p:sp>
          <p:nvSpPr>
            <p:cNvPr id="25637" name="Rectangle 12"/>
            <p:cNvSpPr>
              <a:spLocks noChangeArrowheads="1"/>
            </p:cNvSpPr>
            <p:nvPr/>
          </p:nvSpPr>
          <p:spPr bwMode="auto">
            <a:xfrm>
              <a:off x="3024" y="2400"/>
              <a:ext cx="243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Rangifer tarandus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(sob polární) - výskyt v boreální oblasti, tajga a tundra</a:t>
              </a:r>
            </a:p>
          </p:txBody>
        </p:sp>
      </p:grpSp>
      <p:grpSp>
        <p:nvGrpSpPr>
          <p:cNvPr id="25608" name="Group 18"/>
          <p:cNvGrpSpPr>
            <a:grpSpLocks/>
          </p:cNvGrpSpPr>
          <p:nvPr/>
        </p:nvGrpSpPr>
        <p:grpSpPr bwMode="auto">
          <a:xfrm>
            <a:off x="4800600" y="4267200"/>
            <a:ext cx="3860800" cy="2209800"/>
            <a:chOff x="3024" y="2736"/>
            <a:chExt cx="2432" cy="1392"/>
          </a:xfrm>
        </p:grpSpPr>
        <p:sp>
          <p:nvSpPr>
            <p:cNvPr id="25628" name="Rectangle 13"/>
            <p:cNvSpPr>
              <a:spLocks noChangeArrowheads="1"/>
            </p:cNvSpPr>
            <p:nvPr/>
          </p:nvSpPr>
          <p:spPr bwMode="auto">
            <a:xfrm>
              <a:off x="3024" y="2736"/>
              <a:ext cx="243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Bos primigenius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(pratur) - lesy mírného pásma až tajga</a:t>
              </a:r>
            </a:p>
          </p:txBody>
        </p:sp>
        <p:sp>
          <p:nvSpPr>
            <p:cNvPr id="25629" name="Rectangle 14"/>
            <p:cNvSpPr>
              <a:spLocks noChangeArrowheads="1"/>
            </p:cNvSpPr>
            <p:nvPr/>
          </p:nvSpPr>
          <p:spPr bwMode="auto">
            <a:xfrm>
              <a:off x="3024" y="3072"/>
              <a:ext cx="243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Bos priscus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(zubr) - lesostep, step, tajga</a:t>
              </a:r>
            </a:p>
          </p:txBody>
        </p:sp>
        <p:sp>
          <p:nvSpPr>
            <p:cNvPr id="25630" name="Rectangle 15"/>
            <p:cNvSpPr>
              <a:spLocks noChangeArrowheads="1"/>
            </p:cNvSpPr>
            <p:nvPr/>
          </p:nvSpPr>
          <p:spPr bwMode="auto">
            <a:xfrm>
              <a:off x="3024" y="3408"/>
              <a:ext cx="243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Saiga tatarica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(sajga tatarská) -stepní oblasti, drsné kontinentální klima</a:t>
              </a:r>
            </a:p>
          </p:txBody>
        </p:sp>
        <p:sp>
          <p:nvSpPr>
            <p:cNvPr id="25631" name="Rectangle 16"/>
            <p:cNvSpPr>
              <a:spLocks noChangeArrowheads="1"/>
            </p:cNvSpPr>
            <p:nvPr/>
          </p:nvSpPr>
          <p:spPr bwMode="auto">
            <a:xfrm>
              <a:off x="3024" y="3744"/>
              <a:ext cx="2432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Rupicapra rupicapra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(kamzík horský) - listnaté, jehličnaté, popř. smíšené lesy mírného pásma</a:t>
              </a:r>
            </a:p>
          </p:txBody>
        </p:sp>
      </p:grpSp>
      <p:sp>
        <p:nvSpPr>
          <p:cNvPr id="25609" name="Obdélník 18"/>
          <p:cNvSpPr>
            <a:spLocks noChangeArrowheads="1"/>
          </p:cNvSpPr>
          <p:nvPr/>
        </p:nvSpPr>
        <p:spPr bwMode="auto">
          <a:xfrm>
            <a:off x="179388" y="1360488"/>
            <a:ext cx="125412" cy="8493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5610" name="Obdélník 19"/>
          <p:cNvSpPr>
            <a:spLocks noChangeArrowheads="1"/>
          </p:cNvSpPr>
          <p:nvPr/>
        </p:nvSpPr>
        <p:spPr bwMode="auto">
          <a:xfrm>
            <a:off x="185738" y="3341688"/>
            <a:ext cx="125412" cy="321151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5611" name="Obdélník 20"/>
          <p:cNvSpPr>
            <a:spLocks noChangeArrowheads="1"/>
          </p:cNvSpPr>
          <p:nvPr/>
        </p:nvSpPr>
        <p:spPr bwMode="auto">
          <a:xfrm>
            <a:off x="4648200" y="2774950"/>
            <a:ext cx="125413" cy="14160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5612" name="Obdélník 21"/>
          <p:cNvSpPr>
            <a:spLocks noChangeArrowheads="1"/>
          </p:cNvSpPr>
          <p:nvPr/>
        </p:nvSpPr>
        <p:spPr bwMode="auto">
          <a:xfrm>
            <a:off x="179388" y="2351088"/>
            <a:ext cx="125412" cy="84931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5613" name="Obdélník 22"/>
          <p:cNvSpPr>
            <a:spLocks noChangeArrowheads="1"/>
          </p:cNvSpPr>
          <p:nvPr/>
        </p:nvSpPr>
        <p:spPr bwMode="auto">
          <a:xfrm>
            <a:off x="4648200" y="4286250"/>
            <a:ext cx="125413" cy="22383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5614" name="Obdélník 23"/>
          <p:cNvSpPr>
            <a:spLocks noChangeArrowheads="1"/>
          </p:cNvSpPr>
          <p:nvPr/>
        </p:nvSpPr>
        <p:spPr bwMode="auto">
          <a:xfrm>
            <a:off x="420688" y="3736975"/>
            <a:ext cx="169862" cy="142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5615" name="Obdélník 24"/>
          <p:cNvSpPr>
            <a:spLocks noChangeArrowheads="1"/>
          </p:cNvSpPr>
          <p:nvPr/>
        </p:nvSpPr>
        <p:spPr bwMode="auto">
          <a:xfrm>
            <a:off x="420688" y="4578350"/>
            <a:ext cx="168275" cy="144463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5616" name="Obdélník 25"/>
          <p:cNvSpPr>
            <a:spLocks noChangeArrowheads="1"/>
          </p:cNvSpPr>
          <p:nvPr/>
        </p:nvSpPr>
        <p:spPr bwMode="auto">
          <a:xfrm>
            <a:off x="420688" y="1616075"/>
            <a:ext cx="168275" cy="1444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5617" name="Obdélník 26"/>
          <p:cNvSpPr>
            <a:spLocks noChangeArrowheads="1"/>
          </p:cNvSpPr>
          <p:nvPr/>
        </p:nvSpPr>
        <p:spPr bwMode="auto">
          <a:xfrm>
            <a:off x="430213" y="2632075"/>
            <a:ext cx="169862" cy="142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5618" name="Obdélník 27"/>
          <p:cNvSpPr>
            <a:spLocks noChangeArrowheads="1"/>
          </p:cNvSpPr>
          <p:nvPr/>
        </p:nvSpPr>
        <p:spPr bwMode="auto">
          <a:xfrm>
            <a:off x="430213" y="5448300"/>
            <a:ext cx="169862" cy="1444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5619" name="Obdélník 28"/>
          <p:cNvSpPr>
            <a:spLocks noChangeArrowheads="1"/>
          </p:cNvSpPr>
          <p:nvPr/>
        </p:nvSpPr>
        <p:spPr bwMode="auto">
          <a:xfrm>
            <a:off x="430213" y="6210300"/>
            <a:ext cx="169862" cy="14446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5620" name="Obdélník 29"/>
          <p:cNvSpPr>
            <a:spLocks noChangeArrowheads="1"/>
          </p:cNvSpPr>
          <p:nvPr/>
        </p:nvSpPr>
        <p:spPr bwMode="auto">
          <a:xfrm>
            <a:off x="4926013" y="3071813"/>
            <a:ext cx="168275" cy="142875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5621" name="Obdélník 30"/>
          <p:cNvSpPr>
            <a:spLocks noChangeArrowheads="1"/>
          </p:cNvSpPr>
          <p:nvPr/>
        </p:nvSpPr>
        <p:spPr bwMode="auto">
          <a:xfrm>
            <a:off x="4926013" y="4000500"/>
            <a:ext cx="168275" cy="14446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5622" name="Obdélník 31"/>
          <p:cNvSpPr>
            <a:spLocks noChangeArrowheads="1"/>
          </p:cNvSpPr>
          <p:nvPr/>
        </p:nvSpPr>
        <p:spPr bwMode="auto">
          <a:xfrm>
            <a:off x="4926013" y="4578350"/>
            <a:ext cx="168275" cy="144463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5623" name="Obdélník 32"/>
          <p:cNvSpPr>
            <a:spLocks noChangeArrowheads="1"/>
          </p:cNvSpPr>
          <p:nvPr/>
        </p:nvSpPr>
        <p:spPr bwMode="auto">
          <a:xfrm>
            <a:off x="4943475" y="5092700"/>
            <a:ext cx="169863" cy="144463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5624" name="Obdélník 33"/>
          <p:cNvSpPr>
            <a:spLocks noChangeArrowheads="1"/>
          </p:cNvSpPr>
          <p:nvPr/>
        </p:nvSpPr>
        <p:spPr bwMode="auto">
          <a:xfrm>
            <a:off x="4926013" y="5600700"/>
            <a:ext cx="168275" cy="14446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5625" name="Obdélník 34"/>
          <p:cNvSpPr>
            <a:spLocks noChangeArrowheads="1"/>
          </p:cNvSpPr>
          <p:nvPr/>
        </p:nvSpPr>
        <p:spPr bwMode="auto">
          <a:xfrm>
            <a:off x="4926013" y="6188075"/>
            <a:ext cx="168275" cy="1444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1066800" y="136525"/>
            <a:ext cx="701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2000" b="1">
                <a:solidFill>
                  <a:srgbClr val="FFCC66"/>
                </a:solidFill>
                <a:latin typeface="Comic Sans MS" panose="030F0702030302020204" pitchFamily="66" charset="0"/>
              </a:rPr>
              <a:t>Řád: Artiodactyla (sudokopytníci) - sp. eocén - recent</a:t>
            </a:r>
          </a:p>
        </p:txBody>
      </p:sp>
      <p:grpSp>
        <p:nvGrpSpPr>
          <p:cNvPr id="26627" name="Group 14"/>
          <p:cNvGrpSpPr>
            <a:grpSpLocks/>
          </p:cNvGrpSpPr>
          <p:nvPr/>
        </p:nvGrpSpPr>
        <p:grpSpPr bwMode="auto">
          <a:xfrm>
            <a:off x="4495800" y="1096963"/>
            <a:ext cx="4343400" cy="3259137"/>
            <a:chOff x="2832" y="691"/>
            <a:chExt cx="2736" cy="2053"/>
          </a:xfrm>
        </p:grpSpPr>
        <p:pic>
          <p:nvPicPr>
            <p:cNvPr id="26635" name="Picture 13" descr="alc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691"/>
              <a:ext cx="2640" cy="18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36" name="Text Box 8"/>
            <p:cNvSpPr txBox="1">
              <a:spLocks noChangeArrowheads="1"/>
            </p:cNvSpPr>
            <p:nvPr/>
          </p:nvSpPr>
          <p:spPr bwMode="auto">
            <a:xfrm>
              <a:off x="4168" y="2571"/>
              <a:ext cx="1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Alces alces</a:t>
              </a: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 (los evropský).</a:t>
              </a:r>
            </a:p>
          </p:txBody>
        </p:sp>
      </p:grpSp>
      <p:grpSp>
        <p:nvGrpSpPr>
          <p:cNvPr id="26628" name="Group 16"/>
          <p:cNvGrpSpPr>
            <a:grpSpLocks/>
          </p:cNvGrpSpPr>
          <p:nvPr/>
        </p:nvGrpSpPr>
        <p:grpSpPr bwMode="auto">
          <a:xfrm>
            <a:off x="2895600" y="3563938"/>
            <a:ext cx="3657600" cy="3078162"/>
            <a:chOff x="1824" y="2245"/>
            <a:chExt cx="2304" cy="1939"/>
          </a:xfrm>
        </p:grpSpPr>
        <p:sp>
          <p:nvSpPr>
            <p:cNvPr id="26633" name="Text Box 5"/>
            <p:cNvSpPr txBox="1">
              <a:spLocks noChangeArrowheads="1"/>
            </p:cNvSpPr>
            <p:nvPr/>
          </p:nvSpPr>
          <p:spPr bwMode="auto">
            <a:xfrm>
              <a:off x="1952" y="4011"/>
              <a:ext cx="216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Hippopotamus amphibius</a:t>
              </a: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 (hroch obojživelný).</a:t>
              </a:r>
            </a:p>
          </p:txBody>
        </p:sp>
        <p:pic>
          <p:nvPicPr>
            <p:cNvPr id="26634" name="Picture 11" descr="Hroch_lebk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245"/>
              <a:ext cx="2304" cy="1739"/>
            </a:xfrm>
            <a:prstGeom prst="rect">
              <a:avLst/>
            </a:prstGeom>
            <a:noFill/>
            <a:ln w="38100">
              <a:solidFill>
                <a:srgbClr val="6699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629" name="Group 15"/>
          <p:cNvGrpSpPr>
            <a:grpSpLocks/>
          </p:cNvGrpSpPr>
          <p:nvPr/>
        </p:nvGrpSpPr>
        <p:grpSpPr bwMode="auto">
          <a:xfrm>
            <a:off x="457200" y="685800"/>
            <a:ext cx="3657600" cy="3640138"/>
            <a:chOff x="288" y="432"/>
            <a:chExt cx="2304" cy="2293"/>
          </a:xfrm>
        </p:grpSpPr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>
              <a:off x="384" y="2552"/>
              <a:ext cx="13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Sus scrofa</a:t>
              </a: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 (prase divoké).</a:t>
              </a:r>
            </a:p>
          </p:txBody>
        </p:sp>
        <p:pic>
          <p:nvPicPr>
            <p:cNvPr id="26632" name="Picture 9" descr="su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32"/>
              <a:ext cx="2304" cy="210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14"/>
          <p:cNvGrpSpPr>
            <a:grpSpLocks/>
          </p:cNvGrpSpPr>
          <p:nvPr/>
        </p:nvGrpSpPr>
        <p:grpSpPr bwMode="auto">
          <a:xfrm>
            <a:off x="4648200" y="685800"/>
            <a:ext cx="4267200" cy="3581400"/>
            <a:chOff x="2928" y="432"/>
            <a:chExt cx="2688" cy="2256"/>
          </a:xfrm>
        </p:grpSpPr>
        <p:pic>
          <p:nvPicPr>
            <p:cNvPr id="27659" name="Picture 7" descr="dam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432"/>
              <a:ext cx="2592" cy="1944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60" name="Text Box 8"/>
            <p:cNvSpPr txBox="1">
              <a:spLocks noChangeArrowheads="1"/>
            </p:cNvSpPr>
            <p:nvPr/>
          </p:nvSpPr>
          <p:spPr bwMode="auto">
            <a:xfrm>
              <a:off x="4464" y="2400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Dama dama</a:t>
              </a: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 (daněk skvrnitý).</a:t>
              </a:r>
            </a:p>
          </p:txBody>
        </p:sp>
      </p:grp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066800" y="136525"/>
            <a:ext cx="701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2000" b="1">
                <a:solidFill>
                  <a:srgbClr val="FFCC66"/>
                </a:solidFill>
                <a:latin typeface="Comic Sans MS" panose="030F0702030302020204" pitchFamily="66" charset="0"/>
              </a:rPr>
              <a:t>Řád: Artiodactyla (sudokopytníci) - sp. eocén - recent</a:t>
            </a:r>
          </a:p>
        </p:txBody>
      </p:sp>
      <p:grpSp>
        <p:nvGrpSpPr>
          <p:cNvPr id="27652" name="Group 10"/>
          <p:cNvGrpSpPr>
            <a:grpSpLocks/>
          </p:cNvGrpSpPr>
          <p:nvPr/>
        </p:nvGrpSpPr>
        <p:grpSpPr bwMode="auto">
          <a:xfrm>
            <a:off x="376238" y="685800"/>
            <a:ext cx="2489200" cy="4305300"/>
            <a:chOff x="237" y="432"/>
            <a:chExt cx="1568" cy="2712"/>
          </a:xfrm>
        </p:grpSpPr>
        <p:pic>
          <p:nvPicPr>
            <p:cNvPr id="27657" name="Picture 5" descr="001003_Capreolus_capreolu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" y="432"/>
              <a:ext cx="1568" cy="2400"/>
            </a:xfrm>
            <a:prstGeom prst="rect">
              <a:avLst/>
            </a:prstGeom>
            <a:noFill/>
            <a:ln w="38100">
              <a:solidFill>
                <a:srgbClr val="6699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58" name="Text Box 6"/>
            <p:cNvSpPr txBox="1">
              <a:spLocks noChangeArrowheads="1"/>
            </p:cNvSpPr>
            <p:nvPr/>
          </p:nvSpPr>
          <p:spPr bwMode="auto">
            <a:xfrm>
              <a:off x="288" y="2856"/>
              <a:ext cx="13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Capreolus capreolus</a:t>
              </a: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 (srnec obecný).</a:t>
              </a:r>
            </a:p>
          </p:txBody>
        </p:sp>
      </p:grpSp>
      <p:grpSp>
        <p:nvGrpSpPr>
          <p:cNvPr id="27653" name="Group 13"/>
          <p:cNvGrpSpPr>
            <a:grpSpLocks/>
          </p:cNvGrpSpPr>
          <p:nvPr/>
        </p:nvGrpSpPr>
        <p:grpSpPr bwMode="auto">
          <a:xfrm>
            <a:off x="2514600" y="3297238"/>
            <a:ext cx="4572000" cy="3344862"/>
            <a:chOff x="1584" y="2208"/>
            <a:chExt cx="2880" cy="2107"/>
          </a:xfrm>
        </p:grpSpPr>
        <p:sp>
          <p:nvSpPr>
            <p:cNvPr id="27655" name="Text Box 4"/>
            <p:cNvSpPr txBox="1">
              <a:spLocks noChangeArrowheads="1"/>
            </p:cNvSpPr>
            <p:nvPr/>
          </p:nvSpPr>
          <p:spPr bwMode="auto">
            <a:xfrm>
              <a:off x="1672" y="4027"/>
              <a:ext cx="27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Krajina středních Čech (750-700 ky BP). </a:t>
              </a: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Macaca florentina</a:t>
              </a: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, </a:t>
              </a: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Bos primigenius</a:t>
              </a: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, </a:t>
              </a: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Equus mosbachensis</a:t>
              </a: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pic>
          <p:nvPicPr>
            <p:cNvPr id="27656" name="Picture 12" descr="Krajinka_pleis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2208"/>
              <a:ext cx="2880" cy="180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3"/>
          <p:cNvSpPr>
            <a:spLocks noChangeArrowheads="1"/>
          </p:cNvSpPr>
          <p:nvPr/>
        </p:nvSpPr>
        <p:spPr bwMode="auto">
          <a:xfrm>
            <a:off x="7924800" y="141288"/>
            <a:ext cx="1066800" cy="3048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2000" b="1">
                <a:latin typeface="Comic Sans MS" panose="030F0702030302020204" pitchFamily="66" charset="0"/>
              </a:rPr>
              <a:t>SAVCI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464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2000" b="1">
                <a:solidFill>
                  <a:srgbClr val="FFCC66"/>
                </a:solidFill>
                <a:latin typeface="Comic Sans MS" panose="030F0702030302020204" pitchFamily="66" charset="0"/>
              </a:rPr>
              <a:t>Řád: Perissodactyla (lichokopytníci) - svrch. paleocén - recent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4953000" y="762000"/>
            <a:ext cx="3581400" cy="1590675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Velcí savci, adaptace k rychlému běhu, dlouhé kosti srůstají, osa končetin prochází 3. prstem, jenž je nejmohutnější nebo jediný. Chrup úplný, špičáky zpravidla malé, mezi řezáky a třenáky je diastema. Výlučně býložraví, stepní nebo pralesní.</a:t>
            </a:r>
          </a:p>
        </p:txBody>
      </p:sp>
      <p:grpSp>
        <p:nvGrpSpPr>
          <p:cNvPr id="28677" name="Group 28"/>
          <p:cNvGrpSpPr>
            <a:grpSpLocks/>
          </p:cNvGrpSpPr>
          <p:nvPr/>
        </p:nvGrpSpPr>
        <p:grpSpPr bwMode="auto">
          <a:xfrm>
            <a:off x="304800" y="1524000"/>
            <a:ext cx="3860800" cy="2819400"/>
            <a:chOff x="192" y="960"/>
            <a:chExt cx="2432" cy="1776"/>
          </a:xfrm>
        </p:grpSpPr>
        <p:sp>
          <p:nvSpPr>
            <p:cNvPr id="28692" name="Rectangle 9"/>
            <p:cNvSpPr>
              <a:spLocks noChangeArrowheads="1"/>
            </p:cNvSpPr>
            <p:nvPr/>
          </p:nvSpPr>
          <p:spPr bwMode="auto">
            <a:xfrm>
              <a:off x="192" y="960"/>
              <a:ext cx="243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Stephanorhinus kirchbergensis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(nosorožec lesní) - les mírného pásma, teplejší lesostep, humidní klima (výskyt zvláště v interglaciálech)</a:t>
              </a:r>
            </a:p>
          </p:txBody>
        </p:sp>
        <p:sp>
          <p:nvSpPr>
            <p:cNvPr id="28693" name="Rectangle 21"/>
            <p:cNvSpPr>
              <a:spLocks noChangeArrowheads="1"/>
            </p:cNvSpPr>
            <p:nvPr/>
          </p:nvSpPr>
          <p:spPr bwMode="auto">
            <a:xfrm>
              <a:off x="192" y="1632"/>
              <a:ext cx="2432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Stephanorhinus hemitoechus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(nosorožec stepní) - výskyt v glaciálech i interglaciálech, lesostepi a stepi</a:t>
              </a:r>
            </a:p>
          </p:txBody>
        </p:sp>
        <p:sp>
          <p:nvSpPr>
            <p:cNvPr id="28694" name="Rectangle 22"/>
            <p:cNvSpPr>
              <a:spLocks noChangeArrowheads="1"/>
            </p:cNvSpPr>
            <p:nvPr/>
          </p:nvSpPr>
          <p:spPr bwMode="auto">
            <a:xfrm>
              <a:off x="192" y="2160"/>
              <a:ext cx="243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Coelodonta antiquitatis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(nosorožec srstnatý) - typický pro tajgu a chladnou lesostep teplejších i chladnějších období glaciálů</a:t>
              </a:r>
            </a:p>
          </p:txBody>
        </p:sp>
      </p:grpSp>
      <p:grpSp>
        <p:nvGrpSpPr>
          <p:cNvPr id="28678" name="Group 29"/>
          <p:cNvGrpSpPr>
            <a:grpSpLocks/>
          </p:cNvGrpSpPr>
          <p:nvPr/>
        </p:nvGrpSpPr>
        <p:grpSpPr bwMode="auto">
          <a:xfrm>
            <a:off x="304800" y="4419600"/>
            <a:ext cx="3860800" cy="1066800"/>
            <a:chOff x="192" y="2784"/>
            <a:chExt cx="2432" cy="672"/>
          </a:xfrm>
        </p:grpSpPr>
        <p:sp>
          <p:nvSpPr>
            <p:cNvPr id="28690" name="Rectangle 23"/>
            <p:cNvSpPr>
              <a:spLocks noChangeArrowheads="1"/>
            </p:cNvSpPr>
            <p:nvPr/>
          </p:nvSpPr>
          <p:spPr bwMode="auto">
            <a:xfrm>
              <a:off x="192" y="3168"/>
              <a:ext cx="2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Equus 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(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Asinus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) 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hydruntinus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(osel) - step bez rozdílu teploty, lesostep</a:t>
              </a:r>
            </a:p>
          </p:txBody>
        </p:sp>
        <p:sp>
          <p:nvSpPr>
            <p:cNvPr id="28691" name="Rectangle 24"/>
            <p:cNvSpPr>
              <a:spLocks noChangeArrowheads="1"/>
            </p:cNvSpPr>
            <p:nvPr/>
          </p:nvSpPr>
          <p:spPr bwMode="auto">
            <a:xfrm>
              <a:off x="192" y="2784"/>
              <a:ext cx="2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Equus 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sp. (kůň) - lesostep, step bez rozdílu teploty podnebí</a:t>
              </a:r>
            </a:p>
          </p:txBody>
        </p:sp>
      </p:grpSp>
      <p:grpSp>
        <p:nvGrpSpPr>
          <p:cNvPr id="28679" name="Group 31"/>
          <p:cNvGrpSpPr>
            <a:grpSpLocks/>
          </p:cNvGrpSpPr>
          <p:nvPr/>
        </p:nvGrpSpPr>
        <p:grpSpPr bwMode="auto">
          <a:xfrm>
            <a:off x="4152900" y="3149600"/>
            <a:ext cx="4435475" cy="3035300"/>
            <a:chOff x="2616" y="1728"/>
            <a:chExt cx="2794" cy="1912"/>
          </a:xfrm>
        </p:grpSpPr>
        <p:sp>
          <p:nvSpPr>
            <p:cNvPr id="28688" name="Text Box 25"/>
            <p:cNvSpPr txBox="1">
              <a:spLocks noChangeArrowheads="1"/>
            </p:cNvSpPr>
            <p:nvPr/>
          </p:nvSpPr>
          <p:spPr bwMode="auto">
            <a:xfrm>
              <a:off x="2616" y="3467"/>
              <a:ext cx="230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Coelodonta antiquitatis</a:t>
              </a: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 (nosorožec srstnatý).</a:t>
              </a:r>
            </a:p>
          </p:txBody>
        </p:sp>
        <p:pic>
          <p:nvPicPr>
            <p:cNvPr id="28689" name="Picture 30" descr="Coelodonta_antiquitati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1728"/>
              <a:ext cx="2722" cy="172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680" name="Obdélník 14"/>
          <p:cNvSpPr>
            <a:spLocks noChangeArrowheads="1"/>
          </p:cNvSpPr>
          <p:nvPr/>
        </p:nvSpPr>
        <p:spPr bwMode="auto">
          <a:xfrm>
            <a:off x="179388" y="1550988"/>
            <a:ext cx="125412" cy="27416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8681" name="Obdélník 16"/>
          <p:cNvSpPr>
            <a:spLocks noChangeArrowheads="1"/>
          </p:cNvSpPr>
          <p:nvPr/>
        </p:nvSpPr>
        <p:spPr bwMode="auto">
          <a:xfrm>
            <a:off x="179388" y="4495800"/>
            <a:ext cx="125412" cy="102076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8682" name="Obdélník 18"/>
          <p:cNvSpPr>
            <a:spLocks noChangeArrowheads="1"/>
          </p:cNvSpPr>
          <p:nvPr/>
        </p:nvSpPr>
        <p:spPr bwMode="auto">
          <a:xfrm>
            <a:off x="401638" y="1836738"/>
            <a:ext cx="1698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8683" name="Obdélník 19"/>
          <p:cNvSpPr>
            <a:spLocks noChangeArrowheads="1"/>
          </p:cNvSpPr>
          <p:nvPr/>
        </p:nvSpPr>
        <p:spPr bwMode="auto">
          <a:xfrm>
            <a:off x="401638" y="2895600"/>
            <a:ext cx="169862" cy="144463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8684" name="Obdélník 20"/>
          <p:cNvSpPr>
            <a:spLocks noChangeArrowheads="1"/>
          </p:cNvSpPr>
          <p:nvPr/>
        </p:nvSpPr>
        <p:spPr bwMode="auto">
          <a:xfrm>
            <a:off x="401638" y="3741738"/>
            <a:ext cx="169862" cy="14446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8685" name="Obdélník 21"/>
          <p:cNvSpPr>
            <a:spLocks noChangeArrowheads="1"/>
          </p:cNvSpPr>
          <p:nvPr/>
        </p:nvSpPr>
        <p:spPr bwMode="auto">
          <a:xfrm>
            <a:off x="403225" y="4748213"/>
            <a:ext cx="168275" cy="144462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8686" name="Obdélník 22"/>
          <p:cNvSpPr>
            <a:spLocks noChangeArrowheads="1"/>
          </p:cNvSpPr>
          <p:nvPr/>
        </p:nvSpPr>
        <p:spPr bwMode="auto">
          <a:xfrm>
            <a:off x="401638" y="5375275"/>
            <a:ext cx="169862" cy="144463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3"/>
          <p:cNvSpPr>
            <a:spLocks noChangeArrowheads="1"/>
          </p:cNvSpPr>
          <p:nvPr/>
        </p:nvSpPr>
        <p:spPr bwMode="auto">
          <a:xfrm>
            <a:off x="7893050" y="141288"/>
            <a:ext cx="1066800" cy="3048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2000" b="1">
                <a:latin typeface="Comic Sans MS" panose="030F0702030302020204" pitchFamily="66" charset="0"/>
              </a:rPr>
              <a:t>SAVCI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04800" y="500063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2000" b="1">
                <a:solidFill>
                  <a:srgbClr val="FFCC66"/>
                </a:solidFill>
                <a:latin typeface="Comic Sans MS" panose="030F0702030302020204" pitchFamily="66" charset="0"/>
              </a:rPr>
              <a:t>Řád: Proboscidea (chobotnatci) - sp. eocén - recent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953000" y="652463"/>
            <a:ext cx="3581400" cy="1377950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V kvartéru největší suchozemští obratlovci s dlouhým chobotem, horní řezáky prodlouženy v kly. Lebka se zkrácenou obličejovou částí, silně pneumatizované lebeční kosti. Výlučně býložraví.</a:t>
            </a:r>
          </a:p>
        </p:txBody>
      </p:sp>
      <p:grpSp>
        <p:nvGrpSpPr>
          <p:cNvPr id="29701" name="Group 21"/>
          <p:cNvGrpSpPr>
            <a:grpSpLocks/>
          </p:cNvGrpSpPr>
          <p:nvPr/>
        </p:nvGrpSpPr>
        <p:grpSpPr bwMode="auto">
          <a:xfrm>
            <a:off x="304800" y="1185863"/>
            <a:ext cx="4648200" cy="2743200"/>
            <a:chOff x="192" y="816"/>
            <a:chExt cx="2928" cy="1728"/>
          </a:xfrm>
        </p:grpSpPr>
        <p:sp>
          <p:nvSpPr>
            <p:cNvPr id="29715" name="Rectangle 5"/>
            <p:cNvSpPr>
              <a:spLocks noChangeArrowheads="1"/>
            </p:cNvSpPr>
            <p:nvPr/>
          </p:nvSpPr>
          <p:spPr bwMode="auto">
            <a:xfrm>
              <a:off x="192" y="1152"/>
              <a:ext cx="2832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Elephas antiquus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(slon lesní) - les mírného pásma, teplejší lesostep, humidní klima, typický zvláště v interglaciálech</a:t>
              </a:r>
            </a:p>
          </p:txBody>
        </p:sp>
        <p:sp>
          <p:nvSpPr>
            <p:cNvPr id="29716" name="Rectangle 11"/>
            <p:cNvSpPr>
              <a:spLocks noChangeArrowheads="1"/>
            </p:cNvSpPr>
            <p:nvPr/>
          </p:nvSpPr>
          <p:spPr bwMode="auto">
            <a:xfrm>
              <a:off x="192" y="816"/>
              <a:ext cx="283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Anancus arvernensis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- v Evropě výskyt v teplých obdobích spodního pleistocénu</a:t>
              </a:r>
            </a:p>
          </p:txBody>
        </p:sp>
        <p:sp>
          <p:nvSpPr>
            <p:cNvPr id="29717" name="Rectangle 12"/>
            <p:cNvSpPr>
              <a:spLocks noChangeArrowheads="1"/>
            </p:cNvSpPr>
            <p:nvPr/>
          </p:nvSpPr>
          <p:spPr bwMode="auto">
            <a:xfrm>
              <a:off x="192" y="1632"/>
              <a:ext cx="288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Mammuthus trogontherii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- první z představitelů stepních a tundrových typů chobotnatců</a:t>
              </a:r>
            </a:p>
          </p:txBody>
        </p:sp>
        <p:sp>
          <p:nvSpPr>
            <p:cNvPr id="29718" name="Rectangle 13"/>
            <p:cNvSpPr>
              <a:spLocks noChangeArrowheads="1"/>
            </p:cNvSpPr>
            <p:nvPr/>
          </p:nvSpPr>
          <p:spPr bwMode="auto">
            <a:xfrm>
              <a:off x="192" y="1968"/>
              <a:ext cx="2928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Mammuthus primigenius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(mamut srstnatý) - od středního pleistocénu, adaptace na velmi chladné (glaciální) klima, výskyt tajga, chladná lesostep</a:t>
              </a:r>
            </a:p>
          </p:txBody>
        </p:sp>
      </p:grpSp>
      <p:grpSp>
        <p:nvGrpSpPr>
          <p:cNvPr id="29702" name="Group 19"/>
          <p:cNvGrpSpPr>
            <a:grpSpLocks/>
          </p:cNvGrpSpPr>
          <p:nvPr/>
        </p:nvGrpSpPr>
        <p:grpSpPr bwMode="auto">
          <a:xfrm>
            <a:off x="4876800" y="2278063"/>
            <a:ext cx="3759200" cy="3983037"/>
            <a:chOff x="3072" y="1504"/>
            <a:chExt cx="2368" cy="2509"/>
          </a:xfrm>
        </p:grpSpPr>
        <p:sp>
          <p:nvSpPr>
            <p:cNvPr id="29713" name="Text Box 14"/>
            <p:cNvSpPr txBox="1">
              <a:spLocks noChangeArrowheads="1"/>
            </p:cNvSpPr>
            <p:nvPr/>
          </p:nvSpPr>
          <p:spPr bwMode="auto">
            <a:xfrm>
              <a:off x="3072" y="3840"/>
              <a:ext cx="230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Mammuthus primigenius</a:t>
              </a: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 (mamut srstnatý).</a:t>
              </a:r>
            </a:p>
          </p:txBody>
        </p:sp>
        <p:pic>
          <p:nvPicPr>
            <p:cNvPr id="29714" name="Picture 17" descr="Mammuthus_primigenius01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6" y="1504"/>
              <a:ext cx="2284" cy="2304"/>
            </a:xfrm>
            <a:prstGeom prst="rect">
              <a:avLst/>
            </a:prstGeom>
            <a:noFill/>
            <a:ln w="38100">
              <a:solidFill>
                <a:srgbClr val="6699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703" name="Group 20"/>
          <p:cNvGrpSpPr>
            <a:grpSpLocks/>
          </p:cNvGrpSpPr>
          <p:nvPr/>
        </p:nvGrpSpPr>
        <p:grpSpPr bwMode="auto">
          <a:xfrm>
            <a:off x="317500" y="3851275"/>
            <a:ext cx="4178300" cy="2757488"/>
            <a:chOff x="200" y="2495"/>
            <a:chExt cx="2632" cy="1737"/>
          </a:xfrm>
        </p:grpSpPr>
        <p:pic>
          <p:nvPicPr>
            <p:cNvPr id="29711" name="Picture 15" descr="Anancu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495"/>
              <a:ext cx="2544" cy="1537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12" name="Text Box 18"/>
            <p:cNvSpPr txBox="1">
              <a:spLocks noChangeArrowheads="1"/>
            </p:cNvSpPr>
            <p:nvPr/>
          </p:nvSpPr>
          <p:spPr bwMode="auto">
            <a:xfrm>
              <a:off x="200" y="4059"/>
              <a:ext cx="11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Anancus arvernensis</a:t>
              </a: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9704" name="Obdélník 17"/>
          <p:cNvSpPr>
            <a:spLocks noChangeArrowheads="1"/>
          </p:cNvSpPr>
          <p:nvPr/>
        </p:nvSpPr>
        <p:spPr bwMode="auto">
          <a:xfrm>
            <a:off x="179388" y="1773238"/>
            <a:ext cx="125412" cy="19431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9705" name="Obdélník 18"/>
          <p:cNvSpPr>
            <a:spLocks noChangeArrowheads="1"/>
          </p:cNvSpPr>
          <p:nvPr/>
        </p:nvSpPr>
        <p:spPr bwMode="auto">
          <a:xfrm>
            <a:off x="179388" y="1255713"/>
            <a:ext cx="125412" cy="3873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9706" name="Obdélník 19"/>
          <p:cNvSpPr>
            <a:spLocks noChangeArrowheads="1"/>
          </p:cNvSpPr>
          <p:nvPr/>
        </p:nvSpPr>
        <p:spPr bwMode="auto">
          <a:xfrm>
            <a:off x="411163" y="1481138"/>
            <a:ext cx="1698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9707" name="Obdélník 20"/>
          <p:cNvSpPr>
            <a:spLocks noChangeArrowheads="1"/>
          </p:cNvSpPr>
          <p:nvPr/>
        </p:nvSpPr>
        <p:spPr bwMode="auto">
          <a:xfrm>
            <a:off x="411163" y="2014538"/>
            <a:ext cx="1698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9708" name="Obdélník 21"/>
          <p:cNvSpPr>
            <a:spLocks noChangeArrowheads="1"/>
          </p:cNvSpPr>
          <p:nvPr/>
        </p:nvSpPr>
        <p:spPr bwMode="auto">
          <a:xfrm>
            <a:off x="411163" y="2757488"/>
            <a:ext cx="169862" cy="1428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9709" name="Obdélník 22"/>
          <p:cNvSpPr>
            <a:spLocks noChangeArrowheads="1"/>
          </p:cNvSpPr>
          <p:nvPr/>
        </p:nvSpPr>
        <p:spPr bwMode="auto">
          <a:xfrm>
            <a:off x="411163" y="3317875"/>
            <a:ext cx="169862" cy="1428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1"/>
          <p:cNvGrpSpPr>
            <a:grpSpLocks/>
          </p:cNvGrpSpPr>
          <p:nvPr/>
        </p:nvGrpSpPr>
        <p:grpSpPr bwMode="auto">
          <a:xfrm>
            <a:off x="179388" y="260350"/>
            <a:ext cx="8705850" cy="2886075"/>
            <a:chOff x="113" y="164"/>
            <a:chExt cx="5484" cy="1818"/>
          </a:xfrm>
        </p:grpSpPr>
        <p:sp>
          <p:nvSpPr>
            <p:cNvPr id="5134" name="Rectangle 3"/>
            <p:cNvSpPr>
              <a:spLocks noChangeArrowheads="1"/>
            </p:cNvSpPr>
            <p:nvPr/>
          </p:nvSpPr>
          <p:spPr bwMode="auto">
            <a:xfrm>
              <a:off x="113" y="346"/>
              <a:ext cx="2903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Vlivem zalednění mizí lesní formy: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Sus arvernensis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, 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Tapirus arvernensis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, 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Mesopithecus</a:t>
              </a:r>
            </a:p>
          </p:txBody>
        </p:sp>
        <p:grpSp>
          <p:nvGrpSpPr>
            <p:cNvPr id="5135" name="Group 13"/>
            <p:cNvGrpSpPr>
              <a:grpSpLocks/>
            </p:cNvGrpSpPr>
            <p:nvPr/>
          </p:nvGrpSpPr>
          <p:grpSpPr bwMode="auto">
            <a:xfrm>
              <a:off x="3061" y="164"/>
              <a:ext cx="2536" cy="1818"/>
              <a:chOff x="2992" y="2118"/>
              <a:chExt cx="2536" cy="1818"/>
            </a:xfrm>
          </p:grpSpPr>
          <p:pic>
            <p:nvPicPr>
              <p:cNvPr id="5138" name="Picture 14" descr="jeleni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" y="2118"/>
                <a:ext cx="2448" cy="1404"/>
              </a:xfrm>
              <a:prstGeom prst="rect">
                <a:avLst/>
              </a:prstGeom>
              <a:noFill/>
              <a:ln w="38100">
                <a:solidFill>
                  <a:srgbClr val="33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39" name="Rectangle 15"/>
              <p:cNvSpPr>
                <a:spLocks noChangeArrowheads="1"/>
              </p:cNvSpPr>
              <p:nvPr/>
            </p:nvSpPr>
            <p:spPr bwMode="auto">
              <a:xfrm>
                <a:off x="2992" y="3552"/>
                <a:ext cx="253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en-US" sz="1200" i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Zleva doprava: </a:t>
                </a:r>
                <a:r>
                  <a:rPr lang="cs-CZ" altLang="en-US" sz="1200" i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Croizetoceros</a:t>
                </a:r>
                <a:r>
                  <a:rPr lang="cs-CZ" altLang="en-US" sz="1200" i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altLang="en-US" sz="1200" i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ramosus</a:t>
                </a:r>
                <a:r>
                  <a:rPr lang="cs-CZ" altLang="en-US" sz="12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cs-CZ" altLang="en-US" sz="1200" i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Eucladoceros</a:t>
                </a:r>
                <a:r>
                  <a:rPr lang="cs-CZ" altLang="en-US" sz="1200" i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altLang="en-US" sz="1200" i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senezenzis</a:t>
                </a:r>
                <a:r>
                  <a:rPr lang="cs-CZ" altLang="en-US" sz="12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cs-CZ" altLang="en-US" sz="1200" i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Megaloceros</a:t>
                </a:r>
                <a:r>
                  <a:rPr lang="cs-CZ" altLang="en-US" sz="1200" i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altLang="en-US" sz="1200" i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savini</a:t>
                </a:r>
                <a:r>
                  <a:rPr lang="cs-CZ" altLang="en-US" sz="12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cs-CZ" altLang="en-US" sz="1200" i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Megaloceros</a:t>
                </a:r>
                <a:r>
                  <a:rPr lang="cs-CZ" altLang="en-US" sz="1200" i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altLang="en-US" sz="1200" i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giganteus</a:t>
                </a:r>
                <a:r>
                  <a:rPr lang="cs-CZ" altLang="en-US" sz="1200" i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altLang="en-US" sz="12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a </a:t>
                </a:r>
                <a:r>
                  <a:rPr lang="cs-CZ" altLang="en-US" sz="1200" i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Cervus</a:t>
                </a:r>
                <a:r>
                  <a:rPr lang="cs-CZ" altLang="en-US" sz="1200" i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altLang="en-US" sz="1200" i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elaphus</a:t>
                </a:r>
                <a:r>
                  <a:rPr lang="cs-CZ" altLang="en-US" sz="1200" i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.</a:t>
                </a:r>
                <a:endParaRPr lang="cs-CZ" altLang="en-US" sz="1200" dirty="0">
                  <a:solidFill>
                    <a:srgbClr val="FFFF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136" name="Rectangle 17"/>
            <p:cNvSpPr>
              <a:spLocks noChangeArrowheads="1"/>
            </p:cNvSpPr>
            <p:nvPr/>
          </p:nvSpPr>
          <p:spPr bwMode="auto">
            <a:xfrm>
              <a:off x="158" y="1117"/>
              <a:ext cx="2722" cy="45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b="1">
                  <a:latin typeface="Comic Sans MS" panose="030F0702030302020204" pitchFamily="66" charset="0"/>
                </a:rPr>
                <a:t>Zalednění 2,6 Ma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b="1">
                  <a:latin typeface="Comic Sans MS" panose="030F0702030302020204" pitchFamily="66" charset="0"/>
                </a:rPr>
                <a:t>Vznik kontinentálních mostů mezi Eurasií, Afrikou a Sev. Amerikou.</a:t>
              </a:r>
            </a:p>
          </p:txBody>
        </p:sp>
        <p:sp>
          <p:nvSpPr>
            <p:cNvPr id="5137" name="Rectangle 18"/>
            <p:cNvSpPr>
              <a:spLocks noChangeArrowheads="1"/>
            </p:cNvSpPr>
            <p:nvPr/>
          </p:nvSpPr>
          <p:spPr bwMode="auto">
            <a:xfrm>
              <a:off x="113" y="709"/>
              <a:ext cx="2903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A někteří plazi: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Krokodýlové, gigantické želvy (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Cheirogaster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)</a:t>
              </a:r>
              <a:endParaRPr lang="cs-CZ" altLang="en-US" sz="1400" i="1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123" name="Group 30"/>
          <p:cNvGrpSpPr>
            <a:grpSpLocks/>
          </p:cNvGrpSpPr>
          <p:nvPr/>
        </p:nvGrpSpPr>
        <p:grpSpPr bwMode="auto">
          <a:xfrm>
            <a:off x="163513" y="2735263"/>
            <a:ext cx="8670925" cy="4143375"/>
            <a:chOff x="103" y="1723"/>
            <a:chExt cx="5462" cy="2610"/>
          </a:xfrm>
        </p:grpSpPr>
        <p:sp>
          <p:nvSpPr>
            <p:cNvPr id="5126" name="Rectangle 19"/>
            <p:cNvSpPr>
              <a:spLocks noChangeArrowheads="1"/>
            </p:cNvSpPr>
            <p:nvPr/>
          </p:nvSpPr>
          <p:spPr bwMode="auto">
            <a:xfrm>
              <a:off x="103" y="1723"/>
              <a:ext cx="1099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en-US" sz="2000" b="1">
                  <a:solidFill>
                    <a:srgbClr val="FFCC66"/>
                  </a:solidFill>
                  <a:latin typeface="Comic Sans MS" panose="030F0702030302020204" pitchFamily="66" charset="0"/>
                </a:rPr>
                <a:t>Event Wolf</a:t>
              </a:r>
            </a:p>
          </p:txBody>
        </p:sp>
        <p:sp>
          <p:nvSpPr>
            <p:cNvPr id="5127" name="Rectangle 20"/>
            <p:cNvSpPr>
              <a:spLocks noChangeArrowheads="1"/>
            </p:cNvSpPr>
            <p:nvPr/>
          </p:nvSpPr>
          <p:spPr bwMode="auto">
            <a:xfrm>
              <a:off x="123" y="2088"/>
              <a:ext cx="4097" cy="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1,9-1,7 Ma – důležitý event pro šelmy. Vymizení starých forem psovitých (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Nyctereutes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) a lišek a první výskyt 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Vulpes praeglacialis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. Psovité šelmy: 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Canis etruscus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(vzdálenější předchůdce vlka), 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Canis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Xenocyon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) 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falconeri 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(větší forma, blízký divokým psům Afriky)</a:t>
              </a:r>
            </a:p>
          </p:txBody>
        </p:sp>
        <p:pic>
          <p:nvPicPr>
            <p:cNvPr id="5128" name="Picture 22" descr="Canis_etruscu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" y="2341"/>
              <a:ext cx="1268" cy="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24" descr="Pachycrocuta_brevirostri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2647"/>
              <a:ext cx="1897" cy="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0" name="Rectangle 26"/>
            <p:cNvSpPr>
              <a:spLocks noChangeArrowheads="1"/>
            </p:cNvSpPr>
            <p:nvPr/>
          </p:nvSpPr>
          <p:spPr bwMode="auto">
            <a:xfrm>
              <a:off x="2637" y="4093"/>
              <a:ext cx="124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200" i="1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Pachycrocuta</a:t>
              </a:r>
              <a:r>
                <a:rPr lang="cs-CZ" altLang="en-US" sz="1200" i="1" dirty="0">
                  <a:solidFill>
                    <a:srgbClr val="FFFF00"/>
                  </a:solidFill>
                  <a:latin typeface="Arial" panose="020B0604020202020204" pitchFamily="34" charset="0"/>
                </a:rPr>
                <a:t> </a:t>
              </a:r>
              <a:r>
                <a:rPr lang="cs-CZ" altLang="en-US" sz="1200" i="1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brevirostris</a:t>
              </a:r>
              <a:r>
                <a:rPr lang="cs-CZ" altLang="en-US" sz="1200" i="1" dirty="0">
                  <a:solidFill>
                    <a:srgbClr val="FFFF00"/>
                  </a:solidFill>
                  <a:latin typeface="Arial" panose="020B0604020202020204" pitchFamily="34" charset="0"/>
                </a:rPr>
                <a:t>.</a:t>
              </a:r>
              <a:endParaRPr lang="cs-CZ" altLang="en-US" sz="1200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31" name="Rectangle 27"/>
            <p:cNvSpPr>
              <a:spLocks noChangeArrowheads="1"/>
            </p:cNvSpPr>
            <p:nvPr/>
          </p:nvSpPr>
          <p:spPr bwMode="auto">
            <a:xfrm>
              <a:off x="4241" y="4080"/>
              <a:ext cx="91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200" i="1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Canis</a:t>
              </a:r>
              <a:r>
                <a:rPr lang="cs-CZ" altLang="en-US" sz="1200" i="1" dirty="0">
                  <a:solidFill>
                    <a:srgbClr val="FFFF00"/>
                  </a:solidFill>
                  <a:latin typeface="Arial" panose="020B0604020202020204" pitchFamily="34" charset="0"/>
                </a:rPr>
                <a:t> </a:t>
              </a:r>
              <a:r>
                <a:rPr lang="cs-CZ" altLang="en-US" sz="1200" i="1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etruscus</a:t>
              </a:r>
              <a:r>
                <a:rPr lang="cs-CZ" altLang="en-US" sz="1200" i="1" dirty="0">
                  <a:solidFill>
                    <a:srgbClr val="FFFF00"/>
                  </a:solidFill>
                  <a:latin typeface="Arial" panose="020B0604020202020204" pitchFamily="34" charset="0"/>
                </a:rPr>
                <a:t>.</a:t>
              </a:r>
              <a:endParaRPr lang="cs-CZ" altLang="en-US" sz="1200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32" name="Rectangle 28"/>
            <p:cNvSpPr>
              <a:spLocks noChangeArrowheads="1"/>
            </p:cNvSpPr>
            <p:nvPr/>
          </p:nvSpPr>
          <p:spPr bwMode="auto">
            <a:xfrm>
              <a:off x="137" y="2723"/>
              <a:ext cx="2087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Hyenovití – 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Pachycrocuta brevirostris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– velká hyena, podobná moderním hyenám</a:t>
              </a:r>
            </a:p>
          </p:txBody>
        </p:sp>
        <p:sp>
          <p:nvSpPr>
            <p:cNvPr id="5133" name="Rectangle 29"/>
            <p:cNvSpPr>
              <a:spLocks noChangeArrowheads="1"/>
            </p:cNvSpPr>
            <p:nvPr/>
          </p:nvSpPr>
          <p:spPr bwMode="auto">
            <a:xfrm>
              <a:off x="137" y="3267"/>
              <a:ext cx="208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Panthera gombaszoegensis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– blízký příbuzný dnešním jaguárům</a:t>
              </a: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79388" y="260350"/>
            <a:ext cx="58324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Kopytnatci – méně významné změny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i="1">
                <a:solidFill>
                  <a:schemeClr val="bg1"/>
                </a:solidFill>
                <a:latin typeface="Comic Sans MS" panose="030F0702030302020204" pitchFamily="66" charset="0"/>
              </a:rPr>
              <a:t>Libralces gallicus</a:t>
            </a:r>
            <a:r>
              <a:rPr lang="cs-CZ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 – nejstarší los; </a:t>
            </a:r>
            <a:r>
              <a:rPr lang="cs-CZ" altLang="en-US" sz="1400" i="1">
                <a:solidFill>
                  <a:schemeClr val="bg1"/>
                </a:solidFill>
                <a:latin typeface="Comic Sans MS" panose="030F0702030302020204" pitchFamily="66" charset="0"/>
              </a:rPr>
              <a:t>Gallogoral meneghini</a:t>
            </a:r>
            <a:r>
              <a:rPr lang="cs-CZ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 – příbuzný dnešním antilopám; rod </a:t>
            </a:r>
            <a:r>
              <a:rPr lang="cs-CZ" altLang="en-US" sz="1400" i="1">
                <a:solidFill>
                  <a:schemeClr val="bg1"/>
                </a:solidFill>
                <a:latin typeface="Comic Sans MS" panose="030F0702030302020204" pitchFamily="66" charset="0"/>
              </a:rPr>
              <a:t>Praeovibos</a:t>
            </a:r>
            <a:r>
              <a:rPr lang="cs-CZ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 (předchůdce pižmoně)</a:t>
            </a:r>
            <a:endParaRPr lang="cs-CZ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7" name="Picture 17" descr="Libralces_gallicus"/>
          <p:cNvPicPr>
            <a:picLocks noChangeAspect="1" noChangeArrowheads="1"/>
          </p:cNvPicPr>
          <p:nvPr/>
        </p:nvPicPr>
        <p:blipFill>
          <a:blip r:embed="rId2">
            <a:lum bright="12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188913"/>
            <a:ext cx="26035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18"/>
          <p:cNvSpPr>
            <a:spLocks noChangeArrowheads="1"/>
          </p:cNvSpPr>
          <p:nvPr/>
        </p:nvSpPr>
        <p:spPr bwMode="auto">
          <a:xfrm>
            <a:off x="6227763" y="3213100"/>
            <a:ext cx="2665412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200" i="1">
                <a:solidFill>
                  <a:srgbClr val="FFFF00"/>
                </a:solidFill>
                <a:latin typeface="Arial" panose="020B0604020202020204" pitchFamily="34" charset="0"/>
              </a:rPr>
              <a:t>Libralces gallicus, lokalita </a:t>
            </a:r>
            <a:r>
              <a:rPr lang="cs-CZ" altLang="en-US" sz="1200">
                <a:solidFill>
                  <a:srgbClr val="FFFF00"/>
                </a:solidFill>
                <a:latin typeface="Arial" panose="020B0604020202020204" pitchFamily="34" charset="0"/>
              </a:rPr>
              <a:t>Senēze.</a:t>
            </a:r>
          </a:p>
        </p:txBody>
      </p:sp>
      <p:pic>
        <p:nvPicPr>
          <p:cNvPr id="6149" name="Picture 20" descr="Gallogoral_meneghi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3573463"/>
            <a:ext cx="3170237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21"/>
          <p:cNvSpPr>
            <a:spLocks noChangeArrowheads="1"/>
          </p:cNvSpPr>
          <p:nvPr/>
        </p:nvSpPr>
        <p:spPr bwMode="auto">
          <a:xfrm>
            <a:off x="5724525" y="5903913"/>
            <a:ext cx="3033713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200" i="1">
                <a:solidFill>
                  <a:srgbClr val="FFFF00"/>
                </a:solidFill>
                <a:latin typeface="Arial" panose="020B0604020202020204" pitchFamily="34" charset="0"/>
              </a:rPr>
              <a:t>Gallogoral meneghini</a:t>
            </a:r>
            <a:r>
              <a:rPr lang="cs-CZ" altLang="en-US" sz="1200">
                <a:solidFill>
                  <a:srgbClr val="FFFF00"/>
                </a:solidFill>
                <a:latin typeface="Arial" panose="020B0604020202020204" pitchFamily="34" charset="0"/>
              </a:rPr>
              <a:t> z lokality Senēze, druh podobný recentním antilopám.</a:t>
            </a:r>
          </a:p>
        </p:txBody>
      </p:sp>
      <p:sp>
        <p:nvSpPr>
          <p:cNvPr id="6151" name="AutoShape 22"/>
          <p:cNvSpPr>
            <a:spLocks noChangeArrowheads="1"/>
          </p:cNvSpPr>
          <p:nvPr/>
        </p:nvSpPr>
        <p:spPr bwMode="auto">
          <a:xfrm>
            <a:off x="1908175" y="1125538"/>
            <a:ext cx="1008063" cy="358775"/>
          </a:xfrm>
          <a:prstGeom prst="downArrow">
            <a:avLst>
              <a:gd name="adj1" fmla="val 61981"/>
              <a:gd name="adj2" fmla="val 54778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6152" name="Rectangle 23"/>
          <p:cNvSpPr>
            <a:spLocks noChangeArrowheads="1"/>
          </p:cNvSpPr>
          <p:nvPr/>
        </p:nvSpPr>
        <p:spPr bwMode="auto">
          <a:xfrm>
            <a:off x="250825" y="1773238"/>
            <a:ext cx="5257800" cy="287337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1">
                <a:latin typeface="Comic Sans MS" panose="030F0702030302020204" pitchFamily="66" charset="0"/>
              </a:rPr>
              <a:t>První zástupci dokumentující otevřenou krajinu</a:t>
            </a:r>
          </a:p>
        </p:txBody>
      </p:sp>
      <p:sp>
        <p:nvSpPr>
          <p:cNvPr id="6153" name="Rectangle 24"/>
          <p:cNvSpPr>
            <a:spLocks noChangeArrowheads="1"/>
          </p:cNvSpPr>
          <p:nvPr/>
        </p:nvSpPr>
        <p:spPr bwMode="auto">
          <a:xfrm>
            <a:off x="250825" y="2382838"/>
            <a:ext cx="5257800" cy="72072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1">
                <a:latin typeface="Comic Sans MS" panose="030F0702030302020204" pitchFamily="66" charset="0"/>
              </a:rPr>
              <a:t>Vymizení gazel rodu </a:t>
            </a:r>
            <a:r>
              <a:rPr lang="cs-CZ" altLang="en-US" sz="1400" b="1" i="1">
                <a:latin typeface="Comic Sans MS" panose="030F0702030302020204" pitchFamily="66" charset="0"/>
              </a:rPr>
              <a:t>Gazellospira</a:t>
            </a:r>
            <a:r>
              <a:rPr lang="cs-CZ" altLang="en-US" sz="1400" b="1">
                <a:latin typeface="Comic Sans MS" panose="030F0702030302020204" pitchFamily="66" charset="0"/>
              </a:rPr>
              <a:t> z Evropy a jejich přesun do Afriky</a:t>
            </a:r>
            <a:r>
              <a:rPr lang="cs-CZ" altLang="en-US" sz="1400">
                <a:latin typeface="Comic Sans MS" panose="030F0702030302020204" pitchFamily="66" charset="0"/>
              </a:rPr>
              <a:t> – nevyskytují se v oblastech se sezónně promrzajícími půdami </a:t>
            </a:r>
            <a:endParaRPr lang="cs-CZ" altLang="en-US" sz="1400" i="1">
              <a:latin typeface="Comic Sans MS" panose="030F0702030302020204" pitchFamily="66" charset="0"/>
            </a:endParaRPr>
          </a:p>
        </p:txBody>
      </p:sp>
      <p:sp>
        <p:nvSpPr>
          <p:cNvPr id="6154" name="Rectangle 25"/>
          <p:cNvSpPr>
            <a:spLocks noChangeArrowheads="1"/>
          </p:cNvSpPr>
          <p:nvPr/>
        </p:nvSpPr>
        <p:spPr bwMode="auto">
          <a:xfrm>
            <a:off x="250825" y="3429000"/>
            <a:ext cx="5257800" cy="1439863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1">
                <a:latin typeface="Comic Sans MS" panose="030F0702030302020204" pitchFamily="66" charset="0"/>
              </a:rPr>
              <a:t>Velcí savci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i="1">
                <a:latin typeface="Comic Sans MS" panose="030F0702030302020204" pitchFamily="66" charset="0"/>
              </a:rPr>
              <a:t>Pachycrocuta brevirostris</a:t>
            </a:r>
            <a:r>
              <a:rPr lang="cs-CZ" altLang="en-US" sz="1400">
                <a:latin typeface="Comic Sans MS" panose="030F0702030302020204" pitchFamily="66" charset="0"/>
              </a:rPr>
              <a:t>, </a:t>
            </a:r>
            <a:r>
              <a:rPr lang="cs-CZ" altLang="en-US" sz="1400" i="1">
                <a:latin typeface="Comic Sans MS" panose="030F0702030302020204" pitchFamily="66" charset="0"/>
              </a:rPr>
              <a:t>Canis etruscus</a:t>
            </a:r>
            <a:r>
              <a:rPr lang="cs-CZ" altLang="en-US" sz="1400">
                <a:latin typeface="Comic Sans MS" panose="030F0702030302020204" pitchFamily="66" charset="0"/>
              </a:rPr>
              <a:t>, </a:t>
            </a:r>
            <a:r>
              <a:rPr lang="cs-CZ" altLang="en-US" sz="1400" i="1">
                <a:latin typeface="Comic Sans MS" panose="030F0702030302020204" pitchFamily="66" charset="0"/>
              </a:rPr>
              <a:t>Panthera gombaszoegensis</a:t>
            </a:r>
            <a:r>
              <a:rPr lang="cs-CZ" altLang="en-US" sz="1400">
                <a:latin typeface="Comic Sans MS" panose="030F0702030302020204" pitchFamily="66" charset="0"/>
              </a:rPr>
              <a:t>, </a:t>
            </a:r>
            <a:r>
              <a:rPr lang="cs-CZ" altLang="en-US" sz="1400" i="1">
                <a:latin typeface="Comic Sans MS" panose="030F0702030302020204" pitchFamily="66" charset="0"/>
              </a:rPr>
              <a:t>Praeovibos</a:t>
            </a:r>
            <a:r>
              <a:rPr lang="cs-CZ" altLang="en-US" sz="1400">
                <a:latin typeface="Comic Sans MS" panose="030F0702030302020204" pitchFamily="66" charset="0"/>
              </a:rPr>
              <a:t> sp.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1">
                <a:latin typeface="Comic Sans MS" panose="030F0702030302020204" pitchFamily="66" charset="0"/>
              </a:rPr>
              <a:t>Drobní savci</a:t>
            </a:r>
            <a:r>
              <a:rPr lang="cs-CZ" altLang="en-US" sz="1400">
                <a:latin typeface="Comic Sans MS" panose="030F0702030302020204" pitchFamily="66" charset="0"/>
              </a:rPr>
              <a:t> – žádný významný event, pouze lokální vývoj (</a:t>
            </a:r>
            <a:r>
              <a:rPr lang="cs-CZ" altLang="en-US" sz="1400" i="1">
                <a:latin typeface="Comic Sans MS" panose="030F0702030302020204" pitchFamily="66" charset="0"/>
              </a:rPr>
              <a:t>Kislangia</a:t>
            </a:r>
            <a:r>
              <a:rPr lang="cs-CZ" altLang="en-US" sz="1400">
                <a:latin typeface="Comic Sans MS" panose="030F0702030302020204" pitchFamily="66" charset="0"/>
              </a:rPr>
              <a:t>, </a:t>
            </a:r>
            <a:r>
              <a:rPr lang="cs-CZ" altLang="en-US" sz="1400" i="1">
                <a:latin typeface="Comic Sans MS" panose="030F0702030302020204" pitchFamily="66" charset="0"/>
              </a:rPr>
              <a:t>Mimomys</a:t>
            </a:r>
            <a:r>
              <a:rPr lang="cs-CZ" altLang="en-US" sz="1400">
                <a:latin typeface="Comic Sans MS" panose="030F0702030302020204" pitchFamily="66" charset="0"/>
              </a:rPr>
              <a:t>) – hypsodontní stoličky – adaptace na klima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79388" y="692150"/>
            <a:ext cx="56118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1,8 – 1,6 Ma – </a:t>
            </a:r>
            <a:r>
              <a:rPr lang="cs-CZ" altLang="en-US" sz="1400" b="1">
                <a:solidFill>
                  <a:schemeClr val="bg1"/>
                </a:solidFill>
                <a:latin typeface="Comic Sans MS" panose="030F0702030302020204" pitchFamily="66" charset="0"/>
              </a:rPr>
              <a:t>hlodavci</a:t>
            </a:r>
            <a:r>
              <a:rPr lang="cs-CZ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 - první rozšíření </a:t>
            </a:r>
            <a:r>
              <a:rPr lang="cs-CZ" altLang="en-US" sz="1400" i="1">
                <a:solidFill>
                  <a:schemeClr val="bg1"/>
                </a:solidFill>
                <a:latin typeface="Comic Sans MS" panose="030F0702030302020204" pitchFamily="66" charset="0"/>
              </a:rPr>
              <a:t>Allophaiomys pliocaenicus</a:t>
            </a:r>
            <a:r>
              <a:rPr lang="cs-CZ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 v Eurasii (Španělsko až Sibiř + NA)</a:t>
            </a:r>
            <a:endParaRPr lang="cs-CZ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163513" y="188913"/>
            <a:ext cx="419258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 b="1">
                <a:solidFill>
                  <a:srgbClr val="FFCC66"/>
                </a:solidFill>
                <a:latin typeface="Comic Sans MS" panose="030F0702030302020204" pitchFamily="66" charset="0"/>
              </a:rPr>
              <a:t>Spodní pleistocén - od 1,8 Ma</a:t>
            </a:r>
          </a:p>
        </p:txBody>
      </p:sp>
      <p:sp>
        <p:nvSpPr>
          <p:cNvPr id="7172" name="Rectangle 12"/>
          <p:cNvSpPr>
            <a:spLocks noChangeArrowheads="1"/>
          </p:cNvSpPr>
          <p:nvPr/>
        </p:nvSpPr>
        <p:spPr bwMode="auto">
          <a:xfrm>
            <a:off x="179388" y="1268413"/>
            <a:ext cx="58324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i="1">
                <a:solidFill>
                  <a:schemeClr val="bg1"/>
                </a:solidFill>
                <a:latin typeface="Comic Sans MS" panose="030F0702030302020204" pitchFamily="66" charset="0"/>
              </a:rPr>
              <a:t>Allophaiomys</a:t>
            </a:r>
            <a:r>
              <a:rPr lang="cs-CZ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 – stále rostoucí stoličky, absence kořenů, </a:t>
            </a:r>
            <a:r>
              <a:rPr lang="cs-CZ" altLang="en-US" sz="1400" i="1">
                <a:solidFill>
                  <a:schemeClr val="bg1"/>
                </a:solidFill>
                <a:latin typeface="Comic Sans MS" panose="030F0702030302020204" pitchFamily="66" charset="0"/>
              </a:rPr>
              <a:t>A. pliocaenicus</a:t>
            </a:r>
            <a:r>
              <a:rPr lang="cs-CZ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 – předek několika rodů hrabošů</a:t>
            </a:r>
            <a:endParaRPr lang="cs-CZ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173" name="Rectangle 13"/>
          <p:cNvSpPr>
            <a:spLocks noChangeArrowheads="1"/>
          </p:cNvSpPr>
          <p:nvPr/>
        </p:nvSpPr>
        <p:spPr bwMode="auto">
          <a:xfrm>
            <a:off x="250825" y="1944688"/>
            <a:ext cx="4968875" cy="1008062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1">
                <a:latin typeface="Comic Sans MS" panose="030F0702030302020204" pitchFamily="66" charset="0"/>
              </a:rPr>
              <a:t>Velcí savci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i="1">
                <a:latin typeface="Comic Sans MS" panose="030F0702030302020204" pitchFamily="66" charset="0"/>
              </a:rPr>
              <a:t>Equus stenonsis</a:t>
            </a:r>
            <a:r>
              <a:rPr lang="cs-CZ" altLang="en-US" sz="1400">
                <a:latin typeface="Comic Sans MS" panose="030F0702030302020204" pitchFamily="66" charset="0"/>
              </a:rPr>
              <a:t>, </a:t>
            </a:r>
            <a:r>
              <a:rPr lang="cs-CZ" altLang="en-US" sz="1400" i="1">
                <a:latin typeface="Comic Sans MS" panose="030F0702030302020204" pitchFamily="66" charset="0"/>
              </a:rPr>
              <a:t>Mammuthus meridionalis</a:t>
            </a:r>
            <a:r>
              <a:rPr lang="cs-CZ" altLang="en-US" sz="1400">
                <a:latin typeface="Comic Sans MS" panose="030F0702030302020204" pitchFamily="66" charset="0"/>
              </a:rPr>
              <a:t>, </a:t>
            </a:r>
            <a:r>
              <a:rPr lang="cs-CZ" altLang="en-US" sz="1400" i="1">
                <a:latin typeface="Comic Sans MS" panose="030F0702030302020204" pitchFamily="66" charset="0"/>
              </a:rPr>
              <a:t>Eucladoceros senezensis</a:t>
            </a:r>
            <a:r>
              <a:rPr lang="cs-CZ" altLang="en-US" sz="1400">
                <a:latin typeface="Comic Sans MS" panose="030F0702030302020204" pitchFamily="66" charset="0"/>
              </a:rPr>
              <a:t>, </a:t>
            </a:r>
            <a:r>
              <a:rPr lang="cs-CZ" altLang="en-US" sz="1400" i="1">
                <a:latin typeface="Comic Sans MS" panose="030F0702030302020204" pitchFamily="66" charset="0"/>
              </a:rPr>
              <a:t>Eucladoceros guilii</a:t>
            </a:r>
            <a:r>
              <a:rPr lang="cs-CZ" altLang="en-US" sz="1400">
                <a:latin typeface="Comic Sans MS" panose="030F0702030302020204" pitchFamily="66" charset="0"/>
              </a:rPr>
              <a:t>,  </a:t>
            </a:r>
            <a:r>
              <a:rPr lang="cs-CZ" altLang="en-US" sz="1400" i="1">
                <a:latin typeface="Comic Sans MS" panose="030F0702030302020204" pitchFamily="66" charset="0"/>
              </a:rPr>
              <a:t>Canis etruscus</a:t>
            </a:r>
            <a:r>
              <a:rPr lang="cs-CZ" altLang="en-US" sz="1400">
                <a:latin typeface="Comic Sans MS" panose="030F0702030302020204" pitchFamily="66" charset="0"/>
              </a:rPr>
              <a:t>, </a:t>
            </a:r>
            <a:r>
              <a:rPr lang="cs-CZ" altLang="en-US" sz="1400" i="1">
                <a:latin typeface="Comic Sans MS" panose="030F0702030302020204" pitchFamily="66" charset="0"/>
              </a:rPr>
              <a:t>Pachycrocuta brevirostris</a:t>
            </a:r>
            <a:r>
              <a:rPr lang="cs-CZ" altLang="en-US" sz="1400">
                <a:latin typeface="Comic Sans MS" panose="030F0702030302020204" pitchFamily="66" charset="0"/>
              </a:rPr>
              <a:t>, </a:t>
            </a:r>
            <a:r>
              <a:rPr lang="cs-CZ" altLang="en-US" sz="1400" i="1">
                <a:latin typeface="Comic Sans MS" panose="030F0702030302020204" pitchFamily="66" charset="0"/>
              </a:rPr>
              <a:t>Homotherium crenatidens</a:t>
            </a:r>
            <a:r>
              <a:rPr lang="cs-CZ" altLang="en-US" sz="1400">
                <a:latin typeface="Comic Sans MS" panose="030F0702030302020204" pitchFamily="66" charset="0"/>
              </a:rPr>
              <a:t>.</a:t>
            </a:r>
            <a:endParaRPr lang="cs-CZ" altLang="en-US" sz="1400" i="1">
              <a:latin typeface="Comic Sans MS" panose="030F0702030302020204" pitchFamily="66" charset="0"/>
            </a:endParaRPr>
          </a:p>
        </p:txBody>
      </p:sp>
      <p:pic>
        <p:nvPicPr>
          <p:cNvPr id="7174" name="Picture 15" descr="Eucladoceros_guili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98"/>
          <a:stretch>
            <a:fillRect/>
          </a:stretch>
        </p:blipFill>
        <p:spPr bwMode="auto">
          <a:xfrm>
            <a:off x="5795963" y="188913"/>
            <a:ext cx="3182937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16"/>
          <p:cNvSpPr>
            <a:spLocks noChangeArrowheads="1"/>
          </p:cNvSpPr>
          <p:nvPr/>
        </p:nvSpPr>
        <p:spPr bwMode="auto">
          <a:xfrm>
            <a:off x="5724525" y="3152775"/>
            <a:ext cx="324008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200" i="1">
                <a:solidFill>
                  <a:srgbClr val="FFFF00"/>
                </a:solidFill>
                <a:latin typeface="Arial" panose="020B0604020202020204" pitchFamily="34" charset="0"/>
              </a:rPr>
              <a:t>Eucladoceros guilii</a:t>
            </a:r>
            <a:r>
              <a:rPr lang="cs-CZ" altLang="en-US" sz="1200">
                <a:solidFill>
                  <a:srgbClr val="FFFF00"/>
                </a:solidFill>
                <a:latin typeface="Arial" panose="020B0604020202020204" pitchFamily="34" charset="0"/>
              </a:rPr>
              <a:t> - rekonstrukce podle nálezů z německé lokality Untermassfeld.</a:t>
            </a:r>
          </a:p>
        </p:txBody>
      </p:sp>
      <p:grpSp>
        <p:nvGrpSpPr>
          <p:cNvPr id="7176" name="Group 27"/>
          <p:cNvGrpSpPr>
            <a:grpSpLocks/>
          </p:cNvGrpSpPr>
          <p:nvPr/>
        </p:nvGrpSpPr>
        <p:grpSpPr bwMode="auto">
          <a:xfrm>
            <a:off x="146050" y="3068638"/>
            <a:ext cx="8816975" cy="3529012"/>
            <a:chOff x="92" y="1933"/>
            <a:chExt cx="5554" cy="2223"/>
          </a:xfrm>
        </p:grpSpPr>
        <p:sp>
          <p:nvSpPr>
            <p:cNvPr id="7179" name="Rectangle 20"/>
            <p:cNvSpPr>
              <a:spLocks noChangeArrowheads="1"/>
            </p:cNvSpPr>
            <p:nvPr/>
          </p:nvSpPr>
          <p:spPr bwMode="auto">
            <a:xfrm>
              <a:off x="92" y="1933"/>
              <a:ext cx="3583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Bison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– první zástupci – zřejmě příbuzní praturu (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Bos primigenius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), nahradili poslední zástupce rodu 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Leptobos</a:t>
              </a:r>
            </a:p>
          </p:txBody>
        </p:sp>
        <p:sp>
          <p:nvSpPr>
            <p:cNvPr id="7180" name="Rectangle 21"/>
            <p:cNvSpPr>
              <a:spLocks noChangeArrowheads="1"/>
            </p:cNvSpPr>
            <p:nvPr/>
          </p:nvSpPr>
          <p:spPr bwMode="auto">
            <a:xfrm>
              <a:off x="106" y="2296"/>
              <a:ext cx="2994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Megaloceros obscurus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– velký jelen, předchůdce 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Megaloceros giganteus. 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Zástupci rodu známi z Anglie, Francie, Španělska, Itálne, Německa</a:t>
              </a:r>
            </a:p>
          </p:txBody>
        </p:sp>
        <p:grpSp>
          <p:nvGrpSpPr>
            <p:cNvPr id="7181" name="Group 22"/>
            <p:cNvGrpSpPr>
              <a:grpSpLocks/>
            </p:cNvGrpSpPr>
            <p:nvPr/>
          </p:nvGrpSpPr>
          <p:grpSpPr bwMode="auto">
            <a:xfrm>
              <a:off x="3110" y="2338"/>
              <a:ext cx="2536" cy="1818"/>
              <a:chOff x="2992" y="2118"/>
              <a:chExt cx="2536" cy="1818"/>
            </a:xfrm>
          </p:grpSpPr>
          <p:pic>
            <p:nvPicPr>
              <p:cNvPr id="7184" name="Picture 23" descr="jeleni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" y="2118"/>
                <a:ext cx="2448" cy="1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3366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85" name="Rectangle 24"/>
              <p:cNvSpPr>
                <a:spLocks noChangeArrowheads="1"/>
              </p:cNvSpPr>
              <p:nvPr/>
            </p:nvSpPr>
            <p:spPr bwMode="auto">
              <a:xfrm>
                <a:off x="2992" y="3552"/>
                <a:ext cx="253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en-US" sz="1200" i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Zleva doprava: </a:t>
                </a:r>
                <a:r>
                  <a:rPr lang="cs-CZ" altLang="en-US" sz="1200" i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Croizetoceros</a:t>
                </a:r>
                <a:r>
                  <a:rPr lang="cs-CZ" altLang="en-US" sz="1200" i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altLang="en-US" sz="1200" i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ramosus</a:t>
                </a:r>
                <a:r>
                  <a:rPr lang="cs-CZ" altLang="en-US" sz="12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cs-CZ" altLang="en-US" sz="1200" i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Eucladoceros</a:t>
                </a:r>
                <a:r>
                  <a:rPr lang="cs-CZ" altLang="en-US" sz="1200" i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altLang="en-US" sz="1200" i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senezenzis</a:t>
                </a:r>
                <a:r>
                  <a:rPr lang="cs-CZ" altLang="en-US" sz="12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cs-CZ" altLang="en-US" sz="1200" i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Megaloceros</a:t>
                </a:r>
                <a:r>
                  <a:rPr lang="cs-CZ" altLang="en-US" sz="1200" i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altLang="en-US" sz="1200" i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savini</a:t>
                </a:r>
                <a:r>
                  <a:rPr lang="cs-CZ" altLang="en-US" sz="12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cs-CZ" altLang="en-US" sz="1200" i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Megaloceros</a:t>
                </a:r>
                <a:r>
                  <a:rPr lang="cs-CZ" altLang="en-US" sz="1200" i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altLang="en-US" sz="1200" i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giganteus</a:t>
                </a:r>
                <a:r>
                  <a:rPr lang="cs-CZ" altLang="en-US" sz="1200" i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altLang="en-US" sz="12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a </a:t>
                </a:r>
                <a:r>
                  <a:rPr lang="cs-CZ" altLang="en-US" sz="1200" i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Cervus</a:t>
                </a:r>
                <a:r>
                  <a:rPr lang="cs-CZ" altLang="en-US" sz="1200" i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altLang="en-US" sz="1200" i="1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elaphus</a:t>
                </a:r>
                <a:r>
                  <a:rPr lang="cs-CZ" altLang="en-US" sz="1200" i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.</a:t>
                </a:r>
                <a:endParaRPr lang="cs-CZ" altLang="en-US" sz="1200" dirty="0">
                  <a:solidFill>
                    <a:srgbClr val="FFFF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182" name="Rectangle 25"/>
            <p:cNvSpPr>
              <a:spLocks noChangeArrowheads="1"/>
            </p:cNvSpPr>
            <p:nvPr/>
          </p:nvSpPr>
          <p:spPr bwMode="auto">
            <a:xfrm>
              <a:off x="158" y="2887"/>
              <a:ext cx="2949" cy="18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b="1">
                  <a:latin typeface="Comic Sans MS" panose="030F0702030302020204" pitchFamily="66" charset="0"/>
                </a:rPr>
                <a:t>Většina jelenovitých kopytníků – asi asijský původ</a:t>
              </a:r>
              <a:endParaRPr lang="cs-CZ" altLang="en-US" sz="1400" i="1">
                <a:latin typeface="Comic Sans MS" panose="030F0702030302020204" pitchFamily="66" charset="0"/>
              </a:endParaRPr>
            </a:p>
          </p:txBody>
        </p:sp>
        <p:sp>
          <p:nvSpPr>
            <p:cNvPr id="7183" name="Rectangle 26"/>
            <p:cNvSpPr>
              <a:spLocks noChangeArrowheads="1"/>
            </p:cNvSpPr>
            <p:nvPr/>
          </p:nvSpPr>
          <p:spPr bwMode="auto">
            <a:xfrm>
              <a:off x="158" y="3339"/>
              <a:ext cx="2949" cy="49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b="1">
                  <a:latin typeface="Comic Sans MS" panose="030F0702030302020204" pitchFamily="66" charset="0"/>
                </a:rPr>
                <a:t>Afričtí imigranti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b="1" i="1">
                  <a:latin typeface="Comic Sans MS" panose="030F0702030302020204" pitchFamily="66" charset="0"/>
                </a:rPr>
                <a:t>Hippopotamus minor</a:t>
              </a:r>
              <a:r>
                <a:rPr lang="cs-CZ" altLang="en-US" sz="1400" b="1">
                  <a:latin typeface="Comic Sans MS" panose="030F0702030302020204" pitchFamily="66" charset="0"/>
                </a:rPr>
                <a:t>, někteří žirafovití, pštrosovití – u některých výskyt až v Gruzii</a:t>
              </a:r>
              <a:endParaRPr lang="cs-CZ" altLang="en-US" sz="1400" i="1"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79388" y="333375"/>
            <a:ext cx="5905500" cy="503238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1">
                <a:latin typeface="Comic Sans MS" panose="030F0702030302020204" pitchFamily="66" charset="0"/>
              </a:rPr>
              <a:t>Hominidi</a:t>
            </a:r>
            <a:r>
              <a:rPr lang="cs-CZ" altLang="en-US" sz="1400">
                <a:latin typeface="Comic Sans MS" panose="030F0702030302020204" pitchFamily="66" charset="0"/>
              </a:rPr>
              <a:t> – </a:t>
            </a:r>
            <a:r>
              <a:rPr lang="cs-CZ" altLang="en-US" sz="1400" i="1">
                <a:latin typeface="Comic Sans MS" panose="030F0702030302020204" pitchFamily="66" charset="0"/>
              </a:rPr>
              <a:t>Homo ergaster</a:t>
            </a:r>
            <a:r>
              <a:rPr lang="cs-CZ" altLang="en-US" sz="1400">
                <a:latin typeface="Comic Sans MS" panose="030F0702030302020204" pitchFamily="66" charset="0"/>
              </a:rPr>
              <a:t> (1,7 Ma, Gruzie), fauna typicky spodnopleistocenní, přítomni afričtí zástupci (i u savčí mikrofauny) </a:t>
            </a:r>
            <a:endParaRPr lang="cs-CZ" altLang="en-US" sz="1400" i="1">
              <a:latin typeface="Comic Sans MS" panose="030F0702030302020204" pitchFamily="66" charset="0"/>
            </a:endParaRPr>
          </a:p>
        </p:txBody>
      </p:sp>
      <p:sp>
        <p:nvSpPr>
          <p:cNvPr id="8195" name="AutoShape 10"/>
          <p:cNvSpPr>
            <a:spLocks noChangeArrowheads="1"/>
          </p:cNvSpPr>
          <p:nvPr/>
        </p:nvSpPr>
        <p:spPr bwMode="auto">
          <a:xfrm>
            <a:off x="1908175" y="908050"/>
            <a:ext cx="1008063" cy="358775"/>
          </a:xfrm>
          <a:prstGeom prst="downArrow">
            <a:avLst>
              <a:gd name="adj1" fmla="val 61981"/>
              <a:gd name="adj2" fmla="val 54778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179388" y="1484313"/>
            <a:ext cx="5688012" cy="50482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1">
                <a:latin typeface="Comic Sans MS" panose="030F0702030302020204" pitchFamily="66" charset="0"/>
              </a:rPr>
              <a:t>Střední východ – glaciální fáze eburonu se projevila pluviálním obdobím, ne suchou fází !!! Migrace </a:t>
            </a:r>
            <a:r>
              <a:rPr lang="cs-CZ" altLang="en-US" sz="1400" b="1" i="1">
                <a:latin typeface="Comic Sans MS" panose="030F0702030302020204" pitchFamily="66" charset="0"/>
              </a:rPr>
              <a:t>H. ergaster</a:t>
            </a:r>
            <a:r>
              <a:rPr lang="cs-CZ" altLang="en-US" sz="1400" b="1">
                <a:latin typeface="Comic Sans MS" panose="030F0702030302020204" pitchFamily="66" charset="0"/>
              </a:rPr>
              <a:t> do celé Asie</a:t>
            </a:r>
            <a:endParaRPr lang="cs-CZ" altLang="en-US" sz="1400" i="1">
              <a:latin typeface="Comic Sans MS" panose="030F0702030302020204" pitchFamily="66" charset="0"/>
            </a:endParaRPr>
          </a:p>
        </p:txBody>
      </p:sp>
      <p:grpSp>
        <p:nvGrpSpPr>
          <p:cNvPr id="8197" name="Group 36"/>
          <p:cNvGrpSpPr>
            <a:grpSpLocks/>
          </p:cNvGrpSpPr>
          <p:nvPr/>
        </p:nvGrpSpPr>
        <p:grpSpPr bwMode="auto">
          <a:xfrm>
            <a:off x="107950" y="188913"/>
            <a:ext cx="9036050" cy="6481762"/>
            <a:chOff x="68" y="119"/>
            <a:chExt cx="5692" cy="4083"/>
          </a:xfrm>
        </p:grpSpPr>
        <p:pic>
          <p:nvPicPr>
            <p:cNvPr id="8200" name="Picture 15" descr="Palaeoloxodon_antiquus"/>
            <p:cNvPicPr>
              <a:picLocks noChangeAspect="1" noChangeArrowheads="1"/>
            </p:cNvPicPr>
            <p:nvPr/>
          </p:nvPicPr>
          <p:blipFill>
            <a:blip r:embed="rId3">
              <a:lum bright="-18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" y="119"/>
              <a:ext cx="1648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1" name="Rectangle 16"/>
            <p:cNvSpPr>
              <a:spLocks noChangeArrowheads="1"/>
            </p:cNvSpPr>
            <p:nvPr/>
          </p:nvSpPr>
          <p:spPr bwMode="auto">
            <a:xfrm>
              <a:off x="3969" y="2024"/>
              <a:ext cx="1270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Elephas antiquus.</a:t>
              </a:r>
              <a:endParaRPr lang="cs-CZ" altLang="en-US" sz="12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2" name="Rectangle 19"/>
            <p:cNvSpPr>
              <a:spLocks noChangeArrowheads="1"/>
            </p:cNvSpPr>
            <p:nvPr/>
          </p:nvSpPr>
          <p:spPr bwMode="auto">
            <a:xfrm>
              <a:off x="68" y="1344"/>
              <a:ext cx="3367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en-US" sz="2000" b="1">
                  <a:solidFill>
                    <a:srgbClr val="FFCC66"/>
                  </a:solidFill>
                  <a:latin typeface="Comic Sans MS" panose="030F0702030302020204" pitchFamily="66" charset="0"/>
                </a:rPr>
                <a:t>Konec spodního pleistocénu 1,2 – 0,9 Ma</a:t>
              </a:r>
            </a:p>
          </p:txBody>
        </p:sp>
        <p:sp>
          <p:nvSpPr>
            <p:cNvPr id="8203" name="Rectangle 20"/>
            <p:cNvSpPr>
              <a:spLocks noChangeArrowheads="1"/>
            </p:cNvSpPr>
            <p:nvPr/>
          </p:nvSpPr>
          <p:spPr bwMode="auto">
            <a:xfrm>
              <a:off x="68" y="1595"/>
              <a:ext cx="3720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Po glaciálu eburon – nástup teplých interglaciálů + nepříliš výrazné glaciály. Teplé fáze - rozšíření lesů po celé Evropě</a:t>
              </a:r>
              <a:endParaRPr lang="cs-CZ" altLang="en-US" sz="1400" i="1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204" name="Rectangle 21"/>
            <p:cNvSpPr>
              <a:spLocks noChangeArrowheads="1"/>
            </p:cNvSpPr>
            <p:nvPr/>
          </p:nvSpPr>
          <p:spPr bwMode="auto">
            <a:xfrm>
              <a:off x="68" y="1979"/>
              <a:ext cx="3720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Elephas antiquus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– přímé kly, typicky interglaciální prvek</a:t>
              </a:r>
              <a:endParaRPr lang="cs-CZ" altLang="en-US" sz="1400" i="1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205" name="Rectangle 22"/>
            <p:cNvSpPr>
              <a:spLocks noChangeArrowheads="1"/>
            </p:cNvSpPr>
            <p:nvPr/>
          </p:nvSpPr>
          <p:spPr bwMode="auto">
            <a:xfrm>
              <a:off x="68" y="2251"/>
              <a:ext cx="3720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Mammuthus meridionalis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– diverzifikoval se do řady poddruhů, stoličky silně lofodontní</a:t>
              </a:r>
              <a:endParaRPr lang="cs-CZ" altLang="en-US" sz="1400" i="1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206" name="Rectangle 23"/>
            <p:cNvSpPr>
              <a:spLocks noChangeArrowheads="1"/>
            </p:cNvSpPr>
            <p:nvPr/>
          </p:nvSpPr>
          <p:spPr bwMode="auto">
            <a:xfrm>
              <a:off x="68" y="2614"/>
              <a:ext cx="3720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Equus – 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řada nových forem – 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Equus sussenbornensis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– předchůdce dnešního koně, menší formy - osel</a:t>
              </a:r>
            </a:p>
          </p:txBody>
        </p:sp>
        <p:sp>
          <p:nvSpPr>
            <p:cNvPr id="8207" name="Rectangle 24"/>
            <p:cNvSpPr>
              <a:spLocks noChangeArrowheads="1"/>
            </p:cNvSpPr>
            <p:nvPr/>
          </p:nvSpPr>
          <p:spPr bwMode="auto">
            <a:xfrm>
              <a:off x="68" y="3067"/>
              <a:ext cx="2586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Stephanorhinus etruscus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– vyvíjí se v 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Stephanorhinus hemitoechus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(podobný dnešnímu nosorožci dvourohému) – stepní prvek</a:t>
              </a:r>
            </a:p>
          </p:txBody>
        </p:sp>
        <p:pic>
          <p:nvPicPr>
            <p:cNvPr id="8208" name="Picture 31" descr="Staphanorhinus_hemitoechus_Coel_antiq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3009"/>
              <a:ext cx="2821" cy="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9" name="Rectangle 33"/>
            <p:cNvSpPr>
              <a:spLocks noChangeArrowheads="1"/>
            </p:cNvSpPr>
            <p:nvPr/>
          </p:nvSpPr>
          <p:spPr bwMode="auto">
            <a:xfrm>
              <a:off x="3272" y="4074"/>
              <a:ext cx="2488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Stephanorhinus hemitoechus</a:t>
              </a: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 a </a:t>
              </a: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Coelodonta antiquitatis</a:t>
              </a: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8210" name="Rectangle 35"/>
            <p:cNvSpPr>
              <a:spLocks noChangeArrowheads="1"/>
            </p:cNvSpPr>
            <p:nvPr/>
          </p:nvSpPr>
          <p:spPr bwMode="auto">
            <a:xfrm>
              <a:off x="68" y="3611"/>
              <a:ext cx="2586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Stephanorhinus kirchbergensis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– gigantický, 2,5 m v kohoutku, lesní prvek (dle stoliček)</a:t>
              </a:r>
            </a:p>
          </p:txBody>
        </p:sp>
      </p:grp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79388" y="260350"/>
            <a:ext cx="467995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Jelenovití – poprvé </a:t>
            </a:r>
            <a:r>
              <a:rPr lang="cs-CZ" altLang="en-US" sz="1400" i="1">
                <a:solidFill>
                  <a:schemeClr val="bg1"/>
                </a:solidFill>
                <a:latin typeface="Comic Sans MS" panose="030F0702030302020204" pitchFamily="66" charset="0"/>
              </a:rPr>
              <a:t>Cervus elaphus</a:t>
            </a:r>
            <a:r>
              <a:rPr lang="cs-CZ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 (jelen evropský) + </a:t>
            </a:r>
            <a:r>
              <a:rPr lang="cs-CZ" altLang="en-US" sz="1400" i="1">
                <a:solidFill>
                  <a:schemeClr val="bg1"/>
                </a:solidFill>
                <a:latin typeface="Comic Sans MS" panose="030F0702030302020204" pitchFamily="66" charset="0"/>
              </a:rPr>
              <a:t>Megaceros verticornis, Alces latifrons </a:t>
            </a:r>
            <a:r>
              <a:rPr lang="cs-CZ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(přechodná forma vedoucí k recentnímu losovi), </a:t>
            </a:r>
            <a:r>
              <a:rPr lang="cs-CZ" altLang="en-US" sz="1400" i="1">
                <a:solidFill>
                  <a:schemeClr val="bg1"/>
                </a:solidFill>
                <a:latin typeface="Comic Sans MS" panose="030F0702030302020204" pitchFamily="66" charset="0"/>
              </a:rPr>
              <a:t>Capreolus capreolus</a:t>
            </a:r>
            <a:r>
              <a:rPr lang="cs-CZ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 (srnec)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179388" y="1268413"/>
            <a:ext cx="46799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i="1">
                <a:solidFill>
                  <a:schemeClr val="bg1"/>
                </a:solidFill>
                <a:latin typeface="Comic Sans MS" panose="030F0702030302020204" pitchFamily="66" charset="0"/>
              </a:rPr>
              <a:t>Ovis antiqua</a:t>
            </a:r>
            <a:r>
              <a:rPr lang="cs-CZ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 – předchůdce dnešní divoké ovce – travnaté otevřené prostředí</a:t>
            </a:r>
            <a:endParaRPr lang="cs-CZ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220" name="Group 16"/>
          <p:cNvGrpSpPr>
            <a:grpSpLocks/>
          </p:cNvGrpSpPr>
          <p:nvPr/>
        </p:nvGrpSpPr>
        <p:grpSpPr bwMode="auto">
          <a:xfrm>
            <a:off x="4965700" y="182563"/>
            <a:ext cx="4025900" cy="2886075"/>
            <a:chOff x="2992" y="2118"/>
            <a:chExt cx="2536" cy="1818"/>
          </a:xfrm>
        </p:grpSpPr>
        <p:pic>
          <p:nvPicPr>
            <p:cNvPr id="9228" name="Picture 17" descr="jelen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118"/>
              <a:ext cx="2448" cy="1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3366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9" name="Rectangle 18"/>
            <p:cNvSpPr>
              <a:spLocks noChangeArrowheads="1"/>
            </p:cNvSpPr>
            <p:nvPr/>
          </p:nvSpPr>
          <p:spPr bwMode="auto">
            <a:xfrm>
              <a:off x="2992" y="3552"/>
              <a:ext cx="253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Zleva doprava: Croizetoceros ramosus</a:t>
              </a: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, </a:t>
              </a: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Eucladoceros senezenzis</a:t>
              </a: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, </a:t>
              </a: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Megaloceros savini</a:t>
              </a: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, </a:t>
              </a: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Megaloceros giganteus </a:t>
              </a:r>
              <a:r>
                <a:rPr lang="cs-CZ" altLang="en-US" sz="1200">
                  <a:solidFill>
                    <a:srgbClr val="FFFF00"/>
                  </a:solidFill>
                  <a:latin typeface="Arial" panose="020B0604020202020204" pitchFamily="34" charset="0"/>
                </a:rPr>
                <a:t>a </a:t>
              </a:r>
              <a:r>
                <a:rPr lang="cs-CZ" altLang="en-US" sz="1200" i="1">
                  <a:solidFill>
                    <a:srgbClr val="FFFF00"/>
                  </a:solidFill>
                  <a:latin typeface="Arial" panose="020B0604020202020204" pitchFamily="34" charset="0"/>
                </a:rPr>
                <a:t>Cervus elaphus.</a:t>
              </a:r>
              <a:endParaRPr lang="cs-CZ" altLang="en-US" sz="12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9221" name="Rectangle 20"/>
          <p:cNvSpPr>
            <a:spLocks noChangeArrowheads="1"/>
          </p:cNvSpPr>
          <p:nvPr/>
        </p:nvSpPr>
        <p:spPr bwMode="auto">
          <a:xfrm>
            <a:off x="179388" y="1844675"/>
            <a:ext cx="46799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Psovití – </a:t>
            </a:r>
            <a:r>
              <a:rPr lang="cs-CZ" altLang="en-US" sz="1400" i="1">
                <a:solidFill>
                  <a:schemeClr val="bg1"/>
                </a:solidFill>
                <a:latin typeface="Comic Sans MS" panose="030F0702030302020204" pitchFamily="66" charset="0"/>
              </a:rPr>
              <a:t>Canis etruscus</a:t>
            </a:r>
            <a:r>
              <a:rPr lang="cs-CZ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; </a:t>
            </a:r>
            <a:r>
              <a:rPr lang="cs-CZ" altLang="en-US" sz="1400" i="1">
                <a:solidFill>
                  <a:schemeClr val="bg1"/>
                </a:solidFill>
                <a:latin typeface="Comic Sans MS" panose="030F0702030302020204" pitchFamily="66" charset="0"/>
              </a:rPr>
              <a:t>Canis mosbachensis</a:t>
            </a:r>
            <a:r>
              <a:rPr lang="cs-CZ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 – přímý předchůdce vlka; </a:t>
            </a:r>
            <a:r>
              <a:rPr lang="cs-CZ" altLang="en-US" sz="1400" i="1">
                <a:solidFill>
                  <a:schemeClr val="bg1"/>
                </a:solidFill>
                <a:latin typeface="Comic Sans MS" panose="030F0702030302020204" pitchFamily="66" charset="0"/>
              </a:rPr>
              <a:t>Cuon stehlini</a:t>
            </a:r>
            <a:r>
              <a:rPr lang="cs-CZ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 – předchůdce dhoula (asijský rudý vlk), znovu se rozšiřují lišky (</a:t>
            </a:r>
            <a:r>
              <a:rPr lang="cs-CZ" altLang="en-US" sz="1400" i="1">
                <a:solidFill>
                  <a:schemeClr val="bg1"/>
                </a:solidFill>
                <a:latin typeface="Comic Sans MS" panose="030F0702030302020204" pitchFamily="66" charset="0"/>
              </a:rPr>
              <a:t>Vulpes praeglacialis</a:t>
            </a:r>
            <a:r>
              <a:rPr lang="cs-CZ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  <a:endParaRPr lang="cs-CZ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222" name="Rectangle 21"/>
          <p:cNvSpPr>
            <a:spLocks noChangeArrowheads="1"/>
          </p:cNvSpPr>
          <p:nvPr/>
        </p:nvSpPr>
        <p:spPr bwMode="auto">
          <a:xfrm>
            <a:off x="250825" y="2997200"/>
            <a:ext cx="4321175" cy="2087563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1">
                <a:latin typeface="Comic Sans MS" panose="030F0702030302020204" pitchFamily="66" charset="0"/>
              </a:rPr>
              <a:t>Velcí savci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i="1">
                <a:latin typeface="Comic Sans MS" panose="030F0702030302020204" pitchFamily="66" charset="0"/>
              </a:rPr>
              <a:t>Canis etruscus</a:t>
            </a:r>
            <a:r>
              <a:rPr lang="cs-CZ" altLang="en-US" sz="1400">
                <a:latin typeface="Comic Sans MS" panose="030F0702030302020204" pitchFamily="66" charset="0"/>
              </a:rPr>
              <a:t>, </a:t>
            </a:r>
            <a:r>
              <a:rPr lang="cs-CZ" altLang="en-US" sz="1400" i="1">
                <a:latin typeface="Comic Sans MS" panose="030F0702030302020204" pitchFamily="66" charset="0"/>
              </a:rPr>
              <a:t>Panthera gombaszoegensis</a:t>
            </a:r>
            <a:r>
              <a:rPr lang="cs-CZ" altLang="en-US" sz="1400">
                <a:latin typeface="Comic Sans MS" panose="030F0702030302020204" pitchFamily="66" charset="0"/>
              </a:rPr>
              <a:t>, </a:t>
            </a:r>
            <a:r>
              <a:rPr lang="cs-CZ" altLang="en-US" sz="1400" i="1">
                <a:latin typeface="Comic Sans MS" panose="030F0702030302020204" pitchFamily="66" charset="0"/>
              </a:rPr>
              <a:t>Homotherium crenatidens</a:t>
            </a:r>
            <a:r>
              <a:rPr lang="cs-CZ" altLang="en-US" sz="1400">
                <a:latin typeface="Comic Sans MS" panose="030F0702030302020204" pitchFamily="66" charset="0"/>
              </a:rPr>
              <a:t>, </a:t>
            </a:r>
            <a:r>
              <a:rPr lang="cs-CZ" altLang="en-US" sz="1400" i="1">
                <a:latin typeface="Comic Sans MS" panose="030F0702030302020204" pitchFamily="66" charset="0"/>
              </a:rPr>
              <a:t>Megantereon cultridens</a:t>
            </a:r>
            <a:r>
              <a:rPr lang="cs-CZ" altLang="en-US" sz="1400">
                <a:latin typeface="Comic Sans MS" panose="030F0702030302020204" pitchFamily="66" charset="0"/>
              </a:rPr>
              <a:t>, </a:t>
            </a:r>
            <a:r>
              <a:rPr lang="cs-CZ" altLang="en-US" sz="1400" i="1">
                <a:latin typeface="Comic Sans MS" panose="030F0702030302020204" pitchFamily="66" charset="0"/>
              </a:rPr>
              <a:t>Pachycrocuta brevirostris</a:t>
            </a:r>
            <a:r>
              <a:rPr lang="cs-CZ" altLang="en-US" sz="1400">
                <a:latin typeface="Comic Sans MS" panose="030F0702030302020204" pitchFamily="66" charset="0"/>
              </a:rPr>
              <a:t>, </a:t>
            </a:r>
            <a:r>
              <a:rPr lang="cs-CZ" altLang="en-US" sz="1400" i="1">
                <a:latin typeface="Comic Sans MS" panose="030F0702030302020204" pitchFamily="66" charset="0"/>
              </a:rPr>
              <a:t>Ursus etruscus</a:t>
            </a:r>
            <a:r>
              <a:rPr lang="cs-CZ" altLang="en-US" sz="1400">
                <a:latin typeface="Comic Sans MS" panose="030F0702030302020204" pitchFamily="66" charset="0"/>
              </a:rPr>
              <a:t>, </a:t>
            </a:r>
            <a:r>
              <a:rPr lang="cs-CZ" altLang="en-US" sz="1400" i="1">
                <a:latin typeface="Comic Sans MS" panose="030F0702030302020204" pitchFamily="66" charset="0"/>
              </a:rPr>
              <a:t>Stephanorhinus etruscus</a:t>
            </a:r>
            <a:r>
              <a:rPr lang="cs-CZ" altLang="en-US" sz="1400">
                <a:latin typeface="Comic Sans MS" panose="030F0702030302020204" pitchFamily="66" charset="0"/>
              </a:rPr>
              <a:t>, </a:t>
            </a:r>
            <a:r>
              <a:rPr lang="cs-CZ" altLang="en-US" sz="1400" i="1">
                <a:latin typeface="Comic Sans MS" panose="030F0702030302020204" pitchFamily="66" charset="0"/>
              </a:rPr>
              <a:t>Equus stenonsis</a:t>
            </a:r>
            <a:r>
              <a:rPr lang="cs-CZ" altLang="en-US" sz="1400">
                <a:latin typeface="Comic Sans MS" panose="030F0702030302020204" pitchFamily="66" charset="0"/>
              </a:rPr>
              <a:t>, </a:t>
            </a:r>
            <a:r>
              <a:rPr lang="cs-CZ" altLang="en-US" sz="1400" i="1">
                <a:latin typeface="Comic Sans MS" panose="030F0702030302020204" pitchFamily="66" charset="0"/>
              </a:rPr>
              <a:t>Equus altidens</a:t>
            </a:r>
            <a:r>
              <a:rPr lang="cs-CZ" altLang="en-US" sz="1400">
                <a:latin typeface="Comic Sans MS" panose="030F0702030302020204" pitchFamily="66" charset="0"/>
              </a:rPr>
              <a:t>, </a:t>
            </a:r>
            <a:r>
              <a:rPr lang="cs-CZ" altLang="en-US" sz="1400" i="1">
                <a:latin typeface="Comic Sans MS" panose="030F0702030302020204" pitchFamily="66" charset="0"/>
              </a:rPr>
              <a:t>Hippopotamus major</a:t>
            </a:r>
            <a:r>
              <a:rPr lang="cs-CZ" altLang="en-US" sz="1400">
                <a:latin typeface="Comic Sans MS" panose="030F0702030302020204" pitchFamily="66" charset="0"/>
              </a:rPr>
              <a:t>, </a:t>
            </a:r>
            <a:r>
              <a:rPr lang="cs-CZ" altLang="en-US" sz="1400" i="1">
                <a:latin typeface="Comic Sans MS" panose="030F0702030302020204" pitchFamily="66" charset="0"/>
              </a:rPr>
              <a:t>Mammuthus meridionalis</a:t>
            </a:r>
            <a:r>
              <a:rPr lang="cs-CZ" altLang="en-US" sz="1400"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1">
                <a:latin typeface="Comic Sans MS" panose="030F0702030302020204" pitchFamily="66" charset="0"/>
              </a:rPr>
              <a:t>Drobní savci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>
                <a:latin typeface="Comic Sans MS" panose="030F0702030302020204" pitchFamily="66" charset="0"/>
              </a:rPr>
              <a:t>Řada nových linií, komplikovaná stavba molárů</a:t>
            </a:r>
            <a:endParaRPr lang="cs-CZ" altLang="en-US" sz="1400" i="1">
              <a:latin typeface="Comic Sans MS" panose="030F0702030302020204" pitchFamily="66" charset="0"/>
            </a:endParaRPr>
          </a:p>
        </p:txBody>
      </p:sp>
      <p:sp>
        <p:nvSpPr>
          <p:cNvPr id="9223" name="Rectangle 22"/>
          <p:cNvSpPr>
            <a:spLocks noChangeArrowheads="1"/>
          </p:cNvSpPr>
          <p:nvPr/>
        </p:nvSpPr>
        <p:spPr bwMode="auto">
          <a:xfrm>
            <a:off x="250825" y="5300663"/>
            <a:ext cx="4321175" cy="50482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1">
                <a:latin typeface="Comic Sans MS" panose="030F0702030302020204" pitchFamily="66" charset="0"/>
              </a:rPr>
              <a:t>Hominidi</a:t>
            </a:r>
            <a:r>
              <a:rPr lang="cs-CZ" altLang="en-US" sz="1400">
                <a:latin typeface="Comic Sans MS" panose="030F0702030302020204" pitchFamily="66" charset="0"/>
              </a:rPr>
              <a:t> – první obydlení západní Evropy 1,2 Ma (pouze artefakty)</a:t>
            </a:r>
          </a:p>
        </p:txBody>
      </p:sp>
      <p:pic>
        <p:nvPicPr>
          <p:cNvPr id="9224" name="Picture 24" descr="archidiskodon_meridionalis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3462338"/>
            <a:ext cx="3838575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26"/>
          <p:cNvSpPr>
            <a:spLocks noChangeArrowheads="1"/>
          </p:cNvSpPr>
          <p:nvPr/>
        </p:nvSpPr>
        <p:spPr bwMode="auto">
          <a:xfrm>
            <a:off x="5043488" y="6172200"/>
            <a:ext cx="21605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200" i="1">
                <a:solidFill>
                  <a:srgbClr val="FFFF00"/>
                </a:solidFill>
                <a:latin typeface="Arial" panose="020B0604020202020204" pitchFamily="34" charset="0"/>
              </a:rPr>
              <a:t>Mammuthus meridionalis.</a:t>
            </a:r>
            <a:endParaRPr lang="cs-CZ" altLang="en-US" sz="12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ChangeArrowheads="1"/>
          </p:cNvSpPr>
          <p:nvPr/>
        </p:nvSpPr>
        <p:spPr bwMode="auto">
          <a:xfrm>
            <a:off x="123825" y="692150"/>
            <a:ext cx="51847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Počátek 0,78 Ma – řada výkyvů, některé glaciály velmi chladné. Nové kontinentální mosty (oblast Beringie)</a:t>
            </a:r>
            <a:endParaRPr lang="cs-CZ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3" name="Rectangle 1027"/>
          <p:cNvSpPr>
            <a:spLocks noChangeArrowheads="1"/>
          </p:cNvSpPr>
          <p:nvPr/>
        </p:nvSpPr>
        <p:spPr bwMode="auto">
          <a:xfrm>
            <a:off x="107950" y="188913"/>
            <a:ext cx="419258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 b="1">
                <a:solidFill>
                  <a:srgbClr val="FFCC66"/>
                </a:solidFill>
                <a:latin typeface="Comic Sans MS" panose="030F0702030302020204" pitchFamily="66" charset="0"/>
              </a:rPr>
              <a:t>Střední pleistocén</a:t>
            </a:r>
          </a:p>
        </p:txBody>
      </p:sp>
      <p:sp>
        <p:nvSpPr>
          <p:cNvPr id="10244" name="Rectangle 1029"/>
          <p:cNvSpPr>
            <a:spLocks noChangeArrowheads="1"/>
          </p:cNvSpPr>
          <p:nvPr/>
        </p:nvSpPr>
        <p:spPr bwMode="auto">
          <a:xfrm>
            <a:off x="217488" y="1339850"/>
            <a:ext cx="4968875" cy="115252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1">
                <a:latin typeface="Comic Sans MS" panose="030F0702030302020204" pitchFamily="66" charset="0"/>
              </a:rPr>
              <a:t>Velcí savci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i="1">
                <a:latin typeface="Comic Sans MS" panose="030F0702030302020204" pitchFamily="66" charset="0"/>
              </a:rPr>
              <a:t>Elephas antiquus</a:t>
            </a:r>
            <a:r>
              <a:rPr lang="cs-CZ" altLang="en-US" sz="1400">
                <a:latin typeface="Comic Sans MS" panose="030F0702030302020204" pitchFamily="66" charset="0"/>
              </a:rPr>
              <a:t>, </a:t>
            </a:r>
            <a:r>
              <a:rPr lang="cs-CZ" altLang="en-US" sz="1400" i="1">
                <a:latin typeface="Comic Sans MS" panose="030F0702030302020204" pitchFamily="66" charset="0"/>
              </a:rPr>
              <a:t>Stephanorhinus hemitoechus</a:t>
            </a:r>
            <a:r>
              <a:rPr lang="cs-CZ" altLang="en-US" sz="1400">
                <a:latin typeface="Comic Sans MS" panose="030F0702030302020204" pitchFamily="66" charset="0"/>
              </a:rPr>
              <a:t>, </a:t>
            </a:r>
            <a:r>
              <a:rPr lang="cs-CZ" altLang="en-US" sz="1400" i="1">
                <a:latin typeface="Comic Sans MS" panose="030F0702030302020204" pitchFamily="66" charset="0"/>
              </a:rPr>
              <a:t>S. kirchbergensis</a:t>
            </a:r>
            <a:r>
              <a:rPr lang="cs-CZ" altLang="en-US" sz="1400">
                <a:latin typeface="Comic Sans MS" panose="030F0702030302020204" pitchFamily="66" charset="0"/>
              </a:rPr>
              <a:t>, </a:t>
            </a:r>
            <a:r>
              <a:rPr lang="cs-CZ" altLang="en-US" sz="1400" i="1">
                <a:latin typeface="Comic Sans MS" panose="030F0702030302020204" pitchFamily="66" charset="0"/>
              </a:rPr>
              <a:t>Bison schoetensacki</a:t>
            </a:r>
            <a:r>
              <a:rPr lang="cs-CZ" altLang="en-US" sz="1400">
                <a:latin typeface="Comic Sans MS" panose="030F0702030302020204" pitchFamily="66" charset="0"/>
              </a:rPr>
              <a:t>, </a:t>
            </a:r>
            <a:r>
              <a:rPr lang="cs-CZ" altLang="en-US" sz="1400" i="1">
                <a:latin typeface="Comic Sans MS" panose="030F0702030302020204" pitchFamily="66" charset="0"/>
              </a:rPr>
              <a:t>Sus scrofa</a:t>
            </a:r>
            <a:r>
              <a:rPr lang="cs-CZ" altLang="en-US" sz="1400">
                <a:latin typeface="Comic Sans MS" panose="030F0702030302020204" pitchFamily="66" charset="0"/>
              </a:rPr>
              <a:t>, </a:t>
            </a:r>
            <a:r>
              <a:rPr lang="cs-CZ" altLang="en-US" sz="1400" i="1">
                <a:latin typeface="Comic Sans MS" panose="030F0702030302020204" pitchFamily="66" charset="0"/>
              </a:rPr>
              <a:t>Crocuta crocuta</a:t>
            </a:r>
            <a:r>
              <a:rPr lang="cs-CZ" altLang="en-US" sz="1400">
                <a:latin typeface="Comic Sans MS" panose="030F0702030302020204" pitchFamily="66" charset="0"/>
              </a:rPr>
              <a:t>, </a:t>
            </a:r>
            <a:r>
              <a:rPr lang="cs-CZ" altLang="en-US" sz="1400" i="1">
                <a:latin typeface="Comic Sans MS" panose="030F0702030302020204" pitchFamily="66" charset="0"/>
              </a:rPr>
              <a:t>Macaca sylvana</a:t>
            </a:r>
            <a:r>
              <a:rPr lang="cs-CZ" altLang="en-US" sz="1400">
                <a:latin typeface="Comic Sans MS" panose="030F0702030302020204" pitchFamily="66" charset="0"/>
              </a:rPr>
              <a:t>. Vymírání některých šavlozubých šelem: </a:t>
            </a:r>
            <a:r>
              <a:rPr lang="cs-CZ" altLang="en-US" sz="1400" i="1">
                <a:latin typeface="Comic Sans MS" panose="030F0702030302020204" pitchFamily="66" charset="0"/>
              </a:rPr>
              <a:t>Megantereon </a:t>
            </a:r>
            <a:r>
              <a:rPr lang="cs-CZ" altLang="en-US" sz="1400">
                <a:latin typeface="Comic Sans MS" panose="030F0702030302020204" pitchFamily="66" charset="0"/>
              </a:rPr>
              <a:t>(naposledy 500 ka)</a:t>
            </a:r>
            <a:r>
              <a:rPr lang="cs-CZ" altLang="en-US" sz="1400" i="1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0245" name="Picture 1041" descr="Megatereon_cultr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1"/>
          <a:stretch>
            <a:fillRect/>
          </a:stretch>
        </p:blipFill>
        <p:spPr bwMode="auto">
          <a:xfrm>
            <a:off x="5330825" y="169863"/>
            <a:ext cx="3600450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1042"/>
          <p:cNvSpPr>
            <a:spLocks noChangeArrowheads="1"/>
          </p:cNvSpPr>
          <p:nvPr/>
        </p:nvSpPr>
        <p:spPr bwMode="auto">
          <a:xfrm>
            <a:off x="5249863" y="2565400"/>
            <a:ext cx="3997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200" i="1">
                <a:solidFill>
                  <a:srgbClr val="FFFF00"/>
                </a:solidFill>
                <a:latin typeface="Arial" panose="020B0604020202020204" pitchFamily="34" charset="0"/>
              </a:rPr>
              <a:t>Megantereon cultridens</a:t>
            </a:r>
            <a:r>
              <a:rPr lang="cs-CZ" altLang="en-US" sz="1200">
                <a:solidFill>
                  <a:srgbClr val="FFFF00"/>
                </a:solidFill>
                <a:latin typeface="Arial" panose="020B0604020202020204" pitchFamily="34" charset="0"/>
              </a:rPr>
              <a:t> typické pro zalesněné prostředí.</a:t>
            </a:r>
          </a:p>
        </p:txBody>
      </p:sp>
      <p:sp>
        <p:nvSpPr>
          <p:cNvPr id="10247" name="Rectangle 1043"/>
          <p:cNvSpPr>
            <a:spLocks noChangeArrowheads="1"/>
          </p:cNvSpPr>
          <p:nvPr/>
        </p:nvSpPr>
        <p:spPr bwMode="auto">
          <a:xfrm>
            <a:off x="141288" y="2636838"/>
            <a:ext cx="51847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Nové formy kočkovitých šelem – </a:t>
            </a:r>
            <a:r>
              <a:rPr lang="cs-CZ" altLang="en-US" sz="1400" i="1">
                <a:solidFill>
                  <a:schemeClr val="bg1"/>
                </a:solidFill>
                <a:latin typeface="Comic Sans MS" panose="030F0702030302020204" pitchFamily="66" charset="0"/>
              </a:rPr>
              <a:t>Panthera pardus</a:t>
            </a:r>
            <a:r>
              <a:rPr lang="cs-CZ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 (leopard), </a:t>
            </a:r>
            <a:r>
              <a:rPr lang="cs-CZ" altLang="en-US" sz="1400" i="1">
                <a:solidFill>
                  <a:schemeClr val="bg1"/>
                </a:solidFill>
                <a:latin typeface="Comic Sans MS" panose="030F0702030302020204" pitchFamily="66" charset="0"/>
              </a:rPr>
              <a:t>Panthera leo</a:t>
            </a:r>
            <a:r>
              <a:rPr lang="cs-CZ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 (lev), </a:t>
            </a:r>
            <a:r>
              <a:rPr lang="cs-CZ" altLang="en-US" sz="1400" i="1">
                <a:solidFill>
                  <a:schemeClr val="bg1"/>
                </a:solidFill>
                <a:latin typeface="Comic Sans MS" panose="030F0702030302020204" pitchFamily="66" charset="0"/>
              </a:rPr>
              <a:t>Lynx spelaea</a:t>
            </a:r>
            <a:r>
              <a:rPr lang="cs-CZ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 (jeskynní rys)</a:t>
            </a:r>
            <a:endParaRPr lang="cs-CZ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248" name="Group 1049"/>
          <p:cNvGrpSpPr>
            <a:grpSpLocks/>
          </p:cNvGrpSpPr>
          <p:nvPr/>
        </p:nvGrpSpPr>
        <p:grpSpPr bwMode="auto">
          <a:xfrm>
            <a:off x="168275" y="3108325"/>
            <a:ext cx="8782050" cy="3273425"/>
            <a:chOff x="106" y="1958"/>
            <a:chExt cx="5532" cy="2062"/>
          </a:xfrm>
        </p:grpSpPr>
        <p:pic>
          <p:nvPicPr>
            <p:cNvPr id="10251" name="Picture 1035" descr="mammuthus_trogontheri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958"/>
              <a:ext cx="2259" cy="1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3366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2" name="Rectangle 1036"/>
            <p:cNvSpPr>
              <a:spLocks noChangeArrowheads="1"/>
            </p:cNvSpPr>
            <p:nvPr/>
          </p:nvSpPr>
          <p:spPr bwMode="auto">
            <a:xfrm>
              <a:off x="3341" y="3431"/>
              <a:ext cx="1180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200" i="1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Mammuthus</a:t>
              </a:r>
              <a:r>
                <a:rPr lang="cs-CZ" altLang="en-US" sz="1200" i="1" dirty="0">
                  <a:solidFill>
                    <a:srgbClr val="FFFF00"/>
                  </a:solidFill>
                  <a:latin typeface="Arial" panose="020B0604020202020204" pitchFamily="34" charset="0"/>
                </a:rPr>
                <a:t> </a:t>
              </a:r>
              <a:r>
                <a:rPr lang="cs-CZ" altLang="en-US" sz="1200" i="1" dirty="0" err="1">
                  <a:solidFill>
                    <a:srgbClr val="FFFF00"/>
                  </a:solidFill>
                  <a:latin typeface="Arial" panose="020B0604020202020204" pitchFamily="34" charset="0"/>
                </a:rPr>
                <a:t>trogontherii</a:t>
              </a:r>
              <a:r>
                <a:rPr lang="cs-CZ" altLang="en-US" sz="1200" i="1" dirty="0">
                  <a:solidFill>
                    <a:srgbClr val="FFFF00"/>
                  </a:solidFill>
                  <a:latin typeface="Arial" panose="020B0604020202020204" pitchFamily="34" charset="0"/>
                </a:rPr>
                <a:t>.</a:t>
              </a:r>
              <a:endParaRPr lang="cs-CZ" altLang="en-US" sz="1200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3" name="Rectangle 1044"/>
            <p:cNvSpPr>
              <a:spLocks noChangeArrowheads="1"/>
            </p:cNvSpPr>
            <p:nvPr/>
          </p:nvSpPr>
          <p:spPr bwMode="auto">
            <a:xfrm>
              <a:off x="158" y="2069"/>
              <a:ext cx="3130" cy="45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>
                  <a:latin typeface="Comic Sans MS" panose="030F0702030302020204" pitchFamily="66" charset="0"/>
                </a:rPr>
                <a:t>Řada stepních prvků spodního pleistocénu – </a:t>
              </a:r>
              <a:r>
                <a:rPr lang="cs-CZ" altLang="en-US" sz="1400" b="1">
                  <a:latin typeface="Comic Sans MS" panose="030F0702030302020204" pitchFamily="66" charset="0"/>
                </a:rPr>
                <a:t>adaptace na glaciální klima, vznik větších nebo robustnějších forem</a:t>
              </a:r>
              <a:r>
                <a:rPr lang="cs-CZ" altLang="en-US" sz="1400">
                  <a:latin typeface="Comic Sans MS" panose="030F0702030302020204" pitchFamily="66" charset="0"/>
                </a:rPr>
                <a:t>, např. </a:t>
              </a:r>
              <a:r>
                <a:rPr lang="cs-CZ" altLang="en-US" sz="1400" i="1">
                  <a:latin typeface="Comic Sans MS" panose="030F0702030302020204" pitchFamily="66" charset="0"/>
                </a:rPr>
                <a:t>Praeovibos priscus.</a:t>
              </a:r>
            </a:p>
          </p:txBody>
        </p:sp>
        <p:sp>
          <p:nvSpPr>
            <p:cNvPr id="10254" name="Rectangle 1046"/>
            <p:cNvSpPr>
              <a:spLocks noChangeArrowheads="1"/>
            </p:cNvSpPr>
            <p:nvPr/>
          </p:nvSpPr>
          <p:spPr bwMode="auto">
            <a:xfrm>
              <a:off x="106" y="2614"/>
              <a:ext cx="3266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Equus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– vznik 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Equus germanicus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, </a:t>
              </a: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Equus mosbachenis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- přímí předchůdci dnešního koně. Menší formy – osel.</a:t>
              </a:r>
              <a:endParaRPr lang="cs-CZ" altLang="en-US" sz="1400" i="1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255" name="Rectangle 1047"/>
            <p:cNvSpPr>
              <a:spLocks noChangeArrowheads="1"/>
            </p:cNvSpPr>
            <p:nvPr/>
          </p:nvSpPr>
          <p:spPr bwMode="auto">
            <a:xfrm>
              <a:off x="113" y="3022"/>
              <a:ext cx="3266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Mammuthus trogontherii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– stepní mamut, asi z Asie, typický pro glaciály středního pleistocénu – největší mamut Evropy, 4,5 m v kohoutku, kly až 5 m.</a:t>
              </a:r>
              <a:endParaRPr lang="cs-CZ" altLang="en-US" sz="1400" i="1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256" name="Rectangle 1048"/>
            <p:cNvSpPr>
              <a:spLocks noChangeArrowheads="1"/>
            </p:cNvSpPr>
            <p:nvPr/>
          </p:nvSpPr>
          <p:spPr bwMode="auto">
            <a:xfrm>
              <a:off x="113" y="3703"/>
              <a:ext cx="3266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Bison priscus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– podobný dnešnímu bizonu, ale mnohem větší rohy</a:t>
              </a:r>
              <a:endParaRPr lang="cs-CZ" altLang="en-US" sz="1400" i="1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79388" y="188913"/>
            <a:ext cx="5184775" cy="93662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1">
                <a:latin typeface="Comic Sans MS" panose="030F0702030302020204" pitchFamily="66" charset="0"/>
              </a:rPr>
              <a:t>Hominidi</a:t>
            </a:r>
            <a:r>
              <a:rPr lang="cs-CZ" altLang="en-US" sz="1400">
                <a:latin typeface="Comic Sans MS" panose="030F0702030302020204" pitchFamily="66" charset="0"/>
              </a:rPr>
              <a:t> – 800 ka – první zbytky člověka v západní Evropě (Atapuerca) – dle některých autorů – nový druh </a:t>
            </a:r>
            <a:r>
              <a:rPr lang="cs-CZ" altLang="en-US" sz="1400" i="1">
                <a:latin typeface="Comic Sans MS" panose="030F0702030302020204" pitchFamily="66" charset="0"/>
              </a:rPr>
              <a:t>Homo antecessor – </a:t>
            </a:r>
            <a:r>
              <a:rPr lang="cs-CZ" altLang="en-US" sz="1400">
                <a:latin typeface="Comic Sans MS" panose="030F0702030302020204" pitchFamily="66" charset="0"/>
              </a:rPr>
              <a:t>přímý potomek </a:t>
            </a:r>
            <a:r>
              <a:rPr lang="cs-CZ" altLang="en-US" sz="1400" i="1">
                <a:latin typeface="Comic Sans MS" panose="030F0702030302020204" pitchFamily="66" charset="0"/>
              </a:rPr>
              <a:t>Homo ergaster</a:t>
            </a:r>
            <a:r>
              <a:rPr lang="cs-CZ" altLang="en-US" sz="1400">
                <a:latin typeface="Comic Sans MS" panose="030F0702030302020204" pitchFamily="66" charset="0"/>
              </a:rPr>
              <a:t>, předek </a:t>
            </a:r>
            <a:r>
              <a:rPr lang="cs-CZ" altLang="en-US" sz="1400" i="1">
                <a:latin typeface="Comic Sans MS" panose="030F0702030302020204" pitchFamily="66" charset="0"/>
              </a:rPr>
              <a:t>Homo heidelbergensis</a:t>
            </a:r>
          </a:p>
        </p:txBody>
      </p:sp>
      <p:sp>
        <p:nvSpPr>
          <p:cNvPr id="11267" name="Rectangle 16"/>
          <p:cNvSpPr>
            <a:spLocks noChangeArrowheads="1"/>
          </p:cNvSpPr>
          <p:nvPr/>
        </p:nvSpPr>
        <p:spPr bwMode="auto">
          <a:xfrm>
            <a:off x="179388" y="1270000"/>
            <a:ext cx="5184775" cy="5746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i="1">
                <a:latin typeface="Comic Sans MS" panose="030F0702030302020204" pitchFamily="66" charset="0"/>
              </a:rPr>
              <a:t>Homo heidelbergensis</a:t>
            </a:r>
            <a:r>
              <a:rPr lang="cs-CZ" altLang="en-US" sz="1400">
                <a:latin typeface="Comic Sans MS" panose="030F0702030302020204" pitchFamily="66" charset="0"/>
              </a:rPr>
              <a:t> – asi 600 ka – předchůdci neandertálců (ti se objevili 200 ka)</a:t>
            </a:r>
            <a:endParaRPr lang="cs-CZ" altLang="en-US" sz="1400" i="1">
              <a:latin typeface="Comic Sans MS" panose="030F0702030302020204" pitchFamily="66" charset="0"/>
            </a:endParaRPr>
          </a:p>
        </p:txBody>
      </p:sp>
      <p:pic>
        <p:nvPicPr>
          <p:cNvPr id="11268" name="Picture 17" descr="Homo_Heidelberg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88913"/>
            <a:ext cx="244157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8" descr="Homo_Neander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789363"/>
            <a:ext cx="165893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0" name="Group 24"/>
          <p:cNvGrpSpPr>
            <a:grpSpLocks/>
          </p:cNvGrpSpPr>
          <p:nvPr/>
        </p:nvGrpSpPr>
        <p:grpSpPr bwMode="auto">
          <a:xfrm>
            <a:off x="107950" y="1981200"/>
            <a:ext cx="6216650" cy="4614863"/>
            <a:chOff x="68" y="1248"/>
            <a:chExt cx="3916" cy="2907"/>
          </a:xfrm>
        </p:grpSpPr>
        <p:sp>
          <p:nvSpPr>
            <p:cNvPr id="11273" name="Rectangle 19"/>
            <p:cNvSpPr>
              <a:spLocks noChangeArrowheads="1"/>
            </p:cNvSpPr>
            <p:nvPr/>
          </p:nvSpPr>
          <p:spPr bwMode="auto">
            <a:xfrm>
              <a:off x="68" y="1248"/>
              <a:ext cx="2641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en-US" sz="2000" b="1">
                  <a:solidFill>
                    <a:srgbClr val="FFCC66"/>
                  </a:solidFill>
                  <a:latin typeface="Comic Sans MS" panose="030F0702030302020204" pitchFamily="66" charset="0"/>
                </a:rPr>
                <a:t>Svrchní pleistocén</a:t>
              </a:r>
            </a:p>
          </p:txBody>
        </p:sp>
        <p:sp>
          <p:nvSpPr>
            <p:cNvPr id="11274" name="Rectangle 21"/>
            <p:cNvSpPr>
              <a:spLocks noChangeArrowheads="1"/>
            </p:cNvSpPr>
            <p:nvPr/>
          </p:nvSpPr>
          <p:spPr bwMode="auto">
            <a:xfrm>
              <a:off x="89" y="1495"/>
              <a:ext cx="3840" cy="1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Eem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– asi 126 – 115 ka, klima poněkud teplejší než dnes, hladina moře asi o 4-6 m výše než dnes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Počátek viselského zalednění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- 115-75 ka – kolísání klimatu, několik stadiálních a inderstadiálních fází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OIS 4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- 75 ka – 60 ka – výrazné ochlazení – ledovce pokryly většinu Skandinávie a tundrové oblasti severní a střední Evropy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OIS 3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– mírné oteplení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OIS 2</a:t>
              </a:r>
              <a:r>
                <a:rPr lang="cs-CZ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– 22 ka – 17 ka – poslední nápor zalednění, moře pokleslo o 100 – 120 m, zmenšení Středozemního moře + Černého moře</a:t>
              </a:r>
            </a:p>
          </p:txBody>
        </p:sp>
        <p:sp>
          <p:nvSpPr>
            <p:cNvPr id="11275" name="Rectangle 22"/>
            <p:cNvSpPr>
              <a:spLocks noChangeArrowheads="1"/>
            </p:cNvSpPr>
            <p:nvPr/>
          </p:nvSpPr>
          <p:spPr bwMode="auto">
            <a:xfrm>
              <a:off x="144" y="2880"/>
              <a:ext cx="3840" cy="48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b="1">
                  <a:latin typeface="Comic Sans MS" panose="030F0702030302020204" pitchFamily="66" charset="0"/>
                </a:rPr>
                <a:t>Mizí teplomilné eemské prvky</a:t>
              </a:r>
              <a:r>
                <a:rPr lang="cs-CZ" altLang="en-US" sz="1400">
                  <a:latin typeface="Comic Sans MS" panose="030F0702030302020204" pitchFamily="66" charset="0"/>
                </a:rPr>
                <a:t> – </a:t>
              </a:r>
              <a:r>
                <a:rPr lang="cs-CZ" altLang="en-US" sz="1400" i="1">
                  <a:latin typeface="Comic Sans MS" panose="030F0702030302020204" pitchFamily="66" charset="0"/>
                </a:rPr>
                <a:t>Elephas antiquus</a:t>
              </a:r>
              <a:r>
                <a:rPr lang="cs-CZ" altLang="en-US" sz="1400">
                  <a:latin typeface="Comic Sans MS" panose="030F0702030302020204" pitchFamily="66" charset="0"/>
                </a:rPr>
                <a:t>, hroši, </a:t>
              </a:r>
              <a:r>
                <a:rPr lang="cs-CZ" altLang="en-US" sz="1400" i="1">
                  <a:latin typeface="Comic Sans MS" panose="030F0702030302020204" pitchFamily="66" charset="0"/>
                </a:rPr>
                <a:t>Stephanorhinus kirchbergensis</a:t>
              </a:r>
              <a:r>
                <a:rPr lang="cs-CZ" altLang="en-US" sz="1400">
                  <a:latin typeface="Comic Sans MS" panose="030F0702030302020204" pitchFamily="66" charset="0"/>
                </a:rPr>
                <a:t>, </a:t>
              </a:r>
              <a:r>
                <a:rPr lang="cs-CZ" altLang="en-US" sz="1400" i="1">
                  <a:latin typeface="Comic Sans MS" panose="030F0702030302020204" pitchFamily="66" charset="0"/>
                </a:rPr>
                <a:t>Stephanorhinus hemitoechus</a:t>
              </a:r>
              <a:r>
                <a:rPr lang="cs-CZ" altLang="en-US" sz="1400">
                  <a:latin typeface="Comic Sans MS" panose="030F0702030302020204" pitchFamily="66" charset="0"/>
                </a:rPr>
                <a:t> (již. Evropa do začátku glaciálu)</a:t>
              </a:r>
            </a:p>
          </p:txBody>
        </p:sp>
        <p:sp>
          <p:nvSpPr>
            <p:cNvPr id="11276" name="Rectangle 23"/>
            <p:cNvSpPr>
              <a:spLocks noChangeArrowheads="1"/>
            </p:cNvSpPr>
            <p:nvPr/>
          </p:nvSpPr>
          <p:spPr bwMode="auto">
            <a:xfrm>
              <a:off x="144" y="3531"/>
              <a:ext cx="3840" cy="624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b="1">
                  <a:latin typeface="Comic Sans MS" panose="030F0702030302020204" pitchFamily="66" charset="0"/>
                </a:rPr>
                <a:t>Velcí savci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 i="1">
                  <a:latin typeface="Comic Sans MS" panose="030F0702030302020204" pitchFamily="66" charset="0"/>
                </a:rPr>
                <a:t>Mammuthus primigenius</a:t>
              </a:r>
              <a:r>
                <a:rPr lang="cs-CZ" altLang="en-US" sz="1400">
                  <a:latin typeface="Comic Sans MS" panose="030F0702030302020204" pitchFamily="66" charset="0"/>
                </a:rPr>
                <a:t>, </a:t>
              </a:r>
              <a:r>
                <a:rPr lang="cs-CZ" altLang="en-US" sz="1400" i="1">
                  <a:latin typeface="Comic Sans MS" panose="030F0702030302020204" pitchFamily="66" charset="0"/>
                </a:rPr>
                <a:t>Coelodonta antiquitatis</a:t>
              </a:r>
              <a:r>
                <a:rPr lang="cs-CZ" altLang="en-US" sz="1400">
                  <a:latin typeface="Comic Sans MS" panose="030F0702030302020204" pitchFamily="66" charset="0"/>
                </a:rPr>
                <a:t>, </a:t>
              </a:r>
              <a:r>
                <a:rPr lang="cs-CZ" altLang="en-US" sz="1400" i="1">
                  <a:latin typeface="Comic Sans MS" panose="030F0702030302020204" pitchFamily="66" charset="0"/>
                </a:rPr>
                <a:t>Saiga tatarica</a:t>
              </a:r>
              <a:r>
                <a:rPr lang="cs-CZ" altLang="en-US" sz="1400">
                  <a:latin typeface="Comic Sans MS" panose="030F0702030302020204" pitchFamily="66" charset="0"/>
                </a:rPr>
                <a:t>, </a:t>
              </a:r>
              <a:r>
                <a:rPr lang="cs-CZ" altLang="en-US" sz="1400" i="1">
                  <a:latin typeface="Comic Sans MS" panose="030F0702030302020204" pitchFamily="66" charset="0"/>
                </a:rPr>
                <a:t>Ovibos moschatus</a:t>
              </a:r>
              <a:r>
                <a:rPr lang="cs-CZ" altLang="en-US" sz="1400">
                  <a:latin typeface="Comic Sans MS" panose="030F0702030302020204" pitchFamily="66" charset="0"/>
                </a:rPr>
                <a:t>, </a:t>
              </a:r>
              <a:r>
                <a:rPr lang="cs-CZ" altLang="en-US" sz="1400" i="1">
                  <a:latin typeface="Comic Sans MS" panose="030F0702030302020204" pitchFamily="66" charset="0"/>
                </a:rPr>
                <a:t>Alces alces</a:t>
              </a:r>
              <a:r>
                <a:rPr lang="cs-CZ" altLang="en-US" sz="1400">
                  <a:latin typeface="Comic Sans MS" panose="030F0702030302020204" pitchFamily="66" charset="0"/>
                </a:rPr>
                <a:t>, </a:t>
              </a:r>
              <a:r>
                <a:rPr lang="cs-CZ" altLang="en-US" sz="1400" i="1">
                  <a:latin typeface="Comic Sans MS" panose="030F0702030302020204" pitchFamily="66" charset="0"/>
                </a:rPr>
                <a:t>Capra ibex</a:t>
              </a:r>
              <a:r>
                <a:rPr lang="cs-CZ" altLang="en-US" sz="1400">
                  <a:latin typeface="Comic Sans MS" panose="030F0702030302020204" pitchFamily="66" charset="0"/>
                </a:rPr>
                <a:t>, </a:t>
              </a:r>
              <a:r>
                <a:rPr lang="cs-CZ" altLang="en-US" sz="1400" i="1">
                  <a:latin typeface="Comic Sans MS" panose="030F0702030302020204" pitchFamily="66" charset="0"/>
                </a:rPr>
                <a:t>Rupicapra rupicapra</a:t>
              </a:r>
              <a:r>
                <a:rPr lang="cs-CZ" altLang="en-US" sz="1400">
                  <a:latin typeface="Comic Sans MS" panose="030F0702030302020204" pitchFamily="66" charset="0"/>
                </a:rPr>
                <a:t>, </a:t>
              </a:r>
              <a:r>
                <a:rPr lang="cs-CZ" altLang="en-US" sz="1400" i="1">
                  <a:latin typeface="Comic Sans MS" panose="030F0702030302020204" pitchFamily="66" charset="0"/>
                </a:rPr>
                <a:t>Megaloceros giganteus</a:t>
              </a:r>
              <a:r>
                <a:rPr lang="cs-CZ" altLang="en-US" sz="1400">
                  <a:latin typeface="Comic Sans MS" panose="030F0702030302020204" pitchFamily="66" charset="0"/>
                </a:rPr>
                <a:t>, </a:t>
              </a:r>
              <a:r>
                <a:rPr lang="cs-CZ" altLang="en-US" sz="1400" i="1">
                  <a:latin typeface="Comic Sans MS" panose="030F0702030302020204" pitchFamily="66" charset="0"/>
                </a:rPr>
                <a:t>Crocuta crocuta spelaea</a:t>
              </a:r>
              <a:r>
                <a:rPr lang="cs-CZ" altLang="en-US" sz="1400">
                  <a:latin typeface="Comic Sans MS" panose="030F0702030302020204" pitchFamily="66" charset="0"/>
                </a:rPr>
                <a:t>, </a:t>
              </a:r>
              <a:r>
                <a:rPr lang="cs-CZ" altLang="en-US" sz="1400" i="1">
                  <a:latin typeface="Comic Sans MS" panose="030F0702030302020204" pitchFamily="66" charset="0"/>
                </a:rPr>
                <a:t>Panthera spelaea</a:t>
              </a:r>
              <a:r>
                <a:rPr lang="cs-CZ" altLang="en-US" sz="1400">
                  <a:latin typeface="Comic Sans MS" panose="030F0702030302020204" pitchFamily="66" charset="0"/>
                </a:rPr>
                <a:t>, </a:t>
              </a:r>
              <a:r>
                <a:rPr lang="cs-CZ" altLang="en-US" sz="1400" i="1">
                  <a:latin typeface="Comic Sans MS" panose="030F0702030302020204" pitchFamily="66" charset="0"/>
                </a:rPr>
                <a:t>Ursus spelaeus</a:t>
              </a:r>
              <a:r>
                <a:rPr lang="cs-CZ" altLang="en-US" sz="1400">
                  <a:latin typeface="Comic Sans MS" panose="030F0702030302020204" pitchFamily="66" charset="0"/>
                </a:rPr>
                <a:t>. </a:t>
              </a:r>
            </a:p>
          </p:txBody>
        </p:sp>
      </p:grp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Prázdná prezentace">
  <a:themeElements>
    <a:clrScheme name="Prázdná 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ázdná prezenta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Prázdná 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ázdná prezenta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Office\Sablony\Prázdná prezentace.pot</Template>
  <TotalTime>2696</TotalTime>
  <Words>3482</Words>
  <Application>Microsoft Office PowerPoint</Application>
  <PresentationFormat>Předvádění na obrazovce (4:3)</PresentationFormat>
  <Paragraphs>245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Comic Sans MS</vt:lpstr>
      <vt:lpstr>Times New Roman</vt:lpstr>
      <vt:lpstr>Prázdná 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MZM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Mgr. Martin Ivanov, Dr.</dc:creator>
  <cp:lastModifiedBy>Martin Ivanov</cp:lastModifiedBy>
  <cp:revision>91</cp:revision>
  <dcterms:created xsi:type="dcterms:W3CDTF">2003-04-26T16:16:09Z</dcterms:created>
  <dcterms:modified xsi:type="dcterms:W3CDTF">2020-11-08T12:13:19Z</dcterms:modified>
</cp:coreProperties>
</file>