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338" r:id="rId2"/>
    <p:sldId id="354" r:id="rId3"/>
    <p:sldId id="274" r:id="rId4"/>
    <p:sldId id="276" r:id="rId5"/>
    <p:sldId id="355" r:id="rId6"/>
    <p:sldId id="356" r:id="rId7"/>
    <p:sldId id="265" r:id="rId8"/>
    <p:sldId id="266" r:id="rId9"/>
    <p:sldId id="267" r:id="rId10"/>
    <p:sldId id="268" r:id="rId11"/>
    <p:sldId id="277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264" r:id="rId20"/>
    <p:sldId id="303" r:id="rId21"/>
    <p:sldId id="304" r:id="rId22"/>
    <p:sldId id="312" r:id="rId23"/>
    <p:sldId id="313" r:id="rId24"/>
    <p:sldId id="335" r:id="rId25"/>
    <p:sldId id="288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4" autoAdjust="0"/>
    <p:restoredTop sz="94660"/>
  </p:normalViewPr>
  <p:slideViewPr>
    <p:cSldViewPr>
      <p:cViewPr varScale="1">
        <p:scale>
          <a:sx n="60" d="100"/>
          <a:sy n="60" d="100"/>
        </p:scale>
        <p:origin x="138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06229-7310-4491-B5FB-956DF3191E3B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EC7C4-020F-46F6-8652-8B363E4A55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294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EC7C4-020F-46F6-8652-8B363E4A552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6093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1B6F1-A772-49D9-960D-F1232879BB7E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0673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04133E7-FB0B-4A10-81EC-2A1CC6F991A7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28713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44AF600-90B4-4C71-91DE-4113A287E09E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6625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14FDF68-4B03-4612-B737-7CCAF7335528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2207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5AD21FB-4C42-4CFB-B553-37107653639C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4829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7ECE8AC-F581-4275-8040-9BEE7810422A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02187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ABD7AFA-4F52-46C5-8B63-A1B205BBDEA6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3199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177CA9E-2309-4ABF-9166-7526C5930CE9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4577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10347D-ED56-48D0-824E-56DBFB3C5F9C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462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EB0F-D28F-4A2B-92A6-30296FBE847F}" type="datetime1">
              <a:rPr lang="cs-CZ" smtClean="0"/>
              <a:t>01.11.2022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03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5012-4D43-480B-87AC-47C341436C01}" type="datetime1">
              <a:rPr lang="cs-CZ" smtClean="0"/>
              <a:t>01.11.2022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25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6F5-99AA-40A4-B459-E8EB4A83F14D}" type="datetime1">
              <a:rPr lang="cs-CZ" smtClean="0"/>
              <a:t>01.11.2022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86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EB94-DB43-4693-8A4C-473A735506E7}" type="datetime1">
              <a:rPr lang="cs-CZ" smtClean="0"/>
              <a:t>01.11.2022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6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81B9-358A-4CCF-B751-F04837BA9DF6}" type="datetime1">
              <a:rPr lang="cs-CZ" smtClean="0"/>
              <a:t>01.11.2022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6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5EB5-B645-4473-B9F9-2B81B7DBEA6D}" type="datetime1">
              <a:rPr lang="cs-CZ" smtClean="0"/>
              <a:t>01.11.2022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28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107E-C88E-4D93-94CE-6F2C10530FA0}" type="datetime1">
              <a:rPr lang="cs-CZ" smtClean="0"/>
              <a:t>01.11.2022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03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6335-0575-467B-A04C-4438B5C90711}" type="datetime1">
              <a:rPr lang="cs-CZ" smtClean="0"/>
              <a:t>01.11.2022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76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F6F8-A0A3-4784-9C4B-92F314619428}" type="datetime1">
              <a:rPr lang="cs-CZ" smtClean="0"/>
              <a:t>01.11.2022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18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43B5-A8B4-4013-A257-16D7EB8D0DAD}" type="datetime1">
              <a:rPr lang="cs-CZ" smtClean="0"/>
              <a:t>01.11.2022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14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F6FD-ACD4-41E2-A4C6-D1A371FF9C6E}" type="datetime1">
              <a:rPr lang="cs-CZ" smtClean="0"/>
              <a:t>01.11.2022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61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3A4ED-C21B-42DB-90E8-90F683175418}" type="datetime1">
              <a:rPr lang="cs-CZ" smtClean="0"/>
              <a:t>01.11.2022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27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javascript:%20w%20=%20window.open('/onlinecontributors/app?service=external/ViewImageData&amp;sp=29575',%20'29575',%20'resizable,height=500,width=800,scrollbars=yes');%20w.focus();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404664" y="116632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Úvod do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diatomologie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Barbora </a:t>
            </a:r>
            <a:r>
              <a:rPr lang="cs-CZ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Chattová</a:t>
            </a:r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790" y="70167"/>
            <a:ext cx="4167706" cy="424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98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/>
              <a:t>Pohlavní rozmnožování – centrické rozsivky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/>
              <a:t>Oogamie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Z jedné buňky vznikne oogonium, v něm </a:t>
            </a:r>
            <a:r>
              <a:rPr lang="cs-CZ" sz="2400" dirty="0" err="1"/>
              <a:t>oosféra</a:t>
            </a: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/>
              <a:t>Z druhé antheridium se 4 spermatozoidy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Spermatozoidy mají bičík!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Dále proces podobný jako u </a:t>
            </a:r>
            <a:r>
              <a:rPr lang="cs-CZ" sz="2400" dirty="0" err="1"/>
              <a:t>penátních</a:t>
            </a:r>
            <a:r>
              <a:rPr lang="cs-CZ" sz="2400" dirty="0"/>
              <a:t> rozsivek</a:t>
            </a:r>
          </a:p>
          <a:p>
            <a:pPr>
              <a:lnSpc>
                <a:spcPct val="80000"/>
              </a:lnSpc>
            </a:pPr>
            <a:r>
              <a:rPr lang="cs-CZ" sz="2400" dirty="0" err="1"/>
              <a:t>Auxospora</a:t>
            </a:r>
            <a:r>
              <a:rPr lang="cs-CZ" sz="2400" dirty="0"/>
              <a:t> a iniciální buňka vždy nápadně větší než vegetativní buňky</a:t>
            </a:r>
          </a:p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endParaRPr lang="cs-CZ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290711"/>
            <a:ext cx="2483769" cy="2531522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079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57188" y="214313"/>
            <a:ext cx="7772400" cy="571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/>
              <a:t>Systém</a:t>
            </a:r>
          </a:p>
        </p:txBody>
      </p:sp>
      <p:sp>
        <p:nvSpPr>
          <p:cNvPr id="14339" name="Zástupný symbol pro obsah 4"/>
          <p:cNvSpPr>
            <a:spLocks noGrp="1"/>
          </p:cNvSpPr>
          <p:nvPr>
            <p:ph sz="quarter" idx="1"/>
          </p:nvPr>
        </p:nvSpPr>
        <p:spPr>
          <a:xfrm>
            <a:off x="285750" y="714375"/>
            <a:ext cx="8572500" cy="585787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z="2400" dirty="0">
                <a:solidFill>
                  <a:srgbClr val="996633"/>
                </a:solidFill>
              </a:rPr>
              <a:t>    </a:t>
            </a:r>
            <a:r>
              <a:rPr lang="cs-CZ" sz="2400" u="sng" dirty="0">
                <a:solidFill>
                  <a:srgbClr val="996633"/>
                </a:solidFill>
              </a:rPr>
              <a:t>1. Centrické rozsivky</a:t>
            </a:r>
            <a:r>
              <a:rPr lang="cs-CZ" sz="2400" dirty="0">
                <a:solidFill>
                  <a:srgbClr val="996633"/>
                </a:solidFill>
              </a:rPr>
              <a:t> – </a:t>
            </a:r>
            <a:r>
              <a:rPr lang="cs-CZ" sz="2400" dirty="0" err="1">
                <a:solidFill>
                  <a:srgbClr val="996633"/>
                </a:solidFill>
              </a:rPr>
              <a:t>valvární</a:t>
            </a:r>
            <a:r>
              <a:rPr lang="cs-CZ" sz="2400" dirty="0">
                <a:solidFill>
                  <a:srgbClr val="996633"/>
                </a:solidFill>
              </a:rPr>
              <a:t> pohled je kruh</a:t>
            </a:r>
            <a:br>
              <a:rPr lang="cs-CZ" sz="2400" dirty="0">
                <a:solidFill>
                  <a:srgbClr val="996633"/>
                </a:solidFill>
              </a:rPr>
            </a:br>
            <a:r>
              <a:rPr lang="cs-CZ" sz="2400" dirty="0">
                <a:solidFill>
                  <a:srgbClr val="996633"/>
                </a:solidFill>
              </a:rPr>
              <a:t>Např. </a:t>
            </a:r>
            <a:r>
              <a:rPr lang="cs-CZ" sz="2400" i="1" dirty="0" err="1">
                <a:solidFill>
                  <a:srgbClr val="996633"/>
                </a:solidFill>
              </a:rPr>
              <a:t>Coscinodiscus</a:t>
            </a:r>
            <a:r>
              <a:rPr lang="cs-CZ" sz="2400" dirty="0">
                <a:solidFill>
                  <a:srgbClr val="996633"/>
                </a:solidFill>
              </a:rPr>
              <a:t>, </a:t>
            </a:r>
            <a:r>
              <a:rPr lang="cs-CZ" sz="2400" i="1" dirty="0" err="1">
                <a:solidFill>
                  <a:srgbClr val="996633"/>
                </a:solidFill>
              </a:rPr>
              <a:t>Cyclotella</a:t>
            </a:r>
            <a:r>
              <a:rPr lang="cs-CZ" sz="2400" dirty="0">
                <a:solidFill>
                  <a:srgbClr val="996633"/>
                </a:solidFill>
              </a:rPr>
              <a:t>, </a:t>
            </a:r>
            <a:r>
              <a:rPr lang="cs-CZ" sz="2400" i="1" dirty="0" err="1">
                <a:solidFill>
                  <a:srgbClr val="996633"/>
                </a:solidFill>
              </a:rPr>
              <a:t>Aulacoseira</a:t>
            </a:r>
            <a:r>
              <a:rPr lang="cs-CZ" sz="2400" dirty="0">
                <a:solidFill>
                  <a:srgbClr val="996633"/>
                </a:solidFill>
              </a:rPr>
              <a:t>, </a:t>
            </a:r>
            <a:r>
              <a:rPr lang="cs-CZ" sz="2400" i="1" dirty="0" err="1">
                <a:solidFill>
                  <a:srgbClr val="996633"/>
                </a:solidFill>
              </a:rPr>
              <a:t>Melosira</a:t>
            </a:r>
            <a:endParaRPr lang="cs-CZ" sz="2400" i="1" dirty="0">
              <a:solidFill>
                <a:srgbClr val="996633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br>
              <a:rPr lang="cs-CZ" sz="2400" dirty="0"/>
            </a:br>
            <a:r>
              <a:rPr lang="cs-CZ" sz="2400" u="sng" dirty="0"/>
              <a:t>2. </a:t>
            </a:r>
            <a:r>
              <a:rPr lang="cs-CZ" sz="2400" u="sng" dirty="0" err="1"/>
              <a:t>Penátní</a:t>
            </a:r>
            <a:r>
              <a:rPr lang="cs-CZ" sz="2400" u="sng" dirty="0"/>
              <a:t> rozsivky </a:t>
            </a:r>
            <a:r>
              <a:rPr lang="cs-CZ" sz="2400" dirty="0"/>
              <a:t>– podlouhlé, eliptické nebo kopinaté, </a:t>
            </a:r>
            <a:r>
              <a:rPr lang="cs-CZ" sz="2400" dirty="0" err="1"/>
              <a:t>dvoustranně</a:t>
            </a:r>
            <a:r>
              <a:rPr lang="cs-CZ" sz="2400" dirty="0"/>
              <a:t> souměrné</a:t>
            </a:r>
            <a:br>
              <a:rPr lang="cs-CZ" sz="2400" dirty="0"/>
            </a:br>
            <a:r>
              <a:rPr lang="cs-CZ" sz="2400" dirty="0"/>
              <a:t>2a. rozsivky bez </a:t>
            </a:r>
            <a:r>
              <a:rPr lang="cs-CZ" sz="2400" dirty="0" err="1"/>
              <a:t>raphe</a:t>
            </a:r>
            <a:r>
              <a:rPr lang="cs-CZ" sz="2400" dirty="0"/>
              <a:t> (</a:t>
            </a:r>
            <a:r>
              <a:rPr lang="cs-CZ" sz="2400" i="1" dirty="0" err="1">
                <a:solidFill>
                  <a:schemeClr val="accent1"/>
                </a:solidFill>
              </a:rPr>
              <a:t>Tabellaria</a:t>
            </a:r>
            <a:r>
              <a:rPr lang="cs-CZ" sz="2400" i="1" dirty="0">
                <a:solidFill>
                  <a:schemeClr val="accent1"/>
                </a:solidFill>
              </a:rPr>
              <a:t>, </a:t>
            </a:r>
            <a:r>
              <a:rPr lang="cs-CZ" sz="2400" i="1" dirty="0" err="1">
                <a:solidFill>
                  <a:schemeClr val="accent1"/>
                </a:solidFill>
              </a:rPr>
              <a:t>Diatoma</a:t>
            </a:r>
            <a:r>
              <a:rPr lang="cs-CZ" sz="2400" i="1" dirty="0">
                <a:solidFill>
                  <a:schemeClr val="accent1"/>
                </a:solidFill>
              </a:rPr>
              <a:t>, </a:t>
            </a:r>
            <a:r>
              <a:rPr lang="cs-CZ" sz="2400" i="1" dirty="0" err="1">
                <a:solidFill>
                  <a:schemeClr val="accent1"/>
                </a:solidFill>
              </a:rPr>
              <a:t>Asterionella</a:t>
            </a:r>
            <a:r>
              <a:rPr lang="cs-CZ" sz="2400" i="1" dirty="0">
                <a:solidFill>
                  <a:schemeClr val="accent1"/>
                </a:solidFill>
              </a:rPr>
              <a:t>, </a:t>
            </a:r>
            <a:r>
              <a:rPr lang="cs-CZ" sz="2400" i="1" dirty="0" err="1">
                <a:solidFill>
                  <a:schemeClr val="accent1"/>
                </a:solidFill>
              </a:rPr>
              <a:t>Fragilaria</a:t>
            </a:r>
            <a:r>
              <a:rPr lang="cs-CZ" sz="2400" i="1" dirty="0">
                <a:solidFill>
                  <a:schemeClr val="accent1"/>
                </a:solidFill>
              </a:rPr>
              <a:t>, </a:t>
            </a:r>
            <a:r>
              <a:rPr lang="cs-CZ" sz="2400" i="1" dirty="0" err="1">
                <a:solidFill>
                  <a:schemeClr val="accent1"/>
                </a:solidFill>
              </a:rPr>
              <a:t>Synedra</a:t>
            </a:r>
            <a:r>
              <a:rPr lang="cs-CZ" sz="2400" i="1" dirty="0"/>
              <a:t> </a:t>
            </a:r>
            <a:r>
              <a:rPr lang="cs-CZ" sz="2400" dirty="0"/>
              <a:t>)</a:t>
            </a:r>
            <a:br>
              <a:rPr lang="cs-CZ" sz="2400" dirty="0"/>
            </a:br>
            <a:r>
              <a:rPr lang="cs-CZ" sz="2400" dirty="0"/>
              <a:t>2b. rozsivky s jedním </a:t>
            </a:r>
            <a:r>
              <a:rPr lang="cs-CZ" sz="2400" dirty="0" err="1"/>
              <a:t>raphe</a:t>
            </a:r>
            <a:r>
              <a:rPr lang="cs-CZ" sz="2400" dirty="0"/>
              <a:t> po celé délce jedné schránky (</a:t>
            </a:r>
            <a:r>
              <a:rPr lang="cs-CZ" sz="2400" i="1" dirty="0" err="1">
                <a:solidFill>
                  <a:schemeClr val="accent1"/>
                </a:solidFill>
              </a:rPr>
              <a:t>Achnanthes</a:t>
            </a:r>
            <a:r>
              <a:rPr lang="cs-CZ" sz="2400" i="1" dirty="0">
                <a:solidFill>
                  <a:schemeClr val="accent1"/>
                </a:solidFill>
              </a:rPr>
              <a:t>, </a:t>
            </a:r>
            <a:r>
              <a:rPr lang="cs-CZ" sz="2400" i="1" dirty="0" err="1">
                <a:solidFill>
                  <a:schemeClr val="accent1"/>
                </a:solidFill>
              </a:rPr>
              <a:t>Diploneis</a:t>
            </a:r>
            <a:r>
              <a:rPr lang="cs-CZ" sz="2400" dirty="0"/>
              <a:t>)</a:t>
            </a:r>
            <a:br>
              <a:rPr lang="cs-CZ" sz="2400" dirty="0"/>
            </a:br>
            <a:r>
              <a:rPr lang="cs-CZ" sz="2400" dirty="0"/>
              <a:t>2c. rozsivky se dvěma velmi krátkými </a:t>
            </a:r>
            <a:r>
              <a:rPr lang="cs-CZ" sz="2400" dirty="0" err="1"/>
              <a:t>raphe</a:t>
            </a:r>
            <a:r>
              <a:rPr lang="cs-CZ" sz="2400" dirty="0"/>
              <a:t> na konci schránky (</a:t>
            </a:r>
            <a:r>
              <a:rPr lang="cs-CZ" sz="2400" i="1" dirty="0" err="1">
                <a:solidFill>
                  <a:schemeClr val="accent1"/>
                </a:solidFill>
              </a:rPr>
              <a:t>Eunotiales</a:t>
            </a:r>
            <a:r>
              <a:rPr lang="cs-CZ" sz="2400" dirty="0"/>
              <a:t>)</a:t>
            </a:r>
            <a:br>
              <a:rPr lang="cs-CZ" sz="2400" dirty="0"/>
            </a:br>
            <a:r>
              <a:rPr lang="cs-CZ" sz="2400" dirty="0"/>
              <a:t>2d. rozsivky se dvěma </a:t>
            </a:r>
            <a:r>
              <a:rPr lang="cs-CZ" sz="2400" dirty="0" err="1"/>
              <a:t>raphe</a:t>
            </a:r>
            <a:r>
              <a:rPr lang="cs-CZ" sz="2400" dirty="0"/>
              <a:t> (</a:t>
            </a:r>
            <a:r>
              <a:rPr lang="cs-CZ" sz="2400" i="1" dirty="0" err="1">
                <a:solidFill>
                  <a:schemeClr val="accent1"/>
                </a:solidFill>
              </a:rPr>
              <a:t>Navicula</a:t>
            </a:r>
            <a:r>
              <a:rPr lang="cs-CZ" sz="2400" i="1" dirty="0">
                <a:solidFill>
                  <a:schemeClr val="accent1"/>
                </a:solidFill>
              </a:rPr>
              <a:t>, </a:t>
            </a:r>
            <a:r>
              <a:rPr lang="cs-CZ" sz="2400" i="1" dirty="0" err="1">
                <a:solidFill>
                  <a:schemeClr val="accent1"/>
                </a:solidFill>
              </a:rPr>
              <a:t>Pinnularia</a:t>
            </a:r>
            <a:r>
              <a:rPr lang="cs-CZ" sz="2400" i="1" dirty="0">
                <a:solidFill>
                  <a:schemeClr val="accent1"/>
                </a:solidFill>
              </a:rPr>
              <a:t>, </a:t>
            </a:r>
            <a:r>
              <a:rPr lang="cs-CZ" sz="2400" i="1" dirty="0" err="1">
                <a:solidFill>
                  <a:schemeClr val="accent1"/>
                </a:solidFill>
              </a:rPr>
              <a:t>Cymbella</a:t>
            </a:r>
            <a:r>
              <a:rPr lang="cs-CZ" sz="2400" i="1" dirty="0">
                <a:solidFill>
                  <a:schemeClr val="accent1"/>
                </a:solidFill>
              </a:rPr>
              <a:t>, </a:t>
            </a:r>
            <a:r>
              <a:rPr lang="cs-CZ" sz="2400" i="1" dirty="0" err="1">
                <a:solidFill>
                  <a:schemeClr val="accent1"/>
                </a:solidFill>
              </a:rPr>
              <a:t>Gyrosigma</a:t>
            </a:r>
            <a:r>
              <a:rPr lang="cs-CZ" sz="2400" i="1" dirty="0">
                <a:solidFill>
                  <a:schemeClr val="accent1"/>
                </a:solidFill>
              </a:rPr>
              <a:t>, </a:t>
            </a:r>
            <a:r>
              <a:rPr lang="cs-CZ" sz="2400" i="1" dirty="0" err="1">
                <a:solidFill>
                  <a:schemeClr val="accent1"/>
                </a:solidFill>
              </a:rPr>
              <a:t>Gomphonema</a:t>
            </a:r>
            <a:r>
              <a:rPr lang="cs-CZ" sz="2400" dirty="0"/>
              <a:t>)</a:t>
            </a:r>
            <a:br>
              <a:rPr lang="cs-CZ" sz="2400" dirty="0"/>
            </a:br>
            <a:r>
              <a:rPr lang="cs-CZ" sz="2400" dirty="0"/>
              <a:t>2e. rozsivky s </a:t>
            </a:r>
            <a:r>
              <a:rPr lang="cs-CZ" sz="2400" dirty="0" err="1"/>
              <a:t>raphe</a:t>
            </a:r>
            <a:r>
              <a:rPr lang="cs-CZ" sz="2400" dirty="0"/>
              <a:t> ve zvláštních kanálcích (</a:t>
            </a:r>
            <a:r>
              <a:rPr lang="cs-CZ" sz="2400" i="1" dirty="0" err="1">
                <a:solidFill>
                  <a:schemeClr val="accent1"/>
                </a:solidFill>
              </a:rPr>
              <a:t>Nitzschia</a:t>
            </a:r>
            <a:r>
              <a:rPr lang="cs-CZ" sz="2400" i="1" dirty="0">
                <a:solidFill>
                  <a:schemeClr val="accent1"/>
                </a:solidFill>
              </a:rPr>
              <a:t>, </a:t>
            </a:r>
            <a:r>
              <a:rPr lang="cs-CZ" sz="2400" i="1" dirty="0" err="1">
                <a:solidFill>
                  <a:schemeClr val="accent1"/>
                </a:solidFill>
              </a:rPr>
              <a:t>Surirella</a:t>
            </a:r>
            <a:r>
              <a:rPr lang="cs-CZ" sz="2400" i="1" dirty="0"/>
              <a:t>)</a:t>
            </a:r>
            <a:endParaRPr lang="cs-CZ" sz="24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5743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Základní pojmy</a:t>
            </a:r>
          </a:p>
        </p:txBody>
      </p:sp>
      <p:sp>
        <p:nvSpPr>
          <p:cNvPr id="21507" name="Zástupný symbol pro obsah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err="1"/>
              <a:t>Frustula</a:t>
            </a:r>
            <a:r>
              <a:rPr lang="cs-CZ" altLang="cs-CZ" sz="2400" dirty="0"/>
              <a:t> – </a:t>
            </a:r>
            <a:r>
              <a:rPr lang="cs-CZ" altLang="cs-CZ" sz="2400" dirty="0" err="1"/>
              <a:t>frustule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err="1"/>
              <a:t>Valva</a:t>
            </a:r>
            <a:r>
              <a:rPr lang="cs-CZ" altLang="cs-CZ" sz="2400" dirty="0"/>
              <a:t> – </a:t>
            </a:r>
            <a:r>
              <a:rPr lang="cs-CZ" altLang="cs-CZ" sz="2400" dirty="0" err="1"/>
              <a:t>valve</a:t>
            </a:r>
            <a:r>
              <a:rPr lang="cs-CZ" altLang="cs-CZ" sz="2400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Pleura – </a:t>
            </a:r>
            <a:r>
              <a:rPr lang="cs-CZ" altLang="cs-CZ" sz="2400" dirty="0" err="1"/>
              <a:t>girdle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girdle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bands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err="1"/>
              <a:t>Raphe</a:t>
            </a:r>
            <a:r>
              <a:rPr lang="cs-CZ" altLang="cs-CZ" sz="2400" dirty="0"/>
              <a:t> (štěrbina uprostřed </a:t>
            </a:r>
            <a:r>
              <a:rPr lang="cs-CZ" altLang="cs-CZ" sz="2400" dirty="0" err="1"/>
              <a:t>frustuly</a:t>
            </a:r>
            <a:r>
              <a:rPr lang="cs-CZ" altLang="cs-CZ" sz="2400" dirty="0"/>
              <a:t> některých </a:t>
            </a:r>
            <a:r>
              <a:rPr lang="cs-CZ" altLang="cs-CZ" sz="2400" dirty="0" err="1"/>
              <a:t>penátních</a:t>
            </a:r>
            <a:r>
              <a:rPr lang="cs-CZ" altLang="cs-CZ" sz="2400" dirty="0"/>
              <a:t>  rozsivek,  pohyb)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err="1"/>
              <a:t>Valvární</a:t>
            </a:r>
            <a:r>
              <a:rPr lang="cs-CZ" altLang="cs-CZ" sz="2400" dirty="0"/>
              <a:t> pohled – </a:t>
            </a:r>
            <a:r>
              <a:rPr lang="cs-CZ" altLang="cs-CZ" sz="2400" dirty="0" err="1"/>
              <a:t>valve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view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Pleurální pohled – </a:t>
            </a:r>
            <a:r>
              <a:rPr lang="cs-CZ" altLang="cs-CZ" sz="2400" dirty="0" err="1"/>
              <a:t>girdle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view</a:t>
            </a:r>
            <a:r>
              <a:rPr lang="cs-CZ" altLang="cs-CZ" sz="2400" dirty="0"/>
              <a:t> 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</p:txBody>
      </p:sp>
      <p:pic>
        <p:nvPicPr>
          <p:cNvPr id="21509" name="Picture 2" descr="C:\Users\bara\Desktop\gird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8" y="5048250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3" descr="C:\Users\bara\Desktop\imagesCA2NFPC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3644900"/>
            <a:ext cx="1703388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Přímá spojnice se šipkou 2"/>
          <p:cNvCxnSpPr/>
          <p:nvPr/>
        </p:nvCxnSpPr>
        <p:spPr>
          <a:xfrm>
            <a:off x="4427538" y="3933825"/>
            <a:ext cx="3857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3635375" y="4851400"/>
            <a:ext cx="0" cy="196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936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Morfologické pojmy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5545137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 dirty="0"/>
              <a:t>Areola</a:t>
            </a:r>
            <a:r>
              <a:rPr lang="cs-CZ" sz="2000" dirty="0"/>
              <a:t> – </a:t>
            </a:r>
            <a:r>
              <a:rPr lang="cs-CZ" sz="2000" i="1" dirty="0"/>
              <a:t>areola, </a:t>
            </a:r>
            <a:r>
              <a:rPr lang="cs-CZ" sz="2000" i="1" dirty="0" err="1"/>
              <a:t>punctum</a:t>
            </a:r>
            <a:r>
              <a:rPr lang="cs-CZ" sz="2000" dirty="0"/>
              <a:t>, perforace ve </a:t>
            </a:r>
            <a:r>
              <a:rPr lang="cs-CZ" sz="2000" dirty="0" err="1"/>
              <a:t>valvě</a:t>
            </a:r>
            <a:r>
              <a:rPr lang="cs-CZ" sz="2000" dirty="0"/>
              <a:t>, duté okrouhlé nebo hranaté komůrky, těsně přiléhající jedna k druhé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cs-CZ" sz="1800" dirty="0"/>
              <a:t>      (tvoří </a:t>
            </a:r>
            <a:r>
              <a:rPr lang="cs-CZ" sz="1800" dirty="0" err="1"/>
              <a:t>striae</a:t>
            </a:r>
            <a:r>
              <a:rPr lang="cs-CZ" sz="1800" dirty="0"/>
              <a:t>)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sz="1800" dirty="0"/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sz="1800" dirty="0"/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sz="1800" dirty="0"/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sz="1800" dirty="0"/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cs-CZ" sz="1800" dirty="0"/>
              <a:t>                              areola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800" dirty="0" err="1"/>
              <a:t>Conopeum</a:t>
            </a:r>
            <a:r>
              <a:rPr lang="cs-CZ" sz="1800" dirty="0"/>
              <a:t>: vnější kryt areoly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sz="1800" dirty="0"/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Protější stěny areol tvoří:   destička s velkým kruhovým pórem (</a:t>
            </a:r>
            <a:r>
              <a:rPr lang="cs-CZ" sz="2000" dirty="0" err="1"/>
              <a:t>foramen</a:t>
            </a:r>
            <a:r>
              <a:rPr lang="cs-CZ" sz="2000" dirty="0"/>
              <a:t>)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cs-CZ" sz="2000" dirty="0"/>
              <a:t>                                                      destička s četnými jemnými póry (</a:t>
            </a:r>
            <a:r>
              <a:rPr lang="cs-CZ" sz="2000" dirty="0" err="1"/>
              <a:t>cribrum</a:t>
            </a:r>
            <a:r>
              <a:rPr lang="cs-CZ" sz="2000" dirty="0"/>
              <a:t>)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sz="1800" dirty="0"/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sz="1800" dirty="0"/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sz="1800" dirty="0"/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sz="1800" dirty="0"/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cs-CZ" sz="1800" dirty="0"/>
              <a:t>                           </a:t>
            </a:r>
            <a:r>
              <a:rPr lang="cs-CZ" sz="1800" dirty="0" err="1"/>
              <a:t>cribrum</a:t>
            </a:r>
            <a:endParaRPr lang="cs-CZ" sz="2400" dirty="0"/>
          </a:p>
        </p:txBody>
      </p:sp>
      <p:pic>
        <p:nvPicPr>
          <p:cNvPr id="23557" name="Picture 2" descr="C:\Users\bara\Desktop\Stephanodiscus_domed_cribra-140x1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992688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3" descr="C:\Users\bara\Desktop\A_crassipunctata_areola-140x1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133600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888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986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Morfologické pojmy</a:t>
            </a:r>
          </a:p>
        </p:txBody>
      </p:sp>
      <p:sp>
        <p:nvSpPr>
          <p:cNvPr id="25604" name="Zástupný symbol pro obsah 5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55451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/>
              <a:t>Strie, Striae</a:t>
            </a:r>
            <a:r>
              <a:rPr lang="cs-CZ" altLang="cs-CZ" sz="2000"/>
              <a:t> – </a:t>
            </a:r>
            <a:r>
              <a:rPr lang="cs-CZ" altLang="cs-CZ" sz="2000" i="1"/>
              <a:t>stria, </a:t>
            </a:r>
            <a:r>
              <a:rPr lang="cs-CZ" altLang="cs-CZ" sz="2000"/>
              <a:t>rýžky tvořené areolami, mají charakteristické uspořádání a hustotu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/>
          </a:p>
          <a:p>
            <a:pPr eaLnBrk="1" hangingPunct="1">
              <a:lnSpc>
                <a:spcPct val="80000"/>
              </a:lnSpc>
            </a:pPr>
            <a:endParaRPr lang="cs-CZ" altLang="cs-CZ" sz="2000"/>
          </a:p>
          <a:p>
            <a:pPr eaLnBrk="1" hangingPunct="1">
              <a:lnSpc>
                <a:spcPct val="80000"/>
              </a:lnSpc>
            </a:pPr>
            <a:endParaRPr lang="cs-CZ" altLang="cs-CZ" sz="2000"/>
          </a:p>
          <a:p>
            <a:pPr eaLnBrk="1" hangingPunct="1">
              <a:lnSpc>
                <a:spcPct val="80000"/>
              </a:lnSpc>
            </a:pPr>
            <a:endParaRPr lang="cs-CZ" altLang="cs-CZ" sz="2000"/>
          </a:p>
          <a:p>
            <a:pPr eaLnBrk="1" hangingPunct="1">
              <a:lnSpc>
                <a:spcPct val="80000"/>
              </a:lnSpc>
            </a:pPr>
            <a:endParaRPr lang="cs-CZ" altLang="cs-CZ" sz="2000"/>
          </a:p>
          <a:p>
            <a:pPr eaLnBrk="1" hangingPunct="1">
              <a:lnSpc>
                <a:spcPct val="80000"/>
              </a:lnSpc>
            </a:pPr>
            <a:endParaRPr lang="cs-CZ" altLang="cs-CZ" sz="2000"/>
          </a:p>
          <a:p>
            <a:pPr eaLnBrk="1" hangingPunct="1">
              <a:lnSpc>
                <a:spcPct val="80000"/>
              </a:lnSpc>
            </a:pPr>
            <a:endParaRPr lang="cs-CZ" altLang="cs-CZ" sz="2000"/>
          </a:p>
          <a:p>
            <a:pPr eaLnBrk="1" hangingPunct="1">
              <a:lnSpc>
                <a:spcPct val="80000"/>
              </a:lnSpc>
            </a:pPr>
            <a:endParaRPr lang="cs-CZ" altLang="cs-CZ" sz="2000"/>
          </a:p>
          <a:p>
            <a:pPr eaLnBrk="1" hangingPunct="1">
              <a:lnSpc>
                <a:spcPct val="80000"/>
              </a:lnSpc>
            </a:pPr>
            <a:endParaRPr lang="cs-CZ" altLang="cs-CZ" sz="2000"/>
          </a:p>
          <a:p>
            <a:pPr eaLnBrk="1" hangingPunct="1">
              <a:lnSpc>
                <a:spcPct val="80000"/>
              </a:lnSpc>
            </a:pPr>
            <a:endParaRPr lang="cs-CZ" altLang="cs-CZ" sz="200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/>
              <a:t>Biseriátní</a:t>
            </a:r>
            <a:r>
              <a:rPr lang="cs-CZ" altLang="cs-CZ" sz="2000"/>
              <a:t> – </a:t>
            </a:r>
            <a:r>
              <a:rPr lang="cs-CZ" altLang="cs-CZ" sz="2000" i="1"/>
              <a:t>biseriate, doubly punctate</a:t>
            </a:r>
            <a:r>
              <a:rPr lang="cs-CZ" altLang="cs-CZ" sz="2000"/>
              <a:t>: striae, tvořené dvěma řadami areol se nazývají biseriátní</a:t>
            </a:r>
          </a:p>
          <a:p>
            <a:pPr eaLnBrk="1" hangingPunct="1">
              <a:lnSpc>
                <a:spcPct val="80000"/>
              </a:lnSpc>
            </a:pPr>
            <a:endParaRPr lang="cs-CZ" altLang="cs-CZ" sz="4400"/>
          </a:p>
          <a:p>
            <a:pPr eaLnBrk="1" hangingPunct="1">
              <a:lnSpc>
                <a:spcPct val="80000"/>
              </a:lnSpc>
            </a:pPr>
            <a:endParaRPr lang="cs-CZ" altLang="cs-CZ" sz="4200"/>
          </a:p>
        </p:txBody>
      </p:sp>
      <p:pic>
        <p:nvPicPr>
          <p:cNvPr id="25605" name="Picture 2" descr="C:\Users\bara\Desktop\stria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773238"/>
            <a:ext cx="23590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 descr="C:\Users\bara\Desktop\R_nodosum_areolae-140x1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5373688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383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986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Morfologické pojmy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55451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 dirty="0" err="1"/>
              <a:t>Raphe</a:t>
            </a:r>
            <a:r>
              <a:rPr lang="cs-CZ" sz="2000" b="1" dirty="0"/>
              <a:t> </a:t>
            </a:r>
            <a:r>
              <a:rPr lang="cs-CZ" sz="2000" dirty="0"/>
              <a:t>– štěrbina, která probíhá ve směru mezi oběma konci misky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cs-CZ" sz="2000" dirty="0"/>
              <a:t>                      dvě větve, začínající ve středové ztlustlině (</a:t>
            </a:r>
            <a:r>
              <a:rPr lang="cs-CZ" sz="2000" b="1" dirty="0"/>
              <a:t>centrální </a:t>
            </a:r>
            <a:r>
              <a:rPr lang="cs-CZ" sz="2000" b="1" dirty="0" err="1"/>
              <a:t>nodulus</a:t>
            </a:r>
            <a:r>
              <a:rPr lang="cs-CZ" sz="2000" dirty="0"/>
              <a:t>)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cs-CZ" sz="2000" dirty="0"/>
              <a:t>                      větve končí polární/terminální ztlustlinou (</a:t>
            </a:r>
            <a:r>
              <a:rPr lang="cs-CZ" sz="2000" b="1" dirty="0"/>
              <a:t>polární/terminální 	      </a:t>
            </a:r>
            <a:r>
              <a:rPr lang="cs-CZ" sz="2000" b="1" dirty="0" err="1"/>
              <a:t>nodulus</a:t>
            </a:r>
            <a:r>
              <a:rPr lang="cs-CZ" sz="2000" dirty="0"/>
              <a:t>)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Kanálková </a:t>
            </a:r>
            <a:r>
              <a:rPr lang="cs-CZ" sz="2000" dirty="0" err="1"/>
              <a:t>raphe</a:t>
            </a:r>
            <a:r>
              <a:rPr lang="cs-CZ" sz="2000" dirty="0"/>
              <a:t>: štěrbina, pod níž probíhá trubice překlenutá křemitými můstky (</a:t>
            </a:r>
            <a:r>
              <a:rPr lang="cs-CZ" sz="2000" b="1" dirty="0"/>
              <a:t>fibuly</a:t>
            </a:r>
            <a:r>
              <a:rPr lang="cs-CZ" sz="2000" dirty="0"/>
              <a:t>). Trubice je spojena s vnitřním prostorem buňky otvory (</a:t>
            </a:r>
            <a:r>
              <a:rPr lang="cs-CZ" sz="2000" b="1" dirty="0" err="1"/>
              <a:t>portuly</a:t>
            </a:r>
            <a:r>
              <a:rPr lang="cs-CZ" sz="2000" dirty="0"/>
              <a:t>). Kanálková </a:t>
            </a:r>
            <a:r>
              <a:rPr lang="cs-CZ" sz="2000" dirty="0" err="1"/>
              <a:t>raphe</a:t>
            </a:r>
            <a:r>
              <a:rPr lang="cs-CZ" sz="2000" dirty="0"/>
              <a:t> bývá uložena blízko okraje </a:t>
            </a:r>
            <a:r>
              <a:rPr lang="cs-CZ" sz="2000" dirty="0" err="1"/>
              <a:t>valvy</a:t>
            </a:r>
            <a:r>
              <a:rPr lang="cs-CZ" sz="2000" dirty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cs-CZ" sz="2000" dirty="0"/>
              <a:t>         </a:t>
            </a:r>
            <a:r>
              <a:rPr lang="cs-CZ" sz="2000" dirty="0" err="1"/>
              <a:t>raphe</a:t>
            </a:r>
            <a:endParaRPr lang="cs-CZ" sz="2000" dirty="0"/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sz="4200" dirty="0"/>
          </a:p>
        </p:txBody>
      </p:sp>
      <p:pic>
        <p:nvPicPr>
          <p:cNvPr id="27653" name="Picture 2" descr="C:\Users\bara\Desktop\N_tripunctata_raphe-0x3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221163"/>
            <a:ext cx="23876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3" descr="C:\Users\bara\Desktop\Nitzschia_kurzeana_SEM-0x3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221163"/>
            <a:ext cx="236378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ovéPole 1"/>
          <p:cNvSpPr txBox="1">
            <a:spLocks noChangeArrowheads="1"/>
          </p:cNvSpPr>
          <p:nvPr/>
        </p:nvSpPr>
        <p:spPr bwMode="auto">
          <a:xfrm>
            <a:off x="5076825" y="6022975"/>
            <a:ext cx="1871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fibuly</a:t>
            </a:r>
          </a:p>
        </p:txBody>
      </p:sp>
    </p:spTree>
    <p:extLst>
      <p:ext uri="{BB962C8B-B14F-4D97-AF65-F5344CB8AC3E}">
        <p14:creationId xmlns:p14="http://schemas.microsoft.com/office/powerpoint/2010/main" val="2816697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Morfologické pojmy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400" dirty="0"/>
              <a:t>Apikální osa – </a:t>
            </a:r>
            <a:r>
              <a:rPr lang="cs-CZ" sz="2400" i="1" dirty="0" err="1"/>
              <a:t>apical</a:t>
            </a:r>
            <a:r>
              <a:rPr lang="cs-CZ" sz="2400" i="1" dirty="0"/>
              <a:t> axis </a:t>
            </a:r>
            <a:r>
              <a:rPr lang="cs-CZ" sz="2400" dirty="0"/>
              <a:t>(podélná osa)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400" dirty="0"/>
          </a:p>
          <a:p>
            <a:pPr eaLnBrk="1" hangingPunct="1">
              <a:lnSpc>
                <a:spcPct val="80000"/>
              </a:lnSpc>
              <a:defRPr/>
            </a:pPr>
            <a:endParaRPr 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 err="1"/>
              <a:t>Bifurkátní</a:t>
            </a:r>
            <a:r>
              <a:rPr lang="cs-CZ" sz="2400" dirty="0"/>
              <a:t> – </a:t>
            </a:r>
            <a:r>
              <a:rPr lang="cs-CZ" sz="2400" i="1" dirty="0" err="1"/>
              <a:t>bifurcate</a:t>
            </a:r>
            <a:r>
              <a:rPr lang="cs-CZ" sz="2400" i="1" dirty="0"/>
              <a:t>, </a:t>
            </a:r>
            <a:r>
              <a:rPr lang="cs-CZ" sz="2400" dirty="0"/>
              <a:t>rozdělující se ve dvě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400" dirty="0"/>
          </a:p>
          <a:p>
            <a:pPr eaLnBrk="1" hangingPunct="1">
              <a:lnSpc>
                <a:spcPct val="80000"/>
              </a:lnSpc>
              <a:defRPr/>
            </a:pPr>
            <a:endParaRPr lang="cs-CZ" sz="2400" dirty="0"/>
          </a:p>
          <a:p>
            <a:pPr eaLnBrk="1" hangingPunct="1">
              <a:lnSpc>
                <a:spcPct val="80000"/>
              </a:lnSpc>
              <a:defRPr/>
            </a:pPr>
            <a:endParaRPr lang="cs-CZ" sz="2400" dirty="0"/>
          </a:p>
          <a:p>
            <a:pPr eaLnBrk="1" hangingPunct="1">
              <a:lnSpc>
                <a:spcPct val="80000"/>
              </a:lnSpc>
              <a:defRPr/>
            </a:pPr>
            <a:endParaRPr lang="cs-CZ" sz="2400" i="1" dirty="0"/>
          </a:p>
          <a:p>
            <a:pPr eaLnBrk="1" hangingPunct="1">
              <a:lnSpc>
                <a:spcPct val="80000"/>
              </a:lnSpc>
              <a:defRPr/>
            </a:pPr>
            <a:endParaRPr lang="cs-CZ" sz="2400" i="1" dirty="0"/>
          </a:p>
          <a:p>
            <a:pPr eaLnBrk="1" hangingPunct="1">
              <a:lnSpc>
                <a:spcPct val="80000"/>
              </a:lnSpc>
              <a:defRPr/>
            </a:pPr>
            <a:endParaRPr lang="cs-CZ" sz="2400" i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i="1" dirty="0" err="1"/>
              <a:t>Biraphid</a:t>
            </a:r>
            <a:r>
              <a:rPr lang="cs-CZ" sz="2400" dirty="0"/>
              <a:t> – rozsivky s </a:t>
            </a:r>
            <a:r>
              <a:rPr lang="cs-CZ" sz="2400" dirty="0" err="1"/>
              <a:t>raphe</a:t>
            </a:r>
            <a:r>
              <a:rPr lang="cs-CZ" sz="2400" dirty="0"/>
              <a:t> na obou </a:t>
            </a:r>
            <a:r>
              <a:rPr lang="cs-CZ" sz="2400" dirty="0" err="1"/>
              <a:t>valvách</a:t>
            </a:r>
            <a:endParaRPr lang="cs-CZ" sz="2400" dirty="0"/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sz="2400" dirty="0"/>
          </a:p>
          <a:p>
            <a:pPr eaLnBrk="1" hangingPunct="1">
              <a:lnSpc>
                <a:spcPct val="80000"/>
              </a:lnSpc>
              <a:defRPr/>
            </a:pPr>
            <a:endParaRPr lang="cs-CZ" sz="2400" dirty="0"/>
          </a:p>
        </p:txBody>
      </p:sp>
      <p:pic>
        <p:nvPicPr>
          <p:cNvPr id="29700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9388"/>
            <a:ext cx="1103313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2" descr="C:\Users\bara\Desktop\apical_axis-0x3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3" y="1162050"/>
            <a:ext cx="1474787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Přímá spojnice se šipkou 2"/>
          <p:cNvCxnSpPr/>
          <p:nvPr/>
        </p:nvCxnSpPr>
        <p:spPr>
          <a:xfrm>
            <a:off x="5734050" y="1773238"/>
            <a:ext cx="3508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3" name="Picture 4" descr="C:\Users\bara\Desktop\bifurcate-140x1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3152775"/>
            <a:ext cx="1652588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>
            <a:off x="3563938" y="3357563"/>
            <a:ext cx="19097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065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Otvory, díry a spol.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554513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 dirty="0" err="1"/>
              <a:t>Fultoportula</a:t>
            </a:r>
            <a:r>
              <a:rPr lang="cs-CZ" sz="2000" b="1" dirty="0"/>
              <a:t> </a:t>
            </a:r>
            <a:r>
              <a:rPr lang="cs-CZ" sz="2000" dirty="0"/>
              <a:t>(</a:t>
            </a:r>
            <a:r>
              <a:rPr lang="cs-CZ" sz="2000" i="1" dirty="0" err="1"/>
              <a:t>strutted</a:t>
            </a:r>
            <a:r>
              <a:rPr lang="cs-CZ" sz="2000" i="1" dirty="0"/>
              <a:t> </a:t>
            </a:r>
            <a:r>
              <a:rPr lang="cs-CZ" sz="2000" i="1" dirty="0" err="1"/>
              <a:t>process</a:t>
            </a:r>
            <a:r>
              <a:rPr lang="cs-CZ" sz="2000" dirty="0"/>
              <a:t>): specializovaný pór některých centrických rozsivek, pórem prochází chitinová nebo slizová vlákna (</a:t>
            </a:r>
            <a:r>
              <a:rPr lang="cs-CZ" sz="2000" i="1" dirty="0" err="1"/>
              <a:t>Stephanodiscus</a:t>
            </a:r>
            <a:r>
              <a:rPr lang="cs-CZ" sz="2000" dirty="0"/>
              <a:t>). Udržování vztlaku- vodní sloupec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000" b="1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b="1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b="1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b="1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b="1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b="1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 dirty="0" err="1"/>
              <a:t>Rimoportula</a:t>
            </a:r>
            <a:r>
              <a:rPr lang="cs-CZ" sz="2000" dirty="0"/>
              <a:t> (</a:t>
            </a:r>
            <a:r>
              <a:rPr lang="cs-CZ" sz="2000" i="1" dirty="0" err="1"/>
              <a:t>labiate</a:t>
            </a:r>
            <a:r>
              <a:rPr lang="cs-CZ" sz="2000" i="1" dirty="0"/>
              <a:t> </a:t>
            </a:r>
            <a:r>
              <a:rPr lang="cs-CZ" sz="2000" i="1" dirty="0" err="1"/>
              <a:t>process</a:t>
            </a:r>
            <a:r>
              <a:rPr lang="cs-CZ" sz="2000" dirty="0"/>
              <a:t>): specializovaný pór (produkce polysacharidů) procházející </a:t>
            </a:r>
            <a:r>
              <a:rPr lang="cs-CZ" sz="2000" dirty="0" err="1"/>
              <a:t>frustulou</a:t>
            </a:r>
            <a:r>
              <a:rPr lang="cs-CZ" sz="2000" dirty="0"/>
              <a:t>, především centrické rozsivky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sz="4200" dirty="0"/>
          </a:p>
        </p:txBody>
      </p:sp>
      <p:pic>
        <p:nvPicPr>
          <p:cNvPr id="31749" name="Picture 2" descr="C:\Users\bara\Desktop\fultoportulae_ex-140x1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205038"/>
            <a:ext cx="187325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5" descr="C:\Users\bara\Desktop\rimoportula_ex-0x3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868863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119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Otvory, díry a spol.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554513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cs-CZ" sz="2000" b="1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 dirty="0" err="1"/>
              <a:t>Carinoportula</a:t>
            </a:r>
            <a:r>
              <a:rPr lang="cs-CZ" sz="2000" b="1" dirty="0"/>
              <a:t> </a:t>
            </a:r>
            <a:r>
              <a:rPr lang="cs-CZ" sz="2000" dirty="0"/>
              <a:t>(</a:t>
            </a:r>
            <a:r>
              <a:rPr lang="cs-CZ" sz="2000" i="1" dirty="0" err="1"/>
              <a:t>central</a:t>
            </a:r>
            <a:r>
              <a:rPr lang="cs-CZ" sz="2000" i="1" dirty="0"/>
              <a:t> </a:t>
            </a:r>
            <a:r>
              <a:rPr lang="cs-CZ" sz="2000" i="1" dirty="0" err="1"/>
              <a:t>process</a:t>
            </a:r>
            <a:r>
              <a:rPr lang="cs-CZ" sz="2000" dirty="0"/>
              <a:t>): pór ve středu </a:t>
            </a:r>
            <a:r>
              <a:rPr lang="cs-CZ" sz="2000" dirty="0" err="1"/>
              <a:t>valvy</a:t>
            </a:r>
            <a:r>
              <a:rPr lang="cs-CZ" sz="2000" dirty="0"/>
              <a:t>, rod </a:t>
            </a:r>
            <a:r>
              <a:rPr lang="cs-CZ" sz="2000" i="1" dirty="0" err="1"/>
              <a:t>Orthoseira</a:t>
            </a:r>
            <a:endParaRPr lang="cs-CZ" sz="2000" i="1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 dirty="0"/>
              <a:t>Stigma</a:t>
            </a:r>
            <a:r>
              <a:rPr lang="cs-CZ" sz="2000" dirty="0"/>
              <a:t> (</a:t>
            </a:r>
            <a:r>
              <a:rPr lang="cs-CZ" sz="2000" dirty="0" err="1"/>
              <a:t>isolated</a:t>
            </a:r>
            <a:r>
              <a:rPr lang="cs-CZ" sz="2000" dirty="0"/>
              <a:t> </a:t>
            </a:r>
            <a:r>
              <a:rPr lang="cs-CZ" sz="2000" dirty="0" err="1"/>
              <a:t>punctum</a:t>
            </a:r>
            <a:r>
              <a:rPr lang="cs-CZ" sz="2000" dirty="0"/>
              <a:t>): izolovaný pór v centrální oblasti (</a:t>
            </a:r>
            <a:r>
              <a:rPr lang="cs-CZ" sz="2000" i="1" dirty="0" err="1"/>
              <a:t>Gomphonema</a:t>
            </a:r>
            <a:r>
              <a:rPr lang="cs-CZ" sz="2000" dirty="0"/>
              <a:t>,</a:t>
            </a:r>
            <a:r>
              <a:rPr lang="cs-CZ" sz="2000" i="1" dirty="0"/>
              <a:t> </a:t>
            </a:r>
            <a:r>
              <a:rPr lang="cs-CZ" sz="2000" i="1" dirty="0" err="1"/>
              <a:t>Luticola</a:t>
            </a:r>
            <a:r>
              <a:rPr lang="cs-CZ" sz="2000" dirty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sz="4200" dirty="0"/>
          </a:p>
        </p:txBody>
      </p:sp>
      <p:pic>
        <p:nvPicPr>
          <p:cNvPr id="33797" name="Picture 3" descr="C:\Users\bara\Desktop\O_roeseana_carinoportulae-140x1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133600"/>
            <a:ext cx="2087562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2" descr="C:\Users\bara\Desktop\Gomphoneis_geitleri_ex-0x3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730750"/>
            <a:ext cx="2020887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839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51115" flipV="1">
            <a:off x="5330363" y="293478"/>
            <a:ext cx="1059745" cy="1080119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Ekologie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/>
              <a:t>Jedna z hlavních </a:t>
            </a:r>
            <a:r>
              <a:rPr lang="cs-CZ" sz="2400" dirty="0" err="1"/>
              <a:t>akvatických</a:t>
            </a:r>
            <a:r>
              <a:rPr lang="cs-CZ" sz="2400" dirty="0"/>
              <a:t> fotosyntetických skupin</a:t>
            </a:r>
          </a:p>
          <a:p>
            <a:r>
              <a:rPr lang="cs-CZ" sz="2400" dirty="0"/>
              <a:t>Důležitá součást globální primární produkce</a:t>
            </a:r>
          </a:p>
          <a:p>
            <a:r>
              <a:rPr lang="cs-CZ" sz="2400" dirty="0"/>
              <a:t>Mořské i sladkovodní </a:t>
            </a:r>
            <a:r>
              <a:rPr lang="cs-CZ" sz="1800" dirty="0"/>
              <a:t>(</a:t>
            </a:r>
            <a:r>
              <a:rPr lang="cs-CZ" sz="1800" i="1" dirty="0"/>
              <a:t>centrické-převážně mořské, ve sladkých vodách planktonní, </a:t>
            </a:r>
            <a:r>
              <a:rPr lang="cs-CZ" sz="1800" i="1" dirty="0" err="1"/>
              <a:t>penátní</a:t>
            </a:r>
            <a:r>
              <a:rPr lang="cs-CZ" sz="1800" i="1" dirty="0"/>
              <a:t> často sladkovodní a přisedlé</a:t>
            </a:r>
            <a:r>
              <a:rPr lang="cs-CZ" sz="1800" dirty="0"/>
              <a:t>)</a:t>
            </a:r>
          </a:p>
          <a:p>
            <a:r>
              <a:rPr lang="cs-CZ" sz="2400" dirty="0"/>
              <a:t>Plankton</a:t>
            </a:r>
          </a:p>
          <a:p>
            <a:r>
              <a:rPr lang="cs-CZ" sz="2400" dirty="0"/>
              <a:t>Bentos</a:t>
            </a:r>
          </a:p>
          <a:p>
            <a:r>
              <a:rPr lang="cs-CZ" sz="2400" dirty="0"/>
              <a:t>Perifyton</a:t>
            </a:r>
          </a:p>
          <a:p>
            <a:r>
              <a:rPr lang="cs-CZ" sz="2400" dirty="0"/>
              <a:t>Mohou žít </a:t>
            </a:r>
            <a:r>
              <a:rPr lang="cs-CZ" sz="2400" dirty="0" err="1"/>
              <a:t>epizoicky</a:t>
            </a:r>
            <a:r>
              <a:rPr lang="cs-CZ" sz="2400" dirty="0"/>
              <a:t> (velryby) i </a:t>
            </a:r>
            <a:r>
              <a:rPr lang="cs-CZ" sz="2400" dirty="0" err="1"/>
              <a:t>endozoicky</a:t>
            </a:r>
            <a:r>
              <a:rPr lang="cs-CZ" sz="2400" dirty="0"/>
              <a:t> (</a:t>
            </a:r>
            <a:r>
              <a:rPr lang="cs-CZ" sz="2400" dirty="0" err="1"/>
              <a:t>dírkonoši</a:t>
            </a:r>
            <a:r>
              <a:rPr lang="cs-CZ" sz="2400" dirty="0"/>
              <a:t>)</a:t>
            </a:r>
          </a:p>
          <a:p>
            <a:r>
              <a:rPr lang="cs-CZ" sz="2400" dirty="0"/>
              <a:t>Jarní a podzimní vrchol ve sladkých vodách</a:t>
            </a:r>
          </a:p>
          <a:p>
            <a:r>
              <a:rPr lang="cs-CZ" sz="2400" dirty="0"/>
              <a:t>Ekologické nároky mnohdy druhově specifické (biomonitoring)</a:t>
            </a:r>
          </a:p>
          <a:p>
            <a:r>
              <a:rPr lang="cs-CZ" sz="2400" dirty="0"/>
              <a:t>Pevnost schránky- zachování v sedimentech</a:t>
            </a:r>
          </a:p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endParaRPr lang="cs-CZ" sz="24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5602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Oddělení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Heterokontophyta</a:t>
            </a: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Stramenopila</a:t>
            </a: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83264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cs-CZ" sz="2400" dirty="0" err="1"/>
              <a:t>Fotoautotrofní</a:t>
            </a:r>
            <a:r>
              <a:rPr lang="cs-CZ" sz="2400" dirty="0"/>
              <a:t> řasy</a:t>
            </a:r>
          </a:p>
          <a:p>
            <a:pPr>
              <a:lnSpc>
                <a:spcPct val="80000"/>
              </a:lnSpc>
            </a:pPr>
            <a:r>
              <a:rPr lang="cs-CZ" sz="2400" dirty="0" err="1"/>
              <a:t>Pleuronematický</a:t>
            </a:r>
            <a:r>
              <a:rPr lang="cs-CZ" sz="2400" dirty="0"/>
              <a:t> bičík (pohybový)</a:t>
            </a:r>
          </a:p>
          <a:p>
            <a:pPr>
              <a:lnSpc>
                <a:spcPct val="80000"/>
              </a:lnSpc>
            </a:pPr>
            <a:r>
              <a:rPr lang="cs-CZ" sz="2400" dirty="0" err="1"/>
              <a:t>Akronematický</a:t>
            </a:r>
            <a:r>
              <a:rPr lang="cs-CZ" sz="2400" dirty="0"/>
              <a:t> bičík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Chromatofory se 4 membránami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Chlorofyl a, c</a:t>
            </a:r>
          </a:p>
          <a:p>
            <a:pPr>
              <a:lnSpc>
                <a:spcPct val="80000"/>
              </a:lnSpc>
            </a:pPr>
            <a:r>
              <a:rPr lang="cs-CZ" sz="2400" dirty="0" err="1"/>
              <a:t>Fukoxantin</a:t>
            </a:r>
            <a:r>
              <a:rPr lang="cs-CZ" sz="2400" dirty="0"/>
              <a:t>, </a:t>
            </a:r>
            <a:r>
              <a:rPr lang="cs-CZ" sz="2400" dirty="0" err="1"/>
              <a:t>vaucheriaxantin</a:t>
            </a: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/>
              <a:t>Olej, </a:t>
            </a:r>
            <a:r>
              <a:rPr lang="cs-CZ" sz="2400" dirty="0" err="1"/>
              <a:t>polyfosfátová</a:t>
            </a:r>
            <a:r>
              <a:rPr lang="cs-CZ" sz="2400" dirty="0"/>
              <a:t> zrnka – volutin</a:t>
            </a:r>
          </a:p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  <a:buNone/>
            </a:pPr>
            <a:r>
              <a:rPr lang="cs-CZ" sz="2400" u="sng" dirty="0"/>
              <a:t>Třídy</a:t>
            </a:r>
            <a:r>
              <a:rPr lang="cs-CZ" sz="2400" dirty="0"/>
              <a:t>: </a:t>
            </a:r>
          </a:p>
          <a:p>
            <a:pPr>
              <a:lnSpc>
                <a:spcPct val="80000"/>
              </a:lnSpc>
            </a:pPr>
            <a:r>
              <a:rPr lang="cs-CZ" sz="2400" dirty="0" err="1"/>
              <a:t>Bacillariophyceae</a:t>
            </a: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 err="1"/>
              <a:t>Chrysophyceae</a:t>
            </a: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 err="1"/>
              <a:t>Synurophyceae</a:t>
            </a: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 err="1"/>
              <a:t>Xanthophyceae</a:t>
            </a: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 err="1"/>
              <a:t>Phaeophyceae</a:t>
            </a:r>
            <a:endParaRPr lang="cs-CZ" sz="2400" dirty="0"/>
          </a:p>
          <a:p>
            <a:r>
              <a:rPr lang="cs-CZ" sz="1800" dirty="0" err="1"/>
              <a:t>Eustigmatophyceae</a:t>
            </a:r>
            <a:r>
              <a:rPr lang="cs-CZ" sz="1800" dirty="0"/>
              <a:t>                                  </a:t>
            </a:r>
          </a:p>
          <a:p>
            <a:endParaRPr lang="cs-CZ" sz="24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2</a:t>
            </a:fld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3851920" y="899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/>
                </a:solidFill>
              </a:rPr>
              <a:t>TSAR</a:t>
            </a:r>
          </a:p>
        </p:txBody>
      </p:sp>
    </p:spTree>
    <p:extLst>
      <p:ext uri="{BB962C8B-B14F-4D97-AF65-F5344CB8AC3E}">
        <p14:creationId xmlns:p14="http://schemas.microsoft.com/office/powerpoint/2010/main" val="2557216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0"/>
            <a:ext cx="10795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Mořský fytoplankton</a:t>
            </a:r>
          </a:p>
        </p:txBody>
      </p:sp>
      <p:sp>
        <p:nvSpPr>
          <p:cNvPr id="7172" name="Zástupný symbol pro obsah 5"/>
          <p:cNvSpPr>
            <a:spLocks noGrp="1"/>
          </p:cNvSpPr>
          <p:nvPr>
            <p:ph idx="1"/>
          </p:nvPr>
        </p:nvSpPr>
        <p:spPr>
          <a:xfrm>
            <a:off x="528638" y="1844675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cs-CZ" altLang="cs-CZ" sz="2400"/>
          </a:p>
          <a:p>
            <a:pPr>
              <a:lnSpc>
                <a:spcPct val="80000"/>
              </a:lnSpc>
            </a:pPr>
            <a:endParaRPr lang="cs-CZ" altLang="cs-CZ" sz="2400"/>
          </a:p>
        </p:txBody>
      </p:sp>
      <p:pic>
        <p:nvPicPr>
          <p:cNvPr id="7173" name="Picture 2" descr="C:\Users\bara\Desktop\fytoplank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1412875"/>
            <a:ext cx="584517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3548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Ekologie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297" y="1940917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sz="2400" dirty="0"/>
              <a:t>Vodní květ (sinice) x vegetační zákal (</a:t>
            </a:r>
            <a:r>
              <a:rPr lang="cs-CZ" sz="2400" dirty="0" err="1"/>
              <a:t>zlativky</a:t>
            </a:r>
            <a:r>
              <a:rPr lang="cs-CZ" sz="2400" dirty="0"/>
              <a:t>, rozsivky)</a:t>
            </a:r>
          </a:p>
          <a:p>
            <a:pPr>
              <a:lnSpc>
                <a:spcPct val="80000"/>
              </a:lnSpc>
              <a:defRPr/>
            </a:pPr>
            <a:endParaRPr lang="cs-CZ" sz="2400" dirty="0"/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r>
              <a:rPr lang="cs-CZ" sz="2400" dirty="0"/>
              <a:t>Bentos</a:t>
            </a:r>
          </a:p>
          <a:p>
            <a:pPr>
              <a:defRPr/>
            </a:pPr>
            <a:r>
              <a:rPr lang="cs-CZ" sz="2400" dirty="0"/>
              <a:t>Rozsivky jsou nejčastěji přichyceny k substrátu pomocí slizu</a:t>
            </a:r>
          </a:p>
          <a:p>
            <a:pPr marL="0" indent="0">
              <a:buFont typeface="Arial" charset="0"/>
              <a:buNone/>
              <a:defRPr/>
            </a:pPr>
            <a:r>
              <a:rPr lang="cs-CZ" sz="2400" dirty="0"/>
              <a:t>Způsoby přichycení k substrátu:</a:t>
            </a:r>
          </a:p>
          <a:p>
            <a:pPr>
              <a:defRPr/>
            </a:pPr>
            <a:r>
              <a:rPr lang="cs-CZ" sz="2400" dirty="0"/>
              <a:t>Celou plochou: </a:t>
            </a:r>
            <a:r>
              <a:rPr lang="cs-CZ" sz="2400" i="1" dirty="0" err="1"/>
              <a:t>Cocconeis</a:t>
            </a:r>
            <a:endParaRPr lang="cs-CZ" sz="2400" i="1" dirty="0"/>
          </a:p>
          <a:p>
            <a:pPr>
              <a:defRPr/>
            </a:pPr>
            <a:r>
              <a:rPr lang="cs-CZ" sz="2400" dirty="0"/>
              <a:t>Jedním koncem: </a:t>
            </a:r>
            <a:r>
              <a:rPr lang="cs-CZ" sz="2400" i="1" dirty="0" err="1"/>
              <a:t>Fragilaria</a:t>
            </a:r>
            <a:endParaRPr lang="cs-CZ" sz="2400" i="1" dirty="0"/>
          </a:p>
          <a:p>
            <a:pPr>
              <a:defRPr/>
            </a:pPr>
            <a:r>
              <a:rPr lang="cs-CZ" sz="2400" dirty="0"/>
              <a:t>Slizové stopky: </a:t>
            </a:r>
            <a:r>
              <a:rPr lang="cs-CZ" sz="2400" i="1" dirty="0" err="1"/>
              <a:t>Gomphonema</a:t>
            </a:r>
            <a:endParaRPr lang="cs-CZ" sz="2400" i="1" dirty="0"/>
          </a:p>
          <a:p>
            <a:pPr>
              <a:defRPr/>
            </a:pPr>
            <a:r>
              <a:rPr lang="cs-CZ" sz="2400" dirty="0"/>
              <a:t>Slizové trubice: </a:t>
            </a:r>
            <a:r>
              <a:rPr lang="cs-CZ" sz="2400" i="1" dirty="0" err="1"/>
              <a:t>Encyonema</a:t>
            </a:r>
            <a:endParaRPr lang="cs-CZ" sz="2400" i="1" dirty="0"/>
          </a:p>
          <a:p>
            <a:pPr>
              <a:lnSpc>
                <a:spcPct val="80000"/>
              </a:lnSpc>
              <a:defRPr/>
            </a:pPr>
            <a:endParaRPr lang="cs-CZ" sz="2400" dirty="0"/>
          </a:p>
          <a:p>
            <a:pPr>
              <a:lnSpc>
                <a:spcPct val="80000"/>
              </a:lnSpc>
              <a:defRPr/>
            </a:pPr>
            <a:endParaRPr lang="cs-CZ" sz="24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21</a:t>
            </a:fld>
            <a:endParaRPr lang="cs-CZ"/>
          </a:p>
        </p:txBody>
      </p:sp>
      <p:pic>
        <p:nvPicPr>
          <p:cNvPr id="7" name="Obrázek 6" descr="C:\Users\bara\Desktop\36_Mastogloia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8" b="2292"/>
          <a:stretch/>
        </p:blipFill>
        <p:spPr bwMode="auto">
          <a:xfrm>
            <a:off x="5724128" y="116632"/>
            <a:ext cx="1080120" cy="16392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ek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" b="1601"/>
          <a:stretch/>
        </p:blipFill>
        <p:spPr bwMode="auto">
          <a:xfrm>
            <a:off x="2729921" y="19601"/>
            <a:ext cx="633730" cy="1828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3550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986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Význam rozsivek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5545137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80000"/>
              </a:lnSpc>
              <a:defRPr/>
            </a:pPr>
            <a:endParaRPr lang="cs-CZ" sz="4200" dirty="0"/>
          </a:p>
          <a:p>
            <a:pPr>
              <a:lnSpc>
                <a:spcPct val="80000"/>
              </a:lnSpc>
              <a:defRPr/>
            </a:pPr>
            <a:endParaRPr lang="cs-CZ" sz="4200" dirty="0"/>
          </a:p>
          <a:p>
            <a:pPr>
              <a:lnSpc>
                <a:spcPct val="80000"/>
              </a:lnSpc>
              <a:defRPr/>
            </a:pPr>
            <a:r>
              <a:rPr lang="cs-CZ" sz="5000" dirty="0"/>
              <a:t>Biomonitoring</a:t>
            </a:r>
          </a:p>
          <a:p>
            <a:pPr>
              <a:lnSpc>
                <a:spcPct val="80000"/>
              </a:lnSpc>
              <a:defRPr/>
            </a:pPr>
            <a:r>
              <a:rPr lang="cs-CZ" sz="5000" dirty="0"/>
              <a:t>Biopaliva</a:t>
            </a:r>
          </a:p>
          <a:p>
            <a:pPr>
              <a:lnSpc>
                <a:spcPct val="80000"/>
              </a:lnSpc>
              <a:defRPr/>
            </a:pPr>
            <a:r>
              <a:rPr lang="cs-CZ" sz="5000" dirty="0"/>
              <a:t>Forenzní </a:t>
            </a:r>
            <a:r>
              <a:rPr lang="cs-CZ" sz="5000" dirty="0" err="1"/>
              <a:t>diatomologie</a:t>
            </a:r>
            <a:endParaRPr lang="cs-CZ" sz="5000" dirty="0"/>
          </a:p>
          <a:p>
            <a:pPr>
              <a:lnSpc>
                <a:spcPct val="80000"/>
              </a:lnSpc>
              <a:defRPr/>
            </a:pPr>
            <a:r>
              <a:rPr lang="cs-CZ" sz="5000" dirty="0"/>
              <a:t>Testování optických mikroskopů</a:t>
            </a:r>
          </a:p>
          <a:p>
            <a:pPr>
              <a:lnSpc>
                <a:spcPct val="80000"/>
              </a:lnSpc>
              <a:defRPr/>
            </a:pPr>
            <a:r>
              <a:rPr lang="cs-CZ" sz="5000" dirty="0"/>
              <a:t>Diatomit</a:t>
            </a:r>
          </a:p>
          <a:p>
            <a:pPr>
              <a:lnSpc>
                <a:spcPct val="80000"/>
              </a:lnSpc>
              <a:defRPr/>
            </a:pPr>
            <a:r>
              <a:rPr lang="cs-CZ" sz="5000" dirty="0"/>
              <a:t>Výzkum klimatických změn</a:t>
            </a:r>
          </a:p>
          <a:p>
            <a:pPr>
              <a:lnSpc>
                <a:spcPct val="80000"/>
              </a:lnSpc>
              <a:defRPr/>
            </a:pPr>
            <a:r>
              <a:rPr lang="cs-CZ" sz="5000" dirty="0"/>
              <a:t>Paleoekologické rekonstrukce</a:t>
            </a:r>
          </a:p>
          <a:p>
            <a:pPr>
              <a:lnSpc>
                <a:spcPct val="80000"/>
              </a:lnSpc>
              <a:defRPr/>
            </a:pPr>
            <a:r>
              <a:rPr lang="cs-CZ" sz="5000" dirty="0"/>
              <a:t>Detektory těžkých kovů a radiace </a:t>
            </a:r>
          </a:p>
          <a:p>
            <a:pPr>
              <a:lnSpc>
                <a:spcPct val="80000"/>
              </a:lnSpc>
              <a:defRPr/>
            </a:pPr>
            <a:endParaRPr lang="cs-CZ" sz="4200" dirty="0"/>
          </a:p>
          <a:p>
            <a:pPr>
              <a:lnSpc>
                <a:spcPct val="80000"/>
              </a:lnSpc>
              <a:defRPr/>
            </a:pPr>
            <a:endParaRPr lang="cs-CZ" sz="4200" dirty="0"/>
          </a:p>
          <a:p>
            <a:pPr>
              <a:lnSpc>
                <a:spcPct val="80000"/>
              </a:lnSpc>
              <a:defRPr/>
            </a:pPr>
            <a:endParaRPr lang="cs-CZ" sz="4200" dirty="0"/>
          </a:p>
          <a:p>
            <a:pPr>
              <a:lnSpc>
                <a:spcPct val="80000"/>
              </a:lnSpc>
              <a:defRPr/>
            </a:pPr>
            <a:endParaRPr lang="cs-CZ" sz="4200" dirty="0"/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endParaRPr lang="cs-CZ" sz="4200" dirty="0"/>
          </a:p>
          <a:p>
            <a:pPr>
              <a:lnSpc>
                <a:spcPct val="80000"/>
              </a:lnSpc>
              <a:defRPr/>
            </a:pPr>
            <a:endParaRPr lang="cs-CZ" sz="4200" dirty="0"/>
          </a:p>
          <a:p>
            <a:pPr>
              <a:lnSpc>
                <a:spcPct val="80000"/>
              </a:lnSpc>
              <a:defRPr/>
            </a:pPr>
            <a:r>
              <a:rPr lang="cs-CZ" sz="5000" dirty="0"/>
              <a:t>Podílí se min. 20% na veškerém objemu C fixovaného během fotosyntézy (více než deštné pralesy)</a:t>
            </a:r>
          </a:p>
          <a:p>
            <a:pPr>
              <a:lnSpc>
                <a:spcPct val="80000"/>
              </a:lnSpc>
              <a:defRPr/>
            </a:pPr>
            <a:endParaRPr lang="cs-CZ" sz="4200" dirty="0"/>
          </a:p>
          <a:p>
            <a:pPr>
              <a:lnSpc>
                <a:spcPct val="80000"/>
              </a:lnSpc>
              <a:defRPr/>
            </a:pPr>
            <a:endParaRPr lang="cs-CZ" sz="4200" dirty="0"/>
          </a:p>
          <a:p>
            <a:pPr>
              <a:lnSpc>
                <a:spcPct val="80000"/>
              </a:lnSpc>
              <a:defRPr/>
            </a:pPr>
            <a:endParaRPr lang="cs-CZ" sz="4200" dirty="0"/>
          </a:p>
          <a:p>
            <a:pPr>
              <a:lnSpc>
                <a:spcPct val="80000"/>
              </a:lnSpc>
              <a:defRPr/>
            </a:pPr>
            <a:endParaRPr lang="cs-CZ" sz="4200" dirty="0"/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r>
              <a:rPr lang="cs-CZ" sz="5000" dirty="0"/>
              <a:t>Rozsivkám vděčíme za náš každý pátý vdech…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endParaRPr lang="cs-CZ" sz="2400" dirty="0"/>
          </a:p>
          <a:p>
            <a:pPr>
              <a:lnSpc>
                <a:spcPct val="80000"/>
              </a:lnSpc>
              <a:defRPr/>
            </a:pPr>
            <a:endParaRPr lang="cs-CZ" sz="2400" dirty="0"/>
          </a:p>
        </p:txBody>
      </p:sp>
      <p:pic>
        <p:nvPicPr>
          <p:cNvPr id="16389" name="Picture 2" descr="C:\Users\bara\Desktop\1-s2_0-S0048969709006275-gr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133600"/>
            <a:ext cx="20923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Přímá spojnice se šipkou 2"/>
          <p:cNvCxnSpPr/>
          <p:nvPr/>
        </p:nvCxnSpPr>
        <p:spPr>
          <a:xfrm>
            <a:off x="4356100" y="3284538"/>
            <a:ext cx="6477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6660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Praktické využití</a:t>
            </a:r>
          </a:p>
        </p:txBody>
      </p:sp>
      <p:sp>
        <p:nvSpPr>
          <p:cNvPr id="17412" name="Zástupný symbol pro obsah 5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554513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Paleolimnologie</a:t>
            </a:r>
            <a:r>
              <a:rPr lang="cs-CZ" altLang="cs-CZ" sz="2400" dirty="0"/>
              <a:t>: zjišťování </a:t>
            </a:r>
            <a:r>
              <a:rPr lang="cs-CZ" altLang="cs-CZ" sz="2400" dirty="0" err="1"/>
              <a:t>subrecentní</a:t>
            </a:r>
            <a:r>
              <a:rPr lang="cs-CZ" altLang="cs-CZ" sz="2400" dirty="0"/>
              <a:t> flóry, vývoje eutrofizace, acidifikace, globálního oteplování</a:t>
            </a:r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Křemelina (diatomit): tepelně izolační materiál, filtrace, absorpční materiál, plnidlo</a:t>
            </a:r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Diatomit + nitroglycerin= dynamit </a:t>
            </a:r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Potravinářský průmysl: zdroj betakarotenu</a:t>
            </a:r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Farmaceutický průmysl: prášek proti střevním parazitům</a:t>
            </a:r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Nanotechnologie</a:t>
            </a:r>
          </a:p>
        </p:txBody>
      </p:sp>
      <p:sp>
        <p:nvSpPr>
          <p:cNvPr id="17413" name="AutoShape 2" descr="data:image/jpeg;base64,/9j/4AAQSkZJRgABAQAAAQABAAD/2wCEAAkGBhQPDxAQEBAUFA8VFA8UFBQQDxQUFBcUFBQVFRQVGBUXHCYeFxojGRQVHy8gIycpLC0tFR4xNTAqNSYrLCkBCQoKDgwOGQ8PGikkHiUsLC8pKio1LCkuLCwvLC0tLywsLCksNSosLCksNSwsLCosLCwpNSksLCwqLCwsKSwsLP/AABEIAOIA3wMBIgACEQEDEQH/xAAcAAEAAQUBAQAAAAAAAAAAAAAAAQMFBgcIBAL/xABHEAABAwICBgcFBgMGBAcAAAABAAIDBBEFEgYHITFBURMiYXGBkaEUMkJSsQgjYnKSwYKy0RUzQ3PC8FOis+EWJCU1RGOD/8QAGwEBAAIDAQEAAAAAAAAAAAAAAAMEAgUGAQf/xAAtEQEAAgIBAwEGBgMBAAAAAAAAAQIDEQQFEiExIjJBUXGxBhNhgZHBM2LwFP/aAAwDAQACEQMRAD8A3iiIgKEK+C7zWFrxX1H2l18F4XnmrmtIzEC/Mqtl5mPF70wyisz6PWpVFsw8OaqNKnpmrf3Z280+kRFK8EREBERAREQEREBQpRAREQEREBERAREQERfId2LybRAOXxIdnavrMeSpvJ5KnnvHbPr/ABLKFrxSstdu0PtduzZy3rwVNK+XI94sGgX7+fdtVxqpbn3HnKR8Ow9i8VFpIKmnmdlylriwZesT22XJXw1y2yTktMePH6thjmaxHbH/AEvVRSudmAdsuAHW4btnM7Fdo22srPg8TS1rg5xIuOIAPHqq8Mk7fNbTpMx2R3T9PKtn96YhWRQpXTKwiIgIi+JZQwFziA0AkkmwAG8k8EH2i1Fpj9oGGnc6KgjFQ8XBleS2K/4bbX+gWtMS114pOTaqETflgiY31ILvVB1RdFydBpriz+t/aFQPzTO+iv2Fa0MWgsXVTZm/LPEHA/xNAPqg6TRa00L12U9bIKarZ7NVE2F3XieeQefdJ5FbKCCURQglFCIJRQiCURQglERAXw51uC+1BWF4mY8ToeTEqjoqeaQ7MscjvJpKxzQHCg2hgkI67w57r8Q5xt6WXr0+qsmHVFvecGxjve4BXnCaToaeGIfBHG3yaAqd8FM1oraNxEf2ki01jwmKiawki9jwvceHJVeiHAr7IQBSV42OviKxEMZtM+o0L6UKVaiNRpiIiL0Fz/rz1julldhlM+0LDaoc0++//h3+VvHme5bp0rxZ1LRzSxtLpsuWJo3ulf1Yx+ojyWC6DaroaQe0VQbUVzjne94zMY520hgO83PvH0Qc+R4FUObnbTTFnzNgkLfMCyp0EH3zWuG4m4I5cwu1YmjKABs7ljWl+hdHWMzzwASjY2WMBsgvwzDeOw3QaFwLRmorn5aeIvAPWduYO9x2eCzRupisy36SC/y5nfW1ltLCKFlPEyKJgbG0WAaPU9var0w7EHLum+rqro2GWWA5W/4kZzst2kbvFbP1GafuroHUVQ/NUQNBY5x6z4d23mWmwvyIW05Iw4FrgC0ixBFwQeBC0pj+jTcAx6hr6cZKKolMUjR7sbpOq8flIOYD8J5IN2IiIJREQQUuiIJUKUQEREBfDivor4NhtJ2Dmo77nxD2GNacMziih4SVcF+5l3n6LKAsM0o0hpxU0DjOwtjme5+V2bKOjcATbtKuDNYVC429paO8OA87KOk1i9vPyWI4+a0bikz+0skUWXxDM17Q5rg5pAIINwQeIKqKwrIspUKUBERBYtIJ2mSKL4gDLblY5WnzJ8lFJNsWBV+lrXaTz0rndX2eKBvLpGkzEd/XcPALMIpLFBjOPa6PZq19FTUT6p8V+lLHWtlF3hoAN8vEmyymHSGPEKSnqoSejkDjZw2tI2Fp7Qbha6xnVrKcTdW0VaYOlLzJlB6RpeOuGkbCHbdh5rNMAwYUVJFSxkljMxu73nOcS5xJ7SStVyur8XjX7L28/p519U9cF7RuGodYGKyiqqjJVVMVbHPGKSGPMIjAbWc0g+9x7VvfReumdR0zqkWndFGZARY5y0XuOa8bY2ucC5jS9u4uaCR3E7lcGVPNbDDmpmpF8c7iUVqzWdSuwqQVgWutokwaoPxRugkYeThI0fRxHisr6YLVOvbStrKZlAw3kkc18lvhYw5mg9pdY9wUrFtPQvGPbMOpKi9y+KMu/MBZ3qCr0tXfZ6xbpcLkgJ2wTPA/K8B49S7yW0UEqLIpQQllKICiylEBERBC1brbnm6aKNr3CIxl2QGwLgbEnnsW0lrzWtT9alk/zGfQqHP7ktr0eY/9dd/r9mqhC75VUhoy69yBbfbapI3qvRna4di1UPoP5UU3aPi3Nq6mzYbT/hzs/S9wHpZZMsK1Uz3o5GfLM/1DSs2W3xTukPm3UKdnKyR/tKFKhSpFIXxNKGNc5xs1oJJ7ALlfaxHWtjvseEVcgNnvZ0TPzSdX6ElBy/j2Munr6iqDiHvmkka4GxHWJaQfJbK0M1tzTOjppqV08psA+D3iOLntOzZxNwtVYZhz6maOCJuaSRwa0dp/ZdKaJaHw4RTCNgDp3D72UjrOPEA8GjgFjbep16vY9V8o4wdrivVIQ1pAN1a4puSq9KTsA2r5deuet7Umk9878+d+W4msT5ifDw6R4t7JTyThucsAOW9r7QN/Desbp9a8Jbd0EoPIZD63WysOwcAZpAHEi2Ui4APPmtQa0NDm0FQ2WBuWnmzWaNzJBtc0cgRtHiu56JxMnF43bk9Znevk13IvW1vZVcW1pyPaW00fR3+N5DnDuaNg9Vq3SN7pAZHuLn57uc43JvxJV3Xir4czXt5j14LdK7Nfs4YpkraunJ2SQteO+J1vpJ6LoJcm6p8W9lxmjeTZrnmJ3dICzb4kHwXWSAiIgIiIJUKVCCUREELQ2vHTWaHEYqZluhijZIWke8997knfsAA81vpc/faQw8Nq6OcDa+J7HH8jrj0cV5MRMalnS9sdotWdTDEKXS6OQ9cFhJ72+ayCif1gRuIWrQtg6NuPQQ35elzZa/PhrTUw7To/U83Km2LL51G9tg6pdL4xW1WHyHK9zmuiJOx5aLPb38R3Lb4XJel9CYZhVROLXXbtaSCHDc4HhuC2dq+18xvY2nxQ5JBYCoAux/8AmAe67t3dyuYZiaRpzPU6ZK8m/wCZ6zO/2+DcyleWgxOKoYHwSskYdzo3hw9F6bqVrkrQn2jNJc81PQMOyMdNLb5nCzAe5tz/ABBb3qJ2xsc95sxoLnE7g0C5PkuONLscNfX1VUd0kjy3sZezB4NACDY2oTRwOfUV7xsjtFFf5nC7z4NsP4lteqfmJVi1aYd7NgtIy1nSh0zv/wBDcf8ALlHgr8YtqCgyO25XnCKC5zncN3aVQw+izut8I3n9lkDW2FhuXmhKwXXLTh2GZuLJoXDxJafRyzpYXrf/APaZf8yD/qBejRKoT7wq688zrlBjL5TFPmbsLX5h3g3C7LwPERU0sE4NxJFG/Z+JoJ9brjTE2Wld2m/mujtQukQqcLFOT95TOLCOOR3WYe7ePBBspERBKhEQSoUqEEoiICwTW/oV/aeHksIFRBmljJ3EAddh7wPMLO1Rqo8zHNPFrh5iyPY1vy4xgweR0gjyOBvtuCABzWeU0Qja1o3NAA8F7a1lrDkXN8ivKtVlyzd9G6b03Hw4tas7mfs8emcd6dx5Fp9Vr5bMx6LPTOAFyWcFrMhW+LPszDmvxBTWetvnH2l68Oxiamdnp5pInc43lv0WZ4drxxSEBpnbKB/xomuP6gASsARWnOs00l1u4hiEToJZmshd7zIWBmYcnHeR2XWOaP4S6sq4KZgu6WRjNnInafK6ty3DqA0ULpZcRkb1WXihvxe4ddw7hs/i7EG45KDIyNkY6rGtYAOTRYJFh7jv2D1XvVVo3IKlJAGNsFXXyxfSCFietKmz4TUWF8vRv8GvBPossVDEKJs8UkL9rHtcw9zhZBy4vJbfzG/9irxjOFPpKiWnk96Nxb3j4XeIsVZsRaQOkb7zd45t4hB4sSoekFx743do5K6aq9Mf7KxFj3kink+6mHJpOx/e11j3X5rzQyh7Q5u4/wC7K0YxSWOcbjv70HZzHhwBBuCAQQbgg7iFK1FqK1he0QjDah338Tbwucdr4h8Pe36dy26glFCIJUKVCCUREEKHC6lQUGg9I4Mk9Q35Z5R4FxI+qtCyjTyDLXVQ5ujf5tH9CsXWmyRq0w+p8K/fgpb5xH2hcKWXKYX/ACvjPk8Jrp1Zim/9So2Wp3kGaNo2RvdueBwaTv5HvVBm2I9l1vekgZV0MbJWh8csDQ9p3FrmC6t8SfWHMfiOn+O31hxiivmmujLsNr56R1yGOuxx+KN21jvL1BVjV5ya46P4HJXVMVNCLySOA7APicewC5XWWAYLHQ0sNLCLRxtDb8Sfice0m58Vr3UloWKWm9tlb/5icdS42sh4eLt/dZbRBQSq0e9UVWj3oK7F9r4aV9oCIiDWOuPRjPGyujb1mWZLbiw+67wOzuPYtQvFwQupqulbLG+N4ux7S1wPEEWK5u0nwJ1DVy07tzT1D8zDtafJBhEc5p5XNP8Adn6HcR3K6Sxh7SDtaRv+hXixqnuzMN7foVTwWt/wnfwnt5IPLSVctFUMlicWTRODmOHMHYe5daaDaWsxWiiqWWDj1ZWfJIPeHdxHYVy5itFnbce+31HELJtSmmhw/EBDI61NUlrHXOxsn+G/zNj2HsQdPIiICIiAiIghEQoNSazqfLXE/PCw+LS4f0WDLZetaD72mfzZKz1BWtFqc8avL6R0a/dxKfT+5emm2tcFuzQSoz4dSnkzL+klv7LSVGdrh2Lbmq6fNQZfkllb9Hf6lLxZ9pr/AMRU3gi3ytH2YB9pDAhakrWjbd0Dz2e+y/d1vNaq0HwD2/EKamPuOeC/8jes70FvFdC68qTpMEnPFj4XjweAfQrWn2fsMzVVVUEf3cbWDvkdt9GlbFw7eMTA0BrRZoAAA4AbAF6Gqi1VmFB9KoCqa+2oPQ0qqvNG7gvQ0oJREQFrXXRgOeCKsaOtGQx5/A89Xyd/MtlKz6X0PT4fVxWveGS35gCW+oCDl6ePM1zeYIWLA2PaFlbn7Cey6xRx2lBklHXiVoPxj3h+6s2IQ9HKbbNzhb/fNUaScseHDx7uKuGNgEMcDzHhsKDqHVhpR/aOF08zjeVo6KXnnZsv4ix8Vld1oT7OGO5Z6qiceq9gmYPxMIa/0c3yW+G8W/7sUFRFSBuPxD6hVGuuLoJREQQiIgwbWrD9xTyfLLb9TT/RanlZYm639pFgba2nfA82vta4fC4e6VqSv0OrIHFhpzIODoxmae228eSocnHM27odn0Lm4q4fyrWiJiZ9fHhYKRpvfhYrZ2qSUmGqb8IlaQeFy3b9AsWw7QWtqHAGLoWcXSm1h2NG0raujuAMoYGwx7eLnHe5x3kpx8dot3S865zsN8M4qzE2mY9POtMa10zZcDq+3om+b2rDPs/QWoqt/F07W/pjB/1rLteDL4HU24OgPlIFif2f5gaCqZxFRc9zo2gfylX3GtoqqwqkqjSgqqWlfIKlBVBVdjl5WuVVjkHpRfDXL7QFQrv7qS+7I/8AlKrqwae4w2jwyrmcbWic1v5n9Ro83BBy9iUuWJ557B4rHF7sTrhIQ1vuj1K8KD6Y6xB5WKyvWPo/7LUxSsFoKqGGojtuBe0GRo7n381iS3frCwb2jRbDaq3Xp2QXNv8ADkAY7/mDEGAapMS9nxqhdewfIYj3StLB6uHkurXmz29oI/cLjPR2QtrKVw3ieAjvD2rsup3x/mHrdBINnkcxfy2KYPiHIn+v7qJPfZ/H+yqNZa/ag+kREEIilAUEKUQQApREGK60qLpsGr2AXPRFw72EO/Zab1BYyI6uopXG3TMD2/njvs/S4+S6HrqUTRSRO917HsPc4EH6rjtssuF4gS3qzU0zh4scQQewjZ4oOslLTZWjRfSWLEaVlTCdhFntvtY/4mFXZBUBX0HqiCvoPQVgV9hyoBy+g9B6WyKo2VeQOX0HIPbnWivtC6ZB7osNidfKRLPY/Fb7th7gS494WcaxtZEWEwENIfWvB6KO/u//AGP5NHquYq2tfPK+WVxdI9znOc47S4m5KCgiIgLqifB8+i/s5G32AED8QjD2+tlzHhFAaiohgYLukkjYB2ucB+67JqqQNpXxD3RC5g7gzKEHI2g9F0+J0MQ+Kogv3B4J9AV1/VHbGPxfRc2ah8G6bGGyEdWnjlkJ/ER0bf5if4V0u+K7mu5X9UH3l48VKIgIiIIUhQpQEREBERAXOX2gNFDT1za1jfuqkDMRuEzBY/qaAe8OXRqsOm2irMUopaWTYXC8bvkkHuu89/YSg5X0S0yqMLm6Wnd1TYSRu2seBwI58jvC3totrboq4Na+QU8/Fkxs0n8Mm4+Nlzxi+FSUk8tPO0tljcWuB5jiOYO8HtXjQdkMeHAEEEHcQbjzC+lyPhukdTS/3FTLH2MlcB+m9lkFNrexNn/yy788Ubv9KDphAub5NdGJkW6dg7RCy6tVdrHxGcEPrpbHgxwj/kAQdL4ppDBSNzVM8cbfxvAJ7m7z4Baw0v19gB0WGsJdu6eVtgO1jOPefJaWmnc8lz3Oc47y5xJ8yqaD0V1fJPI6WZ7nyuN3OebuJ7150RARFVpaV0sjI42l0j3BrWtFyXE2ACDZGoXRk1OJ+0ub91TNz3O7pXXEY8NrvALpSRmZpbwII89ixjVvoaMKoI4Nhmd95M4cZHDaO4DZ4LKUGG6utXDMGbUWk6SSZ9y7LlswE5GepusyREBERAREQQgRSgIiICIiAiIg11rZ1XNxWLp6cBtdGNnAStHwOPPkVzPWUb4ZHxSsLJGEtc1wsQRvBC7dWEawtVlPi7S/ZFWAWbM0b7bmyD4h27wg5TRZLj+rytoqgQS07iXE5HsGaN45h27wNiqdRoJVsZmMV+NmuBd5KO2WlJ1aYhJXFe8brEzDHkX09hBIIsRvBFivdguj89dJ0VLC+WTfZg3DmSdgHepEa3or1j+htZh9va6aSIHc4gFp7MzSRfsVpgp3SODGNLnk2DWi5J7Agpostj1X1xZm6FoNr5TI3N5K30GhNZPVto207xO7g4WaAN7i7dlHNR1y0vOqzEpLYr1jdolZqendI5rGNLnuIDWtBJJO4ADeuiNUWqT2C1bWgGrI+7j3iEEbSebyNnYr7q71UwYS0SOtLWkdaVw2N5tjB90du8rOlIjEREBERAREQEREEKQoUhAREQEREBERBF14MRxuKAdd3W4NbtKqVdAZD/eOA5N3K3TaKtcQekeLcBbb3qrmtm1rHX+VjFXFveSf4YvjuIS1rhYZY23yt/c9qtEuGPHBbDbo0wfE70USaNMIIzu9Fp78DPkmbW8y3FOoYccRWkahqTEdBKeqlY+qY9guA98JAJHM3BB8ltrRXRalw6ARUcYaw2JdfM95+ZzuP0QaMtsB0jvIf0VQYDZnRiaQM5AgeHcr/Fpnw17bRuPh5UOVkwZrd1fE/Hx6pxuoppInw1AZKxwIdGRmuO7gtZ4RoVSUM8s1Ox13nqCVwcWN4hpt/wB1sQ6JM4PePL+in/wpHe+d3osM9OXljt1EQzwX4uKd7mZY2HADbuVShrcj2yMN7cuI4hZCdFmfO70VCn0LjYTaR9jw2W+ip14PIrMTC1PMwWiYlfKSrbKwPYbg/wC7KurZQ4IIXZmSOtxbsse8K5re4pvNfbjUtJkisW9idwIiKVgIiICIiAiIghSiICIiAiIgIiIChEQSiIghERBKIiAoREEoiICIiAiIgIiIP//Z"/>
          <p:cNvSpPr>
            <a:spLocks noChangeAspect="1" noChangeArrowheads="1"/>
          </p:cNvSpPr>
          <p:nvPr/>
        </p:nvSpPr>
        <p:spPr bwMode="auto">
          <a:xfrm>
            <a:off x="144463" y="-1028700"/>
            <a:ext cx="21240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7414" name="AutoShape 4" descr="data:image/jpeg;base64,/9j/4AAQSkZJRgABAQAAAQABAAD/2wCEAAkGBhQPDxAQEBAUFA8VFA8UFBQQDxQUFBcUFBQVFRQVGBUXHCYeFxojGRQVHy8gIycpLC0tFR4xNTAqNSYrLCkBCQoKDgwOGQ8PGikkHiUsLC8pKio1LCkuLCwvLC0tLywsLCksNSosLCksNSwsLCosLCwpNSksLCwqLCwsKSwsLP/AABEIAOIA3wMBIgACEQEDEQH/xAAcAAEAAQUBAQAAAAAAAAAAAAAAAQMFBgcIBAL/xABHEAABAwICBgcFBgMGBAcAAAABAAIDBBEFEgYHITFBURMiYXGBkaEUMkJSsQgjYnKSwYKy0RUzQ3PC8FOis+EWJCU1RGOD/8QAGwEBAAIDAQEAAAAAAAAAAAAAAAMEAgUGAQf/xAAtEQEAAgIBAwEGBgMBAAAAAAAAAQIDEQQFEiExIjJBUXGxBhNhgZHBM2LwFP/aAAwDAQACEQMRAD8A3iiIgKEK+C7zWFrxX1H2l18F4XnmrmtIzEC/Mqtl5mPF70wyisz6PWpVFsw8OaqNKnpmrf3Z280+kRFK8EREBERAREQEREBQpRAREQEREBERAREQERfId2LybRAOXxIdnavrMeSpvJ5KnnvHbPr/ABLKFrxSstdu0PtduzZy3rwVNK+XI94sGgX7+fdtVxqpbn3HnKR8Ow9i8VFpIKmnmdlylriwZesT22XJXw1y2yTktMePH6thjmaxHbH/AEvVRSudmAdsuAHW4btnM7Fdo22srPg8TS1rg5xIuOIAPHqq8Mk7fNbTpMx2R3T9PKtn96YhWRQpXTKwiIgIi+JZQwFziA0AkkmwAG8k8EH2i1Fpj9oGGnc6KgjFQ8XBleS2K/4bbX+gWtMS114pOTaqETflgiY31ILvVB1RdFydBpriz+t/aFQPzTO+iv2Fa0MWgsXVTZm/LPEHA/xNAPqg6TRa00L12U9bIKarZ7NVE2F3XieeQefdJ5FbKCCURQglFCIJRQiCURQglERAXw51uC+1BWF4mY8ToeTEqjoqeaQ7MscjvJpKxzQHCg2hgkI67w57r8Q5xt6WXr0+qsmHVFvecGxjve4BXnCaToaeGIfBHG3yaAqd8FM1oraNxEf2ki01jwmKiawki9jwvceHJVeiHAr7IQBSV42OviKxEMZtM+o0L6UKVaiNRpiIiL0Fz/rz1julldhlM+0LDaoc0++//h3+VvHme5bp0rxZ1LRzSxtLpsuWJo3ulf1Yx+ojyWC6DaroaQe0VQbUVzjne94zMY520hgO83PvH0Qc+R4FUObnbTTFnzNgkLfMCyp0EH3zWuG4m4I5cwu1YmjKABs7ljWl+hdHWMzzwASjY2WMBsgvwzDeOw3QaFwLRmorn5aeIvAPWduYO9x2eCzRupisy36SC/y5nfW1ltLCKFlPEyKJgbG0WAaPU9var0w7EHLum+rqro2GWWA5W/4kZzst2kbvFbP1GafuroHUVQ/NUQNBY5x6z4d23mWmwvyIW05Iw4FrgC0ixBFwQeBC0pj+jTcAx6hr6cZKKolMUjR7sbpOq8flIOYD8J5IN2IiIJREQQUuiIJUKUQEREBfDivor4NhtJ2Dmo77nxD2GNacMziih4SVcF+5l3n6LKAsM0o0hpxU0DjOwtjme5+V2bKOjcATbtKuDNYVC429paO8OA87KOk1i9vPyWI4+a0bikz+0skUWXxDM17Q5rg5pAIINwQeIKqKwrIspUKUBERBYtIJ2mSKL4gDLblY5WnzJ8lFJNsWBV+lrXaTz0rndX2eKBvLpGkzEd/XcPALMIpLFBjOPa6PZq19FTUT6p8V+lLHWtlF3hoAN8vEmyymHSGPEKSnqoSejkDjZw2tI2Fp7Qbha6xnVrKcTdW0VaYOlLzJlB6RpeOuGkbCHbdh5rNMAwYUVJFSxkljMxu73nOcS5xJ7SStVyur8XjX7L28/p519U9cF7RuGodYGKyiqqjJVVMVbHPGKSGPMIjAbWc0g+9x7VvfReumdR0zqkWndFGZARY5y0XuOa8bY2ucC5jS9u4uaCR3E7lcGVPNbDDmpmpF8c7iUVqzWdSuwqQVgWutokwaoPxRugkYeThI0fRxHisr6YLVOvbStrKZlAw3kkc18lvhYw5mg9pdY9wUrFtPQvGPbMOpKi9y+KMu/MBZ3qCr0tXfZ6xbpcLkgJ2wTPA/K8B49S7yW0UEqLIpQQllKICiylEBERBC1brbnm6aKNr3CIxl2QGwLgbEnnsW0lrzWtT9alk/zGfQqHP7ktr0eY/9dd/r9mqhC75VUhoy69yBbfbapI3qvRna4di1UPoP5UU3aPi3Nq6mzYbT/hzs/S9wHpZZMsK1Uz3o5GfLM/1DSs2W3xTukPm3UKdnKyR/tKFKhSpFIXxNKGNc5xs1oJJ7ALlfaxHWtjvseEVcgNnvZ0TPzSdX6ElBy/j2Munr6iqDiHvmkka4GxHWJaQfJbK0M1tzTOjppqV08psA+D3iOLntOzZxNwtVYZhz6maOCJuaSRwa0dp/ZdKaJaHw4RTCNgDp3D72UjrOPEA8GjgFjbep16vY9V8o4wdrivVIQ1pAN1a4puSq9KTsA2r5deuet7Umk9878+d+W4msT5ifDw6R4t7JTyThucsAOW9r7QN/Desbp9a8Jbd0EoPIZD63WysOwcAZpAHEi2Ui4APPmtQa0NDm0FQ2WBuWnmzWaNzJBtc0cgRtHiu56JxMnF43bk9Znevk13IvW1vZVcW1pyPaW00fR3+N5DnDuaNg9Vq3SN7pAZHuLn57uc43JvxJV3Xir4czXt5j14LdK7Nfs4YpkraunJ2SQteO+J1vpJ6LoJcm6p8W9lxmjeTZrnmJ3dICzb4kHwXWSAiIgIiIJUKVCCUREELQ2vHTWaHEYqZluhijZIWke8997knfsAA81vpc/faQw8Nq6OcDa+J7HH8jrj0cV5MRMalnS9sdotWdTDEKXS6OQ9cFhJ72+ayCif1gRuIWrQtg6NuPQQ35elzZa/PhrTUw7To/U83Km2LL51G9tg6pdL4xW1WHyHK9zmuiJOx5aLPb38R3Lb4XJel9CYZhVROLXXbtaSCHDc4HhuC2dq+18xvY2nxQ5JBYCoAux/8AmAe67t3dyuYZiaRpzPU6ZK8m/wCZ6zO/2+DcyleWgxOKoYHwSskYdzo3hw9F6bqVrkrQn2jNJc81PQMOyMdNLb5nCzAe5tz/ABBb3qJ2xsc95sxoLnE7g0C5PkuONLscNfX1VUd0kjy3sZezB4NACDY2oTRwOfUV7xsjtFFf5nC7z4NsP4lteqfmJVi1aYd7NgtIy1nSh0zv/wBDcf8ALlHgr8YtqCgyO25XnCKC5zncN3aVQw+izut8I3n9lkDW2FhuXmhKwXXLTh2GZuLJoXDxJafRyzpYXrf/APaZf8yD/qBejRKoT7wq688zrlBjL5TFPmbsLX5h3g3C7LwPERU0sE4NxJFG/Z+JoJ9brjTE2Wld2m/mujtQukQqcLFOT95TOLCOOR3WYe7ePBBspERBKhEQSoUqEEoiICwTW/oV/aeHksIFRBmljJ3EAddh7wPMLO1Rqo8zHNPFrh5iyPY1vy4xgweR0gjyOBvtuCABzWeU0Qja1o3NAA8F7a1lrDkXN8ivKtVlyzd9G6b03Hw4tas7mfs8emcd6dx5Fp9Vr5bMx6LPTOAFyWcFrMhW+LPszDmvxBTWetvnH2l68Oxiamdnp5pInc43lv0WZ4drxxSEBpnbKB/xomuP6gASsARWnOs00l1u4hiEToJZmshd7zIWBmYcnHeR2XWOaP4S6sq4KZgu6WRjNnInafK6ty3DqA0ULpZcRkb1WXihvxe4ddw7hs/i7EG45KDIyNkY6rGtYAOTRYJFh7jv2D1XvVVo3IKlJAGNsFXXyxfSCFietKmz4TUWF8vRv8GvBPossVDEKJs8UkL9rHtcw9zhZBy4vJbfzG/9irxjOFPpKiWnk96Nxb3j4XeIsVZsRaQOkb7zd45t4hB4sSoekFx743do5K6aq9Mf7KxFj3kink+6mHJpOx/e11j3X5rzQyh7Q5u4/wC7K0YxSWOcbjv70HZzHhwBBuCAQQbgg7iFK1FqK1he0QjDah338Tbwucdr4h8Pe36dy26glFCIJUKVCCUREEKHC6lQUGg9I4Mk9Q35Z5R4FxI+qtCyjTyDLXVQ5ujf5tH9CsXWmyRq0w+p8K/fgpb5xH2hcKWXKYX/ACvjPk8Jrp1Zim/9So2Wp3kGaNo2RvdueBwaTv5HvVBm2I9l1vekgZV0MbJWh8csDQ9p3FrmC6t8SfWHMfiOn+O31hxiivmmujLsNr56R1yGOuxx+KN21jvL1BVjV5ya46P4HJXVMVNCLySOA7APicewC5XWWAYLHQ0sNLCLRxtDb8Sfice0m58Vr3UloWKWm9tlb/5icdS42sh4eLt/dZbRBQSq0e9UVWj3oK7F9r4aV9oCIiDWOuPRjPGyujb1mWZLbiw+67wOzuPYtQvFwQupqulbLG+N4ux7S1wPEEWK5u0nwJ1DVy07tzT1D8zDtafJBhEc5p5XNP8Adn6HcR3K6Sxh7SDtaRv+hXixqnuzMN7foVTwWt/wnfwnt5IPLSVctFUMlicWTRODmOHMHYe5daaDaWsxWiiqWWDj1ZWfJIPeHdxHYVy5itFnbce+31HELJtSmmhw/EBDI61NUlrHXOxsn+G/zNj2HsQdPIiICIiAiIghEQoNSazqfLXE/PCw+LS4f0WDLZetaD72mfzZKz1BWtFqc8avL6R0a/dxKfT+5emm2tcFuzQSoz4dSnkzL+klv7LSVGdrh2Lbmq6fNQZfkllb9Hf6lLxZ9pr/AMRU3gi3ytH2YB9pDAhakrWjbd0Dz2e+y/d1vNaq0HwD2/EKamPuOeC/8jes70FvFdC68qTpMEnPFj4XjweAfQrWn2fsMzVVVUEf3cbWDvkdt9GlbFw7eMTA0BrRZoAAA4AbAF6Gqi1VmFB9KoCqa+2oPQ0qqvNG7gvQ0oJREQFrXXRgOeCKsaOtGQx5/A89Xyd/MtlKz6X0PT4fVxWveGS35gCW+oCDl6ePM1zeYIWLA2PaFlbn7Cey6xRx2lBklHXiVoPxj3h+6s2IQ9HKbbNzhb/fNUaScseHDx7uKuGNgEMcDzHhsKDqHVhpR/aOF08zjeVo6KXnnZsv4ix8Vld1oT7OGO5Z6qiceq9gmYPxMIa/0c3yW+G8W/7sUFRFSBuPxD6hVGuuLoJREQQiIgwbWrD9xTyfLLb9TT/RanlZYm639pFgba2nfA82vta4fC4e6VqSv0OrIHFhpzIODoxmae228eSocnHM27odn0Lm4q4fyrWiJiZ9fHhYKRpvfhYrZ2qSUmGqb8IlaQeFy3b9AsWw7QWtqHAGLoWcXSm1h2NG0raujuAMoYGwx7eLnHe5x3kpx8dot3S865zsN8M4qzE2mY9POtMa10zZcDq+3om+b2rDPs/QWoqt/F07W/pjB/1rLteDL4HU24OgPlIFif2f5gaCqZxFRc9zo2gfylX3GtoqqwqkqjSgqqWlfIKlBVBVdjl5WuVVjkHpRfDXL7QFQrv7qS+7I/8AlKrqwae4w2jwyrmcbWic1v5n9Ro83BBy9iUuWJ557B4rHF7sTrhIQ1vuj1K8KD6Y6xB5WKyvWPo/7LUxSsFoKqGGojtuBe0GRo7n381iS3frCwb2jRbDaq3Xp2QXNv8ADkAY7/mDEGAapMS9nxqhdewfIYj3StLB6uHkurXmz29oI/cLjPR2QtrKVw3ieAjvD2rsup3x/mHrdBINnkcxfy2KYPiHIn+v7qJPfZ/H+yqNZa/ag+kREEIilAUEKUQQApREGK60qLpsGr2AXPRFw72EO/Zab1BYyI6uopXG3TMD2/njvs/S4+S6HrqUTRSRO917HsPc4EH6rjtssuF4gS3qzU0zh4scQQewjZ4oOslLTZWjRfSWLEaVlTCdhFntvtY/4mFXZBUBX0HqiCvoPQVgV9hyoBy+g9B6WyKo2VeQOX0HIPbnWivtC6ZB7osNidfKRLPY/Fb7th7gS494WcaxtZEWEwENIfWvB6KO/u//AGP5NHquYq2tfPK+WVxdI9znOc47S4m5KCgiIgLqifB8+i/s5G32AED8QjD2+tlzHhFAaiohgYLukkjYB2ucB+67JqqQNpXxD3RC5g7gzKEHI2g9F0+J0MQ+Kogv3B4J9AV1/VHbGPxfRc2ah8G6bGGyEdWnjlkJ/ER0bf5if4V0u+K7mu5X9UH3l48VKIgIiIIUhQpQEREBERAXOX2gNFDT1za1jfuqkDMRuEzBY/qaAe8OXRqsOm2irMUopaWTYXC8bvkkHuu89/YSg5X0S0yqMLm6Wnd1TYSRu2seBwI58jvC3totrboq4Na+QU8/Fkxs0n8Mm4+Nlzxi+FSUk8tPO0tljcWuB5jiOYO8HtXjQdkMeHAEEEHcQbjzC+lyPhukdTS/3FTLH2MlcB+m9lkFNrexNn/yy788Ubv9KDphAub5NdGJkW6dg7RCy6tVdrHxGcEPrpbHgxwj/kAQdL4ppDBSNzVM8cbfxvAJ7m7z4Baw0v19gB0WGsJdu6eVtgO1jOPefJaWmnc8lz3Oc47y5xJ8yqaD0V1fJPI6WZ7nyuN3OebuJ7150RARFVpaV0sjI42l0j3BrWtFyXE2ACDZGoXRk1OJ+0ub91TNz3O7pXXEY8NrvALpSRmZpbwII89ixjVvoaMKoI4Nhmd95M4cZHDaO4DZ4LKUGG6utXDMGbUWk6SSZ9y7LlswE5GepusyREBERAREQQgRSgIiICIiAiIg11rZ1XNxWLp6cBtdGNnAStHwOPPkVzPWUb4ZHxSsLJGEtc1wsQRvBC7dWEawtVlPi7S/ZFWAWbM0b7bmyD4h27wg5TRZLj+rytoqgQS07iXE5HsGaN45h27wNiqdRoJVsZmMV+NmuBd5KO2WlJ1aYhJXFe8brEzDHkX09hBIIsRvBFivdguj89dJ0VLC+WTfZg3DmSdgHepEa3or1j+htZh9va6aSIHc4gFp7MzSRfsVpgp3SODGNLnk2DWi5J7Agpostj1X1xZm6FoNr5TI3N5K30GhNZPVto207xO7g4WaAN7i7dlHNR1y0vOqzEpLYr1jdolZqendI5rGNLnuIDWtBJJO4ADeuiNUWqT2C1bWgGrI+7j3iEEbSebyNnYr7q71UwYS0SOtLWkdaVw2N5tjB90du8rOlIjEREBERAREQEREEKQoUhAREQEREBERBF14MRxuKAdd3W4NbtKqVdAZD/eOA5N3K3TaKtcQekeLcBbb3qrmtm1rHX+VjFXFveSf4YvjuIS1rhYZY23yt/c9qtEuGPHBbDbo0wfE70USaNMIIzu9Fp78DPkmbW8y3FOoYccRWkahqTEdBKeqlY+qY9guA98JAJHM3BB8ltrRXRalw6ARUcYaw2JdfM95+ZzuP0QaMtsB0jvIf0VQYDZnRiaQM5AgeHcr/Fpnw17bRuPh5UOVkwZrd1fE/Hx6pxuoppInw1AZKxwIdGRmuO7gtZ4RoVSUM8s1Ox13nqCVwcWN4hpt/wB1sQ6JM4PePL+in/wpHe+d3osM9OXljt1EQzwX4uKd7mZY2HADbuVShrcj2yMN7cuI4hZCdFmfO70VCn0LjYTaR9jw2W+ip14PIrMTC1PMwWiYlfKSrbKwPYbg/wC7KurZQ4IIXZmSOtxbsse8K5re4pvNfbjUtJkisW9idwIiKVgIiICIiAiIghSiICIiAiIgIiIChEQSiIghERBKIiAoREEoiICIiAiIgIiIP//Z"/>
          <p:cNvSpPr>
            <a:spLocks noChangeAspect="1" noChangeArrowheads="1"/>
          </p:cNvSpPr>
          <p:nvPr/>
        </p:nvSpPr>
        <p:spPr bwMode="auto">
          <a:xfrm>
            <a:off x="296863" y="-876300"/>
            <a:ext cx="21240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17415" name="Picture 6" descr="http://www.tucnacivnalevu.estranky.cz/img/mid/2/tucnak-dynam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819400"/>
            <a:ext cx="1671638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286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704" y="54959"/>
            <a:ext cx="1725159" cy="1758326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Rozsivky v sedimentech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832648"/>
          </a:xfrm>
        </p:spPr>
        <p:txBody>
          <a:bodyPr>
            <a:noAutofit/>
          </a:bodyPr>
          <a:lstStyle/>
          <a:p>
            <a:r>
              <a:rPr lang="cs-CZ" sz="2400" dirty="0"/>
              <a:t>Schopny spolehlivě indikovat vlastnosti prostředí</a:t>
            </a:r>
          </a:p>
          <a:p>
            <a:r>
              <a:rPr lang="cs-CZ" sz="2400" dirty="0"/>
              <a:t>Výborné zachování</a:t>
            </a:r>
          </a:p>
          <a:p>
            <a:r>
              <a:rPr lang="cs-CZ" sz="2400" dirty="0"/>
              <a:t>Důležité srovnání s recentními daty</a:t>
            </a:r>
          </a:p>
          <a:p>
            <a:endParaRPr lang="cs-CZ" sz="2400" dirty="0"/>
          </a:p>
          <a:p>
            <a:r>
              <a:rPr lang="cs-CZ" sz="2400" dirty="0"/>
              <a:t>Rekonstrukce  fyzikálních parametrů prostředí: výška hladiny vody, světelné podmínky, teplota a cirkulace vody</a:t>
            </a:r>
          </a:p>
          <a:p>
            <a:endParaRPr lang="cs-CZ" sz="2400" dirty="0"/>
          </a:p>
          <a:p>
            <a:r>
              <a:rPr lang="cs-CZ" sz="2400" dirty="0"/>
              <a:t>Chemické parametry:  chemismus vody, množství živin (především N a P), koncentrace uhlíku, pH, konduktivita a salinita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6289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/>
              <a:t>Děkuji za pozornost!</a:t>
            </a:r>
          </a:p>
        </p:txBody>
      </p:sp>
      <p:sp>
        <p:nvSpPr>
          <p:cNvPr id="34819" name="Zástupný symbol pro obsah 5"/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2400"/>
          </a:p>
        </p:txBody>
      </p:sp>
      <p:pic>
        <p:nvPicPr>
          <p:cNvPr id="34820" name="Picture 2" descr="http://img1.etsystatic.com/000/0/5593202/il_fullxfull.897297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1916113"/>
            <a:ext cx="744061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750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653136"/>
            <a:ext cx="1907704" cy="1944381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Obecná charakteristika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cs-CZ" sz="2000" dirty="0"/>
              <a:t>Jednobuněčné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Převážně vodní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Žijící jednotlivě či v koloniích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Dvoudílná křemitá </a:t>
            </a:r>
            <a:r>
              <a:rPr lang="cs-CZ" sz="2000" dirty="0" err="1"/>
              <a:t>frustula</a:t>
            </a:r>
            <a:endParaRPr lang="cs-CZ" sz="2000" dirty="0"/>
          </a:p>
          <a:p>
            <a:pPr>
              <a:lnSpc>
                <a:spcPct val="80000"/>
              </a:lnSpc>
            </a:pPr>
            <a:r>
              <a:rPr lang="cs-CZ" sz="2000" dirty="0" err="1"/>
              <a:t>Diatotepin</a:t>
            </a:r>
            <a:endParaRPr lang="cs-CZ" sz="2000" dirty="0"/>
          </a:p>
          <a:p>
            <a:pPr>
              <a:lnSpc>
                <a:spcPct val="80000"/>
              </a:lnSpc>
            </a:pPr>
            <a:r>
              <a:rPr lang="cs-CZ" sz="2000" dirty="0"/>
              <a:t>Vychytávání kyseliny křemičité z prostředí, ukládání v SDV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Polymer SiO</a:t>
            </a:r>
            <a:r>
              <a:rPr lang="cs-CZ" sz="2000" baseline="-25000" dirty="0"/>
              <a:t>2</a:t>
            </a:r>
            <a:endParaRPr lang="cs-CZ" sz="2000" dirty="0"/>
          </a:p>
          <a:p>
            <a:pPr>
              <a:lnSpc>
                <a:spcPct val="80000"/>
              </a:lnSpc>
            </a:pPr>
            <a:r>
              <a:rPr lang="cs-CZ" sz="2000" dirty="0"/>
              <a:t>Hnědé chloroplasty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Chlorofyly a, c</a:t>
            </a:r>
            <a:r>
              <a:rPr lang="cs-CZ" sz="2000" baseline="-25000" dirty="0"/>
              <a:t>1</a:t>
            </a:r>
            <a:r>
              <a:rPr lang="cs-CZ" sz="2000" dirty="0"/>
              <a:t>,c</a:t>
            </a:r>
            <a:r>
              <a:rPr lang="cs-CZ" sz="2000" baseline="-25000" dirty="0"/>
              <a:t>2</a:t>
            </a:r>
            <a:r>
              <a:rPr lang="cs-CZ" sz="2000" dirty="0"/>
              <a:t>,c</a:t>
            </a:r>
            <a:r>
              <a:rPr lang="cs-CZ" sz="2000" baseline="-25000" dirty="0"/>
              <a:t>3</a:t>
            </a:r>
            <a:endParaRPr lang="cs-CZ" sz="2000" dirty="0"/>
          </a:p>
          <a:p>
            <a:pPr>
              <a:lnSpc>
                <a:spcPct val="80000"/>
              </a:lnSpc>
            </a:pPr>
            <a:r>
              <a:rPr lang="cs-CZ" sz="2000" dirty="0" err="1"/>
              <a:t>Xanthofyly</a:t>
            </a:r>
            <a:r>
              <a:rPr lang="cs-CZ" sz="2000" dirty="0"/>
              <a:t> - </a:t>
            </a:r>
            <a:r>
              <a:rPr lang="cs-CZ" sz="2000" dirty="0" err="1">
                <a:solidFill>
                  <a:srgbClr val="C00000"/>
                </a:solidFill>
              </a:rPr>
              <a:t>fukoxantin</a:t>
            </a:r>
            <a:r>
              <a:rPr lang="cs-CZ" sz="2000" dirty="0"/>
              <a:t>, </a:t>
            </a:r>
            <a:r>
              <a:rPr lang="cs-CZ" sz="2000" dirty="0" err="1"/>
              <a:t>diatoxantin</a:t>
            </a:r>
            <a:r>
              <a:rPr lang="cs-CZ" sz="2000" dirty="0"/>
              <a:t>, </a:t>
            </a:r>
            <a:r>
              <a:rPr lang="cs-CZ" sz="2000" dirty="0" err="1"/>
              <a:t>diadinoxantin</a:t>
            </a:r>
            <a:endParaRPr lang="cs-CZ" sz="2000" dirty="0"/>
          </a:p>
          <a:p>
            <a:pPr>
              <a:lnSpc>
                <a:spcPct val="80000"/>
              </a:lnSpc>
            </a:pPr>
            <a:r>
              <a:rPr lang="cs-CZ" sz="2000" dirty="0"/>
              <a:t>Volutin, </a:t>
            </a:r>
            <a:r>
              <a:rPr lang="cs-CZ" sz="2000" dirty="0" err="1"/>
              <a:t>chrysolaminaran</a:t>
            </a:r>
            <a:r>
              <a:rPr lang="cs-CZ" sz="2000" dirty="0"/>
              <a:t>, olej (</a:t>
            </a:r>
            <a:r>
              <a:rPr lang="cs-CZ" sz="2000" i="1" dirty="0"/>
              <a:t>vznik ropy</a:t>
            </a:r>
            <a:r>
              <a:rPr lang="cs-CZ" sz="2000" dirty="0"/>
              <a:t>)</a:t>
            </a:r>
          </a:p>
          <a:p>
            <a:pPr>
              <a:lnSpc>
                <a:spcPct val="80000"/>
              </a:lnSpc>
            </a:pPr>
            <a:r>
              <a:rPr lang="cs-CZ" sz="2000" dirty="0" err="1"/>
              <a:t>Diktyozomy</a:t>
            </a:r>
            <a:r>
              <a:rPr lang="cs-CZ" sz="2000" dirty="0"/>
              <a:t> –produkce slizu a polysacharidů</a:t>
            </a:r>
          </a:p>
          <a:p>
            <a:pPr>
              <a:lnSpc>
                <a:spcPct val="80000"/>
              </a:lnSpc>
            </a:pPr>
            <a:r>
              <a:rPr lang="cs-CZ" sz="2000" dirty="0" err="1"/>
              <a:t>Pleuronematický</a:t>
            </a:r>
            <a:r>
              <a:rPr lang="cs-CZ" sz="2000" dirty="0"/>
              <a:t> bičík - gamety</a:t>
            </a:r>
          </a:p>
          <a:p>
            <a:pPr>
              <a:lnSpc>
                <a:spcPct val="80000"/>
              </a:lnSpc>
            </a:pPr>
            <a:r>
              <a:rPr lang="cs-CZ" sz="2000" dirty="0" err="1"/>
              <a:t>Auxospora</a:t>
            </a:r>
            <a:r>
              <a:rPr lang="cs-CZ" sz="2000" dirty="0"/>
              <a:t> – zygota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Otevřená mitóza</a:t>
            </a:r>
          </a:p>
          <a:p>
            <a:pPr>
              <a:lnSpc>
                <a:spcPct val="80000"/>
              </a:lnSpc>
            </a:pPr>
            <a:r>
              <a:rPr lang="cs-CZ" sz="2000" dirty="0" err="1"/>
              <a:t>Diplontní</a:t>
            </a:r>
            <a:r>
              <a:rPr lang="cs-CZ" sz="2000" dirty="0"/>
              <a:t> životní cyklus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Klidová stádia 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Diatomit (křemelina)</a:t>
            </a:r>
          </a:p>
          <a:p>
            <a:pPr>
              <a:lnSpc>
                <a:spcPct val="80000"/>
              </a:lnSpc>
            </a:pPr>
            <a:endParaRPr lang="cs-CZ" sz="2000" dirty="0"/>
          </a:p>
          <a:p>
            <a:pPr>
              <a:lnSpc>
                <a:spcPct val="80000"/>
              </a:lnSpc>
            </a:pPr>
            <a:endParaRPr lang="cs-CZ" sz="2000" dirty="0"/>
          </a:p>
          <a:p>
            <a:pPr>
              <a:lnSpc>
                <a:spcPct val="80000"/>
              </a:lnSpc>
            </a:pPr>
            <a:endParaRPr lang="cs-CZ" sz="2000" dirty="0"/>
          </a:p>
          <a:p>
            <a:pPr>
              <a:lnSpc>
                <a:spcPct val="80000"/>
              </a:lnSpc>
            </a:pPr>
            <a:endParaRPr lang="cs-CZ" sz="2000" dirty="0"/>
          </a:p>
          <a:p>
            <a:endParaRPr lang="cs-CZ" sz="20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3450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Morfologie</a:t>
            </a:r>
          </a:p>
        </p:txBody>
      </p:sp>
      <p:sp>
        <p:nvSpPr>
          <p:cNvPr id="5124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/>
              <a:t>Schránka- frustula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Epithéka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Hypothéka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Valva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Pleura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Raphe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Striae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Centrální nodulus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Radiálně souměrné – Centrické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Dvoustraně souměrné – Penátní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/>
            <a:endParaRPr lang="cs-CZ" altLang="cs-CZ"/>
          </a:p>
        </p:txBody>
      </p:sp>
      <p:pic>
        <p:nvPicPr>
          <p:cNvPr id="5125" name="Picture 5" descr="C:\Users\bara\Desktop\Diatomees_cle0185cd-a3e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331913"/>
            <a:ext cx="34290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308850" y="1628775"/>
            <a:ext cx="1052513" cy="360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7461250" y="1781175"/>
            <a:ext cx="1052513" cy="360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7308850" y="3644900"/>
            <a:ext cx="1052513" cy="360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7308850" y="4149725"/>
            <a:ext cx="1050925" cy="358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7308850" y="2420938"/>
            <a:ext cx="1050925" cy="360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err="1"/>
              <a:t>Ss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7343775" y="2962275"/>
            <a:ext cx="1052513" cy="358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7308850" y="3284538"/>
            <a:ext cx="1052513" cy="360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133" name="TextovéPole 5"/>
          <p:cNvSpPr txBox="1">
            <a:spLocks noChangeArrowheads="1"/>
          </p:cNvSpPr>
          <p:nvPr/>
        </p:nvSpPr>
        <p:spPr bwMode="auto">
          <a:xfrm>
            <a:off x="7308850" y="1628775"/>
            <a:ext cx="1368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/>
              <a:t>Epithéka (valva)</a:t>
            </a:r>
          </a:p>
        </p:txBody>
      </p:sp>
      <p:sp>
        <p:nvSpPr>
          <p:cNvPr id="5134" name="TextovéPole 6"/>
          <p:cNvSpPr txBox="1">
            <a:spLocks noChangeArrowheads="1"/>
          </p:cNvSpPr>
          <p:nvPr/>
        </p:nvSpPr>
        <p:spPr bwMode="auto">
          <a:xfrm>
            <a:off x="7308850" y="2411413"/>
            <a:ext cx="1058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/>
              <a:t>striae</a:t>
            </a:r>
          </a:p>
        </p:txBody>
      </p:sp>
      <p:sp>
        <p:nvSpPr>
          <p:cNvPr id="5135" name="TextovéPole 7"/>
          <p:cNvSpPr txBox="1">
            <a:spLocks noChangeArrowheads="1"/>
          </p:cNvSpPr>
          <p:nvPr/>
        </p:nvSpPr>
        <p:spPr bwMode="auto">
          <a:xfrm>
            <a:off x="7343775" y="2971800"/>
            <a:ext cx="1333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/>
              <a:t>pleura</a:t>
            </a:r>
          </a:p>
        </p:txBody>
      </p:sp>
      <p:sp>
        <p:nvSpPr>
          <p:cNvPr id="5136" name="TextovéPole 8"/>
          <p:cNvSpPr txBox="1">
            <a:spLocks noChangeArrowheads="1"/>
          </p:cNvSpPr>
          <p:nvPr/>
        </p:nvSpPr>
        <p:spPr bwMode="auto">
          <a:xfrm>
            <a:off x="7308850" y="3644900"/>
            <a:ext cx="1204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/>
              <a:t>raphe</a:t>
            </a:r>
          </a:p>
        </p:txBody>
      </p:sp>
      <p:sp>
        <p:nvSpPr>
          <p:cNvPr id="5137" name="TextovéPole 15"/>
          <p:cNvSpPr txBox="1">
            <a:spLocks noChangeArrowheads="1"/>
          </p:cNvSpPr>
          <p:nvPr/>
        </p:nvSpPr>
        <p:spPr bwMode="auto">
          <a:xfrm>
            <a:off x="7343775" y="4183063"/>
            <a:ext cx="1333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/>
              <a:t>hypothéka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337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5</a:t>
            </a:fld>
            <a:endParaRPr lang="cs-CZ"/>
          </a:p>
        </p:txBody>
      </p:sp>
      <p:pic>
        <p:nvPicPr>
          <p:cNvPr id="3" name="Obrázek 2" descr="C:\Users\Bara\Desktop\diatomologie\rozsivka_didakticka_s_popisky_1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895725" cy="22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 descr="C:\Users\Bara\Desktop\diatomologie\rozsivka_didakticka_s_popisky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463" y="764704"/>
            <a:ext cx="4000500" cy="4856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2370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Základní diagnostické znaky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400" dirty="0"/>
              <a:t>Velikost a tvar </a:t>
            </a:r>
            <a:r>
              <a:rPr lang="cs-CZ" sz="2400" dirty="0" err="1"/>
              <a:t>frustuly</a:t>
            </a:r>
            <a:endParaRPr lang="cs-CZ" sz="24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400" dirty="0"/>
              <a:t>(pozor na změnu velikosti a tvaru v průběhu životního cyklu)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400" dirty="0"/>
              <a:t>Počet strií na 10 mikrometrů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400" dirty="0"/>
              <a:t>Přítomnost, velikost a tvar různých struktur na </a:t>
            </a:r>
            <a:r>
              <a:rPr lang="cs-CZ" sz="2400" dirty="0" err="1"/>
              <a:t>frustule</a:t>
            </a:r>
            <a:endParaRPr lang="cs-CZ" sz="2400" dirty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400" dirty="0"/>
              <a:t>     (velikost a tvar centrálních/terminálních </a:t>
            </a:r>
            <a:r>
              <a:rPr lang="cs-CZ" sz="2400" dirty="0" err="1"/>
              <a:t>nodulů</a:t>
            </a:r>
            <a:r>
              <a:rPr lang="cs-CZ" sz="2400" dirty="0"/>
              <a:t> ,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400" dirty="0"/>
              <a:t>      tvar zakončení </a:t>
            </a:r>
            <a:r>
              <a:rPr lang="cs-CZ" sz="2400" dirty="0" err="1"/>
              <a:t>raphe</a:t>
            </a:r>
            <a:r>
              <a:rPr lang="cs-CZ" sz="2400" dirty="0"/>
              <a:t>, orientace strií…)</a:t>
            </a:r>
          </a:p>
        </p:txBody>
      </p:sp>
      <p:pic>
        <p:nvPicPr>
          <p:cNvPr id="17413" name="Obrázek 7" descr="Navicula reinhardtii, size reduct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809875"/>
            <a:ext cx="66675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ovéPole 1"/>
          <p:cNvSpPr txBox="1">
            <a:spLocks noChangeArrowheads="1"/>
          </p:cNvSpPr>
          <p:nvPr/>
        </p:nvSpPr>
        <p:spPr bwMode="auto">
          <a:xfrm>
            <a:off x="7056438" y="3995738"/>
            <a:ext cx="2087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/>
              <a:t>Navicula reinhardtii</a:t>
            </a:r>
            <a:r>
              <a:rPr lang="cs-CZ" altLang="cs-CZ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7425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+          Rozmnožování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endParaRPr lang="cs-CZ" sz="24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32047"/>
            <a:ext cx="962230" cy="98072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390" y="432046"/>
            <a:ext cx="935362" cy="953345"/>
          </a:xfrm>
          <a:prstGeom prst="rect">
            <a:avLst/>
          </a:prstGeom>
        </p:spPr>
      </p:pic>
      <p:pic>
        <p:nvPicPr>
          <p:cNvPr id="2050" name="Picture 2" descr="C:\Users\bara\Desktop\diatom_cyc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66" y="1725348"/>
            <a:ext cx="7397950" cy="48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269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Nepohlavní rozmnožování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/>
              <a:t>Výrazně častější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Rozdělení mateřské buňky na dvě poloviny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Každá dceřiná buňka získá polovinu schránky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Zděděná polovina představuje vždy novou EPITHÉKU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Aktivní dotvoření druhé poloviny schránky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Zmenšování rozměru schránek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400" dirty="0"/>
              <a:t>                                                                          pohlavní rozmnožování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5" y="4951243"/>
            <a:ext cx="1835696" cy="1870989"/>
          </a:xfrm>
          <a:prstGeom prst="rect">
            <a:avLst/>
          </a:prstGeom>
        </p:spPr>
      </p:pic>
      <p:sp>
        <p:nvSpPr>
          <p:cNvPr id="2" name="Šipka doprava 1"/>
          <p:cNvSpPr/>
          <p:nvPr/>
        </p:nvSpPr>
        <p:spPr>
          <a:xfrm>
            <a:off x="4716016" y="4221088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517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/>
              <a:t>Pohlavní rozmnožování – </a:t>
            </a:r>
            <a:r>
              <a:rPr lang="cs-CZ" sz="4000" dirty="0" err="1"/>
              <a:t>penátní</a:t>
            </a:r>
            <a:r>
              <a:rPr lang="cs-CZ" sz="4000" dirty="0"/>
              <a:t> rozsivky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/>
              <a:t>Meiotický vznik dvou haploidních gamet 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Izogamie (stejné gamety)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Anizogamie (rozdílná velikost gamet)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Gamety bez bičíků, pohyb améboidním způsobem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Splynutí protoplastů (konjugace)</a:t>
            </a:r>
          </a:p>
          <a:p>
            <a:pPr>
              <a:lnSpc>
                <a:spcPct val="80000"/>
              </a:lnSpc>
            </a:pPr>
            <a:r>
              <a:rPr lang="cs-CZ" sz="2400" dirty="0" err="1"/>
              <a:t>Auxospora</a:t>
            </a:r>
            <a:r>
              <a:rPr lang="cs-CZ" sz="2400" dirty="0"/>
              <a:t> (velká kulovitá buňka, podélné prodlužování)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Uvnitř </a:t>
            </a:r>
            <a:r>
              <a:rPr lang="cs-CZ" sz="2400" dirty="0" err="1"/>
              <a:t>auxospory</a:t>
            </a:r>
            <a:r>
              <a:rPr lang="cs-CZ" sz="2400" dirty="0"/>
              <a:t> dochází k mitóze- vznikne diploidní iniciální buňka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Vytvoření </a:t>
            </a:r>
            <a:r>
              <a:rPr lang="cs-CZ" sz="2400" dirty="0" err="1"/>
              <a:t>frustuly</a:t>
            </a:r>
            <a:r>
              <a:rPr lang="cs-CZ" sz="2400" dirty="0"/>
              <a:t> (</a:t>
            </a:r>
            <a:r>
              <a:rPr lang="cs-CZ" sz="2400" dirty="0" err="1"/>
              <a:t>auxospora</a:t>
            </a:r>
            <a:r>
              <a:rPr lang="cs-CZ" sz="2400" dirty="0"/>
              <a:t> kryta pouze polysacharidy)</a:t>
            </a:r>
          </a:p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endParaRPr lang="cs-CZ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5" y="4951243"/>
            <a:ext cx="1835696" cy="1870989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134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1052</Words>
  <Application>Microsoft Office PowerPoint</Application>
  <PresentationFormat>Předvádění na obrazovce (4:3)</PresentationFormat>
  <Paragraphs>307</Paragraphs>
  <Slides>25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 2</vt:lpstr>
      <vt:lpstr>Motiv systému Office</vt:lpstr>
      <vt:lpstr>Úvod do diatomologie</vt:lpstr>
      <vt:lpstr>Oddělení Heterokontophyta (Stramenopila)</vt:lpstr>
      <vt:lpstr>Obecná charakteristika</vt:lpstr>
      <vt:lpstr>Morfologie</vt:lpstr>
      <vt:lpstr>Prezentace aplikace PowerPoint</vt:lpstr>
      <vt:lpstr>Základní diagnostické znaky</vt:lpstr>
      <vt:lpstr>+          Rozmnožování</vt:lpstr>
      <vt:lpstr>Nepohlavní rozmnožování</vt:lpstr>
      <vt:lpstr>Pohlavní rozmnožování – penátní rozsivky</vt:lpstr>
      <vt:lpstr>Pohlavní rozmnožování – centrické rozsivky</vt:lpstr>
      <vt:lpstr>Systém</vt:lpstr>
      <vt:lpstr>Základní pojmy</vt:lpstr>
      <vt:lpstr>Morfologické pojmy</vt:lpstr>
      <vt:lpstr>Morfologické pojmy</vt:lpstr>
      <vt:lpstr>Morfologické pojmy</vt:lpstr>
      <vt:lpstr>Morfologické pojmy</vt:lpstr>
      <vt:lpstr>Otvory, díry a spol.</vt:lpstr>
      <vt:lpstr>Otvory, díry a spol.</vt:lpstr>
      <vt:lpstr>Ekologie</vt:lpstr>
      <vt:lpstr>Mořský fytoplankton</vt:lpstr>
      <vt:lpstr>Ekologie</vt:lpstr>
      <vt:lpstr>Význam rozsivek</vt:lpstr>
      <vt:lpstr>Praktické využití</vt:lpstr>
      <vt:lpstr>Rozsivky v sedimentech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diatomologie</dc:title>
  <dc:creator>bara</dc:creator>
  <cp:lastModifiedBy>barbora.chattova@gmail.com</cp:lastModifiedBy>
  <cp:revision>89</cp:revision>
  <dcterms:created xsi:type="dcterms:W3CDTF">2012-09-10T15:35:35Z</dcterms:created>
  <dcterms:modified xsi:type="dcterms:W3CDTF">2022-11-01T08:44:57Z</dcterms:modified>
</cp:coreProperties>
</file>