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1" r:id="rId3"/>
    <p:sldId id="294" r:id="rId4"/>
    <p:sldId id="318" r:id="rId5"/>
    <p:sldId id="262" r:id="rId6"/>
    <p:sldId id="289" r:id="rId7"/>
    <p:sldId id="299" r:id="rId8"/>
    <p:sldId id="288" r:id="rId9"/>
    <p:sldId id="322" r:id="rId10"/>
    <p:sldId id="295" r:id="rId11"/>
    <p:sldId id="292" r:id="rId12"/>
    <p:sldId id="276" r:id="rId13"/>
    <p:sldId id="283" r:id="rId14"/>
    <p:sldId id="284" r:id="rId15"/>
    <p:sldId id="281" r:id="rId16"/>
    <p:sldId id="282" r:id="rId17"/>
    <p:sldId id="301" r:id="rId18"/>
    <p:sldId id="290" r:id="rId19"/>
    <p:sldId id="300" r:id="rId20"/>
    <p:sldId id="293" r:id="rId21"/>
    <p:sldId id="298" r:id="rId22"/>
    <p:sldId id="296" r:id="rId23"/>
    <p:sldId id="297" r:id="rId24"/>
    <p:sldId id="319" r:id="rId25"/>
    <p:sldId id="302" r:id="rId26"/>
    <p:sldId id="303" r:id="rId27"/>
    <p:sldId id="304" r:id="rId28"/>
    <p:sldId id="305" r:id="rId29"/>
    <p:sldId id="306" r:id="rId30"/>
    <p:sldId id="320" r:id="rId31"/>
    <p:sldId id="308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2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aeba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hyperlink" Target="https://www.diatombase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westerndiatoms.colorado.edu/glossary/term/Rostra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if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iff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hyperlink" Target="http://westerndiatoms.colorado.edu/taxa/species_image/Achnanthidium_minutissimum/lm/3/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tiff"/><Relationship Id="rId5" Type="http://schemas.openxmlformats.org/officeDocument/2006/relationships/image" Target="../media/image69.tiff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if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tiff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tiff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Rozsivky bez </a:t>
            </a:r>
            <a:r>
              <a:rPr lang="cs-CZ" sz="2800" dirty="0" err="1">
                <a:solidFill>
                  <a:srgbClr val="0070C0"/>
                </a:solidFill>
              </a:rPr>
              <a:t>raphe</a:t>
            </a:r>
            <a:r>
              <a:rPr lang="cs-CZ" sz="2800" dirty="0">
                <a:solidFill>
                  <a:srgbClr val="0070C0"/>
                </a:solidFill>
              </a:rPr>
              <a:t>, rozsivky s </a:t>
            </a:r>
            <a:r>
              <a:rPr lang="cs-CZ" sz="2800" dirty="0" err="1">
                <a:solidFill>
                  <a:srgbClr val="0070C0"/>
                </a:solidFill>
              </a:rPr>
              <a:t>raphe</a:t>
            </a:r>
            <a:r>
              <a:rPr lang="cs-CZ" sz="2800" dirty="0">
                <a:solidFill>
                  <a:srgbClr val="0070C0"/>
                </a:solidFill>
              </a:rPr>
              <a:t> na jedné </a:t>
            </a:r>
            <a:r>
              <a:rPr lang="cs-CZ" sz="2800" dirty="0" err="1">
                <a:solidFill>
                  <a:srgbClr val="0070C0"/>
                </a:solidFill>
              </a:rPr>
              <a:t>valvě</a:t>
            </a:r>
            <a:r>
              <a:rPr lang="cs-CZ" sz="2800" dirty="0">
                <a:solidFill>
                  <a:srgbClr val="0070C0"/>
                </a:solidFill>
              </a:rPr>
              <a:t>, historie </a:t>
            </a:r>
            <a:r>
              <a:rPr lang="cs-CZ" sz="2800" dirty="0" err="1">
                <a:solidFill>
                  <a:srgbClr val="0070C0"/>
                </a:solidFill>
              </a:rPr>
              <a:t>diatomologie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92340" y="2204864"/>
            <a:ext cx="6400800" cy="1752600"/>
          </a:xfrm>
        </p:spPr>
        <p:txBody>
          <a:bodyPr/>
          <a:lstStyle/>
          <a:p>
            <a:r>
              <a:rPr lang="cs-CZ" sz="2000" dirty="0"/>
              <a:t>2. Přednáška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28117"/>
            <a:ext cx="4444438" cy="45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accent4"/>
                </a:solidFill>
              </a:rPr>
              <a:t>Hannaea</a:t>
            </a:r>
            <a:endParaRPr lang="cs-CZ" sz="4000" i="1" dirty="0">
              <a:solidFill>
                <a:schemeClr val="accent4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Valvy</a:t>
            </a:r>
            <a:r>
              <a:rPr lang="cs-CZ" sz="2400" dirty="0"/>
              <a:t> zahnuté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Uprostřed na ventrální straně </a:t>
            </a:r>
            <a:r>
              <a:rPr lang="cs-CZ" sz="2400" dirty="0" err="1"/>
              <a:t>tumidní</a:t>
            </a:r>
            <a:r>
              <a:rPr lang="cs-CZ" sz="2400" dirty="0"/>
              <a:t>, okolo „</a:t>
            </a:r>
            <a:r>
              <a:rPr lang="cs-CZ" sz="2400" dirty="0" err="1">
                <a:solidFill>
                  <a:schemeClr val="accent4"/>
                </a:solidFill>
              </a:rPr>
              <a:t>ghost</a:t>
            </a:r>
            <a:r>
              <a:rPr lang="cs-CZ" sz="2400" dirty="0"/>
              <a:t>“ (velmi jemné, až průhledné) </a:t>
            </a:r>
            <a:r>
              <a:rPr lang="cs-CZ" sz="2400" dirty="0" err="1"/>
              <a:t>striae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Konce </a:t>
            </a:r>
            <a:r>
              <a:rPr lang="cs-CZ" sz="2400" dirty="0" err="1"/>
              <a:t>kapitátní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Především arktický a vysokohorský druh, čisté chladné tekoucí vody, smáčené skalní stěny</a:t>
            </a:r>
          </a:p>
        </p:txBody>
      </p:sp>
      <p:pic>
        <p:nvPicPr>
          <p:cNvPr id="14338" name="Picture 2" descr="C:\Users\bara\Desktop\hann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011837" cy="21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040" y="42139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accent4"/>
                </a:solidFill>
              </a:rPr>
              <a:t>Hannaea</a:t>
            </a:r>
            <a:r>
              <a:rPr lang="cs-CZ" i="1" dirty="0">
                <a:solidFill>
                  <a:schemeClr val="accent4"/>
                </a:solidFill>
              </a:rPr>
              <a:t> </a:t>
            </a:r>
            <a:r>
              <a:rPr lang="cs-CZ" i="1" dirty="0" err="1">
                <a:solidFill>
                  <a:schemeClr val="accent4"/>
                </a:solidFill>
              </a:rPr>
              <a:t>arcus</a:t>
            </a:r>
            <a:endParaRPr lang="cs-CZ" i="1" dirty="0">
              <a:solidFill>
                <a:schemeClr val="accent4"/>
              </a:solidFill>
            </a:endParaRPr>
          </a:p>
        </p:txBody>
      </p:sp>
      <p:pic>
        <p:nvPicPr>
          <p:cNvPr id="8" name="Obrázek 7" descr="C:\Users\Bara\Downloads\05_Hannaea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 b="1"/>
          <a:stretch/>
        </p:blipFill>
        <p:spPr bwMode="auto">
          <a:xfrm>
            <a:off x="6300192" y="70605"/>
            <a:ext cx="529590" cy="1779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3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accent5">
                    <a:lumMod val="75000"/>
                  </a:schemeClr>
                </a:solidFill>
              </a:rPr>
              <a:t>Meridion</a:t>
            </a:r>
            <a:endParaRPr lang="cs-CZ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Frustuly</a:t>
            </a:r>
            <a:r>
              <a:rPr lang="cs-CZ" sz="2400" dirty="0"/>
              <a:t> </a:t>
            </a:r>
            <a:r>
              <a:rPr lang="cs-CZ" sz="2400" dirty="0" err="1"/>
              <a:t>heteropolární</a:t>
            </a:r>
            <a:r>
              <a:rPr lang="cs-CZ" sz="2400" dirty="0"/>
              <a:t>: asymetrické k </a:t>
            </a:r>
            <a:r>
              <a:rPr lang="cs-CZ" sz="2400" dirty="0" err="1"/>
              <a:t>transapikální</a:t>
            </a:r>
            <a:r>
              <a:rPr lang="cs-CZ" sz="2400" dirty="0"/>
              <a:t> ose, symetrické k apikální ose (podle osového pole)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Žebra- </a:t>
            </a:r>
            <a:r>
              <a:rPr lang="cs-CZ" sz="2400" dirty="0" err="1"/>
              <a:t>costae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Frustuly</a:t>
            </a:r>
            <a:r>
              <a:rPr lang="cs-CZ" sz="2400" dirty="0"/>
              <a:t> z pleurálního pohledu klínovité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 </a:t>
            </a:r>
            <a:r>
              <a:rPr lang="cs-CZ" sz="2400" dirty="0" err="1"/>
              <a:t>valvárního</a:t>
            </a:r>
            <a:r>
              <a:rPr lang="cs-CZ" sz="2400" dirty="0"/>
              <a:t> pohledu kyjovité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Tvoří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vějířovité nebo kruhovité kolonie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Stenotermní</a:t>
            </a:r>
          </a:p>
        </p:txBody>
      </p:sp>
      <p:pic>
        <p:nvPicPr>
          <p:cNvPr id="11266" name="Picture 2" descr="C:\Users\bara\Desktop\merid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2636912"/>
            <a:ext cx="2676219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ara\Desktop\meridion ci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01" y="4875725"/>
            <a:ext cx="2682999" cy="20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C:\Users\Bara\Downloads\03_Meridion (1)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"/>
          <a:stretch/>
        </p:blipFill>
        <p:spPr bwMode="auto">
          <a:xfrm>
            <a:off x="5827588" y="37840"/>
            <a:ext cx="1266825" cy="187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83968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Meridion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circulare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5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rgbClr val="0070C0"/>
                </a:solidFill>
              </a:rPr>
              <a:t>Fragilaria</a:t>
            </a:r>
            <a:endParaRPr lang="cs-CZ" sz="4000" i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2661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70C0"/>
                </a:solidFill>
              </a:rPr>
              <a:t>Heterogenní</a:t>
            </a:r>
            <a:r>
              <a:rPr lang="cs-CZ" sz="2400" dirty="0"/>
              <a:t>, tvarově variabilní rod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Tvoří kolonie spojené pomocí trnů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1 </a:t>
            </a:r>
            <a:r>
              <a:rPr lang="cs-CZ" sz="2400" dirty="0" err="1"/>
              <a:t>rimoportula</a:t>
            </a:r>
            <a:r>
              <a:rPr lang="cs-CZ" sz="2400" dirty="0"/>
              <a:t> na každé </a:t>
            </a:r>
            <a:r>
              <a:rPr lang="cs-CZ" sz="2400" dirty="0" err="1"/>
              <a:t>valvě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Valvy</a:t>
            </a:r>
            <a:r>
              <a:rPr lang="cs-CZ" sz="2400" dirty="0"/>
              <a:t> rovné až </a:t>
            </a:r>
            <a:r>
              <a:rPr lang="cs-CZ" sz="2400" dirty="0" err="1"/>
              <a:t>lanceolátní</a:t>
            </a:r>
            <a:r>
              <a:rPr lang="cs-CZ" sz="2400" dirty="0"/>
              <a:t> (kopinaté)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Centrální oblast expandovaná (na jednu či obě strany)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Převážně </a:t>
            </a:r>
            <a:r>
              <a:rPr lang="cs-CZ" sz="2400" dirty="0">
                <a:solidFill>
                  <a:srgbClr val="0070C0"/>
                </a:solidFill>
              </a:rPr>
              <a:t>planktonní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/>
              <a:t>Dříve velmi širokým rodem- </a:t>
            </a:r>
            <a:r>
              <a:rPr lang="cs-CZ" sz="2400" i="1" dirty="0" err="1"/>
              <a:t>Fragilaria</a:t>
            </a:r>
            <a:r>
              <a:rPr lang="cs-CZ" sz="2400" dirty="0"/>
              <a:t> </a:t>
            </a:r>
            <a:r>
              <a:rPr lang="cs-CZ" sz="2400" dirty="0" err="1"/>
              <a:t>sensu</a:t>
            </a:r>
            <a:r>
              <a:rPr lang="cs-CZ" sz="2400" dirty="0"/>
              <a:t> lato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i="1" dirty="0" err="1"/>
              <a:t>Fragilaria</a:t>
            </a:r>
            <a:r>
              <a:rPr lang="cs-CZ" sz="2400" dirty="0"/>
              <a:t> </a:t>
            </a:r>
            <a:r>
              <a:rPr lang="cs-CZ" sz="2400" dirty="0" err="1"/>
              <a:t>sensu</a:t>
            </a:r>
            <a:r>
              <a:rPr lang="cs-CZ" sz="2400" dirty="0"/>
              <a:t> </a:t>
            </a:r>
            <a:r>
              <a:rPr lang="cs-CZ" sz="2400" dirty="0" err="1"/>
              <a:t>stricto</a:t>
            </a:r>
            <a:r>
              <a:rPr lang="cs-CZ" sz="2400" dirty="0"/>
              <a:t> (</a:t>
            </a:r>
            <a:r>
              <a:rPr lang="cs-CZ" sz="2400" dirty="0">
                <a:solidFill>
                  <a:srgbClr val="0070C0"/>
                </a:solidFill>
              </a:rPr>
              <a:t>bez krátkých forem- </a:t>
            </a:r>
            <a:r>
              <a:rPr lang="en-US" sz="2400" i="1" dirty="0" err="1"/>
              <a:t>Fragilari</a:t>
            </a:r>
            <a:r>
              <a:rPr lang="cs-CZ" sz="2400" i="1" dirty="0"/>
              <a:t>a</a:t>
            </a:r>
            <a:r>
              <a:rPr lang="en-US" sz="2400" i="1" dirty="0"/>
              <a:t>forma</a:t>
            </a:r>
            <a:r>
              <a:rPr lang="cs-CZ" sz="2400" i="1" dirty="0"/>
              <a:t> </a:t>
            </a:r>
            <a:r>
              <a:rPr lang="cs-CZ" sz="2400" dirty="0"/>
              <a:t>a podobné, </a:t>
            </a:r>
            <a:r>
              <a:rPr lang="cs-CZ" sz="2400" dirty="0" err="1"/>
              <a:t>Williams</a:t>
            </a:r>
            <a:r>
              <a:rPr lang="cs-CZ" sz="2400" dirty="0"/>
              <a:t> and </a:t>
            </a:r>
            <a:r>
              <a:rPr lang="cs-CZ" sz="2400" dirty="0" err="1"/>
              <a:t>Round</a:t>
            </a:r>
            <a:r>
              <a:rPr lang="cs-CZ" sz="2400" dirty="0"/>
              <a:t> (1987), v této prezentaci)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i="1" dirty="0" err="1"/>
              <a:t>Fragilaria</a:t>
            </a:r>
            <a:r>
              <a:rPr lang="cs-CZ" sz="2400" dirty="0"/>
              <a:t> </a:t>
            </a:r>
            <a:r>
              <a:rPr lang="cs-CZ" sz="2400" dirty="0" err="1"/>
              <a:t>sensu</a:t>
            </a:r>
            <a:r>
              <a:rPr lang="cs-CZ" sz="2400" dirty="0"/>
              <a:t> lato – vše určeno jako </a:t>
            </a:r>
            <a:r>
              <a:rPr lang="cs-CZ" sz="2400" i="1" dirty="0" err="1"/>
              <a:t>Fragilaria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Süßwasserflora</a:t>
            </a:r>
            <a:r>
              <a:rPr lang="cs-CZ" sz="2400" dirty="0"/>
              <a:t> von </a:t>
            </a:r>
            <a:r>
              <a:rPr lang="cs-CZ" sz="2400" dirty="0" err="1"/>
              <a:t>Mitteleuropa</a:t>
            </a:r>
            <a:r>
              <a:rPr lang="cs-CZ" sz="2400" dirty="0"/>
              <a:t>) 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      Platné jméno možné najít na </a:t>
            </a:r>
            <a:r>
              <a:rPr lang="cs-CZ" sz="2400" dirty="0" err="1"/>
              <a:t>Algaebase</a:t>
            </a: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err="1">
                <a:hlinkClick r:id="rId3"/>
              </a:rPr>
              <a:t>www.algaebase.org</a:t>
            </a:r>
            <a:r>
              <a:rPr lang="cs-CZ" sz="2400" dirty="0">
                <a:hlinkClick r:id="rId3"/>
              </a:rPr>
              <a:t>/</a:t>
            </a:r>
            <a:endParaRPr 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      nebo na </a:t>
            </a:r>
            <a:r>
              <a:rPr lang="cs-CZ" sz="2400" dirty="0" err="1"/>
              <a:t>DiatomBase</a:t>
            </a:r>
            <a:r>
              <a:rPr lang="cs-CZ" sz="2400" dirty="0"/>
              <a:t> </a:t>
            </a:r>
            <a:r>
              <a:rPr lang="cs-CZ" sz="2400" dirty="0">
                <a:hlinkClick r:id="rId4"/>
              </a:rPr>
              <a:t>https://</a:t>
            </a:r>
            <a:r>
              <a:rPr lang="cs-CZ" sz="2400" dirty="0" err="1">
                <a:hlinkClick r:id="rId4"/>
              </a:rPr>
              <a:t>www.diatombase.org</a:t>
            </a:r>
            <a:r>
              <a:rPr lang="cs-CZ" sz="2400" dirty="0">
                <a:hlinkClick r:id="rId4"/>
              </a:rPr>
              <a:t>/</a:t>
            </a: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7008"/>
            <a:ext cx="1765300" cy="35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/>
              <a:t>Fragilaria</a:t>
            </a:r>
            <a:r>
              <a:rPr lang="cs-CZ" sz="3600" i="1" dirty="0"/>
              <a:t> </a:t>
            </a:r>
            <a:r>
              <a:rPr lang="cs-CZ" sz="3600" dirty="0"/>
              <a:t>versus</a:t>
            </a:r>
            <a:r>
              <a:rPr lang="cs-CZ" sz="3600" i="1" dirty="0"/>
              <a:t> </a:t>
            </a:r>
            <a:r>
              <a:rPr lang="cs-CZ" sz="3600" i="1" dirty="0" err="1"/>
              <a:t>Synedra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1. pohled na věc:</a:t>
            </a:r>
          </a:p>
          <a:p>
            <a:pPr>
              <a:lnSpc>
                <a:spcPct val="80000"/>
              </a:lnSpc>
            </a:pPr>
            <a:r>
              <a:rPr lang="cs-CZ" sz="2400" i="1" dirty="0" err="1"/>
              <a:t>Fragilaria</a:t>
            </a:r>
            <a:r>
              <a:rPr lang="cs-CZ" sz="2400" dirty="0"/>
              <a:t> se od rodu </a:t>
            </a:r>
            <a:r>
              <a:rPr lang="cs-CZ" sz="2400" i="1" dirty="0" err="1"/>
              <a:t>Synedra</a:t>
            </a:r>
            <a:r>
              <a:rPr lang="cs-CZ" sz="2400" dirty="0"/>
              <a:t> odlišuje dlouhými pásovitými koloniemi </a:t>
            </a:r>
          </a:p>
          <a:p>
            <a:pPr>
              <a:lnSpc>
                <a:spcPct val="80000"/>
              </a:lnSpc>
            </a:pPr>
            <a:r>
              <a:rPr lang="cs-CZ" sz="2400" i="1" dirty="0" err="1"/>
              <a:t>Synedra</a:t>
            </a:r>
            <a:r>
              <a:rPr lang="cs-CZ" sz="2400" dirty="0"/>
              <a:t> tvoří vějířovité kolonie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Picture 4" descr="C:\Users\bara\Desktop\Fragilaria_to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573017"/>
            <a:ext cx="31683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ra\Desktop\syne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5389"/>
            <a:ext cx="2351906" cy="31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Fragilaria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08743" y="6349970"/>
            <a:ext cx="199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Synedra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4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/>
              <a:t>Fragilaria</a:t>
            </a:r>
            <a:r>
              <a:rPr lang="cs-CZ" sz="3200" i="1" dirty="0"/>
              <a:t> </a:t>
            </a:r>
            <a:r>
              <a:rPr lang="cs-CZ" sz="3200" dirty="0"/>
              <a:t>versus</a:t>
            </a:r>
            <a:r>
              <a:rPr lang="cs-CZ" sz="3200" i="1" dirty="0"/>
              <a:t> </a:t>
            </a:r>
            <a:r>
              <a:rPr lang="cs-CZ" sz="3200" i="1" dirty="0" err="1"/>
              <a:t>Synedra</a:t>
            </a:r>
            <a:r>
              <a:rPr lang="cs-CZ" sz="3200" i="1" dirty="0"/>
              <a:t> </a:t>
            </a:r>
            <a:r>
              <a:rPr lang="cs-CZ" sz="3200" dirty="0"/>
              <a:t>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2 pohled na věc: 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Některé sladkovodní druhy rodu </a:t>
            </a:r>
            <a:r>
              <a:rPr lang="cs-CZ" sz="2400" i="1" dirty="0" err="1"/>
              <a:t>Synedra</a:t>
            </a:r>
            <a:r>
              <a:rPr lang="cs-CZ" sz="2400" dirty="0"/>
              <a:t> jsou zařazeny do rodu </a:t>
            </a:r>
            <a:r>
              <a:rPr lang="cs-CZ" sz="2400" b="1" i="1" dirty="0" err="1"/>
              <a:t>Ulnaria</a:t>
            </a:r>
            <a:endParaRPr lang="cs-CZ" sz="2400" b="1" dirty="0"/>
          </a:p>
          <a:p>
            <a:pPr marL="457200" lvl="1" indent="0">
              <a:buNone/>
            </a:pPr>
            <a:r>
              <a:rPr lang="en-US" sz="2400" i="1" dirty="0" err="1">
                <a:solidFill>
                  <a:srgbClr val="000000"/>
                </a:solidFill>
              </a:rPr>
              <a:t>Synedra</a:t>
            </a:r>
            <a:r>
              <a:rPr lang="en-US" sz="2400" i="1" dirty="0">
                <a:solidFill>
                  <a:srgbClr val="000000"/>
                </a:solidFill>
              </a:rPr>
              <a:t> ulna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i="1" dirty="0">
                <a:solidFill>
                  <a:srgbClr val="000000"/>
                </a:solidFill>
              </a:rPr>
              <a:t>S. </a:t>
            </a:r>
            <a:r>
              <a:rPr lang="en-US" sz="2400" i="1" dirty="0" err="1">
                <a:solidFill>
                  <a:srgbClr val="000000"/>
                </a:solidFill>
              </a:rPr>
              <a:t>acus</a:t>
            </a:r>
            <a:r>
              <a:rPr lang="en-US" sz="2400" i="1" dirty="0">
                <a:solidFill>
                  <a:srgbClr val="000000"/>
                </a:solidFill>
              </a:rPr>
              <a:t>, S. radians</a:t>
            </a:r>
            <a:r>
              <a:rPr lang="cs-CZ" sz="2400" i="1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a pod.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nyní v rodu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Ulnaria</a:t>
            </a:r>
            <a:endParaRPr lang="cs-CZ" sz="2400" b="1" i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sz="2400" b="1" i="1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Zbytek rodu </a:t>
            </a:r>
            <a:r>
              <a:rPr lang="cs-CZ" sz="2400" dirty="0" err="1"/>
              <a:t>Synedra</a:t>
            </a:r>
            <a:r>
              <a:rPr lang="cs-CZ" sz="2400" dirty="0"/>
              <a:t> rozdělen takto: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000000"/>
                </a:solidFill>
              </a:rPr>
              <a:t>S</a:t>
            </a:r>
            <a:r>
              <a:rPr lang="cs-CZ" sz="2400" i="1" dirty="0">
                <a:solidFill>
                  <a:srgbClr val="000000"/>
                </a:solidFill>
              </a:rPr>
              <a:t>.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fasciculata</a:t>
            </a:r>
            <a:r>
              <a:rPr lang="en-US" sz="2400" i="1" dirty="0">
                <a:solidFill>
                  <a:srgbClr val="000000"/>
                </a:solidFill>
              </a:rPr>
              <a:t>, S. </a:t>
            </a:r>
            <a:r>
              <a:rPr lang="en-US" sz="2400" i="1" dirty="0" err="1">
                <a:solidFill>
                  <a:srgbClr val="000000"/>
                </a:solidFill>
              </a:rPr>
              <a:t>truncata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nyní řazeny do rodu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Tabularia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i="1" dirty="0" err="1">
                <a:solidFill>
                  <a:srgbClr val="000000"/>
                </a:solidFill>
              </a:rPr>
              <a:t>Synedra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pulchella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b="1" i="1" dirty="0" err="1">
                <a:solidFill>
                  <a:srgbClr val="000000"/>
                </a:solidFill>
              </a:rPr>
              <a:t>Ctenophora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pulchella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000" dirty="0"/>
              <a:t>Z toho vyplývá, že </a:t>
            </a:r>
            <a:r>
              <a:rPr lang="cs-CZ" sz="2000" i="1" dirty="0" err="1"/>
              <a:t>Synedry</a:t>
            </a:r>
            <a:r>
              <a:rPr lang="cs-CZ" sz="2000" dirty="0"/>
              <a:t> jsou nyní pouze mořské a brakické. Dělení podle tvaru kolonií funguje, ale již to není </a:t>
            </a:r>
            <a:r>
              <a:rPr lang="cs-CZ" sz="2000" i="1" dirty="0" err="1"/>
              <a:t>Synedra</a:t>
            </a:r>
            <a:r>
              <a:rPr lang="cs-CZ" sz="2000" dirty="0"/>
              <a:t>, ale </a:t>
            </a:r>
            <a:r>
              <a:rPr lang="cs-CZ" sz="2000" i="1" dirty="0" err="1"/>
              <a:t>Ulnaria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4935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err="1">
                <a:solidFill>
                  <a:srgbClr val="0070C0"/>
                </a:solidFill>
              </a:rPr>
              <a:t>Fragilaria</a:t>
            </a:r>
            <a:r>
              <a:rPr lang="cs-CZ" sz="3600" i="1" dirty="0"/>
              <a:t> </a:t>
            </a:r>
            <a:r>
              <a:rPr lang="cs-CZ" sz="3600" dirty="0"/>
              <a:t>se rozpadla na: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b="1" i="1" dirty="0" err="1"/>
              <a:t>Fragilaria</a:t>
            </a:r>
            <a:r>
              <a:rPr lang="cs-CZ" sz="2400" b="1" i="1" dirty="0"/>
              <a:t> </a:t>
            </a:r>
            <a:r>
              <a:rPr lang="cs-CZ" sz="2400" b="1" dirty="0" err="1"/>
              <a:t>sensu</a:t>
            </a:r>
            <a:r>
              <a:rPr lang="cs-CZ" sz="2400" b="1" dirty="0"/>
              <a:t> </a:t>
            </a:r>
            <a:r>
              <a:rPr lang="cs-CZ" sz="2400" b="1" dirty="0" err="1"/>
              <a:t>stricto</a:t>
            </a:r>
            <a:r>
              <a:rPr lang="cs-CZ" sz="2400" b="1" dirty="0"/>
              <a:t> </a:t>
            </a:r>
            <a:r>
              <a:rPr lang="cs-CZ" sz="2400" dirty="0"/>
              <a:t>(např.  </a:t>
            </a:r>
            <a:r>
              <a:rPr lang="en-US" sz="2400" i="1" dirty="0">
                <a:solidFill>
                  <a:srgbClr val="000000"/>
                </a:solidFill>
              </a:rPr>
              <a:t>F. </a:t>
            </a:r>
            <a:r>
              <a:rPr lang="en-US" sz="2400" i="1" dirty="0" err="1">
                <a:solidFill>
                  <a:srgbClr val="000000"/>
                </a:solidFill>
              </a:rPr>
              <a:t>vaucheriae</a:t>
            </a:r>
            <a:r>
              <a:rPr lang="en-US" sz="2400" i="1" dirty="0">
                <a:solidFill>
                  <a:srgbClr val="000000"/>
                </a:solidFill>
              </a:rPr>
              <a:t>, F. </a:t>
            </a:r>
            <a:r>
              <a:rPr lang="en-US" sz="2400" i="1" dirty="0" err="1">
                <a:solidFill>
                  <a:srgbClr val="000000"/>
                </a:solidFill>
              </a:rPr>
              <a:t>crotonensis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 + odpadlíci: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Fragilariforma</a:t>
            </a:r>
            <a:r>
              <a:rPr lang="en-US" sz="2400" dirty="0"/>
              <a:t> </a:t>
            </a:r>
            <a:r>
              <a:rPr lang="cs-CZ" sz="2400" dirty="0"/>
              <a:t>(původní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/>
              <a:t>virescens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cs-CZ" sz="2400" i="1" dirty="0" err="1"/>
              <a:t>Stauroforma</a:t>
            </a:r>
            <a:r>
              <a:rPr lang="cs-CZ" sz="2400" i="1" dirty="0"/>
              <a:t> </a:t>
            </a:r>
            <a:r>
              <a:rPr lang="cs-CZ" sz="2400" dirty="0"/>
              <a:t>(malé variety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/>
              <a:t>virescens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Pseudostaurosira</a:t>
            </a:r>
            <a:r>
              <a:rPr lang="en-US" sz="2400" dirty="0"/>
              <a:t> </a:t>
            </a:r>
            <a:r>
              <a:rPr lang="cs-CZ" sz="2400" dirty="0"/>
              <a:t>(původní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/>
              <a:t>brevistriata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Staurosira</a:t>
            </a:r>
            <a:r>
              <a:rPr lang="en-US" sz="2400" dirty="0"/>
              <a:t> </a:t>
            </a:r>
            <a:r>
              <a:rPr lang="cs-CZ" sz="2400" dirty="0"/>
              <a:t>(původní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/>
              <a:t>construens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400" i="1" dirty="0" err="1"/>
              <a:t>Staurosirella</a:t>
            </a:r>
            <a:r>
              <a:rPr lang="en-US" sz="2400" i="1" dirty="0"/>
              <a:t> </a:t>
            </a:r>
            <a:r>
              <a:rPr lang="cs-CZ" sz="2400" dirty="0"/>
              <a:t>(původní </a:t>
            </a:r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r>
              <a:rPr lang="en-US" sz="2400" i="1" dirty="0" err="1"/>
              <a:t>lapponica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353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bg2">
                    <a:lumMod val="50000"/>
                  </a:schemeClr>
                </a:solidFill>
              </a:rPr>
              <a:t>Staurosira</a:t>
            </a:r>
            <a:endParaRPr lang="cs-CZ" sz="4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Striae</a:t>
            </a:r>
            <a:r>
              <a:rPr lang="cs-CZ" sz="2400" dirty="0"/>
              <a:t> většinou rovné, ve středu se nepotkávají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Často tvoří kolonie spojené trny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 rodu </a:t>
            </a:r>
            <a:r>
              <a:rPr lang="cs-CZ" sz="2400" i="1" dirty="0" err="1"/>
              <a:t>Fragilaria</a:t>
            </a:r>
            <a:r>
              <a:rPr lang="cs-CZ" sz="2400" dirty="0"/>
              <a:t> se liší absencí </a:t>
            </a:r>
            <a:r>
              <a:rPr lang="cs-CZ" sz="2400" dirty="0" err="1"/>
              <a:t>rimoportuly</a:t>
            </a:r>
            <a:r>
              <a:rPr lang="cs-CZ" sz="2400" dirty="0"/>
              <a:t>  </a:t>
            </a:r>
            <a:endParaRPr lang="cs-CZ" sz="1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cs-CZ" sz="1400" dirty="0"/>
          </a:p>
          <a:p>
            <a:pPr>
              <a:lnSpc>
                <a:spcPct val="80000"/>
              </a:lnSpc>
            </a:pPr>
            <a:r>
              <a:rPr lang="cs-CZ" sz="2400" i="1" dirty="0" err="1">
                <a:solidFill>
                  <a:schemeClr val="bg2">
                    <a:lumMod val="50000"/>
                  </a:schemeClr>
                </a:solidFill>
              </a:rPr>
              <a:t>Staurosira</a:t>
            </a:r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i="1" dirty="0" err="1">
                <a:solidFill>
                  <a:schemeClr val="bg2">
                    <a:lumMod val="50000"/>
                  </a:schemeClr>
                </a:solidFill>
              </a:rPr>
              <a:t>construens</a:t>
            </a:r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dirty="0"/>
              <a:t>(dříve </a:t>
            </a:r>
            <a:r>
              <a:rPr lang="cs-CZ" sz="2400" i="1" dirty="0" err="1"/>
              <a:t>Fragilaria</a:t>
            </a:r>
            <a:r>
              <a:rPr lang="cs-CZ" sz="2400" i="1" dirty="0"/>
              <a:t> </a:t>
            </a:r>
            <a:r>
              <a:rPr lang="cs-CZ" sz="2400" i="1" dirty="0" err="1"/>
              <a:t>construens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6148" name="Picture 4" descr="C:\Users\bara\Desktop\Staurosira_construens_gs120211_CCYK_WA_2003_2_145-255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3" y="4302397"/>
            <a:ext cx="1147443" cy="18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ara\Desktop\Staurosira_construens_var_venter_IH042875_ID_2001_3_18_493-139x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45" y="4149081"/>
            <a:ext cx="5840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ara\Desktop\Staurosira_construens_var_binodis_IH042875_ID_2001_4_20_548-169x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5318"/>
            <a:ext cx="675401" cy="22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300028"/>
            <a:ext cx="23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/>
              <a:t>construens</a:t>
            </a:r>
            <a:r>
              <a:rPr lang="cs-CZ" i="1" dirty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2850" y="63000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/>
              <a:t>construens</a:t>
            </a:r>
            <a:r>
              <a:rPr lang="cs-CZ" i="1" dirty="0"/>
              <a:t> </a:t>
            </a:r>
            <a:r>
              <a:rPr lang="cs-CZ" dirty="0"/>
              <a:t>var. </a:t>
            </a:r>
            <a:r>
              <a:rPr lang="cs-CZ" i="1" dirty="0" err="1"/>
              <a:t>venter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2648" y="630002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/>
              <a:t>construens</a:t>
            </a:r>
            <a:r>
              <a:rPr lang="cs-CZ" i="1" dirty="0"/>
              <a:t> </a:t>
            </a:r>
            <a:r>
              <a:rPr lang="cs-CZ" dirty="0"/>
              <a:t>var. </a:t>
            </a:r>
            <a:r>
              <a:rPr lang="cs-CZ" i="1" dirty="0" err="1"/>
              <a:t>binodis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23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bg2">
                    <a:lumMod val="25000"/>
                  </a:schemeClr>
                </a:solidFill>
              </a:rPr>
              <a:t>Pseudostaurosira</a:t>
            </a:r>
            <a:endParaRPr lang="cs-CZ" sz="4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Velmi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široké osové pole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Striae</a:t>
            </a:r>
            <a:r>
              <a:rPr lang="cs-CZ" sz="2400" dirty="0"/>
              <a:t> zkrácené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Může tvořit kolonie (spojení </a:t>
            </a:r>
            <a:r>
              <a:rPr lang="cs-CZ" sz="2400" dirty="0" err="1"/>
              <a:t>valva</a:t>
            </a:r>
            <a:r>
              <a:rPr lang="cs-CZ" sz="2400" dirty="0"/>
              <a:t> na </a:t>
            </a:r>
            <a:r>
              <a:rPr lang="cs-CZ" sz="2400" dirty="0" err="1"/>
              <a:t>valvu</a:t>
            </a:r>
            <a:r>
              <a:rPr lang="cs-CZ" sz="2400" dirty="0"/>
              <a:t>)</a:t>
            </a:r>
          </a:p>
        </p:txBody>
      </p:sp>
      <p:pic>
        <p:nvPicPr>
          <p:cNvPr id="16386" name="Picture 2" descr="C:\Users\bara\Desktop\Pseudostaurosira_brevisirat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763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3827" y="60692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Pseudostaurosira</a:t>
            </a:r>
            <a:r>
              <a:rPr lang="cs-CZ" i="1" dirty="0"/>
              <a:t> </a:t>
            </a:r>
            <a:r>
              <a:rPr lang="cs-CZ" i="1" dirty="0" err="1"/>
              <a:t>brevistriata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3369" y="61025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Pseudostaurosira</a:t>
            </a:r>
            <a:r>
              <a:rPr lang="cs-CZ" i="1" dirty="0"/>
              <a:t> </a:t>
            </a:r>
            <a:r>
              <a:rPr lang="cs-CZ" i="1" dirty="0" err="1"/>
              <a:t>parasitica</a:t>
            </a:r>
            <a:endParaRPr lang="cs-CZ" i="1" dirty="0"/>
          </a:p>
        </p:txBody>
      </p:sp>
      <p:pic>
        <p:nvPicPr>
          <p:cNvPr id="16389" name="Picture 5" descr="C:\Users\bara\Desktop\Pseudostaurosira_parasitica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83" y="3760343"/>
            <a:ext cx="2188937" cy="21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4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bg1">
                    <a:lumMod val="50000"/>
                  </a:schemeClr>
                </a:solidFill>
              </a:rPr>
              <a:t>Staurosirella</a:t>
            </a:r>
            <a:endParaRPr lang="cs-CZ" sz="4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Písečné substráty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Strie tvořené </a:t>
            </a:r>
            <a:r>
              <a:rPr lang="cs-CZ" sz="2400" dirty="0" err="1"/>
              <a:t>lineolátními</a:t>
            </a:r>
            <a:r>
              <a:rPr lang="cs-CZ" sz="2400" dirty="0"/>
              <a:t> areolami </a:t>
            </a:r>
            <a:r>
              <a:rPr lang="cs-CZ" sz="1800" dirty="0"/>
              <a:t>(</a:t>
            </a:r>
            <a:r>
              <a:rPr lang="cs-CZ" sz="1800" i="1" dirty="0" err="1"/>
              <a:t>Staurosira</a:t>
            </a:r>
            <a:r>
              <a:rPr lang="cs-CZ" sz="1800" i="1" dirty="0"/>
              <a:t> </a:t>
            </a:r>
            <a:r>
              <a:rPr lang="cs-CZ" sz="1800" dirty="0"/>
              <a:t>oválné)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Koncové pole na obou pólech </a:t>
            </a:r>
            <a:r>
              <a:rPr lang="cs-CZ" sz="1800" dirty="0"/>
              <a:t>(</a:t>
            </a:r>
            <a:r>
              <a:rPr lang="cs-CZ" sz="1800" i="1" dirty="0" err="1"/>
              <a:t>Staurosira</a:t>
            </a:r>
            <a:r>
              <a:rPr lang="cs-CZ" sz="1800" dirty="0"/>
              <a:t> je nemá)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Tvoří kolonie spojené </a:t>
            </a:r>
            <a:r>
              <a:rPr lang="cs-CZ" sz="2400" dirty="0" err="1"/>
              <a:t>valvami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Může tvořit slizové stopky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Hrubší strie než </a:t>
            </a:r>
            <a:r>
              <a:rPr lang="cs-CZ" sz="2400" i="1" dirty="0" err="1"/>
              <a:t>Staurosira</a:t>
            </a:r>
            <a:endParaRPr lang="cs-CZ" sz="2400" i="1" dirty="0"/>
          </a:p>
          <a:p>
            <a:pPr>
              <a:lnSpc>
                <a:spcPct val="80000"/>
              </a:lnSpc>
            </a:pPr>
            <a:r>
              <a:rPr lang="cs-CZ" sz="2400" dirty="0"/>
              <a:t>Příklad: </a:t>
            </a:r>
            <a:r>
              <a:rPr lang="cs-CZ" sz="2400" i="1" dirty="0" err="1"/>
              <a:t>Staurosirella</a:t>
            </a:r>
            <a:r>
              <a:rPr lang="cs-CZ" sz="2400" i="1" dirty="0"/>
              <a:t> </a:t>
            </a:r>
            <a:r>
              <a:rPr lang="cs-CZ" sz="2400" i="1" dirty="0" err="1"/>
              <a:t>leptostauron</a:t>
            </a:r>
            <a:r>
              <a:rPr lang="cs-CZ" sz="2400" i="1" dirty="0"/>
              <a:t> 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18434" name="Picture 2" descr="C:\Users\bara\Desktop\Staurosirella_leptostauron_dubi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bara\Desktop\Staurosirella_leptostauron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4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Stauroforma</a:t>
            </a:r>
            <a:endParaRPr lang="cs-CZ" sz="4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Strie se potkávají uprostřed </a:t>
            </a:r>
            <a:r>
              <a:rPr lang="cs-CZ" sz="2400" dirty="0" err="1"/>
              <a:t>valvy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Centrální oblast chybí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Vznikla odtrhnutím menších forem </a:t>
            </a:r>
            <a:r>
              <a:rPr lang="cs-CZ" sz="2400" i="1" dirty="0" err="1"/>
              <a:t>Fragilaria</a:t>
            </a:r>
            <a:r>
              <a:rPr lang="cs-CZ" sz="2400" i="1" dirty="0"/>
              <a:t> </a:t>
            </a:r>
            <a:r>
              <a:rPr lang="cs-CZ" sz="2400" i="1" dirty="0" err="1"/>
              <a:t>virescens</a:t>
            </a:r>
            <a:endParaRPr lang="cs-CZ" sz="2400" i="1" dirty="0"/>
          </a:p>
          <a:p>
            <a:pPr>
              <a:lnSpc>
                <a:spcPct val="80000"/>
              </a:lnSpc>
            </a:pPr>
            <a:r>
              <a:rPr lang="cs-CZ" sz="2400" dirty="0" err="1"/>
              <a:t>Rimoportula</a:t>
            </a:r>
            <a:r>
              <a:rPr lang="cs-CZ" sz="2400" dirty="0"/>
              <a:t> chybí (tím se odlišuje od rodu </a:t>
            </a:r>
            <a:r>
              <a:rPr lang="cs-CZ" sz="2400" i="1" dirty="0" err="1"/>
              <a:t>Fragilariforma</a:t>
            </a:r>
            <a:r>
              <a:rPr 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Neutrální až kyselé vody bohaté na silikáty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13314" name="Picture 2" descr="C:\Users\ba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04048" y="4653136"/>
            <a:ext cx="31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Stauroforma</a:t>
            </a:r>
            <a:r>
              <a:rPr lang="cs-CZ" i="1" dirty="0"/>
              <a:t> </a:t>
            </a:r>
            <a:r>
              <a:rPr lang="cs-CZ" i="1" dirty="0" err="1"/>
              <a:t>exiguiformis</a:t>
            </a:r>
            <a:endParaRPr lang="cs-CZ" i="1" dirty="0"/>
          </a:p>
        </p:txBody>
      </p:sp>
      <p:pic>
        <p:nvPicPr>
          <p:cNvPr id="8" name="Obrázek 7" descr="C:\Users\Bara\Downloads\08_Stauroforma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645"/>
          <a:stretch/>
        </p:blipFill>
        <p:spPr bwMode="auto">
          <a:xfrm>
            <a:off x="4427984" y="4221088"/>
            <a:ext cx="438785" cy="1390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3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Lineolátní</a:t>
            </a:r>
            <a:r>
              <a:rPr lang="cs-CZ" sz="2400" dirty="0"/>
              <a:t> – </a:t>
            </a:r>
            <a:r>
              <a:rPr lang="cs-CZ" sz="2400" i="1" dirty="0" err="1"/>
              <a:t>lineolate</a:t>
            </a:r>
            <a:r>
              <a:rPr lang="cs-CZ" sz="2400" dirty="0"/>
              <a:t>: prodloužené (areoly)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Kapitátní</a:t>
            </a:r>
            <a:r>
              <a:rPr lang="cs-CZ" sz="2400" dirty="0"/>
              <a:t>, hlavatý – </a:t>
            </a:r>
            <a:r>
              <a:rPr lang="cs-CZ" sz="2400" i="1" dirty="0" err="1"/>
              <a:t>capitate</a:t>
            </a:r>
            <a:r>
              <a:rPr lang="cs-CZ" sz="2400" dirty="0"/>
              <a:t>: kulovité zakončení 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8194" name="Picture 2" descr="C:\Users\bara\Desktop\capitate3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04" y="4966101"/>
            <a:ext cx="1884972" cy="18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ara\Desktop\lineolate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8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/>
              <a:t>Fragilariforma</a:t>
            </a:r>
            <a:endParaRPr lang="cs-CZ" sz="40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Velmi jemná </a:t>
            </a:r>
            <a:r>
              <a:rPr lang="cs-CZ" sz="2400" dirty="0" err="1"/>
              <a:t>striace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Tvar lineární, </a:t>
            </a:r>
            <a:r>
              <a:rPr lang="cs-CZ" sz="2400" dirty="0" err="1"/>
              <a:t>lanceolátní</a:t>
            </a:r>
            <a:r>
              <a:rPr lang="cs-CZ" sz="2400" dirty="0"/>
              <a:t> či eliptický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Striae</a:t>
            </a:r>
            <a:r>
              <a:rPr lang="cs-CZ" sz="2400" dirty="0"/>
              <a:t> se téměř potkávají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Kapitátní</a:t>
            </a:r>
            <a:r>
              <a:rPr lang="cs-CZ" sz="2400" dirty="0"/>
              <a:t> konce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Pásovité kolonie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Periodicky vysýchavé biotopy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17411" name="Picture 3" descr="C:\Users\bara\Desktop\Fragilariform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92" y="44624"/>
            <a:ext cx="1916724" cy="19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7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rgbClr val="00B0F0"/>
                </a:solidFill>
              </a:rPr>
              <a:t>Tabularia</a:t>
            </a:r>
            <a:endParaRPr lang="cs-CZ" sz="4000" i="1" dirty="0">
              <a:solidFill>
                <a:srgbClr val="00B0F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Dříve patřila do rodu </a:t>
            </a:r>
            <a:r>
              <a:rPr lang="cs-CZ" sz="2400" i="1" dirty="0" err="1"/>
              <a:t>Synedra</a:t>
            </a:r>
            <a:endParaRPr lang="cs-CZ" sz="2400" i="1" dirty="0"/>
          </a:p>
          <a:p>
            <a:pPr>
              <a:lnSpc>
                <a:spcPct val="80000"/>
              </a:lnSpc>
            </a:pPr>
            <a:r>
              <a:rPr lang="cs-CZ" sz="2400" dirty="0"/>
              <a:t>Široké </a:t>
            </a:r>
            <a:r>
              <a:rPr lang="cs-CZ" sz="2400" dirty="0">
                <a:solidFill>
                  <a:srgbClr val="00B0F0"/>
                </a:solidFill>
              </a:rPr>
              <a:t>zkrácené strie</a:t>
            </a:r>
            <a:r>
              <a:rPr lang="cs-CZ" sz="2400" dirty="0"/>
              <a:t> – uprostřed </a:t>
            </a:r>
            <a:r>
              <a:rPr lang="cs-CZ" sz="2400" dirty="0" err="1"/>
              <a:t>valvy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F0"/>
                </a:solidFill>
              </a:rPr>
              <a:t>široké sternum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Především mořské a brakické vody, u nás vody s vyšší konduktivitou a vyšším obsahem solí</a:t>
            </a:r>
          </a:p>
        </p:txBody>
      </p:sp>
      <p:pic>
        <p:nvPicPr>
          <p:cNvPr id="19460" name="Picture 4" descr="C:\Users\bara\Desktop\imagesCAW18X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30" y="4653136"/>
            <a:ext cx="2916070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49688" y="6381328"/>
            <a:ext cx="297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Tabularia</a:t>
            </a:r>
            <a:r>
              <a:rPr lang="cs-CZ" i="1" dirty="0"/>
              <a:t> </a:t>
            </a:r>
            <a:r>
              <a:rPr lang="cs-CZ" i="1" dirty="0" err="1"/>
              <a:t>fasciculata</a:t>
            </a:r>
            <a:endParaRPr lang="cs-CZ" i="1" dirty="0"/>
          </a:p>
        </p:txBody>
      </p:sp>
      <p:pic>
        <p:nvPicPr>
          <p:cNvPr id="8" name="Obrázek 7" descr="C:\Users\Bara\Downloads\11_Tabularia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2406"/>
          <a:stretch/>
        </p:blipFill>
        <p:spPr bwMode="auto">
          <a:xfrm>
            <a:off x="7884368" y="569629"/>
            <a:ext cx="493395" cy="2188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99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Tabellaria</a:t>
            </a:r>
            <a:endParaRPr lang="cs-CZ" sz="4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Valvy</a:t>
            </a:r>
            <a:r>
              <a:rPr lang="cs-CZ" sz="2400" dirty="0"/>
              <a:t> uprostřed zduřelé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</a:t>
            </a:r>
            <a:r>
              <a:rPr lang="cs-CZ" sz="2400" dirty="0" err="1"/>
              <a:t>kapitátní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Koncová pole na obou pólech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Jemné </a:t>
            </a:r>
            <a:r>
              <a:rPr lang="cs-CZ" sz="2400" dirty="0" err="1"/>
              <a:t>striace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Planktonní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„</a:t>
            </a:r>
            <a:r>
              <a:rPr lang="cs-CZ" sz="2400" dirty="0" err="1"/>
              <a:t>Cik-cak</a:t>
            </a:r>
            <a:r>
              <a:rPr lang="cs-CZ" sz="2400" dirty="0"/>
              <a:t>“ kolonie</a:t>
            </a:r>
          </a:p>
          <a:p>
            <a:pPr>
              <a:lnSpc>
                <a:spcPct val="80000"/>
              </a:lnSpc>
            </a:pPr>
            <a:r>
              <a:rPr lang="cs-CZ" sz="24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Tabellaria</a:t>
            </a:r>
            <a:r>
              <a:rPr lang="cs-CZ" sz="24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flocculosa</a:t>
            </a:r>
            <a:endParaRPr lang="cs-CZ" sz="24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1" name="Picture 3" descr="C:\Users\bara\Desktop\Tabellaria_flocculo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97" y="4835916"/>
            <a:ext cx="2724766" cy="20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ara\Desktop\Tabellaria_flocculos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91946"/>
            <a:ext cx="2707107" cy="19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C:\Users\Bara\Downloads\02_Tabellaria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1604"/>
          <a:stretch/>
        </p:blipFill>
        <p:spPr bwMode="auto">
          <a:xfrm>
            <a:off x="6156176" y="312638"/>
            <a:ext cx="1480185" cy="220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05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accent6"/>
                </a:solidFill>
              </a:rPr>
              <a:t>Tetracyclus</a:t>
            </a:r>
            <a:endParaRPr lang="cs-CZ" sz="4000" i="1" dirty="0">
              <a:solidFill>
                <a:schemeClr val="accent6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accent6"/>
                </a:solidFill>
              </a:rPr>
              <a:t>Výrazná žebra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 pleurálního pohledu viditelná výrazná septa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Velmi vzácný</a:t>
            </a:r>
          </a:p>
          <a:p>
            <a:pPr>
              <a:lnSpc>
                <a:spcPct val="80000"/>
              </a:lnSpc>
            </a:pPr>
            <a:r>
              <a:rPr lang="cs-CZ" sz="2400" i="1" dirty="0" err="1"/>
              <a:t>Tetracyclus</a:t>
            </a:r>
            <a:r>
              <a:rPr lang="cs-CZ" sz="2400" i="1" dirty="0"/>
              <a:t> </a:t>
            </a:r>
            <a:r>
              <a:rPr lang="cs-CZ" sz="2400" i="1" dirty="0" err="1"/>
              <a:t>rupestris</a:t>
            </a:r>
            <a:r>
              <a:rPr lang="cs-CZ" sz="2400" i="1" dirty="0"/>
              <a:t>: </a:t>
            </a:r>
            <a:r>
              <a:rPr lang="cs-CZ" sz="2400" dirty="0"/>
              <a:t>studenomilný bentický druh, čisté horské potoky, vlhké půdy</a:t>
            </a:r>
          </a:p>
        </p:txBody>
      </p:sp>
      <p:pic>
        <p:nvPicPr>
          <p:cNvPr id="20483" name="Picture 3" descr="C:\Users\bara\Desktop\nicha-tet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9" y="4221088"/>
            <a:ext cx="425272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" b="3572"/>
          <a:stretch/>
        </p:blipFill>
        <p:spPr bwMode="auto">
          <a:xfrm>
            <a:off x="6699258" y="200660"/>
            <a:ext cx="1497965" cy="1399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312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accent3"/>
                </a:solidFill>
              </a:rPr>
              <a:t>Ulnaria</a:t>
            </a:r>
            <a:endParaRPr lang="cs-CZ" sz="4000" i="1" dirty="0">
              <a:solidFill>
                <a:schemeClr val="accent3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Schránky lineární, </a:t>
            </a:r>
            <a:r>
              <a:rPr lang="cs-CZ" sz="2400" dirty="0">
                <a:solidFill>
                  <a:schemeClr val="accent3"/>
                </a:solidFill>
              </a:rPr>
              <a:t>dlouhé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i centrální oblast variabilní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Bentos</a:t>
            </a:r>
          </a:p>
          <a:p>
            <a:pPr>
              <a:lnSpc>
                <a:spcPct val="80000"/>
              </a:lnSpc>
            </a:pPr>
            <a:r>
              <a:rPr lang="cs-CZ" sz="2400" i="1" dirty="0" err="1">
                <a:solidFill>
                  <a:schemeClr val="accent3"/>
                </a:solidFill>
              </a:rPr>
              <a:t>Ulnaria</a:t>
            </a:r>
            <a:r>
              <a:rPr lang="cs-CZ" sz="2400" i="1" dirty="0">
                <a:solidFill>
                  <a:schemeClr val="accent3"/>
                </a:solidFill>
              </a:rPr>
              <a:t> ulna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 b="2585"/>
          <a:stretch/>
        </p:blipFill>
        <p:spPr bwMode="auto">
          <a:xfrm>
            <a:off x="5580112" y="2996952"/>
            <a:ext cx="551815" cy="2901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Ulnaria | Natural wetlands | Manaaki Whenua - Landcare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3094906" cy="220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63688" y="590193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www.landcareresearch.co.nz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443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Vynález mikroskopu</a:t>
            </a:r>
          </a:p>
        </p:txBody>
      </p:sp>
      <p:sp>
        <p:nvSpPr>
          <p:cNvPr id="307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468313" y="1412875"/>
            <a:ext cx="81359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kolem roku 1590, holandský brusič čoček a výrobce brýlí  </a:t>
            </a:r>
            <a:r>
              <a:rPr lang="cs-CZ" altLang="cs-CZ" sz="2400" b="1"/>
              <a:t>Zacharias Jansen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Velké zdokonalení  </a:t>
            </a:r>
            <a:r>
              <a:rPr lang="cs-CZ" altLang="cs-CZ" sz="2400" b="1"/>
              <a:t>Anthony Van Leeuwenhoek</a:t>
            </a:r>
            <a:r>
              <a:rPr lang="cs-CZ" altLang="cs-CZ" sz="2400"/>
              <a:t> (1632-1723), holandský obchodník s látkami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/>
          </a:p>
        </p:txBody>
      </p:sp>
      <p:pic>
        <p:nvPicPr>
          <p:cNvPr id="3078" name="Picture 2" descr="https://encrypted-tbn0.gstatic.com/images?q=tbn:ANd9GcQODKpAj4CbAqxUK7QXU4A6TPlHKtu6IaaMfSb-E1dv_UXtaf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4538"/>
            <a:ext cx="25177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s://encrypted-tbn0.gstatic.com/images?q=tbn:ANd9GcRNY60ZOsKWzjtKS7sxhc1T2feI9L9WnM7KRZ9iaZV9DSfXi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284538"/>
            <a:ext cx="42735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9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1703 první zmínka o rozsivkách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Autor neznámý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Pravděpodobně pozoroval </a:t>
            </a:r>
            <a:r>
              <a:rPr lang="en-US" sz="2400" i="1" dirty="0" err="1"/>
              <a:t>Tabellaria</a:t>
            </a:r>
            <a:r>
              <a:rPr lang="en-US" sz="2400" i="1" dirty="0"/>
              <a:t> </a:t>
            </a:r>
            <a:r>
              <a:rPr lang="en-US" sz="2400" i="1" dirty="0" err="1"/>
              <a:t>flocculosa</a:t>
            </a:r>
            <a:r>
              <a:rPr lang="en-US" sz="2400" i="1" dirty="0"/>
              <a:t> </a:t>
            </a:r>
            <a:endParaRPr lang="cs-CZ" sz="2400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Své pozorování předvedl na schůzce </a:t>
            </a:r>
            <a:r>
              <a:rPr lang="en-US" sz="2400" dirty="0"/>
              <a:t>Royal Society of London.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</p:txBody>
      </p:sp>
      <p:pic>
        <p:nvPicPr>
          <p:cNvPr id="4101" name="Picture 2" descr="https://encrypted-tbn3.gstatic.com/images?q=tbn:ANd9GcS79GqHLN8LprqpC3_bM7u0rs4xw8Sz3-Rxjd-5-CailfQbKqAV-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97275"/>
            <a:ext cx="445928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6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První mikrofotografie rozsivek vznikla kolem roku 1860 ve Frankfurtu nad Mohanem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/>
              <a:t>József</a:t>
            </a:r>
            <a:r>
              <a:rPr lang="en-US" sz="2400" dirty="0"/>
              <a:t> </a:t>
            </a:r>
            <a:r>
              <a:rPr lang="en-US" sz="2400" dirty="0" err="1"/>
              <a:t>Pantocsek</a:t>
            </a:r>
            <a:r>
              <a:rPr lang="cs-CZ" sz="2400" dirty="0"/>
              <a:t>, kvalitní historické fotografie (kolem roku 1884), maďarský vědec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</p:txBody>
      </p:sp>
      <p:pic>
        <p:nvPicPr>
          <p:cNvPr id="5125" name="Picture 2" descr="C:\Users\bara\Desktop\material 4 prednaska\PantPhoto0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59125"/>
            <a:ext cx="38036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C:\Users\bara\Desktop\material 4 prednaska\PantPhoto0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54363"/>
            <a:ext cx="37369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C:\Users\bara\Desktop\material 4 prednaska\PantPhoto0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27388"/>
            <a:ext cx="28654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85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Historie diatomologie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</p:txBody>
      </p:sp>
      <p:sp>
        <p:nvSpPr>
          <p:cNvPr id="6149" name="TextovéPole 2"/>
          <p:cNvSpPr txBox="1">
            <a:spLocks noChangeArrowheads="1"/>
          </p:cNvSpPr>
          <p:nvPr/>
        </p:nvSpPr>
        <p:spPr bwMode="auto">
          <a:xfrm>
            <a:off x="755650" y="1628775"/>
            <a:ext cx="8137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1932 Objev životního cyklu rozsivek (Geitler)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1988 První použití molekulárních metod v diatomologii  (Medlin)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/>
              <a:t> 2005 Polyfázický nebo holistický přístup ke studiu druhů (Johansen &amp; Cassamata) – propojení morfologie, fyziologie, cytologie, reprodukčních bariér, molekulárních markerů, specifických parazitů, ekologie a/nebo biogeografie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9551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 </a:t>
            </a:r>
            <a:r>
              <a:rPr lang="cs-CZ" sz="2400" dirty="0" err="1"/>
              <a:t>Stauros</a:t>
            </a:r>
            <a:r>
              <a:rPr lang="cs-CZ" sz="2400" dirty="0"/>
              <a:t>: zesílená oblast bez strií, v centrální oblasti </a:t>
            </a:r>
            <a:r>
              <a:rPr lang="cs-CZ" sz="2400" dirty="0" err="1"/>
              <a:t>valvy</a:t>
            </a: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 </a:t>
            </a:r>
            <a:r>
              <a:rPr lang="cs-CZ" sz="2400" dirty="0" err="1"/>
              <a:t>Rostrátní</a:t>
            </a:r>
            <a:r>
              <a:rPr lang="cs-CZ" sz="2400" dirty="0"/>
              <a:t>: podobné jako </a:t>
            </a:r>
            <a:r>
              <a:rPr lang="cs-CZ" sz="2400" dirty="0" err="1"/>
              <a:t>kapitátní</a:t>
            </a:r>
            <a:r>
              <a:rPr lang="cs-CZ" sz="2400" dirty="0"/>
              <a:t> (hlavatý), </a:t>
            </a:r>
            <a:r>
              <a:rPr lang="cs-CZ" sz="2400" dirty="0" err="1"/>
              <a:t>rostrátní</a:t>
            </a:r>
            <a:r>
              <a:rPr lang="cs-CZ" sz="2400" dirty="0"/>
              <a:t> konce 	       nejsou tak expandované – nejsou širší než ostatní 	       části </a:t>
            </a:r>
            <a:r>
              <a:rPr lang="cs-CZ" sz="2400" dirty="0" err="1"/>
              <a:t>valvy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</p:txBody>
      </p:sp>
      <p:pic>
        <p:nvPicPr>
          <p:cNvPr id="7173" name="Picture 2" descr="C:\Users\Bara\Desktop\cruciform-3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232568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esterndiatoms.colorado.edu/images/sized/images/glossary_images/rostrate1-140x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373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5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i="1" dirty="0" err="1"/>
              <a:t>Porefield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apical</a:t>
            </a:r>
            <a:r>
              <a:rPr lang="cs-CZ" sz="2400" dirty="0"/>
              <a:t>): „koncové pole“: oblast velmi jemných póru na koncích </a:t>
            </a:r>
            <a:r>
              <a:rPr lang="cs-CZ" sz="2400" dirty="0" err="1"/>
              <a:t>frustul</a:t>
            </a:r>
            <a:r>
              <a:rPr lang="cs-CZ" sz="2400" dirty="0"/>
              <a:t>, slouží k protlačování </a:t>
            </a:r>
            <a:r>
              <a:rPr lang="cs-CZ" sz="2400" dirty="0" err="1"/>
              <a:t>mukopolysacharidových</a:t>
            </a:r>
            <a:r>
              <a:rPr lang="cs-CZ" sz="2400" dirty="0"/>
              <a:t> stopek skrz </a:t>
            </a:r>
            <a:r>
              <a:rPr lang="cs-CZ" sz="2400" dirty="0" err="1"/>
              <a:t>valvu</a:t>
            </a:r>
            <a:r>
              <a:rPr lang="cs-CZ" sz="2400" dirty="0"/>
              <a:t>.  V mikroskopu se jeví jako hyalinní oblast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Lanceolátní</a:t>
            </a:r>
            <a:r>
              <a:rPr lang="cs-CZ" sz="2400" dirty="0"/>
              <a:t> – </a:t>
            </a:r>
            <a:r>
              <a:rPr lang="cs-CZ" sz="2400" i="1" dirty="0" err="1"/>
              <a:t>lanceolate</a:t>
            </a:r>
            <a:r>
              <a:rPr lang="cs-CZ" sz="2400" dirty="0"/>
              <a:t>: kopinatý, tvar listu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8195" name="Picture 3" descr="C:\Users\bara\Desktop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ara\Desktop\apical_pf-3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75" y="3212976"/>
            <a:ext cx="1301618" cy="12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78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4"/>
          <p:cNvSpPr>
            <a:spLocks noGrp="1"/>
          </p:cNvSpPr>
          <p:nvPr>
            <p:ph type="title"/>
          </p:nvPr>
        </p:nvSpPr>
        <p:spPr>
          <a:xfrm>
            <a:off x="683568" y="25707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Rozsivky s </a:t>
            </a:r>
            <a:r>
              <a:rPr lang="cs-CZ" altLang="cs-CZ" sz="3600" dirty="0" err="1"/>
              <a:t>raphe</a:t>
            </a:r>
            <a:r>
              <a:rPr lang="cs-CZ" altLang="cs-CZ" sz="3600" dirty="0"/>
              <a:t> na jedné </a:t>
            </a:r>
            <a:r>
              <a:rPr lang="cs-CZ" altLang="cs-CZ" sz="3600" dirty="0" err="1"/>
              <a:t>valvě</a:t>
            </a:r>
            <a:endParaRPr lang="cs-CZ" altLang="cs-CZ" sz="3600" dirty="0"/>
          </a:p>
        </p:txBody>
      </p:sp>
      <p:sp>
        <p:nvSpPr>
          <p:cNvPr id="819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0567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/>
              <a:t> Redukce </a:t>
            </a:r>
            <a:r>
              <a:rPr lang="cs-CZ" altLang="cs-CZ" sz="2000" dirty="0" err="1"/>
              <a:t>raphe</a:t>
            </a:r>
            <a:r>
              <a:rPr lang="cs-CZ" altLang="cs-CZ" sz="2000" dirty="0"/>
              <a:t> na jedné </a:t>
            </a:r>
            <a:r>
              <a:rPr lang="cs-CZ" altLang="cs-CZ" sz="2000" dirty="0" err="1"/>
              <a:t>valvě</a:t>
            </a:r>
            <a:r>
              <a:rPr lang="cs-CZ" altLang="cs-CZ" sz="2000" dirty="0"/>
              <a:t>, vyplněno křemíkem (</a:t>
            </a:r>
            <a:r>
              <a:rPr lang="cs-CZ" altLang="cs-CZ" sz="2000" dirty="0" err="1"/>
              <a:t>pseudoraphe</a:t>
            </a:r>
            <a:r>
              <a:rPr lang="cs-CZ" alt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/>
              <a:t> Odlišná </a:t>
            </a:r>
            <a:r>
              <a:rPr lang="cs-CZ" altLang="cs-CZ" sz="2000" dirty="0" err="1"/>
              <a:t>striace</a:t>
            </a:r>
            <a:r>
              <a:rPr lang="cs-CZ" altLang="cs-CZ" sz="2000" dirty="0"/>
              <a:t> na </a:t>
            </a:r>
            <a:r>
              <a:rPr lang="cs-CZ" altLang="cs-CZ" sz="2000" dirty="0" err="1"/>
              <a:t>valvě</a:t>
            </a:r>
            <a:r>
              <a:rPr lang="cs-CZ" altLang="cs-CZ" sz="2000" dirty="0"/>
              <a:t> s </a:t>
            </a:r>
            <a:r>
              <a:rPr lang="cs-CZ" altLang="cs-CZ" sz="2000" dirty="0" err="1"/>
              <a:t>raphe</a:t>
            </a:r>
            <a:r>
              <a:rPr lang="cs-CZ" altLang="cs-CZ" sz="2000" dirty="0"/>
              <a:t> a bez </a:t>
            </a:r>
            <a:r>
              <a:rPr lang="cs-CZ" altLang="cs-CZ" sz="2000" dirty="0" err="1"/>
              <a:t>raphe</a:t>
            </a: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/>
              <a:t> Bilaterálně symetrické</a:t>
            </a:r>
          </a:p>
          <a:p>
            <a:pPr marL="0" indent="0" eaLnBrk="1" hangingPunct="1">
              <a:lnSpc>
                <a:spcPct val="80000"/>
              </a:lnSpc>
            </a:pP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2000" dirty="0"/>
              <a:t> Řád </a:t>
            </a:r>
            <a:r>
              <a:rPr lang="cs-CZ" altLang="cs-CZ" sz="2000" dirty="0" err="1"/>
              <a:t>Achnanthales</a:t>
            </a: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dirty="0"/>
              <a:t>	 </a:t>
            </a:r>
            <a:r>
              <a:rPr lang="cs-CZ" altLang="cs-CZ" sz="2000" i="1" dirty="0" err="1">
                <a:solidFill>
                  <a:srgbClr val="C00000"/>
                </a:solidFill>
              </a:rPr>
              <a:t>Achnanthes</a:t>
            </a:r>
            <a:endParaRPr lang="cs-CZ" altLang="cs-CZ" sz="2000" i="1" dirty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 	 </a:t>
            </a:r>
            <a:r>
              <a:rPr lang="cs-CZ" altLang="cs-CZ" sz="2000" i="1" dirty="0" err="1"/>
              <a:t>Cocconeis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 	 </a:t>
            </a:r>
            <a:r>
              <a:rPr lang="cs-CZ" altLang="cs-CZ" sz="2000" i="1" dirty="0" err="1"/>
              <a:t>Psammothidium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 	 </a:t>
            </a:r>
            <a:r>
              <a:rPr lang="cs-CZ" altLang="cs-CZ" sz="2000" i="1" dirty="0" err="1"/>
              <a:t>Planothidium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dirty="0"/>
              <a:t> 	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Karayevia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	 </a:t>
            </a:r>
            <a:r>
              <a:rPr lang="cs-CZ" altLang="cs-CZ" sz="2000" i="1" dirty="0" err="1"/>
              <a:t>Lemnicola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	 </a:t>
            </a:r>
            <a:r>
              <a:rPr lang="cs-CZ" altLang="cs-CZ" sz="2000" i="1" dirty="0" err="1"/>
              <a:t>Achnanthidium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 	 </a:t>
            </a:r>
            <a:r>
              <a:rPr lang="cs-CZ" altLang="cs-CZ" sz="2000" i="1" dirty="0" err="1"/>
              <a:t>Eucocconeis</a:t>
            </a:r>
            <a:endParaRPr lang="cs-CZ" altLang="cs-CZ" sz="2000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000" i="1" dirty="0"/>
              <a:t>                 </a:t>
            </a:r>
            <a:r>
              <a:rPr lang="cs-CZ" altLang="cs-CZ" sz="2000" i="1" dirty="0" err="1"/>
              <a:t>Platessa</a:t>
            </a:r>
            <a:endParaRPr lang="cs-CZ" altLang="cs-CZ" sz="2000" dirty="0"/>
          </a:p>
        </p:txBody>
      </p:sp>
      <p:pic>
        <p:nvPicPr>
          <p:cNvPr id="8197" name="Picture 2" descr="http://westerndiatoms.colorado.edu/images/glossary_images/P_curtissimum_rapheles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6" y="4219575"/>
            <a:ext cx="30876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ovéPole 6"/>
          <p:cNvSpPr txBox="1">
            <a:spLocks noChangeArrowheads="1"/>
          </p:cNvSpPr>
          <p:nvPr/>
        </p:nvSpPr>
        <p:spPr bwMode="auto">
          <a:xfrm>
            <a:off x="5148064" y="3767584"/>
            <a:ext cx="410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Psammothidium</a:t>
            </a:r>
            <a:r>
              <a:rPr lang="cs-CZ" altLang="cs-CZ" i="1" dirty="0"/>
              <a:t> </a:t>
            </a:r>
            <a:r>
              <a:rPr lang="cs-CZ" altLang="cs-CZ" i="1" dirty="0" err="1"/>
              <a:t>curtissimum</a:t>
            </a:r>
            <a:endParaRPr lang="cs-CZ" altLang="cs-CZ" i="1" dirty="0"/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981073" y="3252272"/>
            <a:ext cx="410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i="1" dirty="0" err="1"/>
              <a:t>Achnanthes</a:t>
            </a:r>
            <a:r>
              <a:rPr lang="cs-CZ" altLang="cs-CZ" i="1" dirty="0"/>
              <a:t> </a:t>
            </a:r>
            <a:r>
              <a:rPr lang="cs-CZ" altLang="cs-CZ" i="1" dirty="0" err="1"/>
              <a:t>coarctata</a:t>
            </a:r>
            <a:endParaRPr lang="cs-CZ" altLang="cs-CZ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30</a:t>
            </a:fld>
            <a:endParaRPr lang="cs-CZ"/>
          </a:p>
        </p:txBody>
      </p:sp>
      <p:pic>
        <p:nvPicPr>
          <p:cNvPr id="10" name="Obrázek 9" descr="C:\Users\Bara\Downloads\16_Eucocconeis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16"/>
            <a:ext cx="1440160" cy="165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Bara\Downloads\15_Achnanthes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21" y="1079303"/>
            <a:ext cx="1393190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994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75"/>
            <a:ext cx="1358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rgbClr val="C00000"/>
                </a:solidFill>
              </a:rPr>
              <a:t>Achnanthes</a:t>
            </a:r>
            <a:endParaRPr lang="cs-CZ" altLang="cs-CZ" sz="4000" i="1" dirty="0">
              <a:solidFill>
                <a:srgbClr val="C00000"/>
              </a:solidFill>
            </a:endParaRPr>
          </a:p>
        </p:txBody>
      </p:sp>
      <p:sp>
        <p:nvSpPr>
          <p:cNvPr id="922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má vyvinutou fascii/</a:t>
            </a:r>
            <a:r>
              <a:rPr lang="cs-CZ" altLang="cs-CZ" sz="2400" dirty="0" err="1"/>
              <a:t>stauros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bez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nemá centrální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Areoly ve striích zřetelné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jsou z bočního pohledu zahnuté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9221" name="Picture 2" descr="http://westerndiatoms.colorado.edu/images/sized/images/genus_representative_images/Achnanthe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5888"/>
            <a:ext cx="18621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t1.gstatic.com/images?q=tbn:ANd9GcQtdEiV-17pc4hfgaW0v_7_zAnQM5djUJy4-cDfR0hrt53L42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94213"/>
            <a:ext cx="356393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ovéPole 7"/>
          <p:cNvSpPr txBox="1">
            <a:spLocks noChangeArrowheads="1"/>
          </p:cNvSpPr>
          <p:nvPr/>
        </p:nvSpPr>
        <p:spPr bwMode="auto">
          <a:xfrm>
            <a:off x="5076825" y="4005263"/>
            <a:ext cx="313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Achnanthes coarctata</a:t>
            </a:r>
          </a:p>
        </p:txBody>
      </p:sp>
      <p:pic>
        <p:nvPicPr>
          <p:cNvPr id="9224" name="Picture 6" descr="C:\Users\Bara\Desktop\imagesCA6T6DI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367088"/>
            <a:ext cx="7191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C:\Users\Bara\Downloads\15_Achnanthes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31" y="3355023"/>
            <a:ext cx="1393190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110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rgbClr val="7030A0"/>
                </a:solidFill>
              </a:rPr>
              <a:t>Achnanthidium</a:t>
            </a:r>
            <a:endParaRPr lang="cs-CZ" altLang="cs-CZ" sz="4000" i="1" dirty="0">
              <a:solidFill>
                <a:srgbClr val="7030A0"/>
              </a:solidFill>
            </a:endParaRPr>
          </a:p>
        </p:txBody>
      </p:sp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zahnuté (patrné z pleurálního pohledu)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je konkávní</a:t>
            </a:r>
            <a:r>
              <a:rPr lang="en-US" altLang="cs-CZ" sz="2400" dirty="0"/>
              <a:t>, </a:t>
            </a:r>
            <a:r>
              <a:rPr lang="cs-CZ" altLang="cs-CZ" sz="2400" dirty="0" err="1"/>
              <a:t>valva</a:t>
            </a:r>
            <a:r>
              <a:rPr lang="cs-CZ" altLang="cs-CZ" sz="2400" dirty="0"/>
              <a:t> bez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je k</a:t>
            </a:r>
            <a:r>
              <a:rPr lang="en-US" altLang="cs-CZ" sz="2400" dirty="0" err="1"/>
              <a:t>onvex</a:t>
            </a:r>
            <a:r>
              <a:rPr lang="cs-CZ" altLang="cs-CZ" sz="2400" dirty="0"/>
              <a:t>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Občas přítomna </a:t>
            </a:r>
            <a:r>
              <a:rPr lang="cs-CZ" altLang="cs-CZ" sz="2400" dirty="0" err="1"/>
              <a:t>fascia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stauros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Malých rozměrů (</a:t>
            </a:r>
            <a:r>
              <a:rPr lang="en-US" altLang="cs-CZ" sz="2400" dirty="0"/>
              <a:t>30 µm</a:t>
            </a:r>
            <a:r>
              <a:rPr lang="cs-CZ" altLang="cs-CZ" sz="2400" dirty="0"/>
              <a:t> na </a:t>
            </a:r>
            <a:r>
              <a:rPr lang="cs-CZ" altLang="cs-CZ" sz="2400" dirty="0" err="1"/>
              <a:t>délu</a:t>
            </a:r>
            <a:r>
              <a:rPr lang="cs-CZ" altLang="cs-CZ" sz="2400" dirty="0"/>
              <a:t>, </a:t>
            </a:r>
            <a:r>
              <a:rPr lang="en-US" altLang="cs-CZ" sz="2400" dirty="0"/>
              <a:t>5 µm</a:t>
            </a:r>
            <a:r>
              <a:rPr lang="cs-CZ" altLang="cs-CZ" sz="2400" dirty="0"/>
              <a:t> na šířku)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Velmi jemné a početné strie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Kapitátní</a:t>
            </a:r>
            <a:r>
              <a:rPr lang="cs-CZ" altLang="cs-CZ" sz="2400" dirty="0"/>
              <a:t> či </a:t>
            </a:r>
            <a:r>
              <a:rPr lang="cs-CZ" altLang="cs-CZ" sz="2400" dirty="0" err="1"/>
              <a:t>rostrátní</a:t>
            </a:r>
            <a:r>
              <a:rPr lang="cs-CZ" altLang="cs-CZ" sz="2400" dirty="0"/>
              <a:t> konce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solidFill>
                  <a:srgbClr val="7030A0"/>
                </a:solidFill>
              </a:rPr>
              <a:t>Může tvořit slizové stopky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Běžné říční druhy</a:t>
            </a:r>
          </a:p>
        </p:txBody>
      </p:sp>
      <p:pic>
        <p:nvPicPr>
          <p:cNvPr id="11269" name="Picture 2" descr="http://westerndiatoms.colorado.edu/images/sized/images/genus_representative_images/Achnanthidium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1511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t0.gstatic.com/images?q=tbn:ANd9GcRXsnPougDN4rOCW1Ecr65fTk5ZtFVCgDx6-cjVU_5OZU-LwNv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346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westerndiatoms.colorado.edu/images/sized/images/species_lm_images/1010_LM7-36x12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45125"/>
            <a:ext cx="3667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ovéPole 7"/>
          <p:cNvSpPr txBox="1">
            <a:spLocks noChangeArrowheads="1"/>
          </p:cNvSpPr>
          <p:nvPr/>
        </p:nvSpPr>
        <p:spPr bwMode="auto">
          <a:xfrm>
            <a:off x="4643438" y="4941888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 dirty="0"/>
              <a:t>         </a:t>
            </a:r>
            <a:r>
              <a:rPr lang="cs-CZ" altLang="cs-CZ" i="1" dirty="0" err="1">
                <a:solidFill>
                  <a:srgbClr val="7030A0"/>
                </a:solidFill>
              </a:rPr>
              <a:t>Achnanthidium</a:t>
            </a:r>
            <a:r>
              <a:rPr lang="cs-CZ" altLang="cs-CZ" i="1" dirty="0">
                <a:solidFill>
                  <a:srgbClr val="7030A0"/>
                </a:solidFill>
              </a:rPr>
              <a:t> </a:t>
            </a:r>
            <a:r>
              <a:rPr lang="cs-CZ" altLang="cs-CZ" i="1" dirty="0" err="1">
                <a:solidFill>
                  <a:srgbClr val="7030A0"/>
                </a:solidFill>
              </a:rPr>
              <a:t>minutissimum</a:t>
            </a:r>
            <a:endParaRPr lang="cs-CZ" altLang="cs-CZ" dirty="0">
              <a:solidFill>
                <a:srgbClr val="7030A0"/>
              </a:solidFill>
            </a:endParaRPr>
          </a:p>
        </p:txBody>
      </p:sp>
      <p:pic>
        <p:nvPicPr>
          <p:cNvPr id="11273" name="Picture 8" descr="http://westerndiatoms.colorado.edu/images/sized/images/species_representative_images/A_minutissimum_iconic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://westerndiatoms.colorado.edu/images/sized/images/species_representative_images/A_exiguum_iconic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44512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ovéPole 10"/>
          <p:cNvSpPr txBox="1">
            <a:spLocks noChangeArrowheads="1"/>
          </p:cNvSpPr>
          <p:nvPr/>
        </p:nvSpPr>
        <p:spPr bwMode="auto">
          <a:xfrm>
            <a:off x="0" y="5013325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Achnanthidium exiguum</a:t>
            </a:r>
          </a:p>
        </p:txBody>
      </p:sp>
      <p:pic>
        <p:nvPicPr>
          <p:cNvPr id="12" name="Obrázek 11" descr="C:\Users\Bara\Downloads\19_Achnanthidium.tif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3285"/>
          <a:stretch/>
        </p:blipFill>
        <p:spPr bwMode="auto">
          <a:xfrm>
            <a:off x="1018222" y="223203"/>
            <a:ext cx="1468755" cy="1334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719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Planothidium</a:t>
            </a:r>
            <a:endParaRPr lang="cs-CZ" altLang="cs-CZ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Strie na </a:t>
            </a:r>
            <a:r>
              <a:rPr lang="cs-CZ" altLang="cs-CZ" sz="2400" dirty="0" err="1"/>
              <a:t>valvě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radiální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Centrální oblast může být asymetrická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 Na </a:t>
            </a:r>
            <a:r>
              <a:rPr lang="cs-CZ" altLang="cs-CZ" sz="2400" dirty="0" err="1"/>
              <a:t>valvě</a:t>
            </a:r>
            <a:r>
              <a:rPr lang="cs-CZ" altLang="cs-CZ" sz="2400" dirty="0"/>
              <a:t> bez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výrazná oblast bez strií (</a:t>
            </a:r>
            <a:r>
              <a:rPr lang="cs-CZ" alt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cavum</a:t>
            </a:r>
            <a:r>
              <a:rPr lang="cs-CZ" altLang="cs-CZ" sz="2400" dirty="0"/>
              <a:t>), tvar důležitý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eliptické až </a:t>
            </a:r>
            <a:r>
              <a:rPr lang="cs-CZ" altLang="cs-CZ" sz="2400" dirty="0" err="1"/>
              <a:t>lanceolátní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Konce mohou být </a:t>
            </a:r>
            <a:r>
              <a:rPr lang="cs-CZ" altLang="cs-CZ" sz="2400" dirty="0" err="1"/>
              <a:t>rostrátní</a:t>
            </a:r>
            <a:r>
              <a:rPr lang="cs-CZ" altLang="cs-CZ" sz="2400" dirty="0"/>
              <a:t> nebo </a:t>
            </a:r>
            <a:r>
              <a:rPr lang="cs-CZ" altLang="cs-CZ" sz="2400" dirty="0" err="1"/>
              <a:t>kapitátní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Vyčleněn rod </a:t>
            </a:r>
            <a:r>
              <a:rPr lang="cs-CZ" altLang="cs-CZ" sz="2400" i="1" dirty="0" err="1">
                <a:solidFill>
                  <a:srgbClr val="00B0F0"/>
                </a:solidFill>
              </a:rPr>
              <a:t>Platessa</a:t>
            </a:r>
            <a:r>
              <a:rPr lang="cs-CZ" altLang="cs-CZ" sz="2400" dirty="0">
                <a:solidFill>
                  <a:srgbClr val="00B0F0"/>
                </a:solidFill>
              </a:rPr>
              <a:t> </a:t>
            </a:r>
            <a:r>
              <a:rPr lang="cs-CZ" altLang="cs-CZ" sz="2400" dirty="0"/>
              <a:t>(chybí </a:t>
            </a:r>
            <a:r>
              <a:rPr lang="cs-CZ" altLang="cs-CZ" sz="2400" dirty="0" err="1"/>
              <a:t>cavum</a:t>
            </a:r>
            <a:r>
              <a:rPr lang="cs-CZ" altLang="cs-CZ" sz="2400" dirty="0"/>
              <a:t>) </a:t>
            </a:r>
          </a:p>
        </p:txBody>
      </p:sp>
      <p:pic>
        <p:nvPicPr>
          <p:cNvPr id="12293" name="Picture 2" descr="http://westerndiatoms.colorado.edu/images/sized/images/genus_representative_images/Planothidium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westerndiatoms.colorado.edu/images/sized/images/species_representative_images/Planothidium_lanceolatum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84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http://westerndiatoms.colorado.edu/images/sized/images/species_representative_images/Planothidium_frequentissimum_iconic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84788"/>
            <a:ext cx="157321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ovéPole 7"/>
          <p:cNvSpPr txBox="1">
            <a:spLocks noChangeArrowheads="1"/>
          </p:cNvSpPr>
          <p:nvPr/>
        </p:nvSpPr>
        <p:spPr bwMode="auto">
          <a:xfrm>
            <a:off x="1692151" y="6453336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Planothidium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lanceolatum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7" name="TextovéPole 8"/>
          <p:cNvSpPr txBox="1">
            <a:spLocks noChangeArrowheads="1"/>
          </p:cNvSpPr>
          <p:nvPr/>
        </p:nvSpPr>
        <p:spPr bwMode="auto">
          <a:xfrm>
            <a:off x="4355976" y="6465094"/>
            <a:ext cx="364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Planothidium</a:t>
            </a:r>
            <a:r>
              <a:rPr lang="cs-CZ" alt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frequentissimum</a:t>
            </a:r>
            <a:endParaRPr lang="cs-CZ" alt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Obrázek 9" descr="C:\Users\Bara\Downloads\18_Planothidium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4314"/>
            <a:ext cx="956945" cy="136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4159"/>
          <a:stretch/>
        </p:blipFill>
        <p:spPr bwMode="auto">
          <a:xfrm>
            <a:off x="5364088" y="4077072"/>
            <a:ext cx="1080120" cy="1075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45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rgbClr val="FFC000"/>
                </a:solidFill>
              </a:rPr>
              <a:t>Psammothidium</a:t>
            </a:r>
            <a:endParaRPr lang="cs-CZ" altLang="cs-CZ" sz="4000" i="1" dirty="0">
              <a:solidFill>
                <a:srgbClr val="FFC000"/>
              </a:solidFill>
            </a:endParaRPr>
          </a:p>
        </p:txBody>
      </p:sp>
      <p:sp>
        <p:nvSpPr>
          <p:cNvPr id="13316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je konkávní</a:t>
            </a:r>
            <a:r>
              <a:rPr lang="en-US" altLang="cs-CZ" sz="2400" dirty="0"/>
              <a:t>, </a:t>
            </a:r>
            <a:r>
              <a:rPr lang="cs-CZ" altLang="cs-CZ" sz="2400" dirty="0" err="1"/>
              <a:t>valva</a:t>
            </a:r>
            <a:r>
              <a:rPr lang="cs-CZ" altLang="cs-CZ" sz="2400" dirty="0"/>
              <a:t> bez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je k</a:t>
            </a:r>
            <a:r>
              <a:rPr lang="en-US" altLang="cs-CZ" sz="2400" dirty="0" err="1"/>
              <a:t>onvex</a:t>
            </a:r>
            <a:r>
              <a:rPr lang="cs-CZ" altLang="cs-CZ" sz="2400" dirty="0"/>
              <a:t>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Více eliptické než </a:t>
            </a:r>
            <a:r>
              <a:rPr lang="cs-CZ" altLang="cs-CZ" sz="2400" i="1" dirty="0" err="1"/>
              <a:t>Planothidium</a:t>
            </a:r>
            <a:endParaRPr lang="cs-CZ" altLang="cs-CZ" sz="2400" i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Konce zakulacené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Hustější </a:t>
            </a:r>
            <a:r>
              <a:rPr lang="cs-CZ" altLang="cs-CZ" sz="2400" dirty="0" err="1"/>
              <a:t>striace</a:t>
            </a:r>
            <a:r>
              <a:rPr lang="cs-CZ" altLang="cs-CZ" sz="2400" dirty="0"/>
              <a:t> (až </a:t>
            </a:r>
            <a:r>
              <a:rPr lang="it-IT" altLang="cs-CZ" sz="2400" dirty="0"/>
              <a:t>30 striae </a:t>
            </a:r>
            <a:r>
              <a:rPr lang="cs-CZ" altLang="cs-CZ" sz="2400" dirty="0"/>
              <a:t>na</a:t>
            </a:r>
            <a:r>
              <a:rPr lang="it-IT" altLang="cs-CZ" sz="2400" dirty="0"/>
              <a:t> 10 µm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Strie podobné na obou </a:t>
            </a:r>
            <a:r>
              <a:rPr lang="cs-CZ" altLang="cs-CZ" sz="2400" dirty="0" err="1"/>
              <a:t>valvách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Terminální konce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zahnuté opačným směrem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Výrazná centrální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Často vázáno na </a:t>
            </a:r>
            <a:r>
              <a:rPr lang="cs-CZ" altLang="cs-CZ" sz="2400" dirty="0">
                <a:solidFill>
                  <a:srgbClr val="FFC000"/>
                </a:solidFill>
              </a:rPr>
              <a:t>písčité substráty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13317" name="Picture 2" descr="http://westerndiatoms.colorado.edu/images/sized/images/genus_representative_images/Psammothidium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esterndiatoms.colorado.edu/images/sized/images/species_representative_images/P_subatomoides_iconic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78400"/>
            <a:ext cx="176371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5867400" y="4572000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Psammothidium subatomoides</a:t>
            </a:r>
          </a:p>
        </p:txBody>
      </p:sp>
      <p:pic>
        <p:nvPicPr>
          <p:cNvPr id="8" name="Obrázek 7" descr="C:\Users\Bara\Downloads\17_Psammothidium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6555"/>
            <a:ext cx="1343025" cy="105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98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chemeClr val="accent6"/>
                </a:solidFill>
              </a:rPr>
              <a:t>Karayevia</a:t>
            </a:r>
            <a:endParaRPr lang="cs-CZ" altLang="cs-CZ" sz="4000" i="1" dirty="0">
              <a:solidFill>
                <a:schemeClr val="accent6"/>
              </a:solidFill>
            </a:endParaRPr>
          </a:p>
        </p:txBody>
      </p:sp>
      <p:sp>
        <p:nvSpPr>
          <p:cNvPr id="1434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radiální strie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bez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má téměř paralelní </a:t>
            </a:r>
            <a:r>
              <a:rPr lang="cs-CZ" altLang="cs-CZ" sz="2400" dirty="0" err="1"/>
              <a:t>striae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eliptické až </a:t>
            </a:r>
            <a:r>
              <a:rPr lang="cs-CZ" altLang="cs-CZ" sz="2400" dirty="0" err="1"/>
              <a:t>lanceolátní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Terminální konce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zahnuté na stejnou stranu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i="1" dirty="0" err="1">
                <a:solidFill>
                  <a:schemeClr val="accent6"/>
                </a:solidFill>
              </a:rPr>
              <a:t>Karayevia</a:t>
            </a:r>
            <a:r>
              <a:rPr lang="cs-CZ" altLang="cs-CZ" sz="2400" i="1" dirty="0">
                <a:solidFill>
                  <a:schemeClr val="accent6"/>
                </a:solidFill>
              </a:rPr>
              <a:t> </a:t>
            </a:r>
            <a:r>
              <a:rPr lang="cs-CZ" altLang="cs-CZ" sz="2400" i="1" dirty="0" err="1">
                <a:solidFill>
                  <a:schemeClr val="accent6"/>
                </a:solidFill>
              </a:rPr>
              <a:t>oblongella</a:t>
            </a:r>
            <a:r>
              <a:rPr lang="cs-CZ" altLang="cs-CZ" sz="2400" dirty="0"/>
              <a:t>: nově </a:t>
            </a:r>
            <a:r>
              <a:rPr lang="cs-CZ" altLang="cs-CZ" sz="2400" i="1" dirty="0" err="1">
                <a:solidFill>
                  <a:srgbClr val="00B0F0"/>
                </a:solidFill>
              </a:rPr>
              <a:t>Platessa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i="1" dirty="0" err="1">
                <a:solidFill>
                  <a:srgbClr val="00B0F0"/>
                </a:solidFill>
              </a:rPr>
              <a:t>oblongella</a:t>
            </a:r>
            <a:r>
              <a:rPr lang="cs-CZ" altLang="cs-CZ" sz="2400" i="1" dirty="0">
                <a:solidFill>
                  <a:srgbClr val="00B0F0"/>
                </a:solidFill>
              </a:rPr>
              <a:t> </a:t>
            </a:r>
            <a:r>
              <a:rPr lang="cs-CZ" altLang="cs-CZ" sz="2400" dirty="0"/>
              <a:t>(druh s fascinující historií stihnul vystřídat 5 rodů- </a:t>
            </a:r>
            <a:r>
              <a:rPr lang="cs-CZ" altLang="cs-CZ" sz="2400" i="1" dirty="0" err="1">
                <a:solidFill>
                  <a:srgbClr val="C00000"/>
                </a:solidFill>
              </a:rPr>
              <a:t>Achnanthes</a:t>
            </a:r>
            <a:r>
              <a:rPr lang="cs-CZ" altLang="cs-CZ" sz="2400" dirty="0" err="1"/>
              <a:t>-</a:t>
            </a:r>
            <a:r>
              <a:rPr lang="cs-CZ" altLang="cs-CZ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Planothidium</a:t>
            </a:r>
            <a:r>
              <a:rPr lang="cs-CZ" altLang="cs-CZ" sz="2400" dirty="0" err="1"/>
              <a:t>-</a:t>
            </a:r>
            <a:r>
              <a:rPr lang="cs-CZ" altLang="cs-CZ" sz="2400" i="1" dirty="0" err="1">
                <a:solidFill>
                  <a:srgbClr val="FFC000"/>
                </a:solidFill>
              </a:rPr>
              <a:t>Psammothidium</a:t>
            </a:r>
            <a:r>
              <a:rPr lang="cs-CZ" altLang="cs-CZ" sz="2400" dirty="0" err="1"/>
              <a:t>-</a:t>
            </a:r>
            <a:r>
              <a:rPr lang="cs-CZ" altLang="cs-CZ" sz="2400" i="1" dirty="0" err="1">
                <a:solidFill>
                  <a:schemeClr val="accent6"/>
                </a:solidFill>
              </a:rPr>
              <a:t>Karayevia</a:t>
            </a:r>
            <a:r>
              <a:rPr lang="cs-CZ" altLang="cs-CZ" sz="2400" dirty="0" err="1"/>
              <a:t>-</a:t>
            </a:r>
            <a:r>
              <a:rPr lang="cs-CZ" altLang="cs-CZ" sz="2400" i="1" dirty="0" err="1">
                <a:solidFill>
                  <a:srgbClr val="00B0F0"/>
                </a:solidFill>
              </a:rPr>
              <a:t>Platessa</a:t>
            </a:r>
            <a:endParaRPr lang="cs-CZ" altLang="cs-CZ" sz="2400" i="1" dirty="0">
              <a:solidFill>
                <a:srgbClr val="00B0F0"/>
              </a:solidFill>
            </a:endParaRPr>
          </a:p>
        </p:txBody>
      </p:sp>
      <p:pic>
        <p:nvPicPr>
          <p:cNvPr id="14341" name="Picture 2" descr="http://westerndiatoms.colorado.edu/images/sized/images/species_representative_images/Karayevia_oblongell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C:\Users\Bara\Downloads\20_Karayevia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2716"/>
          <a:stretch/>
        </p:blipFill>
        <p:spPr bwMode="auto">
          <a:xfrm rot="10800000">
            <a:off x="6084168" y="164954"/>
            <a:ext cx="1328420" cy="1278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742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chemeClr val="accent5">
                    <a:lumMod val="75000"/>
                  </a:schemeClr>
                </a:solidFill>
              </a:rPr>
              <a:t>Cocconeis</a:t>
            </a:r>
            <a:endParaRPr lang="cs-CZ" altLang="cs-CZ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4" name="Zástupný symbol pro obsah 5"/>
          <p:cNvSpPr>
            <a:spLocks noGrp="1"/>
          </p:cNvSpPr>
          <p:nvPr>
            <p:ph idx="1"/>
          </p:nvPr>
        </p:nvSpPr>
        <p:spPr>
          <a:xfrm>
            <a:off x="385763" y="17811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eliptické až kulaté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mají po obvodu hyalinní oblast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zahnuté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Terminální konce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rovné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Velmi běžný </a:t>
            </a:r>
            <a:r>
              <a:rPr lang="cs-CZ" altLang="cs-CZ" sz="2400" dirty="0">
                <a:solidFill>
                  <a:schemeClr val="accent5">
                    <a:lumMod val="75000"/>
                  </a:schemeClr>
                </a:solidFill>
              </a:rPr>
              <a:t>epifyt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15365" name="Picture 2" descr="http://westerndiatoms.colorado.edu/images/sized/images/genus_representative_images/Cocconeis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46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t0.gstatic.com/images?q=tbn:ANd9GcSvJjwmM_hEvbH-BNkaGcuLYU6QOcD-83QBbWmwa9eb7PuMI2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7207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://t1.gstatic.com/images?q=tbn:ANd9GcQIckkarWlsJ6Yyj6_Mlw209Nk_hbyNafJauRIo0ZpKI0b14_5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38"/>
            <a:ext cx="17637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t0.gstatic.com/images?q=tbn:ANd9GcQsbGPnFHywGYShoy7UGiUIezVvyKV71E55CIEdTJy2fGVCImCH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70513"/>
            <a:ext cx="18002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ovéPole 8"/>
          <p:cNvSpPr txBox="1">
            <a:spLocks noChangeArrowheads="1"/>
          </p:cNvSpPr>
          <p:nvPr/>
        </p:nvSpPr>
        <p:spPr bwMode="auto">
          <a:xfrm>
            <a:off x="179388" y="4941888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Cocconeis pediculus</a:t>
            </a:r>
          </a:p>
        </p:txBody>
      </p:sp>
      <p:sp>
        <p:nvSpPr>
          <p:cNvPr id="15370" name="TextovéPole 9"/>
          <p:cNvSpPr txBox="1">
            <a:spLocks noChangeArrowheads="1"/>
          </p:cNvSpPr>
          <p:nvPr/>
        </p:nvSpPr>
        <p:spPr bwMode="auto">
          <a:xfrm>
            <a:off x="6335713" y="4724400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/>
              <a:t>Cocconeis placentula</a:t>
            </a:r>
          </a:p>
        </p:txBody>
      </p:sp>
      <p:pic>
        <p:nvPicPr>
          <p:cNvPr id="11" name="Obráze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56" y="338743"/>
            <a:ext cx="1688482" cy="12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1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Eucocconeis</a:t>
            </a:r>
            <a:endParaRPr lang="cs-CZ" altLang="cs-CZ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8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Osové pole </a:t>
            </a:r>
            <a:r>
              <a:rPr lang="cs-CZ" altLang="cs-CZ" sz="2400" dirty="0" err="1"/>
              <a:t>sigmoidní</a:t>
            </a:r>
            <a:r>
              <a:rPr lang="cs-CZ" altLang="cs-CZ" sz="2400" dirty="0"/>
              <a:t> - zahnuté do S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Celkem vzácný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Litorál oligotrofních jezer, smáčené zdi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16389" name="Picture 2" descr="http://westerndiatoms.colorado.edu/images/sized/images/genus_representative_images/Eucocconeis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0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t2.gstatic.com/images?q=tbn:ANd9GcRNnWG7Qph7BZdpLK9IKiFrQuqmVW8GOtKVY7KilK3MnkaCTb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089525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t3.gstatic.com/images?q=tbn:ANd9GcSxhX7AapDmA_pc4a_sPfDKEOEJ4UOV1rHadIrIBi92YuVnX5K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925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C:\Users\Bara\Downloads\16_Eucocconeis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2290"/>
          <a:stretch/>
        </p:blipFill>
        <p:spPr bwMode="auto">
          <a:xfrm>
            <a:off x="1763688" y="213122"/>
            <a:ext cx="1234911" cy="1266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2621" y="450135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Eucocconeis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flexella</a:t>
            </a:r>
            <a:endParaRPr 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23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i="1" dirty="0" err="1">
                <a:solidFill>
                  <a:schemeClr val="accent3">
                    <a:lumMod val="75000"/>
                  </a:schemeClr>
                </a:solidFill>
              </a:rPr>
              <a:t>Lemnicola</a:t>
            </a:r>
            <a:endParaRPr lang="cs-CZ" altLang="cs-CZ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412" name="Zástupný symbol pro obsah 5"/>
          <p:cNvSpPr>
            <a:spLocks noGrp="1"/>
          </p:cNvSpPr>
          <p:nvPr>
            <p:ph idx="1"/>
          </p:nvPr>
        </p:nvSpPr>
        <p:spPr>
          <a:xfrm>
            <a:off x="395536" y="189917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raphe</a:t>
            </a:r>
            <a:r>
              <a:rPr lang="cs-CZ" altLang="cs-CZ" sz="2400" dirty="0"/>
              <a:t> má </a:t>
            </a:r>
            <a:r>
              <a:rPr lang="cs-CZ" altLang="cs-CZ" sz="2400" dirty="0">
                <a:solidFill>
                  <a:schemeClr val="accent3">
                    <a:lumMod val="75000"/>
                  </a:schemeClr>
                </a:solidFill>
              </a:rPr>
              <a:t>asymetrický </a:t>
            </a:r>
            <a:r>
              <a:rPr lang="cs-CZ" altLang="cs-CZ" sz="2400" dirty="0" err="1">
                <a:solidFill>
                  <a:schemeClr val="accent3">
                    <a:lumMod val="75000"/>
                  </a:schemeClr>
                </a:solidFill>
              </a:rPr>
              <a:t>stauros</a:t>
            </a:r>
            <a:endParaRPr lang="cs-CZ" altLang="cs-CZ" sz="2400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Konce mohou být </a:t>
            </a:r>
            <a:r>
              <a:rPr lang="cs-CZ" altLang="cs-CZ" sz="2400" dirty="0" err="1"/>
              <a:t>subrostrátní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Valvy</a:t>
            </a:r>
            <a:r>
              <a:rPr lang="cs-CZ" altLang="cs-CZ" sz="2400" dirty="0"/>
              <a:t> lineární až lineárně eliptické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Žije epifyticky (</a:t>
            </a:r>
            <a:r>
              <a:rPr lang="cs-CZ" altLang="cs-CZ" sz="2400" i="1" dirty="0" err="1"/>
              <a:t>Lemna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Wolfia</a:t>
            </a:r>
            <a:r>
              <a:rPr lang="cs-CZ" altLang="cs-CZ" sz="2400" dirty="0"/>
              <a:t>)</a:t>
            </a:r>
          </a:p>
        </p:txBody>
      </p:sp>
      <p:pic>
        <p:nvPicPr>
          <p:cNvPr id="17413" name="Picture 2" descr="http://westerndiatoms.colorado.edu/images/sized/images/genus_representative_images/Lemnicola_iconic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t0.gstatic.com/images?q=tbn:ANd9GcRHxzRzfSSONW3L1E-zqIKkHBi_iqdYLVWwZfD74-vN6mL3eMy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962400"/>
            <a:ext cx="1581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5435600" y="6488113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i="1" dirty="0" err="1">
                <a:solidFill>
                  <a:schemeClr val="accent3">
                    <a:lumMod val="75000"/>
                  </a:schemeClr>
                </a:solidFill>
              </a:rPr>
              <a:t>Lemnicola</a:t>
            </a:r>
            <a:r>
              <a:rPr lang="cs-CZ" altLang="cs-CZ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accent3">
                    <a:lumMod val="75000"/>
                  </a:schemeClr>
                </a:solidFill>
              </a:rPr>
              <a:t>hungarica</a:t>
            </a:r>
            <a:endParaRPr lang="cs-CZ" alt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Obrázek 7" descr="C:\Users\Bara\Downloads\21_Lemnicola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 b="1590"/>
          <a:stretch/>
        </p:blipFill>
        <p:spPr bwMode="auto">
          <a:xfrm>
            <a:off x="2151996" y="298971"/>
            <a:ext cx="817999" cy="1292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417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ctrTitle"/>
          </p:nvPr>
        </p:nvSpPr>
        <p:spPr>
          <a:xfrm>
            <a:off x="539750" y="26988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22050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6868" name="Picture 2" descr="http://2.bp.blogspot.com/-apX4dn1eAeM/Tz16LJBkVsI/AAAAAAAAB50/SUlCRCjwCvA/s1600/marlon_diato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184275"/>
            <a:ext cx="42005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4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Rozsivky bez </a:t>
            </a:r>
            <a:r>
              <a:rPr lang="cs-CZ" sz="4000" dirty="0" err="1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Valvy</a:t>
            </a:r>
            <a:r>
              <a:rPr lang="cs-CZ" sz="2400" dirty="0"/>
              <a:t> dvoustraně souměrné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Nemají </a:t>
            </a:r>
            <a:r>
              <a:rPr lang="cs-CZ" sz="2400" dirty="0" err="1"/>
              <a:t>raphe</a:t>
            </a:r>
            <a:r>
              <a:rPr lang="cs-CZ" sz="2400" dirty="0"/>
              <a:t> (postrádají aktivní pohyb)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Občas mají </a:t>
            </a:r>
            <a:r>
              <a:rPr lang="cs-CZ" sz="2400" dirty="0" err="1"/>
              <a:t>rimoportuly</a:t>
            </a:r>
            <a:r>
              <a:rPr lang="cs-CZ" sz="2400" dirty="0"/>
              <a:t> (diagnostický znak)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sp>
        <p:nvSpPr>
          <p:cNvPr id="2" name="AutoShape 4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6" descr="data:image/jpeg;base64,/9j/4AAQSkZJRgABAQAAAQABAAD/2wCEAAkGBhQSERUUEhQVFRUUFxcXFxcYFxwYFxcYFBoXFBcUFRQXHCYeFxwkGhQVHy8gJCcpLCwsFR4xNTAqNSYrLCkBCQoKDgwOGg8PGikfHxwsKSwsLCwsLCwsLCwsLCwsLCwsLCwsLCwpLCwsLCwpLCwsLCwsLCwsLCksLCwsLCwsLP/AABEIAMIBAwMBIgACEQEDEQH/xAAbAAACAgMBAAAAAAAAAAAAAAAAAQIFAwQGB//EAD0QAAEDAgQEBAQEBAUEAwAAAAEAAhEDIQQSMUEFIlFhBhNxkTKBobFCUsHRI2Ky8BQWcoKSJDNz4QcV8f/EABoBAAIDAQEAAAAAAAAAAAAAAAABAgMEBQb/xAAsEQACAgEEAQIFAwUAAAAAAAAAAQIRAwQSITFBE2EiMlFx8EKx0RQzgZGh/9oADAMBAAIRAxEAPwDuS8qeyXloCkVjSlMpBAqGkVKFEoAQTn191CVMBAUReCdymG2Ug1SDUBREBSyptClCB0IBMIAUoQALI2/X3I+o0WItseqyU2qLHRU4NvlE0XH/ALbRB607hr/WBB7g9VxnEOHVa7jVAhoz1NY+L4R7AE+srt/EGA81rSLOYcwOxu0upujVjsoBHYHZYsH5eUOc4tbNsjXFoEzAeGmf9X2WPNiWRqycZbTl+B+Fn5hnz5oJLWmIBtzPmGHQ31Gmy7jh3CBSOYuJdERJyjS17v0/F7BQpcaw45W1aQvpnAMzBsbzM3N1uioCLGR9PdXY4QxLgTluJvesZRmQrk0Ro1q9WFjZUlSr05UKdNStEaM7QpEIaFOEwoxIv1Uy1QcgVDPqk0xv9UmOU0AKe6YPdRUggBz3QnCEDNdEICEhgiEwUkxiThMBIBAiAYnTbdSIU2tQAEJgJkJFqQxpqDQppgCAmEQkAKcqDkm1fqotganHKsYd8EBzhkbOzqnID8sxPyVRxDirBQyU6jjlAa0gbMGVpkaaaLa8R0nPfhWDR1Y5p0yim+0bnWO6x1OCUovMb3IG5/RY87m1USyNJ8nHGrUJMODxBg1OaJkkidDL3n1dK1hjKjbhoB1LmHITBLnWFr2G0R3V/ia2GaC1jpnWBI91TV6MDl06kXvsuT62TG6s0/DLtG1/mqrTktqvIGUAPh20uJNzuABurLCf/IBmHBj75eV2UyBJIDgZGl7fRc9h2tILXQQTcDfdSZ4VbUP8N8g6tcIP7FaMesl1Ii8UPsd7S8UUCcriWOGocNNruEgbawrXD12PEsc1w/lId9l5jX8PYmmW+XcZgSAbyyT8LrHVaVGvVpmC0nKTeC10ibZhO5EmNlrjq41zwV+j9HZ7AAmvOcJ4srMt5lQXFqgFRoba+Y8530V5gvGs/E1jrCcj4dLgSAGOnMbEGDrF7haoZ4S6aK5Qku0dSQsbmrWpcdpGzi6mRIIqNLYI1Gb4fqtprg6MpBB3BBHuFeVGNtNTCfZCYEYTCEwgAhCaEAYYRCYQQkMEoQkCmA4ThCcJAIKYUQB81OEALKnCaSACEBDXKUIAhCklCbkxhKj5frGqGlSBUJDOc43xEGs6mZy0mMc4gC7nlxDZMxDQDYE8w0VK/jGZxAqua0yOcBwEwJzNuLF506DdXjcAzEh78xDvNqiduSo9kEb2a3fYKg4hwzyDzszNOjm/3Y+q5OonkjK10XY1FmHFYSliRDA3M58NFM3yMaQ4+WbgEt1PRU2J4S9rRleRMRMj4gXXHy2Vlh+BtfdrjBBHcfstXEYOqx4Bc8ObAa6TEdRssnqRkraL0q6Zq/x2OAgPJA1EgyLcw+fstzhviLK4Z6cHW1x+8LXr1q1M6NBMXLbb6RA3WbCY4SM1MEkQ4gAyARoLRaBE6BKo9ok0dRW8XUizK78YvYyPkP1WJ1fD1JcHZXOMwQYvJjRc3iTRJscricsEEBpmSSTAURhs5HlVLNaDrqTJJsNAPur3PJLumVbUdfT4Iysw5niALQZj5Lk8Th2tcWgkDQE/ijc9OsLZouxFMchzkNBMQ6xi2xJvp69Fr4io57pqN5ugnp0PZU5Ol8NDj32X3CeLmnG/zIHtrGi6jCvDn03Na1ufPOUES1uWMwIv8VjrquU4JgA4jlm/pZdtRYMwAEZGx/ygj6R7rp6Bza5fCKM1WZoSUiorolAk2pJgIAkhCECNcFSAQEwUiSIFQBushCjCYCLlNpUMqytCQA0KQSCaYDCITCEALKnCaEAEpFSQQgZjASfUyAuMANuSTYAXk9FOFVeI702082UVHtDndGMmq/3FPL/uVM3QzRw+ObRoNZPK0OyuALZBkhxDgJdLrkSCbqg4i+tUcRReHgBg5XAkl4cYidspn0W5V8Tvquf5ZOUzE69SSTYmYPSyp8Rj8rhnogwLn4XuOzjUEnWNuosuTly48jqVl8YSRqjilSkS10jsWfLaN7fJZWccaTdzR9IjsVBvEmGC4nMTTblfzgNpkulziJPMBYbErT8mi4OymwjcgxcQGu1kwTGizPBH9LLl7o63hePpkCXMPQZm/abLbxz6DhmIgCCS2D66f3ZcRT8OkEBjp1m1pEWkSJMn2UTUrUwct2wCZuOaDA37WU6ko7e/uR2pvhl9U4dQqi73CNDEErB/9BTPw1bjYjUdJBVWzirmnnp6xuR7SO6sMJxVjzcln+oW/wCQsqW5LwSpoYxD2EQQ4NblAIEjWO5ImxlW2CrZhdpaHEZoNjlADbOtrmvOjlqVMS1zrFsdRH1K3Rhy4AA29ZV2LLNflkHRf8JokDNIgRIDQ02HaQVcUqYAkXzcxPWdPpCo+H4Ko0QZyayYNzYG/r9lfMEADoAPZd3BJuNtUZJdgVGFJJWkRQhMIhACLUJoQBihRCbU4QMaTWpptSARapQmmAmMQShSISIQAwnCUKQCQiJTTLUw1FjFlQEwmWosCJC5LxtVcczWg5adISR+au+J/wCFF3pn7rq6tcAxBJ6Lm38POKFR5kA1akHYinFJgHUQ0n1JWXOm4uicavk5ng9fKx0loMwNLDYX/uy3qeKeWm+f2MdwqrFUG03FtwQTr26BZ8DxMUTmmzYIOhBBEfJef6lyaq+hrcR4e5zC4dzl0lx1P99FUUKLS03IiBGhH9lXOM44yoS2cueYJm5+yfCuDeYWkjRwnvH6KUU+hptIpcPw+q2cof8A7THztrqfdbGIxeJbAccwDYuGktkRIIEzAiTMSvSq3BW06eVtnOBtEAyDItpH6rz/AIrwIsfYONj3IjaYutc4Tx1fkipqRjbx8Os6mRtcyLjLmyn1JjsFv0MNRqNgFkw3l5mkZSSLt5bhoBO+YKkp8Kc55ePhJkATbrr91uswBa2GOMm5AJgnbMd91W8tfQk0vBd0OG0xJaysJJDQ3nbZwBggZoAIuRcq/wCGtojRxPYyD6w4fLXY9FzWBL8O1pD9ZGRpMG0w7sY2XV8M4zTqtax9PLADRHMy0wL3GvRbcDwydtJMzzUvqWppmoW5QcoIJk2ht4jeTl9itl2qw4J4GZosABA6SXD5fDMdws0LqroziISTRCAIoampBACQpFNAjTz/ANhTUKdPodIMdZ1UgFGyaJShqUKTQmBJAQmSmAkJpSkxGNxM629FV4zitXnNIUg1lTy5qF0ucLPLQ3QAmLm5BVsXLz/i3G/LytGVxNaqSAb/ABPdLr2+IRZZcuTZFsklbo7SpiKrWy6pSFtRTgDuczzZaWE4zVsXPoVAXEDI1zXFrdX3cRvouXxOJfiDNZ0MaLNb8Pa34j3KMNix/iQxsBraW4Ni4OuYuNvosK1rlKoou9KkdFifENQ1mU2uo0w/MZLXPcGtcWBxGYNGYtfA6CTqt7F45zG5jXYAdC6mIPoA4fdcHULjVblufKogGDs0EkEgTcm/UlbT8I9zC55iCDfoLENG2sqyWqlGTjQvTVJnUYPGVQ+Xmk4F1srXAlth5l3EASQIVrSwFSm3KyC0TA0cASTAkgG53IXK4aofOpMEmWObYSfiN4kfm+i7ylVmmw/mYw+7Qf1WvBL1E2yuSpnDcawzqjrtax5Ia0uEOm3NzWg3uJ0XF8U4dVAzEcvKTa4zta9s/wDIL2h4BsRI6ESPYqqxnhmg+eUsJj4DGhm7dPsoZNLCTtcE45HH3PHIGXUtcDrEj5CbK64Fj3U35s2b5/cFdlxHwRnLiC105dRlNnZibdpGu65/iHgh7C4gOibACQAdddSJb9Vino59Iu9WD74OmwviemaZNR7Q5oJOY7ayFQYjxMxz3OYW5n5YcQWkDLlIE6W66qnxPAnt/wC2S6XAZdJmbHbZVmPpVCA1zSTOt5vcCRI0Sn6jSTEoRfJ0Ye0HTLIsJ6/RZWOaAC5uYz1G3dcxw7FPZEyRaARIg/ZdVguIUiWONmzzMiZPb2WVQknRKSotaODo1WS4Gn0vPtPRb3D3U2vptGa08xAaD69dbKgzkkkZj9FYcIz5w4iALn5D9p9lqxZHuSUf+FMlx2dY2M742hvzaLqZWKgyGgnU3Pq66k2rJIg2i+1+i7svoZyaIQUBRAIRCEFACypoAQgDEWBEJ1KgaJJgDqqDiWNqVi5lBwZTYGOqP/E4PJGWnsLAy72VMpk0bfFOMimcjGuq1LcrRZuYwDUfowfXspcK44Kj/LcACZDXtJLHOGrZIBB3AOsGFQMxzaLnFl2T8OxE7T91ztPipoYhzXS6m4kttcAmQWzYOF+bbVZI6qLlRZ6bas9Yc1RIWtwTija7BzNc4AEkGQ4H8XrsRGvYhbrmLemVdmIIIUsqiUmBhefuPuvL+KgvrsAdADyYsJc4NdNhJsNyvT6+i8sxjicVTvYOabkwCSJibdrdFz9V8jLcfzouGYV2UuvYH1JVFwes9mNcZOZ0C0btvYi4jZdPh8VlpuLhYEx8zZcviaYZjGgwZaDci0gnfvC5WLh/nsaV5N2hWc3EtcALNHU7OBlztbldI7DGo09DP7rmfOHmtywbAEgQPzazJ1gm2ivXY4s8sA2OYn3Agq+bW6VlTXCo1aVfLjKTHGC1jSeYNuSSLutsDB10XouEdNGketNn9IXm+FqB3EajhO2jgLZAfxC+9t16ThR/Bpf+Kn9WhdXSVtde37FWXtAkVIBBWsqItKlKAk5FDFUoNdq0H5X91oYjw/Rf+GLzYwt+UByVAUlTwdTMjMYdEzfQEAi/dYv8oXBBpyA0aFumptNze/ddFKJS2J9pBZVUOE1GEwGGf5p20ANMLO+k8tyluWQQTyxDrGA3WxI2W/mUKhsU1FLwKwcEApuSAUhCKJTShADSlEJgIAAUJwhIDlamHpvfTqVXuq5DZrzLLWvTFid5K0HYtjg8MAbScHhw/CGned4PMGjcEbqt4IQ4OzExBH6BUDRUwtQlwkMvcZmxs5rTYncHsuF/UyyGuOOizwddwcaVU8w+GdSHXA9iCjHYAuAG7dD6rX4xQNVgqszQ3QkBuaSXPJAN3EkR6FdJ4de2vR571GA36qmWPm4sndKyl8Kcddh6nlVHZQ12/wALToTAHNb6L1bDYhtRgc2439fXdeQeK8NDvMaIO46gfqNl1PgvxVOVrpuIJ6wLQBoR9rLqabNvjRTkj+pHbOasblsPG6wPC19lJqV3QF5VxKoDiRaIeRczNwLCeUTovV67V5Hxyn/HmSCHkWBgcwMz10WHUq4tF2L5joMI/Ow5rfEb7RqVQ46pmxrSRykUwJnbMNr6ldW3CGS0byDHTa/QrneKN/6mm5pAy8pdcQQegO4IC5WO+L9zQuyGGpE4mD+awAIAGWYuP7ldJj8NlbT7TPz6/NVnDQ0Y1pMatdGuaAQTO+oV14gcG0x0c4CN4zXPZXZFd/nBC+jm+BOnFvOYA809+UDKF65TAFOmBtTZ/SF5VwcRjntYbZQZjUFutvT6L1cfAz/Qz+kLraT5P9fsU5XyjGkQolMFbCkJSJTKQKAIFAKZCAEATlEpIhADJSOiCgBAiRUSmVGUABQE0BAEVJqEAoAyBCbShSoR4z4dZUp1QyoC3MJuCJG9j0cPuupxdFrmupvaHWMdQegPdV3HcG7DssCCcsS4ucSds3QAEQNwSYWfhfFW1mjNIeLE9Y6915rUY3jlZsi7Vo5TCVTQqBr+am6IJG3rqCNLdlbDipoVg5hBm5AENGvKT1gT81LjnCMznNGjjmYehO36KswFB1UGjUkOpkhosADMEutfXrv3RGV9+C2ky/4hUbXIqNFj+HoVQ4qi7DVA6mSOYR/KSM0DtOiufCWIaKhoVfxWB6HYjqCFbeIeAMY12a7XWJGxAJBHdKG6Er8EeFwdF4T46K9ITY6CTJkAEjQRrIHSeiunNXlPh3iBw72tqfiNnN+4HXT1mN16rg8R5jAdDaR0MT7GV2cWRTVmaUdrowVWLyLjkf4h8g5WvBJv/K6BPQCF7DVXkXixoa5/Z+m1xYnrPTsqdSvhJYvnOhp+IpaHNbq2TsQO8X0XNcRjzGMmXS5+kk5hbue/orbD4YPpFw/K23Yx+yquL0SMRSLQTyQIJB+K1xouNBttf5NKSTIYjiDm4lriSSwNF4kDpGgtsrrH13VW1Yk5bjU/Abx8zKqKuBL8QGx8TgBOkwdCdd10lPDxRqu6CPdwB+yvyLngXSKTw5T/AIzn2kB2s3IFrDe69e/Czsxv9IXk/AqxFSuBMDzDAEjY3v3XrNYWb6D7BdjSXs5M+btGugpqJK1lIEqUqAKcoAYTSaU0AJMpJoAESiE0AIhYyFkhBCBAAiU0oQAkBBQmBlabIUAUIsRTcZ4cKtMjeLEWN9QDt/6C8qr0H4araQJgi8DdoAOq9nc1cr4u8PiqM41bPznr239fVYc2NTjRohLazHwvDOr021GgHY9iLEFUXifh5oVX1AOV0OHYmJ9SCJ9lDw94hfhnGlIDXOnS4JAG+mivONYttQAEcjxJJvqMp9FyXGMOC5XZyNd2YCuwiRAdBk5psSdvQd1Z4bjLqlMtcZabgT8JVIzD/wCGqwSC2SB6EaDvB1WzS/gvBiab/p/f7onG1cSfBlxuHNQQ0w8ad+09103gbxIQRTebNBaRFyJ2A3BJMno7qq8YVuVtRpkfZaeOZ5NVtZgOR5vGocLkH7hS0uZwlT6IzSkqPWqzF5N4zoTWeCbeZa/4o6DsDr1XovhzHipSySCWtBbeSWHb5H6OauP8W02+a/NtVEQdJJJBA6i8nounn/tujPjfxIhgGGnTOkNYSfUKpdiQ7EtaY5QJm9zJiP12XRVcGRhHu/Mb+gvHvCoOCcOccQXHoCTcRyxqPVcXHCmm/P8AJpvtlpw+m12Npi0cpeQeX8TRH6rqMfwzLhqjG3JJPtoFxf8AiTTqB4MkC298zon72XU4PjpqNaDqSQf5jay274R3RkVST4aOV8PBrn1jGrCO2kHder4kaeg+wXmPh/D5KtZubLBrgdzJIbdemVv0H2XR0i+B/cry9mB6i9TIUCxaioYUkg1OEABCiSpKJCAAOUpUAFIJAMJhRhMFAEkiEAolMAISKcpIEJCJQEANCJQgRjWN7ZF1kBTIVTRYjyzxxwTJUzN+E3cYvNojrPT90cG4gauHLTd9P3IXccc4UKoNpkEe9rLgcTwx2ErBw+EG4+l/Vc3VYN8bXgvxy8Mhj+FGszlEkafsjgzhWb5DwbA8oAk6iSf5e/bouhweUgVaZgEz1j5DdUuNwP8A1Tnt5S6Ht2BtcH6rDik4qmW3ZnwtM0ppPOh97Wkne/urLB02wadX4HiJi7Ts8dwVKjw6niGM/DJs8CA1x5QDOthBJvotpnBq9LlezO3Ytvb0N1c8Er3R6K3JD8MF2Hc6nMmiTUAA+MRDgPVhJvOg6JeKsOaj6mS7TVpvBG7X0Rf3B9laHhjmuovALqgcBlGpZcw6dAP1Vk/gUsAFTy35A1xADhYlzYEi7cxAI6ldOGOThtfkpcvi3IqMc1wa1kTDQ4jq4iw+VlXcE4W5oL5+EC4OrnuDQO+v0XWM4c6Zc9rnAQDkIsNzzm6WE4OW/FUDhmz5QzKARJG5sJ0Va0dSu+g3ujheJYF4aH3OanRfB2JY0P8AnKlh8OZbH80fMj9l2uK4O4wG1GlgBGRzTo4zZ7TttylRPBYDcgYC07yfeyhk0TlPciaycUaLeGmma1SIDqZP+57CHfULo6zpJhV9LBVIio5mUmYbMmfwydBfot117roQhsVIpbt2zGUwmUgpiAORKcJQgAUSpFKEgIkpymWoBQBKUJEJpgIFNCQQA1GFIlKUAKEwEShAgzITDUIA1yskqtPF2TE/dZWcTYdwqN1krRuQqjxFwQVqZAiY6Xi1h0PdWNPGtO491sMeCk2Pg8ooh1B5abMcf+J7nrpZWrqgflnUgtPbcH7rovE3BWu5mjMSOZg1/wDI0aZhF+o7qp4fw1oA8ybmGZBmmxIMa/Luubl0rc7h5LlNVyYuA4eM1KpEHR228EHb/wDV1tPCVnU6X8RrbNOYgl4b+XLobHWRoEv8vUy5j3tPLfJ1tHN06wt+rUMrp4MeyNMpk7ZmLgNNTqdyB1/ZIuWtQxbXzlMwYNjrpaddDp0WZXkRg6x6d+qYcoKQKAJSnKgEwgAJSlOUkAKU0gE4QAKJKmEi1AEQUwFFimgAUVLLCMiQwhACCEIECIWDE4vIWiJn+/dadbiWWo5hDiB0LSbhp+EtsOaJnVQlljHsdGfF8SDHZSCbTYjcwJvYTv8A+0ncUYGtJJGYSLTuBt3KwcQxQZldGfNmBPLbLYgnIe46KPEMQ1hY6C8EOAIy2DYLo5egcf8AbG6ollab569h0beFxzahIaTbWQRuRv3aVsyqkcWY0Gc4IAJADLSC4iYGl9Yv6rK3izZj+JrGjYNyJt3B7qcc8a5fImmb5rRZNajT5gDwCA4AidYi2hSVyn9CJxz8BTzgeWzT8o6nst/C4VjSIa0W2AHRCFhx+CeVu2bmHpCAIHt6q4weGb+VvsOiELS+ileCeMYM+g+BVHCnkVKJBMmpBO5sbE7oQow7LzqajBOgWs5okIQtHgiafB/h+bv6nqxyhCEkRXQg1AaOiEJjQ2tUg0dEIQHgWVLKhCBEg1GUdE0JjIvbZYykhAE2tUgEIQAEIIQhIDE/UoKSEwEpIQkwJNCcIQgRjqUWukOaCLWIneN0ihCiuxgCmhCmRP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C:\Users\bara\Desktop\cox_tabfl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368497"/>
            <a:ext cx="3634234" cy="26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496" y="6157865"/>
            <a:ext cx="339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Staurosira</a:t>
            </a:r>
            <a:r>
              <a:rPr lang="cs-CZ" i="1" dirty="0"/>
              <a:t> </a:t>
            </a:r>
            <a:r>
              <a:rPr lang="cs-CZ" i="1" dirty="0" err="1"/>
              <a:t>construens</a:t>
            </a:r>
            <a:r>
              <a:rPr lang="cs-CZ" i="1" dirty="0"/>
              <a:t> </a:t>
            </a:r>
            <a:r>
              <a:rPr lang="cs-CZ" dirty="0"/>
              <a:t>var. </a:t>
            </a:r>
            <a:r>
              <a:rPr lang="cs-CZ" dirty="0" err="1"/>
              <a:t>venter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1027" y="6150457"/>
            <a:ext cx="21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Tabellaria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12" name="Picture 5" descr="C:\Users\bara\Desktop\Staurosira_construens_var_venter_IH042875_ID_2001_3_18_493-139x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5276"/>
            <a:ext cx="787229" cy="28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4</a:t>
            </a:fld>
            <a:endParaRPr lang="cs-CZ"/>
          </a:p>
        </p:txBody>
      </p:sp>
      <p:pic>
        <p:nvPicPr>
          <p:cNvPr id="13" name="Obrázek 12" descr="C:\Users\Bara\Downloads\03_Meridion (1)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51" y="0"/>
            <a:ext cx="1493520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C:\Users\Bara\Downloads\04_Diatoma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13" y="1568498"/>
            <a:ext cx="159067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Bara\Downloads\02_Tabellaria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50" y="4032721"/>
            <a:ext cx="1479550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83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42"/>
            <a:ext cx="1358123" cy="138423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Rozsivky bez </a:t>
            </a:r>
            <a:r>
              <a:rPr lang="cs-CZ" sz="4000" dirty="0" err="1"/>
              <a:t>raphe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/>
              <a:t>Fragilariales</a:t>
            </a:r>
            <a:endParaRPr lang="en-US" sz="2800" dirty="0"/>
          </a:p>
          <a:p>
            <a:pPr lvl="1"/>
            <a:r>
              <a:rPr lang="en-US" sz="2400" i="1" dirty="0" err="1"/>
              <a:t>Fragilaria</a:t>
            </a:r>
            <a:r>
              <a:rPr lang="en-US" sz="2400" i="1" dirty="0"/>
              <a:t> </a:t>
            </a:r>
            <a:endParaRPr lang="en-US" sz="2400" dirty="0"/>
          </a:p>
          <a:p>
            <a:pPr lvl="1"/>
            <a:r>
              <a:rPr lang="en-US" sz="2400" i="1" dirty="0" err="1"/>
              <a:t>Synedra</a:t>
            </a:r>
            <a:r>
              <a:rPr lang="en-US" sz="2400" dirty="0"/>
              <a:t> </a:t>
            </a:r>
          </a:p>
          <a:p>
            <a:pPr lvl="1"/>
            <a:r>
              <a:rPr lang="en-US" sz="2400" i="1" dirty="0" err="1"/>
              <a:t>Asterionella</a:t>
            </a:r>
            <a:endParaRPr lang="en-US" sz="2400" i="1" dirty="0"/>
          </a:p>
          <a:p>
            <a:pPr lvl="1"/>
            <a:r>
              <a:rPr lang="en-US" sz="2400" i="1" dirty="0" err="1"/>
              <a:t>Diatoma</a:t>
            </a:r>
            <a:endParaRPr lang="cs-CZ" sz="2400" i="1" dirty="0"/>
          </a:p>
          <a:p>
            <a:pPr lvl="1"/>
            <a:r>
              <a:rPr lang="cs-CZ" sz="2400" i="1" dirty="0" err="1"/>
              <a:t>Odondtidium</a:t>
            </a:r>
            <a:endParaRPr lang="en-US" sz="2400" i="1" dirty="0"/>
          </a:p>
          <a:p>
            <a:pPr lvl="1"/>
            <a:r>
              <a:rPr lang="en-US" sz="2400" i="1" dirty="0" err="1"/>
              <a:t>Meridion</a:t>
            </a:r>
            <a:endParaRPr lang="en-US" sz="2400" i="1" dirty="0"/>
          </a:p>
          <a:p>
            <a:pPr lvl="1"/>
            <a:r>
              <a:rPr lang="en-US" sz="2400" i="1" dirty="0" err="1"/>
              <a:t>Hannaea</a:t>
            </a:r>
            <a:endParaRPr lang="en-US" sz="2400" i="1" dirty="0"/>
          </a:p>
          <a:p>
            <a:r>
              <a:rPr lang="en-US" sz="2800" dirty="0" err="1"/>
              <a:t>Tabellariales</a:t>
            </a:r>
            <a:endParaRPr lang="en-US" sz="2800" dirty="0"/>
          </a:p>
          <a:p>
            <a:pPr lvl="1"/>
            <a:r>
              <a:rPr lang="en-US" sz="2400" i="1" dirty="0" err="1"/>
              <a:t>Tabellaria</a:t>
            </a:r>
            <a:endParaRPr lang="en-US" sz="2400" i="1" dirty="0"/>
          </a:p>
          <a:p>
            <a:pPr lvl="1"/>
            <a:r>
              <a:rPr lang="en-US" sz="2400" i="1" dirty="0" err="1"/>
              <a:t>Tetracyclus</a:t>
            </a:r>
            <a:endParaRPr lang="en-US" sz="2400" i="1" dirty="0"/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2740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i="1" dirty="0">
                <a:solidFill>
                  <a:schemeClr val="accent5"/>
                </a:solidFill>
              </a:rPr>
              <a:t>     </a:t>
            </a:r>
            <a:r>
              <a:rPr lang="cs-CZ" sz="4000" i="1" dirty="0" err="1">
                <a:solidFill>
                  <a:schemeClr val="accent5"/>
                </a:solidFill>
              </a:rPr>
              <a:t>Asterionella</a:t>
            </a:r>
            <a:endParaRPr lang="cs-CZ" sz="4000" i="1" dirty="0">
              <a:solidFill>
                <a:schemeClr val="accent5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417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Dlouhé </a:t>
            </a:r>
            <a:r>
              <a:rPr lang="cs-CZ" sz="2400" dirty="0" err="1"/>
              <a:t>frustuly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chemeClr val="accent5"/>
                </a:solidFill>
              </a:rPr>
              <a:t>heteropolární</a:t>
            </a:r>
            <a:r>
              <a:rPr lang="cs-CZ" sz="2400" dirty="0"/>
              <a:t> - souměrné podle apikální osy, nesouměrné podle </a:t>
            </a:r>
            <a:r>
              <a:rPr lang="cs-CZ" sz="2400" dirty="0" err="1"/>
              <a:t>transapikální</a:t>
            </a:r>
            <a:r>
              <a:rPr lang="cs-CZ" sz="2400" dirty="0"/>
              <a:t> osy (jeden konec širší než druhý)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Buňky spojené širším apexem pomocí slizu do </a:t>
            </a:r>
            <a:r>
              <a:rPr lang="cs-CZ" sz="2400" dirty="0">
                <a:solidFill>
                  <a:schemeClr val="accent5"/>
                </a:solidFill>
              </a:rPr>
              <a:t>hvězdicovitých kolonií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Širší konec s koncovým polem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</a:t>
            </a:r>
            <a:r>
              <a:rPr lang="cs-CZ" sz="2400" dirty="0" err="1"/>
              <a:t>frustul</a:t>
            </a:r>
            <a:r>
              <a:rPr lang="cs-CZ" sz="2400" dirty="0"/>
              <a:t> hlavaté – </a:t>
            </a:r>
            <a:r>
              <a:rPr lang="cs-CZ" sz="2400" dirty="0" err="1"/>
              <a:t>kapitátní</a:t>
            </a:r>
            <a:r>
              <a:rPr lang="cs-CZ" sz="2400" dirty="0"/>
              <a:t>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Kosmopolitní (lehce se šíří – </a:t>
            </a:r>
            <a:r>
              <a:rPr lang="cs-CZ" sz="2400" dirty="0" err="1">
                <a:solidFill>
                  <a:schemeClr val="accent5"/>
                </a:solidFill>
              </a:rPr>
              <a:t>antropochorie</a:t>
            </a:r>
            <a:r>
              <a:rPr lang="cs-CZ" sz="2400" dirty="0"/>
              <a:t>, eutrofní vody, </a:t>
            </a:r>
            <a:r>
              <a:rPr lang="cs-CZ" sz="2400" dirty="0">
                <a:solidFill>
                  <a:schemeClr val="accent5"/>
                </a:solidFill>
              </a:rPr>
              <a:t>plankton</a:t>
            </a:r>
            <a:r>
              <a:rPr lang="cs-CZ" sz="2400" dirty="0"/>
              <a:t>)</a:t>
            </a:r>
          </a:p>
        </p:txBody>
      </p:sp>
      <p:pic>
        <p:nvPicPr>
          <p:cNvPr id="7170" name="Picture 2" descr="C:\Users\bara\Desktop\Asterionella%20sp_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0994"/>
            <a:ext cx="2441523" cy="1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89039"/>
            <a:ext cx="1681862" cy="305898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779912" y="45811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accent5"/>
                </a:solidFill>
              </a:rPr>
              <a:t>Asterionella</a:t>
            </a:r>
            <a:r>
              <a:rPr lang="cs-CZ" i="1" dirty="0">
                <a:solidFill>
                  <a:schemeClr val="accent5"/>
                </a:solidFill>
              </a:rPr>
              <a:t> </a:t>
            </a:r>
            <a:r>
              <a:rPr lang="cs-CZ" i="1" dirty="0" err="1">
                <a:solidFill>
                  <a:schemeClr val="accent5"/>
                </a:solidFill>
              </a:rPr>
              <a:t>formosa</a:t>
            </a:r>
            <a:endParaRPr lang="cs-CZ" i="1" dirty="0">
              <a:solidFill>
                <a:schemeClr val="accent5"/>
              </a:solidFill>
            </a:endParaRPr>
          </a:p>
          <a:p>
            <a:r>
              <a:rPr lang="cs-CZ" i="1" dirty="0" err="1">
                <a:solidFill>
                  <a:schemeClr val="accent5"/>
                </a:solidFill>
              </a:rPr>
              <a:t>Asterionella</a:t>
            </a:r>
            <a:r>
              <a:rPr lang="cs-CZ" i="1" dirty="0">
                <a:solidFill>
                  <a:schemeClr val="accent5"/>
                </a:solidFill>
              </a:rPr>
              <a:t> </a:t>
            </a:r>
            <a:r>
              <a:rPr lang="cs-CZ" i="1" dirty="0" err="1">
                <a:solidFill>
                  <a:schemeClr val="accent5"/>
                </a:solidFill>
              </a:rPr>
              <a:t>ralfsii</a:t>
            </a:r>
            <a:endParaRPr lang="cs-CZ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9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chemeClr val="accent2">
                    <a:lumMod val="75000"/>
                  </a:schemeClr>
                </a:solidFill>
              </a:rPr>
              <a:t>Ctenophora</a:t>
            </a:r>
            <a:endParaRPr lang="cs-CZ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Dříve </a:t>
            </a:r>
            <a:r>
              <a:rPr lang="cs-CZ" sz="2400" i="1" dirty="0" err="1"/>
              <a:t>Synedra</a:t>
            </a:r>
            <a:endParaRPr lang="cs-CZ" sz="2400" i="1" dirty="0"/>
          </a:p>
          <a:p>
            <a:pPr>
              <a:lnSpc>
                <a:spcPct val="80000"/>
              </a:lnSpc>
            </a:pPr>
            <a:r>
              <a:rPr lang="cs-CZ" sz="2400" dirty="0" err="1"/>
              <a:t>Frustuly</a:t>
            </a:r>
            <a:r>
              <a:rPr lang="cs-CZ" sz="2400" dirty="0"/>
              <a:t> prodloužené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Lineární až </a:t>
            </a:r>
            <a:r>
              <a:rPr lang="cs-CZ" sz="2400" dirty="0" err="1"/>
              <a:t>lanceolátní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V centrální oblasti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fascia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cs-CZ" sz="2400" dirty="0"/>
              <a:t>s „</a:t>
            </a:r>
            <a:r>
              <a:rPr lang="cs-CZ" sz="2400" dirty="0" err="1"/>
              <a:t>ghost</a:t>
            </a:r>
            <a:r>
              <a:rPr lang="cs-CZ" sz="2400" dirty="0"/>
              <a:t> </a:t>
            </a:r>
            <a:r>
              <a:rPr lang="cs-CZ" sz="2400" dirty="0" err="1"/>
              <a:t>striae</a:t>
            </a:r>
            <a:r>
              <a:rPr lang="cs-CZ" sz="2400" dirty="0"/>
              <a:t>“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Bentos, </a:t>
            </a:r>
            <a:r>
              <a:rPr lang="cs-CZ" sz="2400" dirty="0" err="1"/>
              <a:t>epifyton</a:t>
            </a:r>
            <a:r>
              <a:rPr lang="cs-CZ" sz="2400" dirty="0"/>
              <a:t>,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halofilní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3" name="Picture 3" descr="C:\Users\bara\Desktop\Ctenophora_iconic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2456" y="3322941"/>
            <a:ext cx="3499729" cy="33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accent2">
                    <a:lumMod val="75000"/>
                  </a:schemeClr>
                </a:solidFill>
              </a:rPr>
              <a:t>Ctenophora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2">
                    <a:lumMod val="75000"/>
                  </a:schemeClr>
                </a:solidFill>
              </a:rPr>
              <a:t>pulchella</a:t>
            </a:r>
            <a:endParaRPr lang="cs-CZ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ázek 6" descr="C:\Users\Bara\Downloads\10_Ctenophora (1)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b="2139"/>
          <a:stretch/>
        </p:blipFill>
        <p:spPr bwMode="auto">
          <a:xfrm>
            <a:off x="7668344" y="188404"/>
            <a:ext cx="445135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34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rgbClr val="00B050"/>
                </a:solidFill>
              </a:rPr>
              <a:t>Diatoma</a:t>
            </a:r>
            <a:endParaRPr lang="cs-CZ" sz="4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1549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Frustuly</a:t>
            </a:r>
            <a:r>
              <a:rPr lang="cs-CZ" sz="2400" dirty="0"/>
              <a:t> eliptické až lineární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někdy mírně </a:t>
            </a:r>
            <a:r>
              <a:rPr lang="cs-CZ" sz="2400" dirty="0" err="1"/>
              <a:t>kapitátní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err="1"/>
              <a:t>Transapikální</a:t>
            </a:r>
            <a:r>
              <a:rPr lang="cs-CZ" sz="2400" dirty="0"/>
              <a:t> (příčná) </a:t>
            </a:r>
            <a:r>
              <a:rPr lang="cs-CZ" sz="2400" dirty="0">
                <a:solidFill>
                  <a:srgbClr val="00B050"/>
                </a:solidFill>
              </a:rPr>
              <a:t>žebra- </a:t>
            </a:r>
            <a:r>
              <a:rPr lang="cs-CZ" sz="2400" dirty="0" err="1">
                <a:solidFill>
                  <a:srgbClr val="00B050"/>
                </a:solidFill>
              </a:rPr>
              <a:t>costae</a:t>
            </a:r>
            <a:endParaRPr lang="cs-CZ" sz="24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/>
              <a:t>Na koncích jsou koncová pole (</a:t>
            </a:r>
            <a:r>
              <a:rPr lang="cs-CZ" sz="2400" dirty="0" err="1"/>
              <a:t>apical</a:t>
            </a:r>
            <a:r>
              <a:rPr lang="cs-CZ" sz="2400" dirty="0"/>
              <a:t> </a:t>
            </a:r>
            <a:r>
              <a:rPr lang="cs-CZ" sz="2400" dirty="0" err="1"/>
              <a:t>pore</a:t>
            </a:r>
            <a:r>
              <a:rPr lang="cs-CZ" sz="2400" dirty="0"/>
              <a:t> </a:t>
            </a:r>
            <a:r>
              <a:rPr lang="cs-CZ" sz="2400" dirty="0" err="1"/>
              <a:t>fields</a:t>
            </a:r>
            <a:r>
              <a:rPr lang="cs-CZ" sz="2400" dirty="0"/>
              <a:t>) – sekrece slizu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Kolonie uspořádané „</a:t>
            </a:r>
            <a:r>
              <a:rPr lang="cs-CZ" sz="2400" dirty="0" err="1">
                <a:solidFill>
                  <a:srgbClr val="00B050"/>
                </a:solidFill>
              </a:rPr>
              <a:t>cik-cak</a:t>
            </a:r>
            <a:r>
              <a:rPr lang="cs-CZ" sz="2400" dirty="0"/>
              <a:t>“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400" i="1" dirty="0"/>
              <a:t>        </a:t>
            </a:r>
            <a:endParaRPr lang="cs-CZ" sz="1600" dirty="0"/>
          </a:p>
        </p:txBody>
      </p:sp>
      <p:pic>
        <p:nvPicPr>
          <p:cNvPr id="7" name="Obrázek 6" descr="C:\Users\Bara\Downloads\04_Diatoma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b="2977"/>
          <a:stretch/>
        </p:blipFill>
        <p:spPr bwMode="auto">
          <a:xfrm>
            <a:off x="6588224" y="188640"/>
            <a:ext cx="2016224" cy="2303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Diatoma vulgaris Bory | Nordic Microalg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87" y="3983476"/>
            <a:ext cx="3832699" cy="28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7784" y="3578472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rgbClr val="00B050"/>
                </a:solidFill>
              </a:rPr>
              <a:t>Diatoma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i="1" dirty="0" err="1">
                <a:solidFill>
                  <a:srgbClr val="00B050"/>
                </a:solidFill>
              </a:rPr>
              <a:t>vulgaris</a:t>
            </a:r>
            <a:r>
              <a:rPr lang="cs-CZ" i="1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(nemá trny)</a:t>
            </a:r>
          </a:p>
        </p:txBody>
      </p:sp>
    </p:spTree>
    <p:extLst>
      <p:ext uri="{BB962C8B-B14F-4D97-AF65-F5344CB8AC3E}">
        <p14:creationId xmlns:p14="http://schemas.microsoft.com/office/powerpoint/2010/main" val="52609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solidFill>
                  <a:srgbClr val="00B050"/>
                </a:solidFill>
              </a:rPr>
              <a:t>Odontidium</a:t>
            </a:r>
            <a:endParaRPr lang="cs-CZ" sz="4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1549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/>
              <a:t>Frustuly</a:t>
            </a:r>
            <a:r>
              <a:rPr lang="cs-CZ" sz="2400" dirty="0"/>
              <a:t> eliptické až lineární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Konce někdy mírně </a:t>
            </a:r>
            <a:r>
              <a:rPr lang="cs-CZ" sz="2400" dirty="0" err="1"/>
              <a:t>kapitátní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Na koncích jsou </a:t>
            </a:r>
            <a:r>
              <a:rPr lang="cs-CZ" sz="2400" b="1" dirty="0"/>
              <a:t>trny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Kolonie </a:t>
            </a:r>
            <a:r>
              <a:rPr lang="cs-CZ" sz="2400" b="1" dirty="0"/>
              <a:t>rovné </a:t>
            </a:r>
          </a:p>
          <a:p>
            <a:pPr>
              <a:lnSpc>
                <a:spcPct val="80000"/>
              </a:lnSpc>
            </a:pPr>
            <a:r>
              <a:rPr lang="cs-CZ" sz="2400" i="1" dirty="0" err="1"/>
              <a:t>Odontidium</a:t>
            </a:r>
            <a:r>
              <a:rPr lang="cs-CZ" sz="2400" i="1" dirty="0"/>
              <a:t> </a:t>
            </a:r>
            <a:r>
              <a:rPr lang="cs-CZ" sz="2400" i="1" dirty="0" err="1"/>
              <a:t>hyemale</a:t>
            </a:r>
            <a:r>
              <a:rPr lang="cs-CZ" sz="2400" i="1" dirty="0"/>
              <a:t>, </a:t>
            </a:r>
            <a:r>
              <a:rPr lang="cs-CZ" sz="2400" i="1" dirty="0" err="1"/>
              <a:t>Odontidium</a:t>
            </a:r>
            <a:r>
              <a:rPr lang="cs-CZ" sz="2400" i="1" dirty="0"/>
              <a:t> </a:t>
            </a:r>
            <a:r>
              <a:rPr lang="cs-CZ" sz="2400" i="1" dirty="0" err="1"/>
              <a:t>mesodon</a:t>
            </a:r>
            <a:endParaRPr lang="cs-CZ" sz="2400" i="1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sz="2400" i="1" dirty="0"/>
              <a:t>        </a:t>
            </a:r>
            <a:r>
              <a:rPr lang="cs-CZ" sz="1600" i="1" dirty="0" err="1"/>
              <a:t>Odontidium</a:t>
            </a:r>
            <a:r>
              <a:rPr lang="cs-CZ" sz="1600" i="1" dirty="0"/>
              <a:t> </a:t>
            </a:r>
            <a:r>
              <a:rPr lang="cs-CZ" sz="1600" i="1" dirty="0" err="1"/>
              <a:t>mesodon</a:t>
            </a:r>
            <a:r>
              <a:rPr lang="cs-CZ" sz="1600" i="1" dirty="0"/>
              <a:t> </a:t>
            </a:r>
            <a:r>
              <a:rPr lang="cs-CZ" sz="1600" dirty="0"/>
              <a:t>(má trny)</a:t>
            </a:r>
          </a:p>
        </p:txBody>
      </p:sp>
      <p:pic>
        <p:nvPicPr>
          <p:cNvPr id="10243" name="Picture 3" descr="C:\Users\bara\Desktop\Diatoma%20meso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4337670" cy="2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D63BB39-3650-AA9B-B557-6E233BD89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5" y="141476"/>
            <a:ext cx="2475042" cy="22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2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1414</Words>
  <Application>Microsoft Office PowerPoint</Application>
  <PresentationFormat>Předvádění na obrazovce (4:3)</PresentationFormat>
  <Paragraphs>309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systému Office</vt:lpstr>
      <vt:lpstr>Rozsivky bez raphe, rozsivky s raphe na jedné valvě, historie diatomologie</vt:lpstr>
      <vt:lpstr>Morfologické pojmy</vt:lpstr>
      <vt:lpstr>Morfologické pojmy</vt:lpstr>
      <vt:lpstr>Rozsivky bez raphe</vt:lpstr>
      <vt:lpstr>Rozsivky bez raphe</vt:lpstr>
      <vt:lpstr>     Asterionella</vt:lpstr>
      <vt:lpstr>Ctenophora</vt:lpstr>
      <vt:lpstr>Diatoma</vt:lpstr>
      <vt:lpstr>Odontidium</vt:lpstr>
      <vt:lpstr>Hannaea</vt:lpstr>
      <vt:lpstr>Meridion</vt:lpstr>
      <vt:lpstr>Fragilaria</vt:lpstr>
      <vt:lpstr>Fragilaria versus Synedra</vt:lpstr>
      <vt:lpstr>Fragilaria versus Synedra II</vt:lpstr>
      <vt:lpstr>Fragilaria se rozpadla na:</vt:lpstr>
      <vt:lpstr>Staurosira</vt:lpstr>
      <vt:lpstr>Pseudostaurosira</vt:lpstr>
      <vt:lpstr>Staurosirella</vt:lpstr>
      <vt:lpstr>Stauroforma</vt:lpstr>
      <vt:lpstr>Fragilariforma</vt:lpstr>
      <vt:lpstr>Tabularia</vt:lpstr>
      <vt:lpstr>Tabellaria</vt:lpstr>
      <vt:lpstr>Tetracyclus</vt:lpstr>
      <vt:lpstr>Ulnaria</vt:lpstr>
      <vt:lpstr>Vynález mikroskopu</vt:lpstr>
      <vt:lpstr>Historie diatomologie</vt:lpstr>
      <vt:lpstr>Historie diatomologie</vt:lpstr>
      <vt:lpstr>Historie diatomologie</vt:lpstr>
      <vt:lpstr>Morfologické pojmy</vt:lpstr>
      <vt:lpstr>Rozsivky s raphe na jedné valvě</vt:lpstr>
      <vt:lpstr>Achnanthes</vt:lpstr>
      <vt:lpstr>Achnanthidium</vt:lpstr>
      <vt:lpstr>Planothidium</vt:lpstr>
      <vt:lpstr>Psammothidium</vt:lpstr>
      <vt:lpstr>Karayevia</vt:lpstr>
      <vt:lpstr>Cocconeis</vt:lpstr>
      <vt:lpstr>Eucocconeis</vt:lpstr>
      <vt:lpstr>Lemnicola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barbora.chattova@gmail.com</cp:lastModifiedBy>
  <cp:revision>102</cp:revision>
  <dcterms:created xsi:type="dcterms:W3CDTF">2012-09-10T15:35:35Z</dcterms:created>
  <dcterms:modified xsi:type="dcterms:W3CDTF">2022-11-01T09:27:23Z</dcterms:modified>
</cp:coreProperties>
</file>