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83" r:id="rId3"/>
    <p:sldId id="498" r:id="rId4"/>
    <p:sldId id="499" r:id="rId5"/>
    <p:sldId id="518" r:id="rId6"/>
    <p:sldId id="519" r:id="rId7"/>
    <p:sldId id="522" r:id="rId8"/>
    <p:sldId id="520" r:id="rId9"/>
    <p:sldId id="521" r:id="rId10"/>
    <p:sldId id="535" r:id="rId1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008000"/>
    <a:srgbClr val="9900CC"/>
    <a:srgbClr val="FFFFCC"/>
    <a:srgbClr val="FFFF99"/>
    <a:srgbClr val="FF0000"/>
    <a:srgbClr val="000099"/>
    <a:srgbClr val="CC33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3245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9CC0D-0C9C-42CB-B6F2-F6AF5AC392C9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7537E-E960-43FF-8670-A62C6EC0A73A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277B7-9290-4AA9-A3A3-803FEA1EB9B8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810DD-8628-4989-AC82-2C5E5927FFC1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F9317-1CF9-47A1-A7D8-328F6CDAE5C6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CD528-F69E-4248-8D30-B4AA1908BCED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B949-285B-440E-8153-5054AC46CBDC}" type="datetime1">
              <a:rPr lang="cs-CZ" smtClean="0"/>
              <a:t>04.11.2021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10698-25DC-456C-BD58-05CE0BB194D4}" type="datetime1">
              <a:rPr lang="cs-CZ" smtClean="0"/>
              <a:t>04.11.2021</a:t>
            </a:fld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4EAA-4B66-45AB-9767-4A1C15DE09D5}" type="datetime1">
              <a:rPr lang="cs-CZ" smtClean="0"/>
              <a:t>04.11.2021</a:t>
            </a:fld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A85B1-A0F7-4251-BDFB-0878E71DD1EA}" type="datetime1">
              <a:rPr lang="cs-CZ" smtClean="0"/>
              <a:t>04.11.2021</a:t>
            </a:fld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D596A-D7CA-46DE-83FC-5D429C513E19}" type="datetime1">
              <a:rPr lang="cs-CZ" smtClean="0"/>
              <a:t>04.11.2021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394A-1C22-45D7-A98F-984A91C74D79}" type="datetime1">
              <a:rPr lang="cs-CZ" smtClean="0"/>
              <a:t>04.11.2021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7A59EBBE-1681-4304-9D02-E30FC36B3FD7}" type="datetime1">
              <a:rPr lang="cs-CZ" smtClean="0"/>
              <a:t>04.11.2021</a:t>
            </a:fld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garos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Vl%C3%A1knina" TargetMode="External"/><Relationship Id="rId13" Type="http://schemas.openxmlformats.org/officeDocument/2006/relationships/hyperlink" Target="https://cs.wikipedia.org/wiki/Jednolet%C3%A1_rostlina" TargetMode="External"/><Relationship Id="rId18" Type="http://schemas.openxmlformats.org/officeDocument/2006/relationships/hyperlink" Target="https://cs.wikipedia.org/wiki/L%C3%A9%C4%8Div%C3%A1_rostlina" TargetMode="External"/><Relationship Id="rId3" Type="http://schemas.openxmlformats.org/officeDocument/2006/relationships/hyperlink" Target="https://cs.wikipedia.org/wiki/Plant%C3%A1%C5%BE" TargetMode="External"/><Relationship Id="rId7" Type="http://schemas.openxmlformats.org/officeDocument/2006/relationships/hyperlink" Target="https://cs.wikipedia.org/wiki/Afrika" TargetMode="External"/><Relationship Id="rId12" Type="http://schemas.openxmlformats.org/officeDocument/2006/relationships/hyperlink" Target="https://cs.wikipedia.org/wiki/Laxativum" TargetMode="External"/><Relationship Id="rId17" Type="http://schemas.openxmlformats.org/officeDocument/2006/relationships/hyperlink" Target="https://cs.wikipedia.org/wiki/Plevel" TargetMode="External"/><Relationship Id="rId2" Type="http://schemas.openxmlformats.org/officeDocument/2006/relationships/hyperlink" Target="https://cs.wikipedia.org/wiki/Farmakologie" TargetMode="External"/><Relationship Id="rId16" Type="http://schemas.openxmlformats.org/officeDocument/2006/relationships/hyperlink" Target="https://cs.wikipedia.org/wiki/Jitroce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s.wikipedia.org/wiki/Bl%C3%ADzk%C3%BD_v%C3%BDchod" TargetMode="External"/><Relationship Id="rId11" Type="http://schemas.openxmlformats.org/officeDocument/2006/relationships/hyperlink" Target="https://cs.wikipedia.org/wiki/Osemen%C3%AD" TargetMode="External"/><Relationship Id="rId5" Type="http://schemas.openxmlformats.org/officeDocument/2006/relationships/hyperlink" Target="https://cs.wikipedia.org/wiki/Braz%C3%ADlie" TargetMode="External"/><Relationship Id="rId15" Type="http://schemas.openxmlformats.org/officeDocument/2006/relationships/hyperlink" Target="https://cs.wikipedia.org/wiki/Rod_(biologie)" TargetMode="External"/><Relationship Id="rId10" Type="http://schemas.openxmlformats.org/officeDocument/2006/relationships/hyperlink" Target="https://cs.wikipedia.org/wiki/Bobtn%C3%A1n%C3%AD" TargetMode="External"/><Relationship Id="rId19" Type="http://schemas.openxmlformats.org/officeDocument/2006/relationships/hyperlink" Target="https://cs.wikipedia.org/wiki/Semeno" TargetMode="External"/><Relationship Id="rId4" Type="http://schemas.openxmlformats.org/officeDocument/2006/relationships/hyperlink" Target="https://cs.wikipedia.org/wiki/Indie" TargetMode="External"/><Relationship Id="rId9" Type="http://schemas.openxmlformats.org/officeDocument/2006/relationships/hyperlink" Target="https://cs.wikipedia.org/wiki/Sliz" TargetMode="External"/><Relationship Id="rId14" Type="http://schemas.openxmlformats.org/officeDocument/2006/relationships/hyperlink" Target="https://cs.wikipedia.org/wiki/Druh_(biologie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pimer" TargetMode="External"/><Relationship Id="rId3" Type="http://schemas.openxmlformats.org/officeDocument/2006/relationships/hyperlink" Target="https://en.wikipedia.org/wiki/Molar_mass" TargetMode="External"/><Relationship Id="rId7" Type="http://schemas.openxmlformats.org/officeDocument/2006/relationships/hyperlink" Target="https://en.wikipedia.org/w/index.php?title=Mannuronate&amp;action=edit&amp;redlink=1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Homopolymer" TargetMode="External"/><Relationship Id="rId5" Type="http://schemas.openxmlformats.org/officeDocument/2006/relationships/hyperlink" Target="https://en.wikipedia.org/wiki/Copolymer" TargetMode="External"/><Relationship Id="rId10" Type="http://schemas.openxmlformats.org/officeDocument/2006/relationships/hyperlink" Target="https://en.wikipedia.org/wiki/Covalently" TargetMode="External"/><Relationship Id="rId4" Type="http://schemas.openxmlformats.org/officeDocument/2006/relationships/image" Target="../media/image9.jpeg"/><Relationship Id="rId9" Type="http://schemas.openxmlformats.org/officeDocument/2006/relationships/hyperlink" Target="https://en.wikipedia.org/w/index.php?title=Guluronic_acid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Wikipedia:Citation_needed" TargetMode="External"/><Relationship Id="rId13" Type="http://schemas.openxmlformats.org/officeDocument/2006/relationships/hyperlink" Target="https://en.wikipedia.org/wiki/Impression_(dental)" TargetMode="External"/><Relationship Id="rId18" Type="http://schemas.openxmlformats.org/officeDocument/2006/relationships/hyperlink" Target="https://en.wikipedia.org/wiki/Reactive_dye_printing" TargetMode="External"/><Relationship Id="rId3" Type="http://schemas.openxmlformats.org/officeDocument/2006/relationships/hyperlink" Target="https://en.wikipedia.org/wiki/Diet_aid" TargetMode="External"/><Relationship Id="rId21" Type="http://schemas.openxmlformats.org/officeDocument/2006/relationships/hyperlink" Target="https://en.wikipedia.org/wiki/Alginic_acid" TargetMode="External"/><Relationship Id="rId7" Type="http://schemas.openxmlformats.org/officeDocument/2006/relationships/hyperlink" Target="https://en.wikipedia.org/wiki/Gelling_agent" TargetMode="External"/><Relationship Id="rId12" Type="http://schemas.openxmlformats.org/officeDocument/2006/relationships/hyperlink" Target="https://en.wikipedia.org/wiki/Gastroesophageal_reflux_disease" TargetMode="External"/><Relationship Id="rId17" Type="http://schemas.openxmlformats.org/officeDocument/2006/relationships/hyperlink" Target="https://en.wikipedia.org/wiki/Casting" TargetMode="External"/><Relationship Id="rId2" Type="http://schemas.openxmlformats.org/officeDocument/2006/relationships/hyperlink" Target="https://en.wikipedia.org/wiki/Dehydrated" TargetMode="External"/><Relationship Id="rId16" Type="http://schemas.openxmlformats.org/officeDocument/2006/relationships/hyperlink" Target="https://en.wikipedia.org/wiki/Lifecasting" TargetMode="External"/><Relationship Id="rId20" Type="http://schemas.openxmlformats.org/officeDocument/2006/relationships/hyperlink" Target="https://en.wikipedia.org/wiki/Textile_printi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Thickening" TargetMode="External"/><Relationship Id="rId11" Type="http://schemas.openxmlformats.org/officeDocument/2006/relationships/hyperlink" Target="https://en.wikipedia.org/wiki/Bicarbonate" TargetMode="External"/><Relationship Id="rId5" Type="http://schemas.openxmlformats.org/officeDocument/2006/relationships/hyperlink" Target="https://en.wikipedia.org/wiki/Fireproofing" TargetMode="External"/><Relationship Id="rId15" Type="http://schemas.openxmlformats.org/officeDocument/2006/relationships/hyperlink" Target="https://en.wikipedia.org/wiki/Prosthetic" TargetMode="External"/><Relationship Id="rId23" Type="http://schemas.openxmlformats.org/officeDocument/2006/relationships/hyperlink" Target="https://en.wikipedia.org/wiki/Wound_dressing" TargetMode="External"/><Relationship Id="rId10" Type="http://schemas.openxmlformats.org/officeDocument/2006/relationships/hyperlink" Target="https://en.wikipedia.org/wiki/Gaviscon" TargetMode="External"/><Relationship Id="rId19" Type="http://schemas.openxmlformats.org/officeDocument/2006/relationships/hyperlink" Target="https://en.wikipedia.org/wiki/Reactive_dye" TargetMode="External"/><Relationship Id="rId4" Type="http://schemas.openxmlformats.org/officeDocument/2006/relationships/hyperlink" Target="https://en.wikipedia.org/wiki/Waterproofing" TargetMode="External"/><Relationship Id="rId9" Type="http://schemas.openxmlformats.org/officeDocument/2006/relationships/hyperlink" Target="https://en.wikipedia.org/wiki/Pharmaceutical" TargetMode="External"/><Relationship Id="rId14" Type="http://schemas.openxmlformats.org/officeDocument/2006/relationships/hyperlink" Target="https://en.wikipedia.org/wiki/Dentistry" TargetMode="External"/><Relationship Id="rId22" Type="http://schemas.openxmlformats.org/officeDocument/2006/relationships/hyperlink" Target="https://en.wikipedia.org/wiki/Calcium_alginat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lysacharidy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N-acetylgalaktosamin" TargetMode="External"/><Relationship Id="rId5" Type="http://schemas.openxmlformats.org/officeDocument/2006/relationships/hyperlink" Target="https://cs.wikipedia.org/wiki/Glukuron%C3%A1t" TargetMode="External"/><Relationship Id="rId4" Type="http://schemas.openxmlformats.org/officeDocument/2006/relationships/hyperlink" Target="https://cs.wikipedia.org/wiki/Monomer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Bolest" TargetMode="External"/><Relationship Id="rId13" Type="http://schemas.openxmlformats.org/officeDocument/2006/relationships/hyperlink" Target="https://cs.wikipedia.org/w/index.php?title=Antiflogistika&amp;action=edit&amp;redlink=1" TargetMode="External"/><Relationship Id="rId3" Type="http://schemas.openxmlformats.org/officeDocument/2006/relationships/hyperlink" Target="https://cs.wikipedia.org/wiki/Glukosamin" TargetMode="External"/><Relationship Id="rId7" Type="http://schemas.openxmlformats.org/officeDocument/2006/relationships/hyperlink" Target="https://cs.wikipedia.org/wiki/Osteoartr%C3%B3za" TargetMode="External"/><Relationship Id="rId12" Type="http://schemas.openxmlformats.org/officeDocument/2006/relationships/hyperlink" Target="https://cs.wikipedia.org/wiki/Steroidy" TargetMode="External"/><Relationship Id="rId2" Type="http://schemas.openxmlformats.org/officeDocument/2006/relationships/hyperlink" Target="https://cs.wikipedia.org/wiki/Polysacharid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Proteoglykan" TargetMode="External"/><Relationship Id="rId11" Type="http://schemas.openxmlformats.org/officeDocument/2006/relationships/hyperlink" Target="https://cs.wikipedia.org/wiki/Analgetika" TargetMode="External"/><Relationship Id="rId5" Type="http://schemas.openxmlformats.org/officeDocument/2006/relationships/hyperlink" Target="https://cs.wikipedia.org/wiki/Biosynt%C3%A9za" TargetMode="External"/><Relationship Id="rId10" Type="http://schemas.openxmlformats.org/officeDocument/2006/relationships/hyperlink" Target="https://cs.wikipedia.org/wiki/Kloub" TargetMode="External"/><Relationship Id="rId4" Type="http://schemas.openxmlformats.org/officeDocument/2006/relationships/hyperlink" Target="https://cs.wikipedia.org/wiki/Monomer" TargetMode="External"/><Relationship Id="rId9" Type="http://schemas.openxmlformats.org/officeDocument/2006/relationships/hyperlink" Target="https://cs.wikipedia.org/wiki/Z%C3%A1n%C4%9B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4320480"/>
          </a:xfrm>
        </p:spPr>
        <p:txBody>
          <a:bodyPr/>
          <a:lstStyle/>
          <a:p>
            <a:pPr eaLnBrk="1" hangingPunct="1"/>
            <a:r>
              <a:rPr lang="sk-SK" sz="4800" b="1" dirty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br>
              <a:rPr lang="sk-SK" sz="4000" b="1" dirty="0">
                <a:solidFill>
                  <a:srgbClr val="FF0000"/>
                </a:solidFill>
              </a:rPr>
            </a:br>
            <a:r>
              <a:rPr lang="sk-SK" sz="5400" b="1" dirty="0">
                <a:solidFill>
                  <a:srgbClr val="C00000"/>
                </a:solidFill>
                <a:latin typeface="Arial Black" panose="020B0A04020102020204" pitchFamily="34" charset="0"/>
              </a:rPr>
              <a:t>JINÉ UŽITEČNÉ POLYSACHARIDY</a:t>
            </a:r>
            <a:br>
              <a:rPr lang="cs-CZ" sz="3200" dirty="0">
                <a:latin typeface="Calibri"/>
                <a:ea typeface="Calibri"/>
                <a:cs typeface="Times New Roman"/>
              </a:rPr>
            </a:br>
            <a:endParaRPr lang="sk-SK" sz="4000" b="1" dirty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653136"/>
            <a:ext cx="6400800" cy="1584176"/>
          </a:xfrm>
        </p:spPr>
        <p:txBody>
          <a:bodyPr/>
          <a:lstStyle/>
          <a:p>
            <a:pPr eaLnBrk="1" hangingPunct="1"/>
            <a:r>
              <a:rPr lang="cs-CZ" sz="2800" b="1" dirty="0">
                <a:solidFill>
                  <a:srgbClr val="0000FF"/>
                </a:solidFill>
                <a:latin typeface="Arial Black" pitchFamily="34" charset="0"/>
              </a:rPr>
              <a:t>RNDr. Ladislav Pospíšil, CSc.</a:t>
            </a: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CA065C8-4F08-4437-BBD4-D7194D7E1FFF}" type="datetime1">
              <a:rPr lang="cs-CZ" smtClean="0"/>
              <a:t>04.11.2021</a:t>
            </a:fld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Arial Black" pitchFamily="34" charset="0"/>
              </a:rPr>
              <a:t>GUAROVÁ GUMA  - rostlinná guma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82D3D-7D46-474E-942B-65A00284DCD8}" type="datetime1">
              <a:rPr lang="cs-CZ" smtClean="0"/>
              <a:t>04.11.2021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691680" y="6453335"/>
            <a:ext cx="6552728" cy="268139"/>
          </a:xfrm>
        </p:spPr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pic>
        <p:nvPicPr>
          <p:cNvPr id="6" name="Obrázek 5" descr="620px-Guaran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068960"/>
            <a:ext cx="5905500" cy="32956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0" y="69269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/>
              <a:t>Chemically, </a:t>
            </a:r>
            <a:r>
              <a:rPr lang="en-US" sz="2000" b="1" cap="all" dirty="0">
                <a:solidFill>
                  <a:srgbClr val="FF0000"/>
                </a:solidFill>
                <a:latin typeface="Arial Black" pitchFamily="34" charset="0"/>
              </a:rPr>
              <a:t>guar gum is a polysaccharide </a:t>
            </a:r>
            <a:r>
              <a:rPr lang="en-US" sz="2000" b="1" dirty="0"/>
              <a:t>composed of the sugars </a:t>
            </a:r>
            <a:r>
              <a:rPr lang="en-US" sz="2000" b="1" dirty="0" err="1">
                <a:solidFill>
                  <a:srgbClr val="0000FF"/>
                </a:solidFill>
              </a:rPr>
              <a:t>galactose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008000"/>
                </a:solidFill>
              </a:rPr>
              <a:t>mannose</a:t>
            </a:r>
            <a:r>
              <a:rPr lang="en-US" sz="2000" b="1" dirty="0"/>
              <a:t>. The backbone is a </a:t>
            </a:r>
            <a:r>
              <a:rPr lang="en-US" sz="2000" b="1" dirty="0">
                <a:solidFill>
                  <a:srgbClr val="008000"/>
                </a:solidFill>
              </a:rPr>
              <a:t>linear chain of β 1,4-linked mannose </a:t>
            </a:r>
            <a:r>
              <a:rPr lang="en-US" sz="2000" b="1" dirty="0"/>
              <a:t>residues to which </a:t>
            </a:r>
            <a:r>
              <a:rPr lang="en-US" sz="2000" b="1" dirty="0" err="1">
                <a:solidFill>
                  <a:srgbClr val="0000FF"/>
                </a:solidFill>
              </a:rPr>
              <a:t>galactose</a:t>
            </a:r>
            <a:r>
              <a:rPr lang="en-US" sz="2000" b="1" dirty="0"/>
              <a:t> residues are 1,6-linked at every second mannose, </a:t>
            </a:r>
            <a:r>
              <a:rPr lang="en-US" sz="2000" b="1" dirty="0">
                <a:solidFill>
                  <a:srgbClr val="0000FF"/>
                </a:solidFill>
              </a:rPr>
              <a:t>forming short </a:t>
            </a:r>
            <a:r>
              <a:rPr lang="en-US" sz="2000" b="1" dirty="0" err="1">
                <a:solidFill>
                  <a:srgbClr val="0000FF"/>
                </a:solidFill>
              </a:rPr>
              <a:t>sidebranches</a:t>
            </a:r>
            <a:r>
              <a:rPr lang="en-US" sz="2000" b="1" dirty="0"/>
              <a:t>. 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2132856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 Black" pitchFamily="34" charset="0"/>
              </a:rPr>
              <a:t>Zahušťovadlo do potravin, protože už při nízkých koncentracích má velkou viskozitu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latin typeface="Arial Black" pitchFamily="34" charset="0"/>
              </a:rPr>
              <a:t>AGAR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0D09E-69E0-4D94-9580-4EC1D8292667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63688" y="6381327"/>
            <a:ext cx="6480720" cy="340147"/>
          </a:xfrm>
        </p:spPr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pic>
        <p:nvPicPr>
          <p:cNvPr id="8" name="Obrázek 7" descr="agar 15012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779914" y="-2835695"/>
            <a:ext cx="1368150" cy="8424936"/>
          </a:xfrm>
          <a:prstGeom prst="rect">
            <a:avLst/>
          </a:prstGeom>
        </p:spPr>
      </p:pic>
      <p:sp>
        <p:nvSpPr>
          <p:cNvPr id="9" name="Nadpis 6"/>
          <p:cNvSpPr txBox="1">
            <a:spLocks/>
          </p:cNvSpPr>
          <p:nvPr/>
        </p:nvSpPr>
        <p:spPr bwMode="auto">
          <a:xfrm>
            <a:off x="179512" y="4005064"/>
            <a:ext cx="82296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AGAR &amp; potravinářství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50912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 ČIŘENÍ ovocných šťáv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 Zahušťovadlo  </a:t>
            </a:r>
          </a:p>
        </p:txBody>
      </p:sp>
      <p:sp>
        <p:nvSpPr>
          <p:cNvPr id="11" name="Nadpis 6"/>
          <p:cNvSpPr txBox="1">
            <a:spLocks/>
          </p:cNvSpPr>
          <p:nvPr/>
        </p:nvSpPr>
        <p:spPr bwMode="auto">
          <a:xfrm>
            <a:off x="323528" y="5301208"/>
            <a:ext cx="82296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AGAR &amp; medicína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9512" y="580526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Živná půda pro růst plísní a baktérií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1988840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Agar consists of a mixture of </a:t>
            </a:r>
            <a:r>
              <a:rPr lang="en-US" b="1" dirty="0" err="1">
                <a:solidFill>
                  <a:srgbClr val="FF0000"/>
                </a:solidFill>
                <a:latin typeface="Arial Black" pitchFamily="34" charset="0"/>
              </a:rPr>
              <a:t>agarose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and </a:t>
            </a:r>
            <a:r>
              <a:rPr lang="en-US" b="1" dirty="0" err="1">
                <a:solidFill>
                  <a:srgbClr val="FF0000"/>
                </a:solidFill>
                <a:latin typeface="Arial Black" pitchFamily="34" charset="0"/>
              </a:rPr>
              <a:t>agaropectin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. </a:t>
            </a:r>
            <a:r>
              <a:rPr lang="en-US" b="1" dirty="0" err="1">
                <a:hlinkClick r:id="rId3" tooltip="Agarose"/>
              </a:rPr>
              <a:t>Agarose</a:t>
            </a:r>
            <a:r>
              <a:rPr lang="en-US" b="1" dirty="0"/>
              <a:t>, the predominant component of agar, is a linear polymer, made up of the repeating </a:t>
            </a:r>
            <a:r>
              <a:rPr lang="en-US" b="1" dirty="0" err="1"/>
              <a:t>monomeric</a:t>
            </a:r>
            <a:r>
              <a:rPr lang="en-US" b="1" dirty="0"/>
              <a:t> unit of </a:t>
            </a:r>
            <a:r>
              <a:rPr lang="en-US" b="1" dirty="0" err="1"/>
              <a:t>agarobiose</a:t>
            </a:r>
            <a:r>
              <a:rPr lang="en-US" b="1" dirty="0"/>
              <a:t>. </a:t>
            </a:r>
            <a:r>
              <a:rPr lang="en-US" b="1" dirty="0" err="1"/>
              <a:t>Agarobiose</a:t>
            </a:r>
            <a:r>
              <a:rPr lang="en-US" b="1" dirty="0"/>
              <a:t> is a disaccharide made up of D-</a:t>
            </a:r>
            <a:r>
              <a:rPr lang="en-US" b="1" dirty="0" err="1"/>
              <a:t>galactose</a:t>
            </a:r>
            <a:r>
              <a:rPr lang="en-US" b="1" dirty="0"/>
              <a:t> and 3,6-anhydro-L-galactopyranose. </a:t>
            </a:r>
            <a:r>
              <a:rPr lang="en-US" b="1" dirty="0" err="1"/>
              <a:t>Agaropectin</a:t>
            </a:r>
            <a:r>
              <a:rPr lang="en-US" b="1" dirty="0"/>
              <a:t> is a heterogeneous mixture of smaller molecules that occur in lesser amounts, and is made up of alternating units of D-</a:t>
            </a:r>
            <a:r>
              <a:rPr lang="en-US" b="1" dirty="0" err="1"/>
              <a:t>galactose</a:t>
            </a:r>
            <a:r>
              <a:rPr lang="en-US" b="1" dirty="0"/>
              <a:t> and L-</a:t>
            </a:r>
            <a:r>
              <a:rPr lang="en-US" b="1" dirty="0" err="1"/>
              <a:t>galactose</a:t>
            </a:r>
            <a:r>
              <a:rPr lang="en-US" b="1" dirty="0"/>
              <a:t> heavily modified with acidic side-groups, such as sulfate and </a:t>
            </a:r>
            <a:r>
              <a:rPr lang="en-US" b="1" dirty="0" err="1">
                <a:solidFill>
                  <a:srgbClr val="C00000"/>
                </a:solidFill>
              </a:rPr>
              <a:t>pyruvate</a:t>
            </a:r>
            <a:r>
              <a:rPr lang="en-US" b="1" dirty="0"/>
              <a:t>.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  <a:latin typeface="Arial Black" pitchFamily="34" charset="0"/>
              </a:rPr>
              <a:t>Kyselina </a:t>
            </a:r>
            <a:r>
              <a:rPr lang="cs-CZ" dirty="0" err="1">
                <a:solidFill>
                  <a:srgbClr val="C00000"/>
                </a:solidFill>
                <a:latin typeface="Arial Black" pitchFamily="34" charset="0"/>
              </a:rPr>
              <a:t>pyrohroznová</a:t>
            </a:r>
            <a:endParaRPr lang="cs-CZ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17" name="Obrázek 16" descr="1024px-Pyruvic-acid-2D-skelet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4725144"/>
            <a:ext cx="1802267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Jiné užitečné polysacharidy 1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8FFEB-4C5F-4169-A064-BD21F4A66856}" type="datetime1">
              <a:rPr lang="cs-CZ" smtClean="0"/>
              <a:t>04.11.2021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2564904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Tento druh jitrocele se pro </a:t>
            </a:r>
            <a:r>
              <a:rPr lang="cs-CZ" sz="2400" dirty="0">
                <a:hlinkClick r:id="rId2" tooltip="Farmakologie"/>
              </a:rPr>
              <a:t>farmakologické</a:t>
            </a:r>
            <a:r>
              <a:rPr lang="cs-CZ" sz="2400" dirty="0"/>
              <a:t> účinky semen pěstuje na </a:t>
            </a:r>
            <a:r>
              <a:rPr lang="cs-CZ" sz="2400" dirty="0">
                <a:hlinkClick r:id="rId3" tooltip="Plantáž"/>
              </a:rPr>
              <a:t>plantážích</a:t>
            </a:r>
            <a:r>
              <a:rPr lang="cs-CZ" sz="2400" dirty="0"/>
              <a:t> např. v </a:t>
            </a:r>
            <a:r>
              <a:rPr lang="cs-CZ" sz="2400" dirty="0">
                <a:hlinkClick r:id="rId4" tooltip="Indie"/>
              </a:rPr>
              <a:t>Indii</a:t>
            </a:r>
            <a:r>
              <a:rPr lang="cs-CZ" sz="2400" dirty="0"/>
              <a:t>, </a:t>
            </a:r>
            <a:r>
              <a:rPr lang="cs-CZ" sz="2400" dirty="0">
                <a:hlinkClick r:id="rId5" tooltip="Brazílie"/>
              </a:rPr>
              <a:t>Brazílií</a:t>
            </a:r>
            <a:r>
              <a:rPr lang="cs-CZ" sz="2400" dirty="0"/>
              <a:t>, na </a:t>
            </a:r>
            <a:r>
              <a:rPr lang="cs-CZ" sz="2400" dirty="0">
                <a:hlinkClick r:id="rId6" tooltip="Blízký východ"/>
              </a:rPr>
              <a:t>Blízkém východě</a:t>
            </a:r>
            <a:r>
              <a:rPr lang="cs-CZ" sz="2400" dirty="0"/>
              <a:t> i na severu </a:t>
            </a:r>
            <a:r>
              <a:rPr lang="cs-CZ" sz="2400" dirty="0">
                <a:hlinkClick r:id="rId7" tooltip="Afrika"/>
              </a:rPr>
              <a:t>Afriky</a:t>
            </a:r>
            <a:r>
              <a:rPr lang="cs-CZ" sz="2400" dirty="0"/>
              <a:t>. Hlavní léčebnou látkou je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rozpustná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  <a:hlinkClick r:id="rId8" tooltip="Vláknina"/>
              </a:rPr>
              <a:t>vláknina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 ve formě bezbarvého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  <a:hlinkClick r:id="rId9" tooltip="Sliz"/>
              </a:rPr>
              <a:t>slizu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400" dirty="0"/>
              <a:t>který po zvlhnutí </a:t>
            </a:r>
            <a:r>
              <a:rPr lang="cs-CZ" sz="2400" dirty="0">
                <a:hlinkClick r:id="rId10" tooltip="Bobtnání"/>
              </a:rPr>
              <a:t>bobtná</a:t>
            </a:r>
            <a:r>
              <a:rPr lang="cs-CZ" sz="2400" dirty="0"/>
              <a:t>. Získává se z </a:t>
            </a:r>
            <a:r>
              <a:rPr lang="cs-CZ" sz="2400" dirty="0">
                <a:hlinkClick r:id="rId11" tooltip="Osemení"/>
              </a:rPr>
              <a:t>osemení</a:t>
            </a:r>
            <a:r>
              <a:rPr lang="cs-CZ" sz="2400" dirty="0"/>
              <a:t> které se ze suchých semen sdírá a mele na prášek, osemení tvoří asi čtvrtinu objemu semene.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Je schopno absorbovat vodu a tím asi desetinásobně zvětšit svůj objem, nejčastěji se používá jako šetrné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  <a:hlinkClick r:id="rId12" tooltip="Laxativum"/>
              </a:rPr>
              <a:t>projímadlo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36712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Jitrocel vejčitý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2400" dirty="0"/>
              <a:t>(</a:t>
            </a:r>
            <a:r>
              <a:rPr lang="cs-CZ" sz="2400" i="1" dirty="0" err="1"/>
              <a:t>Plantago</a:t>
            </a:r>
            <a:r>
              <a:rPr lang="cs-CZ" sz="2400" i="1" dirty="0"/>
              <a:t> </a:t>
            </a:r>
            <a:r>
              <a:rPr lang="cs-CZ" sz="2400" i="1" dirty="0" err="1"/>
              <a:t>ovata</a:t>
            </a:r>
            <a:r>
              <a:rPr lang="cs-CZ" sz="2400" i="1" dirty="0"/>
              <a:t>, </a:t>
            </a:r>
            <a:r>
              <a:rPr lang="cs-CZ" sz="2400" i="1" dirty="0" err="1"/>
              <a:t>Psyllium</a:t>
            </a:r>
            <a:r>
              <a:rPr lang="cs-CZ" sz="2400" i="1" dirty="0"/>
              <a:t> </a:t>
            </a:r>
            <a:r>
              <a:rPr lang="cs-CZ" sz="2400" i="1" dirty="0" err="1"/>
              <a:t>plantago</a:t>
            </a:r>
            <a:r>
              <a:rPr lang="cs-CZ" sz="2400" i="1" dirty="0"/>
              <a:t>)</a:t>
            </a:r>
            <a:endParaRPr lang="cs-CZ" sz="2400" dirty="0"/>
          </a:p>
          <a:p>
            <a:pPr algn="just"/>
            <a:r>
              <a:rPr lang="cs-CZ" sz="2400" dirty="0"/>
              <a:t>je </a:t>
            </a:r>
            <a:r>
              <a:rPr lang="cs-CZ" sz="2400" dirty="0">
                <a:hlinkClick r:id="rId13" tooltip="Jednoletá rostlina"/>
              </a:rPr>
              <a:t>jednoletá rostlina</a:t>
            </a:r>
            <a:r>
              <a:rPr lang="cs-CZ" sz="2400" dirty="0"/>
              <a:t>, </a:t>
            </a:r>
            <a:r>
              <a:rPr lang="cs-CZ" sz="2400" dirty="0">
                <a:hlinkClick r:id="rId14" tooltip="Druh (biologie)"/>
              </a:rPr>
              <a:t>druh</a:t>
            </a:r>
            <a:r>
              <a:rPr lang="cs-CZ" sz="2400" dirty="0"/>
              <a:t> </a:t>
            </a:r>
            <a:r>
              <a:rPr lang="cs-CZ" sz="2400" dirty="0">
                <a:hlinkClick r:id="rId15" tooltip="Rod (biologie)"/>
              </a:rPr>
              <a:t>rodu</a:t>
            </a:r>
            <a:r>
              <a:rPr lang="cs-CZ" sz="2400" dirty="0"/>
              <a:t> </a:t>
            </a:r>
            <a:r>
              <a:rPr lang="cs-CZ" sz="2400" dirty="0">
                <a:hlinkClick r:id="rId16" tooltip="Jitrocel"/>
              </a:rPr>
              <a:t>jitrocel</a:t>
            </a:r>
            <a:r>
              <a:rPr lang="cs-CZ" sz="2400" dirty="0"/>
              <a:t>. Je jedním z mála jitrocelů který nepovažujeme za </a:t>
            </a:r>
            <a:r>
              <a:rPr lang="cs-CZ" sz="2400" dirty="0">
                <a:hlinkClick r:id="rId17" tooltip="Plevel"/>
              </a:rPr>
              <a:t>plevel</a:t>
            </a:r>
            <a:r>
              <a:rPr lang="cs-CZ" sz="2400" dirty="0"/>
              <a:t>, nýbrž za </a:t>
            </a:r>
            <a:r>
              <a:rPr lang="cs-CZ" sz="2400" dirty="0">
                <a:hlinkClick r:id="rId18" tooltip="Léčivá rostlina"/>
              </a:rPr>
              <a:t>léčivku</a:t>
            </a:r>
            <a:r>
              <a:rPr lang="cs-CZ" sz="2400" dirty="0"/>
              <a:t> a je pěstován pro léčivé účinky </a:t>
            </a:r>
            <a:r>
              <a:rPr lang="cs-CZ" sz="2400" dirty="0">
                <a:hlinkClick r:id="rId19" tooltip="Semeno"/>
              </a:rPr>
              <a:t>semen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Jiné užitečné polysacharidy 2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07664C-067E-47ED-98A5-AB80B29F17DC}" type="datetime1">
              <a:rPr lang="cs-CZ" smtClean="0"/>
              <a:t>04.11.2021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63688" y="6381327"/>
            <a:ext cx="6408712" cy="340147"/>
          </a:xfrm>
        </p:spPr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10" name="Obrázek 9" descr="img3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64704"/>
            <a:ext cx="8707580" cy="1584176"/>
          </a:xfrm>
          <a:prstGeom prst="rect">
            <a:avLst/>
          </a:prstGeom>
        </p:spPr>
      </p:pic>
      <p:pic>
        <p:nvPicPr>
          <p:cNvPr id="11" name="Obrázek 10" descr="arabino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251520" y="3107186"/>
            <a:ext cx="1985706" cy="3039846"/>
          </a:xfrm>
          <a:prstGeom prst="rect">
            <a:avLst/>
          </a:prstGeom>
        </p:spPr>
      </p:pic>
      <p:pic>
        <p:nvPicPr>
          <p:cNvPr id="12" name="Obrázek 11" descr="gluco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164288" y="2924944"/>
            <a:ext cx="1440160" cy="3188926"/>
          </a:xfrm>
          <a:prstGeom prst="rect">
            <a:avLst/>
          </a:prstGeom>
        </p:spPr>
      </p:pic>
      <p:pic>
        <p:nvPicPr>
          <p:cNvPr id="13" name="Obrázek 12" descr="manno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4860032" y="3068960"/>
            <a:ext cx="1584176" cy="2979273"/>
          </a:xfrm>
          <a:prstGeom prst="rect">
            <a:avLst/>
          </a:prstGeom>
        </p:spPr>
      </p:pic>
      <p:pic>
        <p:nvPicPr>
          <p:cNvPr id="14" name="Obrázek 13" descr="xylos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2483768" y="3284984"/>
            <a:ext cx="1728192" cy="2708274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2051720" y="76470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Jsou to HETEROPLYSACHARIDY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256490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8000"/>
                </a:solidFill>
                <a:latin typeface="Arial Black" pitchFamily="34" charset="0"/>
              </a:rPr>
              <a:t>PENTÓZY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292080" y="22768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itchFamily="34" charset="0"/>
              </a:rPr>
              <a:t>HEXÓZY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525343"/>
            <a:ext cx="2133600" cy="196131"/>
          </a:xfrm>
        </p:spPr>
        <p:txBody>
          <a:bodyPr/>
          <a:lstStyle/>
          <a:p>
            <a:pPr>
              <a:defRPr/>
            </a:pPr>
            <a:fld id="{8BB8AE11-1D58-493D-AE08-DA33992C3F30}" type="datetime1">
              <a:rPr lang="cs-CZ" smtClean="0"/>
              <a:t>04.11.2021</a:t>
            </a:fld>
            <a:endParaRPr lang="sk-SK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619672" y="6453335"/>
            <a:ext cx="6696744" cy="268139"/>
          </a:xfrm>
        </p:spPr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504" y="188640"/>
          <a:ext cx="8821488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9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890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Stavební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FF"/>
                          </a:solidFill>
                        </a:rPr>
                        <a:t>Strukturní jednotka</a:t>
                      </a:r>
                      <a:endParaRPr lang="cs-CZ" dirty="0">
                        <a:solidFill>
                          <a:srgbClr val="0000FF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79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Obrázek 10" descr="453px-Alginsäure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32018" y="980727"/>
            <a:ext cx="5854808" cy="2016225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3059832" y="314096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C00000"/>
                </a:solidFill>
                <a:latin typeface="Arial Black" pitchFamily="34" charset="0"/>
              </a:rPr>
              <a:t>ALGINÁT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96136" y="2996952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FF0000"/>
                </a:solidFill>
                <a:latin typeface="Arial Black" pitchFamily="34" charset="0"/>
                <a:hlinkClick r:id="rId3" tooltip="Molar mass"/>
              </a:rPr>
              <a:t>Molar</a:t>
            </a:r>
            <a:r>
              <a:rPr lang="cs-CZ" sz="2000" dirty="0">
                <a:solidFill>
                  <a:srgbClr val="FF0000"/>
                </a:solidFill>
                <a:latin typeface="Arial Black" pitchFamily="34" charset="0"/>
                <a:hlinkClick r:id="rId3" tooltip="Molar mass"/>
              </a:rPr>
              <a:t> </a:t>
            </a:r>
            <a:r>
              <a:rPr lang="cs-CZ" sz="2000" dirty="0" err="1">
                <a:solidFill>
                  <a:srgbClr val="FF0000"/>
                </a:solidFill>
                <a:latin typeface="Arial Black" pitchFamily="34" charset="0"/>
                <a:hlinkClick r:id="rId3" tooltip="Molar mass"/>
              </a:rPr>
              <a:t>mass</a:t>
            </a:r>
            <a:endParaRPr lang="cs-CZ" sz="2000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Arial Black" pitchFamily="34" charset="0"/>
              </a:rPr>
              <a:t>10,000 – 600,000</a:t>
            </a:r>
          </a:p>
        </p:txBody>
      </p:sp>
      <p:pic>
        <p:nvPicPr>
          <p:cNvPr id="16" name="Obrázek 15" descr="img1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046444" y="-30221"/>
            <a:ext cx="936104" cy="2813985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251520" y="3789040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Alginic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acid is a linear 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  <a:hlinkClick r:id="rId5" tooltip="Copolymer"/>
              </a:rPr>
              <a:t>copolymer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with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  <a:hlinkClick r:id="rId6" tooltip="Homopolymer"/>
              </a:rPr>
              <a:t>homopolymeric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blocks of (1-4)-linked β-D-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  <a:hlinkClick r:id="rId7" tooltip="Mannuronate (page does not exist)"/>
              </a:rPr>
              <a:t>mannuronate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(M) and its C-5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  <a:hlinkClick r:id="rId8" tooltip="Epimer"/>
              </a:rPr>
              <a:t>epimer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α-L-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  <a:hlinkClick r:id="rId9" tooltip="Guluronic acid (page does not exist)"/>
              </a:rPr>
              <a:t>guluronate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(G) residues, respectively, 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  <a:hlinkClick r:id="rId10" tooltip="Covalently"/>
              </a:rPr>
              <a:t>covalently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linked together in different sequences or blocks.</a:t>
            </a:r>
            <a:endParaRPr lang="cs-CZ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427984" y="4581128"/>
            <a:ext cx="1944216" cy="432048"/>
          </a:xfrm>
          <a:prstGeom prst="rect">
            <a:avLst/>
          </a:prstGeom>
          <a:noFill/>
          <a:ln w="38100">
            <a:solidFill>
              <a:srgbClr val="99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ovací šipka 20"/>
          <p:cNvCxnSpPr/>
          <p:nvPr/>
        </p:nvCxnSpPr>
        <p:spPr>
          <a:xfrm flipV="1">
            <a:off x="4427984" y="1988840"/>
            <a:ext cx="216024" cy="2592288"/>
          </a:xfrm>
          <a:prstGeom prst="straightConnector1">
            <a:avLst/>
          </a:prstGeom>
          <a:ln w="38100">
            <a:solidFill>
              <a:srgbClr val="9900CC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6372200" y="2060848"/>
            <a:ext cx="648072" cy="2520280"/>
          </a:xfrm>
          <a:prstGeom prst="straightConnector1">
            <a:avLst/>
          </a:prstGeom>
          <a:ln w="38100">
            <a:solidFill>
              <a:srgbClr val="9900CC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90B75-CB5F-41AB-8CF7-AB30D5B87AF0}" type="datetime1">
              <a:rPr lang="cs-CZ" smtClean="0"/>
              <a:t>04.11.2021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179512" y="188640"/>
            <a:ext cx="885698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Alginate</a:t>
            </a:r>
            <a:r>
              <a:rPr lang="en-US" sz="2800" b="1" dirty="0"/>
              <a:t> </a:t>
            </a:r>
            <a:r>
              <a:rPr lang="en-US" sz="2000" b="1" dirty="0"/>
              <a:t>absorbs water quickly, which makes it useful as an additive in </a:t>
            </a:r>
            <a:r>
              <a:rPr lang="en-US" sz="2000" b="1" dirty="0">
                <a:hlinkClick r:id="rId2" tooltip="Dehydrated"/>
              </a:rPr>
              <a:t>dehydrated</a:t>
            </a:r>
            <a:r>
              <a:rPr lang="en-US" sz="2000" b="1" dirty="0"/>
              <a:t> products such as </a:t>
            </a:r>
            <a:r>
              <a:rPr lang="en-US" sz="2000" b="1" dirty="0">
                <a:hlinkClick r:id="rId3" tooltip="Diet aid"/>
              </a:rPr>
              <a:t>slimming aids</a:t>
            </a:r>
            <a:r>
              <a:rPr lang="en-US" sz="2000" b="1" dirty="0"/>
              <a:t>, and in the manufacture of paper and textiles. It is also used for </a:t>
            </a:r>
            <a:r>
              <a:rPr lang="en-US" sz="2000" b="1" dirty="0">
                <a:hlinkClick r:id="rId4" tooltip="Waterproofing"/>
              </a:rPr>
              <a:t>waterproofing</a:t>
            </a:r>
            <a:r>
              <a:rPr lang="en-US" sz="2000" b="1" dirty="0"/>
              <a:t> and </a:t>
            </a:r>
            <a:r>
              <a:rPr lang="en-US" sz="2000" b="1" dirty="0">
                <a:hlinkClick r:id="rId5" tooltip="Fireproofing"/>
              </a:rPr>
              <a:t>fireproofing</a:t>
            </a:r>
            <a:r>
              <a:rPr lang="en-US" sz="2000" b="1" dirty="0"/>
              <a:t> fabrics, in the food industry as a </a:t>
            </a:r>
            <a:r>
              <a:rPr lang="en-US" sz="2000" b="1" dirty="0">
                <a:hlinkClick r:id="rId6" tooltip="Thickening"/>
              </a:rPr>
              <a:t>thickening</a:t>
            </a:r>
            <a:r>
              <a:rPr lang="en-US" sz="2000" b="1" dirty="0"/>
              <a:t> agent for drinks, ice cream and cosmetics, and as a </a:t>
            </a:r>
            <a:r>
              <a:rPr lang="en-US" sz="2000" b="1" dirty="0">
                <a:hlinkClick r:id="rId7" tooltip="Gelling agent"/>
              </a:rPr>
              <a:t>gelling agent</a:t>
            </a:r>
            <a:r>
              <a:rPr lang="en-US" sz="2000" b="1" dirty="0"/>
              <a:t> for jellies.</a:t>
            </a:r>
            <a:r>
              <a:rPr lang="en-US" sz="2000" b="1" baseline="30000" dirty="0"/>
              <a:t>[</a:t>
            </a:r>
            <a:r>
              <a:rPr lang="en-US" sz="2000" b="1" i="1" baseline="30000" dirty="0">
                <a:hlinkClick r:id="rId8" tooltip="Wikipedia:Citation needed"/>
              </a:rPr>
              <a:t>citation needed</a:t>
            </a:r>
            <a:r>
              <a:rPr lang="en-US" sz="2000" b="1" baseline="30000" dirty="0"/>
              <a:t>]</a:t>
            </a:r>
            <a:endParaRPr lang="en-US" sz="2000" b="1" dirty="0"/>
          </a:p>
          <a:p>
            <a:r>
              <a:rPr lang="en-US" sz="2000" b="1" dirty="0"/>
              <a:t>Alginate is used as an ingredient in various </a:t>
            </a:r>
            <a:r>
              <a:rPr lang="en-US" sz="2000" b="1" dirty="0">
                <a:hlinkClick r:id="rId9" tooltip="Pharmaceutical"/>
              </a:rPr>
              <a:t>pharmaceutical</a:t>
            </a:r>
            <a:r>
              <a:rPr lang="en-US" sz="2000" b="1" dirty="0"/>
              <a:t> preparations, such as </a:t>
            </a:r>
            <a:r>
              <a:rPr lang="en-US" sz="2000" b="1" dirty="0" err="1">
                <a:hlinkClick r:id="rId10" tooltip="Gaviscon"/>
              </a:rPr>
              <a:t>Gaviscon</a:t>
            </a:r>
            <a:r>
              <a:rPr lang="en-US" sz="2000" b="1" dirty="0"/>
              <a:t>, in which it combines with </a:t>
            </a:r>
            <a:r>
              <a:rPr lang="en-US" sz="2000" b="1" dirty="0">
                <a:hlinkClick r:id="rId11" tooltip="Bicarbonate"/>
              </a:rPr>
              <a:t>bicarbonate</a:t>
            </a:r>
            <a:r>
              <a:rPr lang="en-US" sz="2000" b="1" dirty="0"/>
              <a:t> to inhibit </a:t>
            </a:r>
            <a:r>
              <a:rPr lang="en-US" sz="2000" b="1" dirty="0">
                <a:hlinkClick r:id="rId12" tooltip="Gastroesophageal reflux disease"/>
              </a:rPr>
              <a:t>reflux</a:t>
            </a:r>
            <a:r>
              <a:rPr lang="en-US" sz="2000" b="1" dirty="0"/>
              <a:t>. Sodium alginate is used as an </a:t>
            </a:r>
            <a:r>
              <a:rPr lang="en-US" sz="2000" b="1" dirty="0">
                <a:hlinkClick r:id="rId13" tooltip="Impression (dental)"/>
              </a:rPr>
              <a:t>impression</a:t>
            </a:r>
            <a:r>
              <a:rPr lang="en-US" sz="2000" b="1" dirty="0"/>
              <a:t>-making material in </a:t>
            </a:r>
            <a:r>
              <a:rPr lang="en-US" sz="2000" b="1" dirty="0">
                <a:hlinkClick r:id="rId14" tooltip="Dentistry"/>
              </a:rPr>
              <a:t>dentistry</a:t>
            </a:r>
            <a:r>
              <a:rPr lang="en-US" sz="2000" b="1" dirty="0"/>
              <a:t>, </a:t>
            </a:r>
            <a:r>
              <a:rPr lang="en-US" sz="2000" b="1" dirty="0">
                <a:hlinkClick r:id="rId15" tooltip="Prosthetic"/>
              </a:rPr>
              <a:t>prosthetics</a:t>
            </a:r>
            <a:r>
              <a:rPr lang="en-US" sz="2000" b="1" dirty="0"/>
              <a:t>, </a:t>
            </a:r>
            <a:r>
              <a:rPr lang="en-US" sz="2000" b="1" dirty="0" err="1">
                <a:hlinkClick r:id="rId16" tooltip="Lifecasting"/>
              </a:rPr>
              <a:t>lifecasting</a:t>
            </a:r>
            <a:r>
              <a:rPr lang="en-US" sz="2000" b="1" dirty="0"/>
              <a:t> and for creating positives for small-scale </a:t>
            </a:r>
            <a:r>
              <a:rPr lang="en-US" sz="2000" b="1" dirty="0">
                <a:hlinkClick r:id="rId17" tooltip="Casting"/>
              </a:rPr>
              <a:t>casting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Sodium alginate is used in </a:t>
            </a:r>
            <a:r>
              <a:rPr lang="en-US" sz="2000" b="1" dirty="0">
                <a:hlinkClick r:id="rId18" tooltip="Reactive dye printing"/>
              </a:rPr>
              <a:t>reactive dye printing</a:t>
            </a:r>
            <a:r>
              <a:rPr lang="en-US" sz="2000" b="1" dirty="0"/>
              <a:t> and as a thickener for </a:t>
            </a:r>
            <a:r>
              <a:rPr lang="en-US" sz="2000" b="1" dirty="0">
                <a:hlinkClick r:id="rId19" tooltip="Reactive dye"/>
              </a:rPr>
              <a:t>reactive dyes</a:t>
            </a:r>
            <a:r>
              <a:rPr lang="en-US" sz="2000" b="1" dirty="0"/>
              <a:t> in </a:t>
            </a:r>
            <a:r>
              <a:rPr lang="en-US" sz="2000" b="1" dirty="0">
                <a:hlinkClick r:id="rId20" tooltip="Textile printing"/>
              </a:rPr>
              <a:t>textile screen-printing</a:t>
            </a:r>
            <a:r>
              <a:rPr lang="en-US" sz="2000" b="1" dirty="0"/>
              <a:t>.</a:t>
            </a:r>
            <a:r>
              <a:rPr lang="en-US" sz="2000" b="1" baseline="30000" dirty="0"/>
              <a:t>[</a:t>
            </a:r>
            <a:r>
              <a:rPr lang="en-US" sz="2000" b="1" i="1" baseline="30000" dirty="0">
                <a:hlinkClick r:id="rId8" tooltip="Wikipedia:Citation needed"/>
              </a:rPr>
              <a:t>citation needed</a:t>
            </a:r>
            <a:r>
              <a:rPr lang="en-US" sz="2000" b="1" baseline="30000" dirty="0"/>
              <a:t>]</a:t>
            </a:r>
            <a:r>
              <a:rPr lang="en-US" sz="2000" b="1" dirty="0"/>
              <a:t> Alginates do not react with these dyes and wash out easily, unlike starch-based thickeners.</a:t>
            </a:r>
          </a:p>
          <a:p>
            <a:r>
              <a:rPr lang="en-US" sz="2000" b="1" dirty="0"/>
              <a:t>As a material for micro-encapsulation.</a:t>
            </a:r>
            <a:r>
              <a:rPr lang="en-US" sz="2000" b="1" baseline="30000" dirty="0">
                <a:hlinkClick r:id="rId21"/>
              </a:rPr>
              <a:t>[7]</a:t>
            </a:r>
            <a:endParaRPr lang="en-US" sz="2000" b="1" dirty="0"/>
          </a:p>
          <a:p>
            <a:r>
              <a:rPr lang="en-US" sz="2000" b="1" dirty="0">
                <a:hlinkClick r:id="rId22" tooltip="Calcium alginate"/>
              </a:rPr>
              <a:t>Calcium alginate</a:t>
            </a:r>
            <a:r>
              <a:rPr lang="en-US" sz="2000" b="1" dirty="0"/>
              <a:t> is used in different types of medical products including skin </a:t>
            </a:r>
            <a:r>
              <a:rPr lang="en-US" sz="2000" b="1" dirty="0">
                <a:hlinkClick r:id="rId23" tooltip="Wound dressing"/>
              </a:rPr>
              <a:t>wound dressings</a:t>
            </a:r>
            <a:r>
              <a:rPr lang="en-US" sz="2000" b="1" dirty="0"/>
              <a:t> to promote healing</a:t>
            </a:r>
            <a:r>
              <a:rPr lang="en-US" sz="2000" b="1" baseline="30000" dirty="0">
                <a:hlinkClick r:id="rId21"/>
              </a:rPr>
              <a:t>[8]</a:t>
            </a:r>
            <a:r>
              <a:rPr lang="en-US" sz="2000" b="1" dirty="0"/>
              <a:t> and can be removed with less pain than conventional dressings.</a:t>
            </a:r>
            <a:r>
              <a:rPr lang="en-US" sz="2000" b="1" baseline="30000" dirty="0"/>
              <a:t>[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494D8-723E-4143-B8BF-89A42A2E5356}" type="datetime1">
              <a:rPr lang="cs-CZ" smtClean="0"/>
              <a:t>04.11.2021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pic>
        <p:nvPicPr>
          <p:cNvPr id="6" name="Obrázek 5" descr="komplexa kationtu Ca+2 alginátem 0508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204064" y="-395752"/>
            <a:ext cx="4735872" cy="849694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51520" y="260648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>
                <a:solidFill>
                  <a:srgbClr val="FF0000"/>
                </a:solidFill>
                <a:latin typeface="Arial Black" pitchFamily="34" charset="0"/>
              </a:rPr>
              <a:t>Komplexa</a:t>
            </a:r>
            <a:r>
              <a:rPr lang="cs-CZ" sz="3200" dirty="0">
                <a:solidFill>
                  <a:srgbClr val="FF0000"/>
                </a:solidFill>
                <a:latin typeface="Arial Black" pitchFamily="34" charset="0"/>
              </a:rPr>
              <a:t> kationtu Ca</a:t>
            </a:r>
            <a:r>
              <a:rPr lang="cs-CZ" sz="3200" baseline="30000" dirty="0">
                <a:solidFill>
                  <a:srgbClr val="FF0000"/>
                </a:solidFill>
                <a:latin typeface="Arial Black" pitchFamily="34" charset="0"/>
              </a:rPr>
              <a:t>+2</a:t>
            </a:r>
            <a:r>
              <a:rPr lang="cs-CZ" sz="3200" dirty="0">
                <a:solidFill>
                  <a:srgbClr val="FF0000"/>
                </a:solidFill>
                <a:latin typeface="Arial Black" pitchFamily="34" charset="0"/>
              </a:rPr>
              <a:t> alginátem – model </a:t>
            </a:r>
            <a:r>
              <a:rPr lang="cs-CZ" sz="3200" dirty="0">
                <a:solidFill>
                  <a:srgbClr val="0000FF"/>
                </a:solidFill>
                <a:latin typeface="Arial Black" pitchFamily="34" charset="0"/>
              </a:rPr>
              <a:t>„vejce v kartónu“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EAF00-EB6E-4D8F-B363-2E02EA1DE7A3}" type="datetime1">
              <a:rPr lang="cs-CZ" smtClean="0"/>
              <a:t>04.11.2021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504" y="188640"/>
          <a:ext cx="8821488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9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49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Stavební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FF"/>
                          </a:solidFill>
                        </a:rPr>
                        <a:t>Strukturní jednotka</a:t>
                      </a:r>
                      <a:endParaRPr lang="cs-CZ" dirty="0">
                        <a:solidFill>
                          <a:srgbClr val="0000FF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31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Obrázek 8" descr="Chondroitin_Sulfate_Structure_N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836712"/>
            <a:ext cx="5987820" cy="259228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2987824" y="335699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C00000"/>
                </a:solidFill>
              </a:rPr>
              <a:t>Chondroitin</a:t>
            </a:r>
            <a:endParaRPr lang="cs-CZ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4869160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itchFamily="34" charset="0"/>
              </a:rPr>
              <a:t>Jde o 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  <a:hlinkClick r:id="rId3" tooltip="Polysacharidy"/>
              </a:rPr>
              <a:t>polysacharid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</a:rPr>
              <a:t> složený z pravidelně se opakujících 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  <a:hlinkClick r:id="rId4" tooltip="Monomer"/>
              </a:rPr>
              <a:t>monomerů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800" dirty="0" err="1">
                <a:solidFill>
                  <a:srgbClr val="C00000"/>
                </a:solidFill>
                <a:latin typeface="Arial Black" pitchFamily="34" charset="0"/>
                <a:hlinkClick r:id="rId5" tooltip="Glukuronát"/>
              </a:rPr>
              <a:t>glukuronátu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</a:rPr>
              <a:t> a </a:t>
            </a:r>
            <a:r>
              <a:rPr lang="cs-CZ" sz="2800" dirty="0">
                <a:solidFill>
                  <a:srgbClr val="C00000"/>
                </a:solidFill>
                <a:latin typeface="Arial Black" pitchFamily="34" charset="0"/>
                <a:hlinkClick r:id="rId6" tooltip="N-acetylgalaktosamin"/>
              </a:rPr>
              <a:t>N-</a:t>
            </a:r>
            <a:r>
              <a:rPr lang="cs-CZ" sz="2800" dirty="0" err="1">
                <a:solidFill>
                  <a:srgbClr val="C00000"/>
                </a:solidFill>
                <a:latin typeface="Arial Black" pitchFamily="34" charset="0"/>
                <a:hlinkClick r:id="rId6" tooltip="N-acetylgalaktosamin"/>
              </a:rPr>
              <a:t>acetylgalaktosaminu</a:t>
            </a:r>
            <a:endParaRPr lang="cs-CZ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 flipH="1" flipV="1">
            <a:off x="7452320" y="2708920"/>
            <a:ext cx="144016" cy="2736304"/>
          </a:xfrm>
          <a:prstGeom prst="straightConnector1">
            <a:avLst/>
          </a:prstGeom>
          <a:ln w="38100">
            <a:solidFill>
              <a:srgbClr val="9900CC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 descr="img13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304429" y="351755"/>
            <a:ext cx="2486472" cy="2880322"/>
          </a:xfrm>
          <a:prstGeom prst="rect">
            <a:avLst/>
          </a:prstGeom>
        </p:spPr>
      </p:pic>
      <p:sp>
        <p:nvSpPr>
          <p:cNvPr id="19" name="Obdélník 18"/>
          <p:cNvSpPr/>
          <p:nvPr/>
        </p:nvSpPr>
        <p:spPr>
          <a:xfrm>
            <a:off x="0" y="548680"/>
            <a:ext cx="313184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šipka 19"/>
          <p:cNvCxnSpPr/>
          <p:nvPr/>
        </p:nvCxnSpPr>
        <p:spPr>
          <a:xfrm flipV="1">
            <a:off x="1907704" y="1124744"/>
            <a:ext cx="2952328" cy="144016"/>
          </a:xfrm>
          <a:prstGeom prst="straightConnector1">
            <a:avLst/>
          </a:prstGeom>
          <a:ln w="38100">
            <a:solidFill>
              <a:srgbClr val="9900CC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flipH="1" flipV="1">
            <a:off x="4932040" y="2132856"/>
            <a:ext cx="504056" cy="3312368"/>
          </a:xfrm>
          <a:prstGeom prst="straightConnector1">
            <a:avLst/>
          </a:prstGeom>
          <a:ln w="38100">
            <a:solidFill>
              <a:srgbClr val="9900CC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07504" y="2924944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Chemical structure of one unit in a </a:t>
            </a:r>
            <a:r>
              <a:rPr lang="en-US" b="1" dirty="0" err="1">
                <a:solidFill>
                  <a:srgbClr val="FF0000"/>
                </a:solidFill>
              </a:rPr>
              <a:t>chondroitin</a:t>
            </a:r>
            <a:r>
              <a:rPr lang="en-US" b="1" dirty="0">
                <a:solidFill>
                  <a:srgbClr val="FF0000"/>
                </a:solidFill>
              </a:rPr>
              <a:t> sulfate chain. Chondroitin-4-sulfate: </a:t>
            </a:r>
            <a:r>
              <a:rPr lang="en-US" b="1" dirty="0">
                <a:solidFill>
                  <a:srgbClr val="9900CC"/>
                </a:solidFill>
              </a:rPr>
              <a:t>R</a:t>
            </a:r>
            <a:r>
              <a:rPr lang="en-US" b="1" baseline="-25000" dirty="0">
                <a:solidFill>
                  <a:srgbClr val="9900CC"/>
                </a:solidFill>
              </a:rPr>
              <a:t>1</a:t>
            </a:r>
            <a:r>
              <a:rPr lang="en-US" b="1" dirty="0">
                <a:solidFill>
                  <a:srgbClr val="9900CC"/>
                </a:solidFill>
              </a:rPr>
              <a:t> = H</a:t>
            </a:r>
            <a:r>
              <a:rPr lang="en-US" b="1" dirty="0">
                <a:solidFill>
                  <a:srgbClr val="FF0000"/>
                </a:solidFill>
              </a:rPr>
              <a:t>; </a:t>
            </a:r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 = SO</a:t>
            </a:r>
            <a:r>
              <a:rPr lang="en-US" b="1" baseline="-25000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H</a:t>
            </a:r>
            <a:r>
              <a:rPr lang="en-US" b="1" dirty="0">
                <a:solidFill>
                  <a:srgbClr val="FF0000"/>
                </a:solidFill>
              </a:rPr>
              <a:t>; </a:t>
            </a:r>
            <a:r>
              <a:rPr lang="en-US" b="1" dirty="0">
                <a:solidFill>
                  <a:srgbClr val="9900CC"/>
                </a:solidFill>
              </a:rPr>
              <a:t>R</a:t>
            </a:r>
            <a:r>
              <a:rPr lang="en-US" b="1" baseline="-25000" dirty="0">
                <a:solidFill>
                  <a:srgbClr val="9900CC"/>
                </a:solidFill>
              </a:rPr>
              <a:t>3</a:t>
            </a:r>
            <a:r>
              <a:rPr lang="en-US" b="1" dirty="0">
                <a:solidFill>
                  <a:srgbClr val="9900CC"/>
                </a:solidFill>
              </a:rPr>
              <a:t> = H. </a:t>
            </a:r>
            <a:r>
              <a:rPr lang="en-US" b="1" dirty="0"/>
              <a:t>Chondroitin-6-sulfate: R</a:t>
            </a:r>
            <a:r>
              <a:rPr lang="en-US" b="1" baseline="-25000" dirty="0"/>
              <a:t>1</a:t>
            </a:r>
            <a:r>
              <a:rPr lang="en-US" b="1" dirty="0"/>
              <a:t> = SO</a:t>
            </a:r>
            <a:r>
              <a:rPr lang="en-US" b="1" baseline="-25000" dirty="0"/>
              <a:t>3</a:t>
            </a:r>
            <a:r>
              <a:rPr lang="en-US" b="1" dirty="0"/>
              <a:t>H; R</a:t>
            </a:r>
            <a:r>
              <a:rPr lang="en-US" b="1" baseline="-25000" dirty="0"/>
              <a:t>2</a:t>
            </a:r>
            <a:r>
              <a:rPr lang="en-US" b="1" dirty="0"/>
              <a:t>, R</a:t>
            </a:r>
            <a:r>
              <a:rPr lang="en-US" b="1" baseline="-25000" dirty="0"/>
              <a:t>3</a:t>
            </a:r>
            <a:r>
              <a:rPr lang="en-US" b="1" dirty="0"/>
              <a:t> = H.</a:t>
            </a:r>
            <a:endParaRPr lang="cs-CZ" b="1" dirty="0"/>
          </a:p>
        </p:txBody>
      </p:sp>
      <p:sp>
        <p:nvSpPr>
          <p:cNvPr id="28" name="Elipsa 27"/>
          <p:cNvSpPr/>
          <p:nvPr/>
        </p:nvSpPr>
        <p:spPr>
          <a:xfrm>
            <a:off x="7236296" y="1196752"/>
            <a:ext cx="432048" cy="360040"/>
          </a:xfrm>
          <a:prstGeom prst="ellipse">
            <a:avLst/>
          </a:prstGeom>
          <a:noFill/>
          <a:ln w="38100">
            <a:solidFill>
              <a:srgbClr val="99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5292080" y="2132856"/>
            <a:ext cx="432048" cy="360040"/>
          </a:xfrm>
          <a:prstGeom prst="ellipse">
            <a:avLst/>
          </a:prstGeom>
          <a:noFill/>
          <a:ln w="38100">
            <a:solidFill>
              <a:srgbClr val="99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Elipsa 29"/>
          <p:cNvSpPr/>
          <p:nvPr/>
        </p:nvSpPr>
        <p:spPr>
          <a:xfrm>
            <a:off x="6156176" y="1628800"/>
            <a:ext cx="504056" cy="432048"/>
          </a:xfrm>
          <a:prstGeom prst="ellipse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07504" y="116632"/>
            <a:ext cx="90364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Medicínský profil látky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Mechanismus účinku</a:t>
            </a:r>
          </a:p>
          <a:p>
            <a:r>
              <a:rPr lang="cs-CZ" sz="2000" b="1" dirty="0"/>
              <a:t>Působí </a:t>
            </a:r>
            <a:r>
              <a:rPr lang="cs-CZ" sz="2000" b="1" u="sng" dirty="0">
                <a:solidFill>
                  <a:srgbClr val="0000FF"/>
                </a:solidFill>
              </a:rPr>
              <a:t>patrně</a:t>
            </a:r>
            <a:r>
              <a:rPr lang="cs-CZ" sz="2000" b="1" dirty="0"/>
              <a:t> galaktosamin vzniklý odbouráním </a:t>
            </a:r>
            <a:r>
              <a:rPr lang="cs-CZ" sz="2000" b="1" dirty="0">
                <a:hlinkClick r:id="rId2" tooltip="Polysacharidy"/>
              </a:rPr>
              <a:t>polysacharidového</a:t>
            </a:r>
            <a:r>
              <a:rPr lang="cs-CZ" sz="2000" b="1" dirty="0"/>
              <a:t> řetězce, mechanismus účinku je pravděpodobně shodný s </a:t>
            </a:r>
            <a:r>
              <a:rPr lang="cs-CZ" sz="2000" b="1" dirty="0">
                <a:hlinkClick r:id="rId3" tooltip="Glukosamin"/>
              </a:rPr>
              <a:t>glukosaminem</a:t>
            </a:r>
            <a:r>
              <a:rPr lang="cs-CZ" sz="2000" b="1" dirty="0"/>
              <a:t>. K výstavbě chrupavky není využíván polysacharidový řetězec či jeho štěpy, ale jednotlivé </a:t>
            </a:r>
            <a:r>
              <a:rPr lang="cs-CZ" sz="2000" b="1" dirty="0">
                <a:hlinkClick r:id="rId4" tooltip="Monomer"/>
              </a:rPr>
              <a:t>monomery</a:t>
            </a:r>
            <a:r>
              <a:rPr lang="cs-CZ" sz="2000" b="1" dirty="0"/>
              <a:t> (vzhledem k výše uvedené </a:t>
            </a:r>
            <a:r>
              <a:rPr lang="cs-CZ" sz="2000" b="1" dirty="0">
                <a:hlinkClick r:id="rId5" tooltip="Biosyntéza"/>
              </a:rPr>
              <a:t>biosyntéze</a:t>
            </a:r>
            <a:r>
              <a:rPr lang="cs-CZ" sz="2000" b="1" dirty="0"/>
              <a:t> </a:t>
            </a:r>
            <a:r>
              <a:rPr lang="cs-CZ" sz="2000" b="1" dirty="0">
                <a:hlinkClick r:id="rId6" tooltip="Proteoglykan"/>
              </a:rPr>
              <a:t>proteoglykanů</a:t>
            </a:r>
            <a:r>
              <a:rPr lang="cs-CZ" sz="2000" b="1" dirty="0"/>
              <a:t>).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Účinky</a:t>
            </a:r>
          </a:p>
          <a:p>
            <a:r>
              <a:rPr lang="cs-CZ" sz="2000" b="1" dirty="0"/>
              <a:t>Chondroitin sulfát patří mezi symptomaticky pomalu působící léky při </a:t>
            </a:r>
            <a:r>
              <a:rPr lang="cs-CZ" sz="2000" b="1" dirty="0">
                <a:hlinkClick r:id="rId7" tooltip="Osteoartróza"/>
              </a:rPr>
              <a:t>osteoartróze</a:t>
            </a:r>
            <a:r>
              <a:rPr lang="cs-CZ" sz="2000" b="1" dirty="0"/>
              <a:t>.To znamená, že při dlouhodobém užívání (alespoň 2 měsíce) má příznivé účinky proti </a:t>
            </a:r>
            <a:r>
              <a:rPr lang="cs-CZ" sz="2000" b="1" dirty="0">
                <a:hlinkClick r:id="rId8" tooltip="Bolest"/>
              </a:rPr>
              <a:t>bolesti</a:t>
            </a:r>
            <a:r>
              <a:rPr lang="cs-CZ" sz="2000" b="1" dirty="0"/>
              <a:t> a </a:t>
            </a:r>
            <a:r>
              <a:rPr lang="cs-CZ" sz="2000" b="1" dirty="0">
                <a:hlinkClick r:id="rId9" tooltip="Zánět"/>
              </a:rPr>
              <a:t>zánětu</a:t>
            </a:r>
            <a:r>
              <a:rPr lang="cs-CZ" sz="2000" b="1" dirty="0"/>
              <a:t> při artróze </a:t>
            </a:r>
            <a:r>
              <a:rPr lang="cs-CZ" sz="2000" b="1" dirty="0">
                <a:hlinkClick r:id="rId10" tooltip="Kloub"/>
              </a:rPr>
              <a:t>kloubů</a:t>
            </a:r>
            <a:r>
              <a:rPr lang="cs-CZ" sz="2000" b="1" dirty="0"/>
              <a:t>.</a:t>
            </a:r>
            <a:r>
              <a:rPr lang="cs-CZ" sz="2000" b="1" baseline="30000" dirty="0"/>
              <a:t> </a:t>
            </a:r>
            <a:r>
              <a:rPr lang="cs-CZ" sz="2000" b="1" dirty="0"/>
              <a:t>Na rozdíl od </a:t>
            </a:r>
            <a:r>
              <a:rPr lang="cs-CZ" sz="2000" b="1" dirty="0">
                <a:hlinkClick r:id="rId11" tooltip="Analgetika"/>
              </a:rPr>
              <a:t>analgetik</a:t>
            </a:r>
            <a:r>
              <a:rPr lang="cs-CZ" sz="2000" b="1" dirty="0"/>
              <a:t> a </a:t>
            </a:r>
            <a:r>
              <a:rPr lang="cs-CZ" sz="2000" b="1" dirty="0">
                <a:hlinkClick r:id="rId12" tooltip="Steroidy"/>
              </a:rPr>
              <a:t>nesteroidních</a:t>
            </a:r>
            <a:r>
              <a:rPr lang="cs-CZ" sz="2000" b="1" dirty="0"/>
              <a:t> </a:t>
            </a:r>
            <a:r>
              <a:rPr lang="cs-CZ" sz="2000" b="1" dirty="0">
                <a:hlinkClick r:id="rId13" tooltip="Antiflogistika (stránka neexistuje)"/>
              </a:rPr>
              <a:t>antiflogistik</a:t>
            </a:r>
            <a:r>
              <a:rPr lang="cs-CZ" sz="2000" b="1" dirty="0"/>
              <a:t> je tento účinek opožděný, projeví se až po 4-6 týdnech pravidelného užívaní. Po vysazení však tento účinek obvykle přetrvává nějakou dobu. Proto je možné po 2-3 měsících užívání udělat další asi 2-3měsíční přestávku.</a:t>
            </a:r>
          </a:p>
          <a:p>
            <a:r>
              <a:rPr lang="cs-CZ" sz="2000" b="1" dirty="0"/>
              <a:t>Chondroitin sulfát též zřejmě dokáže zastavit ztrátu kloubní chrupavky, ke které při </a:t>
            </a:r>
            <a:r>
              <a:rPr lang="cs-CZ" sz="2000" b="1" dirty="0">
                <a:hlinkClick r:id="rId7" tooltip="Osteoartróza"/>
              </a:rPr>
              <a:t>artróze</a:t>
            </a:r>
            <a:r>
              <a:rPr lang="cs-CZ" sz="2000" b="1" dirty="0"/>
              <a:t> dochází.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12160" y="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C00000"/>
                </a:solidFill>
              </a:rPr>
              <a:t>Chondroitin</a:t>
            </a:r>
            <a:endParaRPr lang="cs-CZ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4E517-051B-48D9-BDF1-721CD9FB1DD1}" type="datetime1">
              <a:rPr lang="cs-CZ" smtClean="0"/>
              <a:t>04.11.2021</a:t>
            </a:fld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JINÉ UŽITEČNÉ POLYSACHARIDY  PŘF MU 6_10 2021</a:t>
            </a:r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13580</TotalTime>
  <Words>863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Default Design</vt:lpstr>
      <vt:lpstr>PŘÍRODNÍ POLYMERY JINÉ UŽITEČNÉ POLYSACHARIDY </vt:lpstr>
      <vt:lpstr>AGAR</vt:lpstr>
      <vt:lpstr>Jiné užitečné polysacharidy 1</vt:lpstr>
      <vt:lpstr>Jiné užitečné polysacharidy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GUAROVÁ GUMA  - rostlinná guma</vt:lpstr>
    </vt:vector>
  </TitlesOfParts>
  <Company>Home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ladapospa@icloud.com</cp:lastModifiedBy>
  <cp:revision>791</cp:revision>
  <dcterms:created xsi:type="dcterms:W3CDTF">2008-02-10T16:41:08Z</dcterms:created>
  <dcterms:modified xsi:type="dcterms:W3CDTF">2021-11-04T07:16:09Z</dcterms:modified>
</cp:coreProperties>
</file>