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0" r:id="rId3"/>
    <p:sldId id="346" r:id="rId4"/>
    <p:sldId id="343" r:id="rId5"/>
    <p:sldId id="258" r:id="rId6"/>
    <p:sldId id="288" r:id="rId7"/>
    <p:sldId id="279" r:id="rId8"/>
    <p:sldId id="326" r:id="rId9"/>
    <p:sldId id="342" r:id="rId10"/>
    <p:sldId id="329" r:id="rId11"/>
    <p:sldId id="327" r:id="rId12"/>
    <p:sldId id="304" r:id="rId13"/>
    <p:sldId id="328" r:id="rId14"/>
    <p:sldId id="315" r:id="rId15"/>
    <p:sldId id="344" r:id="rId16"/>
    <p:sldId id="314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30" r:id="rId25"/>
    <p:sldId id="331" r:id="rId26"/>
    <p:sldId id="349" r:id="rId27"/>
    <p:sldId id="333" r:id="rId28"/>
    <p:sldId id="345" r:id="rId29"/>
    <p:sldId id="347" r:id="rId30"/>
    <p:sldId id="348" r:id="rId31"/>
    <p:sldId id="332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51" r:id="rId41"/>
    <p:sldId id="352" r:id="rId42"/>
    <p:sldId id="350" r:id="rId43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s://cs.wikipedia.org/w/index.php?title=Zbytkov%C3%A1_biomasa&amp;action=edit&amp;redlink=1" TargetMode="External"/><Relationship Id="rId26" Type="http://schemas.openxmlformats.org/officeDocument/2006/relationships/image" Target="../media/image4.jpeg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hyperlink" Target="https://cs.wikipedia.org/wiki/Energetick%C3%A9_byliny" TargetMode="External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5" Type="http://schemas.openxmlformats.org/officeDocument/2006/relationships/hyperlink" Target="http://upload.wikimedia.org/wikipedia/commons/a/a6/Boletus_erythropus_2010_G3.jpg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s://cs.wikipedia.org/w/index.php?title=P%C4%9Bstovan%C3%A1_biomas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24" Type="http://schemas.openxmlformats.org/officeDocument/2006/relationships/image" Target="../media/image3.jpeg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hyperlink" Target="http://upload.wikimedia.org/wikipedia/commons/1/11/%C5%A0palek_na_%C5%A1t%C3%ADp%C3%A1n%C3%AD.jpg" TargetMode="External"/><Relationship Id="rId28" Type="http://schemas.openxmlformats.org/officeDocument/2006/relationships/image" Target="../media/image5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hyperlink" Target="https://cs.wikipedia.org/wiki/Bioodpad" TargetMode="External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s://cs.wikipedia.org/wiki/Rychlerostouc%C3%AD_d%C5%99eviny" TargetMode="External"/><Relationship Id="rId27" Type="http://schemas.openxmlformats.org/officeDocument/2006/relationships/hyperlink" Target="http://cs.wikipedia.org/wiki/Soubor:Spirulina_farm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onosacharidy" TargetMode="External"/><Relationship Id="rId7" Type="http://schemas.openxmlformats.org/officeDocument/2006/relationships/hyperlink" Target="https://cs.wikipedia.org/wiki/Glukopyranos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Anomer" TargetMode="External"/><Relationship Id="rId5" Type="http://schemas.openxmlformats.org/officeDocument/2006/relationships/hyperlink" Target="https://cs.wikipedia.org/wiki/Sacharidy" TargetMode="External"/><Relationship Id="rId4" Type="http://schemas.openxmlformats.org/officeDocument/2006/relationships/hyperlink" Target="https://cs.wikipedia.org/w/index.php?title=Hemiacet%C3%A1l&amp;action=edit&amp;redlink=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 dirty="0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1"/>
            <a:ext cx="9144000" cy="1008112"/>
          </a:xfrm>
        </p:spPr>
        <p:txBody>
          <a:bodyPr/>
          <a:lstStyle/>
          <a:p>
            <a:pPr eaLnBrk="1" hangingPunct="1"/>
            <a:r>
              <a:rPr lang="sk-SK" sz="54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132856"/>
            <a:ext cx="8640960" cy="4104456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RNDr. Ladislav Pospíšil, CSc.</a:t>
            </a:r>
          </a:p>
          <a:p>
            <a:pPr eaLnBrk="1" hangingPunct="1"/>
            <a:r>
              <a:rPr lang="cs-CZ" sz="11500" b="1" dirty="0" smtClean="0">
                <a:solidFill>
                  <a:srgbClr val="C00000"/>
                </a:solidFill>
              </a:rPr>
              <a:t>UČO:29716</a:t>
            </a:r>
            <a:endParaRPr lang="sk-SK" sz="115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Výuka předmětu PŘÍRODNÍ POLYMERY (LÁTKY) na MU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1332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Bioorganická</a:t>
                      </a:r>
                      <a:r>
                        <a:rPr lang="cs-CZ" dirty="0" smtClean="0"/>
                        <a:t> chemie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8" name="Obrázek 7" descr="img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19400" y="2745894"/>
            <a:ext cx="4486255" cy="3312367"/>
          </a:xfrm>
          <a:prstGeom prst="rect">
            <a:avLst/>
          </a:prstGeom>
        </p:spPr>
      </p:pic>
      <p:pic>
        <p:nvPicPr>
          <p:cNvPr id="9" name="Obrázek 8" descr="img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82855" y="617945"/>
            <a:ext cx="1872208" cy="50460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Inženýrské specializace v oblasti přírodních polymerů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1369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sz="4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Papír a celulóza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Polysacharidy - škrob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Koželužství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Přírodní textilní</a:t>
                      </a:r>
                      <a:r>
                        <a:rPr lang="cs-CZ" sz="2800" b="1" baseline="0" dirty="0" smtClean="0"/>
                        <a:t> </a:t>
                      </a:r>
                      <a:r>
                        <a:rPr lang="cs-CZ" sz="2800" b="1" dirty="0" smtClean="0"/>
                        <a:t>vlákna (celulózová a bílkovinná)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Bioplyn, dřevoplyn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………………………</a:t>
                      </a:r>
                      <a:endParaRPr lang="cs-CZ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752528"/>
          </a:xfrm>
        </p:spPr>
        <p:txBody>
          <a:bodyPr/>
          <a:lstStyle/>
          <a:p>
            <a:pPr algn="just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Biomasa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800" b="1" dirty="0" smtClean="0"/>
              <a:t>Biomasa</a:t>
            </a:r>
            <a:r>
              <a:rPr lang="cs-CZ" sz="1800" dirty="0" smtClean="0"/>
              <a:t> je souhrn látek tvořících těla </a:t>
            </a:r>
            <a:r>
              <a:rPr lang="cs-CZ" sz="1800" dirty="0" smtClean="0">
                <a:solidFill>
                  <a:srgbClr val="FF0000"/>
                </a:solidFill>
                <a:latin typeface="Arial Black" pitchFamily="34" charset="0"/>
              </a:rPr>
              <a:t>všech </a:t>
            </a:r>
            <a:r>
              <a:rPr lang="cs-CZ" sz="1800" dirty="0" smtClean="0">
                <a:solidFill>
                  <a:srgbClr val="FF0000"/>
                </a:solidFill>
                <a:latin typeface="Arial Black" pitchFamily="34" charset="0"/>
                <a:hlinkClick r:id="rId2" action="ppaction://hlinkfile" tooltip="Organismus"/>
              </a:rPr>
              <a:t>organismů</a:t>
            </a:r>
            <a:r>
              <a:rPr lang="cs-CZ" sz="1800" dirty="0" smtClean="0"/>
              <a:t>, jak </a:t>
            </a:r>
            <a:r>
              <a:rPr lang="cs-CZ" sz="1800" dirty="0" smtClean="0">
                <a:hlinkClick r:id="rId3" action="ppaction://hlinkfile" tooltip="Rostliny"/>
              </a:rPr>
              <a:t>rostlin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4" action="ppaction://hlinkfile" tooltip="Bakterie"/>
              </a:rPr>
              <a:t>bakterií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5" action="ppaction://hlinkfile" tooltip="Sinice"/>
              </a:rPr>
              <a:t>sinic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6" action="ppaction://hlinkfile" tooltip="Houby"/>
              </a:rPr>
              <a:t>hub</a:t>
            </a:r>
            <a:r>
              <a:rPr lang="cs-CZ" sz="1800" dirty="0" smtClean="0"/>
              <a:t>, tak i živočichů. Tímto pojmem často označujeme rostlinnou biomasu využitelnou pro energetické účely. Energie biomasy má svůj prapůvod ve </a:t>
            </a:r>
            <a:r>
              <a:rPr lang="cs-CZ" sz="1800" dirty="0" smtClean="0">
                <a:hlinkClick r:id="rId7" action="ppaction://hlinkfile" tooltip="Sluneční záření"/>
              </a:rPr>
              <a:t>slunečním záření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8" action="ppaction://hlinkfile" tooltip="Fotosyntéza"/>
              </a:rPr>
              <a:t>fotosyntéze</a:t>
            </a:r>
            <a:r>
              <a:rPr lang="cs-CZ" sz="1800" dirty="0" smtClean="0"/>
              <a:t>, proto se jedná o </a:t>
            </a:r>
            <a:r>
              <a:rPr lang="cs-CZ" sz="1800" dirty="0" smtClean="0">
                <a:hlinkClick r:id="rId9" action="ppaction://hlinkfile" tooltip="Obnovitelný zdroj energie"/>
              </a:rPr>
              <a:t>obnovitelný zdroj energie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800" dirty="0" smtClean="0"/>
              <a:t>Celková hmotnost biomasy je obvykle stanovena </a:t>
            </a:r>
            <a:r>
              <a:rPr lang="cs-CZ" sz="1800" dirty="0" smtClean="0">
                <a:hlinkClick r:id="rId10" action="ppaction://hlinkfile" tooltip="Vážení (stránka neexistuje)"/>
              </a:rPr>
              <a:t>vážením</a:t>
            </a:r>
            <a:r>
              <a:rPr lang="cs-CZ" sz="1800" dirty="0" smtClean="0"/>
              <a:t>, popřípadě též odhadem z </a:t>
            </a:r>
            <a:r>
              <a:rPr lang="cs-CZ" sz="1800" dirty="0" smtClean="0">
                <a:hlinkClick r:id="rId11" action="ppaction://hlinkfile" tooltip="Objem"/>
              </a:rPr>
              <a:t>objemu</a:t>
            </a:r>
            <a:r>
              <a:rPr lang="cs-CZ" sz="1800" dirty="0" smtClean="0"/>
              <a:t> nebo délky těla. U čerstvě nalovených organismů je stanovena živá nebo čerstvá biomasa. Přesnější je stanovení biomasy suché (</a:t>
            </a:r>
            <a:r>
              <a:rPr lang="cs-CZ" sz="1800" dirty="0" smtClean="0">
                <a:hlinkClick r:id="rId12" action="ppaction://hlinkfile" tooltip="Sušina"/>
              </a:rPr>
              <a:t>sušiny</a:t>
            </a:r>
            <a:r>
              <a:rPr lang="cs-CZ" sz="1800" dirty="0" smtClean="0"/>
              <a:t>) a sušiny bez </a:t>
            </a:r>
            <a:r>
              <a:rPr lang="cs-CZ" sz="1800" dirty="0" smtClean="0">
                <a:hlinkClick r:id="rId13" action="ppaction://hlinkfile" tooltip="Popel"/>
              </a:rPr>
              <a:t>popelovin</a:t>
            </a:r>
            <a:r>
              <a:rPr lang="cs-CZ" sz="1800" dirty="0" smtClean="0"/>
              <a:t>. Energetická hodnota biomasy je stanovena buď spálením v </a:t>
            </a:r>
            <a:r>
              <a:rPr lang="cs-CZ" sz="1800" dirty="0" err="1" smtClean="0">
                <a:hlinkClick r:id="rId14" action="ppaction://hlinkfile" tooltip="Joulometr"/>
              </a:rPr>
              <a:t>joulometru</a:t>
            </a:r>
            <a:r>
              <a:rPr lang="cs-CZ" sz="1800" dirty="0" smtClean="0"/>
              <a:t>, nebo na základě podílu </a:t>
            </a:r>
            <a:r>
              <a:rPr lang="cs-CZ" sz="1800" dirty="0" smtClean="0">
                <a:hlinkClick r:id="rId15" action="ppaction://hlinkfile" tooltip="Bílkovina"/>
              </a:rPr>
              <a:t>proteinů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16" action="ppaction://hlinkfile" tooltip="Sacharidy"/>
              </a:rPr>
              <a:t>cukrů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17" action="ppaction://hlinkfile" tooltip="Tuky"/>
              </a:rPr>
              <a:t>tuků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600" dirty="0" smtClean="0"/>
              <a:t> </a:t>
            </a:r>
            <a:r>
              <a:rPr lang="cs-CZ" sz="1800" dirty="0" smtClean="0">
                <a:solidFill>
                  <a:srgbClr val="C00000"/>
                </a:solidFill>
              </a:rPr>
              <a:t>Rozeznáváme především </a:t>
            </a:r>
            <a:r>
              <a:rPr lang="cs-CZ" sz="1800" dirty="0" smtClean="0">
                <a:solidFill>
                  <a:srgbClr val="C00000"/>
                </a:solidFill>
                <a:latin typeface="Arial Black" pitchFamily="34" charset="0"/>
                <a:hlinkClick r:id="rId18" tooltip="Zbytková biomasa (stránka neexistuje)"/>
              </a:rPr>
              <a:t>zbytkovou (odpadní) biomasu</a:t>
            </a:r>
            <a:r>
              <a:rPr lang="cs-CZ" sz="1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</a:rPr>
              <a:t>- dřevní odpady z lesního hospodářství a celulózo-papírenského, dřevařského a nábytkářského průmyslu, rostlinné zbytky ze zemědělské prvovýroby a údržby krajiny, komunální </a:t>
            </a:r>
            <a:r>
              <a:rPr lang="cs-CZ" sz="1800" dirty="0" err="1" smtClean="0">
                <a:solidFill>
                  <a:srgbClr val="C00000"/>
                </a:solidFill>
                <a:hlinkClick r:id="rId19" tooltip="Bioodpad"/>
              </a:rPr>
              <a:t>bioodpad</a:t>
            </a:r>
            <a:r>
              <a:rPr lang="cs-CZ" sz="1800" dirty="0" smtClean="0">
                <a:solidFill>
                  <a:srgbClr val="C00000"/>
                </a:solidFill>
              </a:rPr>
              <a:t> a odpady z potravinářského průmyslu - a </a:t>
            </a:r>
            <a:r>
              <a:rPr lang="cs-CZ" sz="1800" dirty="0" smtClean="0">
                <a:solidFill>
                  <a:srgbClr val="C00000"/>
                </a:solidFill>
                <a:latin typeface="Arial Black" pitchFamily="34" charset="0"/>
                <a:hlinkClick r:id="rId20" tooltip="Pěstovaná biomasa (stránka neexistuje)"/>
              </a:rPr>
              <a:t>cíleně pěstovanou biomasu</a:t>
            </a:r>
            <a:r>
              <a:rPr lang="cs-CZ" sz="1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</a:rPr>
              <a:t>- </a:t>
            </a:r>
            <a:r>
              <a:rPr lang="cs-CZ" sz="1800" dirty="0" smtClean="0">
                <a:solidFill>
                  <a:srgbClr val="C00000"/>
                </a:solidFill>
                <a:hlinkClick r:id="rId21" tooltip="Energetické byliny"/>
              </a:rPr>
              <a:t>energetické byliny</a:t>
            </a:r>
            <a:r>
              <a:rPr lang="cs-CZ" sz="1800" dirty="0" smtClean="0">
                <a:solidFill>
                  <a:srgbClr val="C00000"/>
                </a:solidFill>
              </a:rPr>
              <a:t> a </a:t>
            </a:r>
            <a:r>
              <a:rPr lang="cs-CZ" sz="1800" dirty="0" err="1" smtClean="0">
                <a:solidFill>
                  <a:srgbClr val="C00000"/>
                </a:solidFill>
                <a:hlinkClick r:id="rId22" tooltip="Rychlerostoucí dřeviny"/>
              </a:rPr>
              <a:t>rychlerostoucí</a:t>
            </a:r>
            <a:r>
              <a:rPr lang="cs-CZ" sz="1800" dirty="0" smtClean="0">
                <a:solidFill>
                  <a:srgbClr val="C00000"/>
                </a:solidFill>
                <a:hlinkClick r:id="rId22" tooltip="Rychlerostoucí dřeviny"/>
              </a:rPr>
              <a:t> dřeviny</a:t>
            </a:r>
            <a:endParaRPr lang="cs-CZ" sz="1600" b="1" dirty="0" smtClean="0">
              <a:solidFill>
                <a:srgbClr val="C0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AC57-DEC1-47D7-AD70-298A18EEE178}" type="slidenum">
              <a:rPr lang="sk-SK" smtClean="0"/>
              <a:pPr/>
              <a:t>12</a:t>
            </a:fld>
            <a:endParaRPr lang="sk-SK" smtClean="0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pic>
        <p:nvPicPr>
          <p:cNvPr id="9222" name="Picture 23" descr="Soubor:Špalek na štípání.jpg">
            <a:hlinkClick r:id="rId2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4" cstate="print"/>
          <a:srcRect/>
          <a:stretch>
            <a:fillRect/>
          </a:stretch>
        </p:blipFill>
        <p:spPr>
          <a:xfrm>
            <a:off x="179512" y="4843806"/>
            <a:ext cx="2686000" cy="2014194"/>
          </a:xfrm>
        </p:spPr>
      </p:pic>
      <p:pic>
        <p:nvPicPr>
          <p:cNvPr id="9223" name="Picture 28" descr="Soubor:Boletus erythropus 2010 G3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915816" y="4869160"/>
            <a:ext cx="177570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88024" y="4848484"/>
            <a:ext cx="4248472" cy="200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Doporučená literatura – nespecializované učebnice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cs-CZ" sz="2600" u="sng" dirty="0" smtClean="0">
                <a:solidFill>
                  <a:srgbClr val="FF0000"/>
                </a:solidFill>
                <a:latin typeface="Arial Black" pitchFamily="34" charset="0"/>
              </a:rPr>
              <a:t>Předmět nemá žádné tzv. </a:t>
            </a:r>
            <a:r>
              <a:rPr lang="cs-CZ" sz="2600" b="1" u="sng" dirty="0" smtClean="0">
                <a:solidFill>
                  <a:srgbClr val="FF0000"/>
                </a:solidFill>
                <a:latin typeface="Arial Black" pitchFamily="34" charset="0"/>
              </a:rPr>
              <a:t>PREREQUISITIES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J. Mleziva, J. </a:t>
            </a:r>
            <a:r>
              <a:rPr lang="cs-CZ" sz="2600" b="1" dirty="0" err="1" smtClean="0">
                <a:solidFill>
                  <a:srgbClr val="0000FF"/>
                </a:solidFill>
              </a:rPr>
              <a:t>Šňupárek</a:t>
            </a:r>
            <a:r>
              <a:rPr lang="cs-CZ" sz="2600" b="1" dirty="0" smtClean="0">
                <a:solidFill>
                  <a:srgbClr val="0000FF"/>
                </a:solidFill>
              </a:rPr>
              <a:t>: </a:t>
            </a:r>
            <a:r>
              <a:rPr lang="cs-CZ" sz="2600" b="1" dirty="0" smtClean="0">
                <a:solidFill>
                  <a:srgbClr val="0000FF"/>
                </a:solidFill>
                <a:latin typeface="Arial Black" pitchFamily="34" charset="0"/>
              </a:rPr>
              <a:t>POLYMERY</a:t>
            </a:r>
            <a:r>
              <a:rPr lang="cs-CZ" sz="2600" b="1" dirty="0" smtClean="0">
                <a:solidFill>
                  <a:srgbClr val="0000FF"/>
                </a:solidFill>
              </a:rPr>
              <a:t>  výroba, struktura, vlastnosti a použití (kapitola 21: Celulosa a její deriváty)</a:t>
            </a:r>
          </a:p>
          <a:p>
            <a:r>
              <a:rPr lang="cs-CZ" sz="2600" b="1" dirty="0" smtClean="0">
                <a:solidFill>
                  <a:srgbClr val="008000"/>
                </a:solidFill>
              </a:rPr>
              <a:t>J. Mleziva, J. Kálal: </a:t>
            </a:r>
            <a:r>
              <a:rPr lang="cs-CZ" sz="2600" b="1" dirty="0" smtClean="0">
                <a:solidFill>
                  <a:srgbClr val="008000"/>
                </a:solidFill>
                <a:latin typeface="Arial Black" pitchFamily="34" charset="0"/>
              </a:rPr>
              <a:t>Základy makromolekulární chemie</a:t>
            </a:r>
            <a:r>
              <a:rPr lang="cs-CZ" sz="2600" b="1" dirty="0" smtClean="0">
                <a:solidFill>
                  <a:srgbClr val="008000"/>
                </a:solidFill>
              </a:rPr>
              <a:t> (kapitola 6: Přírodní polymery)</a:t>
            </a:r>
          </a:p>
          <a:p>
            <a:r>
              <a:rPr lang="cs-CZ" sz="2600" b="1" dirty="0" smtClean="0">
                <a:solidFill>
                  <a:srgbClr val="C00000"/>
                </a:solidFill>
              </a:rPr>
              <a:t>J. </a:t>
            </a:r>
            <a:r>
              <a:rPr lang="cs-CZ" sz="2600" b="1" dirty="0" err="1" smtClean="0">
                <a:solidFill>
                  <a:srgbClr val="C00000"/>
                </a:solidFill>
              </a:rPr>
              <a:t>McMurry</a:t>
            </a:r>
            <a:r>
              <a:rPr lang="cs-CZ" sz="2600" b="1" dirty="0" smtClean="0">
                <a:solidFill>
                  <a:srgbClr val="C00000"/>
                </a:solidFill>
              </a:rPr>
              <a:t>: </a:t>
            </a:r>
            <a:r>
              <a:rPr lang="cs-CZ" sz="2600" b="1" dirty="0" smtClean="0">
                <a:solidFill>
                  <a:srgbClr val="C00000"/>
                </a:solidFill>
                <a:latin typeface="Arial Black" pitchFamily="34" charset="0"/>
              </a:rPr>
              <a:t>Organická chemie </a:t>
            </a:r>
            <a:r>
              <a:rPr lang="cs-CZ" sz="2600" b="1" dirty="0" smtClean="0">
                <a:solidFill>
                  <a:srgbClr val="C00000"/>
                </a:solidFill>
              </a:rPr>
              <a:t>(kapitola 25: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 Sacharidy, kapitola 26: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:Aminokyseliny, peptidy a bílkoviny, kapitola 27: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:Lipidy) </a:t>
            </a:r>
          </a:p>
          <a:p>
            <a:endParaRPr lang="cs-CZ" sz="2600" b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Nově sehnaná literatura</a:t>
            </a:r>
            <a:endParaRPr lang="cs-CZ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14</a:t>
            </a:fld>
            <a:endParaRPr lang="sk-SK" smtClean="0"/>
          </a:p>
        </p:txBody>
      </p:sp>
      <p:pic>
        <p:nvPicPr>
          <p:cNvPr id="7" name="Obrázek 6" descr="img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1" y="908719"/>
            <a:ext cx="3528392" cy="5346871"/>
          </a:xfrm>
          <a:prstGeom prst="rect">
            <a:avLst/>
          </a:prstGeom>
        </p:spPr>
      </p:pic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186" y="836712"/>
            <a:ext cx="341407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400" b="1" dirty="0" smtClean="0"/>
              <a:t>V češtině a slovenštině asi jediná literatura věnovaná výhradně </a:t>
            </a:r>
            <a:r>
              <a:rPr lang="cs-CZ" sz="2400" b="1" dirty="0" smtClean="0">
                <a:solidFill>
                  <a:srgbClr val="FF0000"/>
                </a:solidFill>
              </a:rPr>
              <a:t>PŘÍRODNÍM POLYMERŮM, </a:t>
            </a:r>
            <a:r>
              <a:rPr lang="cs-CZ" sz="2400" b="1" u="sng" dirty="0" smtClean="0">
                <a:solidFill>
                  <a:srgbClr val="008000"/>
                </a:solidFill>
                <a:latin typeface="Arial Black" pitchFamily="34" charset="0"/>
              </a:rPr>
              <a:t>ale nedostupná</a:t>
            </a:r>
            <a:endParaRPr lang="cs-CZ" sz="2400" b="1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15</a:t>
            </a:fld>
            <a:endParaRPr lang="sk-SK" smtClean="0"/>
          </a:p>
        </p:txBody>
      </p:sp>
      <p:pic>
        <p:nvPicPr>
          <p:cNvPr id="12" name="Obrázek 11" descr="162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416824" cy="52879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D5F6F-DC89-402F-8AC0-CB3B3A5354D6}" type="slidenum">
              <a:rPr lang="sk-SK" smtClean="0"/>
              <a:pPr/>
              <a:t>16</a:t>
            </a:fld>
            <a:endParaRPr lang="sk-SK" smtClean="0"/>
          </a:p>
        </p:txBody>
      </p:sp>
      <p:pic>
        <p:nvPicPr>
          <p:cNvPr id="9" name="Obrázek 8" descr="img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83568" y="260648"/>
            <a:ext cx="3777578" cy="590558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788024" y="332656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RSC Green Chemistry No. 16</a:t>
            </a:r>
          </a:p>
          <a:p>
            <a:r>
              <a:rPr lang="fr-FR" dirty="0" smtClean="0"/>
              <a:t>Natural Polymers, Volume 1: Composites</a:t>
            </a:r>
          </a:p>
          <a:p>
            <a:r>
              <a:rPr lang="en-US" dirty="0" smtClean="0"/>
              <a:t>Edited by Maya J John and Thomas </a:t>
            </a:r>
            <a:r>
              <a:rPr lang="en-US" dirty="0" err="1" smtClean="0"/>
              <a:t>Sabu</a:t>
            </a:r>
            <a:endParaRPr lang="en-US" dirty="0" smtClean="0"/>
          </a:p>
          <a:p>
            <a:r>
              <a:rPr lang="en-US" dirty="0" smtClean="0"/>
              <a:t>© The Royal Society of Chemistry 2012</a:t>
            </a:r>
          </a:p>
          <a:p>
            <a:r>
              <a:rPr lang="en-US" dirty="0" smtClean="0"/>
              <a:t>Published by the Royal Society of Chemistry,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www.rsc.org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88024" y="3284984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Tuto skutečně moderní knihu se podařilo s prof. Příhodou zakoupit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17</a:t>
            </a:fld>
            <a:endParaRPr lang="sk-SK" smtClean="0"/>
          </a:p>
        </p:txBody>
      </p:sp>
      <p:pic>
        <p:nvPicPr>
          <p:cNvPr id="10" name="Obrázek 9" descr="img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43425" cy="3086100"/>
          </a:xfrm>
          <a:prstGeom prst="rect">
            <a:avLst/>
          </a:prstGeom>
        </p:spPr>
      </p:pic>
      <p:pic>
        <p:nvPicPr>
          <p:cNvPr id="11" name="Obrázek 10" descr="img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454342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18</a:t>
            </a:fld>
            <a:endParaRPr lang="sk-SK" smtClean="0"/>
          </a:p>
        </p:txBody>
      </p:sp>
      <p:pic>
        <p:nvPicPr>
          <p:cNvPr id="7" name="Obrázek 6" descr="img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543425" cy="3086100"/>
          </a:xfrm>
          <a:prstGeom prst="rect">
            <a:avLst/>
          </a:prstGeom>
        </p:spPr>
      </p:pic>
      <p:pic>
        <p:nvPicPr>
          <p:cNvPr id="8" name="Obrázek 7" descr="img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860029" y="404661"/>
            <a:ext cx="3888434" cy="57606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19</a:t>
            </a:fld>
            <a:endParaRPr lang="sk-SK" smtClean="0"/>
          </a:p>
        </p:txBody>
      </p:sp>
      <p:pic>
        <p:nvPicPr>
          <p:cNvPr id="9" name="Obrázek 8" descr="img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4245755" cy="5400600"/>
          </a:xfrm>
          <a:prstGeom prst="rect">
            <a:avLst/>
          </a:prstGeom>
        </p:spPr>
      </p:pic>
      <p:pic>
        <p:nvPicPr>
          <p:cNvPr id="10" name="Obrázek 9" descr="img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84459"/>
            <a:ext cx="3969460" cy="5625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2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dirty="0" smtClean="0"/>
              <a:t>Kdo jsem a odkud přicházím</a:t>
            </a:r>
            <a:endParaRPr lang="sk-SK" b="1" dirty="0" smtClean="0"/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112568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Od 1. 10. 1974 do  31. 12. 2014</a:t>
            </a:r>
          </a:p>
          <a:p>
            <a:pPr lvl="1" eaLnBrk="1" hangingPunct="1"/>
            <a:r>
              <a:rPr lang="cs-CZ" sz="2400" b="1" dirty="0" smtClean="0">
                <a:solidFill>
                  <a:srgbClr val="0000FF"/>
                </a:solidFill>
              </a:rPr>
              <a:t>POLYMER INSTITUTE BRNO, spol. s r.o</a:t>
            </a:r>
            <a:r>
              <a:rPr lang="cs-CZ" sz="2000" b="1" dirty="0" smtClean="0">
                <a:solidFill>
                  <a:srgbClr val="0000FF"/>
                </a:solidFill>
              </a:rPr>
              <a:t>. 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Soukromá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firma</a:t>
            </a:r>
          </a:p>
          <a:p>
            <a:pPr>
              <a:buNone/>
            </a:pPr>
            <a:r>
              <a:rPr lang="cs-CZ" sz="4400" u="sng" dirty="0" smtClean="0">
                <a:solidFill>
                  <a:srgbClr val="C00000"/>
                </a:solidFill>
                <a:latin typeface="Arial Black" pitchFamily="34" charset="0"/>
              </a:rPr>
              <a:t>Učím ještě na: </a:t>
            </a:r>
          </a:p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VUT FCH, Ústav chemie materiálů, </a:t>
            </a:r>
            <a:endParaRPr lang="cs-CZ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VOŠ  restaurování malby a nábytku, Brno</a:t>
            </a:r>
            <a:endParaRPr lang="cs-CZ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cs-CZ" sz="2800" i="1" dirty="0" smtClean="0">
                <a:solidFill>
                  <a:srgbClr val="C00000"/>
                </a:solidFill>
                <a:latin typeface="Arial Black" pitchFamily="34" charset="0"/>
              </a:rPr>
              <a:t>Občas UTB Zlín, Fakulta technologická</a:t>
            </a:r>
          </a:p>
          <a:p>
            <a:r>
              <a:rPr lang="cs-CZ" sz="2800" i="1" dirty="0" smtClean="0">
                <a:solidFill>
                  <a:srgbClr val="C00000"/>
                </a:solidFill>
                <a:latin typeface="Arial Black" pitchFamily="34" charset="0"/>
              </a:rPr>
              <a:t>Spolupracuji i s VUT FAST, Ústav stavebních hmot a dílců </a:t>
            </a:r>
            <a:endParaRPr lang="cs-CZ" sz="28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20</a:t>
            </a:fld>
            <a:endParaRPr lang="sk-SK" smtClean="0"/>
          </a:p>
        </p:txBody>
      </p:sp>
      <p:pic>
        <p:nvPicPr>
          <p:cNvPr id="8" name="Obrázek 7" descr="img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60648"/>
            <a:ext cx="4149935" cy="5400600"/>
          </a:xfrm>
          <a:prstGeom prst="rect">
            <a:avLst/>
          </a:prstGeom>
        </p:spPr>
      </p:pic>
      <p:pic>
        <p:nvPicPr>
          <p:cNvPr id="11" name="Obrázek 10" descr="img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653" y="248952"/>
            <a:ext cx="4113803" cy="54122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21</a:t>
            </a:fld>
            <a:endParaRPr lang="sk-SK" smtClean="0"/>
          </a:p>
        </p:txBody>
      </p:sp>
      <p:pic>
        <p:nvPicPr>
          <p:cNvPr id="7" name="Obrázek 6" descr="img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818409" y="1258568"/>
            <a:ext cx="6028293" cy="3888433"/>
          </a:xfrm>
          <a:prstGeom prst="rect">
            <a:avLst/>
          </a:prstGeom>
        </p:spPr>
      </p:pic>
      <p:pic>
        <p:nvPicPr>
          <p:cNvPr id="9" name="Obrázek 8" descr="img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3"/>
            <a:ext cx="3896940" cy="57579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22</a:t>
            </a:fld>
            <a:endParaRPr lang="sk-SK" smtClean="0"/>
          </a:p>
        </p:txBody>
      </p:sp>
      <p:pic>
        <p:nvPicPr>
          <p:cNvPr id="8" name="Obrázek 7" descr="img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787723" cy="5616624"/>
          </a:xfrm>
          <a:prstGeom prst="rect">
            <a:avLst/>
          </a:prstGeom>
        </p:spPr>
      </p:pic>
      <p:pic>
        <p:nvPicPr>
          <p:cNvPr id="10" name="Obrázek 9" descr="img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5"/>
            <a:ext cx="3602828" cy="55859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5" name="Obrázek 4" descr="img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015769" cy="5832648"/>
          </a:xfrm>
          <a:prstGeom prst="rect">
            <a:avLst/>
          </a:prstGeom>
        </p:spPr>
      </p:pic>
      <p:pic>
        <p:nvPicPr>
          <p:cNvPr id="6" name="Obrázek 5" descr="img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858508" cy="58467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Čemu se věnovat budeme a čemu ne?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Budeme se věnovat	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Přírodní oligomery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Vosky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Přírodní polymery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Modifikace přírodních polymerů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Využití přírodních polymerů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Nebudeme se věnovat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Enzymy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Hormony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Nukleové kyseliny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Nízkomolekulární přírodní látky</a:t>
            </a:r>
            <a:endParaRPr lang="cs-CZ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 </a:t>
            </a:r>
            <a:r>
              <a:rPr lang="cs-CZ" sz="2800" b="1" smtClean="0">
                <a:solidFill>
                  <a:srgbClr val="FF0000"/>
                </a:solidFill>
                <a:latin typeface="Arial Black" pitchFamily="34" charset="0"/>
              </a:rPr>
              <a:t>– HISTORICKÝ základ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chemie polymerů a plastů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Celuloid</a:t>
            </a:r>
            <a:r>
              <a:rPr lang="cs-CZ" dirty="0" smtClean="0">
                <a:solidFill>
                  <a:srgbClr val="008000"/>
                </a:solidFill>
              </a:rPr>
              <a:t> &gt; nitrocelulóza s kafrem</a:t>
            </a: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dirty="0" smtClean="0">
                <a:solidFill>
                  <a:srgbClr val="0000FF"/>
                </a:solidFill>
              </a:rPr>
              <a:t> &gt; kasein s formaldehydem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Viskózové vlákno </a:t>
            </a:r>
            <a:r>
              <a:rPr lang="cs-CZ" dirty="0" smtClean="0">
                <a:solidFill>
                  <a:srgbClr val="C00000"/>
                </a:solidFill>
              </a:rPr>
              <a:t>&gt; regenerovaná celulóza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……………….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NOVÝ PŘEDMĚT od tohoto semestru:</a:t>
            </a:r>
            <a:b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Laboratorní cvičení z chemie přírodních polymerů</a:t>
            </a:r>
            <a:endParaRPr lang="cs-CZ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r>
              <a:rPr lang="pl-PL" b="1" dirty="0" smtClean="0"/>
              <a:t>C3807 Cvičení z chemie přírodních polymerů (podzim 2018) 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Učit to </a:t>
            </a:r>
            <a:r>
              <a:rPr lang="pl-PL" b="1" dirty="0" smtClean="0">
                <a:solidFill>
                  <a:srgbClr val="C00000"/>
                </a:solidFill>
              </a:rPr>
              <a:t>bude Mgr</a:t>
            </a:r>
            <a:r>
              <a:rPr lang="pl-PL" b="1" dirty="0" smtClean="0">
                <a:solidFill>
                  <a:srgbClr val="C00000"/>
                </a:solidFill>
              </a:rPr>
              <a:t>. Gabriela Vyskočilová 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Syntetické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Přírodní produkty </a:t>
            </a:r>
          </a:p>
          <a:p>
            <a:r>
              <a:rPr lang="cs-CZ" sz="4000" b="1" dirty="0" smtClean="0">
                <a:solidFill>
                  <a:srgbClr val="008000"/>
                </a:solidFill>
              </a:rPr>
              <a:t>Modifikované přírodní produkty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Syntetické produkty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14" name="Obrázek 13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332656"/>
            <a:ext cx="8640960" cy="583161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5580112" y="1268760"/>
            <a:ext cx="237626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092280" y="2852936"/>
            <a:ext cx="165618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940152" y="2060848"/>
            <a:ext cx="172819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39952" y="4653136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211960" y="558924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6156176" y="188640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Textilní vlákna jsou často přírodní polymery!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04048" y="5733256"/>
            <a:ext cx="4139952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Modifikované přírodní produkty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3419872" y="188640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Textilní vlákna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čára 9"/>
          <p:cNvCxnSpPr>
            <a:stCxn id="6" idx="2"/>
          </p:cNvCxnSpPr>
          <p:nvPr/>
        </p:nvCxnSpPr>
        <p:spPr>
          <a:xfrm>
            <a:off x="4572000" y="588750"/>
            <a:ext cx="0" cy="24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115616" y="836712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51520" y="1052736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Přírodní vlákna</a:t>
            </a:r>
            <a:endParaRPr lang="cs-CZ" sz="2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84168" y="1052736"/>
            <a:ext cx="28803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Umělá vlákna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8172400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115616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2195736" y="148478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79512" y="1916832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Živočišná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26" name="Přímá spojovací čára 25"/>
          <p:cNvCxnSpPr/>
          <p:nvPr/>
        </p:nvCxnSpPr>
        <p:spPr>
          <a:xfrm>
            <a:off x="899592" y="177281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835696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Rostlinná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419872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Minerální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30" name="Přímá spojovací čára 29"/>
          <p:cNvCxnSpPr>
            <a:endCxn id="24" idx="0"/>
          </p:cNvCxnSpPr>
          <p:nvPr/>
        </p:nvCxnSpPr>
        <p:spPr>
          <a:xfrm flipH="1">
            <a:off x="863588" y="1772816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262778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endCxn id="28" idx="0"/>
          </p:cNvCxnSpPr>
          <p:nvPr/>
        </p:nvCxnSpPr>
        <p:spPr>
          <a:xfrm>
            <a:off x="406794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5436096" y="1628800"/>
            <a:ext cx="352839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Modifikovaná přírodní 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40" name="Přímá spojovací čára 39"/>
          <p:cNvCxnSpPr/>
          <p:nvPr/>
        </p:nvCxnSpPr>
        <p:spPr>
          <a:xfrm>
            <a:off x="7020272" y="206084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5508104" y="2204864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5364088" y="2348880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j-lt"/>
              </a:rPr>
              <a:t>Celulózová vlákna</a:t>
            </a:r>
            <a:endParaRPr lang="cs-CZ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7452320" y="2348880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+mj-lt"/>
              </a:rPr>
              <a:t>Bílkovinná vlákna</a:t>
            </a:r>
            <a:endParaRPr lang="cs-CZ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49" name="Přímá spojovací čára 48"/>
          <p:cNvCxnSpPr>
            <a:endCxn id="43" idx="0"/>
          </p:cNvCxnSpPr>
          <p:nvPr/>
        </p:nvCxnSpPr>
        <p:spPr>
          <a:xfrm>
            <a:off x="6012160" y="220486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endCxn id="45" idx="0"/>
          </p:cNvCxnSpPr>
          <p:nvPr/>
        </p:nvCxnSpPr>
        <p:spPr>
          <a:xfrm>
            <a:off x="8100392" y="220486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>
            <a:endCxn id="38" idx="0"/>
          </p:cNvCxnSpPr>
          <p:nvPr/>
        </p:nvCxnSpPr>
        <p:spPr>
          <a:xfrm flipH="1">
            <a:off x="7200292" y="148478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7524328" y="3212976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Živočišná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6012160" y="3284984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Rostlinná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59" name="Přímá spojovací čára 58"/>
          <p:cNvCxnSpPr/>
          <p:nvPr/>
        </p:nvCxnSpPr>
        <p:spPr>
          <a:xfrm>
            <a:off x="7452320" y="2996952"/>
            <a:ext cx="57606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endCxn id="55" idx="0"/>
          </p:cNvCxnSpPr>
          <p:nvPr/>
        </p:nvCxnSpPr>
        <p:spPr>
          <a:xfrm flipH="1">
            <a:off x="6660232" y="2996952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7452320" y="4149080"/>
            <a:ext cx="144016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00FF"/>
                </a:solidFill>
                <a:latin typeface="+mj-lt"/>
              </a:rPr>
              <a:t>Kaseinovávlákna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5796136" y="4149080"/>
            <a:ext cx="122413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00FF"/>
                </a:solidFill>
                <a:latin typeface="+mj-lt"/>
              </a:rPr>
              <a:t>Zeinová</a:t>
            </a:r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 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66" name="Přímá spojovací čára 65"/>
          <p:cNvCxnSpPr>
            <a:stCxn id="54" idx="2"/>
            <a:endCxn id="63" idx="0"/>
          </p:cNvCxnSpPr>
          <p:nvPr/>
        </p:nvCxnSpPr>
        <p:spPr>
          <a:xfrm flipH="1">
            <a:off x="8172400" y="3920862"/>
            <a:ext cx="36004" cy="22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/>
          <p:nvPr/>
        </p:nvCxnSpPr>
        <p:spPr>
          <a:xfrm>
            <a:off x="6804248" y="400506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>
            <a:off x="6804248" y="5013176"/>
            <a:ext cx="1872208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Vlákna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z  podzemnice olejné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71" name="Přímá spojovací čára 70"/>
          <p:cNvCxnSpPr/>
          <p:nvPr/>
        </p:nvCxnSpPr>
        <p:spPr>
          <a:xfrm>
            <a:off x="7164288" y="4005064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 flipH="1">
            <a:off x="1619672" y="2996952"/>
            <a:ext cx="37444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251520" y="3068960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j-lt"/>
              </a:rPr>
              <a:t>Viskózová vlákna</a:t>
            </a:r>
            <a:endParaRPr lang="cs-CZ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251520" y="3861048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j-lt"/>
              </a:rPr>
              <a:t>Měďnaté hedvábí</a:t>
            </a:r>
            <a:endParaRPr lang="cs-CZ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80" name="Přímá spojovací čára 79"/>
          <p:cNvCxnSpPr/>
          <p:nvPr/>
        </p:nvCxnSpPr>
        <p:spPr>
          <a:xfrm flipH="1">
            <a:off x="1547664" y="2996952"/>
            <a:ext cx="388843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/>
          <p:cNvSpPr txBox="1"/>
          <p:nvPr/>
        </p:nvSpPr>
        <p:spPr>
          <a:xfrm>
            <a:off x="1907704" y="3933056"/>
            <a:ext cx="144016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Di</a:t>
            </a:r>
            <a:r>
              <a:rPr lang="cs-CZ" dirty="0" smtClean="0">
                <a:solidFill>
                  <a:srgbClr val="C00000"/>
                </a:solidFill>
              </a:rPr>
              <a:t> a </a:t>
            </a:r>
            <a:r>
              <a:rPr lang="cs-CZ" dirty="0" err="1" smtClean="0">
                <a:solidFill>
                  <a:srgbClr val="C00000"/>
                </a:solidFill>
              </a:rPr>
              <a:t>Triacetátové</a:t>
            </a:r>
            <a:r>
              <a:rPr lang="cs-CZ" dirty="0" smtClean="0">
                <a:solidFill>
                  <a:srgbClr val="C00000"/>
                </a:solidFill>
              </a:rPr>
              <a:t> hedvábí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83" name="Přímá spojovací čára 82"/>
          <p:cNvCxnSpPr/>
          <p:nvPr/>
        </p:nvCxnSpPr>
        <p:spPr>
          <a:xfrm flipH="1">
            <a:off x="3131840" y="2996952"/>
            <a:ext cx="230425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ovací čára 86"/>
          <p:cNvCxnSpPr/>
          <p:nvPr/>
        </p:nvCxnSpPr>
        <p:spPr>
          <a:xfrm flipH="1">
            <a:off x="4499992" y="3068960"/>
            <a:ext cx="93610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/>
          <p:cNvSpPr txBox="1"/>
          <p:nvPr/>
        </p:nvSpPr>
        <p:spPr>
          <a:xfrm>
            <a:off x="3923928" y="3789040"/>
            <a:ext cx="151216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RŮZNÉ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90" name="Přímá spojovací čára 89"/>
          <p:cNvCxnSpPr>
            <a:stCxn id="88" idx="2"/>
          </p:cNvCxnSpPr>
          <p:nvPr/>
        </p:nvCxnSpPr>
        <p:spPr>
          <a:xfrm flipH="1">
            <a:off x="4644008" y="4250705"/>
            <a:ext cx="36004" cy="47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ovéPole 90"/>
          <p:cNvSpPr txBox="1"/>
          <p:nvPr/>
        </p:nvSpPr>
        <p:spPr>
          <a:xfrm>
            <a:off x="3491880" y="4725144"/>
            <a:ext cx="223224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j-lt"/>
              </a:rPr>
              <a:t>Alginátová vlákna </a:t>
            </a:r>
            <a:r>
              <a:rPr lang="cs-CZ" b="1" u="sng" dirty="0" smtClean="0">
                <a:solidFill>
                  <a:srgbClr val="C00000"/>
                </a:solidFill>
                <a:latin typeface="+mj-lt"/>
              </a:rPr>
              <a:t>(není celulóza, ale je to POLYSACHARID)</a:t>
            </a:r>
            <a:endParaRPr lang="cs-CZ" b="1" u="sng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3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Předmět kurzu je:</a:t>
            </a:r>
            <a:endParaRPr lang="sk-SK" b="1" dirty="0" smtClean="0">
              <a:solidFill>
                <a:srgbClr val="FF0000"/>
              </a:solidFill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/>
          <a:lstStyle/>
          <a:p>
            <a:r>
              <a:rPr lang="cs-CZ" sz="1800" b="1" dirty="0" smtClean="0"/>
              <a:t>Předmět poskytne studentům ZÁKLADNÍ PŘEHLED o přírodních polymerních materiálech využitelných pro aplikace v chemii konzervátora a restaurátora i jiných oblastech chemie polymerů, o jejich historii a současnosti. </a:t>
            </a:r>
          </a:p>
          <a:p>
            <a:r>
              <a:rPr lang="cs-CZ" sz="1800" b="1" dirty="0" smtClean="0">
                <a:solidFill>
                  <a:srgbClr val="00B0F0"/>
                </a:solidFill>
              </a:rPr>
              <a:t>Studenti budou schopni VYBRAT VHODNÉ POLYMERNÍ MATERIÁLY, případně jejich kombinace pro aplikace v chemii konzervátora a restaurátora i jiných oblastech chemie polymerů. </a:t>
            </a:r>
          </a:p>
          <a:p>
            <a:r>
              <a:rPr lang="cs-CZ" sz="1800" b="1" dirty="0" smtClean="0">
                <a:solidFill>
                  <a:srgbClr val="008000"/>
                </a:solidFill>
              </a:rPr>
              <a:t>POROZUMĚT CHEMICKÝM REAKCÍM PŘÍRODNÍCH POLYMERŮ a chápat jejich vliv na vlastnosti takto modifikovaných přírodních polymerů.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Seznámit studenty i s PRŮMYSLOVÝM ZPRACOVÁNÍM PŘÍRODNÍCH POLYMERŮ. </a:t>
            </a:r>
          </a:p>
          <a:p>
            <a:r>
              <a:rPr lang="cs-CZ" sz="1800" b="1" dirty="0" smtClean="0">
                <a:solidFill>
                  <a:srgbClr val="FFC000"/>
                </a:solidFill>
              </a:rPr>
              <a:t>Pochopit ROZDÍLY MEZI PŘÍRODNÍMI A SYNTETICKÝMI POLYMERY.</a:t>
            </a:r>
          </a:p>
          <a:p>
            <a:r>
              <a:rPr lang="cs-CZ" sz="1800" b="1" dirty="0" smtClean="0">
                <a:solidFill>
                  <a:srgbClr val="7030A0"/>
                </a:solidFill>
              </a:rPr>
              <a:t>Být schopen samostatně ANALYZOVAT ROLI PŘÍRODNÍCH POLYMERŮ V SOUČASNÉM SVĚTĚ.</a:t>
            </a:r>
          </a:p>
          <a:p>
            <a:r>
              <a:rPr lang="cs-CZ" sz="2000" b="1" u="sng" dirty="0" smtClean="0">
                <a:solidFill>
                  <a:srgbClr val="FF0000"/>
                </a:solidFill>
                <a:latin typeface="Arial Black" pitchFamily="34" charset="0"/>
              </a:rPr>
              <a:t>Podnítit v studentech zájem o další studium chemie přírodních polymerů.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Schopnost SAMOSTATNÉHO DOPLŇOVÁNÍ ZNALOSTÍ v oboru.</a:t>
            </a:r>
          </a:p>
          <a:p>
            <a:endParaRPr lang="cs-CZ" sz="1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3419872" y="188640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Textilní vlákna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čára 9"/>
          <p:cNvCxnSpPr>
            <a:stCxn id="6" idx="2"/>
          </p:cNvCxnSpPr>
          <p:nvPr/>
        </p:nvCxnSpPr>
        <p:spPr>
          <a:xfrm>
            <a:off x="4572000" y="588750"/>
            <a:ext cx="0" cy="24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115616" y="836712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51520" y="1052736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Přírodní vlákna</a:t>
            </a:r>
            <a:endParaRPr lang="cs-CZ" sz="2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84168" y="1052736"/>
            <a:ext cx="28803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Umělá vlákna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8172400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115616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2195736" y="148478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79512" y="1916832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Živočišná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26" name="Přímá spojovací čára 25"/>
          <p:cNvCxnSpPr/>
          <p:nvPr/>
        </p:nvCxnSpPr>
        <p:spPr>
          <a:xfrm>
            <a:off x="899592" y="177281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835696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Rostlinná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419872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Minerální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30" name="Přímá spojovací čára 29"/>
          <p:cNvCxnSpPr>
            <a:endCxn id="24" idx="0"/>
          </p:cNvCxnSpPr>
          <p:nvPr/>
        </p:nvCxnSpPr>
        <p:spPr>
          <a:xfrm flipH="1">
            <a:off x="863588" y="1772816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262778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endCxn id="28" idx="0"/>
          </p:cNvCxnSpPr>
          <p:nvPr/>
        </p:nvCxnSpPr>
        <p:spPr>
          <a:xfrm>
            <a:off x="406794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5436096" y="1628800"/>
            <a:ext cx="352839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Modifikovaná přírodní 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53" name="Přímá spojovací čára 52"/>
          <p:cNvCxnSpPr>
            <a:endCxn id="38" idx="0"/>
          </p:cNvCxnSpPr>
          <p:nvPr/>
        </p:nvCxnSpPr>
        <p:spPr>
          <a:xfrm flipH="1">
            <a:off x="7200292" y="148478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79512" y="2852936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 ze srsti 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691680" y="2852936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 ze sekretu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46" name="Přímá spojovací čára 45"/>
          <p:cNvCxnSpPr>
            <a:stCxn id="24" idx="2"/>
          </p:cNvCxnSpPr>
          <p:nvPr/>
        </p:nvCxnSpPr>
        <p:spPr>
          <a:xfrm>
            <a:off x="863588" y="2624718"/>
            <a:ext cx="108012" cy="22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1475656" y="263691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107504" y="3933056"/>
            <a:ext cx="792088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323528" y="4509120"/>
            <a:ext cx="10801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Mohér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57" name="Přímá spojovací čára 56"/>
          <p:cNvCxnSpPr/>
          <p:nvPr/>
        </p:nvCxnSpPr>
        <p:spPr>
          <a:xfrm>
            <a:off x="179512" y="3573016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>
            <a:off x="1115616" y="3573016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1691680" y="3789040"/>
            <a:ext cx="115212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Přírodní hedvábí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67" name="Přímá spojovací čára 66"/>
          <p:cNvCxnSpPr/>
          <p:nvPr/>
        </p:nvCxnSpPr>
        <p:spPr>
          <a:xfrm>
            <a:off x="1835696" y="357301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čára 71"/>
          <p:cNvCxnSpPr/>
          <p:nvPr/>
        </p:nvCxnSpPr>
        <p:spPr>
          <a:xfrm>
            <a:off x="3131840" y="2636912"/>
            <a:ext cx="5760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/>
          <p:nvPr/>
        </p:nvCxnSpPr>
        <p:spPr>
          <a:xfrm>
            <a:off x="4716016" y="256490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6012160" y="2276872"/>
            <a:ext cx="1224136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7030A0"/>
                </a:solidFill>
                <a:latin typeface="Arial Black" pitchFamily="34" charset="0"/>
              </a:rPr>
              <a:t>Azbest</a:t>
            </a:r>
            <a:endParaRPr lang="cs-CZ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77" name="Přímá spojovací čára 76"/>
          <p:cNvCxnSpPr/>
          <p:nvPr/>
        </p:nvCxnSpPr>
        <p:spPr>
          <a:xfrm flipV="1">
            <a:off x="3707904" y="3140968"/>
            <a:ext cx="496855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3203848" y="3429000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Semenná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83" name="Přímá spojovací čára 82"/>
          <p:cNvCxnSpPr/>
          <p:nvPr/>
        </p:nvCxnSpPr>
        <p:spPr>
          <a:xfrm>
            <a:off x="3707904" y="32129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/>
          <p:cNvSpPr txBox="1"/>
          <p:nvPr/>
        </p:nvSpPr>
        <p:spPr>
          <a:xfrm>
            <a:off x="4572000" y="3429000"/>
            <a:ext cx="129614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Stonková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(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lýková</a:t>
            </a:r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) 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5" name="TextovéPole 84"/>
          <p:cNvSpPr txBox="1"/>
          <p:nvPr/>
        </p:nvSpPr>
        <p:spPr>
          <a:xfrm>
            <a:off x="6012160" y="3429000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Listová 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7452320" y="3429000"/>
            <a:ext cx="129614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 z 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plodů</a:t>
            </a:r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 (ovoce)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3275856" y="4437112"/>
            <a:ext cx="10801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Bavlna 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4644008" y="4653136"/>
            <a:ext cx="108012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Juta,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Konopí,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Len, ramie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9" name="TextovéPole 88"/>
          <p:cNvSpPr txBox="1"/>
          <p:nvPr/>
        </p:nvSpPr>
        <p:spPr>
          <a:xfrm>
            <a:off x="6084168" y="4437112"/>
            <a:ext cx="108012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Sisal,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ananas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7452320" y="4725144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Kokosové vlákno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92" name="Přímá spojovací čára 91"/>
          <p:cNvCxnSpPr>
            <a:stCxn id="78" idx="2"/>
            <a:endCxn id="87" idx="0"/>
          </p:cNvCxnSpPr>
          <p:nvPr/>
        </p:nvCxnSpPr>
        <p:spPr>
          <a:xfrm flipH="1">
            <a:off x="3815916" y="4136886"/>
            <a:ext cx="36004" cy="30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ovací čára 93"/>
          <p:cNvCxnSpPr/>
          <p:nvPr/>
        </p:nvCxnSpPr>
        <p:spPr>
          <a:xfrm>
            <a:off x="5364088" y="4437112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ovací čára 95"/>
          <p:cNvCxnSpPr>
            <a:stCxn id="85" idx="2"/>
            <a:endCxn id="89" idx="0"/>
          </p:cNvCxnSpPr>
          <p:nvPr/>
        </p:nvCxnSpPr>
        <p:spPr>
          <a:xfrm flipH="1">
            <a:off x="6624228" y="4136886"/>
            <a:ext cx="36004" cy="30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čára 97"/>
          <p:cNvCxnSpPr>
            <a:stCxn id="86" idx="2"/>
            <a:endCxn id="90" idx="0"/>
          </p:cNvCxnSpPr>
          <p:nvPr/>
        </p:nvCxnSpPr>
        <p:spPr>
          <a:xfrm>
            <a:off x="8100392" y="4444663"/>
            <a:ext cx="36004" cy="280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 izolaci a případném vyčištění je lze použít tak, jak jsou získány z přírodních zdrojů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  <a:cs typeface="Aharoni" pitchFamily="2" charset="-79"/>
              </a:rPr>
              <a:t>Celulózová vlákna </a:t>
            </a:r>
            <a:r>
              <a:rPr lang="cs-CZ" sz="2400" b="1" dirty="0" smtClean="0"/>
              <a:t>&gt; bavlna (cca. 98 % hmot. Celulózy)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Škrob</a:t>
            </a:r>
            <a:r>
              <a:rPr lang="cs-CZ" sz="2400" b="1" dirty="0" smtClean="0"/>
              <a:t> &gt; izolace z rostlin (brambory, pšenice, kukuřice)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Kolagen 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Modifikované přírodní produkty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Po izolaci a případném vyčištění jsou podrobeny chemické reakci (reakcím), čímž je získán výsledný produkt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Celulózová vlákna </a:t>
            </a:r>
            <a:r>
              <a:rPr lang="cs-CZ" sz="2400" b="1" dirty="0" smtClean="0"/>
              <a:t>&gt; xantogenát &gt; srážení &gt; 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textilní vlákna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Škrob</a:t>
            </a:r>
            <a:r>
              <a:rPr lang="cs-CZ" sz="2400" b="1" dirty="0" smtClean="0"/>
              <a:t> &gt; kyselina + teplo &gt;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dextrinové lepidlo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Kolagen</a:t>
            </a:r>
            <a:r>
              <a:rPr lang="cs-CZ" sz="2400" b="1" dirty="0" smtClean="0"/>
              <a:t> &gt; denaturace &gt; 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klíh a želatina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Syntetické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Výsledný produkt je získán záměrnou lidskou činností z látek (monomerů)  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dirty="0" smtClean="0">
                <a:latin typeface="Arial Black" pitchFamily="34" charset="0"/>
              </a:rPr>
              <a:t>Etylén</a:t>
            </a:r>
            <a:r>
              <a:rPr lang="cs-CZ" sz="2400" dirty="0" smtClean="0"/>
              <a:t> &gt; polyetylén</a:t>
            </a:r>
          </a:p>
          <a:p>
            <a:pPr lvl="1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Butadien + styrén </a:t>
            </a:r>
            <a:r>
              <a:rPr lang="cs-CZ" sz="2400" dirty="0" smtClean="0"/>
              <a:t>&gt; butadien-styrénový kaučuk</a:t>
            </a:r>
          </a:p>
          <a:p>
            <a:pPr lvl="1"/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Dimetyltereftalát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+ </a:t>
            </a:r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etylénglykol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cs-CZ" sz="2400" dirty="0" smtClean="0"/>
              <a:t>&gt; PETP (PET)</a:t>
            </a:r>
            <a:endParaRPr lang="cs-CZ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Význam přírodních polymerů v minulosti, současnosti a budoucnosti 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84576"/>
          </a:xfrm>
        </p:spPr>
        <p:txBody>
          <a:bodyPr/>
          <a:lstStyle/>
          <a:p>
            <a:r>
              <a:rPr lang="cs-CZ" sz="3600" b="1" i="1" u="sng" dirty="0" smtClean="0">
                <a:solidFill>
                  <a:srgbClr val="FF0000"/>
                </a:solidFill>
                <a:latin typeface="Arial Black" pitchFamily="34" charset="0"/>
              </a:rPr>
              <a:t>Minulost</a:t>
            </a:r>
            <a:r>
              <a:rPr lang="cs-CZ" sz="3600" i="1" u="sng" dirty="0" smtClean="0"/>
              <a:t>: dominance přírodních polymerů</a:t>
            </a:r>
          </a:p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Současnost</a:t>
            </a:r>
            <a:r>
              <a:rPr lang="cs-CZ" sz="2400" dirty="0" smtClean="0"/>
              <a:t>: minoritní role jako technický plast, konkurence v oblasti lepidel trvá, přesun významu do potravinářství,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kosmetiky a léčiv</a:t>
            </a:r>
            <a:endParaRPr lang="cs-CZ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cs-CZ" sz="40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BUDOUCNOST</a:t>
            </a:r>
            <a:r>
              <a:rPr lang="cs-CZ" sz="2400" dirty="0" smtClean="0"/>
              <a:t>: 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Rozvoj modifikovaných přírodních polymerů (asi kromě papíru)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Snahy o chemické využití biomasy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Energetické využití (bioplyn, dřevoplyn)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Má KAŽDÉ využití přírodních surovin smysl?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  <a:latin typeface="Arial Black" pitchFamily="34" charset="0"/>
              </a:rPr>
              <a:t>Co soudíte o těchto využitích:</a:t>
            </a:r>
          </a:p>
          <a:p>
            <a:pPr lvl="1"/>
            <a:r>
              <a:rPr lang="cs-CZ" dirty="0" smtClean="0"/>
              <a:t>Bionafta,</a:t>
            </a:r>
          </a:p>
          <a:p>
            <a:pPr lvl="1"/>
            <a:r>
              <a:rPr lang="cs-CZ" dirty="0" smtClean="0"/>
              <a:t>Kyselina </a:t>
            </a:r>
            <a:r>
              <a:rPr lang="cs-CZ" dirty="0" err="1" smtClean="0"/>
              <a:t>polymléčná</a:t>
            </a:r>
            <a:r>
              <a:rPr lang="cs-CZ" dirty="0" smtClean="0"/>
              <a:t> (PLA),</a:t>
            </a:r>
          </a:p>
          <a:p>
            <a:pPr lvl="1"/>
            <a:r>
              <a:rPr lang="cs-CZ" dirty="0" err="1" smtClean="0"/>
              <a:t>Biolíh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Etylén z </a:t>
            </a:r>
            <a:r>
              <a:rPr lang="cs-CZ" dirty="0" err="1" smtClean="0"/>
              <a:t>biolihu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…………….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1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1872208" cy="19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323528" y="551723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D-Glyceraldehyde</a:t>
            </a:r>
            <a:endParaRPr lang="cs-CZ" dirty="0"/>
          </a:p>
        </p:txBody>
      </p:sp>
      <p:pic>
        <p:nvPicPr>
          <p:cNvPr id="16" name="Obrázek 15" descr="D-glucose-chain-2D-Fis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052736"/>
            <a:ext cx="1870006" cy="320980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3203848" y="436510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</a:t>
            </a:r>
            <a:r>
              <a:rPr lang="cs-CZ" dirty="0" err="1" smtClean="0"/>
              <a:t>Glucose</a:t>
            </a:r>
            <a:endParaRPr lang="cs-CZ" dirty="0"/>
          </a:p>
        </p:txBody>
      </p:sp>
      <p:pic>
        <p:nvPicPr>
          <p:cNvPr id="18" name="Obrázek 17" descr="img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692696"/>
            <a:ext cx="2033160" cy="3492445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6156176" y="4149080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Fischerova  projekce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D-Glukosy ještě jednou: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C1 je nahoře,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-OH na C5 je </a:t>
            </a:r>
            <a:r>
              <a:rPr lang="cs-CZ" b="1" u="sng" dirty="0" smtClean="0">
                <a:solidFill>
                  <a:srgbClr val="008000"/>
                </a:solidFill>
              </a:rPr>
              <a:t>napravo</a:t>
            </a:r>
          </a:p>
          <a:p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485" y="1196752"/>
            <a:ext cx="27267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2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763688" y="6525343"/>
            <a:ext cx="6480720" cy="21602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525343"/>
            <a:ext cx="2133600" cy="196131"/>
          </a:xfrm>
        </p:spPr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37</a:t>
            </a:fld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7"/>
            <a:ext cx="840189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395536" y="3429000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Mutarotace</a:t>
            </a:r>
            <a:r>
              <a:rPr lang="cs-CZ" sz="2400" dirty="0" smtClean="0"/>
              <a:t> </a:t>
            </a:r>
            <a:r>
              <a:rPr lang="cs-CZ" dirty="0" smtClean="0"/>
              <a:t>je jev, kdy se za určitý čas ve vodném roztoku </a:t>
            </a:r>
            <a:r>
              <a:rPr lang="cs-CZ" dirty="0" smtClean="0">
                <a:hlinkClick r:id="rId3" tooltip="Monosacharidy"/>
              </a:rPr>
              <a:t>monosacharidů</a:t>
            </a:r>
            <a:r>
              <a:rPr lang="cs-CZ" dirty="0" smtClean="0"/>
              <a:t> vytvoří různé formy těchto monosacharidů (tzv. </a:t>
            </a:r>
            <a:r>
              <a:rPr lang="cs-CZ" dirty="0" err="1" smtClean="0"/>
              <a:t>anomery</a:t>
            </a:r>
            <a:r>
              <a:rPr lang="cs-CZ" dirty="0" smtClean="0"/>
              <a:t>). Dochází ke štěpení </a:t>
            </a:r>
            <a:r>
              <a:rPr lang="cs-CZ" dirty="0" err="1" smtClean="0">
                <a:hlinkClick r:id="rId4" tooltip="Hemiacetál (stránka neexistuje)"/>
              </a:rPr>
              <a:t>poloacetálové</a:t>
            </a:r>
            <a:r>
              <a:rPr lang="cs-CZ" dirty="0" smtClean="0">
                <a:hlinkClick r:id="rId4" tooltip="Hemiacetál (stránka neexistuje)"/>
              </a:rPr>
              <a:t> vazby</a:t>
            </a:r>
            <a:r>
              <a:rPr lang="cs-CZ" dirty="0" smtClean="0"/>
              <a:t> a molekula </a:t>
            </a:r>
            <a:r>
              <a:rPr lang="cs-CZ" dirty="0" smtClean="0">
                <a:hlinkClick r:id="rId5" tooltip="Sacharidy"/>
              </a:rPr>
              <a:t>sacharidu</a:t>
            </a:r>
            <a:r>
              <a:rPr lang="cs-CZ" dirty="0" smtClean="0"/>
              <a:t> se mění na lineární. Z lineární molekuly se mění na jiné </a:t>
            </a:r>
            <a:r>
              <a:rPr lang="cs-CZ" dirty="0" err="1" smtClean="0">
                <a:hlinkClick r:id="rId6" tooltip="Anomer"/>
              </a:rPr>
              <a:t>anomery</a:t>
            </a:r>
            <a:r>
              <a:rPr lang="cs-CZ" dirty="0" smtClean="0"/>
              <a:t> (formy heterocyklických sacharidů).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Příklad</a:t>
            </a:r>
          </a:p>
          <a:p>
            <a:r>
              <a:rPr lang="cs-CZ" dirty="0" smtClean="0"/>
              <a:t>Pokud uvažujeme o vodném roztoku </a:t>
            </a:r>
            <a:r>
              <a:rPr lang="cs-CZ" i="1" dirty="0" smtClean="0"/>
              <a:t>α-D-</a:t>
            </a:r>
            <a:r>
              <a:rPr lang="cs-CZ" i="1" dirty="0" err="1" smtClean="0">
                <a:hlinkClick r:id="rId7" tooltip="Glukopyranosa"/>
              </a:rPr>
              <a:t>glukopyranosy</a:t>
            </a:r>
            <a:r>
              <a:rPr lang="cs-CZ" dirty="0" smtClean="0"/>
              <a:t>, pak se po rozštěpení na lineární </a:t>
            </a:r>
            <a:r>
              <a:rPr lang="cs-CZ" i="1" dirty="0" smtClean="0"/>
              <a:t>D-glukosu</a:t>
            </a:r>
            <a:r>
              <a:rPr lang="cs-CZ" dirty="0" smtClean="0"/>
              <a:t> může přeměnit na své jiné </a:t>
            </a:r>
            <a:r>
              <a:rPr lang="cs-CZ" dirty="0" err="1" smtClean="0"/>
              <a:t>anomery</a:t>
            </a:r>
            <a:r>
              <a:rPr lang="cs-CZ" dirty="0" smtClean="0"/>
              <a:t>: </a:t>
            </a:r>
            <a:r>
              <a:rPr lang="cs-CZ" i="1" dirty="0" smtClean="0"/>
              <a:t>α-D-</a:t>
            </a:r>
            <a:r>
              <a:rPr lang="cs-CZ" i="1" dirty="0" err="1" smtClean="0"/>
              <a:t>glukopyranosu</a:t>
            </a:r>
            <a:r>
              <a:rPr lang="cs-CZ" i="1" dirty="0" smtClean="0"/>
              <a:t>, β-D-</a:t>
            </a:r>
            <a:r>
              <a:rPr lang="cs-CZ" i="1" dirty="0" err="1" smtClean="0"/>
              <a:t>glukopyranosu</a:t>
            </a:r>
            <a:r>
              <a:rPr lang="cs-CZ" i="1" dirty="0" smtClean="0"/>
              <a:t>, α-D-</a:t>
            </a:r>
            <a:r>
              <a:rPr lang="cs-CZ" i="1" dirty="0" err="1" smtClean="0"/>
              <a:t>glukofuranosu</a:t>
            </a:r>
            <a:r>
              <a:rPr lang="cs-CZ" i="1" dirty="0" smtClean="0"/>
              <a:t> a β-D-</a:t>
            </a:r>
            <a:r>
              <a:rPr lang="cs-CZ" i="1" dirty="0" err="1" smtClean="0"/>
              <a:t>glukofuranosu</a:t>
            </a:r>
            <a:r>
              <a:rPr lang="cs-CZ" dirty="0" smtClean="0"/>
              <a:t>. V roztoku se však současně vyskytuje malé množství </a:t>
            </a:r>
            <a:r>
              <a:rPr lang="cs-CZ" dirty="0" err="1" smtClean="0"/>
              <a:t>linéární</a:t>
            </a:r>
            <a:r>
              <a:rPr lang="cs-CZ" dirty="0" smtClean="0"/>
              <a:t> </a:t>
            </a:r>
            <a:r>
              <a:rPr lang="cs-CZ" i="1" dirty="0" smtClean="0"/>
              <a:t>D-glukosy</a:t>
            </a:r>
            <a:r>
              <a:rPr lang="cs-CZ" dirty="0" smtClean="0"/>
              <a:t>, která v tu chvíli přechází do jiné formy monosacharidu.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3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12" name="Obrázek 11" descr="img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18" y="908720"/>
            <a:ext cx="4105984" cy="2664296"/>
          </a:xfrm>
          <a:prstGeom prst="rect">
            <a:avLst/>
          </a:prstGeom>
        </p:spPr>
      </p:pic>
      <p:pic>
        <p:nvPicPr>
          <p:cNvPr id="14" name="Obrázek 13" descr="img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39952" y="3573016"/>
            <a:ext cx="4630147" cy="258204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499992" y="908720"/>
            <a:ext cx="3456384" cy="138499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Vazby  -OH na C1 a vazba C5-C6 jsou TRANS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3568" y="4725144"/>
            <a:ext cx="3456384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Vazby  -OH na C1 a vazba C5-C6 jsou CIS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99992" y="2420888"/>
            <a:ext cx="3528392" cy="6463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008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3568" y="4005064"/>
            <a:ext cx="345638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4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800" b="1" dirty="0" smtClean="0">
                <a:solidFill>
                  <a:srgbClr val="008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008000"/>
                </a:solidFill>
              </a:rPr>
              <a:t>glukopyranosa</a:t>
            </a:r>
            <a:r>
              <a:rPr lang="cs-CZ" sz="2800" b="1" dirty="0" smtClean="0">
                <a:solidFill>
                  <a:srgbClr val="008000"/>
                </a:solidFill>
              </a:rPr>
              <a:t> (cyklická forma glukosy, má jí být cca. 37 % molárních ) je v rovnováze s </a:t>
            </a:r>
            <a:endParaRPr lang="cs-CZ" sz="2800" b="1" dirty="0" smtClean="0">
              <a:solidFill>
                <a:srgbClr val="008000"/>
              </a:solidFill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sz="2800" b="1" dirty="0" smtClean="0">
                <a:solidFill>
                  <a:srgbClr val="FF0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FF0000"/>
                </a:solidFill>
              </a:rPr>
              <a:t>glukopyranosa</a:t>
            </a:r>
            <a:r>
              <a:rPr lang="cs-CZ" sz="2800" b="1" dirty="0" smtClean="0">
                <a:solidFill>
                  <a:srgbClr val="FF0000"/>
                </a:solidFill>
              </a:rPr>
              <a:t> (cyklická forma glukosy , má jí být cca. 63 % molárních ) a tyto obě formy ještě koexistují </a:t>
            </a:r>
            <a:r>
              <a:rPr lang="cs-CZ" sz="2800" b="1" dirty="0" smtClean="0">
                <a:solidFill>
                  <a:srgbClr val="0000FF"/>
                </a:solidFill>
              </a:rPr>
              <a:t>s formou lineární (té má být jen cca. 0,002 % molárních)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Forma D v přírodě převažuje</a:t>
            </a:r>
          </a:p>
          <a:p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4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Jak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zařadit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tuto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přednášku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do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souvislosti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s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další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výukou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specializací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184576"/>
          </a:xfrm>
        </p:spPr>
        <p:txBody>
          <a:bodyPr/>
          <a:lstStyle/>
          <a:p>
            <a:r>
              <a:rPr lang="cs-CZ" b="1" dirty="0" smtClean="0"/>
              <a:t>Makromolekulární chemie -  </a:t>
            </a:r>
            <a:r>
              <a:rPr lang="cs-CZ" dirty="0" smtClean="0"/>
              <a:t>základní přednáška </a:t>
            </a:r>
            <a:r>
              <a:rPr lang="cs-CZ" sz="2800" i="1" dirty="0" smtClean="0"/>
              <a:t>(zdroj poznání &gt; obecná učebnice)</a:t>
            </a:r>
            <a:endParaRPr lang="cs-CZ" i="1" dirty="0" smtClean="0"/>
          </a:p>
          <a:p>
            <a:pPr lvl="1"/>
            <a:r>
              <a:rPr lang="cs-CZ" b="1" u="sng" dirty="0" smtClean="0">
                <a:solidFill>
                  <a:srgbClr val="008000"/>
                </a:solidFill>
                <a:latin typeface="Arial Black" pitchFamily="34" charset="0"/>
              </a:rPr>
              <a:t>Přírodní polymery </a:t>
            </a:r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&gt; </a:t>
            </a:r>
            <a:r>
              <a:rPr lang="cs-CZ" u="sng" dirty="0" smtClean="0">
                <a:solidFill>
                  <a:srgbClr val="008000"/>
                </a:solidFill>
              </a:rPr>
              <a:t>rozvinutí a doplnění jedné přednášky základní </a:t>
            </a:r>
            <a:r>
              <a:rPr lang="cs-CZ" sz="2400" i="1" dirty="0" smtClean="0">
                <a:solidFill>
                  <a:srgbClr val="008000"/>
                </a:solidFill>
              </a:rPr>
              <a:t>(zdroj poznání &gt; specializovaná učebnice)</a:t>
            </a:r>
            <a:endParaRPr lang="cs-CZ" u="sng" dirty="0" smtClean="0">
              <a:solidFill>
                <a:srgbClr val="008000"/>
              </a:solidFill>
            </a:endParaRPr>
          </a:p>
          <a:p>
            <a:pPr lvl="2"/>
            <a:r>
              <a:rPr lang="cs-CZ" b="1" dirty="0" smtClean="0">
                <a:solidFill>
                  <a:srgbClr val="0000FF"/>
                </a:solidFill>
              </a:rPr>
              <a:t>Sacharidy</a:t>
            </a:r>
            <a:r>
              <a:rPr lang="cs-CZ" dirty="0" smtClean="0">
                <a:solidFill>
                  <a:srgbClr val="0000FF"/>
                </a:solidFill>
              </a:rPr>
              <a:t> &gt; specializace na určitou chemickou oblast </a:t>
            </a:r>
            <a:r>
              <a:rPr lang="cs-CZ" i="1" dirty="0" smtClean="0">
                <a:solidFill>
                  <a:srgbClr val="0000FF"/>
                </a:solidFill>
              </a:rPr>
              <a:t>(zdroj poznání &gt; monografie)</a:t>
            </a:r>
            <a:endParaRPr lang="cs-CZ" dirty="0" smtClean="0">
              <a:solidFill>
                <a:srgbClr val="0000FF"/>
              </a:solidFill>
            </a:endParaRPr>
          </a:p>
          <a:p>
            <a:pPr lvl="3"/>
            <a:r>
              <a:rPr lang="cs-CZ" b="1" dirty="0" smtClean="0">
                <a:solidFill>
                  <a:srgbClr val="C00000"/>
                </a:solidFill>
              </a:rPr>
              <a:t>Mono a disacharidy </a:t>
            </a:r>
            <a:r>
              <a:rPr lang="cs-CZ" dirty="0" smtClean="0">
                <a:solidFill>
                  <a:srgbClr val="C00000"/>
                </a:solidFill>
              </a:rPr>
              <a:t>&gt; zúžení specializace </a:t>
            </a:r>
            <a:r>
              <a:rPr lang="cs-CZ" i="1" dirty="0" smtClean="0">
                <a:solidFill>
                  <a:srgbClr val="C00000"/>
                </a:solidFill>
              </a:rPr>
              <a:t>(zdroj poznání &gt; specializovaná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smtClean="0">
                <a:solidFill>
                  <a:srgbClr val="C00000"/>
                </a:solidFill>
              </a:rPr>
              <a:t>monografie)</a:t>
            </a:r>
            <a:endParaRPr lang="cs-CZ" dirty="0" smtClean="0">
              <a:solidFill>
                <a:srgbClr val="C00000"/>
              </a:solidFill>
            </a:endParaRPr>
          </a:p>
          <a:p>
            <a:pPr lvl="4"/>
            <a:r>
              <a:rPr lang="cs-CZ" b="1" dirty="0" smtClean="0">
                <a:solidFill>
                  <a:srgbClr val="7030A0"/>
                </a:solidFill>
              </a:rPr>
              <a:t>Analytika monosacharidů </a:t>
            </a:r>
            <a:r>
              <a:rPr lang="cs-CZ" dirty="0" smtClean="0">
                <a:solidFill>
                  <a:srgbClr val="7030A0"/>
                </a:solidFill>
              </a:rPr>
              <a:t>&gt; úzká specializace </a:t>
            </a:r>
            <a:r>
              <a:rPr lang="cs-CZ" i="1" dirty="0" smtClean="0">
                <a:solidFill>
                  <a:srgbClr val="7030A0"/>
                </a:solidFill>
              </a:rPr>
              <a:t>(zdroj poznání &gt; velmi specializovaná monografie)</a:t>
            </a:r>
            <a:endParaRPr lang="cs-CZ" dirty="0" smtClean="0">
              <a:solidFill>
                <a:srgbClr val="7030A0"/>
              </a:solidFill>
            </a:endParaRPr>
          </a:p>
          <a:p>
            <a:pPr lvl="5"/>
            <a:r>
              <a:rPr lang="cs-CZ" b="1" dirty="0" smtClean="0">
                <a:solidFill>
                  <a:srgbClr val="FF9900"/>
                </a:solidFill>
              </a:rPr>
              <a:t>HPLC sacharidů </a:t>
            </a:r>
            <a:r>
              <a:rPr lang="cs-CZ" dirty="0" smtClean="0">
                <a:solidFill>
                  <a:srgbClr val="FF9900"/>
                </a:solidFill>
              </a:rPr>
              <a:t>&gt; velmi úzká specializace </a:t>
            </a:r>
            <a:r>
              <a:rPr lang="cs-CZ" i="1" dirty="0" smtClean="0">
                <a:solidFill>
                  <a:srgbClr val="FF9900"/>
                </a:solidFill>
              </a:rPr>
              <a:t>(zdroj poznání &gt;původní literatura v časopisech)</a:t>
            </a:r>
            <a:endParaRPr lang="cs-CZ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Biopolymery v AV ČR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Ústav chemických procesů AV ČR v Centrum kompetence pro výzkum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biorafinací</a:t>
            </a:r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Centra poskytne kupříkladu podklady, aby se průmysloví účastníci stali např. dodavateli stravitelných kolagenních a </a:t>
            </a:r>
            <a:r>
              <a:rPr lang="cs-CZ" i="1" u="sng" dirty="0" smtClean="0">
                <a:solidFill>
                  <a:srgbClr val="008000"/>
                </a:solidFill>
                <a:latin typeface="Arial Black" pitchFamily="34" charset="0"/>
              </a:rPr>
              <a:t>proteinových hydrolyzátů pro výživu </a:t>
            </a:r>
          </a:p>
          <a:p>
            <a:pPr lvl="1"/>
            <a:r>
              <a:rPr lang="cs-CZ" sz="4800" smtClean="0">
                <a:solidFill>
                  <a:srgbClr val="C00000"/>
                </a:solidFill>
                <a:latin typeface="Arial Black" pitchFamily="34" charset="0"/>
              </a:rPr>
              <a:t>Projekt </a:t>
            </a:r>
            <a:r>
              <a:rPr lang="cs-CZ" sz="4800" dirty="0" smtClean="0">
                <a:solidFill>
                  <a:srgbClr val="C00000"/>
                </a:solidFill>
                <a:latin typeface="Arial Black" pitchFamily="34" charset="0"/>
              </a:rPr>
              <a:t>nyní probíhá</a:t>
            </a:r>
            <a:r>
              <a:rPr lang="cs-CZ" sz="48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cs-CZ" sz="4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Cesta od nápadu k realizaci je </a:t>
            </a:r>
            <a:r>
              <a:rPr lang="cs-CZ" sz="3200" i="1" u="sng" dirty="0" smtClean="0">
                <a:solidFill>
                  <a:srgbClr val="FF0000"/>
                </a:solidFill>
                <a:latin typeface="Arial Black" pitchFamily="34" charset="0"/>
              </a:rPr>
              <a:t>PŘEDLOUHÁ</a:t>
            </a:r>
            <a:endParaRPr lang="cs-CZ" sz="3200" i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6" name="Obrázek 5" descr="PERMÍN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0356" y="902181"/>
            <a:ext cx="5755463" cy="61561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00192" y="1052736"/>
            <a:ext cx="2843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Z knížky MLADÝ TECHNIK 5, vydané již v roce 1962!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Co jsem pro vás udělal navíc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Souhrn o názvosloví sacharidů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SCAN „Didaktické problémy výuky sacharidů“ z Chemických listů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5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764701"/>
          <a:ext cx="8712968" cy="5502016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8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–  </a:t>
                      </a:r>
                      <a:r>
                        <a:rPr lang="sk-SK" sz="20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KOŽELUŽNA, VÝROBA KLIHU A ŽELATINY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–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...................................................................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 studia</a:t>
            </a:r>
            <a:endParaRPr lang="sk-SK" smtClean="0"/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107504" y="1341438"/>
            <a:ext cx="8928992" cy="478472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Přednášky budou vloženy do informačního systému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Zkouška jen písemná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TERMÍNY zkoušky – dle dohody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97752-D3CE-4513-87D4-AF2457F25A7C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pl-PL" smtClean="0"/>
              <a:t>PŘÍRODNÍ POLYMERY PŘF MU  1 2019</a:t>
            </a:r>
            <a:endParaRPr lang="sk-SK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6951A-990F-4A46-9B48-6A3ADFE4A0E0}" type="slidenum">
              <a:rPr lang="sk-SK" smtClean="0"/>
              <a:pPr/>
              <a:t>7</a:t>
            </a:fld>
            <a:endParaRPr lang="sk-SK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E - LEARNING</a:t>
            </a:r>
            <a:endParaRPr lang="sk-SK" b="1" smtClean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3435096"/>
        </p:xfrm>
        <a:graphic>
          <a:graphicData uri="http://schemas.openxmlformats.org/drawingml/2006/table">
            <a:tbl>
              <a:tblPr/>
              <a:tblGrid>
                <a:gridCol w="3643310"/>
                <a:gridCol w="4286308"/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Přednášky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Budou vystaveny na e-</a:t>
                      </a:r>
                      <a:r>
                        <a:rPr lang="cs-CZ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Přednáška bude vystavena na e-</a:t>
                      </a:r>
                      <a:r>
                        <a:rPr lang="cs-CZ" sz="2800" b="1" dirty="0" err="1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  <a:endParaRPr lang="cs-CZ" sz="2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Zasílat na moje Internetové adresy nebo do informačního systému MU</a:t>
                      </a:r>
                      <a:r>
                        <a:rPr lang="cs-CZ" sz="2800" b="1" baseline="0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18. 9. 2019</a:t>
            </a:r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Výuka předmětu PŘÍRODNÍ POLYMERY na MU a na jiných školách </a:t>
            </a:r>
            <a:r>
              <a:rPr lang="cs-CZ" sz="2800" b="1" dirty="0" smtClean="0">
                <a:solidFill>
                  <a:srgbClr val="008000"/>
                </a:solidFill>
              </a:rPr>
              <a:t>(</a:t>
            </a:r>
            <a:r>
              <a:rPr lang="cs-CZ" sz="2800" b="1" i="1" u="sng" dirty="0" smtClean="0">
                <a:solidFill>
                  <a:srgbClr val="008000"/>
                </a:solidFill>
              </a:rPr>
              <a:t>není úplným výčtem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  <a:endParaRPr lang="cs-CZ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Makromolekulární chemie</a:t>
                      </a:r>
                      <a:r>
                        <a:rPr lang="cs-CZ" dirty="0" smtClean="0"/>
                        <a:t>, lekce 12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C000"/>
                          </a:solidFill>
                        </a:rPr>
                        <a:t>SVŠT Bratislava, fakulta chemická</a:t>
                      </a:r>
                      <a:endParaRPr lang="cs-CZ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FFC000"/>
                          </a:solidFill>
                        </a:rPr>
                        <a:t>Prírodné</a:t>
                      </a:r>
                      <a:r>
                        <a:rPr lang="cs-CZ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FFC000"/>
                          </a:solidFill>
                        </a:rPr>
                        <a:t>polyméry</a:t>
                      </a:r>
                      <a:r>
                        <a:rPr lang="cs-CZ" b="1" dirty="0" smtClean="0">
                          <a:solidFill>
                            <a:srgbClr val="FFC000"/>
                          </a:solidFill>
                        </a:rPr>
                        <a:t> (4 kredity, 2 hodiny přednášek týdně)</a:t>
                      </a:r>
                      <a:endParaRPr lang="cs-CZ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VUT, FCH, Ústav chemie materiálů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Polymery pro medicínské aplikace (3 kredity, 2 hodiny přednášek týdně)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UTB, fakulta technologická, chemie a technologie materiálů, inženýrství polymerů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Technologie přírodních polymerů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Aplikace přírodních polymerů	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Polymerní kompozity přírodní a syntetické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VŠCHT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 Praha, fakulta potravinářské a biochemické technologie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Chemie přírodních látek – studijní obor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00FF"/>
                          </a:solidFill>
                        </a:rPr>
                        <a:t>VFU Brno, fakulta farmaceutická</a:t>
                      </a:r>
                      <a:endParaRPr lang="cs-CZ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00FF"/>
                          </a:solidFill>
                        </a:rPr>
                        <a:t>Ústav přírodních léčiv</a:t>
                      </a:r>
                      <a:endParaRPr lang="cs-CZ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Výuka předmětu PŘÍRODNÍ POLYMERY na MU a na jiných školách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(</a:t>
            </a:r>
            <a:r>
              <a:rPr lang="cs-CZ" sz="2800" b="1" i="1" dirty="0" smtClean="0">
                <a:solidFill>
                  <a:srgbClr val="008000"/>
                </a:solidFill>
                <a:latin typeface="Arial Black" pitchFamily="34" charset="0"/>
              </a:rPr>
              <a:t>POKRAČOVÁNÍ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)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229600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611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93636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VUT, FCH, Ústav chemie</a:t>
                      </a:r>
                      <a:r>
                        <a:rPr lang="cs-CZ" b="1" baseline="0" dirty="0" smtClean="0"/>
                        <a:t> potravin a biotechnologií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Technologie</a:t>
                      </a:r>
                      <a:r>
                        <a:rPr lang="cs-CZ" b="1" baseline="0" dirty="0" smtClean="0"/>
                        <a:t>  biopolymerů</a:t>
                      </a:r>
                      <a:r>
                        <a:rPr lang="cs-CZ" b="1" dirty="0" smtClean="0"/>
                        <a:t> </a:t>
                      </a:r>
                      <a:r>
                        <a:rPr lang="cs-CZ" dirty="0" smtClean="0"/>
                        <a:t>(5 kreditů, 2 hodiny přednášek týdně). </a:t>
                      </a:r>
                    </a:p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Naše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přednášky jsou těmto dosti obsahově podobné, ale </a:t>
                      </a:r>
                      <a:r>
                        <a:rPr lang="cs-CZ" sz="2800" baseline="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u nás nejsou zařazeny nukleové kyseliny, enzymy ani hormony</a:t>
                      </a:r>
                      <a:endParaRPr lang="cs-CZ" sz="28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1937</Words>
  <Application>Microsoft Office PowerPoint</Application>
  <PresentationFormat>Předvádění na obrazovce (4:3)</PresentationFormat>
  <Paragraphs>390</Paragraphs>
  <Slides>42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Default Design</vt:lpstr>
      <vt:lpstr>PŘÍRODNÍ POLYMERY</vt:lpstr>
      <vt:lpstr>Kdo jsem a odkud přicházím</vt:lpstr>
      <vt:lpstr>Předmět kurzu je:</vt:lpstr>
      <vt:lpstr>Jak zařadit tuto přednášku do souvislosti s další výukou a specializací?</vt:lpstr>
      <vt:lpstr>Časový plán</vt:lpstr>
      <vt:lpstr>Systém studia</vt:lpstr>
      <vt:lpstr>E - LEARNING</vt:lpstr>
      <vt:lpstr>Výuka předmětu PŘÍRODNÍ POLYMERY na MU a na jiných školách (není úplným výčtem)</vt:lpstr>
      <vt:lpstr>Výuka předmětu PŘÍRODNÍ POLYMERY na MU a na jiných školách (POKRAČOVÁNÍ)</vt:lpstr>
      <vt:lpstr>Výuka předmětu PŘÍRODNÍ POLYMERY (LÁTKY) na MU</vt:lpstr>
      <vt:lpstr>Inženýrské specializace v oblasti přírodních polymerů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  Rozeznáváme především zbytkovou (odpadní) biomasu - dřevní odpady z lesního hospodářství a celulózo-papírenského, dřevařského a nábytkářského průmyslu, rostlinné zbytky ze zemědělské prvovýroby a údržby krajiny, komunální bioodpad a odpady z potravinářského průmyslu - a cíleně pěstovanou biomasu - energetické byliny a rychlerostoucí dřeviny</vt:lpstr>
      <vt:lpstr>Doporučená literatura – nespecializované učebnice</vt:lpstr>
      <vt:lpstr>Nově sehnaná literatura</vt:lpstr>
      <vt:lpstr>V češtině a slovenštině asi jediná literatura věnovaná výhradně PŘÍRODNÍM POLYMERŮM, ale nedostupná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Čemu se věnovat budeme a čemu ne?</vt:lpstr>
      <vt:lpstr>Přírodní polymery – HISTORICKÝ základ chemie polymerů a plastů</vt:lpstr>
      <vt:lpstr>NOVÝ PŘEDMĚT od tohoto semestru: Laboratorní cvičení z chemie přírodních polymerů</vt:lpstr>
      <vt:lpstr>Syntetické produkty</vt:lpstr>
      <vt:lpstr>Snímek 28</vt:lpstr>
      <vt:lpstr>Snímek 29</vt:lpstr>
      <vt:lpstr>Snímek 30</vt:lpstr>
      <vt:lpstr>Přírodní produkty</vt:lpstr>
      <vt:lpstr>Modifikované přírodní produkty</vt:lpstr>
      <vt:lpstr>Syntetické produkty</vt:lpstr>
      <vt:lpstr>Význam přírodních polymerů v minulosti, současnosti a budoucnosti </vt:lpstr>
      <vt:lpstr>Má KAŽDÉ využití přírodních surovin smysl?</vt:lpstr>
      <vt:lpstr>Co je vhodné si oživit 1 ?</vt:lpstr>
      <vt:lpstr>Co je vhodné si oživit 2 ?</vt:lpstr>
      <vt:lpstr>Co je vhodné si oživit 3 ?</vt:lpstr>
      <vt:lpstr>Co je vhodné si oživit 4 ?</vt:lpstr>
      <vt:lpstr>Biopolymery v AV ČR</vt:lpstr>
      <vt:lpstr>Cesta od nápadu k realizaci je PŘEDLOUHÁ</vt:lpstr>
      <vt:lpstr>Co jsem pro vás udělal navíc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176</cp:revision>
  <dcterms:created xsi:type="dcterms:W3CDTF">2008-02-10T16:41:08Z</dcterms:created>
  <dcterms:modified xsi:type="dcterms:W3CDTF">2019-09-17T16:43:21Z</dcterms:modified>
</cp:coreProperties>
</file>