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11" r:id="rId2"/>
    <p:sldId id="399" r:id="rId3"/>
    <p:sldId id="405" r:id="rId4"/>
    <p:sldId id="400" r:id="rId5"/>
    <p:sldId id="401" r:id="rId6"/>
    <p:sldId id="404" r:id="rId7"/>
    <p:sldId id="402" r:id="rId8"/>
    <p:sldId id="403" r:id="rId9"/>
    <p:sldId id="406" r:id="rId10"/>
    <p:sldId id="407" r:id="rId11"/>
    <p:sldId id="408" r:id="rId12"/>
    <p:sldId id="409" r:id="rId13"/>
    <p:sldId id="410" r:id="rId14"/>
    <p:sldId id="412" r:id="rId1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MU 4_ 2020 - KOKSAGYZ</a:t>
            </a:r>
            <a:endParaRPr lang="sk-SK" dirty="0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88640"/>
            <a:ext cx="8856984" cy="2880320"/>
          </a:xfrm>
        </p:spPr>
        <p:txBody>
          <a:bodyPr/>
          <a:lstStyle/>
          <a:p>
            <a:pPr eaLnBrk="1" hangingPunct="1"/>
            <a:r>
              <a:rPr lang="sk-SK" b="1">
                <a:solidFill>
                  <a:srgbClr val="FF0000"/>
                </a:solidFill>
                <a:latin typeface="Arial Black" pitchFamily="34" charset="0"/>
              </a:rPr>
              <a:t>PŘÍRODNÍ POLYMERY </a:t>
            </a:r>
            <a:br>
              <a:rPr lang="sk-SK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sk-SK" b="1" dirty="0">
                <a:solidFill>
                  <a:srgbClr val="0000FF"/>
                </a:solidFill>
                <a:latin typeface="Arial Black" pitchFamily="34" charset="0"/>
              </a:rPr>
              <a:t> POLYTERPENES </a:t>
            </a:r>
            <a:br>
              <a:rPr lang="sk-SK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sk-SK" b="1" dirty="0">
                <a:solidFill>
                  <a:srgbClr val="008000"/>
                </a:solidFill>
                <a:latin typeface="Arial Black" pitchFamily="34" charset="0"/>
              </a:rPr>
              <a:t>NADĚJNÁ BYLINA</a:t>
            </a:r>
            <a:r>
              <a:rPr lang="en-GB" b="1" i="1" dirty="0">
                <a:solidFill>
                  <a:srgbClr val="008000"/>
                </a:solidFill>
              </a:rPr>
              <a:t>: </a:t>
            </a:r>
            <a:br>
              <a:rPr lang="cs-CZ" b="1" i="1" dirty="0">
                <a:solidFill>
                  <a:srgbClr val="008000"/>
                </a:solidFill>
              </a:rPr>
            </a:br>
            <a:r>
              <a:rPr lang="en-GB" b="1" i="1" dirty="0" err="1">
                <a:solidFill>
                  <a:srgbClr val="008000"/>
                </a:solidFill>
              </a:rPr>
              <a:t>Taraxanum</a:t>
            </a:r>
            <a:r>
              <a:rPr lang="en-GB" b="1" i="1" dirty="0">
                <a:solidFill>
                  <a:srgbClr val="008000"/>
                </a:solidFill>
              </a:rPr>
              <a:t> </a:t>
            </a:r>
            <a:r>
              <a:rPr lang="en-GB" b="1" i="1" dirty="0" err="1">
                <a:solidFill>
                  <a:srgbClr val="008000"/>
                </a:solidFill>
              </a:rPr>
              <a:t>koksagyz</a:t>
            </a:r>
            <a:endParaRPr lang="sk-SK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645024"/>
            <a:ext cx="8640960" cy="2592288"/>
          </a:xfrm>
        </p:spPr>
        <p:txBody>
          <a:bodyPr/>
          <a:lstStyle/>
          <a:p>
            <a:pPr eaLnBrk="1" hangingPunct="1"/>
            <a:r>
              <a:rPr lang="cs-CZ" sz="4000" b="1" dirty="0">
                <a:solidFill>
                  <a:srgbClr val="008000"/>
                </a:solidFill>
                <a:latin typeface="Arial Black" pitchFamily="34" charset="0"/>
              </a:rPr>
              <a:t>Dr. Ladislav Pospíšil</a:t>
            </a:r>
          </a:p>
          <a:p>
            <a:pPr eaLnBrk="1" hangingPunct="1"/>
            <a:r>
              <a:rPr lang="cs-CZ" sz="3600" b="1" dirty="0">
                <a:solidFill>
                  <a:srgbClr val="C00000"/>
                </a:solidFill>
              </a:rPr>
              <a:t>29716@mail.</a:t>
            </a:r>
            <a:r>
              <a:rPr lang="cs-CZ" sz="3600" b="1" dirty="0" err="1">
                <a:solidFill>
                  <a:srgbClr val="C00000"/>
                </a:solidFill>
              </a:rPr>
              <a:t>muni.cz</a:t>
            </a:r>
            <a:endParaRPr lang="cs-CZ" sz="3600" b="1" dirty="0">
              <a:solidFill>
                <a:srgbClr val="C00000"/>
              </a:solidFill>
            </a:endParaRPr>
          </a:p>
          <a:p>
            <a:pPr eaLnBrk="1" hangingPunct="1"/>
            <a:endParaRPr lang="sk-SK" sz="3600" b="1" dirty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1. 11. 2020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6" name="Obrázek 5" descr="KAUČUK Z KOKSAGHYZU 18112017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44703"/>
            <a:ext cx="8640960" cy="60246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7" name="Obrázek 6" descr="KAUČUK Z KOKSAGHYZU 18112017 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17366"/>
            <a:ext cx="8784976" cy="60600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6" name="Obrázek 5" descr="img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44653"/>
            <a:ext cx="8568952" cy="63407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6" name="Obrázek 5" descr="img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5074"/>
            <a:ext cx="8640960" cy="65865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C5CE7F-7BB0-4B9D-98A4-11C741ED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E54C10C-8448-4F72-8FE8-BE6ED5421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F324DC-80E7-4886-AA4A-695EBAD9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2E7B6A-72EC-4F35-841D-1AD99920F89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Arial Black" panose="020B0A04020102020204" pitchFamily="34" charset="0"/>
              </a:rPr>
              <a:t>Co si o tom myslím já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E1C911A-966D-48BD-9F19-3272272C4CA0}"/>
              </a:ext>
            </a:extLst>
          </p:cNvPr>
          <p:cNvSpPr txBox="1"/>
          <p:nvPr/>
        </p:nvSpPr>
        <p:spPr>
          <a:xfrm>
            <a:off x="0" y="584775"/>
            <a:ext cx="9144000" cy="6494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0B050"/>
                </a:solidFill>
              </a:rPr>
              <a:t>Je to jenom úlitba různým </a:t>
            </a:r>
            <a:r>
              <a:rPr lang="cs-CZ" sz="3200" b="1" dirty="0" err="1">
                <a:solidFill>
                  <a:srgbClr val="00B050"/>
                </a:solidFill>
              </a:rPr>
              <a:t>pseudoekologickým</a:t>
            </a:r>
            <a:r>
              <a:rPr lang="cs-CZ" sz="3200" b="1" dirty="0">
                <a:solidFill>
                  <a:srgbClr val="00B050"/>
                </a:solidFill>
              </a:rPr>
              <a:t> hnutím, co hospodárnost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FF0000"/>
                </a:solidFill>
              </a:rPr>
              <a:t>Nesmyslnost tohoto nápadu byla prokázána, dokonce v Brně, už před cca. 70 lety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Nikde jsem nezjistil, jaká by byla agrotechnika pěstování (nároky na složení půdy, vláhu, hnojení, ochranu rostlin atd.)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Jak by probíhala sklizeň (možná jako mrkev) a zpracování (možná jako cukrovka)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</a:rPr>
              <a:t>Co mytí od hlíny, pak asi zpět na pole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C00000"/>
                </a:solidFill>
              </a:rPr>
              <a:t>Co se zbytky, asi zpět na pole a zaorat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32965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/>
              <a:t>Jsou obsaženy v cca. 2000 rostlinách z různých geografických oblastí</a:t>
            </a:r>
          </a:p>
          <a:p>
            <a:r>
              <a:rPr lang="cs-CZ" sz="2800" b="1" dirty="0"/>
              <a:t>Stromy, keře, byliny</a:t>
            </a:r>
          </a:p>
          <a:p>
            <a:r>
              <a:rPr lang="cs-CZ" sz="2800" b="1" u="sng" dirty="0">
                <a:solidFill>
                  <a:srgbClr val="FF0000"/>
                </a:solidFill>
              </a:rPr>
              <a:t>NEJDŮLEŽITĚJŠÍ JE STROM</a:t>
            </a:r>
            <a:r>
              <a:rPr lang="cs-CZ" sz="2800" b="1" dirty="0">
                <a:solidFill>
                  <a:srgbClr val="FF0000"/>
                </a:solidFill>
              </a:rPr>
              <a:t>: kaučukovník </a:t>
            </a:r>
            <a:r>
              <a:rPr lang="cs-CZ" sz="2800" b="1" i="1" dirty="0" err="1">
                <a:solidFill>
                  <a:srgbClr val="FF0000"/>
                </a:solidFill>
              </a:rPr>
              <a:t>Hevea</a:t>
            </a:r>
            <a:r>
              <a:rPr lang="cs-CZ" sz="2800" b="1" i="1" dirty="0">
                <a:solidFill>
                  <a:srgbClr val="FF0000"/>
                </a:solidFill>
              </a:rPr>
              <a:t> </a:t>
            </a:r>
            <a:r>
              <a:rPr lang="cs-CZ" sz="2800" b="1" i="1" dirty="0" err="1">
                <a:solidFill>
                  <a:srgbClr val="FF0000"/>
                </a:solidFill>
              </a:rPr>
              <a:t>brasiliensis</a:t>
            </a:r>
            <a:endParaRPr lang="cs-CZ" sz="2800" b="1" i="1" dirty="0">
              <a:solidFill>
                <a:srgbClr val="FF0000"/>
              </a:solidFill>
            </a:endParaRPr>
          </a:p>
          <a:p>
            <a:r>
              <a:rPr lang="cs-CZ" sz="2800" b="1" i="1" u="sng" dirty="0">
                <a:solidFill>
                  <a:srgbClr val="008000"/>
                </a:solidFill>
              </a:rPr>
              <a:t>NADĚJNÁ BYLINA</a:t>
            </a:r>
            <a:r>
              <a:rPr lang="cs-CZ" sz="2800" b="1" i="1" dirty="0">
                <a:solidFill>
                  <a:srgbClr val="008000"/>
                </a:solidFill>
              </a:rPr>
              <a:t>: </a:t>
            </a:r>
            <a:r>
              <a:rPr lang="cs-CZ" sz="2800" b="1" i="1" dirty="0" err="1">
                <a:solidFill>
                  <a:srgbClr val="008000"/>
                </a:solidFill>
              </a:rPr>
              <a:t>Taraxacum</a:t>
            </a:r>
            <a:r>
              <a:rPr lang="cs-CZ" sz="2800" b="1" i="1" dirty="0">
                <a:solidFill>
                  <a:srgbClr val="008000"/>
                </a:solidFill>
              </a:rPr>
              <a:t> kok-</a:t>
            </a:r>
            <a:r>
              <a:rPr lang="cs-CZ" sz="2800" b="1" i="1" dirty="0" err="1">
                <a:solidFill>
                  <a:srgbClr val="008000"/>
                </a:solidFill>
              </a:rPr>
              <a:t>saghyz</a:t>
            </a:r>
            <a:r>
              <a:rPr lang="cs-CZ" sz="2800" b="1" i="1" dirty="0">
                <a:solidFill>
                  <a:srgbClr val="008000"/>
                </a:solidFill>
              </a:rPr>
              <a:t> (s ním bylo experimentováno i na VÚMCH,  nyní PIB a políčka byla v Brně na Riviéře)</a:t>
            </a:r>
          </a:p>
          <a:p>
            <a:endParaRPr lang="cs-CZ" sz="2800" b="1" dirty="0"/>
          </a:p>
          <a:p>
            <a:endParaRPr lang="cs-CZ" sz="2800" b="1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800" b="1" dirty="0">
                <a:solidFill>
                  <a:srgbClr val="FF0000"/>
                </a:solidFill>
              </a:rPr>
              <a:t>POLYTERPENY = POLYISOPRENY</a:t>
            </a:r>
          </a:p>
          <a:p>
            <a:pPr algn="ctr" eaLnBrk="0" hangingPunct="0"/>
            <a:r>
              <a:rPr kumimoji="0" lang="cs-CZ" sz="28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Výskyt v přírodě</a:t>
            </a:r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5" name="Obrázek 4" descr="str 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433316" y="-921148"/>
            <a:ext cx="6344352" cy="8851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ázek 9" descr="708px-Taraxacum_kok-saghy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560840" cy="639681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35896" y="6021288"/>
            <a:ext cx="5328592" cy="584775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rgbClr val="FF0000"/>
                </a:solidFill>
                <a:latin typeface="Arial Black" pitchFamily="34" charset="0"/>
              </a:rPr>
              <a:t>Taraxacum</a:t>
            </a:r>
            <a:r>
              <a:rPr lang="cs-CZ" sz="3200" b="1" dirty="0">
                <a:solidFill>
                  <a:srgbClr val="FF0000"/>
                </a:solidFill>
                <a:latin typeface="Arial Black" pitchFamily="34" charset="0"/>
              </a:rPr>
              <a:t> kok-</a:t>
            </a:r>
            <a:r>
              <a:rPr lang="cs-CZ" sz="3200" b="1" dirty="0" err="1">
                <a:solidFill>
                  <a:srgbClr val="FF0000"/>
                </a:solidFill>
                <a:latin typeface="Arial Black" pitchFamily="34" charset="0"/>
              </a:rPr>
              <a:t>saghyz</a:t>
            </a:r>
            <a:endParaRPr lang="cs-CZ" sz="3200" dirty="0"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4869160"/>
            <a:ext cx="2232248" cy="1815882"/>
          </a:xfrm>
          <a:prstGeom prst="rect">
            <a:avLst/>
          </a:prstGeom>
          <a:solidFill>
            <a:srgbClr val="00B050"/>
          </a:solidFill>
          <a:ln w="635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! Pravítko je asi v palcích (</a:t>
            </a:r>
            <a:r>
              <a:rPr lang="cs-CZ" sz="2800" b="1" dirty="0" err="1">
                <a:solidFill>
                  <a:srgbClr val="FFFF00"/>
                </a:solidFill>
              </a:rPr>
              <a:t>inch</a:t>
            </a:r>
            <a:r>
              <a:rPr lang="cs-CZ" sz="2800" b="1" dirty="0">
                <a:solidFill>
                  <a:srgbClr val="FFFF00"/>
                </a:solidFill>
              </a:rPr>
              <a:t>)!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Obrázek 6" descr="img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39552" y="260648"/>
            <a:ext cx="4968552" cy="602203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868144" y="548680"/>
            <a:ext cx="2880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err="1">
                <a:solidFill>
                  <a:srgbClr val="FF0000"/>
                </a:solidFill>
              </a:rPr>
              <a:t>Taraxacum</a:t>
            </a:r>
            <a:r>
              <a:rPr lang="cs-CZ" sz="2400" b="1" i="1" dirty="0">
                <a:solidFill>
                  <a:srgbClr val="FF0000"/>
                </a:solidFill>
              </a:rPr>
              <a:t> kok-</a:t>
            </a:r>
            <a:r>
              <a:rPr lang="cs-CZ" sz="2400" b="1" i="1" dirty="0" err="1">
                <a:solidFill>
                  <a:srgbClr val="FF0000"/>
                </a:solidFill>
              </a:rPr>
              <a:t>saghyz</a:t>
            </a:r>
            <a:endParaRPr lang="cs-CZ" sz="2400" b="1" i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i="1" dirty="0">
                <a:solidFill>
                  <a:srgbClr val="008000"/>
                </a:solidFill>
              </a:rPr>
              <a:t> Není žádná pampeliška, ač vypadá podobně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>
                <a:solidFill>
                  <a:srgbClr val="008000"/>
                </a:solidFill>
              </a:rPr>
              <a:t> Latex je v kořenu (tvoří v něm 10 - 20 %)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>
                <a:solidFill>
                  <a:srgbClr val="008000"/>
                </a:solidFill>
              </a:rPr>
              <a:t> Výnos je udáván cca. 200 kg/ha (hektar)</a:t>
            </a:r>
          </a:p>
          <a:p>
            <a:pPr>
              <a:buFont typeface="Arial" pitchFamily="34" charset="0"/>
              <a:buChar char="•"/>
            </a:pPr>
            <a:r>
              <a:rPr lang="cs-CZ" sz="2400" b="1" i="1" dirty="0">
                <a:solidFill>
                  <a:srgbClr val="008000"/>
                </a:solidFill>
              </a:rPr>
              <a:t> Experimenty probíhaly hlavně v bývalém SSSR a v USA</a:t>
            </a:r>
            <a:endParaRPr lang="cs-CZ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img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7"/>
            <a:ext cx="8208912" cy="64087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 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64496" cy="3465747"/>
          </a:xfrm>
          <a:prstGeom prst="rect">
            <a:avLst/>
          </a:prstGeom>
        </p:spPr>
      </p:pic>
      <p:pic>
        <p:nvPicPr>
          <p:cNvPr id="10" name="Obrázek 9" descr=" 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7062" y="3356992"/>
            <a:ext cx="4780560" cy="3240360"/>
          </a:xfrm>
          <a:prstGeom prst="rect">
            <a:avLst/>
          </a:prstGeom>
        </p:spPr>
      </p:pic>
      <p:pic>
        <p:nvPicPr>
          <p:cNvPr id="12" name="Obrázek 11" descr=" 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311840" y="4744944"/>
            <a:ext cx="472440" cy="216103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572000" y="260648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err="1">
                <a:solidFill>
                  <a:srgbClr val="FF0000"/>
                </a:solidFill>
              </a:rPr>
              <a:t>Taraxacum</a:t>
            </a:r>
            <a:r>
              <a:rPr lang="cs-CZ" sz="3200" b="1" i="1" dirty="0">
                <a:solidFill>
                  <a:srgbClr val="FF0000"/>
                </a:solidFill>
              </a:rPr>
              <a:t> kok-</a:t>
            </a:r>
            <a:r>
              <a:rPr lang="cs-CZ" sz="3200" b="1" i="1" dirty="0" err="1">
                <a:solidFill>
                  <a:srgbClr val="FF0000"/>
                </a:solidFill>
              </a:rPr>
              <a:t>saghyz</a:t>
            </a:r>
            <a:endParaRPr lang="cs-CZ" sz="3200" b="1" i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3200" b="1" i="1" dirty="0">
                <a:solidFill>
                  <a:srgbClr val="008000"/>
                </a:solidFill>
              </a:rPr>
              <a:t> Není žádná pampeliška, ač vypadá podobně</a:t>
            </a:r>
          </a:p>
          <a:p>
            <a:endParaRPr lang="cs-CZ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cs-CZ" sz="2800" b="0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260648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err="1">
                <a:solidFill>
                  <a:srgbClr val="FF0000"/>
                </a:solidFill>
              </a:rPr>
              <a:t>Taraxacum</a:t>
            </a:r>
            <a:r>
              <a:rPr lang="cs-CZ" sz="2800" b="1" i="1" dirty="0">
                <a:solidFill>
                  <a:srgbClr val="FF0000"/>
                </a:solidFill>
              </a:rPr>
              <a:t> kok-</a:t>
            </a:r>
            <a:r>
              <a:rPr lang="cs-CZ" sz="2800" b="1" i="1" dirty="0" err="1">
                <a:solidFill>
                  <a:srgbClr val="FF0000"/>
                </a:solidFill>
              </a:rPr>
              <a:t>saghyz</a:t>
            </a:r>
            <a:endParaRPr lang="cs-CZ" sz="2800" b="1" i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800" b="1" i="1" dirty="0">
                <a:solidFill>
                  <a:srgbClr val="008000"/>
                </a:solidFill>
              </a:rPr>
              <a:t> Není žádná pampeliška, ač vypadá podobně</a:t>
            </a:r>
            <a:endParaRPr lang="cs-CZ" sz="2800" dirty="0"/>
          </a:p>
        </p:txBody>
      </p:sp>
      <p:pic>
        <p:nvPicPr>
          <p:cNvPr id="11" name="Obrázek 10" descr="Kokza-ghyz 201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299446" cy="2952328"/>
          </a:xfrm>
          <a:prstGeom prst="rect">
            <a:avLst/>
          </a:prstGeom>
        </p:spPr>
      </p:pic>
      <p:pic>
        <p:nvPicPr>
          <p:cNvPr id="14" name="Obrázek 13" descr="Kokza-ghyz 2015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482880"/>
            <a:ext cx="4130788" cy="3876772"/>
          </a:xfrm>
          <a:prstGeom prst="rect">
            <a:avLst/>
          </a:prstGeom>
        </p:spPr>
      </p:pic>
      <p:pic>
        <p:nvPicPr>
          <p:cNvPr id="15" name="Obrázek 14" descr="img8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808897" y="1511583"/>
            <a:ext cx="1080120" cy="4338891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4788024" y="5229200"/>
            <a:ext cx="4176464" cy="79208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400506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Normálně se tomu říká &gt;</a:t>
            </a:r>
          </a:p>
          <a:p>
            <a:r>
              <a:rPr lang="cs-CZ" sz="2800" b="1" dirty="0">
                <a:solidFill>
                  <a:srgbClr val="0000FF"/>
                </a:solidFill>
              </a:rPr>
              <a:t>Silentblok</a:t>
            </a:r>
            <a:r>
              <a:rPr lang="cs-CZ" sz="2800" dirty="0">
                <a:solidFill>
                  <a:srgbClr val="0000FF"/>
                </a:solidFill>
              </a:rPr>
              <a:t> </a:t>
            </a:r>
            <a:r>
              <a:rPr lang="cs-CZ" sz="2000" dirty="0">
                <a:solidFill>
                  <a:srgbClr val="0000FF"/>
                </a:solidFill>
              </a:rPr>
              <a:t>je součástka vyrobená ze směsi gumy, která slouží pro pružné uchycení pohyblivých částí. </a:t>
            </a:r>
          </a:p>
        </p:txBody>
      </p:sp>
      <p:cxnSp>
        <p:nvCxnSpPr>
          <p:cNvPr id="18" name="Přímá spojovací šipka 17"/>
          <p:cNvCxnSpPr/>
          <p:nvPr/>
        </p:nvCxnSpPr>
        <p:spPr>
          <a:xfrm flipV="1">
            <a:off x="3707904" y="3789040"/>
            <a:ext cx="1296144" cy="129614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1. 11. 2020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MU 4_ 2020 - KOKSAGYZ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5" name="Obrázek 4" descr="KAUČUK Z KOKSAGHYZU 18112017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3996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461</Words>
  <Application>Microsoft Office PowerPoint</Application>
  <PresentationFormat>Předvádění na obrazovce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Arial Black</vt:lpstr>
      <vt:lpstr>Default Design</vt:lpstr>
      <vt:lpstr>PŘÍRODNÍ POLYMERY   POLYTERPENES  NADĚJNÁ BYLINA:  Taraxanum koksagyz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Home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ladapospa@icloud.com</cp:lastModifiedBy>
  <cp:revision>349</cp:revision>
  <dcterms:created xsi:type="dcterms:W3CDTF">2008-02-10T16:41:08Z</dcterms:created>
  <dcterms:modified xsi:type="dcterms:W3CDTF">2020-11-01T08:26:18Z</dcterms:modified>
</cp:coreProperties>
</file>