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510" r:id="rId3"/>
    <p:sldId id="397" r:id="rId4"/>
    <p:sldId id="398" r:id="rId5"/>
    <p:sldId id="440" r:id="rId6"/>
    <p:sldId id="447" r:id="rId7"/>
    <p:sldId id="446" r:id="rId8"/>
    <p:sldId id="452" r:id="rId9"/>
    <p:sldId id="519" r:id="rId10"/>
    <p:sldId id="520" r:id="rId11"/>
    <p:sldId id="516" r:id="rId12"/>
    <p:sldId id="518" r:id="rId13"/>
    <p:sldId id="487" r:id="rId14"/>
    <p:sldId id="449" r:id="rId15"/>
    <p:sldId id="517" r:id="rId16"/>
    <p:sldId id="443" r:id="rId17"/>
    <p:sldId id="454" r:id="rId18"/>
    <p:sldId id="521" r:id="rId19"/>
    <p:sldId id="453" r:id="rId20"/>
    <p:sldId id="459" r:id="rId21"/>
    <p:sldId id="460" r:id="rId22"/>
    <p:sldId id="461" r:id="rId23"/>
    <p:sldId id="462" r:id="rId24"/>
    <p:sldId id="463" r:id="rId25"/>
    <p:sldId id="450" r:id="rId26"/>
    <p:sldId id="451" r:id="rId27"/>
    <p:sldId id="444" r:id="rId28"/>
    <p:sldId id="499" r:id="rId29"/>
    <p:sldId id="448" r:id="rId30"/>
    <p:sldId id="441" r:id="rId31"/>
    <p:sldId id="442" r:id="rId32"/>
    <p:sldId id="455" r:id="rId33"/>
    <p:sldId id="515" r:id="rId34"/>
    <p:sldId id="503" r:id="rId35"/>
    <p:sldId id="456" r:id="rId36"/>
    <p:sldId id="465" r:id="rId37"/>
    <p:sldId id="492" r:id="rId38"/>
    <p:sldId id="467" r:id="rId39"/>
    <p:sldId id="466" r:id="rId40"/>
    <p:sldId id="445" r:id="rId41"/>
    <p:sldId id="508" r:id="rId42"/>
    <p:sldId id="464" r:id="rId43"/>
    <p:sldId id="485" r:id="rId44"/>
    <p:sldId id="458" r:id="rId45"/>
    <p:sldId id="504" r:id="rId46"/>
    <p:sldId id="514" r:id="rId47"/>
    <p:sldId id="505" r:id="rId48"/>
    <p:sldId id="469" r:id="rId49"/>
    <p:sldId id="468" r:id="rId50"/>
    <p:sldId id="473" r:id="rId51"/>
    <p:sldId id="471" r:id="rId52"/>
    <p:sldId id="494" r:id="rId53"/>
    <p:sldId id="498" r:id="rId54"/>
    <p:sldId id="495" r:id="rId55"/>
    <p:sldId id="493" r:id="rId56"/>
    <p:sldId id="509" r:id="rId57"/>
    <p:sldId id="501" r:id="rId58"/>
    <p:sldId id="488" r:id="rId59"/>
    <p:sldId id="489" r:id="rId60"/>
    <p:sldId id="490" r:id="rId61"/>
    <p:sldId id="491" r:id="rId62"/>
    <p:sldId id="502" r:id="rId63"/>
    <p:sldId id="513" r:id="rId64"/>
    <p:sldId id="472" r:id="rId65"/>
    <p:sldId id="474" r:id="rId66"/>
    <p:sldId id="439" r:id="rId67"/>
    <p:sldId id="478" r:id="rId68"/>
    <p:sldId id="477" r:id="rId69"/>
    <p:sldId id="511" r:id="rId70"/>
    <p:sldId id="479" r:id="rId71"/>
    <p:sldId id="480" r:id="rId72"/>
    <p:sldId id="481" r:id="rId73"/>
    <p:sldId id="497" r:id="rId74"/>
    <p:sldId id="476" r:id="rId75"/>
    <p:sldId id="512" r:id="rId76"/>
    <p:sldId id="482" r:id="rId77"/>
    <p:sldId id="483" r:id="rId78"/>
    <p:sldId id="484" r:id="rId79"/>
    <p:sldId id="506" r:id="rId80"/>
    <p:sldId id="507" r:id="rId81"/>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a:srgbClr val="FFFF99"/>
    <a:srgbClr val="008000"/>
    <a:srgbClr val="FF3300"/>
    <a:srgbClr val="FF0000"/>
    <a:srgbClr val="FFFF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0" autoAdjust="0"/>
  </p:normalViewPr>
  <p:slideViewPr>
    <p:cSldViewPr>
      <p:cViewPr varScale="1">
        <p:scale>
          <a:sx n="83" d="100"/>
          <a:sy n="83"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a:t>23. 11. 2020</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8 2020</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a:t>23. 11. 2020</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a:t>PŘÍRODNÍ POLYMERY PŘF MU 8 2020</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L-proline-skeletal.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s.wikipedia.org/wiki/Translace" TargetMode="External"/><Relationship Id="rId3" Type="http://schemas.openxmlformats.org/officeDocument/2006/relationships/hyperlink" Target="http://cs.wikipedia.org/wiki/Cystein" TargetMode="External"/><Relationship Id="rId7" Type="http://schemas.openxmlformats.org/officeDocument/2006/relationships/hyperlink" Target="http://cs.wikipedia.org/wiki/N-formylmethionin" TargetMode="External"/><Relationship Id="rId2" Type="http://schemas.openxmlformats.org/officeDocument/2006/relationships/hyperlink" Target="http://cs.wikipedia.org/wiki/Methionin" TargetMode="External"/><Relationship Id="rId1" Type="http://schemas.openxmlformats.org/officeDocument/2006/relationships/slideLayout" Target="../slideLayouts/slideLayout7.xml"/><Relationship Id="rId6" Type="http://schemas.openxmlformats.org/officeDocument/2006/relationships/hyperlink" Target="http://cs.wikipedia.org/wiki/Pyrolysin" TargetMode="External"/><Relationship Id="rId11" Type="http://schemas.openxmlformats.org/officeDocument/2006/relationships/hyperlink" Target="http://cs.wikipedia.org/wiki/Ribozom" TargetMode="External"/><Relationship Id="rId5" Type="http://schemas.openxmlformats.org/officeDocument/2006/relationships/hyperlink" Target="http://cs.wikipedia.org/wiki/Glutathion_peroxid%C3%A1za" TargetMode="External"/><Relationship Id="rId10" Type="http://schemas.openxmlformats.org/officeDocument/2006/relationships/hyperlink" Target="http://cs.wikipedia.org/wiki/Mitochondrie" TargetMode="External"/><Relationship Id="rId4" Type="http://schemas.openxmlformats.org/officeDocument/2006/relationships/hyperlink" Target="http://cs.wikipedia.org/wiki/Selenocystein" TargetMode="External"/><Relationship Id="rId9" Type="http://schemas.openxmlformats.org/officeDocument/2006/relationships/hyperlink" Target="http://cs.wikipedia.org/wiki/Plasti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cs.wikipedia.org/wiki/Organismu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s.wikipedia.org/wiki/Alanin" TargetMode="External"/><Relationship Id="rId7" Type="http://schemas.openxmlformats.org/officeDocument/2006/relationships/image" Target="../media/image11.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5.png"/><Relationship Id="rId5" Type="http://schemas.openxmlformats.org/officeDocument/2006/relationships/hyperlink" Target="http://cs.wikipedia.org/wiki/Leucin" TargetMode="External"/><Relationship Id="rId10" Type="http://schemas.openxmlformats.org/officeDocument/2006/relationships/image" Target="../media/image14.png"/><Relationship Id="rId4" Type="http://schemas.openxmlformats.org/officeDocument/2006/relationships/hyperlink" Target="http://cs.wikipedia.org/wiki/Valin" TargetMode="Externa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s.wikipedia.org/wiki/Tyrosin" TargetMode="External"/><Relationship Id="rId7" Type="http://schemas.openxmlformats.org/officeDocument/2006/relationships/image" Target="../media/image17.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s.wikipedia.org/wiki/Kyselina_asparagov%C3%A1" TargetMode="External"/><Relationship Id="rId7" Type="http://schemas.openxmlformats.org/officeDocument/2006/relationships/image" Target="../media/image20.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3.png"/><Relationship Id="rId4" Type="http://schemas.openxmlformats.org/officeDocument/2006/relationships/hyperlink" Target="http://cs.wikipedia.org/wiki/Asparagin"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cs.wikipedia.org/wiki/Histidin" TargetMode="External"/><Relationship Id="rId7" Type="http://schemas.openxmlformats.org/officeDocument/2006/relationships/image" Target="../media/image24.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8.png"/><Relationship Id="rId5" Type="http://schemas.openxmlformats.org/officeDocument/2006/relationships/hyperlink" Target="http://cs.wikipedia.org/wiki/Tryptofan" TargetMode="External"/><Relationship Id="rId10" Type="http://schemas.openxmlformats.org/officeDocument/2006/relationships/image" Target="../media/image27.png"/><Relationship Id="rId4" Type="http://schemas.openxmlformats.org/officeDocument/2006/relationships/hyperlink" Target="http://cs.wikipedia.org/wiki/Fenylalanin" TargetMode="Externa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s.wikipedia.org/wiki/Pyrolysin" TargetMode="External"/><Relationship Id="rId7" Type="http://schemas.openxmlformats.org/officeDocument/2006/relationships/image" Target="../media/image30.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cs.wikipedia.org/wiki/Disociace" TargetMode="External"/><Relationship Id="rId3" Type="http://schemas.openxmlformats.org/officeDocument/2006/relationships/hyperlink" Target="http://en.wikipedia.org/wiki/Amine" TargetMode="External"/><Relationship Id="rId7" Type="http://schemas.openxmlformats.org/officeDocument/2006/relationships/hyperlink" Target="http://en.wikipedia.org/wiki/Isoelectric_point"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 Id="rId9" Type="http://schemas.openxmlformats.org/officeDocument/2006/relationships/hyperlink" Target="http://cs.wikipedia.org/wiki/P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s.wikipedia.org/wiki/P%C5%99%C3%ADstroj" TargetMode="External"/><Relationship Id="rId2" Type="http://schemas.openxmlformats.org/officeDocument/2006/relationships/hyperlink" Target="https://cs.wikipedia.org/wiki/Hemodial%C3%BDza" TargetMode="External"/><Relationship Id="rId1" Type="http://schemas.openxmlformats.org/officeDocument/2006/relationships/slideLayout" Target="../slideLayouts/slideLayout7.xml"/><Relationship Id="rId4" Type="http://schemas.openxmlformats.org/officeDocument/2006/relationships/hyperlink" Target="https://cs.wikipedia.org/w/index.php?title=Um%C4%9Bl%C3%A1_ledvina&amp;action=edit&amp;redlink=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28.png"/><Relationship Id="rId4" Type="http://schemas.openxmlformats.org/officeDocument/2006/relationships/hyperlink" Target="http://cs.wikipedia.org/wiki/Prolin"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cs.wikipedia.org/wiki/Chymotrypsin" TargetMode="External"/><Relationship Id="rId3" Type="http://schemas.openxmlformats.org/officeDocument/2006/relationships/hyperlink" Target="https://cs.wikipedia.org/wiki/Pepsin" TargetMode="External"/><Relationship Id="rId7" Type="http://schemas.openxmlformats.org/officeDocument/2006/relationships/hyperlink" Target="https://cs.wikipedia.org/wiki/Trypsin" TargetMode="External"/><Relationship Id="rId2" Type="http://schemas.openxmlformats.org/officeDocument/2006/relationships/hyperlink" Target="https://cs.wikipedia.org/wiki/Hydrol%C3%BDza" TargetMode="External"/><Relationship Id="rId1" Type="http://schemas.openxmlformats.org/officeDocument/2006/relationships/slideLayout" Target="../slideLayouts/slideLayout7.xml"/><Relationship Id="rId6" Type="http://schemas.openxmlformats.org/officeDocument/2006/relationships/hyperlink" Target="https://cs.wikipedia.org/wiki/Tenk%C3%A9_st%C5%99evo" TargetMode="External"/><Relationship Id="rId5" Type="http://schemas.openxmlformats.org/officeDocument/2006/relationships/hyperlink" Target="https://cs.wikipedia.org/wiki/%C5%BDaludek" TargetMode="External"/><Relationship Id="rId10" Type="http://schemas.openxmlformats.org/officeDocument/2006/relationships/hyperlink" Target="https://cs.wikipedia.org/wiki/Aminokyselina" TargetMode="External"/><Relationship Id="rId4" Type="http://schemas.openxmlformats.org/officeDocument/2006/relationships/hyperlink" Target="https://cs.wikipedia.org/wiki/Kyselina_chlorovod%C3%ADkov%C3%A1" TargetMode="External"/><Relationship Id="rId9" Type="http://schemas.openxmlformats.org/officeDocument/2006/relationships/hyperlink" Target="https://cs.wikipedia.org/wiki/Pepti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cs.wikipedia.org/wiki/Serin" TargetMode="External"/><Relationship Id="rId4" Type="http://schemas.openxmlformats.org/officeDocument/2006/relationships/image" Target="../media/image32.png"/><Relationship Id="rId9" Type="http://schemas.openxmlformats.org/officeDocument/2006/relationships/hyperlink" Target="http://cs.wikipedia.org/wiki/Glycin"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61.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60.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cs.wikipedia.org/wiki/Rozpustnost" TargetMode="External"/><Relationship Id="rId3" Type="http://schemas.openxmlformats.org/officeDocument/2006/relationships/hyperlink" Target="http://cs.wikipedia.org/wiki/Chemick%C3%BD_n%C3%A1zev" TargetMode="External"/><Relationship Id="rId7" Type="http://schemas.openxmlformats.org/officeDocument/2006/relationships/hyperlink" Target="http://cs.wikipedia.org/wiki/Teplota_t%C3%A1n%C3%AD"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cs.wikipedia.org/wiki/Mol%C3%A1rn%C3%AD_hmotnost" TargetMode="External"/><Relationship Id="rId5" Type="http://schemas.openxmlformats.org/officeDocument/2006/relationships/hyperlink" Target="http://cs.wikipedia.org/wiki/Registra%C4%8Dn%C3%AD_%C4%8D%C3%ADslo_CAS" TargetMode="External"/><Relationship Id="rId4" Type="http://schemas.openxmlformats.org/officeDocument/2006/relationships/hyperlink" Target="http://cs.wikipedia.org/wiki/Chemick%C3%BD_vzorec"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hyperlink" Target="http://cs.wikipedia.org/wiki/Fosfor" TargetMode="External"/><Relationship Id="rId13" Type="http://schemas.openxmlformats.org/officeDocument/2006/relationships/hyperlink" Target="http://cs.wikipedia.org/wiki/Akn%C3%A9" TargetMode="External"/><Relationship Id="rId3" Type="http://schemas.openxmlformats.org/officeDocument/2006/relationships/hyperlink" Target="http://cs.wikipedia.org/wiki/Ml%C3%A9ko" TargetMode="External"/><Relationship Id="rId7" Type="http://schemas.openxmlformats.org/officeDocument/2006/relationships/hyperlink" Target="http://cs.wikipedia.org/wiki/Ho%C5%99%C4%8D%C3%ADk" TargetMode="External"/><Relationship Id="rId12" Type="http://schemas.openxmlformats.org/officeDocument/2006/relationships/hyperlink" Target="http://cs.wikipedia.org/wiki/Zinek" TargetMode="External"/><Relationship Id="rId2" Type="http://schemas.openxmlformats.org/officeDocument/2006/relationships/hyperlink" Target="http://cs.wikipedia.org/wiki/Tekutina" TargetMode="External"/><Relationship Id="rId1" Type="http://schemas.openxmlformats.org/officeDocument/2006/relationships/slideLayout" Target="../slideLayouts/slideLayout2.xml"/><Relationship Id="rId6" Type="http://schemas.openxmlformats.org/officeDocument/2006/relationships/hyperlink" Target="http://cs.wikipedia.org/wiki/S%C3%BDr" TargetMode="External"/><Relationship Id="rId11" Type="http://schemas.openxmlformats.org/officeDocument/2006/relationships/hyperlink" Target="http://cs.wikipedia.org/wiki/Sod%C3%ADk" TargetMode="External"/><Relationship Id="rId5" Type="http://schemas.openxmlformats.org/officeDocument/2006/relationships/hyperlink" Target="http://cs.wikipedia.org/wiki/Tvaroh" TargetMode="External"/><Relationship Id="rId10" Type="http://schemas.openxmlformats.org/officeDocument/2006/relationships/hyperlink" Target="http://cs.wikipedia.org/wiki/Drasl%C3%ADk" TargetMode="External"/><Relationship Id="rId4" Type="http://schemas.openxmlformats.org/officeDocument/2006/relationships/hyperlink" Target="http://cs.wikipedia.org/wiki/Kasein" TargetMode="External"/><Relationship Id="rId9" Type="http://schemas.openxmlformats.org/officeDocument/2006/relationships/hyperlink" Target="http://cs.wikipedia.org/wiki/V%C3%A1pn%C3%ADk" TargetMode="External"/><Relationship Id="rId14" Type="http://schemas.openxmlformats.org/officeDocument/2006/relationships/hyperlink" Target="http://cs.wikipedia.org/wiki/PH"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en.wikipedia.org/wiki/Glycoprote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3" Type="http://schemas.openxmlformats.org/officeDocument/2006/relationships/hyperlink" Target="http://cs.wikipedia.org/wiki/Voda" TargetMode="External"/><Relationship Id="rId7" Type="http://schemas.openxmlformats.org/officeDocument/2006/relationships/hyperlink" Target="http://cs.wikipedia.org/wiki/Selenocystein" TargetMode="External"/><Relationship Id="rId2" Type="http://schemas.openxmlformats.org/officeDocument/2006/relationships/hyperlink" Target="http://cs.wikipedia.org/wiki/Peptidov%C3%A1_vazba" TargetMode="External"/><Relationship Id="rId1" Type="http://schemas.openxmlformats.org/officeDocument/2006/relationships/slideLayout" Target="../slideLayouts/slideLayout7.xml"/><Relationship Id="rId6" Type="http://schemas.openxmlformats.org/officeDocument/2006/relationships/hyperlink" Target="http://cs.wikipedia.org/w/index.php?title=Iminokyselina&amp;action=edit&amp;redlink=1" TargetMode="External"/><Relationship Id="rId5" Type="http://schemas.openxmlformats.org/officeDocument/2006/relationships/hyperlink" Target="http://cs.wikipedia.org/wiki/B%C3%ADlkovina" TargetMode="External"/><Relationship Id="rId10" Type="http://schemas.openxmlformats.org/officeDocument/2006/relationships/hyperlink" Target="http://cs.wikipedia.org/wiki/Methionin" TargetMode="External"/><Relationship Id="rId4" Type="http://schemas.openxmlformats.org/officeDocument/2006/relationships/hyperlink" Target="http://cs.wikipedia.org/wiki/Peptid" TargetMode="External"/><Relationship Id="rId9" Type="http://schemas.openxmlformats.org/officeDocument/2006/relationships/hyperlink" Target="http://cs.wikipedia.org/wiki/N-formylmethionin"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arboxyl" TargetMode="External"/><Relationship Id="rId13" Type="http://schemas.openxmlformats.org/officeDocument/2006/relationships/hyperlink" Target="https://en.wikipedia.org/wiki/File:L-proline-skeletal.png" TargetMode="External"/><Relationship Id="rId3" Type="http://schemas.openxmlformats.org/officeDocument/2006/relationships/hyperlink" Target="https://en.wikipedia.org/wiki/Proteinogenic_amino_acid" TargetMode="External"/><Relationship Id="rId7" Type="http://schemas.openxmlformats.org/officeDocument/2006/relationships/hyperlink" Target="https://en.wikipedia.org/wiki/Imine" TargetMode="External"/><Relationship Id="rId12" Type="http://schemas.openxmlformats.org/officeDocument/2006/relationships/hyperlink" Target="https://en.wikipedia.org/wiki/1-Pyrroline-5-carboxylic_acid" TargetMode="External"/><Relationship Id="rId2" Type="http://schemas.openxmlformats.org/officeDocument/2006/relationships/hyperlink" Target="https://en.wikipedia.org/wiki/Amine" TargetMode="External"/><Relationship Id="rId1" Type="http://schemas.openxmlformats.org/officeDocument/2006/relationships/slideLayout" Target="../slideLayouts/slideLayout7.xml"/><Relationship Id="rId6" Type="http://schemas.openxmlformats.org/officeDocument/2006/relationships/hyperlink" Target="https://en.wikipedia.org/wiki/Chemistry" TargetMode="External"/><Relationship Id="rId11" Type="http://schemas.openxmlformats.org/officeDocument/2006/relationships/image" Target="../media/image6.png"/><Relationship Id="rId5" Type="http://schemas.openxmlformats.org/officeDocument/2006/relationships/hyperlink" Target="https://en.wikipedia.org/wiki/Imidic_acid" TargetMode="External"/><Relationship Id="rId10" Type="http://schemas.openxmlformats.org/officeDocument/2006/relationships/hyperlink" Target="https://en.wikipedia.org/wiki/File:Delta-1-pyrroline-5-carboxylic_acid.svg" TargetMode="External"/><Relationship Id="rId4" Type="http://schemas.openxmlformats.org/officeDocument/2006/relationships/hyperlink" Target="https://en.wikipedia.org/wiki/Proline" TargetMode="External"/><Relationship Id="rId9" Type="http://schemas.openxmlformats.org/officeDocument/2006/relationships/hyperlink" Target="https://en.wikipedia.org/wiki/Functional_group"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a:t>PŘÍRODNÍ POLYMERY PŘF MU 8 2020</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a:p>
        </p:txBody>
      </p:sp>
      <p:sp>
        <p:nvSpPr>
          <p:cNvPr id="3076" name="Rectangle 2"/>
          <p:cNvSpPr>
            <a:spLocks noGrp="1" noChangeArrowheads="1"/>
          </p:cNvSpPr>
          <p:nvPr>
            <p:ph type="ctrTitle"/>
          </p:nvPr>
        </p:nvSpPr>
        <p:spPr>
          <a:xfrm>
            <a:off x="485469" y="995338"/>
            <a:ext cx="7772400" cy="4032448"/>
          </a:xfrm>
        </p:spPr>
        <p:txBody>
          <a:bodyPr/>
          <a:lstStyle/>
          <a:p>
            <a:pPr eaLnBrk="1" hangingPunct="1"/>
            <a:br>
              <a:rPr lang="sk-SK" sz="4000" b="1" dirty="0">
                <a:solidFill>
                  <a:srgbClr val="FF0000"/>
                </a:solidFill>
              </a:rPr>
            </a:br>
            <a:r>
              <a:rPr lang="sk-SK" sz="5400" b="1" dirty="0">
                <a:solidFill>
                  <a:srgbClr val="0000FF"/>
                </a:solidFill>
                <a:latin typeface="Arial Black" panose="020B0A04020102020204" pitchFamily="34" charset="0"/>
              </a:rPr>
              <a:t>ÚVOD K BÍLKOVINNÝM VLÁKNŮM</a:t>
            </a:r>
            <a:br>
              <a:rPr lang="sk-SK" sz="4000" b="1" dirty="0">
                <a:solidFill>
                  <a:srgbClr val="FF0000"/>
                </a:solidFill>
              </a:rPr>
            </a:br>
            <a:r>
              <a:rPr lang="sk-SK" sz="5400" b="1" kern="1200" dirty="0" err="1">
                <a:solidFill>
                  <a:srgbClr val="008000"/>
                </a:solidFill>
                <a:latin typeface="Arial Black" pitchFamily="34" charset="0"/>
                <a:ea typeface="Times New Roman"/>
                <a:cs typeface="Times New Roman"/>
              </a:rPr>
              <a:t>Kasein</a:t>
            </a:r>
            <a:r>
              <a:rPr lang="sk-SK" sz="5400" b="1" kern="1200" dirty="0">
                <a:solidFill>
                  <a:srgbClr val="008000"/>
                </a:solidFill>
                <a:latin typeface="Arial Black" pitchFamily="34" charset="0"/>
                <a:ea typeface="Times New Roman"/>
                <a:cs typeface="Times New Roman"/>
              </a:rPr>
              <a:t>, </a:t>
            </a:r>
            <a:r>
              <a:rPr lang="sk-SK" sz="5400" b="1" kern="1200" dirty="0" err="1">
                <a:solidFill>
                  <a:srgbClr val="008000"/>
                </a:solidFill>
                <a:latin typeface="Arial Black" pitchFamily="34" charset="0"/>
                <a:ea typeface="Times New Roman"/>
                <a:cs typeface="Times New Roman"/>
              </a:rPr>
              <a:t>syrovátka</a:t>
            </a:r>
            <a:r>
              <a:rPr lang="sk-SK" sz="5400" b="1" kern="1200" dirty="0">
                <a:solidFill>
                  <a:srgbClr val="008000"/>
                </a:solidFill>
                <a:latin typeface="Arial Black" pitchFamily="34" charset="0"/>
                <a:ea typeface="Times New Roman"/>
                <a:cs typeface="Times New Roman"/>
              </a:rPr>
              <a:t>, vaječné </a:t>
            </a:r>
            <a:r>
              <a:rPr lang="sk-SK" sz="5400" b="1" kern="1200" dirty="0" err="1">
                <a:solidFill>
                  <a:srgbClr val="008000"/>
                </a:solidFill>
                <a:latin typeface="Arial Black" pitchFamily="34" charset="0"/>
                <a:ea typeface="Times New Roman"/>
                <a:cs typeface="Times New Roman"/>
              </a:rPr>
              <a:t>proteiny</a:t>
            </a:r>
            <a:r>
              <a:rPr lang="cs-CZ" sz="5400" b="1" kern="1200" dirty="0">
                <a:solidFill>
                  <a:srgbClr val="008000"/>
                </a:solidFill>
                <a:latin typeface="Arial Black" pitchFamily="34" charset="0"/>
                <a:ea typeface="Times New Roman"/>
                <a:cs typeface="Times New Roman"/>
              </a:rPr>
              <a:t> </a:t>
            </a:r>
            <a:br>
              <a:rPr lang="cs-CZ" sz="3200" dirty="0">
                <a:latin typeface="Calibri"/>
                <a:ea typeface="Calibri"/>
                <a:cs typeface="Times New Roman"/>
              </a:rPr>
            </a:br>
            <a:endParaRPr lang="sk-SK" sz="4000" b="1" dirty="0">
              <a:solidFill>
                <a:srgbClr val="008000"/>
              </a:solidFill>
            </a:endParaRPr>
          </a:p>
        </p:txBody>
      </p:sp>
      <p:sp>
        <p:nvSpPr>
          <p:cNvPr id="3077" name="Rectangle 3"/>
          <p:cNvSpPr>
            <a:spLocks noGrp="1" noChangeArrowheads="1"/>
          </p:cNvSpPr>
          <p:nvPr>
            <p:ph type="subTitle" idx="1"/>
          </p:nvPr>
        </p:nvSpPr>
        <p:spPr>
          <a:xfrm>
            <a:off x="1331640" y="5661248"/>
            <a:ext cx="6400800" cy="576064"/>
          </a:xfrm>
        </p:spPr>
        <p:txBody>
          <a:bodyPr/>
          <a:lstStyle/>
          <a:p>
            <a:pPr eaLnBrk="1" hangingPunct="1"/>
            <a:r>
              <a:rPr lang="cs-CZ" sz="2400" b="1" dirty="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a:t>23. 11. 2020</a:t>
            </a:r>
            <a:endParaRPr lang="sk-SK"/>
          </a:p>
        </p:txBody>
      </p:sp>
      <p:sp>
        <p:nvSpPr>
          <p:cNvPr id="2" name="TextovéPole 1">
            <a:extLst>
              <a:ext uri="{FF2B5EF4-FFF2-40B4-BE49-F238E27FC236}">
                <a16:creationId xmlns:a16="http://schemas.microsoft.com/office/drawing/2014/main" id="{A3AE190B-AF16-67A7-B3E1-14578B920148}"/>
              </a:ext>
            </a:extLst>
          </p:cNvPr>
          <p:cNvSpPr txBox="1"/>
          <p:nvPr/>
        </p:nvSpPr>
        <p:spPr>
          <a:xfrm>
            <a:off x="0" y="0"/>
            <a:ext cx="9144000" cy="923330"/>
          </a:xfrm>
          <a:prstGeom prst="rect">
            <a:avLst/>
          </a:prstGeom>
          <a:noFill/>
        </p:spPr>
        <p:txBody>
          <a:bodyPr wrap="square" rtlCol="0">
            <a:spAutoFit/>
          </a:bodyPr>
          <a:lstStyle/>
          <a:p>
            <a:pPr algn="ctr"/>
            <a:r>
              <a:rPr lang="sk-SK" sz="5400" b="1" dirty="0">
                <a:solidFill>
                  <a:srgbClr val="FF0000"/>
                </a:solidFill>
                <a:latin typeface="Arial Black" pitchFamily="34" charset="0"/>
              </a:rPr>
              <a:t>PŘÍRODNÍ POLYMERY </a:t>
            </a:r>
            <a:endParaRPr lang="cs-CZ" sz="5400"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sp>
        <p:nvSpPr>
          <p:cNvPr id="5" name="TextovéPole 4"/>
          <p:cNvSpPr txBox="1"/>
          <p:nvPr/>
        </p:nvSpPr>
        <p:spPr>
          <a:xfrm>
            <a:off x="0" y="0"/>
            <a:ext cx="9144000" cy="830997"/>
          </a:xfrm>
          <a:prstGeom prst="rect">
            <a:avLst/>
          </a:prstGeom>
          <a:solidFill>
            <a:srgbClr val="FFFF00"/>
          </a:solidFill>
        </p:spPr>
        <p:txBody>
          <a:bodyPr wrap="square" rtlCol="0">
            <a:spAutoFit/>
          </a:bodyPr>
          <a:lstStyle/>
          <a:p>
            <a:pPr algn="ctr"/>
            <a:r>
              <a:rPr lang="cs-CZ" sz="4800" dirty="0">
                <a:solidFill>
                  <a:srgbClr val="FF0000"/>
                </a:solidFill>
                <a:latin typeface="Arial Black" pitchFamily="34" charset="0"/>
              </a:rPr>
              <a:t>Vysvětlení k PROLINU  2</a:t>
            </a:r>
          </a:p>
        </p:txBody>
      </p:sp>
      <p:pic>
        <p:nvPicPr>
          <p:cNvPr id="1028" name="Picture 4" descr="https://upload.wikimedia.org/wikipedia/commons/thumb/d/d7/L-proline-skeletal.png/100px-L-proline-skeletal.png">
            <a:hlinkClick r:id="rId2"/>
          </p:cNvPr>
          <p:cNvPicPr>
            <a:picLocks noChangeAspect="1" noChangeArrowheads="1"/>
          </p:cNvPicPr>
          <p:nvPr/>
        </p:nvPicPr>
        <p:blipFill>
          <a:blip r:embed="rId3" cstate="print"/>
          <a:srcRect/>
          <a:stretch>
            <a:fillRect/>
          </a:stretch>
        </p:blipFill>
        <p:spPr bwMode="auto">
          <a:xfrm>
            <a:off x="2339752" y="897168"/>
            <a:ext cx="4464496" cy="3437664"/>
          </a:xfrm>
          <a:prstGeom prst="rect">
            <a:avLst/>
          </a:prstGeom>
          <a:solidFill>
            <a:srgbClr val="FFFF99"/>
          </a:solidFill>
        </p:spPr>
      </p:pic>
      <p:sp>
        <p:nvSpPr>
          <p:cNvPr id="14" name="TextovéPole 13"/>
          <p:cNvSpPr txBox="1"/>
          <p:nvPr/>
        </p:nvSpPr>
        <p:spPr>
          <a:xfrm>
            <a:off x="0" y="4221088"/>
            <a:ext cx="9144000" cy="1200329"/>
          </a:xfrm>
          <a:prstGeom prst="rect">
            <a:avLst/>
          </a:prstGeom>
          <a:solidFill>
            <a:srgbClr val="FFFF99"/>
          </a:solidFill>
        </p:spPr>
        <p:txBody>
          <a:bodyPr wrap="square" rtlCol="0">
            <a:spAutoFit/>
          </a:bodyPr>
          <a:lstStyle/>
          <a:p>
            <a:pPr algn="ctr"/>
            <a:r>
              <a:rPr lang="cs-CZ" sz="3600" dirty="0" err="1">
                <a:solidFill>
                  <a:srgbClr val="FF0000"/>
                </a:solidFill>
                <a:latin typeface="Arial Black" pitchFamily="34" charset="0"/>
              </a:rPr>
              <a:t>Pyrrolidine</a:t>
            </a:r>
            <a:r>
              <a:rPr lang="cs-CZ" sz="3600" dirty="0">
                <a:solidFill>
                  <a:srgbClr val="FF0000"/>
                </a:solidFill>
                <a:latin typeface="Arial Black" pitchFamily="34" charset="0"/>
              </a:rPr>
              <a:t>-2-</a:t>
            </a:r>
            <a:r>
              <a:rPr lang="cs-CZ" sz="3600" dirty="0" err="1">
                <a:solidFill>
                  <a:srgbClr val="FF0000"/>
                </a:solidFill>
                <a:latin typeface="Arial Black" pitchFamily="34" charset="0"/>
              </a:rPr>
              <a:t>carboxylic</a:t>
            </a:r>
            <a:r>
              <a:rPr lang="cs-CZ" sz="3600" dirty="0">
                <a:solidFill>
                  <a:srgbClr val="FF0000"/>
                </a:solidFill>
                <a:latin typeface="Arial Black" pitchFamily="34" charset="0"/>
              </a:rPr>
              <a:t> </a:t>
            </a:r>
            <a:r>
              <a:rPr lang="cs-CZ" sz="3600" dirty="0" err="1">
                <a:solidFill>
                  <a:srgbClr val="FF0000"/>
                </a:solidFill>
                <a:latin typeface="Arial Black" pitchFamily="34" charset="0"/>
              </a:rPr>
              <a:t>acid</a:t>
            </a:r>
            <a:r>
              <a:rPr lang="cs-CZ" sz="3600" dirty="0">
                <a:solidFill>
                  <a:srgbClr val="FF0000"/>
                </a:solidFill>
                <a:latin typeface="Arial Black" pitchFamily="34" charset="0"/>
              </a:rPr>
              <a:t> (PROLIN)</a:t>
            </a:r>
          </a:p>
        </p:txBody>
      </p:sp>
      <p:sp>
        <p:nvSpPr>
          <p:cNvPr id="13" name="TextovéPole 12"/>
          <p:cNvSpPr txBox="1"/>
          <p:nvPr/>
        </p:nvSpPr>
        <p:spPr>
          <a:xfrm>
            <a:off x="0" y="5445224"/>
            <a:ext cx="9144000" cy="1384995"/>
          </a:xfrm>
          <a:prstGeom prst="rect">
            <a:avLst/>
          </a:prstGeom>
          <a:solidFill>
            <a:schemeClr val="bg2">
              <a:lumMod val="20000"/>
              <a:lumOff val="80000"/>
            </a:schemeClr>
          </a:solidFill>
        </p:spPr>
        <p:txBody>
          <a:bodyPr wrap="square" rtlCol="0">
            <a:spAutoFit/>
          </a:bodyPr>
          <a:lstStyle/>
          <a:p>
            <a:pPr algn="ctr"/>
            <a:r>
              <a:rPr lang="cs-CZ" sz="2800" dirty="0">
                <a:solidFill>
                  <a:srgbClr val="0000FF"/>
                </a:solidFill>
                <a:latin typeface="Arial Black" pitchFamily="34" charset="0"/>
              </a:rPr>
              <a:t>PROLIN tedy NENÍ  ve smyslu správného názvosloví organické chemie podle pravidel IUPAC </a:t>
            </a:r>
            <a:r>
              <a:rPr lang="cs-CZ" sz="2800" dirty="0" err="1">
                <a:solidFill>
                  <a:srgbClr val="0000FF"/>
                </a:solidFill>
                <a:latin typeface="Arial Black" pitchFamily="34" charset="0"/>
              </a:rPr>
              <a:t>iminokyselina</a:t>
            </a:r>
            <a:r>
              <a:rPr lang="cs-CZ" sz="2800" dirty="0">
                <a:solidFill>
                  <a:srgbClr val="0000FF"/>
                </a:solidFill>
                <a:latin typeface="Arial Black" pitchFamily="34" charset="0"/>
              </a:rPr>
              <a:t> </a:t>
            </a:r>
            <a:endParaRPr lang="cs-CZ" sz="2800"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
        <p:nvSpPr>
          <p:cNvPr id="5" name="TextovéPole 4"/>
          <p:cNvSpPr txBox="1"/>
          <p:nvPr/>
        </p:nvSpPr>
        <p:spPr>
          <a:xfrm>
            <a:off x="0" y="0"/>
            <a:ext cx="9144000" cy="1754326"/>
          </a:xfrm>
          <a:prstGeom prst="rect">
            <a:avLst/>
          </a:prstGeom>
          <a:noFill/>
        </p:spPr>
        <p:txBody>
          <a:bodyPr wrap="square" rtlCol="0">
            <a:spAutoFit/>
          </a:bodyPr>
          <a:lstStyle/>
          <a:p>
            <a:pPr algn="ctr"/>
            <a:r>
              <a:rPr lang="cs-CZ" sz="3600" b="1" cap="all" dirty="0">
                <a:solidFill>
                  <a:srgbClr val="FF0000"/>
                </a:solidFill>
                <a:latin typeface="Arial Black" pitchFamily="34" charset="0"/>
              </a:rPr>
              <a:t>Biogenní (</a:t>
            </a:r>
            <a:r>
              <a:rPr lang="cs-CZ" sz="3600" b="1" cap="all" dirty="0" err="1">
                <a:solidFill>
                  <a:srgbClr val="FF0000"/>
                </a:solidFill>
                <a:latin typeface="Arial Black" pitchFamily="34" charset="0"/>
              </a:rPr>
              <a:t>proteinogenní</a:t>
            </a:r>
            <a:r>
              <a:rPr lang="cs-CZ" sz="3600" b="1" cap="all" dirty="0">
                <a:solidFill>
                  <a:srgbClr val="FF0000"/>
                </a:solidFill>
                <a:latin typeface="Arial Black" pitchFamily="34" charset="0"/>
              </a:rPr>
              <a:t> ) </a:t>
            </a:r>
            <a:r>
              <a:rPr lang="cs-CZ" sz="3600" b="1" dirty="0">
                <a:solidFill>
                  <a:srgbClr val="FF0000"/>
                </a:solidFill>
                <a:latin typeface="Arial Black" pitchFamily="34" charset="0"/>
              </a:rPr>
              <a:t>versus </a:t>
            </a:r>
            <a:r>
              <a:rPr lang="cs-CZ" sz="3600" b="1" dirty="0">
                <a:solidFill>
                  <a:srgbClr val="0000FF"/>
                </a:solidFill>
                <a:latin typeface="Arial Black" pitchFamily="34" charset="0"/>
              </a:rPr>
              <a:t>ESENCIÁLNÍ</a:t>
            </a:r>
            <a:r>
              <a:rPr lang="cs-CZ" sz="3600" b="1" dirty="0">
                <a:solidFill>
                  <a:srgbClr val="FF0000"/>
                </a:solidFill>
                <a:latin typeface="Arial Black" pitchFamily="34" charset="0"/>
              </a:rPr>
              <a:t> &amp; </a:t>
            </a:r>
            <a:r>
              <a:rPr lang="cs-CZ" sz="3600" b="1" dirty="0">
                <a:solidFill>
                  <a:srgbClr val="008000"/>
                </a:solidFill>
                <a:latin typeface="Arial Black" pitchFamily="34" charset="0"/>
              </a:rPr>
              <a:t>NEESECNIÁLNÍ</a:t>
            </a:r>
            <a:r>
              <a:rPr lang="cs-CZ" sz="3600" b="1" dirty="0">
                <a:solidFill>
                  <a:srgbClr val="FF0000"/>
                </a:solidFill>
                <a:latin typeface="Arial Black" pitchFamily="34" charset="0"/>
              </a:rPr>
              <a:t>  </a:t>
            </a:r>
            <a:r>
              <a:rPr lang="cs-CZ" sz="3600" b="1" cap="all" dirty="0">
                <a:solidFill>
                  <a:srgbClr val="FF0000"/>
                </a:solidFill>
                <a:latin typeface="Arial Black" pitchFamily="34" charset="0"/>
              </a:rPr>
              <a:t>aminokyseliny</a:t>
            </a:r>
            <a:endParaRPr lang="cs-CZ" sz="3600" dirty="0"/>
          </a:p>
        </p:txBody>
      </p:sp>
      <p:sp>
        <p:nvSpPr>
          <p:cNvPr id="7" name="TextovéPole 6"/>
          <p:cNvSpPr txBox="1"/>
          <p:nvPr/>
        </p:nvSpPr>
        <p:spPr>
          <a:xfrm>
            <a:off x="0" y="1844824"/>
            <a:ext cx="9144000" cy="1692771"/>
          </a:xfrm>
          <a:prstGeom prst="rect">
            <a:avLst/>
          </a:prstGeom>
          <a:solidFill>
            <a:schemeClr val="accent2">
              <a:lumMod val="20000"/>
              <a:lumOff val="80000"/>
            </a:schemeClr>
          </a:solidFill>
        </p:spPr>
        <p:txBody>
          <a:bodyPr wrap="square" rtlCol="0">
            <a:spAutoFit/>
          </a:bodyPr>
          <a:lstStyle/>
          <a:p>
            <a:r>
              <a:rPr lang="cs-CZ" sz="3600" b="1" cap="all" dirty="0">
                <a:solidFill>
                  <a:srgbClr val="FF0000"/>
                </a:solidFill>
                <a:latin typeface="Arial Black" pitchFamily="34" charset="0"/>
              </a:rPr>
              <a:t>Biogenní – </a:t>
            </a:r>
            <a:r>
              <a:rPr lang="cs-CZ" sz="2800" b="1" dirty="0">
                <a:solidFill>
                  <a:srgbClr val="FF0000"/>
                </a:solidFill>
                <a:latin typeface="Arial Black" pitchFamily="34" charset="0"/>
              </a:rPr>
              <a:t>tvoří až na nepatrné výjimky všechny </a:t>
            </a:r>
            <a:r>
              <a:rPr lang="cs-CZ" sz="3600" b="1" dirty="0">
                <a:solidFill>
                  <a:srgbClr val="FF0000"/>
                </a:solidFill>
                <a:latin typeface="Arial Black" pitchFamily="34" charset="0"/>
              </a:rPr>
              <a:t>PROTEINY </a:t>
            </a:r>
            <a:r>
              <a:rPr lang="cs-CZ" sz="2800" b="1" dirty="0">
                <a:solidFill>
                  <a:srgbClr val="FF0000"/>
                </a:solidFill>
                <a:latin typeface="Arial Black" pitchFamily="34" charset="0"/>
              </a:rPr>
              <a:t>ve všech živých organismech </a:t>
            </a:r>
            <a:endParaRPr lang="cs-CZ" sz="2800" dirty="0">
              <a:solidFill>
                <a:srgbClr val="FF0000"/>
              </a:solidFill>
              <a:latin typeface="Arial Black" pitchFamily="34" charset="0"/>
            </a:endParaRPr>
          </a:p>
        </p:txBody>
      </p:sp>
      <p:sp>
        <p:nvSpPr>
          <p:cNvPr id="8" name="TextovéPole 7"/>
          <p:cNvSpPr txBox="1"/>
          <p:nvPr/>
        </p:nvSpPr>
        <p:spPr>
          <a:xfrm>
            <a:off x="0" y="3573016"/>
            <a:ext cx="9144000" cy="1200329"/>
          </a:xfrm>
          <a:prstGeom prst="rect">
            <a:avLst/>
          </a:prstGeom>
          <a:solidFill>
            <a:schemeClr val="bg1">
              <a:lumMod val="75000"/>
            </a:schemeClr>
          </a:solidFill>
        </p:spPr>
        <p:txBody>
          <a:bodyPr wrap="square" rtlCol="0">
            <a:spAutoFit/>
          </a:bodyPr>
          <a:lstStyle/>
          <a:p>
            <a:r>
              <a:rPr lang="cs-CZ" sz="3600" b="1" dirty="0">
                <a:solidFill>
                  <a:srgbClr val="0000FF"/>
                </a:solidFill>
                <a:latin typeface="Arial Black" pitchFamily="34" charset="0"/>
              </a:rPr>
              <a:t>ESENCIÁLNÍ</a:t>
            </a:r>
            <a:r>
              <a:rPr lang="cs-CZ" sz="1600" b="1" dirty="0">
                <a:solidFill>
                  <a:srgbClr val="0000FF"/>
                </a:solidFill>
                <a:latin typeface="Arial Black" pitchFamily="34" charset="0"/>
              </a:rPr>
              <a:t> </a:t>
            </a:r>
            <a:r>
              <a:rPr lang="cs-CZ" sz="3600" b="1" dirty="0">
                <a:solidFill>
                  <a:srgbClr val="0000FF"/>
                </a:solidFill>
                <a:latin typeface="Arial Black" pitchFamily="34" charset="0"/>
              </a:rPr>
              <a:t>– </a:t>
            </a:r>
            <a:r>
              <a:rPr lang="cs-CZ" sz="2800" b="1" dirty="0">
                <a:solidFill>
                  <a:srgbClr val="0000FF"/>
                </a:solidFill>
                <a:latin typeface="Arial Black" pitchFamily="34" charset="0"/>
              </a:rPr>
              <a:t>organismus člověka je neumí vytvářet a musí je dostávat v potravě</a:t>
            </a:r>
            <a:r>
              <a:rPr lang="cs-CZ" sz="3600" b="1" dirty="0">
                <a:solidFill>
                  <a:srgbClr val="0000FF"/>
                </a:solidFill>
                <a:latin typeface="Arial Black" pitchFamily="34" charset="0"/>
              </a:rPr>
              <a:t>  </a:t>
            </a:r>
            <a:endParaRPr lang="cs-CZ" sz="3600" dirty="0"/>
          </a:p>
        </p:txBody>
      </p:sp>
      <p:sp>
        <p:nvSpPr>
          <p:cNvPr id="9" name="TextovéPole 8"/>
          <p:cNvSpPr txBox="1"/>
          <p:nvPr/>
        </p:nvSpPr>
        <p:spPr>
          <a:xfrm>
            <a:off x="0" y="4941168"/>
            <a:ext cx="9144000" cy="1631216"/>
          </a:xfrm>
          <a:prstGeom prst="rect">
            <a:avLst/>
          </a:prstGeom>
          <a:solidFill>
            <a:schemeClr val="accent3">
              <a:lumMod val="95000"/>
            </a:schemeClr>
          </a:solidFill>
        </p:spPr>
        <p:txBody>
          <a:bodyPr wrap="square" rtlCol="0">
            <a:spAutoFit/>
          </a:bodyPr>
          <a:lstStyle/>
          <a:p>
            <a:r>
              <a:rPr lang="cs-CZ" sz="3600" b="1" dirty="0">
                <a:solidFill>
                  <a:srgbClr val="008000"/>
                </a:solidFill>
                <a:latin typeface="Arial Black" pitchFamily="34" charset="0"/>
              </a:rPr>
              <a:t>NEESENCIÁLNÍ</a:t>
            </a:r>
            <a:r>
              <a:rPr lang="cs-CZ" sz="1600" b="1" dirty="0">
                <a:solidFill>
                  <a:srgbClr val="008000"/>
                </a:solidFill>
                <a:latin typeface="Arial Black" pitchFamily="34" charset="0"/>
              </a:rPr>
              <a:t> </a:t>
            </a:r>
            <a:r>
              <a:rPr lang="cs-CZ" sz="3600" b="1" dirty="0">
                <a:solidFill>
                  <a:srgbClr val="008000"/>
                </a:solidFill>
                <a:latin typeface="Arial Black" pitchFamily="34" charset="0"/>
              </a:rPr>
              <a:t>– </a:t>
            </a:r>
            <a:r>
              <a:rPr lang="cs-CZ" sz="2800" b="1" dirty="0">
                <a:solidFill>
                  <a:srgbClr val="008000"/>
                </a:solidFill>
                <a:latin typeface="Arial Black" pitchFamily="34" charset="0"/>
              </a:rPr>
              <a:t>organismus člověka je UMÍ VYTVÁŘET a NEMUSÍ je dostávat JEN v potravě</a:t>
            </a:r>
            <a:r>
              <a:rPr lang="cs-CZ" sz="3600" b="1" dirty="0">
                <a:solidFill>
                  <a:srgbClr val="008000"/>
                </a:solidFill>
                <a:latin typeface="Arial Black" pitchFamily="34" charset="0"/>
              </a:rPr>
              <a:t>  </a:t>
            </a:r>
            <a:endParaRPr lang="cs-CZ" sz="3600" dirty="0">
              <a:solidFill>
                <a:srgbClr val="008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pic>
        <p:nvPicPr>
          <p:cNvPr id="5" name="Obrázek 4" descr="esenciální a NEESENCIÁLNÍ AMINOKYSELINY 001.jpg"/>
          <p:cNvPicPr>
            <a:picLocks noChangeAspect="1"/>
          </p:cNvPicPr>
          <p:nvPr/>
        </p:nvPicPr>
        <p:blipFill>
          <a:blip r:embed="rId2" cstate="print"/>
          <a:stretch>
            <a:fillRect/>
          </a:stretch>
        </p:blipFill>
        <p:spPr>
          <a:xfrm>
            <a:off x="-1" y="1412776"/>
            <a:ext cx="9181213" cy="5445224"/>
          </a:xfrm>
          <a:prstGeom prst="rect">
            <a:avLst/>
          </a:prstGeom>
        </p:spPr>
      </p:pic>
      <p:sp>
        <p:nvSpPr>
          <p:cNvPr id="6" name="Obdélník 5"/>
          <p:cNvSpPr/>
          <p:nvPr/>
        </p:nvSpPr>
        <p:spPr>
          <a:xfrm>
            <a:off x="0" y="1340768"/>
            <a:ext cx="13316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a:solidFill>
                  <a:srgbClr val="FF0000"/>
                </a:solidFill>
                <a:latin typeface="Arial Black" pitchFamily="34" charset="0"/>
              </a:rPr>
              <a:t>Chemie peptidů a proteinů( bílkovin)</a:t>
            </a:r>
            <a:br>
              <a:rPr lang="cs-CZ" sz="2800" dirty="0">
                <a:solidFill>
                  <a:srgbClr val="FF0000"/>
                </a:solidFill>
                <a:latin typeface="Arial Black" pitchFamily="34" charset="0"/>
              </a:rPr>
            </a:br>
            <a:r>
              <a:rPr lang="cs-CZ" sz="6000" dirty="0">
                <a:solidFill>
                  <a:srgbClr val="0000FF"/>
                </a:solidFill>
                <a:latin typeface="Arial Black" pitchFamily="34" charset="0"/>
              </a:rPr>
              <a:t>HIERARCHIE</a:t>
            </a:r>
            <a:endParaRPr lang="cs-CZ"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cs-CZ" sz="2800" dirty="0">
                <a:solidFill>
                  <a:srgbClr val="0000FF"/>
                </a:solidFill>
                <a:latin typeface="Arial Black" pitchFamily="34" charset="0"/>
              </a:rPr>
              <a:t>AMINOKYSELINA</a:t>
            </a:r>
            <a:r>
              <a:rPr lang="cs-CZ" sz="3200" dirty="0">
                <a:solidFill>
                  <a:srgbClr val="0000FF"/>
                </a:solidFill>
                <a:latin typeface="Arial Black" pitchFamily="34" charset="0"/>
              </a:rPr>
              <a:t> = </a:t>
            </a:r>
            <a:r>
              <a:rPr lang="cs-CZ" sz="3200" i="1" dirty="0">
                <a:solidFill>
                  <a:srgbClr val="0000FF"/>
                </a:solidFill>
                <a:latin typeface="Arial Black" pitchFamily="34" charset="0"/>
              </a:rPr>
              <a:t>monomer</a:t>
            </a: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cs-CZ" sz="4000" dirty="0">
                <a:solidFill>
                  <a:srgbClr val="008000"/>
                </a:solidFill>
                <a:latin typeface="Arial Black" pitchFamily="34" charset="0"/>
              </a:rPr>
              <a:t>PEPTID</a:t>
            </a:r>
            <a:r>
              <a:rPr lang="cs-CZ" sz="4800" dirty="0">
                <a:solidFill>
                  <a:srgbClr val="008000"/>
                </a:solidFill>
                <a:latin typeface="Arial Black" pitchFamily="34" charset="0"/>
              </a:rPr>
              <a:t> = </a:t>
            </a:r>
            <a:r>
              <a:rPr lang="cs-CZ" sz="4800" i="1" dirty="0">
                <a:solidFill>
                  <a:srgbClr val="008000"/>
                </a:solidFill>
                <a:latin typeface="Arial Black" pitchFamily="34" charset="0"/>
              </a:rPr>
              <a:t>oligomer</a:t>
            </a:r>
          </a:p>
        </p:txBody>
      </p:sp>
      <p:sp>
        <p:nvSpPr>
          <p:cNvPr id="8" name="TextovéPole 7"/>
          <p:cNvSpPr txBox="1"/>
          <p:nvPr/>
        </p:nvSpPr>
        <p:spPr>
          <a:xfrm>
            <a:off x="3995936" y="3717032"/>
            <a:ext cx="4680520" cy="2308324"/>
          </a:xfrm>
          <a:prstGeom prst="rect">
            <a:avLst/>
          </a:prstGeom>
          <a:noFill/>
          <a:ln w="114300">
            <a:solidFill>
              <a:srgbClr val="FF0000"/>
            </a:solidFill>
          </a:ln>
        </p:spPr>
        <p:txBody>
          <a:bodyPr wrap="square" rtlCol="0">
            <a:spAutoFit/>
          </a:bodyPr>
          <a:lstStyle/>
          <a:p>
            <a:r>
              <a:rPr lang="cs-CZ" sz="4800" dirty="0">
                <a:solidFill>
                  <a:srgbClr val="FF0000"/>
                </a:solidFill>
                <a:latin typeface="Arial Black" pitchFamily="34" charset="0"/>
              </a:rPr>
              <a:t>PROTEIN = BÍLKOVINA = </a:t>
            </a:r>
            <a:r>
              <a:rPr lang="cs-CZ" sz="4800" i="1" dirty="0">
                <a:solidFill>
                  <a:srgbClr val="FF0000"/>
                </a:solidFill>
                <a:latin typeface="Arial Black" pitchFamily="34" charset="0"/>
              </a:rPr>
              <a:t>polymer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290266"/>
          </a:xfrm>
        </p:spPr>
        <p:txBody>
          <a:bodyPr/>
          <a:lstStyle/>
          <a:p>
            <a:r>
              <a:rPr lang="cs-CZ" b="1" cap="all" dirty="0">
                <a:solidFill>
                  <a:srgbClr val="FF0000"/>
                </a:solidFill>
                <a:latin typeface="Arial Black" pitchFamily="34" charset="0"/>
              </a:rPr>
              <a:t>biogenní nebo také </a:t>
            </a:r>
            <a:r>
              <a:rPr lang="cs-CZ" b="1" cap="all" dirty="0" err="1">
                <a:solidFill>
                  <a:srgbClr val="FF0000"/>
                </a:solidFill>
                <a:latin typeface="Arial Black" pitchFamily="34" charset="0"/>
              </a:rPr>
              <a:t>proteinogenní</a:t>
            </a:r>
            <a:r>
              <a:rPr lang="cs-CZ" b="1" cap="all" dirty="0">
                <a:solidFill>
                  <a:srgbClr val="FF0000"/>
                </a:solidFill>
                <a:latin typeface="Arial Black" pitchFamily="34" charset="0"/>
              </a:rPr>
              <a:t> aminokyseliny</a:t>
            </a:r>
            <a:endParaRPr lang="cs-CZ" dirty="0"/>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15</a:t>
            </a:fld>
            <a:endParaRPr lang="sk-SK"/>
          </a:p>
        </p:txBody>
      </p:sp>
      <p:sp>
        <p:nvSpPr>
          <p:cNvPr id="6" name="TextovéPole 5"/>
          <p:cNvSpPr txBox="1"/>
          <p:nvPr/>
        </p:nvSpPr>
        <p:spPr>
          <a:xfrm>
            <a:off x="0" y="2420888"/>
            <a:ext cx="9144000" cy="2308324"/>
          </a:xfrm>
          <a:prstGeom prst="rect">
            <a:avLst/>
          </a:prstGeom>
          <a:noFill/>
        </p:spPr>
        <p:txBody>
          <a:bodyPr wrap="square" rtlCol="0">
            <a:spAutoFit/>
          </a:bodyPr>
          <a:lstStyle/>
          <a:p>
            <a:pPr algn="ctr"/>
            <a:r>
              <a:rPr lang="cs-CZ" sz="7200" dirty="0">
                <a:latin typeface="Arial Black" pitchFamily="34" charset="0"/>
              </a:rPr>
              <a:t>Jsou na dalších sedmi snímcích!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11" name="TextovéPole 10"/>
          <p:cNvSpPr txBox="1"/>
          <p:nvPr/>
        </p:nvSpPr>
        <p:spPr>
          <a:xfrm>
            <a:off x="107504" y="0"/>
            <a:ext cx="2520280" cy="2862322"/>
          </a:xfrm>
          <a:prstGeom prst="rect">
            <a:avLst/>
          </a:prstGeom>
          <a:noFill/>
        </p:spPr>
        <p:txBody>
          <a:bodyPr wrap="square" rtlCol="0">
            <a:spAutoFit/>
          </a:bodyPr>
          <a:lstStyle/>
          <a:p>
            <a:r>
              <a:rPr lang="cs-CZ" sz="2000" b="1" dirty="0">
                <a:solidFill>
                  <a:srgbClr val="FF0000"/>
                </a:solidFill>
                <a:latin typeface="Arial Black" pitchFamily="34" charset="0"/>
              </a:rPr>
              <a:t>Aminokyseliny s alifatickým postranním řetězcem</a:t>
            </a:r>
          </a:p>
          <a:p>
            <a:pPr lvl="1">
              <a:buFont typeface="Arial" pitchFamily="34" charset="0"/>
              <a:buChar char="•"/>
            </a:pPr>
            <a:r>
              <a:rPr lang="cs-CZ" sz="2000" b="1" dirty="0">
                <a:hlinkClick r:id="rId2" tooltip="Glycin"/>
              </a:rPr>
              <a:t>Glycin</a:t>
            </a:r>
            <a:r>
              <a:rPr lang="cs-CZ" sz="2000" b="1" dirty="0"/>
              <a:t> </a:t>
            </a:r>
            <a:r>
              <a:rPr lang="cs-CZ" sz="2000" b="1" dirty="0" err="1"/>
              <a:t>Gly</a:t>
            </a:r>
            <a:r>
              <a:rPr lang="cs-CZ" sz="2000" b="1" dirty="0"/>
              <a:t> (G)</a:t>
            </a:r>
          </a:p>
          <a:p>
            <a:pPr lvl="1">
              <a:buFont typeface="Arial" pitchFamily="34" charset="0"/>
              <a:buChar char="•"/>
            </a:pPr>
            <a:r>
              <a:rPr lang="cs-CZ" sz="2000" b="1" dirty="0">
                <a:hlinkClick r:id="rId3" tooltip="Alanin"/>
              </a:rPr>
              <a:t>Alanin</a:t>
            </a:r>
            <a:r>
              <a:rPr lang="cs-CZ" sz="2000" b="1" dirty="0"/>
              <a:t> Ala (A)</a:t>
            </a:r>
          </a:p>
          <a:p>
            <a:pPr lvl="1">
              <a:buFont typeface="Arial" pitchFamily="34" charset="0"/>
              <a:buChar char="•"/>
            </a:pPr>
            <a:r>
              <a:rPr lang="cs-CZ" sz="2000" b="1" dirty="0">
                <a:hlinkClick r:id="rId4" tooltip="Valin"/>
              </a:rPr>
              <a:t>Valin</a:t>
            </a:r>
            <a:r>
              <a:rPr lang="cs-CZ" sz="2000" b="1" dirty="0"/>
              <a:t> Val (V)</a:t>
            </a:r>
          </a:p>
          <a:p>
            <a:pPr lvl="1">
              <a:buFont typeface="Arial" pitchFamily="34" charset="0"/>
              <a:buChar char="•"/>
            </a:pPr>
            <a:r>
              <a:rPr lang="cs-CZ" sz="2000" b="1" dirty="0">
                <a:hlinkClick r:id="rId5" tooltip="Leucin"/>
              </a:rPr>
              <a:t>Leucin</a:t>
            </a:r>
            <a:r>
              <a:rPr lang="cs-CZ" sz="2000" b="1" dirty="0"/>
              <a:t> Leu (L)</a:t>
            </a:r>
          </a:p>
          <a:p>
            <a:pPr lvl="1">
              <a:buFont typeface="Arial" pitchFamily="34" charset="0"/>
              <a:buChar char="•"/>
            </a:pPr>
            <a:r>
              <a:rPr lang="cs-CZ" sz="2000" b="1" dirty="0" err="1">
                <a:hlinkClick r:id="rId6" tooltip="Isoleucin"/>
              </a:rPr>
              <a:t>Isoleucin</a:t>
            </a:r>
            <a:r>
              <a:rPr lang="cs-CZ" sz="2000" b="1" dirty="0"/>
              <a:t> </a:t>
            </a:r>
            <a:r>
              <a:rPr lang="cs-CZ" sz="2000" b="1" dirty="0" err="1"/>
              <a:t>Ile</a:t>
            </a:r>
            <a:r>
              <a:rPr lang="cs-CZ" sz="2000" b="1" dirty="0"/>
              <a:t> (I)</a:t>
            </a:r>
          </a:p>
        </p:txBody>
      </p:sp>
      <p:sp>
        <p:nvSpPr>
          <p:cNvPr id="12" name="TextovéPole 11"/>
          <p:cNvSpPr txBox="1"/>
          <p:nvPr/>
        </p:nvSpPr>
        <p:spPr>
          <a:xfrm>
            <a:off x="2915816" y="0"/>
            <a:ext cx="6228184" cy="2677656"/>
          </a:xfrm>
          <a:prstGeom prst="rect">
            <a:avLst/>
          </a:prstGeom>
          <a:noFill/>
        </p:spPr>
        <p:txBody>
          <a:bodyPr wrap="square" rtlCol="0">
            <a:spAutoFit/>
          </a:bodyPr>
          <a:lstStyle/>
          <a:p>
            <a:r>
              <a:rPr lang="cs-CZ" sz="2400" b="1" dirty="0">
                <a:solidFill>
                  <a:srgbClr val="C00000"/>
                </a:solidFill>
                <a:latin typeface="Arial Black" pitchFamily="34" charset="0"/>
              </a:rPr>
              <a:t>S karboxylovou nebo amidovou skupinou na postranním řetězci (kyselé skupiny)</a:t>
            </a:r>
          </a:p>
          <a:p>
            <a:pPr lvl="1">
              <a:buFont typeface="Arial" pitchFamily="34" charset="0"/>
              <a:buChar char="•"/>
            </a:pPr>
            <a:r>
              <a:rPr lang="cs-CZ" sz="2400" b="1" dirty="0">
                <a:hlinkClick r:id="rId7" tooltip="Kyselina asparagová"/>
              </a:rPr>
              <a:t>Kyselina </a:t>
            </a:r>
            <a:r>
              <a:rPr lang="cs-CZ" sz="2400" b="1" dirty="0" err="1">
                <a:hlinkClick r:id="rId7" tooltip="Kyselina asparagová"/>
              </a:rPr>
              <a:t>asparagová</a:t>
            </a:r>
            <a:r>
              <a:rPr lang="cs-CZ" sz="2400" b="1" dirty="0"/>
              <a:t> </a:t>
            </a:r>
            <a:r>
              <a:rPr lang="cs-CZ" sz="2400" b="1" dirty="0" err="1"/>
              <a:t>Asp</a:t>
            </a:r>
            <a:r>
              <a:rPr lang="cs-CZ" sz="2400" b="1" dirty="0"/>
              <a:t> (D)</a:t>
            </a:r>
          </a:p>
          <a:p>
            <a:pPr lvl="1">
              <a:buFont typeface="Arial" pitchFamily="34" charset="0"/>
              <a:buChar char="•"/>
            </a:pPr>
            <a:r>
              <a:rPr lang="cs-CZ" sz="2400" b="1" dirty="0">
                <a:hlinkClick r:id="rId8" tooltip="Asparagin"/>
              </a:rPr>
              <a:t>Asparagin</a:t>
            </a:r>
            <a:r>
              <a:rPr lang="cs-CZ" sz="2400" b="1" dirty="0"/>
              <a:t> </a:t>
            </a:r>
            <a:r>
              <a:rPr lang="cs-CZ" sz="2400" b="1" dirty="0" err="1"/>
              <a:t>Asn</a:t>
            </a:r>
            <a:r>
              <a:rPr lang="cs-CZ" sz="2400" b="1" dirty="0"/>
              <a:t> (N)</a:t>
            </a:r>
          </a:p>
          <a:p>
            <a:pPr lvl="1">
              <a:buFont typeface="Arial" pitchFamily="34" charset="0"/>
              <a:buChar char="•"/>
            </a:pPr>
            <a:r>
              <a:rPr lang="cs-CZ" sz="2400" b="1" dirty="0">
                <a:hlinkClick r:id="rId9" tooltip="Kyselina glutamová"/>
              </a:rPr>
              <a:t>Kyselina </a:t>
            </a:r>
            <a:r>
              <a:rPr lang="cs-CZ" sz="2400" b="1" dirty="0" err="1">
                <a:hlinkClick r:id="rId9" tooltip="Kyselina glutamová"/>
              </a:rPr>
              <a:t>glutamová</a:t>
            </a:r>
            <a:r>
              <a:rPr lang="cs-CZ" sz="2400" b="1" dirty="0"/>
              <a:t> </a:t>
            </a:r>
            <a:r>
              <a:rPr lang="cs-CZ" sz="2400" b="1" dirty="0" err="1"/>
              <a:t>Glu</a:t>
            </a:r>
            <a:r>
              <a:rPr lang="cs-CZ" sz="2400" b="1" dirty="0"/>
              <a:t> (E)</a:t>
            </a:r>
          </a:p>
          <a:p>
            <a:pPr lvl="1">
              <a:buFont typeface="Arial" pitchFamily="34" charset="0"/>
              <a:buChar char="•"/>
            </a:pPr>
            <a:r>
              <a:rPr lang="cs-CZ" sz="2400" b="1" dirty="0" err="1">
                <a:hlinkClick r:id="rId10" tooltip="Glutamin"/>
              </a:rPr>
              <a:t>Glutamin</a:t>
            </a:r>
            <a:r>
              <a:rPr lang="cs-CZ" sz="2400" b="1" dirty="0"/>
              <a:t> </a:t>
            </a:r>
            <a:r>
              <a:rPr lang="cs-CZ" sz="2400" b="1" dirty="0" err="1"/>
              <a:t>Gln</a:t>
            </a:r>
            <a:r>
              <a:rPr lang="cs-CZ" sz="2400" b="1" dirty="0"/>
              <a:t> (Q)</a:t>
            </a:r>
          </a:p>
        </p:txBody>
      </p:sp>
      <p:sp>
        <p:nvSpPr>
          <p:cNvPr id="14" name="TextovéPole 13"/>
          <p:cNvSpPr txBox="1"/>
          <p:nvPr/>
        </p:nvSpPr>
        <p:spPr>
          <a:xfrm>
            <a:off x="0" y="2826127"/>
            <a:ext cx="9144000" cy="4031873"/>
          </a:xfrm>
          <a:prstGeom prst="rect">
            <a:avLst/>
          </a:prstGeom>
          <a:solidFill>
            <a:schemeClr val="bg1"/>
          </a:solidFill>
        </p:spPr>
        <p:txBody>
          <a:bodyPr wrap="square" rtlCol="0">
            <a:spAutoFit/>
          </a:bodyPr>
          <a:lstStyle/>
          <a:p>
            <a:r>
              <a:rPr lang="cs-CZ" sz="2400" b="1" dirty="0">
                <a:solidFill>
                  <a:srgbClr val="0000FF"/>
                </a:solidFill>
                <a:latin typeface="Arial Black" pitchFamily="34" charset="0"/>
              </a:rPr>
              <a:t>S aminovou skupinou na postranním řetězci (bazické skupiny)</a:t>
            </a:r>
          </a:p>
          <a:p>
            <a:pPr lvl="1">
              <a:buFont typeface="Arial" pitchFamily="34" charset="0"/>
              <a:buChar char="•"/>
            </a:pPr>
            <a:r>
              <a:rPr lang="cs-CZ" sz="2000" b="1" dirty="0">
                <a:hlinkClick r:id="rId11" tooltip="Arginin"/>
              </a:rPr>
              <a:t>Arginin</a:t>
            </a:r>
            <a:r>
              <a:rPr lang="cs-CZ" sz="2000" b="1" dirty="0"/>
              <a:t> </a:t>
            </a:r>
            <a:r>
              <a:rPr lang="cs-CZ" sz="2000" b="1" dirty="0" err="1"/>
              <a:t>Arg</a:t>
            </a:r>
            <a:r>
              <a:rPr lang="cs-CZ" sz="2000" b="1" dirty="0"/>
              <a:t> (R)</a:t>
            </a:r>
          </a:p>
          <a:p>
            <a:pPr lvl="1">
              <a:buFont typeface="Arial" pitchFamily="34" charset="0"/>
              <a:buChar char="•"/>
            </a:pPr>
            <a:r>
              <a:rPr lang="cs-CZ" sz="2000" b="1" dirty="0">
                <a:hlinkClick r:id="rId12" tooltip="Lysin"/>
              </a:rPr>
              <a:t>Lysin</a:t>
            </a:r>
            <a:r>
              <a:rPr lang="cs-CZ" sz="2000" b="1" dirty="0"/>
              <a:t> </a:t>
            </a:r>
            <a:r>
              <a:rPr lang="cs-CZ" sz="2000" b="1" dirty="0" err="1"/>
              <a:t>Lys</a:t>
            </a:r>
            <a:r>
              <a:rPr lang="cs-CZ" sz="2000" b="1" dirty="0"/>
              <a:t> (K)</a:t>
            </a:r>
          </a:p>
          <a:p>
            <a:r>
              <a:rPr lang="cs-CZ" sz="2400" b="1" dirty="0">
                <a:solidFill>
                  <a:srgbClr val="008000"/>
                </a:solidFill>
                <a:latin typeface="Arial Black" pitchFamily="34" charset="0"/>
              </a:rPr>
              <a:t>S aromatickým jádrem nebo hydroxylovou skupinou na postranním řetězci</a:t>
            </a:r>
          </a:p>
          <a:p>
            <a:pPr lvl="1">
              <a:buFont typeface="Arial" pitchFamily="34" charset="0"/>
              <a:buChar char="•"/>
            </a:pPr>
            <a:r>
              <a:rPr lang="cs-CZ" sz="2000" b="1" dirty="0">
                <a:hlinkClick r:id="rId13" tooltip="Histidin"/>
              </a:rPr>
              <a:t>Histidin</a:t>
            </a:r>
            <a:r>
              <a:rPr lang="cs-CZ" sz="2000" b="1" dirty="0"/>
              <a:t> His (H)</a:t>
            </a:r>
          </a:p>
          <a:p>
            <a:pPr lvl="1">
              <a:buFont typeface="Arial" pitchFamily="34" charset="0"/>
              <a:buChar char="•"/>
            </a:pPr>
            <a:r>
              <a:rPr lang="cs-CZ" sz="2000" b="1" dirty="0">
                <a:hlinkClick r:id="rId14" tooltip="Fenylalanin"/>
              </a:rPr>
              <a:t>Fenylalanin</a:t>
            </a:r>
            <a:r>
              <a:rPr lang="cs-CZ" sz="2000" b="1" dirty="0"/>
              <a:t> </a:t>
            </a:r>
            <a:r>
              <a:rPr lang="cs-CZ" sz="2000" b="1" dirty="0" err="1"/>
              <a:t>Phe</a:t>
            </a:r>
            <a:r>
              <a:rPr lang="cs-CZ" sz="2000" b="1" dirty="0"/>
              <a:t> (F)</a:t>
            </a:r>
          </a:p>
          <a:p>
            <a:pPr lvl="1">
              <a:buFont typeface="Arial" pitchFamily="34" charset="0"/>
              <a:buChar char="•"/>
            </a:pPr>
            <a:r>
              <a:rPr lang="cs-CZ" sz="2000" b="1" dirty="0">
                <a:hlinkClick r:id="rId15" tooltip="Serin"/>
              </a:rPr>
              <a:t>Serin</a:t>
            </a:r>
            <a:r>
              <a:rPr lang="cs-CZ" sz="2000" b="1" dirty="0"/>
              <a:t> Ser (S)</a:t>
            </a:r>
          </a:p>
          <a:p>
            <a:pPr lvl="1">
              <a:buFont typeface="Arial" pitchFamily="34" charset="0"/>
              <a:buChar char="•"/>
            </a:pPr>
            <a:r>
              <a:rPr lang="cs-CZ" sz="2000" b="1" dirty="0" err="1">
                <a:hlinkClick r:id="rId16" tooltip="Threonin"/>
              </a:rPr>
              <a:t>Threonin</a:t>
            </a:r>
            <a:r>
              <a:rPr lang="cs-CZ" sz="2000" b="1" dirty="0"/>
              <a:t> </a:t>
            </a:r>
            <a:r>
              <a:rPr lang="cs-CZ" sz="2000" b="1" dirty="0" err="1"/>
              <a:t>Thr</a:t>
            </a:r>
            <a:r>
              <a:rPr lang="cs-CZ" sz="2000" b="1" dirty="0"/>
              <a:t> (T)</a:t>
            </a:r>
          </a:p>
          <a:p>
            <a:pPr lvl="1">
              <a:buFont typeface="Arial" pitchFamily="34" charset="0"/>
              <a:buChar char="•"/>
            </a:pPr>
            <a:r>
              <a:rPr lang="cs-CZ" sz="2000" b="1" dirty="0">
                <a:hlinkClick r:id="rId17" tooltip="Tyrozin"/>
              </a:rPr>
              <a:t>Tyrozin</a:t>
            </a:r>
            <a:r>
              <a:rPr lang="cs-CZ" sz="2000" b="1" dirty="0"/>
              <a:t> </a:t>
            </a:r>
            <a:r>
              <a:rPr lang="cs-CZ" sz="2000" b="1" dirty="0" err="1"/>
              <a:t>Tyr</a:t>
            </a:r>
            <a:r>
              <a:rPr lang="cs-CZ" sz="2000" b="1" dirty="0"/>
              <a:t> (Y)</a:t>
            </a:r>
          </a:p>
          <a:p>
            <a:pPr lvl="1">
              <a:buFont typeface="Arial" pitchFamily="34" charset="0"/>
              <a:buChar char="•"/>
            </a:pPr>
            <a:r>
              <a:rPr lang="cs-CZ" sz="2000" b="1" dirty="0">
                <a:hlinkClick r:id="rId18" tooltip="Tryptofan"/>
              </a:rPr>
              <a:t>Tryptofan</a:t>
            </a:r>
            <a:r>
              <a:rPr lang="cs-CZ" sz="2000" b="1" dirty="0"/>
              <a:t> Trp (W)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5" name="TextovéPole 4"/>
          <p:cNvSpPr txBox="1"/>
          <p:nvPr/>
        </p:nvSpPr>
        <p:spPr>
          <a:xfrm>
            <a:off x="0" y="116632"/>
            <a:ext cx="9144000" cy="6432530"/>
          </a:xfrm>
          <a:prstGeom prst="rect">
            <a:avLst/>
          </a:prstGeom>
          <a:solidFill>
            <a:schemeClr val="bg1"/>
          </a:solidFill>
        </p:spPr>
        <p:txBody>
          <a:bodyPr wrap="square" rtlCol="0">
            <a:spAutoFit/>
          </a:bodyPr>
          <a:lstStyle/>
          <a:p>
            <a:r>
              <a:rPr lang="cs-CZ" sz="3200" b="1" dirty="0">
                <a:solidFill>
                  <a:srgbClr val="7030A0"/>
                </a:solidFill>
                <a:latin typeface="Arial Black" pitchFamily="34" charset="0"/>
              </a:rPr>
              <a:t>Se sírou v postranním řetězci</a:t>
            </a:r>
          </a:p>
          <a:p>
            <a:r>
              <a:rPr lang="cs-CZ" b="1" dirty="0" err="1">
                <a:hlinkClick r:id="rId2" tooltip="Methionin"/>
              </a:rPr>
              <a:t>Methionin</a:t>
            </a:r>
            <a:r>
              <a:rPr lang="cs-CZ" b="1" dirty="0"/>
              <a:t> Met (M)</a:t>
            </a:r>
          </a:p>
          <a:p>
            <a:r>
              <a:rPr lang="cs-CZ" b="1" dirty="0">
                <a:hlinkClick r:id="rId3" tooltip="Cystein"/>
              </a:rPr>
              <a:t>Cystein</a:t>
            </a:r>
            <a:r>
              <a:rPr lang="cs-CZ" b="1" dirty="0"/>
              <a:t> </a:t>
            </a:r>
            <a:r>
              <a:rPr lang="cs-CZ" b="1" dirty="0" err="1"/>
              <a:t>Cys</a:t>
            </a:r>
            <a:r>
              <a:rPr lang="cs-CZ" b="1" dirty="0"/>
              <a:t> (C)</a:t>
            </a:r>
          </a:p>
          <a:p>
            <a:r>
              <a:rPr lang="cs-CZ" sz="2800" b="1" dirty="0">
                <a:solidFill>
                  <a:srgbClr val="FFC000"/>
                </a:solidFill>
                <a:latin typeface="Arial Black" pitchFamily="34" charset="0"/>
              </a:rPr>
              <a:t>Aminokyseliny obsahující sekundární amin </a:t>
            </a:r>
          </a:p>
          <a:p>
            <a:r>
              <a:rPr lang="cs-CZ" sz="3200" b="1" u="sng" dirty="0">
                <a:solidFill>
                  <a:srgbClr val="FFC000"/>
                </a:solidFill>
                <a:latin typeface="Arial Black" pitchFamily="34" charset="0"/>
              </a:rPr>
              <a:t>(NĚKDY NEPŘESNĚ IMINOKYSELINY)</a:t>
            </a:r>
            <a:endParaRPr lang="cs-CZ" sz="2400" b="1" u="sng" dirty="0">
              <a:solidFill>
                <a:srgbClr val="FFC000"/>
              </a:solidFill>
              <a:latin typeface="Arial Black" pitchFamily="34" charset="0"/>
            </a:endParaRPr>
          </a:p>
          <a:p>
            <a:r>
              <a:rPr lang="cs-CZ" sz="3200" b="1" u="sng" dirty="0">
                <a:solidFill>
                  <a:srgbClr val="FFC000"/>
                </a:solidFill>
                <a:latin typeface="Arial Black" pitchFamily="34" charset="0"/>
              </a:rPr>
              <a:t>PROLIN</a:t>
            </a:r>
            <a:r>
              <a:rPr lang="cs-CZ" sz="3200" b="1" u="sng" dirty="0">
                <a:solidFill>
                  <a:srgbClr val="FFC000"/>
                </a:solidFill>
              </a:rPr>
              <a:t> Pro (P))</a:t>
            </a:r>
          </a:p>
          <a:p>
            <a:endParaRPr lang="cs-CZ" b="1" dirty="0">
              <a:solidFill>
                <a:srgbClr val="008000"/>
              </a:solidFill>
            </a:endParaRPr>
          </a:p>
          <a:p>
            <a:r>
              <a:rPr lang="cs-CZ" sz="2400" b="1" dirty="0">
                <a:solidFill>
                  <a:srgbClr val="008000"/>
                </a:solidFill>
                <a:latin typeface="Arial Black" pitchFamily="34" charset="0"/>
              </a:rPr>
              <a:t>21. aminokyselina</a:t>
            </a:r>
          </a:p>
          <a:p>
            <a:r>
              <a:rPr lang="cs-CZ" b="1" dirty="0" err="1">
                <a:hlinkClick r:id="rId4" tooltip="Selenocystein"/>
              </a:rPr>
              <a:t>Selenocystein</a:t>
            </a:r>
            <a:r>
              <a:rPr lang="cs-CZ" b="1" dirty="0"/>
              <a:t> </a:t>
            </a:r>
            <a:r>
              <a:rPr lang="cs-CZ" b="1" dirty="0" err="1"/>
              <a:t>SeCys</a:t>
            </a:r>
            <a:r>
              <a:rPr lang="cs-CZ" b="1" dirty="0"/>
              <a:t> – nahrazuje </a:t>
            </a:r>
            <a:r>
              <a:rPr lang="cs-CZ" b="1" dirty="0">
                <a:hlinkClick r:id="rId3" tooltip="Cystein"/>
              </a:rPr>
              <a:t>cystein</a:t>
            </a:r>
            <a:r>
              <a:rPr lang="cs-CZ" b="1" dirty="0"/>
              <a:t> v lidském enzymu </a:t>
            </a:r>
            <a:r>
              <a:rPr lang="cs-CZ" b="1" dirty="0" err="1">
                <a:hlinkClick r:id="rId5" tooltip="Glutathion peroxidáza"/>
              </a:rPr>
              <a:t>glutathionperoxidáze</a:t>
            </a:r>
            <a:r>
              <a:rPr lang="cs-CZ" b="1" dirty="0"/>
              <a:t> a v enzymech některých bakterií</a:t>
            </a:r>
          </a:p>
          <a:p>
            <a:endParaRPr lang="cs-CZ" b="1" dirty="0">
              <a:solidFill>
                <a:srgbClr val="008000"/>
              </a:solidFill>
            </a:endParaRPr>
          </a:p>
          <a:p>
            <a:r>
              <a:rPr lang="cs-CZ" sz="2400" b="1" dirty="0">
                <a:solidFill>
                  <a:srgbClr val="008000"/>
                </a:solidFill>
                <a:latin typeface="Arial Black" pitchFamily="34" charset="0"/>
              </a:rPr>
              <a:t>22. aminokyselina</a:t>
            </a:r>
          </a:p>
          <a:p>
            <a:r>
              <a:rPr lang="cs-CZ" b="1" dirty="0" err="1">
                <a:hlinkClick r:id="rId6" tooltip="Pyrolysin"/>
              </a:rPr>
              <a:t>Pyrolysin</a:t>
            </a:r>
            <a:r>
              <a:rPr lang="cs-CZ" b="1" dirty="0"/>
              <a:t> Pyl - vyskytuje se zejména u </a:t>
            </a:r>
            <a:r>
              <a:rPr lang="cs-CZ" sz="3600" b="1" dirty="0" err="1">
                <a:solidFill>
                  <a:srgbClr val="FF0000"/>
                </a:solidFill>
                <a:latin typeface="Arial Black" pitchFamily="34" charset="0"/>
              </a:rPr>
              <a:t>prokaryot</a:t>
            </a:r>
            <a:r>
              <a:rPr lang="cs-CZ" b="1" dirty="0"/>
              <a:t>.</a:t>
            </a:r>
          </a:p>
          <a:p>
            <a:endParaRPr lang="cs-CZ" b="1" dirty="0">
              <a:solidFill>
                <a:srgbClr val="008000"/>
              </a:solidFill>
            </a:endParaRPr>
          </a:p>
          <a:p>
            <a:r>
              <a:rPr lang="cs-CZ" sz="2400" b="1" dirty="0">
                <a:solidFill>
                  <a:srgbClr val="008000"/>
                </a:solidFill>
                <a:latin typeface="Arial Black" pitchFamily="34" charset="0"/>
              </a:rPr>
              <a:t>23. aminokyselina</a:t>
            </a:r>
          </a:p>
          <a:p>
            <a:r>
              <a:rPr lang="cs-CZ" b="1" dirty="0">
                <a:hlinkClick r:id="rId7" tooltip="N-formylmethionin"/>
              </a:rPr>
              <a:t>N-</a:t>
            </a:r>
            <a:r>
              <a:rPr lang="cs-CZ" b="1" dirty="0" err="1">
                <a:hlinkClick r:id="rId7" tooltip="N-formylmethionin"/>
              </a:rPr>
              <a:t>formylmethionin</a:t>
            </a:r>
            <a:r>
              <a:rPr lang="cs-CZ" b="1" dirty="0"/>
              <a:t> f-Met - hraje roli při iniciaci </a:t>
            </a:r>
            <a:r>
              <a:rPr lang="cs-CZ" b="1" dirty="0">
                <a:hlinkClick r:id="rId8" tooltip="Translace"/>
              </a:rPr>
              <a:t>translace</a:t>
            </a:r>
            <a:r>
              <a:rPr lang="cs-CZ" b="1" dirty="0"/>
              <a:t> u bakterií a na </a:t>
            </a:r>
            <a:r>
              <a:rPr lang="cs-CZ" b="1" dirty="0">
                <a:hlinkClick r:id="rId9" tooltip="Plastid"/>
              </a:rPr>
              <a:t>plastidových</a:t>
            </a:r>
            <a:r>
              <a:rPr lang="cs-CZ" b="1" dirty="0"/>
              <a:t> a </a:t>
            </a:r>
            <a:r>
              <a:rPr lang="cs-CZ" b="1" dirty="0">
                <a:hlinkClick r:id="rId10" tooltip="Mitochondrie"/>
              </a:rPr>
              <a:t>mitochondriálních</a:t>
            </a:r>
            <a:r>
              <a:rPr lang="cs-CZ" b="1" dirty="0"/>
              <a:t> </a:t>
            </a:r>
            <a:r>
              <a:rPr lang="cs-CZ" b="1" dirty="0">
                <a:hlinkClick r:id="rId11" tooltip="Ribozom"/>
              </a:rPr>
              <a:t>ribozomech</a:t>
            </a:r>
            <a:r>
              <a:rPr lang="cs-CZ" b="1" dirty="0"/>
              <a:t>, je tedy první aminokyselinou zařazenou při tvorbě proteinu.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sp>
        <p:nvSpPr>
          <p:cNvPr id="5" name="TextovéPole 4"/>
          <p:cNvSpPr txBox="1"/>
          <p:nvPr/>
        </p:nvSpPr>
        <p:spPr>
          <a:xfrm>
            <a:off x="0" y="0"/>
            <a:ext cx="9144000" cy="3385542"/>
          </a:xfrm>
          <a:prstGeom prst="rect">
            <a:avLst/>
          </a:prstGeom>
          <a:noFill/>
        </p:spPr>
        <p:txBody>
          <a:bodyPr wrap="square" rtlCol="0">
            <a:spAutoFit/>
          </a:bodyPr>
          <a:lstStyle/>
          <a:p>
            <a:pPr algn="ctr"/>
            <a:r>
              <a:rPr lang="cs-CZ" sz="5400" b="1" dirty="0">
                <a:solidFill>
                  <a:srgbClr val="FF0000"/>
                </a:solidFill>
                <a:latin typeface="Arial Black" pitchFamily="34" charset="0"/>
              </a:rPr>
              <a:t>PROKARYOTA </a:t>
            </a:r>
          </a:p>
          <a:p>
            <a:r>
              <a:rPr lang="cs-CZ" sz="3200" b="1" dirty="0"/>
              <a:t>z řeckého </a:t>
            </a:r>
            <a:r>
              <a:rPr lang="cs-CZ" sz="3200" b="1" i="1" dirty="0"/>
              <a:t>pro</a:t>
            </a:r>
            <a:r>
              <a:rPr lang="cs-CZ" sz="3200" b="1" dirty="0"/>
              <a:t> (před) a </a:t>
            </a:r>
            <a:r>
              <a:rPr lang="cs-CZ" sz="3200" b="1" i="1" dirty="0"/>
              <a:t>karyon</a:t>
            </a:r>
            <a:r>
              <a:rPr lang="cs-CZ" sz="3200" b="1" dirty="0"/>
              <a:t> (jádro), též </a:t>
            </a:r>
            <a:r>
              <a:rPr lang="cs-CZ" sz="3200" b="1" dirty="0" err="1"/>
              <a:t>prvojaderní</a:t>
            </a:r>
            <a:r>
              <a:rPr lang="cs-CZ" sz="3200" b="1" dirty="0"/>
              <a:t> nebo </a:t>
            </a:r>
            <a:r>
              <a:rPr lang="cs-CZ" sz="3200" b="1" dirty="0" err="1"/>
              <a:t>předjaderní</a:t>
            </a:r>
            <a:r>
              <a:rPr lang="cs-CZ" sz="3200" b="1" dirty="0"/>
              <a:t>, je označení pro evolučně velmi staré </a:t>
            </a:r>
            <a:r>
              <a:rPr lang="cs-CZ" sz="3200" b="1" dirty="0">
                <a:hlinkClick r:id="rId2" tooltip="Organismus"/>
              </a:rPr>
              <a:t>organismy</a:t>
            </a:r>
            <a:r>
              <a:rPr lang="cs-CZ" sz="3200" b="1" dirty="0"/>
              <a:t>, které vznikly před 3–3,5 miliardami let. Pravděpodobně jsou vůbec nejstaršími buněčnými organismy.</a:t>
            </a:r>
          </a:p>
        </p:txBody>
      </p:sp>
      <p:sp>
        <p:nvSpPr>
          <p:cNvPr id="6" name="TextovéPole 5"/>
          <p:cNvSpPr txBox="1"/>
          <p:nvPr/>
        </p:nvSpPr>
        <p:spPr>
          <a:xfrm>
            <a:off x="0" y="3995678"/>
            <a:ext cx="9144000" cy="2862322"/>
          </a:xfrm>
          <a:prstGeom prst="rect">
            <a:avLst/>
          </a:prstGeom>
          <a:solidFill>
            <a:schemeClr val="bg1">
              <a:lumMod val="95000"/>
            </a:schemeClr>
          </a:solidFill>
        </p:spPr>
        <p:txBody>
          <a:bodyPr wrap="square" rtlCol="0">
            <a:spAutoFit/>
          </a:bodyPr>
          <a:lstStyle/>
          <a:p>
            <a:pPr algn="ctr"/>
            <a:r>
              <a:rPr lang="cs-CZ" sz="3600" dirty="0">
                <a:solidFill>
                  <a:srgbClr val="FF0000"/>
                </a:solidFill>
                <a:latin typeface="Arial Black" pitchFamily="34" charset="0"/>
              </a:rPr>
              <a:t>PROKARYOTA </a:t>
            </a:r>
          </a:p>
          <a:p>
            <a:pPr algn="ctr"/>
            <a:r>
              <a:rPr lang="cs-CZ" sz="3600" dirty="0">
                <a:solidFill>
                  <a:srgbClr val="FF0000"/>
                </a:solidFill>
                <a:latin typeface="Arial Black" pitchFamily="34" charset="0"/>
              </a:rPr>
              <a:t>jsou vždy jednobuněčné organismy, nikdy netvoří funkčně a morfologicky diferencované tkáně, ale mohou tvořit KOLONIE.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pic>
        <p:nvPicPr>
          <p:cNvPr id="8" name="Obrázek 7" descr="img775.jpg"/>
          <p:cNvPicPr>
            <a:picLocks noChangeAspect="1"/>
          </p:cNvPicPr>
          <p:nvPr/>
        </p:nvPicPr>
        <p:blipFill>
          <a:blip r:embed="rId2" cstate="print"/>
          <a:stretch>
            <a:fillRect/>
          </a:stretch>
        </p:blipFill>
        <p:spPr>
          <a:xfrm rot="5400000">
            <a:off x="1547664" y="-963488"/>
            <a:ext cx="6048672" cy="8352928"/>
          </a:xfrm>
          <a:prstGeom prst="rect">
            <a:avLst/>
          </a:prstGeom>
        </p:spPr>
      </p:pic>
      <p:sp>
        <p:nvSpPr>
          <p:cNvPr id="7" name="Obdélník 6"/>
          <p:cNvSpPr/>
          <p:nvPr/>
        </p:nvSpPr>
        <p:spPr>
          <a:xfrm>
            <a:off x="5796136" y="620688"/>
            <a:ext cx="648072" cy="54726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668344" y="620688"/>
            <a:ext cx="936104" cy="5040560"/>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588224" y="620688"/>
            <a:ext cx="1008112" cy="3600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a:t>23. 11. 2020</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pl-PL"/>
              <a:t>PŘÍRODNÍ POLYMERY PŘF MU 8 2020</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a:p>
        </p:txBody>
      </p:sp>
      <p:graphicFrame>
        <p:nvGraphicFramePr>
          <p:cNvPr id="8" name="Tabulka 7"/>
          <p:cNvGraphicFramePr>
            <a:graphicFrameLocks noGrp="1"/>
          </p:cNvGraphicFramePr>
          <p:nvPr>
            <p:extLst>
              <p:ext uri="{D42A27DB-BD31-4B8C-83A1-F6EECF244321}">
                <p14:modId xmlns:p14="http://schemas.microsoft.com/office/powerpoint/2010/main" val="887967075"/>
              </p:ext>
            </p:extLst>
          </p:nvPr>
        </p:nvGraphicFramePr>
        <p:xfrm>
          <a:off x="251520" y="764704"/>
          <a:ext cx="8712968" cy="4707573"/>
        </p:xfrm>
        <a:graphic>
          <a:graphicData uri="http://schemas.openxmlformats.org/drawingml/2006/table">
            <a:tbl>
              <a:tblPr/>
              <a:tblGrid>
                <a:gridCol w="2232248">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1</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Úvod do </a:t>
                      </a:r>
                      <a:r>
                        <a:rPr lang="sk-SK" sz="1400" b="1" kern="1200" dirty="0" err="1">
                          <a:solidFill>
                            <a:schemeClr val="tx1"/>
                          </a:solidFill>
                          <a:latin typeface="Arial"/>
                          <a:ea typeface="Times New Roman"/>
                          <a:cs typeface="Times New Roman"/>
                        </a:rPr>
                        <a:t>předmětu</a:t>
                      </a:r>
                      <a:r>
                        <a:rPr lang="sk-SK" sz="1400" b="1" kern="1200" dirty="0">
                          <a:solidFill>
                            <a:schemeClr val="tx1"/>
                          </a:solidFill>
                          <a:latin typeface="Arial"/>
                          <a:ea typeface="Times New Roman"/>
                          <a:cs typeface="Times New Roman"/>
                        </a:rPr>
                        <a:t> - </a:t>
                      </a:r>
                      <a:r>
                        <a:rPr lang="cs-CZ" sz="1400" b="1" kern="1200" dirty="0">
                          <a:solidFill>
                            <a:schemeClr val="tx1"/>
                          </a:solidFill>
                          <a:latin typeface="Arial"/>
                          <a:ea typeface="Times New Roman"/>
                          <a:cs typeface="Times New Roman"/>
                        </a:rPr>
                        <a:t>Struktura a názvosloví přírodních polymerů, literatura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2</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Deriváty </a:t>
                      </a:r>
                      <a:r>
                        <a:rPr lang="sk-SK" sz="1400" b="1" kern="1200" dirty="0" err="1">
                          <a:solidFill>
                            <a:schemeClr val="tx1"/>
                          </a:solidFill>
                          <a:latin typeface="Arial"/>
                          <a:ea typeface="Times New Roman"/>
                          <a:cs typeface="Times New Roman"/>
                        </a:rPr>
                        <a:t>kyselin</a:t>
                      </a:r>
                      <a:r>
                        <a:rPr lang="sk-SK" sz="1400" b="1" kern="1200" dirty="0">
                          <a:solidFill>
                            <a:schemeClr val="tx1"/>
                          </a:solidFill>
                          <a:latin typeface="Arial"/>
                          <a:ea typeface="Times New Roman"/>
                          <a:cs typeface="Times New Roman"/>
                        </a:rPr>
                        <a:t>, - </a:t>
                      </a:r>
                      <a:r>
                        <a:rPr lang="sk-SK" sz="1400" b="1" kern="1200" dirty="0" err="1">
                          <a:solidFill>
                            <a:schemeClr val="tx1"/>
                          </a:solidFill>
                          <a:latin typeface="Arial"/>
                          <a:ea typeface="Times New Roman"/>
                          <a:cs typeface="Times New Roman"/>
                        </a:rPr>
                        <a:t>přírodní</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pryskyřice</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vysýchavé</a:t>
                      </a:r>
                      <a:r>
                        <a:rPr lang="sk-SK" sz="1400" b="1" kern="1200" dirty="0">
                          <a:solidFill>
                            <a:schemeClr val="tx1"/>
                          </a:solidFill>
                          <a:latin typeface="Arial"/>
                          <a:ea typeface="Times New Roman"/>
                          <a:cs typeface="Times New Roman"/>
                        </a:rPr>
                        <a:t> oleje, šelak</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3</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400" b="1" kern="1200" dirty="0">
                          <a:solidFill>
                            <a:schemeClr val="tx1"/>
                          </a:solidFill>
                          <a:latin typeface="+mn-lt"/>
                          <a:ea typeface="Times New Roman"/>
                          <a:cs typeface="Times New Roman"/>
                        </a:rPr>
                        <a:t>Vosky</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4</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Přírodní gumy, </a:t>
                      </a:r>
                      <a:r>
                        <a:rPr lang="cs-CZ" sz="1400" b="1" kern="1200" dirty="0" err="1">
                          <a:solidFill>
                            <a:schemeClr val="tx1"/>
                          </a:solidFill>
                          <a:latin typeface="+mn-lt"/>
                          <a:ea typeface="Times New Roman"/>
                          <a:cs typeface="Times New Roman"/>
                        </a:rPr>
                        <a:t>Polyterpeny</a:t>
                      </a:r>
                      <a:r>
                        <a:rPr lang="cs-CZ" sz="1400" b="1" kern="1200" dirty="0">
                          <a:solidFill>
                            <a:schemeClr val="tx1"/>
                          </a:solidFill>
                          <a:latin typeface="+mn-lt"/>
                          <a:ea typeface="Times New Roman"/>
                          <a:cs typeface="Times New Roman"/>
                        </a:rPr>
                        <a:t> – přírodní kaučuk, získávání, zpracování a modifikace </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400" kern="1200" dirty="0">
                          <a:solidFill>
                            <a:schemeClr val="tx1"/>
                          </a:solidFill>
                          <a:latin typeface="Arial Black" pitchFamily="34" charset="0"/>
                          <a:ea typeface="Times New Roman"/>
                          <a:cs typeface="Times New Roman"/>
                        </a:rPr>
                        <a:t>5</a:t>
                      </a:r>
                      <a:endParaRPr lang="cs-CZ" sz="14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err="1">
                          <a:solidFill>
                            <a:schemeClr val="tx1"/>
                          </a:solidFill>
                          <a:latin typeface="+mn-lt"/>
                          <a:ea typeface="Times New Roman"/>
                          <a:cs typeface="Times New Roman"/>
                        </a:rPr>
                        <a:t>Polyfenoly</a:t>
                      </a:r>
                      <a:r>
                        <a:rPr lang="cs-CZ" sz="1400" b="1" kern="1200" dirty="0">
                          <a:solidFill>
                            <a:schemeClr val="tx1"/>
                          </a:solidFill>
                          <a:latin typeface="+mn-lt"/>
                          <a:ea typeface="Times New Roman"/>
                          <a:cs typeface="Times New Roman"/>
                        </a:rPr>
                        <a:t> – lignin, </a:t>
                      </a:r>
                      <a:r>
                        <a:rPr lang="cs-CZ" sz="1400" b="1" kern="1200" dirty="0" err="1">
                          <a:solidFill>
                            <a:schemeClr val="tx1"/>
                          </a:solidFill>
                          <a:latin typeface="+mn-lt"/>
                          <a:ea typeface="Times New Roman"/>
                          <a:cs typeface="Times New Roman"/>
                        </a:rPr>
                        <a:t>huminové</a:t>
                      </a:r>
                      <a:r>
                        <a:rPr lang="cs-CZ" sz="1400" b="1" kern="1200" dirty="0">
                          <a:solidFill>
                            <a:schemeClr val="tx1"/>
                          </a:solidFill>
                          <a:latin typeface="+mn-lt"/>
                          <a:ea typeface="Times New Roman"/>
                          <a:cs typeface="Times New Roman"/>
                        </a:rPr>
                        <a:t> kyseliny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cs-CZ" sz="1400" b="1" dirty="0">
                          <a:solidFill>
                            <a:schemeClr val="tx1"/>
                          </a:solidFill>
                          <a:latin typeface="Arial Black" pitchFamily="34" charset="0"/>
                          <a:ea typeface="Calibri"/>
                          <a:cs typeface="Times New Roman"/>
                        </a:rPr>
                        <a:t>6</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Polysacharidy I – škrob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endParaRPr lang="cs-CZ" sz="16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chemeClr val="tx1"/>
                          </a:solidFill>
                          <a:latin typeface="+mn-lt"/>
                          <a:ea typeface="Times New Roman"/>
                          <a:cs typeface="Times New Roman"/>
                        </a:rPr>
                        <a:t>Polysacharidy II –  celulóza </a:t>
                      </a:r>
                      <a:endParaRPr lang="cs-CZ" sz="12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cs-CZ" sz="2000" dirty="0">
                          <a:solidFill>
                            <a:srgbClr val="008000"/>
                          </a:solidFill>
                          <a:latin typeface="Arial Black" pitchFamily="34" charset="0"/>
                          <a:ea typeface="Calibri"/>
                          <a:cs typeface="Times New Roman"/>
                        </a:rPr>
                        <a:t>23. 11.</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2000" b="1" kern="1200" dirty="0" err="1">
                          <a:solidFill>
                            <a:srgbClr val="008000"/>
                          </a:solidFill>
                          <a:latin typeface="Arial Black" pitchFamily="34" charset="0"/>
                          <a:ea typeface="Times New Roman"/>
                          <a:cs typeface="Times New Roman"/>
                        </a:rPr>
                        <a:t>Kasein</a:t>
                      </a:r>
                      <a:r>
                        <a:rPr lang="sk-SK" sz="2000" b="1" kern="1200" dirty="0">
                          <a:solidFill>
                            <a:srgbClr val="008000"/>
                          </a:solidFill>
                          <a:latin typeface="Arial Black" pitchFamily="34" charset="0"/>
                          <a:ea typeface="Times New Roman"/>
                          <a:cs typeface="Times New Roman"/>
                        </a:rPr>
                        <a:t>, </a:t>
                      </a:r>
                      <a:r>
                        <a:rPr lang="sk-SK" sz="2000" b="1" kern="1200" dirty="0" err="1">
                          <a:solidFill>
                            <a:srgbClr val="008000"/>
                          </a:solidFill>
                          <a:latin typeface="Arial Black" pitchFamily="34" charset="0"/>
                          <a:ea typeface="Times New Roman"/>
                          <a:cs typeface="Times New Roman"/>
                        </a:rPr>
                        <a:t>syrovátka</a:t>
                      </a:r>
                      <a:r>
                        <a:rPr lang="sk-SK" sz="2000" b="1" kern="1200" dirty="0">
                          <a:solidFill>
                            <a:srgbClr val="008000"/>
                          </a:solidFill>
                          <a:latin typeface="Arial Black" pitchFamily="34" charset="0"/>
                          <a:ea typeface="Times New Roman"/>
                          <a:cs typeface="Times New Roman"/>
                        </a:rPr>
                        <a:t>, vaječné </a:t>
                      </a:r>
                      <a:r>
                        <a:rPr lang="sk-SK" sz="2000" b="1" kern="1200" dirty="0" err="1">
                          <a:solidFill>
                            <a:srgbClr val="008000"/>
                          </a:solidFill>
                          <a:latin typeface="Arial Black" pitchFamily="34" charset="0"/>
                          <a:ea typeface="Times New Roman"/>
                          <a:cs typeface="Times New Roman"/>
                        </a:rPr>
                        <a:t>proteiny</a:t>
                      </a:r>
                      <a:r>
                        <a:rPr lang="sk-SK" sz="2000" b="1" kern="1200" dirty="0">
                          <a:solidFill>
                            <a:srgbClr val="008000"/>
                          </a:solidFill>
                          <a:latin typeface="Arial Black" pitchFamily="34" charset="0"/>
                          <a:ea typeface="Times New Roman"/>
                          <a:cs typeface="Times New Roman"/>
                        </a:rPr>
                        <a:t> </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cs-CZ" sz="1800" dirty="0">
                          <a:solidFill>
                            <a:srgbClr val="C00000"/>
                          </a:solidFill>
                          <a:latin typeface="Arial Black" pitchFamily="34" charset="0"/>
                          <a:ea typeface="Calibri"/>
                          <a:cs typeface="Times New Roman"/>
                        </a:rPr>
                        <a:t>5.  12.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000" b="1" kern="1200" dirty="0">
                          <a:solidFill>
                            <a:srgbClr val="C00000"/>
                          </a:solidFill>
                          <a:latin typeface="Arial Black" pitchFamily="34" charset="0"/>
                          <a:ea typeface="Times New Roman"/>
                          <a:cs typeface="Times New Roman"/>
                        </a:rPr>
                        <a:t>Bílkovinná vlákna I </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cs-CZ" sz="1800" dirty="0">
                          <a:solidFill>
                            <a:srgbClr val="7030A0"/>
                          </a:solidFill>
                          <a:latin typeface="Arial Black" pitchFamily="34" charset="0"/>
                          <a:ea typeface="Calibri"/>
                          <a:cs typeface="Times New Roman"/>
                        </a:rPr>
                        <a:t>12. 12.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2000" b="1" kern="1200" dirty="0">
                          <a:solidFill>
                            <a:srgbClr val="7030A0"/>
                          </a:solidFill>
                          <a:latin typeface="Arial Black" pitchFamily="34" charset="0"/>
                          <a:ea typeface="Times New Roman"/>
                          <a:cs typeface="Times New Roman"/>
                        </a:rPr>
                        <a:t>Bílkovinná vlákna II </a:t>
                      </a:r>
                      <a:endParaRPr lang="cs-CZ" sz="20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a:solidFill>
                            <a:srgbClr val="FFC000"/>
                          </a:solidFill>
                          <a:latin typeface="Arial Black" pitchFamily="34" charset="0"/>
                          <a:ea typeface="Calibri"/>
                          <a:cs typeface="Times New Roman"/>
                        </a:rPr>
                        <a:t>19. 12.</a:t>
                      </a: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Identifikace</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látek</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Laboratorní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metody</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hodnocení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polymerů</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extLst>
                    <a:ext uri="{9D8B030D-6E8A-4147-A177-3AD203B41FA5}">
                      <a16:colId xmlns:a16="http://schemas.microsoft.com/office/drawing/2014/main" val="20000"/>
                    </a:ext>
                  </a:extLst>
                </a:gridCol>
                <a:gridCol w="6401311">
                  <a:extLst>
                    <a:ext uri="{9D8B030D-6E8A-4147-A177-3AD203B41FA5}">
                      <a16:colId xmlns:a16="http://schemas.microsoft.com/office/drawing/2014/main" val="20001"/>
                    </a:ext>
                  </a:extLst>
                </a:gridCol>
              </a:tblGrid>
              <a:tr h="316524">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117190">
                <a:tc>
                  <a:txBody>
                    <a:bodyPr/>
                    <a:lstStyle/>
                    <a:p>
                      <a:pPr algn="ct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17190">
                <a:tc>
                  <a:txBody>
                    <a:bodyPr/>
                    <a:lstStyle/>
                    <a:p>
                      <a:pPr algn="ctr"/>
                      <a:br>
                        <a:rPr lang="cs-CZ" sz="1800" dirty="0"/>
                      </a:br>
                      <a:r>
                        <a:rPr lang="cs-CZ" sz="1800" dirty="0">
                          <a:hlinkClick r:id="rId3" tooltip="Alanin"/>
                        </a:rPr>
                        <a:t>Alanin</a:t>
                      </a:r>
                      <a:r>
                        <a:rPr lang="cs-CZ" sz="1800" dirty="0"/>
                        <a:t> (Ala,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63387">
                <a:tc>
                  <a:txBody>
                    <a:bodyPr/>
                    <a:lstStyle/>
                    <a:p>
                      <a:pPr algn="ctr"/>
                      <a:br>
                        <a:rPr lang="cs-CZ" sz="1800" dirty="0"/>
                      </a:br>
                      <a:r>
                        <a:rPr lang="cs-CZ" sz="1800" dirty="0">
                          <a:hlinkClick r:id="rId4" tooltip="Valin"/>
                        </a:rPr>
                        <a:t>Valin</a:t>
                      </a:r>
                      <a:r>
                        <a:rPr lang="cs-CZ" sz="1800" dirty="0"/>
                        <a:t> (Val,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17190">
                <a:tc>
                  <a:txBody>
                    <a:bodyPr/>
                    <a:lstStyle/>
                    <a:p>
                      <a:pPr algn="ctr"/>
                      <a:br>
                        <a:rPr lang="cs-CZ" sz="1800" dirty="0"/>
                      </a:br>
                      <a:r>
                        <a:rPr lang="cs-CZ" sz="1800" dirty="0">
                          <a:hlinkClick r:id="rId5" tooltip="Leucin"/>
                        </a:rPr>
                        <a:t>Leucin</a:t>
                      </a:r>
                      <a:r>
                        <a:rPr lang="cs-CZ" sz="1800" dirty="0"/>
                        <a:t> (Leu,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17190">
                <a:tc>
                  <a:txBody>
                    <a:bodyPr/>
                    <a:lstStyle/>
                    <a:p>
                      <a:pPr algn="ctr"/>
                      <a:br>
                        <a:rPr lang="cs-CZ" sz="1800" dirty="0"/>
                      </a:br>
                      <a:r>
                        <a:rPr lang="cs-CZ" sz="1800" dirty="0" err="1">
                          <a:hlinkClick r:id="rId6" tooltip="Isoleucin"/>
                        </a:rPr>
                        <a:t>Isoleucin</a:t>
                      </a:r>
                      <a:r>
                        <a:rPr lang="cs-CZ" sz="1800" dirty="0"/>
                        <a:t> (</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269188">
                <a:tc>
                  <a:txBody>
                    <a:bodyPr/>
                    <a:lstStyle/>
                    <a:p>
                      <a:pPr algn="ctr"/>
                      <a:br>
                        <a:rPr lang="cs-CZ"/>
                      </a:br>
                      <a:r>
                        <a:rPr lang="cs-CZ">
                          <a:hlinkClick r:id="rId2" tooltip="Threonin"/>
                        </a:rPr>
                        <a:t>Threonin</a:t>
                      </a:r>
                      <a:r>
                        <a:rPr lang="cs-CZ"/>
                        <a:t> (Thr, T)</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3422">
                <a:tc>
                  <a:txBody>
                    <a:bodyPr/>
                    <a:lstStyle/>
                    <a:p>
                      <a:pPr algn="ctr"/>
                      <a:br>
                        <a:rPr lang="cs-CZ" dirty="0"/>
                      </a:br>
                      <a:r>
                        <a:rPr lang="cs-CZ" dirty="0" err="1">
                          <a:hlinkClick r:id="rId3" tooltip="Tyrosin"/>
                        </a:rPr>
                        <a:t>Tyrosin</a:t>
                      </a:r>
                      <a:r>
                        <a:rPr lang="cs-CZ" dirty="0"/>
                        <a:t> (</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5276">
                <a:tc>
                  <a:txBody>
                    <a:bodyPr/>
                    <a:lstStyle/>
                    <a:p>
                      <a:pPr algn="ctr"/>
                      <a:br>
                        <a:rPr lang="cs-CZ"/>
                      </a:br>
                      <a:r>
                        <a:rPr lang="cs-CZ">
                          <a:hlinkClick r:id="rId4" tooltip="Methionin"/>
                        </a:rPr>
                        <a:t>Methionin</a:t>
                      </a:r>
                      <a:r>
                        <a:rPr lang="cs-CZ"/>
                        <a:t> (Met, M)</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69188">
                <a:tc>
                  <a:txBody>
                    <a:bodyPr/>
                    <a:lstStyle/>
                    <a:p>
                      <a:pPr algn="ctr"/>
                      <a:br>
                        <a:rPr lang="cs-CZ" dirty="0"/>
                      </a:br>
                      <a:r>
                        <a:rPr lang="cs-CZ" dirty="0">
                          <a:hlinkClick r:id="rId5" tooltip="Cystein"/>
                        </a:rPr>
                        <a:t>Cystein</a:t>
                      </a:r>
                      <a:r>
                        <a:rPr lang="cs-CZ" dirty="0"/>
                        <a:t> (</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rot="5400000">
            <a:off x="3911489" y="1641238"/>
            <a:ext cx="1420366" cy="1971553"/>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graphicFrame>
        <p:nvGraphicFramePr>
          <p:cNvPr id="17" name="Tabulka 16"/>
          <p:cNvGraphicFramePr>
            <a:graphicFrameLocks noGrp="1"/>
          </p:cNvGraphicFramePr>
          <p:nvPr/>
        </p:nvGraphicFramePr>
        <p:xfrm>
          <a:off x="179512" y="188641"/>
          <a:ext cx="8712968" cy="5846379"/>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Lysin"/>
                        </a:rPr>
                        <a:t>Lysin</a:t>
                      </a:r>
                      <a:r>
                        <a:rPr lang="cs-CZ"/>
                        <a:t> (Lys, K)</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Kyselina asparagová"/>
                        </a:rPr>
                        <a:t>Kyselina asparagová</a:t>
                      </a:r>
                      <a:r>
                        <a:rPr lang="cs-CZ"/>
                        <a:t> (Asp, D)</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a:br>
                      <a:r>
                        <a:rPr lang="cs-CZ">
                          <a:hlinkClick r:id="rId4" tooltip="Asparagin"/>
                        </a:rPr>
                        <a:t>Asparagin</a:t>
                      </a:r>
                      <a:r>
                        <a:rPr lang="cs-CZ"/>
                        <a:t> (Asn, N)</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dirty="0"/>
                      </a:br>
                      <a:r>
                        <a:rPr lang="cs-CZ" dirty="0">
                          <a:hlinkClick r:id="rId5" tooltip="Kyselina glutamová"/>
                        </a:rPr>
                        <a:t>Kyselina </a:t>
                      </a:r>
                      <a:r>
                        <a:rPr lang="cs-CZ" dirty="0" err="1">
                          <a:hlinkClick r:id="rId5" tooltip="Kyselina glutamová"/>
                        </a:rPr>
                        <a:t>glutamová</a:t>
                      </a:r>
                      <a:r>
                        <a:rPr lang="cs-CZ" dirty="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dirty="0" err="1">
                          <a:hlinkClick r:id="rId6" tooltip="Glutamin"/>
                        </a:rPr>
                        <a:t>Glutamin</a:t>
                      </a:r>
                      <a:r>
                        <a:rPr lang="cs-CZ" dirty="0"/>
                        <a:t> (</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038038">
                <a:tc>
                  <a:txBody>
                    <a:bodyPr/>
                    <a:lstStyle/>
                    <a:p>
                      <a:pPr algn="ctr"/>
                      <a:br>
                        <a:rPr lang="cs-CZ"/>
                      </a:br>
                      <a:r>
                        <a:rPr lang="cs-CZ">
                          <a:hlinkClick r:id="rId2" tooltip="Arginin"/>
                        </a:rPr>
                        <a:t>Arginin</a:t>
                      </a:r>
                      <a:r>
                        <a:rPr lang="cs-CZ"/>
                        <a:t> (Arg, R)</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algn="ctr"/>
                      <a:br>
                        <a:rPr lang="cs-CZ"/>
                      </a:br>
                      <a:r>
                        <a:rPr lang="cs-CZ">
                          <a:hlinkClick r:id="rId3" tooltip="Histidin"/>
                        </a:rPr>
                        <a:t>Histidin</a:t>
                      </a:r>
                      <a:r>
                        <a:rPr lang="cs-CZ"/>
                        <a:t> (His, H)</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2314">
                <a:tc>
                  <a:txBody>
                    <a:bodyPr/>
                    <a:lstStyle/>
                    <a:p>
                      <a:pPr algn="ctr"/>
                      <a:br>
                        <a:rPr lang="cs-CZ" dirty="0"/>
                      </a:br>
                      <a:r>
                        <a:rPr lang="cs-CZ" dirty="0">
                          <a:hlinkClick r:id="rId4" tooltip="Fenylalanin"/>
                        </a:rPr>
                        <a:t>Fenylalanin</a:t>
                      </a:r>
                      <a:r>
                        <a:rPr lang="cs-CZ" dirty="0"/>
                        <a:t> (</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795">
                <a:tc>
                  <a:txBody>
                    <a:bodyPr/>
                    <a:lstStyle/>
                    <a:p>
                      <a:pPr algn="ctr"/>
                      <a:br>
                        <a:rPr lang="cs-CZ"/>
                      </a:br>
                      <a:r>
                        <a:rPr lang="cs-CZ">
                          <a:hlinkClick r:id="rId5" tooltip="Tryptofan"/>
                        </a:rPr>
                        <a:t>Tryptofan</a:t>
                      </a:r>
                      <a:r>
                        <a:rPr lang="cs-CZ"/>
                        <a:t> (Trp, W)</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65154">
                <a:tc>
                  <a:txBody>
                    <a:bodyPr/>
                    <a:lstStyle/>
                    <a:p>
                      <a:pPr algn="ctr"/>
                      <a:br>
                        <a:rPr lang="cs-CZ" dirty="0"/>
                      </a:br>
                      <a:r>
                        <a:rPr lang="cs-CZ" sz="3600" dirty="0">
                          <a:latin typeface="Arial Black" pitchFamily="34" charset="0"/>
                          <a:hlinkClick r:id="rId6" tooltip="Prolin"/>
                        </a:rPr>
                        <a:t>Prolin</a:t>
                      </a:r>
                      <a:r>
                        <a:rPr lang="cs-CZ" sz="3600" dirty="0"/>
                        <a:t> </a:t>
                      </a:r>
                      <a:r>
                        <a:rPr lang="cs-CZ" dirty="0"/>
                        <a:t>(Pro, P)</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131840" y="3501008"/>
            <a:ext cx="2276475" cy="1314450"/>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6084168" y="4869160"/>
            <a:ext cx="2811080" cy="1988840"/>
          </a:xfrm>
          <a:prstGeom prst="rect">
            <a:avLst/>
          </a:prstGeom>
          <a:solidFill>
            <a:schemeClr val="bg1">
              <a:lumMod val="95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59228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1306979">
                <a:tc>
                  <a:txBody>
                    <a:bodyPr/>
                    <a:lstStyle/>
                    <a:p>
                      <a:pPr algn="ctr"/>
                      <a:br>
                        <a:rPr lang="cs-CZ"/>
                      </a:br>
                      <a:r>
                        <a:rPr lang="cs-CZ">
                          <a:hlinkClick r:id="rId2" tooltip="Selenocystein"/>
                        </a:rPr>
                        <a:t>Selenocystein</a:t>
                      </a:r>
                      <a:r>
                        <a:rPr lang="cs-CZ"/>
                        <a:t> (SeCys,U)</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29325">
                <a:tc>
                  <a:txBody>
                    <a:bodyPr/>
                    <a:lstStyle/>
                    <a:p>
                      <a:pPr algn="ctr"/>
                      <a:br>
                        <a:rPr lang="cs-CZ"/>
                      </a:br>
                      <a:r>
                        <a:rPr lang="cs-CZ">
                          <a:hlinkClick r:id="rId3" tooltip="Pyrolysin"/>
                        </a:rPr>
                        <a:t>Pyrolysin</a:t>
                      </a:r>
                      <a:r>
                        <a:rPr lang="cs-CZ"/>
                        <a:t> (Pyl,O)</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120">
                <a:tc>
                  <a:txBody>
                    <a:bodyPr/>
                    <a:lstStyle/>
                    <a:p>
                      <a:pPr algn="ctr"/>
                      <a:r>
                        <a:rPr lang="cs-CZ" dirty="0">
                          <a:hlinkClick r:id="rId4" tooltip="Serin"/>
                        </a:rPr>
                        <a:t>Serin</a:t>
                      </a:r>
                      <a:r>
                        <a:rPr lang="cs-CZ" dirty="0"/>
                        <a:t> (Ser, 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84675">
                <a:tc>
                  <a:txBody>
                    <a:bodyPr/>
                    <a:lstStyle/>
                    <a:p>
                      <a:pPr algn="ctr"/>
                      <a:br>
                        <a:rPr lang="cs-CZ" dirty="0"/>
                      </a:br>
                      <a:r>
                        <a:rPr lang="cs-CZ" dirty="0">
                          <a:hlinkClick r:id="rId5" tooltip="N-formylmethionin"/>
                        </a:rPr>
                        <a:t>N-</a:t>
                      </a:r>
                      <a:r>
                        <a:rPr lang="cs-CZ" dirty="0" err="1">
                          <a:hlinkClick r:id="rId5" tooltip="N-formylmethionin"/>
                        </a:rPr>
                        <a:t>formylmethionin</a:t>
                      </a:r>
                      <a:r>
                        <a:rPr lang="cs-CZ" dirty="0"/>
                        <a:t> (</a:t>
                      </a:r>
                      <a:r>
                        <a:rPr lang="cs-CZ" dirty="0" err="1"/>
                        <a:t>fMet</a:t>
                      </a:r>
                      <a:r>
                        <a:rPr lang="cs-CZ"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pic>
        <p:nvPicPr>
          <p:cNvPr id="9" name="Obrázek 8" descr="img773.jpg"/>
          <p:cNvPicPr>
            <a:picLocks noChangeAspect="1"/>
          </p:cNvPicPr>
          <p:nvPr/>
        </p:nvPicPr>
        <p:blipFill>
          <a:blip r:embed="rId2" cstate="print"/>
          <a:stretch>
            <a:fillRect/>
          </a:stretch>
        </p:blipFill>
        <p:spPr>
          <a:xfrm rot="16200000">
            <a:off x="1668247" y="-1047559"/>
            <a:ext cx="1296144" cy="463263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433536" y="-1168841"/>
            <a:ext cx="1008110" cy="4443151"/>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0" y="1988839"/>
            <a:ext cx="9144000" cy="4898571"/>
          </a:xfrm>
          <a:prstGeom prst="rect">
            <a:avLst/>
          </a:prstGeom>
          <a:ln>
            <a:solidFill>
              <a:srgbClr val="0000FF"/>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12" name="Obrázek 11" descr="img778.jpg"/>
          <p:cNvPicPr>
            <a:picLocks noChangeAspect="1"/>
          </p:cNvPicPr>
          <p:nvPr/>
        </p:nvPicPr>
        <p:blipFill>
          <a:blip r:embed="rId2" cstate="print"/>
          <a:stretch>
            <a:fillRect/>
          </a:stretch>
        </p:blipFill>
        <p:spPr>
          <a:xfrm rot="10800000">
            <a:off x="-65540" y="1124744"/>
            <a:ext cx="9221524" cy="43204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sp>
        <p:nvSpPr>
          <p:cNvPr id="9" name="TextovéPole 8"/>
          <p:cNvSpPr txBox="1"/>
          <p:nvPr/>
        </p:nvSpPr>
        <p:spPr>
          <a:xfrm>
            <a:off x="107504" y="404665"/>
            <a:ext cx="8856984" cy="1877437"/>
          </a:xfrm>
          <a:prstGeom prst="rect">
            <a:avLst/>
          </a:prstGeom>
          <a:noFill/>
        </p:spPr>
        <p:txBody>
          <a:bodyPr wrap="square" rtlCol="0">
            <a:spAutoFit/>
          </a:bodyPr>
          <a:lstStyle/>
          <a:p>
            <a:pPr algn="ctr"/>
            <a:r>
              <a:rPr lang="cs-CZ" b="1" dirty="0">
                <a:solidFill>
                  <a:srgbClr val="0000FF"/>
                </a:solidFill>
                <a:latin typeface="Arial Black" pitchFamily="34" charset="0"/>
              </a:rPr>
              <a:t>Izoelektrický bod je taková hodnota pH roztoku, v němž se </a:t>
            </a:r>
            <a:r>
              <a:rPr lang="cs-CZ" b="1" dirty="0" err="1">
                <a:solidFill>
                  <a:srgbClr val="0000FF"/>
                </a:solidFill>
                <a:latin typeface="Arial Black" pitchFamily="34" charset="0"/>
              </a:rPr>
              <a:t>amfion</a:t>
            </a:r>
            <a:r>
              <a:rPr lang="cs-CZ" b="1" dirty="0">
                <a:solidFill>
                  <a:srgbClr val="0000FF"/>
                </a:solidFill>
                <a:latin typeface="Arial Black" pitchFamily="34" charset="0"/>
              </a:rPr>
              <a:t> nepohybuje v elektrickém poli</a:t>
            </a:r>
            <a:r>
              <a:rPr lang="cs-CZ" sz="1400" b="1" dirty="0"/>
              <a:t>; </a:t>
            </a:r>
          </a:p>
          <a:p>
            <a:r>
              <a:rPr lang="cs-CZ" sz="1600" b="1" dirty="0"/>
              <a:t>to znamená, že jeho volný náboj je zde nulový. Izoelektrický bod lze určit pro každý </a:t>
            </a:r>
            <a:r>
              <a:rPr lang="cs-CZ" sz="1600" b="1" dirty="0" err="1"/>
              <a:t>amfion</a:t>
            </a:r>
            <a:r>
              <a:rPr lang="cs-CZ" sz="1600" b="1" dirty="0"/>
              <a:t>, tedy zejména pro aminokyseliny, peptidy a bílkoviny. Jeho hodnota (zejména u bílkovin) výrazně závisí na složení pufru, v němž se provádí elektroforéza. Pokud je hodnota pH nižší, molekula získává celkově kladný elektrický náboj. Pro hodnoty pH vyšší je náboj molekuly celkově záporný.</a:t>
            </a:r>
          </a:p>
        </p:txBody>
      </p:sp>
      <p:pic>
        <p:nvPicPr>
          <p:cNvPr id="11" name="Obrázek 10" descr="IZOELECTRIC POINT OF Glycine_pI WIKI ENG.png"/>
          <p:cNvPicPr>
            <a:picLocks noChangeAspect="1"/>
          </p:cNvPicPr>
          <p:nvPr/>
        </p:nvPicPr>
        <p:blipFill>
          <a:blip r:embed="rId2"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3" cstate="print"/>
          <a:stretch>
            <a:fillRect/>
          </a:stretch>
        </p:blipFill>
        <p:spPr>
          <a:xfrm>
            <a:off x="4904276" y="2276872"/>
            <a:ext cx="3292109" cy="3312368"/>
          </a:xfrm>
          <a:prstGeom prst="rect">
            <a:avLst/>
          </a:prstGeom>
        </p:spPr>
      </p:pic>
      <p:sp>
        <p:nvSpPr>
          <p:cNvPr id="14" name="TextovéPole 13"/>
          <p:cNvSpPr txBox="1"/>
          <p:nvPr/>
        </p:nvSpPr>
        <p:spPr>
          <a:xfrm>
            <a:off x="0" y="5696783"/>
            <a:ext cx="3168352" cy="369332"/>
          </a:xfrm>
          <a:prstGeom prst="rect">
            <a:avLst/>
          </a:prstGeom>
          <a:solidFill>
            <a:srgbClr val="FFFF99"/>
          </a:solidFill>
        </p:spPr>
        <p:txBody>
          <a:bodyPr wrap="square" rtlCol="0">
            <a:spAutoFit/>
          </a:bodyPr>
          <a:lstStyle/>
          <a:p>
            <a:r>
              <a:rPr lang="cs-CZ" dirty="0">
                <a:solidFill>
                  <a:srgbClr val="0000FF"/>
                </a:solidFill>
                <a:latin typeface="Arial Black" pitchFamily="34" charset="0"/>
              </a:rPr>
              <a:t>glycine </a:t>
            </a:r>
            <a:r>
              <a:rPr lang="cs-CZ" dirty="0" err="1">
                <a:solidFill>
                  <a:srgbClr val="0000FF"/>
                </a:solidFill>
                <a:latin typeface="Arial Black" pitchFamily="34" charset="0"/>
              </a:rPr>
              <a:t>pK</a:t>
            </a:r>
            <a:r>
              <a:rPr lang="cs-CZ" dirty="0">
                <a:solidFill>
                  <a:srgbClr val="0000FF"/>
                </a:solidFill>
                <a:latin typeface="Arial Black" pitchFamily="34" charset="0"/>
              </a:rPr>
              <a:t> = 2.72, 9.60</a:t>
            </a:r>
          </a:p>
        </p:txBody>
      </p:sp>
      <p:sp>
        <p:nvSpPr>
          <p:cNvPr id="15" name="TextovéPole 14"/>
          <p:cNvSpPr txBox="1"/>
          <p:nvPr/>
        </p:nvSpPr>
        <p:spPr>
          <a:xfrm>
            <a:off x="3527376" y="5583905"/>
            <a:ext cx="5616624" cy="369332"/>
          </a:xfrm>
          <a:prstGeom prst="rect">
            <a:avLst/>
          </a:prstGeom>
          <a:noFill/>
        </p:spPr>
        <p:txBody>
          <a:bodyPr wrap="square" rtlCol="0">
            <a:spAutoFit/>
          </a:bodyPr>
          <a:lstStyle/>
          <a:p>
            <a:r>
              <a:rPr lang="cs-CZ" b="1" dirty="0">
                <a:solidFill>
                  <a:srgbClr val="C00000"/>
                </a:solidFill>
              </a:rPr>
              <a:t>adenosine </a:t>
            </a:r>
            <a:r>
              <a:rPr lang="cs-CZ" b="1" dirty="0" err="1">
                <a:solidFill>
                  <a:srgbClr val="C00000"/>
                </a:solidFill>
              </a:rPr>
              <a:t>monophosphate</a:t>
            </a:r>
            <a:r>
              <a:rPr lang="cs-CZ" b="1" dirty="0">
                <a:solidFill>
                  <a:srgbClr val="C00000"/>
                </a:solidFill>
              </a:rPr>
              <a:t> </a:t>
            </a:r>
            <a:r>
              <a:rPr lang="cs-CZ" b="1" dirty="0" err="1">
                <a:solidFill>
                  <a:srgbClr val="C00000"/>
                </a:solidFill>
              </a:rPr>
              <a:t>pK</a:t>
            </a:r>
            <a:r>
              <a:rPr lang="cs-CZ" b="1" dirty="0">
                <a:solidFill>
                  <a:srgbClr val="C00000"/>
                </a:solidFill>
              </a:rPr>
              <a:t> = 2.15, 9.16, 10.67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extLst>
                    <a:ext uri="{9D8B030D-6E8A-4147-A177-3AD203B41FA5}">
                      <a16:colId xmlns:a16="http://schemas.microsoft.com/office/drawing/2014/main" val="20000"/>
                    </a:ext>
                  </a:extLst>
                </a:gridCol>
                <a:gridCol w="1699198">
                  <a:extLst>
                    <a:ext uri="{9D8B030D-6E8A-4147-A177-3AD203B41FA5}">
                      <a16:colId xmlns:a16="http://schemas.microsoft.com/office/drawing/2014/main" val="20001"/>
                    </a:ext>
                  </a:extLst>
                </a:gridCol>
                <a:gridCol w="1699198">
                  <a:extLst>
                    <a:ext uri="{9D8B030D-6E8A-4147-A177-3AD203B41FA5}">
                      <a16:colId xmlns:a16="http://schemas.microsoft.com/office/drawing/2014/main" val="20002"/>
                    </a:ext>
                  </a:extLst>
                </a:gridCol>
                <a:gridCol w="1699198">
                  <a:extLst>
                    <a:ext uri="{9D8B030D-6E8A-4147-A177-3AD203B41FA5}">
                      <a16:colId xmlns:a16="http://schemas.microsoft.com/office/drawing/2014/main" val="20003"/>
                    </a:ext>
                  </a:extLst>
                </a:gridCol>
                <a:gridCol w="1700153">
                  <a:extLst>
                    <a:ext uri="{9D8B030D-6E8A-4147-A177-3AD203B41FA5}">
                      <a16:colId xmlns:a16="http://schemas.microsoft.com/office/drawing/2014/main" val="20004"/>
                    </a:ext>
                  </a:extLst>
                </a:gridCol>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0001"/>
                  </a:ext>
                </a:extLst>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a:ln>
                  <a:noFill/>
                </a:ln>
                <a:solidFill>
                  <a:srgbClr val="0000FF"/>
                </a:solidFill>
                <a:effectLst/>
                <a:latin typeface="Arial Black" pitchFamily="34" charset="0"/>
                <a:cs typeface="Arial" charset="0"/>
              </a:rPr>
              <a:t>pK</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and</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pl</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Values</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of</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Amino</a:t>
            </a:r>
            <a:r>
              <a:rPr kumimoji="0" lang="cs-CZ" sz="3200" b="1" i="0" u="none" strike="noStrike" cap="none" normalizeH="0" baseline="0" dirty="0">
                <a:ln>
                  <a:noFill/>
                </a:ln>
                <a:solidFill>
                  <a:srgbClr val="FF0000"/>
                </a:solidFill>
                <a:effectLst/>
                <a:latin typeface="Arial Black" pitchFamily="34" charset="0"/>
                <a:cs typeface="Arial" charset="0"/>
              </a:rPr>
              <a:t> </a:t>
            </a:r>
            <a:r>
              <a:rPr kumimoji="0" lang="cs-CZ" sz="3200" b="1" i="0" u="none" strike="noStrike" cap="none" normalizeH="0" baseline="0" dirty="0" err="1">
                <a:ln>
                  <a:noFill/>
                </a:ln>
                <a:solidFill>
                  <a:srgbClr val="FF0000"/>
                </a:solidFill>
                <a:effectLst/>
                <a:latin typeface="Arial Black" pitchFamily="34" charset="0"/>
                <a:cs typeface="Arial" charset="0"/>
              </a:rPr>
              <a:t>Acids</a:t>
            </a:r>
            <a:endParaRPr kumimoji="0" lang="cs-CZ" sz="3200" b="0" i="0" u="none" strike="noStrike" cap="none" normalizeH="0" baseline="0" dirty="0">
              <a:ln>
                <a:noFill/>
              </a:ln>
              <a:solidFill>
                <a:srgbClr val="FF0000"/>
              </a:solidFill>
              <a:effectLst/>
              <a:latin typeface="Arial Black"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41730" y="5617"/>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9" name="TextovéPole 8"/>
          <p:cNvSpPr txBox="1"/>
          <p:nvPr/>
        </p:nvSpPr>
        <p:spPr>
          <a:xfrm>
            <a:off x="431540" y="581586"/>
            <a:ext cx="7992888" cy="800219"/>
          </a:xfrm>
          <a:prstGeom prst="rect">
            <a:avLst/>
          </a:prstGeom>
          <a:noFill/>
        </p:spPr>
        <p:txBody>
          <a:bodyPr wrap="square" rtlCol="0">
            <a:spAutoFit/>
          </a:bodyPr>
          <a:lstStyle/>
          <a:p>
            <a:r>
              <a:rPr lang="en-US" dirty="0"/>
              <a:t>For an </a:t>
            </a:r>
            <a:r>
              <a:rPr lang="en-US" dirty="0">
                <a:hlinkClick r:id="rId2" tooltip="Amino acid"/>
              </a:rPr>
              <a:t>amino acid</a:t>
            </a:r>
            <a:r>
              <a:rPr lang="en-US" dirty="0"/>
              <a:t> with only one </a:t>
            </a:r>
            <a:r>
              <a:rPr lang="en-US" dirty="0">
                <a:hlinkClick r:id="rId3" tooltip="Amine"/>
              </a:rPr>
              <a:t>amine</a:t>
            </a:r>
            <a:r>
              <a:rPr lang="en-US" dirty="0"/>
              <a:t> and one </a:t>
            </a:r>
            <a:r>
              <a:rPr lang="en-US" dirty="0">
                <a:hlinkClick r:id="rId4" tooltip="Carboxyl"/>
              </a:rPr>
              <a:t>carboxyl</a:t>
            </a:r>
            <a:r>
              <a:rPr lang="en-US" dirty="0"/>
              <a:t> group, the </a:t>
            </a:r>
            <a:r>
              <a:rPr lang="en-US" sz="2800" b="1" dirty="0" err="1">
                <a:solidFill>
                  <a:srgbClr val="FF0000"/>
                </a:solidFill>
              </a:rPr>
              <a:t>pI</a:t>
            </a:r>
            <a:r>
              <a:rPr lang="en-US" dirty="0"/>
              <a:t> can be calculated from the </a:t>
            </a:r>
            <a:r>
              <a:rPr lang="en-US" dirty="0">
                <a:hlinkClick r:id="rId5" tooltip="Mean"/>
              </a:rPr>
              <a:t>mean</a:t>
            </a:r>
            <a:r>
              <a:rPr lang="en-US" dirty="0"/>
              <a:t> of the </a:t>
            </a:r>
            <a:r>
              <a:rPr lang="en-US" dirty="0" err="1">
                <a:solidFill>
                  <a:srgbClr val="FF0000"/>
                </a:solidFill>
                <a:hlinkClick r:id="rId6" tooltip="PKa"/>
              </a:rPr>
              <a:t>pKas</a:t>
            </a:r>
            <a:r>
              <a:rPr lang="en-US" dirty="0"/>
              <a:t> of this molecule.</a:t>
            </a:r>
            <a:r>
              <a:rPr lang="en-US" baseline="30000" dirty="0">
                <a:hlinkClick r:id="rId7"/>
              </a:rPr>
              <a:t>[1]</a:t>
            </a:r>
            <a:endParaRPr lang="cs-CZ" dirty="0"/>
          </a:p>
        </p:txBody>
      </p:sp>
      <p:sp>
        <p:nvSpPr>
          <p:cNvPr id="10" name="TextovéPole 9"/>
          <p:cNvSpPr txBox="1"/>
          <p:nvPr/>
        </p:nvSpPr>
        <p:spPr>
          <a:xfrm>
            <a:off x="2612614" y="1389908"/>
            <a:ext cx="3456384" cy="523220"/>
          </a:xfrm>
          <a:prstGeom prst="rect">
            <a:avLst/>
          </a:prstGeom>
          <a:noFill/>
        </p:spPr>
        <p:txBody>
          <a:bodyPr wrap="square" rtlCol="0">
            <a:spAutoFit/>
          </a:bodyPr>
          <a:lstStyle/>
          <a:p>
            <a:r>
              <a:rPr lang="cs-CZ" sz="2800" b="1" dirty="0" err="1">
                <a:solidFill>
                  <a:srgbClr val="FF0000"/>
                </a:solidFill>
              </a:rPr>
              <a:t>pI</a:t>
            </a:r>
            <a:r>
              <a:rPr lang="cs-CZ" sz="2800" b="1" dirty="0">
                <a:solidFill>
                  <a:srgbClr val="FF0000"/>
                </a:solidFill>
              </a:rPr>
              <a:t> = (</a:t>
            </a:r>
            <a:r>
              <a:rPr lang="cs-CZ" sz="2800" b="1" dirty="0" err="1">
                <a:solidFill>
                  <a:srgbClr val="FF0000"/>
                </a:solidFill>
              </a:rPr>
              <a:t>pKa</a:t>
            </a:r>
            <a:r>
              <a:rPr lang="cs-CZ" sz="2800" b="1" dirty="0">
                <a:solidFill>
                  <a:srgbClr val="FF0000"/>
                </a:solidFill>
              </a:rPr>
              <a:t> + </a:t>
            </a:r>
            <a:r>
              <a:rPr lang="cs-CZ" sz="2800" b="1" dirty="0" err="1">
                <a:solidFill>
                  <a:srgbClr val="FF0000"/>
                </a:solidFill>
              </a:rPr>
              <a:t>pKb</a:t>
            </a:r>
            <a:r>
              <a:rPr lang="cs-CZ" sz="2800" b="1" dirty="0">
                <a:solidFill>
                  <a:srgbClr val="FF0000"/>
                </a:solidFill>
              </a:rPr>
              <a:t>)/2 </a:t>
            </a:r>
          </a:p>
        </p:txBody>
      </p:sp>
      <p:sp>
        <p:nvSpPr>
          <p:cNvPr id="11" name="TextovéPole 10"/>
          <p:cNvSpPr txBox="1"/>
          <p:nvPr/>
        </p:nvSpPr>
        <p:spPr>
          <a:xfrm>
            <a:off x="251520" y="2636912"/>
            <a:ext cx="8496944" cy="3416320"/>
          </a:xfrm>
          <a:prstGeom prst="rect">
            <a:avLst/>
          </a:prstGeom>
          <a:noFill/>
        </p:spPr>
        <p:txBody>
          <a:bodyPr wrap="square" rtlCol="0">
            <a:spAutoFit/>
          </a:bodyPr>
          <a:lstStyle/>
          <a:p>
            <a:r>
              <a:rPr lang="cs-CZ" sz="2400" b="1" dirty="0"/>
              <a:t>Každá aminokyselina obsahuje aspoň dvě skupiny schopné </a:t>
            </a:r>
            <a:r>
              <a:rPr lang="cs-CZ" sz="2400" b="1" dirty="0">
                <a:hlinkClick r:id="rId8" tooltip="Disociace"/>
              </a:rPr>
              <a:t>disociace</a:t>
            </a:r>
            <a:r>
              <a:rPr lang="cs-CZ" sz="2400" b="1" dirty="0"/>
              <a:t>: -COOH a -NH</a:t>
            </a:r>
            <a:r>
              <a:rPr lang="cs-CZ" sz="2400" b="1" baseline="-25000" dirty="0"/>
              <a:t>3</a:t>
            </a:r>
            <a:r>
              <a:rPr lang="cs-CZ" sz="2400" b="1" baseline="30000" dirty="0"/>
              <a:t>+</a:t>
            </a:r>
            <a:r>
              <a:rPr lang="cs-CZ" sz="2400" b="1" dirty="0"/>
              <a:t> a tvoří konjugované zásady -COO</a:t>
            </a:r>
            <a:r>
              <a:rPr lang="cs-CZ" sz="2400" b="1" baseline="30000" dirty="0"/>
              <a:t>-</a:t>
            </a:r>
            <a:r>
              <a:rPr lang="cs-CZ" sz="2400" b="1" dirty="0"/>
              <a:t> a -NH</a:t>
            </a:r>
            <a:r>
              <a:rPr lang="cs-CZ" sz="2400" b="1" baseline="-25000" dirty="0"/>
              <a:t>2</a:t>
            </a:r>
            <a:r>
              <a:rPr lang="cs-CZ" sz="2400" b="1" dirty="0"/>
              <a:t>.</a:t>
            </a:r>
          </a:p>
          <a:p>
            <a:r>
              <a:rPr lang="cs-CZ" sz="2400" b="1" dirty="0"/>
              <a:t>V roztoku jsou kyselina i její konjugovaná zásada v protonové rovnováze:</a:t>
            </a:r>
          </a:p>
          <a:p>
            <a:r>
              <a:rPr lang="cs-CZ" sz="2400" b="1" dirty="0">
                <a:solidFill>
                  <a:srgbClr val="FF0000"/>
                </a:solidFill>
              </a:rPr>
              <a:t>R-COOH ↔ R-COO</a:t>
            </a:r>
            <a:r>
              <a:rPr lang="cs-CZ" sz="2400" b="1" baseline="30000" dirty="0">
                <a:solidFill>
                  <a:srgbClr val="FF0000"/>
                </a:solidFill>
              </a:rPr>
              <a:t>−</a:t>
            </a:r>
            <a:r>
              <a:rPr lang="cs-CZ" sz="2400" b="1" dirty="0">
                <a:solidFill>
                  <a:srgbClr val="FF0000"/>
                </a:solidFill>
              </a:rPr>
              <a:t> + H</a:t>
            </a:r>
            <a:r>
              <a:rPr lang="cs-CZ" sz="2400" b="1" baseline="30000" dirty="0">
                <a:solidFill>
                  <a:srgbClr val="FF0000"/>
                </a:solidFill>
              </a:rPr>
              <a:t>+</a:t>
            </a:r>
            <a:r>
              <a:rPr lang="cs-CZ" sz="2400" b="1" dirty="0">
                <a:solidFill>
                  <a:srgbClr val="FF0000"/>
                </a:solidFill>
              </a:rPr>
              <a:t>R-NH</a:t>
            </a:r>
            <a:r>
              <a:rPr lang="cs-CZ" sz="2400" b="1" baseline="-25000" dirty="0">
                <a:solidFill>
                  <a:srgbClr val="FF0000"/>
                </a:solidFill>
              </a:rPr>
              <a:t>3</a:t>
            </a:r>
            <a:r>
              <a:rPr lang="cs-CZ" sz="2400" b="1" baseline="30000" dirty="0">
                <a:solidFill>
                  <a:srgbClr val="FF0000"/>
                </a:solidFill>
              </a:rPr>
              <a:t>+</a:t>
            </a:r>
            <a:r>
              <a:rPr lang="cs-CZ" sz="2400" b="1" dirty="0">
                <a:solidFill>
                  <a:srgbClr val="FF0000"/>
                </a:solidFill>
              </a:rPr>
              <a:t> ↔ R-NH</a:t>
            </a:r>
            <a:r>
              <a:rPr lang="cs-CZ" sz="2400" b="1" baseline="-25000" dirty="0">
                <a:solidFill>
                  <a:srgbClr val="FF0000"/>
                </a:solidFill>
              </a:rPr>
              <a:t>2</a:t>
            </a:r>
            <a:r>
              <a:rPr lang="cs-CZ" sz="2400" b="1" dirty="0">
                <a:solidFill>
                  <a:srgbClr val="FF0000"/>
                </a:solidFill>
              </a:rPr>
              <a:t> + H</a:t>
            </a:r>
            <a:r>
              <a:rPr lang="cs-CZ" sz="2400" b="1" baseline="30000" dirty="0">
                <a:solidFill>
                  <a:srgbClr val="FF0000"/>
                </a:solidFill>
              </a:rPr>
              <a:t>+</a:t>
            </a:r>
          </a:p>
          <a:p>
            <a:r>
              <a:rPr lang="cs-CZ" sz="2400" b="1" dirty="0"/>
              <a:t>Jak se ustaví rovnováha, záleží na </a:t>
            </a:r>
            <a:r>
              <a:rPr lang="cs-CZ" sz="2400" b="1" dirty="0">
                <a:hlinkClick r:id="rId9" tooltip="PH"/>
              </a:rPr>
              <a:t>pH</a:t>
            </a:r>
            <a:r>
              <a:rPr lang="cs-CZ" sz="2400" b="1" dirty="0"/>
              <a:t> prostředí, tedy na koncentraci protonů v okolí. Karboxylová skupina je silnější kyselina a proton snadněji odštěpuje než přijímá.</a:t>
            </a:r>
          </a:p>
        </p:txBody>
      </p:sp>
      <p:sp>
        <p:nvSpPr>
          <p:cNvPr id="2" name="TextovéPole 1">
            <a:extLst>
              <a:ext uri="{FF2B5EF4-FFF2-40B4-BE49-F238E27FC236}">
                <a16:creationId xmlns:a16="http://schemas.microsoft.com/office/drawing/2014/main" id="{4BC4FC95-EC4D-DD41-CDEE-44129B21D10D}"/>
              </a:ext>
            </a:extLst>
          </p:cNvPr>
          <p:cNvSpPr txBox="1"/>
          <p:nvPr/>
        </p:nvSpPr>
        <p:spPr>
          <a:xfrm>
            <a:off x="0" y="1957774"/>
            <a:ext cx="9144000" cy="646331"/>
          </a:xfrm>
          <a:prstGeom prst="rect">
            <a:avLst/>
          </a:prstGeom>
          <a:noFill/>
        </p:spPr>
        <p:txBody>
          <a:bodyPr wrap="square" rtlCol="0">
            <a:spAutoFit/>
          </a:bodyPr>
          <a:lstStyle/>
          <a:p>
            <a:pPr algn="ctr"/>
            <a:r>
              <a:rPr lang="cs-CZ" sz="3600" b="1" dirty="0" err="1">
                <a:solidFill>
                  <a:srgbClr val="0000FF"/>
                </a:solidFill>
              </a:rPr>
              <a:t>pI</a:t>
            </a:r>
            <a:r>
              <a:rPr lang="cs-CZ" sz="3600" b="1" dirty="0">
                <a:solidFill>
                  <a:srgbClr val="0000FF"/>
                </a:solidFill>
              </a:rPr>
              <a:t> je tedy pH IZOELEKTRICKÉHO BODU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sk-SK" sz="2800" b="1" kern="1200" dirty="0">
                <a:solidFill>
                  <a:srgbClr val="FF0000"/>
                </a:solidFill>
                <a:ea typeface="Times New Roman"/>
                <a:cs typeface="Times New Roman"/>
              </a:rPr>
              <a:t>LITERATURA</a:t>
            </a:r>
            <a:endParaRPr lang="cs-CZ" sz="2800" dirty="0"/>
          </a:p>
        </p:txBody>
      </p:sp>
      <p:sp>
        <p:nvSpPr>
          <p:cNvPr id="6" name="Zástupný symbol pro obsah 5"/>
          <p:cNvSpPr>
            <a:spLocks noGrp="1"/>
          </p:cNvSpPr>
          <p:nvPr>
            <p:ph idx="1"/>
          </p:nvPr>
        </p:nvSpPr>
        <p:spPr>
          <a:xfrm>
            <a:off x="457200" y="836712"/>
            <a:ext cx="8229600" cy="5408513"/>
          </a:xfrm>
        </p:spPr>
        <p:txBody>
          <a:bodyPr/>
          <a:lstStyle/>
          <a:p>
            <a:r>
              <a:rPr lang="cs-CZ" sz="3000" dirty="0">
                <a:solidFill>
                  <a:srgbClr val="FF0000"/>
                </a:solidFill>
              </a:rPr>
              <a:t>Ing. J. Dvořáková: </a:t>
            </a:r>
            <a:r>
              <a:rPr lang="cs-CZ" sz="3000" b="1" dirty="0">
                <a:solidFill>
                  <a:srgbClr val="FF0000"/>
                </a:solidFill>
              </a:rPr>
              <a:t>PŘÍRODNÍ POLYMERY</a:t>
            </a:r>
            <a:r>
              <a:rPr lang="cs-CZ" sz="3000" dirty="0">
                <a:solidFill>
                  <a:srgbClr val="FF0000"/>
                </a:solidFill>
              </a:rPr>
              <a:t>, VŠCHT Praha, Katedra polymerů, skripta 1990</a:t>
            </a:r>
          </a:p>
          <a:p>
            <a:r>
              <a:rPr lang="cs-CZ" sz="3000" dirty="0">
                <a:solidFill>
                  <a:srgbClr val="C00000"/>
                </a:solidFill>
              </a:rPr>
              <a:t>J. Mleziva, J. Kálal: </a:t>
            </a:r>
            <a:r>
              <a:rPr lang="cs-CZ" sz="3000" b="1" dirty="0">
                <a:solidFill>
                  <a:srgbClr val="C00000"/>
                </a:solidFill>
              </a:rPr>
              <a:t>Základy makromolekulární chemie</a:t>
            </a:r>
            <a:r>
              <a:rPr lang="cs-CZ" sz="3000" dirty="0">
                <a:solidFill>
                  <a:srgbClr val="C00000"/>
                </a:solidFill>
              </a:rPr>
              <a:t>, SNTL Praha, 1986</a:t>
            </a:r>
          </a:p>
          <a:p>
            <a:r>
              <a:rPr lang="cs-CZ" sz="3000" dirty="0">
                <a:solidFill>
                  <a:srgbClr val="0000FF"/>
                </a:solidFill>
              </a:rPr>
              <a:t>J. </a:t>
            </a:r>
            <a:r>
              <a:rPr lang="cs-CZ" sz="3000" dirty="0" err="1">
                <a:solidFill>
                  <a:srgbClr val="0000FF"/>
                </a:solidFill>
              </a:rPr>
              <a:t>Zelinger</a:t>
            </a:r>
            <a:r>
              <a:rPr lang="cs-CZ" sz="3000" dirty="0">
                <a:solidFill>
                  <a:srgbClr val="0000FF"/>
                </a:solidFill>
              </a:rPr>
              <a:t>, V. </a:t>
            </a:r>
            <a:r>
              <a:rPr lang="cs-CZ" sz="3000" dirty="0" err="1">
                <a:solidFill>
                  <a:srgbClr val="0000FF"/>
                </a:solidFill>
              </a:rPr>
              <a:t>Heidingsfeld</a:t>
            </a:r>
            <a:r>
              <a:rPr lang="cs-CZ" sz="3000" dirty="0">
                <a:solidFill>
                  <a:srgbClr val="0000FF"/>
                </a:solidFill>
              </a:rPr>
              <a:t>, P. Kotlík, E. Šimůnková: </a:t>
            </a:r>
            <a:r>
              <a:rPr lang="cs-CZ" sz="3000" b="1" dirty="0">
                <a:solidFill>
                  <a:srgbClr val="0000FF"/>
                </a:solidFill>
              </a:rPr>
              <a:t>Chemie v práci konzervátora a restaurátora</a:t>
            </a:r>
            <a:r>
              <a:rPr lang="cs-CZ" sz="3000" dirty="0">
                <a:solidFill>
                  <a:srgbClr val="0000FF"/>
                </a:solidFill>
              </a:rPr>
              <a:t>, ACADEMIA Praha 1987,  </a:t>
            </a:r>
          </a:p>
          <a:p>
            <a:r>
              <a:rPr lang="cs-CZ" sz="3000" dirty="0">
                <a:solidFill>
                  <a:srgbClr val="008000"/>
                </a:solidFill>
              </a:rPr>
              <a:t>A. Blažej, V. </a:t>
            </a:r>
            <a:r>
              <a:rPr lang="cs-CZ" sz="3000" dirty="0" err="1">
                <a:solidFill>
                  <a:srgbClr val="008000"/>
                </a:solidFill>
              </a:rPr>
              <a:t>Szilvová</a:t>
            </a:r>
            <a:r>
              <a:rPr lang="cs-CZ" sz="3000" dirty="0">
                <a:solidFill>
                  <a:srgbClr val="008000"/>
                </a:solidFill>
              </a:rPr>
              <a:t>: </a:t>
            </a:r>
            <a:r>
              <a:rPr lang="cs-CZ" sz="3000" b="1" dirty="0" err="1">
                <a:solidFill>
                  <a:srgbClr val="008000"/>
                </a:solidFill>
              </a:rPr>
              <a:t>Prírodné</a:t>
            </a:r>
            <a:r>
              <a:rPr lang="cs-CZ" sz="3000" b="1" dirty="0">
                <a:solidFill>
                  <a:srgbClr val="008000"/>
                </a:solidFill>
              </a:rPr>
              <a:t> a syntetické polymery</a:t>
            </a:r>
            <a:r>
              <a:rPr lang="cs-CZ" sz="3000" dirty="0">
                <a:solidFill>
                  <a:srgbClr val="008000"/>
                </a:solidFill>
              </a:rPr>
              <a:t>, SVŠT Bratislava, skripta 1985</a:t>
            </a:r>
          </a:p>
          <a:p>
            <a:endParaRPr lang="cs-CZ" sz="30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a:t>Of the 22 standard amino acids, 9 are called </a:t>
            </a:r>
            <a:r>
              <a:rPr lang="en-US" sz="2000" b="1" dirty="0">
                <a:hlinkClick r:id="rId24" tooltip="Essential amino acid"/>
              </a:rPr>
              <a:t>essential amino acids</a:t>
            </a:r>
            <a:r>
              <a:rPr lang="en-US" sz="2000" b="1" dirty="0"/>
              <a:t> because the </a:t>
            </a:r>
            <a:r>
              <a:rPr lang="en-US" sz="2000" b="1" dirty="0">
                <a:hlinkClick r:id="rId25" tooltip="Human body"/>
              </a:rPr>
              <a:t>human body</a:t>
            </a:r>
            <a:r>
              <a:rPr lang="en-US" sz="2000" b="1" dirty="0"/>
              <a:t> cannot </a:t>
            </a:r>
            <a:r>
              <a:rPr lang="en-US" sz="2000" b="1" dirty="0">
                <a:hlinkClick r:id="rId26" tooltip="Biosynthesis"/>
              </a:rPr>
              <a:t>synthesize</a:t>
            </a:r>
            <a:r>
              <a:rPr lang="en-US" sz="2000" b="1" dirty="0"/>
              <a:t> them from other </a:t>
            </a:r>
            <a:r>
              <a:rPr lang="en-US" sz="2000" b="1" dirty="0">
                <a:hlinkClick r:id="rId27" tooltip="Chemical compound"/>
              </a:rPr>
              <a:t>compounds</a:t>
            </a:r>
            <a:r>
              <a:rPr lang="en-US" sz="2000" b="1" dirty="0"/>
              <a:t> at the level needed for normal growth, so they must be obtained from food.</a:t>
            </a:r>
            <a:r>
              <a:rPr lang="en-US" sz="2000" b="1" baseline="30000" dirty="0">
                <a:hlinkClick r:id="rId28"/>
              </a:rPr>
              <a:t>[52]</a:t>
            </a:r>
            <a:r>
              <a:rPr lang="en-US" sz="2000" b="1" dirty="0"/>
              <a:t> In addition, </a:t>
            </a:r>
            <a:r>
              <a:rPr lang="en-US" sz="2000" b="1" dirty="0" err="1">
                <a:hlinkClick r:id="rId11" tooltip="Cysteine"/>
              </a:rPr>
              <a:t>cysteine</a:t>
            </a:r>
            <a:r>
              <a:rPr lang="en-US" sz="2000" b="1" dirty="0"/>
              <a:t>, </a:t>
            </a:r>
            <a:r>
              <a:rPr lang="en-US" sz="2000" b="1" dirty="0" err="1">
                <a:hlinkClick r:id="rId29" tooltip="Taurine"/>
              </a:rPr>
              <a:t>taurine</a:t>
            </a:r>
            <a:r>
              <a:rPr lang="en-US" sz="2000" b="1" dirty="0"/>
              <a:t>, </a:t>
            </a:r>
            <a:r>
              <a:rPr lang="en-US" sz="2000" b="1" dirty="0">
                <a:hlinkClick r:id="rId23" tooltip="Tyrosine"/>
              </a:rPr>
              <a:t>tyrosine</a:t>
            </a:r>
            <a:r>
              <a:rPr lang="en-US" sz="2000" b="1" dirty="0"/>
              <a:t>, and </a:t>
            </a:r>
            <a:r>
              <a:rPr lang="en-US" sz="2000" b="1" dirty="0" err="1">
                <a:hlinkClick r:id="rId5" tooltip="Arginine"/>
              </a:rPr>
              <a:t>arginine</a:t>
            </a:r>
            <a:r>
              <a:rPr lang="en-US" sz="2000" b="1" dirty="0"/>
              <a:t> are considered </a:t>
            </a:r>
            <a:r>
              <a:rPr lang="en-US" sz="2000" b="1" dirty="0" err="1"/>
              <a:t>semiessential</a:t>
            </a:r>
            <a:r>
              <a:rPr lang="en-US" sz="2000" b="1" dirty="0"/>
              <a:t> amino-acids in children (though </a:t>
            </a:r>
            <a:r>
              <a:rPr lang="en-US" sz="2000" b="1" dirty="0" err="1"/>
              <a:t>taurine</a:t>
            </a:r>
            <a:r>
              <a:rPr lang="en-US" sz="2000" b="1" dirty="0"/>
              <a:t> is not technically an amino acid), because the metabolic pathways that synthesize these amino acids are not fully developed.</a:t>
            </a:r>
            <a:r>
              <a:rPr lang="en-US" sz="2000" b="1" baseline="30000" dirty="0">
                <a:hlinkClick r:id="rId28"/>
              </a:rPr>
              <a:t>[53][54]</a:t>
            </a:r>
            <a:r>
              <a:rPr lang="en-US" sz="2000" b="1" dirty="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graphicFrame>
        <p:nvGraphicFramePr>
          <p:cNvPr id="10" name="Tabulka 9"/>
          <p:cNvGraphicFramePr>
            <a:graphicFrameLocks noGrp="1"/>
          </p:cNvGraphicFramePr>
          <p:nvPr/>
        </p:nvGraphicFramePr>
        <p:xfrm>
          <a:off x="0" y="980728"/>
          <a:ext cx="9144000" cy="54006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0060">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105">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5105">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60">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5105">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0060">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45105">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a:solidFill>
                  <a:srgbClr val="FF0000"/>
                </a:solidFill>
                <a:latin typeface="Arial Black" pitchFamily="34" charset="0"/>
              </a:rPr>
              <a:t>Aminokyselina &gt; </a:t>
            </a:r>
            <a:r>
              <a:rPr lang="cs-CZ" sz="2800" dirty="0">
                <a:solidFill>
                  <a:srgbClr val="008000"/>
                </a:solidFill>
                <a:latin typeface="Arial Black" pitchFamily="34" charset="0"/>
              </a:rPr>
              <a:t>peptid</a:t>
            </a:r>
            <a:r>
              <a:rPr lang="cs-CZ" sz="2800" dirty="0">
                <a:solidFill>
                  <a:srgbClr val="FF0000"/>
                </a:solidFill>
                <a:latin typeface="Arial Black" pitchFamily="34" charset="0"/>
              </a:rPr>
              <a:t> &gt; </a:t>
            </a:r>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cs-CZ" sz="2800" dirty="0">
                <a:solidFill>
                  <a:srgbClr val="FF0000"/>
                </a:solidFill>
                <a:latin typeface="Arial Black" pitchFamily="34" charset="0"/>
              </a:rPr>
              <a:t>Aminokyselina – </a:t>
            </a:r>
            <a:r>
              <a:rPr lang="cs-CZ" sz="2800" dirty="0">
                <a:solidFill>
                  <a:srgbClr val="FF0000"/>
                </a:solidFill>
              </a:rPr>
              <a:t>monomer, </a:t>
            </a:r>
            <a:r>
              <a:rPr lang="cs-CZ" sz="2800" b="1" dirty="0">
                <a:solidFill>
                  <a:srgbClr val="FF0000"/>
                </a:solidFill>
              </a:rPr>
              <a:t>výhradně L- konfigurace</a:t>
            </a:r>
          </a:p>
          <a:p>
            <a:r>
              <a:rPr lang="cs-CZ" sz="2800" dirty="0">
                <a:solidFill>
                  <a:srgbClr val="008000"/>
                </a:solidFill>
                <a:latin typeface="Arial Black" pitchFamily="34" charset="0"/>
              </a:rPr>
              <a:t>Peptid</a:t>
            </a:r>
            <a:r>
              <a:rPr lang="cs-CZ" sz="2800" dirty="0">
                <a:solidFill>
                  <a:srgbClr val="FF0000"/>
                </a:solidFill>
                <a:latin typeface="Arial Black" pitchFamily="34" charset="0"/>
              </a:rPr>
              <a:t> </a:t>
            </a:r>
            <a:r>
              <a:rPr lang="cs-CZ" sz="2800" dirty="0">
                <a:solidFill>
                  <a:srgbClr val="008000"/>
                </a:solidFill>
                <a:latin typeface="Arial Black" pitchFamily="34" charset="0"/>
              </a:rPr>
              <a:t>- </a:t>
            </a:r>
            <a:r>
              <a:rPr lang="cs-CZ" sz="2800" dirty="0">
                <a:solidFill>
                  <a:srgbClr val="008000"/>
                </a:solidFill>
              </a:rPr>
              <a:t>mají méně než </a:t>
            </a:r>
            <a:r>
              <a:rPr lang="cs-CZ" sz="2800" dirty="0">
                <a:solidFill>
                  <a:srgbClr val="008000"/>
                </a:solidFill>
                <a:latin typeface="Arial Black" pitchFamily="34" charset="0"/>
              </a:rPr>
              <a:t>50</a:t>
            </a:r>
            <a:r>
              <a:rPr lang="cs-CZ" sz="2800" dirty="0">
                <a:solidFill>
                  <a:srgbClr val="008000"/>
                </a:solidFill>
              </a:rPr>
              <a:t> aminokyselin, tj. M do cca. 5*10</a:t>
            </a:r>
            <a:r>
              <a:rPr lang="cs-CZ" sz="2800" baseline="30000" dirty="0">
                <a:solidFill>
                  <a:srgbClr val="008000"/>
                </a:solidFill>
              </a:rPr>
              <a:t>5</a:t>
            </a:r>
            <a:r>
              <a:rPr lang="cs-CZ" sz="2800" dirty="0">
                <a:solidFill>
                  <a:srgbClr val="008000"/>
                </a:solidFill>
              </a:rPr>
              <a:t>,</a:t>
            </a:r>
            <a:r>
              <a:rPr lang="cs-CZ" sz="2800" baseline="30000" dirty="0">
                <a:solidFill>
                  <a:srgbClr val="008000"/>
                </a:solidFill>
              </a:rPr>
              <a:t> </a:t>
            </a:r>
            <a:r>
              <a:rPr lang="cs-CZ" sz="2800" dirty="0">
                <a:solidFill>
                  <a:srgbClr val="008000"/>
                </a:solidFill>
              </a:rPr>
              <a:t>při </a:t>
            </a:r>
            <a:r>
              <a:rPr lang="cs-CZ" sz="2800" u="sng" dirty="0">
                <a:solidFill>
                  <a:srgbClr val="008000"/>
                </a:solidFill>
              </a:rPr>
              <a:t>DIALÝZE</a:t>
            </a:r>
            <a:r>
              <a:rPr lang="cs-CZ" sz="2800" dirty="0">
                <a:solidFill>
                  <a:srgbClr val="008000"/>
                </a:solidFill>
              </a:rPr>
              <a:t>  projde </a:t>
            </a:r>
            <a:r>
              <a:rPr lang="cs-CZ" sz="2800" u="sng" dirty="0">
                <a:solidFill>
                  <a:srgbClr val="008000"/>
                </a:solidFill>
              </a:rPr>
              <a:t>celofánovou</a:t>
            </a:r>
            <a:r>
              <a:rPr lang="cs-CZ" sz="2800" dirty="0">
                <a:solidFill>
                  <a:srgbClr val="008000"/>
                </a:solidFill>
              </a:rPr>
              <a:t> membránou</a:t>
            </a:r>
          </a:p>
          <a:p>
            <a:r>
              <a:rPr lang="cs-CZ" sz="2800" dirty="0">
                <a:solidFill>
                  <a:srgbClr val="0000FF"/>
                </a:solidFill>
                <a:latin typeface="Arial Black" pitchFamily="34" charset="0"/>
              </a:rPr>
              <a:t>Protein,</a:t>
            </a:r>
            <a:r>
              <a:rPr lang="cs-CZ" sz="2800" dirty="0">
                <a:solidFill>
                  <a:srgbClr val="FF0000"/>
                </a:solidFill>
                <a:latin typeface="Arial Black" pitchFamily="34" charset="0"/>
              </a:rPr>
              <a:t> </a:t>
            </a:r>
            <a:r>
              <a:rPr lang="cs-CZ" sz="2800" dirty="0">
                <a:solidFill>
                  <a:srgbClr val="0000FF"/>
                </a:solidFill>
                <a:latin typeface="Arial Black" pitchFamily="34" charset="0"/>
              </a:rPr>
              <a:t>bílkovina – </a:t>
            </a:r>
            <a:r>
              <a:rPr lang="cs-CZ" sz="2800" dirty="0">
                <a:solidFill>
                  <a:srgbClr val="0000FF"/>
                </a:solidFill>
              </a:rPr>
              <a:t>M</a:t>
            </a:r>
            <a:r>
              <a:rPr lang="cs-CZ" sz="2800" dirty="0">
                <a:solidFill>
                  <a:srgbClr val="0000FF"/>
                </a:solidFill>
                <a:latin typeface="Arial Black" pitchFamily="34" charset="0"/>
              </a:rPr>
              <a:t> </a:t>
            </a:r>
            <a:r>
              <a:rPr lang="cs-CZ" sz="2800" dirty="0">
                <a:solidFill>
                  <a:srgbClr val="0000FF"/>
                </a:solidFill>
              </a:rPr>
              <a:t>je od 5*10</a:t>
            </a:r>
            <a:r>
              <a:rPr lang="cs-CZ" sz="2800" baseline="30000" dirty="0">
                <a:solidFill>
                  <a:srgbClr val="0000FF"/>
                </a:solidFill>
              </a:rPr>
              <a:t>5</a:t>
            </a:r>
            <a:r>
              <a:rPr lang="cs-CZ" sz="2800" dirty="0">
                <a:solidFill>
                  <a:srgbClr val="0000FF"/>
                </a:solidFill>
              </a:rPr>
              <a:t> do X*10</a:t>
            </a:r>
            <a:r>
              <a:rPr lang="cs-CZ" sz="2800" baseline="30000" dirty="0">
                <a:solidFill>
                  <a:srgbClr val="0000FF"/>
                </a:solidFill>
              </a:rPr>
              <a:t>6</a:t>
            </a:r>
            <a:r>
              <a:rPr lang="cs-CZ" sz="2800" dirty="0">
                <a:solidFill>
                  <a:srgbClr val="0000FF"/>
                </a:solidFill>
              </a:rPr>
              <a:t>, X </a:t>
            </a:r>
            <a:r>
              <a:rPr lang="cs-CZ" sz="2800" dirty="0">
                <a:solidFill>
                  <a:srgbClr val="0000FF"/>
                </a:solidFill>
                <a:latin typeface="Symbol" pitchFamily="18" charset="2"/>
              </a:rPr>
              <a:t>Î(1</a:t>
            </a:r>
            <a:r>
              <a:rPr lang="cs-CZ" sz="2800" dirty="0">
                <a:solidFill>
                  <a:srgbClr val="0000FF"/>
                </a:solidFill>
              </a:rPr>
              <a:t>;10)</a:t>
            </a:r>
          </a:p>
          <a:p>
            <a:pPr algn="ctr">
              <a:buNone/>
            </a:pPr>
            <a:r>
              <a:rPr lang="cs-CZ" sz="2800" dirty="0">
                <a:solidFill>
                  <a:srgbClr val="C00000"/>
                </a:solidFill>
                <a:latin typeface="Arial Black" pitchFamily="34" charset="0"/>
              </a:rPr>
              <a:t>Určování složení peptidů a proteinů</a:t>
            </a:r>
          </a:p>
          <a:p>
            <a:r>
              <a:rPr lang="cs-CZ" sz="2800" dirty="0">
                <a:solidFill>
                  <a:srgbClr val="C00000"/>
                </a:solidFill>
              </a:rPr>
              <a:t>Kyselá hydrolýza na aminokyseliny</a:t>
            </a:r>
          </a:p>
          <a:p>
            <a:r>
              <a:rPr lang="cs-CZ" sz="2800" dirty="0">
                <a:solidFill>
                  <a:srgbClr val="C00000"/>
                </a:solidFill>
              </a:rPr>
              <a:t>Chromatografie (</a:t>
            </a:r>
            <a:r>
              <a:rPr lang="cs-CZ" sz="2800" b="1" u="sng" dirty="0">
                <a:solidFill>
                  <a:srgbClr val="C00000"/>
                </a:solidFill>
              </a:rPr>
              <a:t>tenká vrstva</a:t>
            </a:r>
            <a:r>
              <a:rPr lang="cs-CZ" sz="2800" dirty="0">
                <a:solidFill>
                  <a:srgbClr val="C00000"/>
                </a:solidFill>
              </a:rPr>
              <a:t>, gelová)</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sp>
        <p:nvSpPr>
          <p:cNvPr id="5" name="Obdélník 4"/>
          <p:cNvSpPr/>
          <p:nvPr/>
        </p:nvSpPr>
        <p:spPr>
          <a:xfrm>
            <a:off x="0" y="0"/>
            <a:ext cx="9144000" cy="3108543"/>
          </a:xfrm>
          <a:prstGeom prst="rect">
            <a:avLst/>
          </a:prstGeom>
        </p:spPr>
        <p:txBody>
          <a:bodyPr wrap="square">
            <a:spAutoFit/>
          </a:bodyPr>
          <a:lstStyle/>
          <a:p>
            <a:r>
              <a:rPr lang="cs-CZ" sz="2800" b="1" dirty="0"/>
              <a:t>Dialýza</a:t>
            </a:r>
            <a:r>
              <a:rPr lang="cs-CZ" sz="2800" dirty="0"/>
              <a:t> je děj, při kterém jsou od sebe odděleny látky s různou rozpustností a velikostí molekul. Prakticky se tak děje přechodem analyticky disperzních látek přes polopropustnou membránu z prostředí s vyšší koncentrací těchto látek do prostředí s nižší koncentrací. Důležité je, aby látky tvořící koloidní roztok přes membránu neprocházely. </a:t>
            </a:r>
          </a:p>
        </p:txBody>
      </p:sp>
      <p:sp>
        <p:nvSpPr>
          <p:cNvPr id="6" name="Obdélník 5"/>
          <p:cNvSpPr/>
          <p:nvPr/>
        </p:nvSpPr>
        <p:spPr>
          <a:xfrm>
            <a:off x="179512" y="3140968"/>
            <a:ext cx="8964488" cy="3539430"/>
          </a:xfrm>
          <a:prstGeom prst="rect">
            <a:avLst/>
          </a:prstGeom>
          <a:solidFill>
            <a:schemeClr val="accent3">
              <a:lumMod val="95000"/>
            </a:schemeClr>
          </a:solidFill>
        </p:spPr>
        <p:txBody>
          <a:bodyPr wrap="square">
            <a:spAutoFit/>
          </a:bodyPr>
          <a:lstStyle/>
          <a:p>
            <a:r>
              <a:rPr lang="cs-CZ" sz="2800" b="1" dirty="0">
                <a:hlinkClick r:id="rId2" tooltip="Hemodialýza"/>
              </a:rPr>
              <a:t>Hemodialýza</a:t>
            </a:r>
            <a:r>
              <a:rPr lang="cs-CZ" sz="2800" dirty="0"/>
              <a:t>, je postup, kdy krev pacienta a jeho organismus je čištěn právě pomocí </a:t>
            </a:r>
            <a:r>
              <a:rPr lang="cs-CZ" sz="2800" dirty="0">
                <a:hlinkClick r:id="rId3" tooltip="Přístroj"/>
              </a:rPr>
              <a:t>přístroje</a:t>
            </a:r>
            <a:r>
              <a:rPr lang="cs-CZ" sz="2800" dirty="0"/>
              <a:t> nazvaného </a:t>
            </a:r>
            <a:r>
              <a:rPr lang="cs-CZ" sz="2800" dirty="0">
                <a:hlinkClick r:id="rId4" tooltip="Umělá ledvina (stránka neexistuje)"/>
              </a:rPr>
              <a:t>umělá ledvina</a:t>
            </a:r>
            <a:r>
              <a:rPr lang="cs-CZ" sz="2800" dirty="0"/>
              <a:t>. Během hemodialýzy se krev jednou jehlou odvádí mimotělním krevním oběhem do dialyzátoru, kde se z ní filtrují odpadní látky – například močovina (urea), kreatinin a přebytečná voda. Očištěná krev se pak vrací druhou jehlou zpět do pacientova těla.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cs-CZ" sz="2800" cap="all" dirty="0">
                <a:solidFill>
                  <a:srgbClr val="008000"/>
                </a:solidFill>
                <a:latin typeface="Arial Black" pitchFamily="34" charset="0"/>
              </a:rPr>
              <a:t>Peptidy X </a:t>
            </a:r>
            <a:r>
              <a:rPr lang="cs-CZ" sz="2800" cap="all" dirty="0">
                <a:solidFill>
                  <a:srgbClr val="0000FF"/>
                </a:solidFill>
                <a:latin typeface="Arial Black" pitchFamily="34" charset="0"/>
              </a:rPr>
              <a:t>PROTEINY</a:t>
            </a:r>
            <a:endParaRPr lang="cs-CZ"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cs-CZ" cap="all" dirty="0">
                <a:solidFill>
                  <a:srgbClr val="008000"/>
                </a:solidFill>
                <a:latin typeface="Arial Black" pitchFamily="34" charset="0"/>
              </a:rPr>
              <a:t>Peptidy</a:t>
            </a:r>
            <a:endParaRPr lang="cs-CZ" dirty="0"/>
          </a:p>
        </p:txBody>
      </p:sp>
      <p:sp>
        <p:nvSpPr>
          <p:cNvPr id="9" name="Zástupný symbol pro obsah 8"/>
          <p:cNvSpPr>
            <a:spLocks noGrp="1"/>
          </p:cNvSpPr>
          <p:nvPr>
            <p:ph sz="half" idx="2"/>
          </p:nvPr>
        </p:nvSpPr>
        <p:spPr>
          <a:xfrm>
            <a:off x="107504" y="1412776"/>
            <a:ext cx="4896544" cy="4713387"/>
          </a:xfrm>
        </p:spPr>
        <p:txBody>
          <a:bodyPr/>
          <a:lstStyle/>
          <a:p>
            <a:r>
              <a:rPr lang="cs-CZ" b="1" dirty="0">
                <a:solidFill>
                  <a:srgbClr val="008000"/>
                </a:solidFill>
              </a:rPr>
              <a:t>Má i aminokyseliny </a:t>
            </a:r>
            <a:r>
              <a:rPr lang="cs-CZ" b="1" dirty="0">
                <a:solidFill>
                  <a:srgbClr val="008000"/>
                </a:solidFill>
                <a:latin typeface="Symbol" pitchFamily="18" charset="2"/>
              </a:rPr>
              <a:t>b </a:t>
            </a:r>
            <a:r>
              <a:rPr lang="cs-CZ" b="1" dirty="0">
                <a:solidFill>
                  <a:srgbClr val="008000"/>
                </a:solidFill>
              </a:rPr>
              <a:t>a </a:t>
            </a:r>
            <a:r>
              <a:rPr lang="cs-CZ" b="1" dirty="0">
                <a:solidFill>
                  <a:srgbClr val="008000"/>
                </a:solidFill>
                <a:latin typeface="Symbol" pitchFamily="18" charset="2"/>
              </a:rPr>
              <a:t>g</a:t>
            </a:r>
          </a:p>
          <a:p>
            <a:r>
              <a:rPr lang="cs-CZ" b="1" dirty="0">
                <a:solidFill>
                  <a:srgbClr val="008000"/>
                </a:solidFill>
              </a:rPr>
              <a:t>Konfigurace D i L </a:t>
            </a:r>
          </a:p>
          <a:p>
            <a:pPr algn="ctr">
              <a:buNone/>
            </a:pPr>
            <a:r>
              <a:rPr lang="cs-CZ" sz="4800" b="1" dirty="0">
                <a:solidFill>
                  <a:srgbClr val="008000"/>
                </a:solidFill>
                <a:latin typeface="Arial Black" pitchFamily="34" charset="0"/>
              </a:rPr>
              <a:t>Patří sem:</a:t>
            </a:r>
          </a:p>
          <a:p>
            <a:r>
              <a:rPr lang="cs-CZ" b="1" cap="all" dirty="0" err="1">
                <a:solidFill>
                  <a:srgbClr val="008000"/>
                </a:solidFill>
              </a:rPr>
              <a:t>Glutathiony</a:t>
            </a:r>
            <a:r>
              <a:rPr lang="cs-CZ" b="1" dirty="0">
                <a:solidFill>
                  <a:srgbClr val="008000"/>
                </a:solidFill>
              </a:rPr>
              <a:t> (biologické </a:t>
            </a:r>
            <a:r>
              <a:rPr lang="cs-CZ" b="1" dirty="0" err="1">
                <a:solidFill>
                  <a:srgbClr val="008000"/>
                </a:solidFill>
              </a:rPr>
              <a:t>redox</a:t>
            </a:r>
            <a:r>
              <a:rPr lang="cs-CZ" b="1" dirty="0">
                <a:solidFill>
                  <a:srgbClr val="008000"/>
                </a:solidFill>
              </a:rPr>
              <a:t> systémy)</a:t>
            </a:r>
          </a:p>
          <a:p>
            <a:r>
              <a:rPr lang="cs-CZ" b="1" dirty="0">
                <a:solidFill>
                  <a:srgbClr val="008000"/>
                </a:solidFill>
              </a:rPr>
              <a:t>HORMONY</a:t>
            </a:r>
          </a:p>
          <a:p>
            <a:r>
              <a:rPr lang="cs-CZ" b="1" dirty="0">
                <a:solidFill>
                  <a:srgbClr val="008000"/>
                </a:solidFill>
              </a:rPr>
              <a:t>ANTIBIOTIKA</a:t>
            </a:r>
          </a:p>
          <a:p>
            <a:r>
              <a:rPr lang="cs-CZ" sz="2800" b="1" dirty="0">
                <a:solidFill>
                  <a:srgbClr val="008000"/>
                </a:solidFill>
                <a:latin typeface="Arial Black" pitchFamily="34" charset="0"/>
              </a:rPr>
              <a:t>TOXINY (muchomůrka zelená a hlízovitá, včelí jed atd.)</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a:solidFill>
                  <a:srgbClr val="0000FF"/>
                </a:solidFill>
                <a:latin typeface="Arial Black" pitchFamily="34" charset="0"/>
              </a:rPr>
              <a:t>PROTEINY</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a:solidFill>
                  <a:srgbClr val="0000FF"/>
                </a:solidFill>
              </a:rPr>
              <a:t>Jen </a:t>
            </a:r>
            <a:r>
              <a:rPr lang="cs-CZ" b="1" dirty="0">
                <a:solidFill>
                  <a:srgbClr val="0000FF"/>
                </a:solidFill>
                <a:latin typeface="Symbol" pitchFamily="18" charset="2"/>
              </a:rPr>
              <a:t>a </a:t>
            </a:r>
            <a:r>
              <a:rPr lang="cs-CZ" b="1" dirty="0">
                <a:solidFill>
                  <a:srgbClr val="0000FF"/>
                </a:solidFill>
              </a:rPr>
              <a:t>aminokyseliny</a:t>
            </a:r>
          </a:p>
          <a:p>
            <a:r>
              <a:rPr lang="cs-CZ" b="1" dirty="0">
                <a:solidFill>
                  <a:srgbClr val="0000FF"/>
                </a:solidFill>
              </a:rPr>
              <a:t>Konfigurace jenom L</a:t>
            </a: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a:solidFill>
                  <a:srgbClr val="FF0000"/>
                </a:solidFill>
                <a:latin typeface="Arial Black" pitchFamily="34" charset="0"/>
              </a:rPr>
              <a:t>Primární struktura </a:t>
            </a:r>
            <a:r>
              <a:rPr lang="cs-CZ" sz="2800" b="1" dirty="0">
                <a:solidFill>
                  <a:srgbClr val="FF0000"/>
                </a:solidFill>
              </a:rPr>
              <a:t>– sled aminokyselin</a:t>
            </a:r>
          </a:p>
          <a:p>
            <a:r>
              <a:rPr lang="cs-CZ" sz="2800" b="1" dirty="0">
                <a:solidFill>
                  <a:srgbClr val="0000FF"/>
                </a:solidFill>
                <a:latin typeface="Arial Black" pitchFamily="34" charset="0"/>
              </a:rPr>
              <a:t>Sekundární struktura </a:t>
            </a:r>
            <a:r>
              <a:rPr lang="cs-CZ" sz="2800" b="1" dirty="0">
                <a:solidFill>
                  <a:srgbClr val="0000FF"/>
                </a:solidFill>
              </a:rPr>
              <a:t>– interakce v rámci jedné makromolekuly </a:t>
            </a:r>
          </a:p>
          <a:p>
            <a:r>
              <a:rPr lang="cs-CZ" sz="2800" b="1" dirty="0">
                <a:solidFill>
                  <a:srgbClr val="008000"/>
                </a:solidFill>
                <a:latin typeface="Arial Black" pitchFamily="34" charset="0"/>
              </a:rPr>
              <a:t>Terciární struktura </a:t>
            </a:r>
            <a:r>
              <a:rPr lang="cs-CZ" sz="2800" b="1" dirty="0">
                <a:solidFill>
                  <a:srgbClr val="008000"/>
                </a:solidFill>
              </a:rPr>
              <a:t>- interakce v rámci více makromolekul nebo nesousedními segmenty polymerního řetězce</a:t>
            </a:r>
          </a:p>
          <a:p>
            <a:r>
              <a:rPr lang="cs-CZ" sz="2800" b="1" dirty="0">
                <a:solidFill>
                  <a:srgbClr val="C00000"/>
                </a:solidFill>
                <a:latin typeface="Arial Black" pitchFamily="34" charset="0"/>
              </a:rPr>
              <a:t>Kvartérní struktura </a:t>
            </a:r>
            <a:r>
              <a:rPr lang="cs-CZ" sz="2800" b="1" dirty="0">
                <a:solidFill>
                  <a:srgbClr val="C00000"/>
                </a:solidFill>
              </a:rPr>
              <a:t>– interakce mezi svazky řetězců, mezi terciárními strukturami</a:t>
            </a:r>
          </a:p>
          <a:p>
            <a:pPr algn="ctr">
              <a:buNone/>
            </a:pPr>
            <a:r>
              <a:rPr lang="cs-CZ" sz="2800" b="1" u="sng" dirty="0">
                <a:solidFill>
                  <a:srgbClr val="7030A0"/>
                </a:solidFill>
                <a:latin typeface="Arial Black" pitchFamily="34" charset="0"/>
              </a:rPr>
              <a:t>Terciární a kvartérní struktury – tomu se budeme věnovat u kolagenu</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JEDNODUCHÉ (PROTEINY) – </a:t>
            </a:r>
            <a:r>
              <a:rPr lang="cs-CZ" sz="2800" b="1" dirty="0">
                <a:solidFill>
                  <a:srgbClr val="008000"/>
                </a:solidFill>
              </a:rPr>
              <a:t>hydrolýzu se štěpí jen na aminokyseliny</a:t>
            </a:r>
          </a:p>
          <a:p>
            <a:r>
              <a:rPr lang="cs-CZ" sz="2800" b="1" dirty="0">
                <a:solidFill>
                  <a:srgbClr val="0000FF"/>
                </a:solidFill>
                <a:latin typeface="Arial Black" pitchFamily="34" charset="0"/>
              </a:rPr>
              <a:t>SLOŽENÉ (PROTEINY) – </a:t>
            </a:r>
            <a:r>
              <a:rPr lang="cs-CZ" sz="2800" b="1" dirty="0">
                <a:solidFill>
                  <a:srgbClr val="0000FF"/>
                </a:solidFill>
              </a:rPr>
              <a:t>hydrolýzu se štěpí na aminokyseliny, cukry, tuky, …</a:t>
            </a:r>
          </a:p>
          <a:p>
            <a:pPr lvl="1"/>
            <a:r>
              <a:rPr lang="cs-CZ" sz="2400" b="1" dirty="0">
                <a:solidFill>
                  <a:srgbClr val="0000FF"/>
                </a:solidFill>
              </a:rPr>
              <a:t>LIPOPROTEINY (tuky)</a:t>
            </a:r>
          </a:p>
          <a:p>
            <a:pPr lvl="1"/>
            <a:r>
              <a:rPr lang="cs-CZ" sz="2400" b="1" dirty="0">
                <a:solidFill>
                  <a:srgbClr val="0000FF"/>
                </a:solidFill>
              </a:rPr>
              <a:t>GLYKOPROTEINY (cukry)</a:t>
            </a:r>
          </a:p>
          <a:p>
            <a:pPr lvl="1"/>
            <a:r>
              <a:rPr lang="cs-CZ" sz="2400" b="1" dirty="0">
                <a:solidFill>
                  <a:srgbClr val="0000FF"/>
                </a:solidFill>
              </a:rPr>
              <a:t>FOSFOPROTEINY (</a:t>
            </a:r>
            <a:r>
              <a:rPr lang="cs-CZ" sz="2400" b="1" dirty="0" err="1">
                <a:solidFill>
                  <a:srgbClr val="0000FF"/>
                </a:solidFill>
              </a:rPr>
              <a:t>fostátové</a:t>
            </a:r>
            <a:r>
              <a:rPr lang="cs-CZ" sz="2400" b="1" dirty="0">
                <a:solidFill>
                  <a:srgbClr val="0000FF"/>
                </a:solidFill>
              </a:rPr>
              <a:t> skupiny &gt; </a:t>
            </a:r>
            <a:r>
              <a:rPr lang="cs-CZ" sz="2400" b="1" dirty="0">
                <a:solidFill>
                  <a:srgbClr val="0000FF"/>
                </a:solidFill>
                <a:latin typeface="Arial Black" pitchFamily="34" charset="0"/>
              </a:rPr>
              <a:t>KASEIN</a:t>
            </a:r>
            <a:r>
              <a:rPr lang="cs-CZ" sz="2400" b="1" dirty="0">
                <a:solidFill>
                  <a:srgbClr val="0000FF"/>
                </a:solidFill>
              </a:rPr>
              <a:t>)</a:t>
            </a:r>
          </a:p>
          <a:p>
            <a:pPr lvl="1"/>
            <a:r>
              <a:rPr lang="cs-CZ" sz="2400" b="1" dirty="0">
                <a:solidFill>
                  <a:srgbClr val="0000FF"/>
                </a:solidFill>
              </a:rPr>
              <a:t>CHROMOPEROTEINY (barviva, např. hemoglobin, melamin)</a:t>
            </a:r>
          </a:p>
          <a:p>
            <a:pPr lvl="1"/>
            <a:r>
              <a:rPr lang="cs-CZ" sz="2400" b="1" dirty="0">
                <a:solidFill>
                  <a:srgbClr val="0000FF"/>
                </a:solidFill>
              </a:rPr>
              <a:t>…………………………</a:t>
            </a:r>
          </a:p>
          <a:p>
            <a:pPr lvl="1"/>
            <a:endParaRPr lang="cs-CZ" sz="2400" b="1" dirty="0">
              <a:solidFill>
                <a:srgbClr val="0000FF"/>
              </a:solidFill>
            </a:endParaRPr>
          </a:p>
          <a:p>
            <a:endParaRPr lang="cs-CZ"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cs-CZ" sz="3200" cap="all" dirty="0">
                <a:solidFill>
                  <a:srgbClr val="FF0000"/>
                </a:solidFill>
                <a:latin typeface="Arial Black" pitchFamily="34" charset="0"/>
              </a:rPr>
              <a:t>Rozpustnost</a:t>
            </a:r>
            <a:r>
              <a:rPr lang="cs-CZ" sz="3200" dirty="0">
                <a:solidFill>
                  <a:srgbClr val="FF0000"/>
                </a:solidFill>
                <a:latin typeface="Arial Black" pitchFamily="34" charset="0"/>
              </a:rPr>
              <a:t> versus </a:t>
            </a:r>
            <a:r>
              <a:rPr lang="cs-CZ" sz="3200" cap="all" dirty="0" err="1">
                <a:solidFill>
                  <a:srgbClr val="0000FF"/>
                </a:solidFill>
                <a:latin typeface="Arial Black" pitchFamily="34" charset="0"/>
              </a:rPr>
              <a:t>botnání</a:t>
            </a:r>
            <a:endParaRPr lang="cs-CZ"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8" name="TextovéPole 7"/>
          <p:cNvSpPr txBox="1"/>
          <p:nvPr/>
        </p:nvSpPr>
        <p:spPr>
          <a:xfrm>
            <a:off x="4355976" y="5445224"/>
            <a:ext cx="4392488" cy="707886"/>
          </a:xfrm>
          <a:prstGeom prst="rect">
            <a:avLst/>
          </a:prstGeom>
          <a:noFill/>
        </p:spPr>
        <p:txBody>
          <a:bodyPr wrap="square" rtlCol="0">
            <a:spAutoFit/>
          </a:bodyPr>
          <a:lstStyle/>
          <a:p>
            <a:r>
              <a:rPr lang="cs-CZ" sz="2000" dirty="0">
                <a:solidFill>
                  <a:srgbClr val="008000"/>
                </a:solidFill>
                <a:latin typeface="Arial Black" pitchFamily="34" charset="0"/>
              </a:rPr>
              <a:t>nebo jiného rozpouštědla (</a:t>
            </a:r>
            <a:r>
              <a:rPr lang="cs-CZ" sz="2000" dirty="0" err="1">
                <a:solidFill>
                  <a:srgbClr val="008000"/>
                </a:solidFill>
                <a:latin typeface="Arial Black" pitchFamily="34" charset="0"/>
              </a:rPr>
              <a:t>solvatačního</a:t>
            </a:r>
            <a:r>
              <a:rPr lang="cs-CZ" sz="2000" dirty="0">
                <a:solidFill>
                  <a:srgbClr val="008000"/>
                </a:solidFill>
                <a:latin typeface="Arial Black" pitchFamily="34" charset="0"/>
              </a:rPr>
              <a:t> činidla)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a:solidFill>
                  <a:srgbClr val="0000FF"/>
                </a:solidFill>
                <a:latin typeface="Arial Black" pitchFamily="34" charset="0"/>
              </a:rPr>
              <a:t>ROZPUSTNÉ (SFÉROPROTEINY)</a:t>
            </a:r>
          </a:p>
          <a:p>
            <a:pPr lvl="1"/>
            <a:r>
              <a:rPr lang="cs-CZ" sz="2400" dirty="0">
                <a:solidFill>
                  <a:srgbClr val="0000FF"/>
                </a:solidFill>
              </a:rPr>
              <a:t>(TEPLO &gt; </a:t>
            </a:r>
            <a:r>
              <a:rPr lang="cs-CZ" sz="2400" u="sng" dirty="0">
                <a:solidFill>
                  <a:srgbClr val="0000FF"/>
                </a:solidFill>
              </a:rPr>
              <a:t>KOAGULACE</a:t>
            </a:r>
            <a:r>
              <a:rPr lang="cs-CZ" sz="2400" dirty="0">
                <a:solidFill>
                  <a:srgbClr val="0000FF"/>
                </a:solidFill>
              </a:rPr>
              <a:t>)</a:t>
            </a:r>
          </a:p>
          <a:p>
            <a:pPr lvl="1"/>
            <a:r>
              <a:rPr lang="cs-CZ" sz="2400" dirty="0">
                <a:solidFill>
                  <a:srgbClr val="0000FF"/>
                </a:solidFill>
              </a:rPr>
              <a:t>Albumin &gt; </a:t>
            </a:r>
            <a:r>
              <a:rPr lang="cs-CZ" sz="2400" dirty="0">
                <a:solidFill>
                  <a:srgbClr val="0000FF"/>
                </a:solidFill>
                <a:latin typeface="Arial Black" pitchFamily="34" charset="0"/>
              </a:rPr>
              <a:t>vaječný bílek</a:t>
            </a:r>
          </a:p>
          <a:p>
            <a:pPr lvl="1"/>
            <a:r>
              <a:rPr lang="cs-CZ" sz="2400" dirty="0" err="1">
                <a:solidFill>
                  <a:srgbClr val="0000FF"/>
                </a:solidFill>
              </a:rPr>
              <a:t>Gluteliny</a:t>
            </a:r>
            <a:r>
              <a:rPr lang="cs-CZ" sz="2400" dirty="0">
                <a:solidFill>
                  <a:srgbClr val="0000FF"/>
                </a:solidFill>
              </a:rPr>
              <a:t> &gt; </a:t>
            </a:r>
            <a:r>
              <a:rPr lang="cs-CZ" sz="2400" dirty="0" err="1">
                <a:solidFill>
                  <a:srgbClr val="0000FF"/>
                </a:solidFill>
                <a:latin typeface="Arial Black" pitchFamily="34" charset="0"/>
              </a:rPr>
              <a:t>glutein</a:t>
            </a:r>
            <a:r>
              <a:rPr lang="cs-CZ" sz="2400" dirty="0">
                <a:solidFill>
                  <a:srgbClr val="0000FF"/>
                </a:solidFill>
                <a:latin typeface="Arial Black" pitchFamily="34" charset="0"/>
              </a:rPr>
              <a:t> z pšenice</a:t>
            </a:r>
          </a:p>
          <a:p>
            <a:r>
              <a:rPr lang="cs-CZ" sz="2800" dirty="0">
                <a:solidFill>
                  <a:srgbClr val="008000"/>
                </a:solidFill>
                <a:latin typeface="Arial Black" pitchFamily="34" charset="0"/>
              </a:rPr>
              <a:t>NEROZPUSTNÉ (SKLEROPROREINY)</a:t>
            </a:r>
          </a:p>
          <a:p>
            <a:pPr lvl="1"/>
            <a:r>
              <a:rPr lang="cs-CZ" sz="2400" dirty="0">
                <a:solidFill>
                  <a:srgbClr val="008000"/>
                </a:solidFill>
              </a:rPr>
              <a:t>Keratiny </a:t>
            </a:r>
            <a:r>
              <a:rPr lang="cs-CZ" sz="2400" dirty="0">
                <a:solidFill>
                  <a:srgbClr val="008000"/>
                </a:solidFill>
                <a:latin typeface="Symbol" pitchFamily="18" charset="2"/>
              </a:rPr>
              <a:t>a </a:t>
            </a:r>
            <a:r>
              <a:rPr lang="cs-CZ" sz="2400" dirty="0" err="1">
                <a:solidFill>
                  <a:srgbClr val="008000"/>
                </a:solidFill>
              </a:rPr>
              <a:t>a</a:t>
            </a:r>
            <a:r>
              <a:rPr lang="cs-CZ" sz="2400" dirty="0">
                <a:solidFill>
                  <a:srgbClr val="008000"/>
                </a:solidFill>
              </a:rPr>
              <a:t> </a:t>
            </a:r>
            <a:r>
              <a:rPr lang="cs-CZ" sz="2400" dirty="0">
                <a:solidFill>
                  <a:srgbClr val="008000"/>
                </a:solidFill>
                <a:latin typeface="Symbol" pitchFamily="18" charset="2"/>
              </a:rPr>
              <a:t>b</a:t>
            </a:r>
            <a:endParaRPr lang="cs-CZ" sz="2400" dirty="0">
              <a:solidFill>
                <a:srgbClr val="008000"/>
              </a:solidFill>
            </a:endParaRPr>
          </a:p>
          <a:p>
            <a:pPr lvl="1"/>
            <a:r>
              <a:rPr lang="cs-CZ" sz="2400" dirty="0">
                <a:solidFill>
                  <a:srgbClr val="008000"/>
                </a:solidFill>
              </a:rPr>
              <a:t>Kolageny </a:t>
            </a:r>
          </a:p>
          <a:p>
            <a:pPr lvl="1"/>
            <a:endParaRPr lang="cs-CZ" sz="2400" dirty="0">
              <a:solidFill>
                <a:srgbClr val="0000FF"/>
              </a:solidFill>
              <a:latin typeface="Arial Black" pitchFamily="34" charset="0"/>
            </a:endParaRPr>
          </a:p>
          <a:p>
            <a:pPr lvl="1"/>
            <a:endParaRPr lang="cs-CZ" sz="2400" dirty="0">
              <a:solidFill>
                <a:srgbClr val="0000FF"/>
              </a:solidFill>
            </a:endParaRPr>
          </a:p>
          <a:p>
            <a:endParaRPr lang="cs-CZ"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a:solidFill>
                  <a:srgbClr val="FF0000"/>
                </a:solidFill>
                <a:latin typeface="Arial Black" pitchFamily="34" charset="0"/>
              </a:rPr>
              <a:t>Dělení proteinů ( bílkovin) podle tvaru molekul či </a:t>
            </a:r>
            <a:r>
              <a:rPr lang="cs-CZ" sz="2800" dirty="0" err="1">
                <a:solidFill>
                  <a:srgbClr val="FF0000"/>
                </a:solidFill>
                <a:latin typeface="Arial Black" pitchFamily="34" charset="0"/>
              </a:rPr>
              <a:t>nadmolekulárních</a:t>
            </a:r>
            <a:r>
              <a:rPr lang="cs-CZ" sz="2800" dirty="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a:solidFill>
                  <a:srgbClr val="008000"/>
                </a:solidFill>
                <a:latin typeface="Arial Black" pitchFamily="34" charset="0"/>
              </a:rPr>
              <a:t>VLÁKNITÉ = FIBRILÁRNÍ </a:t>
            </a:r>
            <a:r>
              <a:rPr lang="cs-CZ" sz="2800" b="1" dirty="0">
                <a:solidFill>
                  <a:srgbClr val="008000"/>
                </a:solidFill>
              </a:rPr>
              <a:t>&gt; HEDVÁBÍ, VLASY, SVALY, VAZIVA</a:t>
            </a:r>
          </a:p>
          <a:p>
            <a:r>
              <a:rPr lang="cs-CZ" sz="2800" b="1" dirty="0">
                <a:solidFill>
                  <a:srgbClr val="0000FF"/>
                </a:solidFill>
                <a:latin typeface="Arial Black" pitchFamily="34" charset="0"/>
              </a:rPr>
              <a:t>KULOVÉ = GLOBULÁRNÍ </a:t>
            </a:r>
            <a:r>
              <a:rPr lang="cs-CZ" sz="2800" b="1" dirty="0">
                <a:solidFill>
                  <a:srgbClr val="0000FF"/>
                </a:solidFill>
              </a:rPr>
              <a:t>&gt; ENZYMY, VAJEČNÉ A MLÉČNÉ BÍLKOVINY, INSULIN, …</a:t>
            </a:r>
          </a:p>
          <a:p>
            <a:endParaRPr lang="cs-CZ"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a:latin typeface="Arial Black" pitchFamily="34" charset="0"/>
              </a:rPr>
              <a:t>Chemie peptidů a proteinů    ( bílkovin)</a:t>
            </a:r>
          </a:p>
          <a:p>
            <a:pPr marL="742950" indent="-742950">
              <a:buFont typeface="+mj-lt"/>
              <a:buAutoNum type="arabicPeriod"/>
            </a:pPr>
            <a:r>
              <a:rPr lang="cs-CZ" sz="3600" dirty="0" err="1">
                <a:latin typeface="Arial Black" pitchFamily="34" charset="0"/>
              </a:rPr>
              <a:t>Nadmolekulární</a:t>
            </a:r>
            <a:r>
              <a:rPr lang="cs-CZ" sz="3600" dirty="0">
                <a:latin typeface="Arial Black" pitchFamily="34" charset="0"/>
              </a:rPr>
              <a:t> </a:t>
            </a:r>
            <a:r>
              <a:rPr lang="cs-CZ" sz="3600" dirty="0" err="1">
                <a:latin typeface="Arial Black" pitchFamily="34" charset="0"/>
              </a:rPr>
              <a:t>stuktura</a:t>
            </a:r>
            <a:r>
              <a:rPr lang="cs-CZ" sz="3600" dirty="0">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34082"/>
          </a:xfrm>
        </p:spPr>
        <p:txBody>
          <a:bodyPr/>
          <a:lstStyle/>
          <a:p>
            <a:r>
              <a:rPr lang="cs-CZ" sz="2800" dirty="0">
                <a:solidFill>
                  <a:srgbClr val="FF0000"/>
                </a:solidFill>
                <a:latin typeface="Arial Black" pitchFamily="34" charset="0"/>
              </a:rPr>
              <a:t>Molekulová hmotnost proteinů </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1934065" y="-1133865"/>
            <a:ext cx="4981353" cy="8346444"/>
          </a:xfrm>
          <a:prstGeom prst="rect">
            <a:avLst/>
          </a:prstGeom>
          <a:noFill/>
        </p:spPr>
      </p:pic>
      <p:sp>
        <p:nvSpPr>
          <p:cNvPr id="8" name="TextovéPole 7"/>
          <p:cNvSpPr txBox="1"/>
          <p:nvPr/>
        </p:nvSpPr>
        <p:spPr>
          <a:xfrm>
            <a:off x="0" y="5517232"/>
            <a:ext cx="9144000" cy="707886"/>
          </a:xfrm>
          <a:prstGeom prst="rect">
            <a:avLst/>
          </a:prstGeom>
          <a:noFill/>
        </p:spPr>
        <p:txBody>
          <a:bodyPr wrap="square" rtlCol="0">
            <a:spAutoFit/>
          </a:bodyPr>
          <a:lstStyle/>
          <a:p>
            <a:pPr algn="ctr"/>
            <a:r>
              <a:rPr lang="cs-CZ" sz="2000" cap="all" dirty="0" err="1">
                <a:solidFill>
                  <a:srgbClr val="0000FF"/>
                </a:solidFill>
                <a:latin typeface="Arial Black" pitchFamily="34" charset="0"/>
              </a:rPr>
              <a:t>NEVÍm</a:t>
            </a:r>
            <a:r>
              <a:rPr lang="cs-CZ" sz="2000" dirty="0">
                <a:solidFill>
                  <a:srgbClr val="0000FF"/>
                </a:solidFill>
                <a:latin typeface="Arial Black" pitchFamily="34" charset="0"/>
              </a:rPr>
              <a:t>, zda se jedná o střední hodnotu </a:t>
            </a:r>
            <a:r>
              <a:rPr lang="cs-CZ" sz="2000" cap="all" dirty="0">
                <a:solidFill>
                  <a:srgbClr val="0000FF"/>
                </a:solidFill>
                <a:latin typeface="Arial Black" pitchFamily="34" charset="0"/>
              </a:rPr>
              <a:t>číselnou</a:t>
            </a:r>
            <a:r>
              <a:rPr lang="cs-CZ" sz="2000" dirty="0">
                <a:solidFill>
                  <a:srgbClr val="0000FF"/>
                </a:solidFill>
                <a:latin typeface="Arial Black" pitchFamily="34" charset="0"/>
              </a:rPr>
              <a:t> nebo </a:t>
            </a:r>
            <a:r>
              <a:rPr lang="cs-CZ" sz="2000" cap="all" dirty="0">
                <a:solidFill>
                  <a:srgbClr val="0000FF"/>
                </a:solidFill>
                <a:latin typeface="Arial Black" pitchFamily="34" charset="0"/>
              </a:rPr>
              <a:t>hmotnostní</a:t>
            </a:r>
            <a:r>
              <a:rPr lang="cs-CZ" sz="2000" dirty="0">
                <a:solidFill>
                  <a:srgbClr val="0000FF"/>
                </a:solidFill>
                <a:latin typeface="Arial Black" pitchFamily="34" charset="0"/>
              </a:rPr>
              <a:t>. Asi hmotnostní.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8" name="Zástupný symbol pro obsah 7"/>
          <p:cNvSpPr>
            <a:spLocks noGrp="1"/>
          </p:cNvSpPr>
          <p:nvPr>
            <p:ph idx="1"/>
          </p:nvPr>
        </p:nvSpPr>
        <p:spPr/>
        <p:txBody>
          <a:bodyPr/>
          <a:lstStyle/>
          <a:p>
            <a:r>
              <a:rPr lang="cs-CZ" sz="2400" b="1" dirty="0">
                <a:solidFill>
                  <a:srgbClr val="FF0000"/>
                </a:solidFill>
                <a:latin typeface="Arial Black" pitchFamily="34" charset="0"/>
              </a:rPr>
              <a:t>ŠTĚPENÍ POMOCÍ ENZYMŮ </a:t>
            </a:r>
            <a:r>
              <a:rPr lang="cs-CZ" sz="2400" dirty="0">
                <a:solidFill>
                  <a:srgbClr val="FF0000"/>
                </a:solidFill>
              </a:rPr>
              <a:t>-  určitý enzym štěpí jen vazbu mezi určitými aminokyselinami</a:t>
            </a:r>
          </a:p>
          <a:p>
            <a:r>
              <a:rPr lang="cs-CZ" sz="2400" b="1" dirty="0">
                <a:solidFill>
                  <a:srgbClr val="008000"/>
                </a:solidFill>
                <a:latin typeface="Arial Black" pitchFamily="34" charset="0"/>
              </a:rPr>
              <a:t>POPUŽITÍ RŮZNÝCH ENZYMŮ  </a:t>
            </a:r>
            <a:r>
              <a:rPr lang="cs-CZ" sz="2400" dirty="0">
                <a:solidFill>
                  <a:srgbClr val="008000"/>
                </a:solidFill>
              </a:rPr>
              <a:t>- různé štěpy &gt; určení pořadí aminokyselin</a:t>
            </a:r>
          </a:p>
          <a:p>
            <a:r>
              <a:rPr lang="cs-CZ" sz="2400" dirty="0">
                <a:solidFill>
                  <a:srgbClr val="008000"/>
                </a:solidFill>
              </a:rPr>
              <a:t> </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a:solidFill>
                  <a:srgbClr val="FF0000"/>
                </a:solidFill>
                <a:latin typeface="Arial Black" pitchFamily="34" charset="0"/>
              </a:rPr>
              <a:t>PRIMÁRNÍ STRUKTURA proteinů III</a:t>
            </a:r>
            <a:br>
              <a:rPr lang="cs-CZ" sz="2800" dirty="0">
                <a:solidFill>
                  <a:srgbClr val="FF0000"/>
                </a:solidFill>
                <a:latin typeface="Arial Black" pitchFamily="34" charset="0"/>
              </a:rPr>
            </a:br>
            <a:r>
              <a:rPr lang="cs-CZ" sz="2800" dirty="0">
                <a:solidFill>
                  <a:srgbClr val="FF0000"/>
                </a:solidFill>
                <a:latin typeface="Arial Black" pitchFamily="34" charset="0"/>
              </a:rPr>
              <a:t>URČOVÁNÍ SEKVENCE AMINOKYSLEIN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9" name="Zástupný symbol pro obsah 8"/>
          <p:cNvSpPr>
            <a:spLocks noGrp="1"/>
          </p:cNvSpPr>
          <p:nvPr>
            <p:ph idx="1"/>
          </p:nvPr>
        </p:nvSpPr>
        <p:spPr>
          <a:xfrm>
            <a:off x="457200" y="1484784"/>
            <a:ext cx="8229600" cy="4641379"/>
          </a:xfrm>
        </p:spPr>
        <p:txBody>
          <a:bodyPr/>
          <a:lstStyle/>
          <a:p>
            <a:r>
              <a:rPr lang="cs-CZ" sz="2000" b="1" dirty="0">
                <a:solidFill>
                  <a:srgbClr val="FF0000"/>
                </a:solidFill>
              </a:rPr>
              <a:t>Rozštěpení</a:t>
            </a:r>
            <a:r>
              <a:rPr lang="cs-CZ" sz="2000" dirty="0"/>
              <a:t> na definovaných místech (jen mezi určitými aminokyselinami) na menší </a:t>
            </a:r>
            <a:r>
              <a:rPr lang="cs-CZ" sz="2000"/>
              <a:t>části </a:t>
            </a:r>
            <a:r>
              <a:rPr lang="cs-CZ" sz="2000" b="1">
                <a:solidFill>
                  <a:srgbClr val="FF0000"/>
                </a:solidFill>
              </a:rPr>
              <a:t>ENZYMY </a:t>
            </a:r>
            <a:r>
              <a:rPr lang="cs-CZ" sz="2000" b="1" dirty="0">
                <a:solidFill>
                  <a:srgbClr val="FF0000"/>
                </a:solidFill>
              </a:rPr>
              <a:t>ZVANÝMI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a:t>
            </a:r>
            <a:r>
              <a:rPr lang="cs-CZ" sz="2000" dirty="0"/>
              <a:t>(je jich cca. 200 typů)</a:t>
            </a:r>
          </a:p>
          <a:p>
            <a:r>
              <a:rPr lang="cs-CZ" sz="2000" dirty="0"/>
              <a:t>Další štěpení fragmentů vzniklých prvotním štěpením opět pomocí </a:t>
            </a:r>
            <a:r>
              <a:rPr lang="cs-CZ" sz="2000" b="1" cap="all" dirty="0">
                <a:solidFill>
                  <a:srgbClr val="FF0000"/>
                </a:solidFill>
              </a:rPr>
              <a:t>restrikční </a:t>
            </a:r>
            <a:r>
              <a:rPr lang="cs-CZ" sz="2000" b="1" cap="all" dirty="0" err="1">
                <a:solidFill>
                  <a:srgbClr val="FF0000"/>
                </a:solidFill>
              </a:rPr>
              <a:t>endonukleasy</a:t>
            </a:r>
            <a:r>
              <a:rPr lang="cs-CZ" sz="2000" b="1" cap="all" dirty="0">
                <a:solidFill>
                  <a:srgbClr val="FF0000"/>
                </a:solidFill>
              </a:rPr>
              <a:t> ,  </a:t>
            </a:r>
            <a:r>
              <a:rPr lang="cs-CZ" sz="2000" dirty="0"/>
              <a:t>ale jinou než bylo děláno první štěpení</a:t>
            </a:r>
          </a:p>
          <a:p>
            <a:r>
              <a:rPr lang="cs-CZ" sz="2000" dirty="0"/>
              <a:t>Elektroforetické rozdělení štěpů</a:t>
            </a:r>
          </a:p>
          <a:p>
            <a:r>
              <a:rPr lang="cs-CZ" sz="2000" dirty="0"/>
              <a:t>Matematické zpracování výsledků</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611560" y="4365104"/>
            <a:ext cx="7620000" cy="1762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dirty="0">
                <a:solidFill>
                  <a:srgbClr val="0000FF"/>
                </a:solidFill>
                <a:latin typeface="Arial Black" pitchFamily="34" charset="0"/>
              </a:rPr>
              <a:t>SEKUNDÁRNÍ STRUKTURA proteinů II/1</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300192" y="1124744"/>
            <a:ext cx="2592288" cy="1477328"/>
          </a:xfrm>
          <a:prstGeom prst="rect">
            <a:avLst/>
          </a:prstGeom>
          <a:noFill/>
        </p:spPr>
        <p:txBody>
          <a:bodyPr wrap="square" rtlCol="0">
            <a:spAutoFit/>
          </a:bodyPr>
          <a:lstStyle/>
          <a:p>
            <a:r>
              <a:rPr lang="cs-CZ" u="sng" dirty="0">
                <a:solidFill>
                  <a:srgbClr val="FF0000"/>
                </a:solidFill>
                <a:latin typeface="Arial Black" pitchFamily="34" charset="0"/>
              </a:rPr>
              <a:t>PRAVOTOČIVÉ</a:t>
            </a:r>
          </a:p>
          <a:p>
            <a:r>
              <a:rPr lang="cs-CZ" i="1" u="sng" dirty="0">
                <a:solidFill>
                  <a:srgbClr val="FF0000"/>
                </a:solidFill>
                <a:latin typeface="Arial Black" pitchFamily="34" charset="0"/>
              </a:rPr>
              <a:t>Pravá ruka </a:t>
            </a:r>
            <a:r>
              <a:rPr lang="cs-CZ" dirty="0">
                <a:solidFill>
                  <a:srgbClr val="FF0000"/>
                </a:solidFill>
                <a:latin typeface="Arial Black" pitchFamily="34" charset="0"/>
              </a:rPr>
              <a:t>&gt; palec nahoru &gt; prsty do oblouku jsou ve směru této šipky </a:t>
            </a:r>
          </a:p>
        </p:txBody>
      </p:sp>
      <p:sp>
        <p:nvSpPr>
          <p:cNvPr id="12" name="TextovéPole 11"/>
          <p:cNvSpPr txBox="1"/>
          <p:nvPr/>
        </p:nvSpPr>
        <p:spPr>
          <a:xfrm>
            <a:off x="4644008" y="4797152"/>
            <a:ext cx="2520280" cy="1477328"/>
          </a:xfrm>
          <a:prstGeom prst="rect">
            <a:avLst/>
          </a:prstGeom>
          <a:noFill/>
        </p:spPr>
        <p:txBody>
          <a:bodyPr wrap="square" rtlCol="0">
            <a:spAutoFit/>
          </a:bodyPr>
          <a:lstStyle/>
          <a:p>
            <a:r>
              <a:rPr lang="cs-CZ" u="sng" dirty="0">
                <a:solidFill>
                  <a:srgbClr val="008000"/>
                </a:solidFill>
                <a:latin typeface="Arial Black" pitchFamily="34" charset="0"/>
              </a:rPr>
              <a:t>LEVOTOČIVÉ</a:t>
            </a:r>
          </a:p>
          <a:p>
            <a:r>
              <a:rPr lang="cs-CZ" i="1" u="sng" dirty="0">
                <a:solidFill>
                  <a:srgbClr val="008000"/>
                </a:solidFill>
                <a:latin typeface="Arial Black" pitchFamily="34" charset="0"/>
              </a:rPr>
              <a:t>LEVÁ ruka </a:t>
            </a:r>
            <a:r>
              <a:rPr lang="cs-CZ" dirty="0">
                <a:solidFill>
                  <a:srgbClr val="008000"/>
                </a:solidFill>
                <a:latin typeface="Arial Black" pitchFamily="34" charset="0"/>
              </a:rPr>
              <a:t>&gt; palec nahoru &gt; prsty do oblouku jsou ve směru této šipky </a:t>
            </a:r>
          </a:p>
        </p:txBody>
      </p:sp>
      <p:sp>
        <p:nvSpPr>
          <p:cNvPr id="13" name="TextovéPole 12"/>
          <p:cNvSpPr txBox="1"/>
          <p:nvPr/>
        </p:nvSpPr>
        <p:spPr>
          <a:xfrm>
            <a:off x="2555776" y="5589240"/>
            <a:ext cx="1944216" cy="646331"/>
          </a:xfrm>
          <a:prstGeom prst="rect">
            <a:avLst/>
          </a:prstGeom>
          <a:no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a:t>
            </a:r>
            <a:endParaRPr lang="cs-CZ" dirty="0"/>
          </a:p>
        </p:txBody>
      </p:sp>
      <p:sp>
        <p:nvSpPr>
          <p:cNvPr id="14" name="TextovéPole 13"/>
          <p:cNvSpPr txBox="1"/>
          <p:nvPr/>
        </p:nvSpPr>
        <p:spPr>
          <a:xfrm>
            <a:off x="395536" y="692696"/>
            <a:ext cx="2160240" cy="646331"/>
          </a:xfrm>
          <a:prstGeom prst="rect">
            <a:avLst/>
          </a:prstGeom>
          <a:no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0000FF"/>
                </a:solidFill>
                <a:latin typeface="Arial Black" pitchFamily="34" charset="0"/>
              </a:rPr>
              <a:t>SEKUNDÁRNÍ STRUKTURA proteinů II/2</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pic>
        <p:nvPicPr>
          <p:cNvPr id="11" name="Obrázek 10" descr="ALFA HELIX, vodíkové můstky a pravotočivost001.jpg"/>
          <p:cNvPicPr>
            <a:picLocks noChangeAspect="1"/>
          </p:cNvPicPr>
          <p:nvPr/>
        </p:nvPicPr>
        <p:blipFill>
          <a:blip r:embed="rId2" cstate="print"/>
          <a:stretch>
            <a:fillRect/>
          </a:stretch>
        </p:blipFill>
        <p:spPr>
          <a:xfrm>
            <a:off x="251520" y="908719"/>
            <a:ext cx="4104456" cy="5688633"/>
          </a:xfrm>
          <a:prstGeom prst="rect">
            <a:avLst/>
          </a:prstGeom>
        </p:spPr>
      </p:pic>
      <p:sp>
        <p:nvSpPr>
          <p:cNvPr id="12" name="TextovéPole 11"/>
          <p:cNvSpPr txBox="1"/>
          <p:nvPr/>
        </p:nvSpPr>
        <p:spPr>
          <a:xfrm>
            <a:off x="4644008" y="1052736"/>
            <a:ext cx="4104456" cy="1200329"/>
          </a:xfrm>
          <a:prstGeom prst="rect">
            <a:avLst/>
          </a:prstGeom>
          <a:noFill/>
        </p:spPr>
        <p:txBody>
          <a:bodyPr wrap="square" rtlCol="0">
            <a:spAutoFit/>
          </a:bodyPr>
          <a:lstStyle/>
          <a:p>
            <a:r>
              <a:rPr lang="cs-CZ" sz="2400" dirty="0">
                <a:latin typeface="Arial Black" pitchFamily="34" charset="0"/>
              </a:rPr>
              <a:t>ČERNÉ VAZBY JSOU SMĚREM K POZOROVATELI</a:t>
            </a:r>
          </a:p>
        </p:txBody>
      </p:sp>
      <p:sp>
        <p:nvSpPr>
          <p:cNvPr id="13" name="TextovéPole 12"/>
          <p:cNvSpPr txBox="1"/>
          <p:nvPr/>
        </p:nvSpPr>
        <p:spPr>
          <a:xfrm>
            <a:off x="4716016" y="2348880"/>
            <a:ext cx="4032448" cy="1815882"/>
          </a:xfrm>
          <a:prstGeom prst="rect">
            <a:avLst/>
          </a:prstGeom>
          <a:noFill/>
        </p:spPr>
        <p:txBody>
          <a:bodyPr wrap="square" rtlCol="0">
            <a:spAutoFit/>
          </a:bodyPr>
          <a:lstStyle/>
          <a:p>
            <a:r>
              <a:rPr lang="cs-CZ" sz="2800" dirty="0">
                <a:solidFill>
                  <a:srgbClr val="FF0000"/>
                </a:solidFill>
                <a:latin typeface="Arial Black" pitchFamily="34" charset="0"/>
              </a:rPr>
              <a:t>ČÁRKOVANĚ </a:t>
            </a:r>
            <a:r>
              <a:rPr lang="cs-CZ" sz="2800">
                <a:solidFill>
                  <a:srgbClr val="FF0000"/>
                </a:solidFill>
                <a:latin typeface="Arial Black" pitchFamily="34" charset="0"/>
              </a:rPr>
              <a:t>A ZVÝRAZNĚNĚ </a:t>
            </a:r>
            <a:r>
              <a:rPr lang="cs-CZ" sz="2800" dirty="0">
                <a:solidFill>
                  <a:srgbClr val="FF0000"/>
                </a:solidFill>
                <a:latin typeface="Arial Black" pitchFamily="34" charset="0"/>
              </a:rPr>
              <a:t>JSOU VODÍKOVÉ MŮSTKY</a:t>
            </a:r>
          </a:p>
        </p:txBody>
      </p:sp>
      <p:sp>
        <p:nvSpPr>
          <p:cNvPr id="14" name="TextovéPole 13"/>
          <p:cNvSpPr txBox="1"/>
          <p:nvPr/>
        </p:nvSpPr>
        <p:spPr>
          <a:xfrm>
            <a:off x="4716016" y="4293096"/>
            <a:ext cx="4032448" cy="2308324"/>
          </a:xfrm>
          <a:prstGeom prst="rect">
            <a:avLst/>
          </a:prstGeom>
          <a:solidFill>
            <a:schemeClr val="accent3">
              <a:lumMod val="95000"/>
            </a:schemeClr>
          </a:solidFill>
        </p:spPr>
        <p:txBody>
          <a:bodyPr wrap="square" rtlCol="0">
            <a:spAutoFit/>
          </a:bodyPr>
          <a:lstStyle/>
          <a:p>
            <a:r>
              <a:rPr lang="cs-CZ" sz="3600" dirty="0">
                <a:solidFill>
                  <a:srgbClr val="008000"/>
                </a:solidFill>
                <a:latin typeface="Arial Black" pitchFamily="34" charset="0"/>
              </a:rPr>
              <a:t>Šroubovice je PRAVOTOČIVÁ – viz minulý snímek!</a:t>
            </a:r>
          </a:p>
        </p:txBody>
      </p:sp>
      <p:cxnSp>
        <p:nvCxnSpPr>
          <p:cNvPr id="16" name="Přímá spojovací šipka 15"/>
          <p:cNvCxnSpPr/>
          <p:nvPr/>
        </p:nvCxnSpPr>
        <p:spPr>
          <a:xfrm flipH="1">
            <a:off x="3491880" y="2636912"/>
            <a:ext cx="1296144" cy="72008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699792" y="1340768"/>
            <a:ext cx="1944216" cy="1584176"/>
          </a:xfrm>
          <a:prstGeom prst="straightConnector1">
            <a:avLst/>
          </a:prstGeom>
          <a:ln w="635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a:solidFill>
                  <a:srgbClr val="0000FF"/>
                </a:solidFill>
                <a:latin typeface="Arial Black" pitchFamily="34" charset="0"/>
              </a:rPr>
              <a:t>SEKUNDÁRNÍ STRUKTURA proteinů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2520280" cy="861774"/>
          </a:xfrm>
          <a:prstGeom prst="rect">
            <a:avLst/>
          </a:prstGeom>
          <a:solidFill>
            <a:schemeClr val="accent3">
              <a:lumMod val="85000"/>
            </a:schemeClr>
          </a:solidFill>
        </p:spPr>
        <p:txBody>
          <a:bodyPr wrap="square" rtlCol="0">
            <a:spAutoFit/>
          </a:bodyPr>
          <a:lstStyle/>
          <a:p>
            <a:r>
              <a:rPr lang="cs-CZ" u="sng" dirty="0">
                <a:solidFill>
                  <a:srgbClr val="008000"/>
                </a:solidFill>
                <a:latin typeface="Arial Black" pitchFamily="34" charset="0"/>
              </a:rPr>
              <a:t>LEVOTOČIVÁ</a:t>
            </a:r>
          </a:p>
          <a:p>
            <a:r>
              <a:rPr lang="cs-CZ" u="sng" dirty="0">
                <a:solidFill>
                  <a:srgbClr val="008000"/>
                </a:solidFill>
                <a:latin typeface="Arial Black" pitchFamily="34" charset="0"/>
              </a:rPr>
              <a:t>SPIRÁLA , </a:t>
            </a:r>
            <a:r>
              <a:rPr lang="cs-CZ" sz="3200" b="1" u="sng" dirty="0">
                <a:solidFill>
                  <a:srgbClr val="008000"/>
                </a:solidFill>
                <a:latin typeface="Symbol" pitchFamily="18" charset="2"/>
              </a:rPr>
              <a:t>a</a:t>
            </a:r>
            <a:r>
              <a:rPr lang="cs-CZ" u="sng" dirty="0">
                <a:solidFill>
                  <a:srgbClr val="008000"/>
                </a:solidFill>
                <a:latin typeface="Symbol" pitchFamily="18" charset="2"/>
              </a:rPr>
              <a:t> </a:t>
            </a:r>
            <a:r>
              <a:rPr lang="cs-CZ" u="sng" dirty="0" err="1">
                <a:solidFill>
                  <a:srgbClr val="008000"/>
                </a:solidFill>
                <a:latin typeface="Arial Black" pitchFamily="34" charset="0"/>
              </a:rPr>
              <a:t>helix</a:t>
            </a:r>
            <a:endParaRPr lang="cs-CZ" dirty="0">
              <a:solidFill>
                <a:srgbClr val="008000"/>
              </a:solidFill>
            </a:endParaRPr>
          </a:p>
        </p:txBody>
      </p:sp>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2" name="TextovéPole 11"/>
          <p:cNvSpPr txBox="1"/>
          <p:nvPr/>
        </p:nvSpPr>
        <p:spPr>
          <a:xfrm>
            <a:off x="6660232" y="620688"/>
            <a:ext cx="2376264" cy="861774"/>
          </a:xfrm>
          <a:prstGeom prst="rect">
            <a:avLst/>
          </a:prstGeom>
          <a:solidFill>
            <a:schemeClr val="accent3">
              <a:lumMod val="85000"/>
            </a:schemeClr>
          </a:solidFill>
        </p:spPr>
        <p:txBody>
          <a:bodyPr wrap="square" rtlCol="0">
            <a:spAutoFit/>
          </a:bodyPr>
          <a:lstStyle/>
          <a:p>
            <a:r>
              <a:rPr lang="cs-CZ" u="sng" dirty="0">
                <a:solidFill>
                  <a:srgbClr val="FF0000"/>
                </a:solidFill>
                <a:latin typeface="Arial Black" pitchFamily="34" charset="0"/>
              </a:rPr>
              <a:t>PRAVOTOČIVÁ</a:t>
            </a:r>
          </a:p>
          <a:p>
            <a:r>
              <a:rPr lang="cs-CZ" u="sng" dirty="0">
                <a:solidFill>
                  <a:srgbClr val="FF0000"/>
                </a:solidFill>
                <a:latin typeface="Arial Black" pitchFamily="34" charset="0"/>
              </a:rPr>
              <a:t>SPIRÁLA, </a:t>
            </a:r>
            <a:r>
              <a:rPr lang="cs-CZ" sz="3200" b="1" u="sng" dirty="0">
                <a:solidFill>
                  <a:srgbClr val="FF0000"/>
                </a:solidFill>
                <a:latin typeface="Symbol" pitchFamily="18" charset="2"/>
              </a:rPr>
              <a:t>a</a:t>
            </a:r>
            <a:r>
              <a:rPr lang="cs-CZ" u="sng" dirty="0">
                <a:solidFill>
                  <a:srgbClr val="FF0000"/>
                </a:solidFill>
                <a:latin typeface="Symbol" pitchFamily="18" charset="2"/>
              </a:rPr>
              <a:t> </a:t>
            </a:r>
            <a:r>
              <a:rPr lang="cs-CZ" u="sng" dirty="0" err="1">
                <a:solidFill>
                  <a:srgbClr val="FF0000"/>
                </a:solidFill>
                <a:latin typeface="Arial Black" pitchFamily="34" charset="0"/>
              </a:rPr>
              <a:t>helix</a:t>
            </a:r>
            <a:endParaRPr lang="cs-CZ" dirty="0"/>
          </a:p>
        </p:txBody>
      </p:sp>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467544" y="1988840"/>
            <a:ext cx="2117887" cy="461665"/>
          </a:xfrm>
          <a:prstGeom prst="rect">
            <a:avLst/>
          </a:prstGeom>
        </p:spPr>
        <p:txBody>
          <a:bodyPr wrap="none">
            <a:spAutoFit/>
          </a:bodyPr>
          <a:lstStyle/>
          <a:p>
            <a:pPr algn="ctr"/>
            <a:r>
              <a:rPr lang="cs-CZ" sz="2400" dirty="0">
                <a:hlinkClick r:id="rId4" tooltip="Prolin"/>
              </a:rPr>
              <a:t>Prolin</a:t>
            </a:r>
            <a:r>
              <a:rPr lang="cs-CZ" sz="2400" dirty="0"/>
              <a:t> (Pro, P)</a:t>
            </a:r>
          </a:p>
        </p:txBody>
      </p:sp>
      <p:pic>
        <p:nvPicPr>
          <p:cNvPr id="9" name="Obrázek 8" descr="800px-Amminoacido_prolina_formula_svg.png"/>
          <p:cNvPicPr>
            <a:picLocks noChangeAspect="1"/>
          </p:cNvPicPr>
          <p:nvPr/>
        </p:nvPicPr>
        <p:blipFill>
          <a:blip r:embed="rId5" cstate="print"/>
          <a:stretch>
            <a:fillRect/>
          </a:stretch>
        </p:blipFill>
        <p:spPr>
          <a:xfrm>
            <a:off x="2375121" y="1988840"/>
            <a:ext cx="2646229" cy="1872208"/>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232248" cy="646331"/>
          </a:xfrm>
          <a:prstGeom prst="rect">
            <a:avLst/>
          </a:prstGeom>
          <a:noFill/>
          <a:ln w="38100">
            <a:solidFill>
              <a:srgbClr val="FF0000"/>
            </a:solidFill>
          </a:ln>
        </p:spPr>
        <p:txBody>
          <a:bodyPr wrap="square" rtlCol="0">
            <a:spAutoFit/>
          </a:bodyPr>
          <a:lstStyle/>
          <a:p>
            <a:r>
              <a:rPr lang="cs-CZ" dirty="0">
                <a:solidFill>
                  <a:srgbClr val="FF0000"/>
                </a:solidFill>
                <a:latin typeface="Arial Black" pitchFamily="34" charset="0"/>
              </a:rPr>
              <a:t>Kasein je FOSFOPROTEID</a:t>
            </a:r>
            <a:endParaRPr lang="cs-CZ"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429111" y="2780928"/>
            <a:ext cx="2031967" cy="461665"/>
          </a:xfrm>
          <a:prstGeom prst="rect">
            <a:avLst/>
          </a:prstGeom>
        </p:spPr>
        <p:txBody>
          <a:bodyPr wrap="none">
            <a:spAutoFit/>
          </a:bodyPr>
          <a:lstStyle/>
          <a:p>
            <a:pPr algn="ctr"/>
            <a:r>
              <a:rPr lang="cs-CZ" sz="2400" dirty="0">
                <a:hlinkClick r:id="rId8" tooltip="Serin"/>
              </a:rPr>
              <a:t>Serin</a:t>
            </a:r>
            <a:r>
              <a:rPr lang="cs-CZ" sz="2400" dirty="0"/>
              <a:t> (Ser, S)</a:t>
            </a:r>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5508104"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508104" y="2996952"/>
            <a:ext cx="79208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539552" y="2996952"/>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10" name="Obrázek 9" descr="AminoAcidball_svg.png"/>
          <p:cNvPicPr>
            <a:picLocks noChangeAspect="1"/>
          </p:cNvPicPr>
          <p:nvPr/>
        </p:nvPicPr>
        <p:blipFill>
          <a:blip r:embed="rId2" cstate="print"/>
          <a:stretch>
            <a:fillRect/>
          </a:stretch>
        </p:blipFill>
        <p:spPr>
          <a:xfrm>
            <a:off x="1259632" y="1052736"/>
            <a:ext cx="6686550" cy="4762500"/>
          </a:xfrm>
          <a:prstGeom prst="rect">
            <a:avLst/>
          </a:prstGeom>
        </p:spPr>
      </p:pic>
      <p:sp>
        <p:nvSpPr>
          <p:cNvPr id="2" name="TextovéPole 1">
            <a:extLst>
              <a:ext uri="{FF2B5EF4-FFF2-40B4-BE49-F238E27FC236}">
                <a16:creationId xmlns:a16="http://schemas.microsoft.com/office/drawing/2014/main" id="{5C64467E-BA36-47A5-9F30-AB336C9E486C}"/>
              </a:ext>
            </a:extLst>
          </p:cNvPr>
          <p:cNvSpPr txBox="1"/>
          <p:nvPr/>
        </p:nvSpPr>
        <p:spPr>
          <a:xfrm>
            <a:off x="0" y="908720"/>
            <a:ext cx="6444208" cy="1138773"/>
          </a:xfrm>
          <a:prstGeom prst="rect">
            <a:avLst/>
          </a:prstGeom>
          <a:noFill/>
        </p:spPr>
        <p:txBody>
          <a:bodyPr wrap="square" rtlCol="0">
            <a:spAutoFit/>
          </a:bodyPr>
          <a:lstStyle/>
          <a:p>
            <a:r>
              <a:rPr lang="cs-CZ" sz="2800" dirty="0">
                <a:solidFill>
                  <a:srgbClr val="0000FF"/>
                </a:solidFill>
                <a:latin typeface="Arial Black" panose="020B0A04020102020204" pitchFamily="34" charset="0"/>
              </a:rPr>
              <a:t>Základem je 2-aminokyselina</a:t>
            </a:r>
          </a:p>
          <a:p>
            <a:r>
              <a:rPr lang="cs-CZ" sz="2800" dirty="0">
                <a:solidFill>
                  <a:srgbClr val="0000FF"/>
                </a:solidFill>
                <a:latin typeface="+mj-lt"/>
              </a:rPr>
              <a:t>Někdy se označuje jako </a:t>
            </a:r>
            <a:r>
              <a:rPr lang="cs-CZ" sz="4000" b="1" dirty="0">
                <a:solidFill>
                  <a:srgbClr val="0000FF"/>
                </a:solidFill>
                <a:latin typeface="Symbol" panose="05050102010706020507" pitchFamily="18" charset="2"/>
              </a:rPr>
              <a:t>a</a:t>
            </a:r>
            <a:r>
              <a:rPr lang="cs-CZ" sz="2400" dirty="0">
                <a:solidFill>
                  <a:srgbClr val="0000FF"/>
                </a:solidFill>
                <a:latin typeface="+mn-lt"/>
              </a:rPr>
              <a:t>-aminokyselina</a:t>
            </a:r>
            <a:endParaRPr lang="cs-CZ" sz="2800" dirty="0">
              <a:solidFill>
                <a:srgbClr val="0000FF"/>
              </a:solidFill>
              <a:latin typeface="+mn-lt"/>
            </a:endParaRPr>
          </a:p>
        </p:txBody>
      </p:sp>
      <p:sp>
        <p:nvSpPr>
          <p:cNvPr id="3" name="TextovéPole 2">
            <a:extLst>
              <a:ext uri="{FF2B5EF4-FFF2-40B4-BE49-F238E27FC236}">
                <a16:creationId xmlns:a16="http://schemas.microsoft.com/office/drawing/2014/main" id="{BB9AAA08-9FDA-4565-A775-104FF4DFA82F}"/>
              </a:ext>
            </a:extLst>
          </p:cNvPr>
          <p:cNvSpPr txBox="1"/>
          <p:nvPr/>
        </p:nvSpPr>
        <p:spPr>
          <a:xfrm>
            <a:off x="30907" y="6283295"/>
            <a:ext cx="9144000" cy="446276"/>
          </a:xfrm>
          <a:prstGeom prst="rect">
            <a:avLst/>
          </a:prstGeom>
          <a:solidFill>
            <a:schemeClr val="bg1">
              <a:lumMod val="95000"/>
            </a:schemeClr>
          </a:solidFill>
        </p:spPr>
        <p:txBody>
          <a:bodyPr wrap="square" rtlCol="0">
            <a:spAutoFit/>
          </a:bodyPr>
          <a:lstStyle/>
          <a:p>
            <a:r>
              <a:rPr lang="cs-CZ" sz="2300" dirty="0">
                <a:solidFill>
                  <a:srgbClr val="0000FF"/>
                </a:solidFill>
                <a:latin typeface="Arial Black" panose="020B0A04020102020204" pitchFamily="34" charset="0"/>
              </a:rPr>
              <a:t>Aminokyselina může mít i dvě –NH</a:t>
            </a:r>
            <a:r>
              <a:rPr lang="cs-CZ" sz="2300" baseline="-25000" dirty="0">
                <a:solidFill>
                  <a:srgbClr val="0000FF"/>
                </a:solidFill>
                <a:latin typeface="Arial Black" panose="020B0A04020102020204" pitchFamily="34" charset="0"/>
              </a:rPr>
              <a:t>2</a:t>
            </a:r>
            <a:r>
              <a:rPr lang="cs-CZ" sz="2300" dirty="0">
                <a:solidFill>
                  <a:srgbClr val="0000FF"/>
                </a:solidFill>
                <a:latin typeface="Arial Black" panose="020B0A04020102020204" pitchFamily="34" charset="0"/>
              </a:rPr>
              <a:t> skupiny (např. lysin)</a:t>
            </a:r>
            <a:endParaRPr lang="cs-CZ" sz="23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cs-CZ" dirty="0">
                <a:solidFill>
                  <a:srgbClr val="FF0000"/>
                </a:solidFill>
                <a:latin typeface="Arial Black" pitchFamily="34" charset="0"/>
              </a:rPr>
              <a:t>Kasein – charakteristiky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8" name="Obrázek 7" descr="kasein složení.jpg"/>
          <p:cNvPicPr>
            <a:picLocks noChangeAspect="1"/>
          </p:cNvPicPr>
          <p:nvPr/>
        </p:nvPicPr>
        <p:blipFill>
          <a:blip r:embed="rId2" cstate="print"/>
          <a:stretch>
            <a:fillRect/>
          </a:stretch>
        </p:blipFill>
        <p:spPr>
          <a:xfrm rot="5400000">
            <a:off x="3818886" y="-2658645"/>
            <a:ext cx="1512168" cy="8646899"/>
          </a:xfrm>
          <a:prstGeom prst="rect">
            <a:avLst/>
          </a:prstGeom>
        </p:spPr>
      </p:pic>
      <p:sp>
        <p:nvSpPr>
          <p:cNvPr id="9" name="Obdélník 8"/>
          <p:cNvSpPr/>
          <p:nvPr/>
        </p:nvSpPr>
        <p:spPr>
          <a:xfrm>
            <a:off x="5364088" y="980728"/>
            <a:ext cx="1008112" cy="136815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323528" y="2564905"/>
            <a:ext cx="8352928" cy="769441"/>
          </a:xfrm>
          <a:prstGeom prst="rect">
            <a:avLst/>
          </a:prstGeom>
          <a:noFill/>
        </p:spPr>
        <p:txBody>
          <a:bodyPr wrap="square" rtlCol="0">
            <a:spAutoFit/>
          </a:bodyPr>
          <a:lstStyle/>
          <a:p>
            <a:pPr algn="ctr"/>
            <a:r>
              <a:rPr lang="cs-CZ" sz="4400" dirty="0">
                <a:solidFill>
                  <a:srgbClr val="008000"/>
                </a:solidFill>
                <a:latin typeface="Arial Black" pitchFamily="34" charset="0"/>
              </a:rPr>
              <a:t>KASEIN  versus </a:t>
            </a:r>
            <a:r>
              <a:rPr lang="cs-CZ" sz="4400" dirty="0">
                <a:solidFill>
                  <a:srgbClr val="C00000"/>
                </a:solidFill>
                <a:latin typeface="Arial Black" pitchFamily="34" charset="0"/>
              </a:rPr>
              <a:t>TVAROH</a:t>
            </a:r>
          </a:p>
        </p:txBody>
      </p:sp>
      <p:sp>
        <p:nvSpPr>
          <p:cNvPr id="11" name="TextovéPole 10"/>
          <p:cNvSpPr txBox="1"/>
          <p:nvPr/>
        </p:nvSpPr>
        <p:spPr>
          <a:xfrm>
            <a:off x="323528" y="3284984"/>
            <a:ext cx="8496944" cy="2677656"/>
          </a:xfrm>
          <a:prstGeom prst="rect">
            <a:avLst/>
          </a:prstGeom>
          <a:noFill/>
        </p:spPr>
        <p:txBody>
          <a:bodyPr wrap="square" rtlCol="0">
            <a:spAutoFit/>
          </a:bodyPr>
          <a:lstStyle/>
          <a:p>
            <a:r>
              <a:rPr lang="cs-CZ" sz="2800" u="sng" dirty="0">
                <a:solidFill>
                  <a:srgbClr val="008000"/>
                </a:solidFill>
                <a:latin typeface="Arial Black" pitchFamily="34" charset="0"/>
              </a:rPr>
              <a:t>KASEIN</a:t>
            </a:r>
            <a:r>
              <a:rPr lang="cs-CZ" sz="2800" dirty="0">
                <a:solidFill>
                  <a:srgbClr val="008000"/>
                </a:solidFill>
                <a:latin typeface="Arial Black" pitchFamily="34" charset="0"/>
              </a:rPr>
              <a:t>  se vyrábí z ODTUČNĚNÉHO (odstředěného) MLÉKA, VYSOKÝ TUK JE ZÁVADOU. </a:t>
            </a:r>
            <a:r>
              <a:rPr lang="cs-CZ" sz="2800" i="1" dirty="0">
                <a:solidFill>
                  <a:srgbClr val="008000"/>
                </a:solidFill>
                <a:latin typeface="Arial Black" pitchFamily="34" charset="0"/>
              </a:rPr>
              <a:t>Vyprání fosforečnanů Ca.</a:t>
            </a:r>
          </a:p>
          <a:p>
            <a:r>
              <a:rPr lang="cs-CZ" sz="2800" u="sng" dirty="0">
                <a:solidFill>
                  <a:srgbClr val="C00000"/>
                </a:solidFill>
                <a:latin typeface="Arial Black" pitchFamily="34" charset="0"/>
              </a:rPr>
              <a:t>TVAROH</a:t>
            </a:r>
            <a:r>
              <a:rPr lang="cs-CZ" sz="2800" dirty="0">
                <a:solidFill>
                  <a:srgbClr val="C00000"/>
                </a:solidFill>
                <a:latin typeface="Arial Black" pitchFamily="34" charset="0"/>
              </a:rPr>
              <a:t>  se vyrábí PLNOTUČNÉHO MLÉKA (může ale být i NÍZKOTUČNÝ). </a:t>
            </a:r>
            <a:r>
              <a:rPr lang="cs-CZ" sz="2800" i="1" dirty="0">
                <a:solidFill>
                  <a:srgbClr val="C00000"/>
                </a:solidFill>
                <a:latin typeface="Arial Black" pitchFamily="34" charset="0"/>
              </a:rPr>
              <a:t>Ponechány soli 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Kasein – charakteristiky</a:t>
            </a:r>
          </a:p>
        </p:txBody>
      </p:sp>
      <p:sp>
        <p:nvSpPr>
          <p:cNvPr id="17" name="Zástupný symbol pro obsah 16"/>
          <p:cNvSpPr>
            <a:spLocks noGrp="1"/>
          </p:cNvSpPr>
          <p:nvPr>
            <p:ph idx="1"/>
          </p:nvPr>
        </p:nvSpPr>
        <p:spPr>
          <a:xfrm>
            <a:off x="457200" y="1052736"/>
            <a:ext cx="8229600" cy="5073427"/>
          </a:xfrm>
        </p:spPr>
        <p:txBody>
          <a:bodyPr/>
          <a:lstStyle/>
          <a:p>
            <a:r>
              <a:rPr lang="cs-CZ" sz="2800" b="1" dirty="0"/>
              <a:t>Bílkovinná složka mléka</a:t>
            </a:r>
          </a:p>
          <a:p>
            <a:r>
              <a:rPr lang="cs-CZ" sz="2800" b="1" dirty="0">
                <a:solidFill>
                  <a:srgbClr val="0000FF"/>
                </a:solidFill>
              </a:rPr>
              <a:t>Rozeznáváme čtyři typy: </a:t>
            </a:r>
            <a:r>
              <a:rPr lang="cs-CZ" sz="2800" b="1" dirty="0">
                <a:solidFill>
                  <a:srgbClr val="0000FF"/>
                </a:solidFill>
                <a:latin typeface="Symbol" pitchFamily="18" charset="2"/>
              </a:rPr>
              <a:t>a</a:t>
            </a:r>
            <a:r>
              <a:rPr lang="cs-CZ" sz="2800" b="1" dirty="0">
                <a:solidFill>
                  <a:srgbClr val="0000FF"/>
                </a:solidFill>
              </a:rPr>
              <a:t>S1, </a:t>
            </a:r>
            <a:r>
              <a:rPr lang="cs-CZ" sz="2800" b="1" dirty="0">
                <a:solidFill>
                  <a:srgbClr val="0000FF"/>
                </a:solidFill>
                <a:latin typeface="Symbol" pitchFamily="18" charset="2"/>
              </a:rPr>
              <a:t>a</a:t>
            </a:r>
            <a:r>
              <a:rPr lang="cs-CZ" sz="2800" b="1" dirty="0">
                <a:solidFill>
                  <a:srgbClr val="0000FF"/>
                </a:solidFill>
              </a:rPr>
              <a:t>S2, </a:t>
            </a:r>
            <a:r>
              <a:rPr lang="cs-CZ" sz="2800" b="1" dirty="0">
                <a:solidFill>
                  <a:srgbClr val="0000FF"/>
                </a:solidFill>
                <a:latin typeface="Symbol" pitchFamily="18" charset="2"/>
              </a:rPr>
              <a:t>b, k</a:t>
            </a:r>
            <a:endParaRPr lang="cs-CZ" sz="2800" b="1" dirty="0">
              <a:solidFill>
                <a:srgbClr val="0000FF"/>
              </a:solidFill>
            </a:endParaRPr>
          </a:p>
          <a:p>
            <a:r>
              <a:rPr lang="cs-CZ" sz="2800" b="1">
                <a:solidFill>
                  <a:srgbClr val="FF0000"/>
                </a:solidFill>
                <a:latin typeface="Arial Black" pitchFamily="34" charset="0"/>
              </a:rPr>
              <a:t>Získává se </a:t>
            </a:r>
            <a:r>
              <a:rPr lang="cs-CZ" sz="2800" b="1" dirty="0">
                <a:solidFill>
                  <a:srgbClr val="FF0000"/>
                </a:solidFill>
                <a:latin typeface="Arial Black" pitchFamily="34" charset="0"/>
              </a:rPr>
              <a:t>vysrážením kyselinami nebo enzymy</a:t>
            </a:r>
          </a:p>
          <a:p>
            <a:r>
              <a:rPr lang="cs-CZ" sz="2800" b="1" dirty="0">
                <a:solidFill>
                  <a:srgbClr val="008000"/>
                </a:solidFill>
              </a:rPr>
              <a:t>M = cca. 75 000 – 350 000</a:t>
            </a:r>
          </a:p>
          <a:p>
            <a:r>
              <a:rPr lang="cs-CZ" sz="2800" b="1" dirty="0"/>
              <a:t>Nerozpustný ve vodě</a:t>
            </a:r>
          </a:p>
          <a:p>
            <a:r>
              <a:rPr lang="cs-CZ" sz="2800" b="1" dirty="0"/>
              <a:t>Rozpustný v kyselinách a alkáliích</a:t>
            </a:r>
          </a:p>
          <a:p>
            <a:r>
              <a:rPr lang="cs-CZ" sz="2800" b="1" dirty="0"/>
              <a:t>Alkalické roztoky mají schopnost dispergátorů</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51</a:t>
            </a:fld>
            <a:endParaRPr lang="sk-SK"/>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cs-CZ" sz="4800" dirty="0">
                <a:solidFill>
                  <a:srgbClr val="FF0000"/>
                </a:solidFill>
                <a:latin typeface="Arial Black" pitchFamily="34" charset="0"/>
              </a:rPr>
              <a:t>Od kaseinu k sýrům</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sp>
        <p:nvSpPr>
          <p:cNvPr id="7" name="Zástupný symbol pro obsah 6"/>
          <p:cNvSpPr>
            <a:spLocks noGrp="1"/>
          </p:cNvSpPr>
          <p:nvPr>
            <p:ph idx="1"/>
          </p:nvPr>
        </p:nvSpPr>
        <p:spPr>
          <a:xfrm>
            <a:off x="457200" y="620688"/>
            <a:ext cx="8229600" cy="5616624"/>
          </a:xfrm>
        </p:spPr>
        <p:txBody>
          <a:bodyPr/>
          <a:lstStyle/>
          <a:p>
            <a:r>
              <a:rPr lang="cs-CZ" dirty="0">
                <a:solidFill>
                  <a:srgbClr val="FF0000"/>
                </a:solidFill>
                <a:latin typeface="Arial Black" pitchFamily="34" charset="0"/>
              </a:rPr>
              <a:t>KASEIN </a:t>
            </a:r>
          </a:p>
          <a:p>
            <a:pPr lvl="1"/>
            <a:r>
              <a:rPr lang="cs-CZ" dirty="0">
                <a:solidFill>
                  <a:srgbClr val="0000FF"/>
                </a:solidFill>
                <a:latin typeface="Arial Black" pitchFamily="34" charset="0"/>
              </a:rPr>
              <a:t>ENZYMY</a:t>
            </a:r>
            <a:r>
              <a:rPr lang="cs-CZ" dirty="0">
                <a:solidFill>
                  <a:srgbClr val="FF0000"/>
                </a:solidFill>
                <a:latin typeface="Arial Black" pitchFamily="34" charset="0"/>
              </a:rPr>
              <a:t> </a:t>
            </a:r>
          </a:p>
          <a:p>
            <a:pPr lvl="2"/>
            <a:r>
              <a:rPr lang="cs-CZ" dirty="0">
                <a:solidFill>
                  <a:srgbClr val="C00000"/>
                </a:solidFill>
                <a:latin typeface="Arial Black" pitchFamily="34" charset="0"/>
              </a:rPr>
              <a:t>PROTEÁZY -  štěpí peptidovou vazbu </a:t>
            </a:r>
            <a:r>
              <a:rPr lang="cs-CZ" u="sng" dirty="0">
                <a:solidFill>
                  <a:srgbClr val="C00000"/>
                </a:solidFill>
                <a:latin typeface="Arial Black" pitchFamily="34" charset="0"/>
              </a:rPr>
              <a:t>uprostřed řetězce </a:t>
            </a:r>
            <a:r>
              <a:rPr lang="cs-CZ" dirty="0">
                <a:solidFill>
                  <a:srgbClr val="C00000"/>
                </a:solidFill>
                <a:latin typeface="Arial Black" pitchFamily="34" charset="0"/>
              </a:rPr>
              <a:t>KASEINU &gt; ALBUMOZY &amp; PEPTONY</a:t>
            </a:r>
          </a:p>
          <a:p>
            <a:pPr lvl="2"/>
            <a:r>
              <a:rPr lang="cs-CZ" dirty="0">
                <a:solidFill>
                  <a:srgbClr val="008000"/>
                </a:solidFill>
                <a:latin typeface="Arial Black" pitchFamily="34" charset="0"/>
              </a:rPr>
              <a:t>PEPTIDÁZY - štěpí peptidickou vazbu </a:t>
            </a:r>
            <a:r>
              <a:rPr lang="cs-CZ" u="sng" dirty="0">
                <a:solidFill>
                  <a:srgbClr val="008000"/>
                </a:solidFill>
                <a:latin typeface="Arial Black" pitchFamily="34" charset="0"/>
              </a:rPr>
              <a:t>na konci řetězce</a:t>
            </a:r>
            <a:r>
              <a:rPr lang="cs-CZ" dirty="0">
                <a:solidFill>
                  <a:srgbClr val="008000"/>
                </a:solidFill>
                <a:latin typeface="Arial Black" pitchFamily="34" charset="0"/>
              </a:rPr>
              <a:t> KASEINU</a:t>
            </a:r>
          </a:p>
          <a:p>
            <a:pPr lvl="2"/>
            <a:r>
              <a:rPr lang="cs-CZ" dirty="0">
                <a:solidFill>
                  <a:srgbClr val="FFC000"/>
                </a:solidFill>
                <a:latin typeface="Arial Black" pitchFamily="34" charset="0"/>
              </a:rPr>
              <a:t>AMINÁZY – štěpí aminokyseliny (</a:t>
            </a:r>
            <a:r>
              <a:rPr lang="cs-CZ" sz="3200" u="sng" dirty="0">
                <a:solidFill>
                  <a:srgbClr val="FFC000"/>
                </a:solidFill>
                <a:latin typeface="Arial Black" pitchFamily="34" charset="0"/>
              </a:rPr>
              <a:t>nežádoucí</a:t>
            </a:r>
            <a:r>
              <a:rPr lang="cs-CZ" dirty="0">
                <a:solidFill>
                  <a:srgbClr val="FFC000"/>
                </a:solidFill>
                <a:latin typeface="Arial Black" pitchFamily="34" charset="0"/>
              </a:rPr>
              <a:t>)</a:t>
            </a:r>
          </a:p>
          <a:p>
            <a:r>
              <a:rPr lang="cs-CZ" dirty="0">
                <a:solidFill>
                  <a:srgbClr val="FF0000"/>
                </a:solidFill>
                <a:latin typeface="Arial Black" pitchFamily="34" charset="0"/>
              </a:rPr>
              <a:t>SÝR = NAŠTĚPENÝ KASEIN</a:t>
            </a:r>
          </a:p>
          <a:p>
            <a:r>
              <a:rPr lang="cs-CZ" sz="4000" u="sng" dirty="0">
                <a:solidFill>
                  <a:srgbClr val="7030A0"/>
                </a:solidFill>
                <a:latin typeface="Arial Black" pitchFamily="34" charset="0"/>
              </a:rPr>
              <a:t>„Díry“ v sýru </a:t>
            </a:r>
            <a:r>
              <a:rPr lang="cs-CZ" sz="2800" dirty="0">
                <a:solidFill>
                  <a:srgbClr val="7030A0"/>
                </a:solidFill>
                <a:latin typeface="Arial Black" pitchFamily="34" charset="0"/>
              </a:rPr>
              <a:t>= dílo bakterií &amp; enzymů, uvolňujících CO</a:t>
            </a:r>
            <a:r>
              <a:rPr lang="cs-CZ" sz="2800" baseline="-25000" dirty="0">
                <a:solidFill>
                  <a:srgbClr val="7030A0"/>
                </a:solidFill>
                <a:latin typeface="Arial Black" pitchFamily="34" charset="0"/>
              </a:rPr>
              <a:t>2</a:t>
            </a:r>
            <a:r>
              <a:rPr lang="cs-CZ" sz="2800" dirty="0">
                <a:solidFill>
                  <a:srgbClr val="7030A0"/>
                </a:solidFill>
                <a:latin typeface="Arial Black"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pic>
        <p:nvPicPr>
          <p:cNvPr id="5" name="Obrázek 4" descr="img063.jpg"/>
          <p:cNvPicPr>
            <a:picLocks noChangeAspect="1"/>
          </p:cNvPicPr>
          <p:nvPr/>
        </p:nvPicPr>
        <p:blipFill>
          <a:blip r:embed="rId2" cstate="print"/>
          <a:stretch>
            <a:fillRect/>
          </a:stretch>
        </p:blipFill>
        <p:spPr>
          <a:xfrm rot="5400000">
            <a:off x="1786972" y="-1130786"/>
            <a:ext cx="5544615" cy="8327487"/>
          </a:xfrm>
          <a:prstGeom prst="rect">
            <a:avLst/>
          </a:prstGeom>
        </p:spPr>
      </p:pic>
      <p:sp>
        <p:nvSpPr>
          <p:cNvPr id="6" name="TextovéPole 5"/>
          <p:cNvSpPr txBox="1"/>
          <p:nvPr/>
        </p:nvSpPr>
        <p:spPr>
          <a:xfrm>
            <a:off x="5076056" y="1124744"/>
            <a:ext cx="1944216" cy="584775"/>
          </a:xfrm>
          <a:prstGeom prst="rect">
            <a:avLst/>
          </a:prstGeom>
          <a:solidFill>
            <a:srgbClr val="FFFF00"/>
          </a:solidFill>
        </p:spPr>
        <p:txBody>
          <a:bodyPr wrap="square" rtlCol="0">
            <a:spAutoFit/>
          </a:bodyPr>
          <a:lstStyle/>
          <a:p>
            <a:r>
              <a:rPr lang="cs-CZ" sz="3200" dirty="0">
                <a:solidFill>
                  <a:srgbClr val="FF0000"/>
                </a:solidFill>
                <a:latin typeface="Arial Black" pitchFamily="34" charset="0"/>
              </a:rPr>
              <a:t>KASEIN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sp>
        <p:nvSpPr>
          <p:cNvPr id="9" name="TextovéPole 8"/>
          <p:cNvSpPr txBox="1"/>
          <p:nvPr/>
        </p:nvSpPr>
        <p:spPr>
          <a:xfrm>
            <a:off x="107504" y="1556792"/>
            <a:ext cx="8856984" cy="4647426"/>
          </a:xfrm>
          <a:prstGeom prst="rect">
            <a:avLst/>
          </a:prstGeom>
          <a:noFill/>
        </p:spPr>
        <p:txBody>
          <a:bodyPr wrap="square" rtlCol="0">
            <a:spAutoFit/>
          </a:bodyPr>
          <a:lstStyle/>
          <a:p>
            <a:r>
              <a:rPr lang="cs-CZ" sz="4400" u="sng" cap="all" dirty="0">
                <a:solidFill>
                  <a:srgbClr val="C00000"/>
                </a:solidFill>
                <a:latin typeface="Arial Black" pitchFamily="34" charset="0"/>
              </a:rPr>
              <a:t>Pepton</a:t>
            </a:r>
            <a:r>
              <a:rPr lang="cs-CZ" sz="4400" dirty="0">
                <a:solidFill>
                  <a:srgbClr val="C00000"/>
                </a:solidFill>
                <a:latin typeface="Arial Black" pitchFamily="34" charset="0"/>
              </a:rPr>
              <a:t> </a:t>
            </a:r>
            <a:r>
              <a:rPr lang="cs-CZ" sz="2800" b="1" dirty="0"/>
              <a:t>je obecně polypeptid (nebo také směs polypeptidů) vznikající parciální </a:t>
            </a:r>
            <a:r>
              <a:rPr lang="cs-CZ" sz="2800" b="1" dirty="0">
                <a:hlinkClick r:id="rId2" tooltip="Hydrolýza"/>
              </a:rPr>
              <a:t>hydrolýzou</a:t>
            </a:r>
            <a:r>
              <a:rPr lang="cs-CZ" sz="2800" b="1" dirty="0"/>
              <a:t> proteinů </a:t>
            </a:r>
            <a:r>
              <a:rPr lang="cs-CZ" sz="2800" b="1" dirty="0">
                <a:hlinkClick r:id="rId3" tooltip="Pepsin"/>
              </a:rPr>
              <a:t>pepsinem</a:t>
            </a:r>
            <a:r>
              <a:rPr lang="cs-CZ" sz="2800" b="1" dirty="0"/>
              <a:t> a </a:t>
            </a:r>
            <a:r>
              <a:rPr lang="cs-CZ" sz="2800" b="1" dirty="0">
                <a:hlinkClick r:id="rId4" tooltip="Kyselina chlorovodíková"/>
              </a:rPr>
              <a:t>kyselinou chlorovodíkovou (</a:t>
            </a:r>
            <a:r>
              <a:rPr lang="cs-CZ" sz="2800" b="1" dirty="0" err="1">
                <a:hlinkClick r:id="rId4" tooltip="Kyselina chlorovodíková"/>
              </a:rPr>
              <a:t>HCl</a:t>
            </a:r>
            <a:r>
              <a:rPr lang="cs-CZ" sz="2800" b="1" dirty="0">
                <a:hlinkClick r:id="rId4" tooltip="Kyselina chlorovodíková"/>
              </a:rPr>
              <a:t>)</a:t>
            </a:r>
            <a:r>
              <a:rPr lang="cs-CZ" sz="2800" b="1" dirty="0"/>
              <a:t> v </a:t>
            </a:r>
            <a:r>
              <a:rPr lang="cs-CZ" sz="2800" b="1" dirty="0">
                <a:hlinkClick r:id="rId5" tooltip="Žaludek"/>
              </a:rPr>
              <a:t>žaludku</a:t>
            </a:r>
            <a:r>
              <a:rPr lang="cs-CZ" sz="2800" b="1" dirty="0"/>
              <a:t>. </a:t>
            </a:r>
          </a:p>
          <a:p>
            <a:r>
              <a:rPr lang="cs-CZ" sz="2800" b="1" dirty="0">
                <a:solidFill>
                  <a:srgbClr val="C00000"/>
                </a:solidFill>
                <a:latin typeface="Arial Black" pitchFamily="34" charset="0"/>
              </a:rPr>
              <a:t>Je udáváno na štěpy o 3 – 4 </a:t>
            </a:r>
            <a:r>
              <a:rPr lang="cs-CZ" sz="2800" b="1" dirty="0" err="1">
                <a:solidFill>
                  <a:srgbClr val="C00000"/>
                </a:solidFill>
                <a:latin typeface="Arial Black" pitchFamily="34" charset="0"/>
              </a:rPr>
              <a:t>minokyselinách</a:t>
            </a:r>
            <a:r>
              <a:rPr lang="cs-CZ" sz="2800" b="1" dirty="0">
                <a:solidFill>
                  <a:srgbClr val="C00000"/>
                </a:solidFill>
                <a:latin typeface="Arial Black" pitchFamily="34" charset="0"/>
              </a:rPr>
              <a:t>.</a:t>
            </a:r>
          </a:p>
          <a:p>
            <a:r>
              <a:rPr lang="cs-CZ" sz="2800" b="1" dirty="0"/>
              <a:t>Peptony jsou dále v </a:t>
            </a:r>
            <a:r>
              <a:rPr lang="cs-CZ" sz="2800" b="1" dirty="0">
                <a:hlinkClick r:id="rId6" tooltip="Tenké střevo"/>
              </a:rPr>
              <a:t>tenkém střevě</a:t>
            </a:r>
            <a:r>
              <a:rPr lang="cs-CZ" sz="2800" b="1" dirty="0"/>
              <a:t> štěpeny </a:t>
            </a:r>
            <a:r>
              <a:rPr lang="cs-CZ" sz="2800" b="1" dirty="0">
                <a:hlinkClick r:id="rId7" tooltip="Trypsin"/>
              </a:rPr>
              <a:t>trypsinem</a:t>
            </a:r>
            <a:r>
              <a:rPr lang="cs-CZ" sz="2800" b="1" dirty="0"/>
              <a:t> a </a:t>
            </a:r>
            <a:r>
              <a:rPr lang="cs-CZ" sz="2800" b="1" dirty="0">
                <a:hlinkClick r:id="rId8" tooltip="Chymotrypsin"/>
              </a:rPr>
              <a:t>chymotrypsinem</a:t>
            </a:r>
            <a:r>
              <a:rPr lang="cs-CZ" sz="2800" b="1" dirty="0"/>
              <a:t> na kratší </a:t>
            </a:r>
            <a:r>
              <a:rPr lang="cs-CZ" sz="2800" b="1" dirty="0">
                <a:hlinkClick r:id="rId9" tooltip="Peptid"/>
              </a:rPr>
              <a:t>peptidy</a:t>
            </a:r>
            <a:r>
              <a:rPr lang="cs-CZ" sz="2800" b="1" dirty="0"/>
              <a:t>, které jsou dále degradovány působením karboxypeptidáz a aminopeptidáz až na jednotlivé </a:t>
            </a:r>
            <a:r>
              <a:rPr lang="cs-CZ" sz="2800" b="1" dirty="0">
                <a:hlinkClick r:id="rId10" tooltip="Aminokyselina"/>
              </a:rPr>
              <a:t>aminokyseliny</a:t>
            </a:r>
            <a:r>
              <a:rPr lang="cs-CZ" sz="2800" dirty="0"/>
              <a:t>. </a:t>
            </a:r>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cs-CZ" sz="4400" u="sng" dirty="0">
                <a:solidFill>
                  <a:srgbClr val="C00000"/>
                </a:solidFill>
                <a:latin typeface="Arial Black" pitchFamily="34" charset="0"/>
              </a:rPr>
              <a:t>ALBUMOZY</a:t>
            </a:r>
            <a:r>
              <a:rPr lang="cs-CZ" sz="4400" dirty="0">
                <a:solidFill>
                  <a:srgbClr val="C00000"/>
                </a:solidFill>
                <a:latin typeface="Arial Black" pitchFamily="34" charset="0"/>
              </a:rPr>
              <a:t> </a:t>
            </a:r>
            <a:r>
              <a:rPr lang="cs-CZ" sz="2800" dirty="0">
                <a:solidFill>
                  <a:srgbClr val="C00000"/>
                </a:solidFill>
                <a:latin typeface="Arial Black" pitchFamily="34" charset="0"/>
              </a:rPr>
              <a:t>– jsou to jen kratší bílkoviny z kaseinu</a:t>
            </a:r>
            <a:endParaRPr lang="cs-CZ" sz="2800"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Kasein – použití</a:t>
            </a:r>
          </a:p>
        </p:txBody>
      </p:sp>
      <p:sp>
        <p:nvSpPr>
          <p:cNvPr id="17" name="Zástupný symbol pro obsah 16"/>
          <p:cNvSpPr>
            <a:spLocks noGrp="1"/>
          </p:cNvSpPr>
          <p:nvPr>
            <p:ph idx="1"/>
          </p:nvPr>
        </p:nvSpPr>
        <p:spPr>
          <a:xfrm>
            <a:off x="457200" y="1052736"/>
            <a:ext cx="8229600" cy="5073427"/>
          </a:xfrm>
        </p:spPr>
        <p:txBody>
          <a:bodyPr/>
          <a:lstStyle/>
          <a:p>
            <a:r>
              <a:rPr lang="cs-CZ" sz="2800" b="1" dirty="0"/>
              <a:t>Lepidla</a:t>
            </a:r>
          </a:p>
          <a:p>
            <a:r>
              <a:rPr lang="cs-CZ" sz="2800" b="1" dirty="0"/>
              <a:t>Barvy </a:t>
            </a:r>
          </a:p>
          <a:p>
            <a:r>
              <a:rPr lang="cs-CZ" sz="4400" b="1" dirty="0">
                <a:solidFill>
                  <a:srgbClr val="0000FF"/>
                </a:solidFill>
                <a:latin typeface="Arial Black" pitchFamily="34" charset="0"/>
              </a:rPr>
              <a:t>Galalit</a:t>
            </a:r>
            <a:r>
              <a:rPr lang="cs-CZ" sz="4400" b="1" dirty="0"/>
              <a:t> </a:t>
            </a:r>
            <a:r>
              <a:rPr lang="cs-CZ" sz="2800" b="1" dirty="0"/>
              <a:t>(termoset síťovaný FORMALDEHYDEM)</a:t>
            </a:r>
          </a:p>
          <a:p>
            <a:r>
              <a:rPr lang="cs-CZ" sz="2800" b="1" dirty="0"/>
              <a:t>…………..</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cs-CZ" sz="3200" b="1" dirty="0">
                <a:solidFill>
                  <a:srgbClr val="0000FF"/>
                </a:solidFill>
                <a:latin typeface="Arial Black" pitchFamily="34" charset="0"/>
              </a:rPr>
              <a:t>Galalit</a:t>
            </a:r>
            <a:r>
              <a:rPr lang="cs-CZ" sz="3200" b="1" dirty="0"/>
              <a:t> </a:t>
            </a:r>
            <a:r>
              <a:rPr lang="cs-CZ" sz="3200" b="1" dirty="0">
                <a:solidFill>
                  <a:srgbClr val="0000FF"/>
                </a:solidFill>
                <a:latin typeface="Arial Black" pitchFamily="34" charset="0"/>
              </a:rPr>
              <a:t>se vrací! </a:t>
            </a:r>
            <a:endParaRPr lang="cs-CZ"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23. 11. 2020</a:t>
            </a:r>
            <a:endParaRPr lang="sk-SK"/>
          </a:p>
        </p:txBody>
      </p:sp>
      <p:sp>
        <p:nvSpPr>
          <p:cNvPr id="3" name="Zástupný symbol pro zápatí 2"/>
          <p:cNvSpPr>
            <a:spLocks noGrp="1"/>
          </p:cNvSpPr>
          <p:nvPr>
            <p:ph type="ftr" sz="quarter" idx="11"/>
          </p:nvPr>
        </p:nvSpPr>
        <p:spPr/>
        <p:txBody>
          <a:bodyPr/>
          <a:lstStyle/>
          <a:p>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fld id="{D2DAE1EA-64DE-4526-BF42-981E8B573A59}" type="slidenum">
              <a:rPr lang="sk-SK" smtClean="0"/>
              <a:pPr/>
              <a:t>57</a:t>
            </a:fld>
            <a:endParaRPr lang="sk-SK"/>
          </a:p>
        </p:txBody>
      </p:sp>
      <p:sp>
        <p:nvSpPr>
          <p:cNvPr id="17" name="TextovéPole 16"/>
          <p:cNvSpPr txBox="1"/>
          <p:nvPr/>
        </p:nvSpPr>
        <p:spPr>
          <a:xfrm>
            <a:off x="0" y="116632"/>
            <a:ext cx="9036496" cy="707886"/>
          </a:xfrm>
          <a:prstGeom prst="rect">
            <a:avLst/>
          </a:prstGeom>
          <a:noFill/>
        </p:spPr>
        <p:txBody>
          <a:bodyPr wrap="square" rtlCol="0">
            <a:spAutoFit/>
          </a:bodyPr>
          <a:lstStyle/>
          <a:p>
            <a:pPr algn="ctr"/>
            <a:r>
              <a:rPr lang="cs-CZ" sz="4000" dirty="0">
                <a:solidFill>
                  <a:srgbClr val="FF0000"/>
                </a:solidFill>
                <a:latin typeface="Arial Black" pitchFamily="34" charset="0"/>
              </a:rPr>
              <a:t>Kontinuální výroba KASEINU</a:t>
            </a: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cs-CZ" sz="2400" dirty="0">
                <a:solidFill>
                  <a:srgbClr val="C00000"/>
                </a:solidFill>
                <a:latin typeface="Arial Black" pitchFamily="34" charset="0"/>
              </a:rPr>
              <a:t>Vedlejší produkt je SYROVÁTKA (bílkoviny, cukry, anorganické látky …)</a:t>
            </a:r>
          </a:p>
        </p:txBody>
      </p:sp>
      <p:pic>
        <p:nvPicPr>
          <p:cNvPr id="20" name="Obrázek 19" descr="VÝROBA KASEINU PRŮMYSLOVÁ 05122016.jpg"/>
          <p:cNvPicPr>
            <a:picLocks noChangeAspect="1"/>
          </p:cNvPicPr>
          <p:nvPr/>
        </p:nvPicPr>
        <p:blipFill>
          <a:blip r:embed="rId2" cstate="print"/>
          <a:stretch>
            <a:fillRect/>
          </a:stretch>
        </p:blipFill>
        <p:spPr>
          <a:xfrm>
            <a:off x="0" y="1655588"/>
            <a:ext cx="9144000" cy="5202412"/>
          </a:xfrm>
          <a:prstGeom prst="rect">
            <a:avLst/>
          </a:prstGeom>
        </p:spPr>
      </p:pic>
      <p:sp>
        <p:nvSpPr>
          <p:cNvPr id="21" name="TextovéPole 20"/>
          <p:cNvSpPr txBox="1"/>
          <p:nvPr/>
        </p:nvSpPr>
        <p:spPr>
          <a:xfrm>
            <a:off x="395536" y="1628800"/>
            <a:ext cx="2952328" cy="707886"/>
          </a:xfrm>
          <a:prstGeom prst="rect">
            <a:avLst/>
          </a:prstGeom>
          <a:noFill/>
          <a:ln w="38100">
            <a:solidFill>
              <a:srgbClr val="FF0000"/>
            </a:solidFill>
            <a:prstDash val="sysDash"/>
          </a:ln>
        </p:spPr>
        <p:txBody>
          <a:bodyPr wrap="square" rtlCol="0">
            <a:spAutoFit/>
          </a:bodyPr>
          <a:lstStyle/>
          <a:p>
            <a:r>
              <a:rPr lang="cs-CZ" sz="2000" dirty="0">
                <a:solidFill>
                  <a:srgbClr val="FF0000"/>
                </a:solidFill>
                <a:latin typeface="Arial Black" pitchFamily="34" charset="0"/>
              </a:rPr>
              <a:t>Dávkování kyseliny (</a:t>
            </a:r>
            <a:r>
              <a:rPr lang="cs-CZ" sz="2000" dirty="0" err="1">
                <a:solidFill>
                  <a:srgbClr val="FF0000"/>
                </a:solidFill>
                <a:latin typeface="Arial Black" pitchFamily="34" charset="0"/>
              </a:rPr>
              <a:t>HCl</a:t>
            </a:r>
            <a:r>
              <a:rPr lang="cs-CZ" sz="2000" dirty="0">
                <a:solidFill>
                  <a:srgbClr val="FF0000"/>
                </a:solidFill>
                <a:latin typeface="Arial Black" pitchFamily="34" charset="0"/>
              </a:rPr>
              <a:t> nebo H</a:t>
            </a:r>
            <a:r>
              <a:rPr lang="cs-CZ" sz="2000" baseline="-25000" dirty="0">
                <a:solidFill>
                  <a:srgbClr val="FF0000"/>
                </a:solidFill>
                <a:latin typeface="Arial Black" pitchFamily="34" charset="0"/>
              </a:rPr>
              <a:t>2</a:t>
            </a:r>
            <a:r>
              <a:rPr lang="cs-CZ" sz="2000" dirty="0">
                <a:solidFill>
                  <a:srgbClr val="FF0000"/>
                </a:solidFill>
                <a:latin typeface="Arial Black" pitchFamily="34" charset="0"/>
              </a:rPr>
              <a:t>SO</a:t>
            </a:r>
            <a:r>
              <a:rPr lang="cs-CZ" sz="2000" baseline="-25000" dirty="0">
                <a:solidFill>
                  <a:srgbClr val="FF0000"/>
                </a:solidFill>
                <a:latin typeface="Arial Black" pitchFamily="34" charset="0"/>
              </a:rPr>
              <a:t>4</a:t>
            </a:r>
            <a:r>
              <a:rPr lang="cs-CZ" sz="2000" dirty="0">
                <a:solidFill>
                  <a:srgbClr val="FF0000"/>
                </a:solidFill>
                <a:latin typeface="Arial Black" pitchFamily="34" charset="0"/>
              </a:rPr>
              <a:t>)</a:t>
            </a:r>
          </a:p>
        </p:txBody>
      </p:sp>
      <p:cxnSp>
        <p:nvCxnSpPr>
          <p:cNvPr id="22" name="Přímá spojovací šipka 21"/>
          <p:cNvCxnSpPr/>
          <p:nvPr/>
        </p:nvCxnSpPr>
        <p:spPr>
          <a:xfrm>
            <a:off x="3419872" y="1916832"/>
            <a:ext cx="1368152" cy="43204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79512" y="4149080"/>
            <a:ext cx="1872208" cy="923330"/>
          </a:xfrm>
          <a:prstGeom prst="rect">
            <a:avLst/>
          </a:prstGeom>
          <a:noFill/>
          <a:ln w="38100">
            <a:solidFill>
              <a:srgbClr val="008000"/>
            </a:solidFill>
            <a:prstDash val="sysDash"/>
          </a:ln>
        </p:spPr>
        <p:txBody>
          <a:bodyPr wrap="square" rtlCol="0">
            <a:spAutoFit/>
          </a:bodyPr>
          <a:lstStyle/>
          <a:p>
            <a:r>
              <a:rPr lang="cs-CZ" dirty="0">
                <a:solidFill>
                  <a:srgbClr val="008000"/>
                </a:solidFill>
                <a:latin typeface="Arial Black" pitchFamily="34" charset="0"/>
              </a:rPr>
              <a:t>Druhý prací + rozdružovací</a:t>
            </a:r>
          </a:p>
          <a:p>
            <a:r>
              <a:rPr lang="cs-CZ" dirty="0">
                <a:solidFill>
                  <a:srgbClr val="008000"/>
                </a:solidFill>
                <a:latin typeface="Arial Black" pitchFamily="34" charset="0"/>
              </a:rPr>
              <a:t>žlab</a:t>
            </a:r>
          </a:p>
        </p:txBody>
      </p:sp>
      <p:cxnSp>
        <p:nvCxnSpPr>
          <p:cNvPr id="25" name="Přímá spojovací šipka 2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915816" y="4005064"/>
            <a:ext cx="2232248" cy="369332"/>
          </a:xfrm>
          <a:prstGeom prst="rect">
            <a:avLst/>
          </a:prstGeom>
          <a:noFill/>
          <a:ln w="38100">
            <a:solidFill>
              <a:srgbClr val="0000FF"/>
            </a:solidFill>
            <a:prstDash val="sysDash"/>
          </a:ln>
        </p:spPr>
        <p:txBody>
          <a:bodyPr wrap="square" rtlCol="0">
            <a:spAutoFit/>
          </a:bodyPr>
          <a:lstStyle/>
          <a:p>
            <a:r>
              <a:rPr lang="cs-CZ" dirty="0">
                <a:solidFill>
                  <a:srgbClr val="0000FF"/>
                </a:solidFill>
                <a:latin typeface="Arial Black" pitchFamily="34" charset="0"/>
              </a:rPr>
              <a:t>První prací žlab</a:t>
            </a:r>
          </a:p>
        </p:txBody>
      </p:sp>
      <p:cxnSp>
        <p:nvCxnSpPr>
          <p:cNvPr id="27" name="Přímá spojovací šipka 26"/>
          <p:cNvCxnSpPr/>
          <p:nvPr/>
        </p:nvCxnSpPr>
        <p:spPr>
          <a:xfrm flipV="1">
            <a:off x="4283968" y="3573016"/>
            <a:ext cx="576064" cy="360040"/>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1</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pic>
        <p:nvPicPr>
          <p:cNvPr id="8" name="Obrázek 7" descr="galalit 1.jpg"/>
          <p:cNvPicPr>
            <a:picLocks noChangeAspect="1"/>
          </p:cNvPicPr>
          <p:nvPr/>
        </p:nvPicPr>
        <p:blipFill>
          <a:blip r:embed="rId2" cstate="print"/>
          <a:stretch>
            <a:fillRect/>
          </a:stretch>
        </p:blipFill>
        <p:spPr>
          <a:xfrm rot="5400000">
            <a:off x="2155180" y="-1138956"/>
            <a:ext cx="4968552" cy="8775872"/>
          </a:xfrm>
          <a:prstGeom prst="rect">
            <a:avLst/>
          </a:prstGeom>
        </p:spPr>
      </p:pic>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2</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2.jpg"/>
          <p:cNvPicPr>
            <a:picLocks noChangeAspect="1"/>
          </p:cNvPicPr>
          <p:nvPr/>
        </p:nvPicPr>
        <p:blipFill>
          <a:blip r:embed="rId2" cstate="print"/>
          <a:stretch>
            <a:fillRect/>
          </a:stretch>
        </p:blipFill>
        <p:spPr>
          <a:xfrm>
            <a:off x="251519" y="836712"/>
            <a:ext cx="8484091" cy="4392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a:t>β-</a:t>
            </a:r>
            <a:r>
              <a:rPr lang="en-US" dirty="0" err="1"/>
              <a:t>alanine</a:t>
            </a:r>
            <a:r>
              <a:rPr lang="en-US" dirty="0"/>
              <a:t> and its α-</a:t>
            </a:r>
            <a:r>
              <a:rPr lang="en-US" dirty="0" err="1"/>
              <a:t>alanine</a:t>
            </a:r>
            <a:r>
              <a:rPr lang="en-US" dirty="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a:t>An amino acid in its (1) un-ionized and (2) </a:t>
            </a:r>
            <a:r>
              <a:rPr lang="en-US" sz="1600" b="1" dirty="0" err="1"/>
              <a:t>zwitterionic</a:t>
            </a:r>
            <a:r>
              <a:rPr lang="en-US" sz="1600" b="1" dirty="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a:solidFill>
                  <a:srgbClr val="0000FF"/>
                </a:solidFill>
                <a:latin typeface="Arial Black" pitchFamily="34" charset="0"/>
              </a:rPr>
              <a:t>amfion</a:t>
            </a:r>
            <a:r>
              <a:rPr lang="cs-CZ" b="1" dirty="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a:solidFill>
                  <a:srgbClr val="008000"/>
                </a:solidFill>
                <a:latin typeface="Arial Black" pitchFamily="34" charset="0"/>
              </a:rPr>
              <a:t>Převzato z NĚMČINY</a:t>
            </a: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3</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8" name="Obrázek 7" descr="galalit 3.jpg"/>
          <p:cNvPicPr>
            <a:picLocks noChangeAspect="1"/>
          </p:cNvPicPr>
          <p:nvPr/>
        </p:nvPicPr>
        <p:blipFill>
          <a:blip r:embed="rId2" cstate="print"/>
          <a:stretch>
            <a:fillRect/>
          </a:stretch>
        </p:blipFill>
        <p:spPr>
          <a:xfrm rot="16200000">
            <a:off x="2015716" y="-999492"/>
            <a:ext cx="4896544" cy="8568952"/>
          </a:xfrm>
          <a:prstGeom prst="rect">
            <a:avLst/>
          </a:prstGeom>
        </p:spPr>
      </p:pic>
      <p:sp>
        <p:nvSpPr>
          <p:cNvPr id="11" name="TextovéPole 10"/>
          <p:cNvSpPr txBox="1"/>
          <p:nvPr/>
        </p:nvSpPr>
        <p:spPr>
          <a:xfrm>
            <a:off x="5076056" y="2204864"/>
            <a:ext cx="3528392" cy="369332"/>
          </a:xfrm>
          <a:prstGeom prst="rect">
            <a:avLst/>
          </a:prstGeom>
          <a:noFill/>
        </p:spPr>
        <p:txBody>
          <a:bodyPr wrap="square" rtlCol="0">
            <a:spAutoFit/>
          </a:bodyPr>
          <a:lstStyle/>
          <a:p>
            <a:r>
              <a:rPr lang="cs-CZ" dirty="0">
                <a:solidFill>
                  <a:srgbClr val="FF0000"/>
                </a:solidFill>
                <a:latin typeface="Arial Black" pitchFamily="34" charset="0"/>
              </a:rPr>
              <a:t>1 </a:t>
            </a:r>
            <a:r>
              <a:rPr lang="cs-CZ" dirty="0" err="1">
                <a:solidFill>
                  <a:srgbClr val="FF0000"/>
                </a:solidFill>
                <a:latin typeface="Arial Black" pitchFamily="34" charset="0"/>
              </a:rPr>
              <a:t>kp</a:t>
            </a:r>
            <a:r>
              <a:rPr lang="cs-CZ" dirty="0">
                <a:solidFill>
                  <a:srgbClr val="FF0000"/>
                </a:solidFill>
                <a:latin typeface="Arial Black" pitchFamily="34" charset="0"/>
              </a:rPr>
              <a:t>/cm**2 = cca. 0.1 </a:t>
            </a:r>
            <a:r>
              <a:rPr lang="cs-CZ" dirty="0" err="1">
                <a:solidFill>
                  <a:srgbClr val="FF0000"/>
                </a:solidFill>
                <a:latin typeface="Arial Black" pitchFamily="34" charset="0"/>
              </a:rPr>
              <a:t>MPa</a:t>
            </a:r>
            <a:endParaRPr lang="cs-CZ" dirty="0">
              <a:solidFill>
                <a:srgbClr val="FF0000"/>
              </a:solidFill>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a:solidFill>
                  <a:srgbClr val="0000FF"/>
                </a:solidFill>
                <a:latin typeface="Arial Black" pitchFamily="34" charset="0"/>
              </a:rPr>
              <a:t>Galalit</a:t>
            </a:r>
            <a:r>
              <a:rPr lang="cs-CZ" sz="2800" b="1" dirty="0"/>
              <a:t> </a:t>
            </a:r>
            <a:r>
              <a:rPr lang="cs-CZ" sz="2800" b="1" dirty="0">
                <a:solidFill>
                  <a:srgbClr val="0000FF"/>
                </a:solidFill>
              </a:rPr>
              <a:t>se kdysi vyráběl i v ČR 4</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a:t>PŘÍRODNÍ POLYMERY PŘF MU 8 2020</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a:solidFill>
                  <a:srgbClr val="008000"/>
                </a:solidFill>
                <a:latin typeface="Arial Black" pitchFamily="34" charset="0"/>
              </a:rPr>
              <a:t>Prospekt SYNTHESIA Pardubice z roku 1969</a:t>
            </a:r>
          </a:p>
        </p:txBody>
      </p:sp>
      <p:pic>
        <p:nvPicPr>
          <p:cNvPr id="10" name="Obrázek 9" descr="galalit 4.jpg"/>
          <p:cNvPicPr>
            <a:picLocks noChangeAspect="1"/>
          </p:cNvPicPr>
          <p:nvPr/>
        </p:nvPicPr>
        <p:blipFill>
          <a:blip r:embed="rId2" cstate="print"/>
          <a:stretch>
            <a:fillRect/>
          </a:stretch>
        </p:blipFill>
        <p:spPr>
          <a:xfrm rot="16200000">
            <a:off x="2099501" y="-867253"/>
            <a:ext cx="5112568" cy="837648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62</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754326"/>
          </a:xfrm>
          <a:prstGeom prst="rect">
            <a:avLst/>
          </a:prstGeom>
          <a:noFill/>
        </p:spPr>
        <p:txBody>
          <a:bodyPr wrap="square" rtlCol="0">
            <a:spAutoFit/>
          </a:bodyPr>
          <a:lstStyle/>
          <a:p>
            <a:r>
              <a:rPr lang="cs-CZ" sz="3600" dirty="0">
                <a:solidFill>
                  <a:srgbClr val="FF0000"/>
                </a:solidFill>
                <a:latin typeface="Arial Black" pitchFamily="34" charset="0"/>
              </a:rPr>
              <a:t>Síťování KASEINU na GALALIT formaldehydem</a:t>
            </a:r>
          </a:p>
        </p:txBody>
      </p:sp>
      <p:sp>
        <p:nvSpPr>
          <p:cNvPr id="7" name="TextovéPole 6"/>
          <p:cNvSpPr txBox="1"/>
          <p:nvPr/>
        </p:nvSpPr>
        <p:spPr>
          <a:xfrm>
            <a:off x="3707904" y="2204864"/>
            <a:ext cx="5184576" cy="2246769"/>
          </a:xfrm>
          <a:prstGeom prst="rect">
            <a:avLst/>
          </a:prstGeom>
          <a:noFill/>
        </p:spPr>
        <p:txBody>
          <a:bodyPr wrap="square" rtlCol="0">
            <a:spAutoFit/>
          </a:bodyPr>
          <a:lstStyle/>
          <a:p>
            <a:r>
              <a:rPr lang="cs-CZ" sz="3200" dirty="0">
                <a:solidFill>
                  <a:srgbClr val="FF0000"/>
                </a:solidFill>
                <a:latin typeface="Arial Black" pitchFamily="34" charset="0"/>
              </a:rPr>
              <a:t>POSTUP:</a:t>
            </a:r>
          </a:p>
          <a:p>
            <a:pPr>
              <a:buFont typeface="Arial" pitchFamily="34" charset="0"/>
              <a:buChar char="•"/>
            </a:pPr>
            <a:r>
              <a:rPr lang="cs-CZ" dirty="0"/>
              <a:t> </a:t>
            </a:r>
            <a:r>
              <a:rPr lang="cs-CZ" b="1" dirty="0">
                <a:solidFill>
                  <a:srgbClr val="0000FF"/>
                </a:solidFill>
              </a:rPr>
              <a:t>vytvořit výrobek z </a:t>
            </a:r>
            <a:r>
              <a:rPr lang="cs-CZ" b="1" dirty="0" err="1">
                <a:solidFill>
                  <a:srgbClr val="0000FF"/>
                </a:solidFill>
              </a:rPr>
              <a:t>kaseinové</a:t>
            </a:r>
            <a:r>
              <a:rPr lang="cs-CZ" b="1" dirty="0">
                <a:solidFill>
                  <a:srgbClr val="0000FF"/>
                </a:solidFill>
              </a:rPr>
              <a:t> kaše, ponořit do 4 % formaldehydu a nechat několik dní</a:t>
            </a:r>
          </a:p>
          <a:p>
            <a:pPr>
              <a:buFont typeface="Arial" pitchFamily="34" charset="0"/>
              <a:buChar char="•"/>
            </a:pPr>
            <a:r>
              <a:rPr lang="cs-CZ" dirty="0"/>
              <a:t> </a:t>
            </a:r>
            <a:r>
              <a:rPr lang="cs-CZ" b="1" dirty="0">
                <a:solidFill>
                  <a:srgbClr val="008000"/>
                </a:solidFill>
              </a:rPr>
              <a:t>vytvořit výrobek z </a:t>
            </a:r>
            <a:r>
              <a:rPr lang="cs-CZ" b="1" dirty="0" err="1">
                <a:solidFill>
                  <a:srgbClr val="008000"/>
                </a:solidFill>
              </a:rPr>
              <a:t>kaseinové</a:t>
            </a:r>
            <a:r>
              <a:rPr lang="cs-CZ" b="1" dirty="0">
                <a:solidFill>
                  <a:srgbClr val="008000"/>
                </a:solidFill>
              </a:rPr>
              <a:t> kaše + formaldehydu </a:t>
            </a:r>
            <a:r>
              <a:rPr lang="cs-CZ" b="1" dirty="0">
                <a:solidFill>
                  <a:srgbClr val="C00000"/>
                </a:solidFill>
              </a:rPr>
              <a:t>(cca. 5 – 10 kasein + 1 formaldehyd)</a:t>
            </a:r>
            <a:r>
              <a:rPr lang="cs-CZ" b="1" dirty="0">
                <a:solidFill>
                  <a:srgbClr val="008000"/>
                </a:solidFill>
              </a:rPr>
              <a:t>, nechat několik hodin či dní při laboratorní teplotě nebo při 30 – 40 °C</a:t>
            </a:r>
          </a:p>
        </p:txBody>
      </p:sp>
      <p:sp>
        <p:nvSpPr>
          <p:cNvPr id="8" name="TextovéPole 7"/>
          <p:cNvSpPr txBox="1"/>
          <p:nvPr/>
        </p:nvSpPr>
        <p:spPr>
          <a:xfrm>
            <a:off x="3923928" y="4509120"/>
            <a:ext cx="4860032" cy="1384995"/>
          </a:xfrm>
          <a:prstGeom prst="rect">
            <a:avLst/>
          </a:prstGeom>
          <a:noFill/>
        </p:spPr>
        <p:txBody>
          <a:bodyPr wrap="square" rtlCol="0">
            <a:spAutoFit/>
          </a:bodyPr>
          <a:lstStyle/>
          <a:p>
            <a:r>
              <a:rPr lang="cs-CZ" sz="2800" b="1" dirty="0">
                <a:solidFill>
                  <a:srgbClr val="C00000"/>
                </a:solidFill>
                <a:latin typeface="Arial Black" pitchFamily="34" charset="0"/>
              </a:rPr>
              <a:t>(cca. 5 – 10 kasein + 1 formaldehyd)</a:t>
            </a:r>
          </a:p>
          <a:p>
            <a:r>
              <a:rPr lang="cs-CZ" sz="2800" b="1" dirty="0">
                <a:solidFill>
                  <a:srgbClr val="C00000"/>
                </a:solidFill>
                <a:latin typeface="Arial Black" pitchFamily="34" charset="0"/>
              </a:rPr>
              <a:t>NUTNO ODZKOUŠET</a:t>
            </a:r>
            <a:endParaRPr lang="cs-CZ" sz="2800" dirty="0">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63</a:t>
            </a:fld>
            <a:endParaRPr lang="sk-SK"/>
          </a:p>
        </p:txBody>
      </p:sp>
      <p:pic>
        <p:nvPicPr>
          <p:cNvPr id="5" name="Obrázek 4" descr="kaseinové vlákno 001.jpg"/>
          <p:cNvPicPr>
            <a:picLocks noChangeAspect="1"/>
          </p:cNvPicPr>
          <p:nvPr/>
        </p:nvPicPr>
        <p:blipFill>
          <a:blip r:embed="rId2" cstate="print"/>
          <a:stretch>
            <a:fillRect/>
          </a:stretch>
        </p:blipFill>
        <p:spPr>
          <a:xfrm rot="5400000">
            <a:off x="1960980" y="-267440"/>
            <a:ext cx="5150032" cy="8712968"/>
          </a:xfrm>
          <a:prstGeom prst="rect">
            <a:avLst/>
          </a:prstGeom>
        </p:spPr>
      </p:pic>
      <p:sp>
        <p:nvSpPr>
          <p:cNvPr id="6" name="TextovéPole 5"/>
          <p:cNvSpPr txBox="1"/>
          <p:nvPr/>
        </p:nvSpPr>
        <p:spPr>
          <a:xfrm>
            <a:off x="0" y="116632"/>
            <a:ext cx="9144000" cy="1200329"/>
          </a:xfrm>
          <a:prstGeom prst="rect">
            <a:avLst/>
          </a:prstGeom>
          <a:noFill/>
        </p:spPr>
        <p:txBody>
          <a:bodyPr wrap="square" rtlCol="0">
            <a:spAutoFit/>
          </a:bodyPr>
          <a:lstStyle/>
          <a:p>
            <a:pPr algn="ctr"/>
            <a:r>
              <a:rPr lang="cs-CZ" sz="2400" dirty="0">
                <a:solidFill>
                  <a:srgbClr val="FF0000"/>
                </a:solidFill>
                <a:latin typeface="Arial Black" pitchFamily="34" charset="0"/>
              </a:rPr>
              <a:t>Převzato z učebnice pro </a:t>
            </a:r>
            <a:r>
              <a:rPr lang="cs-CZ" sz="2400" dirty="0" err="1">
                <a:solidFill>
                  <a:srgbClr val="FF0000"/>
                </a:solidFill>
                <a:latin typeface="Arial Black" pitchFamily="34" charset="0"/>
              </a:rPr>
              <a:t>vláknařskou</a:t>
            </a:r>
            <a:r>
              <a:rPr lang="cs-CZ" sz="2400" dirty="0">
                <a:solidFill>
                  <a:srgbClr val="FF0000"/>
                </a:solidFill>
                <a:latin typeface="Arial Black" pitchFamily="34" charset="0"/>
              </a:rPr>
              <a:t> průmyslovku z roku 1972</a:t>
            </a:r>
          </a:p>
          <a:p>
            <a:pPr algn="ctr"/>
            <a:r>
              <a:rPr lang="cs-CZ" sz="2400" dirty="0">
                <a:solidFill>
                  <a:srgbClr val="0000FF"/>
                </a:solidFill>
                <a:latin typeface="Arial Black" pitchFamily="34" charset="0"/>
              </a:rPr>
              <a:t>Dnes nevím o nějakém výrobci, ale v budoucnu?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lepidlo</a:t>
            </a:r>
          </a:p>
        </p:txBody>
      </p:sp>
      <p:sp>
        <p:nvSpPr>
          <p:cNvPr id="17" name="Zástupný symbol pro obsah 16"/>
          <p:cNvSpPr>
            <a:spLocks noGrp="1"/>
          </p:cNvSpPr>
          <p:nvPr>
            <p:ph idx="1"/>
          </p:nvPr>
        </p:nvSpPr>
        <p:spPr>
          <a:xfrm>
            <a:off x="457200" y="1052736"/>
            <a:ext cx="8229600" cy="5184576"/>
          </a:xfrm>
        </p:spPr>
        <p:txBody>
          <a:bodyPr/>
          <a:lstStyle/>
          <a:p>
            <a:pPr>
              <a:buNone/>
            </a:pPr>
            <a:r>
              <a:rPr lang="cs-CZ" sz="1800" b="1" dirty="0" err="1"/>
              <a:t>Kaseinový</a:t>
            </a:r>
            <a:r>
              <a:rPr lang="cs-CZ" sz="1800" b="1" dirty="0"/>
              <a:t> klíh se čpavkem:</a:t>
            </a:r>
            <a:r>
              <a:rPr lang="cs-CZ" sz="1800" dirty="0"/>
              <a:t> </a:t>
            </a:r>
            <a:br>
              <a:rPr lang="cs-CZ" sz="1800" dirty="0"/>
            </a:br>
            <a:r>
              <a:rPr lang="cs-CZ" sz="1800" dirty="0"/>
              <a:t>50 g technicky čistého kaseinu smícháme s 250 </a:t>
            </a:r>
            <a:r>
              <a:rPr lang="cs-CZ" sz="1800" dirty="0" err="1"/>
              <a:t>ccm</a:t>
            </a:r>
            <a:r>
              <a:rPr lang="cs-CZ" sz="1800" dirty="0"/>
              <a:t> vody a mírně ohřejeme. </a:t>
            </a:r>
            <a:br>
              <a:rPr lang="cs-CZ" sz="1800" dirty="0"/>
            </a:br>
            <a:r>
              <a:rPr lang="cs-CZ" sz="1800" dirty="0"/>
              <a:t>15 g čpavku smícháme s troškou vody a </a:t>
            </a:r>
            <a:r>
              <a:rPr lang="cs-CZ" sz="1800" dirty="0" err="1"/>
              <a:t>nalejeme</a:t>
            </a:r>
            <a:r>
              <a:rPr lang="cs-CZ" sz="1800" dirty="0"/>
              <a:t> do ohřátého kaseinu. Roztok vzkypí a uniká z něj kyselina uhličitá. </a:t>
            </a:r>
            <a:r>
              <a:rPr lang="cs-CZ" sz="1800" dirty="0" err="1"/>
              <a:t>Kaseinové</a:t>
            </a:r>
            <a:r>
              <a:rPr lang="cs-CZ" sz="1800" dirty="0"/>
              <a:t> pojidlo mícháme tak dlouho, dokud nepřestane šumět. </a:t>
            </a:r>
          </a:p>
          <a:p>
            <a:pPr>
              <a:buNone/>
            </a:pPr>
            <a:r>
              <a:rPr lang="cs-CZ" sz="1800" b="1" dirty="0"/>
              <a:t>Vápenné </a:t>
            </a:r>
            <a:r>
              <a:rPr lang="cs-CZ" sz="1800" b="1" dirty="0" err="1"/>
              <a:t>kaseinové</a:t>
            </a:r>
            <a:r>
              <a:rPr lang="cs-CZ" sz="1800" b="1" dirty="0"/>
              <a:t> pojidlo:</a:t>
            </a:r>
            <a:r>
              <a:rPr lang="cs-CZ" sz="1800" dirty="0"/>
              <a:t> </a:t>
            </a:r>
            <a:br>
              <a:rPr lang="cs-CZ" sz="1800" dirty="0"/>
            </a:br>
            <a:r>
              <a:rPr lang="cs-CZ" sz="1800" dirty="0"/>
              <a:t>4 díly tuk neobsahujícího tvarohu smícháme s 1 dílem hašeného nejméně 2 roky starého vápna. Po deseti minutách reakce je pojidlo hotové. </a:t>
            </a:r>
            <a:r>
              <a:rPr lang="cs-CZ" sz="1800" dirty="0" err="1"/>
              <a:t>Kaseinové</a:t>
            </a:r>
            <a:r>
              <a:rPr lang="cs-CZ" sz="1800" dirty="0"/>
              <a:t> pojidlo se musí každý den namíchat čerstvé. Na míchaní </a:t>
            </a:r>
            <a:r>
              <a:rPr lang="cs-CZ" sz="1800" dirty="0" err="1"/>
              <a:t>kaseinových</a:t>
            </a:r>
            <a:r>
              <a:rPr lang="cs-CZ" sz="1800" dirty="0"/>
              <a:t> barev pojidlo rozředíme s 2-3 díly vody. </a:t>
            </a:r>
          </a:p>
          <a:p>
            <a:pPr>
              <a:buNone/>
            </a:pPr>
            <a:r>
              <a:rPr lang="cs-CZ" sz="1800" b="1" dirty="0"/>
              <a:t>Další návod:</a:t>
            </a:r>
          </a:p>
          <a:p>
            <a:pPr>
              <a:buNone/>
            </a:pPr>
            <a:r>
              <a:rPr lang="cs-CZ" sz="1800" dirty="0"/>
              <a:t>30 g </a:t>
            </a:r>
            <a:r>
              <a:rPr lang="cs-CZ" sz="1800" b="1" dirty="0"/>
              <a:t>jedlé sody </a:t>
            </a:r>
            <a:r>
              <a:rPr lang="cs-CZ" sz="1800" dirty="0"/>
              <a:t>rozpustím v horké vodě a za stálého míchání nechám vychladnout. Přidám k 500 g (1/2 kg) odtučněného tvarohu a promíchám kuchyňským mixérem. </a:t>
            </a:r>
            <a:br>
              <a:rPr lang="cs-CZ" sz="1800" dirty="0"/>
            </a:br>
            <a:r>
              <a:rPr lang="cs-CZ" sz="1800" dirty="0"/>
              <a:t>Nechám půl hodiny stát. Pak lze lepidlo studenou vodou rozředit na potřebnou konzistenci. </a:t>
            </a:r>
            <a:r>
              <a:rPr lang="cs-CZ" sz="1800" dirty="0" err="1"/>
              <a:t>Kaseinový</a:t>
            </a:r>
            <a:r>
              <a:rPr lang="cs-CZ" sz="1800" dirty="0"/>
              <a:t> klíh se sodou je vhodný jako lepidlo anebo jako pojidlo na barvy. </a:t>
            </a:r>
            <a:br>
              <a:rPr lang="cs-CZ" sz="1800" dirty="0"/>
            </a:br>
            <a:endParaRPr lang="cs-CZ" sz="1800" b="1"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64</a:t>
            </a:fld>
            <a:endParaRPr lang="sk-SK"/>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a:solidFill>
                  <a:srgbClr val="FF0000"/>
                </a:solidFill>
                <a:latin typeface="Arial Black" pitchFamily="34" charset="0"/>
              </a:rPr>
              <a:t>Kaseinové</a:t>
            </a:r>
            <a:r>
              <a:rPr lang="cs-CZ" sz="3200" dirty="0">
                <a:solidFill>
                  <a:srgbClr val="FF0000"/>
                </a:solidFill>
                <a:latin typeface="Arial Black" pitchFamily="34" charset="0"/>
              </a:rPr>
              <a:t> barvy</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cs-CZ" sz="2000" b="1" dirty="0" err="1"/>
              <a:t>Kaseinový</a:t>
            </a:r>
            <a:r>
              <a:rPr lang="cs-CZ" sz="2000" b="1" dirty="0"/>
              <a:t> klih - jednoduchý recept:</a:t>
            </a:r>
            <a:r>
              <a:rPr lang="cs-CZ" sz="2000" dirty="0"/>
              <a:t> </a:t>
            </a:r>
            <a:br>
              <a:rPr lang="cs-CZ" sz="2000" dirty="0"/>
            </a:br>
            <a:r>
              <a:rPr lang="cs-CZ" sz="2000" dirty="0"/>
              <a:t>Lžíci boraxu rozpustíme v šálku horké vody. Tento roztok přelijeme přes 1/2 kg tuk neobsahujícího tvarohu a dobře rozmícháme mixérem. 20 minut necháme působit a posléze znovu rozmícháme.</a:t>
            </a:r>
          </a:p>
          <a:p>
            <a:pPr>
              <a:buNone/>
            </a:pPr>
            <a:r>
              <a:rPr lang="cs-CZ" sz="2000" b="1" dirty="0"/>
              <a:t>Malba </a:t>
            </a:r>
            <a:r>
              <a:rPr lang="cs-CZ" sz="2000" b="1" dirty="0" err="1"/>
              <a:t>kaseinovými</a:t>
            </a:r>
            <a:r>
              <a:rPr lang="cs-CZ" sz="2000" b="1" dirty="0"/>
              <a:t> barvami:</a:t>
            </a:r>
            <a:r>
              <a:rPr lang="cs-CZ" sz="2000" dirty="0"/>
              <a:t> </a:t>
            </a:r>
            <a:br>
              <a:rPr lang="cs-CZ" sz="2000" dirty="0"/>
            </a:br>
            <a:r>
              <a:rPr lang="cs-CZ" sz="2000" dirty="0"/>
              <a:t>Pigmenty barev smícháme s trochou vody na kaši. Na jeden díl barevné kaše přidáme jeden díl </a:t>
            </a:r>
            <a:r>
              <a:rPr lang="cs-CZ" sz="2000" dirty="0" err="1"/>
              <a:t>kaseinového</a:t>
            </a:r>
            <a:r>
              <a:rPr lang="cs-CZ" sz="2000" dirty="0"/>
              <a:t> klihu a tři díly vody.</a:t>
            </a:r>
          </a:p>
          <a:p>
            <a:pPr>
              <a:buNone/>
            </a:pPr>
            <a:r>
              <a:rPr lang="cs-CZ" sz="2000" b="1" dirty="0"/>
              <a:t>Recept na nástěnnou </a:t>
            </a:r>
            <a:r>
              <a:rPr lang="cs-CZ" sz="2000" b="1" dirty="0" err="1"/>
              <a:t>kaseinovou</a:t>
            </a:r>
            <a:r>
              <a:rPr lang="cs-CZ" sz="2000" b="1" dirty="0"/>
              <a:t> barvu:</a:t>
            </a:r>
            <a:r>
              <a:rPr lang="cs-CZ" sz="2000" dirty="0"/>
              <a:t> </a:t>
            </a:r>
            <a:br>
              <a:rPr lang="cs-CZ" sz="2000" dirty="0"/>
            </a:br>
            <a:r>
              <a:rPr lang="cs-CZ" sz="2000" dirty="0"/>
              <a:t>1) 2 kg tuk neobsahujícího tvarohu dáme do vyšší nádoby </a:t>
            </a:r>
            <a:br>
              <a:rPr lang="cs-CZ" sz="2000" dirty="0"/>
            </a:br>
            <a:r>
              <a:rPr lang="cs-CZ" sz="2000" dirty="0"/>
              <a:t>2) 90 g boraxu rozpustíme v 1/2 l horké vody a tímto roztokem tvaroh přelijeme </a:t>
            </a:r>
            <a:br>
              <a:rPr lang="cs-CZ" sz="2000" dirty="0"/>
            </a:br>
            <a:r>
              <a:rPr lang="cs-CZ" sz="2000" dirty="0"/>
              <a:t>3) mixérem dobře rozmícháme a necháme 20 min. odpočinout </a:t>
            </a:r>
            <a:br>
              <a:rPr lang="cs-CZ" sz="2000" dirty="0"/>
            </a:br>
            <a:r>
              <a:rPr lang="cs-CZ" sz="2000" dirty="0"/>
              <a:t>4) na základní nátěr rozředíme s 8 I vody </a:t>
            </a:r>
            <a:br>
              <a:rPr lang="cs-CZ" sz="2000" dirty="0"/>
            </a:br>
            <a:r>
              <a:rPr lang="cs-CZ" sz="2000" dirty="0"/>
              <a:t>5) na malování smícháme 1-2 díly barevné kaše (pigment s vodou) s jedním dílem pojidla a s 2-3 díly vody </a:t>
            </a:r>
            <a:br>
              <a:rPr lang="cs-CZ" sz="2000" dirty="0"/>
            </a:br>
            <a:endParaRPr lang="cs-CZ"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 Kasein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0" y="1092761"/>
          <a:ext cx="9144000" cy="5216560"/>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09945">
                <a:tc>
                  <a:txBody>
                    <a:bodyPr/>
                    <a:lstStyle/>
                    <a:p>
                      <a:pPr algn="ctr"/>
                      <a:r>
                        <a:rPr lang="cs-CZ" sz="1800" dirty="0">
                          <a:solidFill>
                            <a:srgbClr val="FF0000"/>
                          </a:solidFill>
                        </a:rPr>
                        <a:t>Typ PROTEINU nebo jejího derivátu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5781">
                <a:tc>
                  <a:txBody>
                    <a:bodyPr/>
                    <a:lstStyle/>
                    <a:p>
                      <a:r>
                        <a:rPr lang="cs-CZ" sz="1600" b="1" dirty="0"/>
                        <a:t>Vápenná sůl</a:t>
                      </a:r>
                    </a:p>
                    <a:p>
                      <a:r>
                        <a:rPr lang="cs-CZ" sz="1600" b="1" dirty="0"/>
                        <a:t>(</a:t>
                      </a:r>
                      <a:r>
                        <a:rPr lang="cs-CZ" sz="1600" b="1" dirty="0" err="1"/>
                        <a:t>kaseinát</a:t>
                      </a:r>
                      <a:r>
                        <a:rPr lang="cs-CZ" sz="16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Vodný</a:t>
                      </a:r>
                      <a:r>
                        <a:rPr lang="cs-CZ" sz="1600" baseline="0" dirty="0"/>
                        <a:t> roztok či disperze</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Lepidlo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Vhodné je toto konzervovat proti plísním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549">
                <a:tc>
                  <a:txBody>
                    <a:bodyPr/>
                    <a:lstStyle/>
                    <a:p>
                      <a:r>
                        <a:rPr lang="cs-CZ" sz="1600" b="1" dirty="0">
                          <a:solidFill>
                            <a:srgbClr val="0000FF"/>
                          </a:solidFill>
                        </a:rPr>
                        <a:t>Vápenná sůl</a:t>
                      </a:r>
                    </a:p>
                    <a:p>
                      <a:r>
                        <a:rPr lang="cs-CZ" sz="1600" b="1" dirty="0">
                          <a:solidFill>
                            <a:srgbClr val="0000FF"/>
                          </a:solidFill>
                        </a:rPr>
                        <a:t>(</a:t>
                      </a:r>
                      <a:r>
                        <a:rPr lang="cs-CZ" sz="1600" b="1" dirty="0" err="1">
                          <a:solidFill>
                            <a:srgbClr val="0000FF"/>
                          </a:solidFill>
                        </a:rPr>
                        <a:t>kaseinát</a:t>
                      </a:r>
                      <a:r>
                        <a:rPr lang="cs-CZ" sz="1600" b="1" dirty="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Vodný</a:t>
                      </a:r>
                      <a:r>
                        <a:rPr lang="cs-CZ" sz="1600" baseline="0" dirty="0">
                          <a:solidFill>
                            <a:srgbClr val="0000FF"/>
                          </a:solidFill>
                        </a:rPr>
                        <a:t> roztok či disperze</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00FF"/>
                          </a:solidFill>
                        </a:rPr>
                        <a:t>Pojivo pigmentů v malbě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0" dirty="0" err="1">
                          <a:solidFill>
                            <a:srgbClr val="0000FF"/>
                          </a:solidFill>
                        </a:rPr>
                        <a:t>Fresco</a:t>
                      </a:r>
                      <a:r>
                        <a:rPr lang="cs-CZ" sz="1600" b="0" baseline="0" dirty="0">
                          <a:solidFill>
                            <a:srgbClr val="0000FF"/>
                          </a:solidFill>
                        </a:rPr>
                        <a:t> – secco</a:t>
                      </a:r>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8979">
                <a:tc>
                  <a:txBody>
                    <a:bodyPr/>
                    <a:lstStyle/>
                    <a:p>
                      <a:r>
                        <a:rPr lang="cs-CZ" sz="1600" b="1" dirty="0">
                          <a:solidFill>
                            <a:srgbClr val="008000"/>
                          </a:solidFill>
                        </a:rPr>
                        <a:t>Vápenná sůl</a:t>
                      </a:r>
                    </a:p>
                    <a:p>
                      <a:r>
                        <a:rPr lang="cs-CZ" sz="1600" b="1" dirty="0">
                          <a:solidFill>
                            <a:srgbClr val="008000"/>
                          </a:solidFill>
                        </a:rPr>
                        <a:t>(</a:t>
                      </a:r>
                      <a:r>
                        <a:rPr lang="cs-CZ" sz="1600" b="1" dirty="0" err="1">
                          <a:solidFill>
                            <a:srgbClr val="008000"/>
                          </a:solidFill>
                        </a:rPr>
                        <a:t>kaseinát</a:t>
                      </a:r>
                      <a:r>
                        <a:rPr lang="cs-CZ" sz="1600" b="1" dirty="0">
                          <a:solidFill>
                            <a:srgbClr val="008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Vodný</a:t>
                      </a:r>
                      <a:r>
                        <a:rPr lang="cs-CZ" sz="1600" baseline="0" dirty="0">
                          <a:solidFill>
                            <a:srgbClr val="008000"/>
                          </a:solidFill>
                        </a:rPr>
                        <a:t> roztok či disperze</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Zpevňující přísada do malt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008000"/>
                          </a:solidFill>
                        </a:rPr>
                        <a:t>Reaguje s Ca</a:t>
                      </a:r>
                      <a:r>
                        <a:rPr lang="cs-CZ" sz="1600" baseline="30000" dirty="0">
                          <a:solidFill>
                            <a:srgbClr val="008000"/>
                          </a:solidFill>
                        </a:rPr>
                        <a:t>+2</a:t>
                      </a:r>
                      <a:r>
                        <a:rPr lang="cs-CZ" sz="1600" dirty="0">
                          <a:solidFill>
                            <a:srgbClr val="008000"/>
                          </a:solidFill>
                        </a:rPr>
                        <a:t> v maltě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solidFill>
                            <a:srgbClr val="C00000"/>
                          </a:solidFill>
                        </a:rPr>
                        <a:t>Kasein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Vodný</a:t>
                      </a:r>
                      <a:r>
                        <a:rPr lang="cs-CZ" sz="1600" baseline="0" dirty="0">
                          <a:solidFill>
                            <a:srgbClr val="C00000"/>
                          </a:solidFill>
                        </a:rPr>
                        <a:t> roztok v NH</a:t>
                      </a:r>
                      <a:r>
                        <a:rPr lang="cs-CZ" sz="1600" baseline="-25000" dirty="0">
                          <a:solidFill>
                            <a:srgbClr val="C00000"/>
                          </a:solidFill>
                        </a:rPr>
                        <a:t>4</a:t>
                      </a:r>
                      <a:r>
                        <a:rPr lang="cs-CZ" sz="1600" baseline="0" dirty="0">
                          <a:solidFill>
                            <a:srgbClr val="C00000"/>
                          </a:solidFill>
                        </a:rPr>
                        <a:t>OH nebo (NH</a:t>
                      </a:r>
                      <a:r>
                        <a:rPr lang="cs-CZ" sz="1600" baseline="-25000" dirty="0">
                          <a:solidFill>
                            <a:srgbClr val="C00000"/>
                          </a:solidFill>
                        </a:rPr>
                        <a:t>4</a:t>
                      </a:r>
                      <a:r>
                        <a:rPr lang="cs-CZ" sz="1600" baseline="0" dirty="0">
                          <a:solidFill>
                            <a:srgbClr val="C00000"/>
                          </a:solidFill>
                        </a:rPr>
                        <a:t>)</a:t>
                      </a:r>
                      <a:r>
                        <a:rPr lang="cs-CZ" sz="1600" baseline="-25000" dirty="0">
                          <a:solidFill>
                            <a:srgbClr val="C00000"/>
                          </a:solidFill>
                        </a:rPr>
                        <a:t>2</a:t>
                      </a:r>
                      <a:r>
                        <a:rPr lang="cs-CZ" sz="1600" baseline="0" dirty="0">
                          <a:solidFill>
                            <a:srgbClr val="C00000"/>
                          </a:solidFill>
                        </a:rPr>
                        <a:t>CO</a:t>
                      </a:r>
                      <a:r>
                        <a:rPr lang="cs-CZ" sz="1600" baseline="-250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C00000"/>
                          </a:solidFill>
                        </a:rPr>
                        <a:t>Pojivo pigmentů v malbě</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C00000"/>
                          </a:solidFill>
                        </a:rPr>
                        <a:t>Pro alkalicky málo odolné pigmenty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0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7030A0"/>
                          </a:solidFill>
                        </a:rPr>
                        <a:t>Kaseinát</a:t>
                      </a:r>
                      <a:r>
                        <a:rPr lang="cs-CZ" sz="1600" b="1" dirty="0">
                          <a:solidFill>
                            <a:srgbClr val="7030A0"/>
                          </a:solidFill>
                        </a:rPr>
                        <a:t> amonný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rgbClr val="7030A0"/>
                          </a:solidFill>
                        </a:rPr>
                        <a:t>Vodný</a:t>
                      </a:r>
                      <a:r>
                        <a:rPr lang="cs-CZ" sz="1600" baseline="0" dirty="0">
                          <a:solidFill>
                            <a:srgbClr val="7030A0"/>
                          </a:solidFill>
                        </a:rPr>
                        <a:t> roztok či disperze</a:t>
                      </a:r>
                      <a:endParaRPr lang="cs-CZ" sz="1600" dirty="0">
                        <a:solidFill>
                          <a:srgbClr val="7030A0"/>
                        </a:solidFill>
                      </a:endParaRPr>
                    </a:p>
                    <a:p>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solidFill>
                            <a:srgbClr val="7030A0"/>
                          </a:solidFill>
                        </a:rPr>
                        <a:t>Tempery olejové pryskyřičné, voskové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907704" y="6453335"/>
            <a:ext cx="6408712" cy="268139"/>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66</a:t>
            </a:fld>
            <a:endParaRPr lang="sk-S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cs-CZ" sz="2800" dirty="0">
                <a:solidFill>
                  <a:srgbClr val="FF0000"/>
                </a:solidFill>
                <a:latin typeface="Arial Black" pitchFamily="34" charset="0"/>
              </a:rPr>
              <a:t>Vaječné proteiny – hlavní </a:t>
            </a:r>
            <a:r>
              <a:rPr lang="cs-CZ" sz="2800" u="sng" dirty="0">
                <a:solidFill>
                  <a:srgbClr val="FF0000"/>
                </a:solidFill>
                <a:latin typeface="Arial Black" pitchFamily="34" charset="0"/>
              </a:rPr>
              <a:t>aminokyselinové</a:t>
            </a:r>
            <a:r>
              <a:rPr lang="cs-CZ" sz="2800" dirty="0">
                <a:solidFill>
                  <a:srgbClr val="FF0000"/>
                </a:solidFill>
                <a:latin typeface="Arial Black" pitchFamily="34" charset="0"/>
              </a:rPr>
              <a:t> složky </a:t>
            </a: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a:hlinkClick r:id="rId2"/>
              </a:rPr>
              <a:t>Kyselina </a:t>
            </a:r>
            <a:r>
              <a:rPr lang="cs-CZ" sz="2400" dirty="0" err="1">
                <a:hlinkClick r:id="rId2"/>
              </a:rPr>
              <a:t>glutamová</a:t>
            </a:r>
            <a:r>
              <a:rPr lang="cs-CZ" sz="2400" dirty="0"/>
              <a:t> (</a:t>
            </a:r>
            <a:r>
              <a:rPr lang="cs-CZ" sz="2400" dirty="0" err="1"/>
              <a:t>Glu</a:t>
            </a:r>
            <a:r>
              <a:rPr lang="cs-CZ" sz="2400" dirty="0"/>
              <a:t>, E)</a:t>
            </a:r>
            <a:br>
              <a:rPr lang="cs-CZ" sz="2400" dirty="0"/>
            </a:br>
            <a:endParaRPr lang="cs-CZ" sz="2400" dirty="0"/>
          </a:p>
          <a:p>
            <a:pPr eaLnBrk="1" fontAlgn="t" hangingPunct="1"/>
            <a:endParaRPr lang="cs-CZ" sz="2400" dirty="0"/>
          </a:p>
          <a:p>
            <a:endParaRPr lang="cs-CZ" sz="2400" dirty="0"/>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67</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300192" y="2636912"/>
            <a:ext cx="2031967" cy="461665"/>
          </a:xfrm>
          <a:prstGeom prst="rect">
            <a:avLst/>
          </a:prstGeom>
        </p:spPr>
        <p:txBody>
          <a:bodyPr wrap="none">
            <a:spAutoFit/>
          </a:bodyPr>
          <a:lstStyle/>
          <a:p>
            <a:pPr algn="ctr"/>
            <a:r>
              <a:rPr lang="cs-CZ" sz="2400" dirty="0">
                <a:hlinkClick r:id="rId5" tooltip="Serin"/>
              </a:rPr>
              <a:t>Serin</a:t>
            </a:r>
            <a:r>
              <a:rPr lang="cs-CZ" sz="2400" dirty="0"/>
              <a:t> (Ser, S)</a:t>
            </a:r>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369332"/>
          </a:xfrm>
          <a:prstGeom prst="rect">
            <a:avLst/>
          </a:prstGeom>
          <a:noFill/>
        </p:spPr>
        <p:txBody>
          <a:bodyPr wrap="square" rtlCol="0">
            <a:spAutoFit/>
          </a:bodyPr>
          <a:lstStyle/>
          <a:p>
            <a:r>
              <a:rPr lang="cs-CZ" dirty="0">
                <a:hlinkClick r:id="rId7" tooltip="Leucin"/>
              </a:rPr>
              <a:t>Leucin</a:t>
            </a:r>
            <a:r>
              <a:rPr lang="cs-CZ" dirty="0"/>
              <a:t> (Leu, L)</a:t>
            </a:r>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a:hlinkClick r:id="rId9" tooltip="Glycin"/>
              </a:rPr>
              <a:t>Glycin</a:t>
            </a:r>
            <a:r>
              <a:rPr lang="cs-CZ" dirty="0"/>
              <a:t> (</a:t>
            </a:r>
            <a:r>
              <a:rPr lang="cs-CZ" dirty="0" err="1"/>
              <a:t>Gly</a:t>
            </a:r>
            <a:r>
              <a:rPr lang="cs-CZ" dirty="0"/>
              <a:t>, 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a:t>23. 11. 2020</a:t>
            </a:r>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8 2020</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68</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6660232" y="1340768"/>
            <a:ext cx="792088" cy="43204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7884368" y="2564904"/>
            <a:ext cx="79208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884368"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ovací čára 13"/>
          <p:cNvCxnSpPr/>
          <p:nvPr/>
        </p:nvCxnSpPr>
        <p:spPr>
          <a:xfrm>
            <a:off x="6804248" y="278092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6876256" y="33569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876256" y="400506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876256" y="422108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804248" y="508518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100392" y="508518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aoblený obdélník 19"/>
          <p:cNvSpPr/>
          <p:nvPr/>
        </p:nvSpPr>
        <p:spPr>
          <a:xfrm>
            <a:off x="539552" y="2564904"/>
            <a:ext cx="151216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čára 20"/>
          <p:cNvCxnSpPr/>
          <p:nvPr/>
        </p:nvCxnSpPr>
        <p:spPr>
          <a:xfrm>
            <a:off x="611560" y="386104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611560" y="407707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39552" y="51571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7956376" y="400506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pl-PL"/>
              <a:t>PŘÍRODNÍ POLYMERY PŘF MU 8 2020</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69</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a:t>Denaturation</a:t>
            </a:r>
            <a:r>
              <a:rPr lang="en-US" sz="2000" dirty="0"/>
              <a:t> is a process in which </a:t>
            </a:r>
            <a:r>
              <a:rPr lang="en-US" sz="2000" dirty="0">
                <a:hlinkClick r:id="rId2" tooltip="Proteins"/>
              </a:rPr>
              <a:t>proteins</a:t>
            </a:r>
            <a:r>
              <a:rPr lang="en-US" sz="2000" dirty="0"/>
              <a:t> or </a:t>
            </a:r>
            <a:r>
              <a:rPr lang="en-US" sz="2000" dirty="0">
                <a:hlinkClick r:id="rId3" tooltip="Nucleic acids"/>
              </a:rPr>
              <a:t>nucleic acids</a:t>
            </a:r>
            <a:r>
              <a:rPr lang="en-US" sz="2000" dirty="0"/>
              <a:t> lose the </a:t>
            </a:r>
            <a:r>
              <a:rPr lang="en-US" sz="2000" dirty="0">
                <a:hlinkClick r:id="rId4" tooltip="Quaternary structure"/>
              </a:rPr>
              <a:t>quaternary structure</a:t>
            </a:r>
            <a:r>
              <a:rPr lang="en-US" sz="2000" dirty="0"/>
              <a:t>, </a:t>
            </a:r>
            <a:r>
              <a:rPr lang="en-US" sz="2000" dirty="0">
                <a:hlinkClick r:id="rId5" tooltip="Tertiary structure"/>
              </a:rPr>
              <a:t>tertiary structure</a:t>
            </a:r>
            <a:r>
              <a:rPr lang="en-US" sz="2000" dirty="0"/>
              <a:t> and </a:t>
            </a:r>
            <a:r>
              <a:rPr lang="en-US" sz="2000" dirty="0">
                <a:hlinkClick r:id="rId6" tooltip="Secondary structure"/>
              </a:rPr>
              <a:t>secondary structure</a:t>
            </a:r>
            <a:r>
              <a:rPr lang="en-US" sz="2000" dirty="0"/>
              <a:t> which is present in their </a:t>
            </a:r>
            <a:r>
              <a:rPr lang="en-US" sz="2000" dirty="0">
                <a:hlinkClick r:id="rId7" tooltip="Native state"/>
              </a:rPr>
              <a:t>native state</a:t>
            </a:r>
            <a:r>
              <a:rPr lang="en-US" sz="2000" dirty="0"/>
              <a:t>, by application of some external stress or compound such as a strong </a:t>
            </a:r>
            <a:r>
              <a:rPr lang="en-US" sz="2000" dirty="0">
                <a:hlinkClick r:id="rId8" tooltip="Acid"/>
              </a:rPr>
              <a:t>acid</a:t>
            </a:r>
            <a:r>
              <a:rPr lang="en-US" sz="2000" dirty="0"/>
              <a:t> or </a:t>
            </a:r>
            <a:r>
              <a:rPr lang="en-US" sz="2000" dirty="0">
                <a:hlinkClick r:id="rId9" tooltip="Base (chemistry)"/>
              </a:rPr>
              <a:t>base</a:t>
            </a:r>
            <a:r>
              <a:rPr lang="en-US" sz="2000" dirty="0"/>
              <a:t>, a concentrated </a:t>
            </a:r>
            <a:r>
              <a:rPr lang="en-US" sz="2000" dirty="0">
                <a:hlinkClick r:id="rId10" tooltip="Inorganic"/>
              </a:rPr>
              <a:t>inorganic</a:t>
            </a:r>
            <a:r>
              <a:rPr lang="en-US" sz="2000" dirty="0"/>
              <a:t> salt, an </a:t>
            </a:r>
            <a:r>
              <a:rPr lang="en-US" sz="2000" dirty="0">
                <a:hlinkClick r:id="rId11" tooltip="Organic compound"/>
              </a:rPr>
              <a:t>organic</a:t>
            </a:r>
            <a:r>
              <a:rPr lang="en-US" sz="2000" dirty="0"/>
              <a:t> solvent (e.g., </a:t>
            </a:r>
            <a:r>
              <a:rPr lang="en-US" sz="2000" dirty="0">
                <a:hlinkClick r:id="rId12" tooltip="Alcohol"/>
              </a:rPr>
              <a:t>alcohol</a:t>
            </a:r>
            <a:r>
              <a:rPr lang="en-US" sz="2000" dirty="0"/>
              <a:t> or </a:t>
            </a:r>
            <a:r>
              <a:rPr lang="en-US" sz="2000" dirty="0">
                <a:hlinkClick r:id="rId13" tooltip="Chloroform"/>
              </a:rPr>
              <a:t>chloroform</a:t>
            </a:r>
            <a:r>
              <a:rPr lang="en-US" sz="2000" dirty="0"/>
              <a:t>), radiation or </a:t>
            </a:r>
            <a:r>
              <a:rPr lang="en-US" sz="2000" dirty="0">
                <a:solidFill>
                  <a:srgbClr val="0000FF"/>
                </a:solidFill>
                <a:hlinkClick r:id="rId14" tooltip="Heat"/>
              </a:rPr>
              <a:t>heat</a:t>
            </a:r>
            <a:r>
              <a:rPr lang="en-US" sz="2000" dirty="0"/>
              <a:t>.</a:t>
            </a:r>
            <a:r>
              <a:rPr lang="en-US" sz="2000" baseline="30000" dirty="0">
                <a:hlinkClick r:id="rId15"/>
              </a:rPr>
              <a:t>[3]</a:t>
            </a:r>
            <a:r>
              <a:rPr lang="en-US" sz="2000" dirty="0"/>
              <a:t> If proteins in a living cell are denatured, this results in disruption of cell activity and possibly cell death. Denatured proteins can exhibit a wide range of characteristics, from loss of solubility to </a:t>
            </a:r>
            <a:r>
              <a:rPr lang="en-US" sz="2000" dirty="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788024" y="4437112"/>
            <a:ext cx="4176464" cy="461665"/>
          </a:xfrm>
          <a:prstGeom prst="rect">
            <a:avLst/>
          </a:prstGeom>
          <a:solidFill>
            <a:schemeClr val="bg2">
              <a:lumMod val="40000"/>
              <a:lumOff val="60000"/>
            </a:schemeClr>
          </a:solidFill>
        </p:spPr>
        <p:txBody>
          <a:bodyPr wrap="square" rtlCol="0">
            <a:spAutoFit/>
          </a:bodyPr>
          <a:lstStyle/>
          <a:p>
            <a:r>
              <a:rPr lang="cs-CZ" sz="2400" cap="all" dirty="0">
                <a:solidFill>
                  <a:srgbClr val="0000FF"/>
                </a:solidFill>
                <a:latin typeface="Arial Black" pitchFamily="34" charset="0"/>
              </a:rPr>
              <a:t>Koagulace teplem</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a:solidFill>
                  <a:srgbClr val="0000FF"/>
                </a:solidFill>
                <a:latin typeface="Arial Black" pitchFamily="34" charset="0"/>
              </a:rPr>
              <a:t>ANALOGIE  se sponkami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1691680" y="6237312"/>
            <a:ext cx="4464496" cy="369332"/>
          </a:xfrm>
          <a:prstGeom prst="rect">
            <a:avLst/>
          </a:prstGeom>
          <a:solidFill>
            <a:schemeClr val="bg2">
              <a:lumMod val="40000"/>
              <a:lumOff val="60000"/>
            </a:schemeClr>
          </a:solidFill>
          <a:ln w="63500">
            <a:solidFill>
              <a:srgbClr val="0000FF"/>
            </a:solidFill>
            <a:prstDash val="sysDot"/>
          </a:ln>
        </p:spPr>
        <p:txBody>
          <a:bodyPr wrap="square" rtlCol="0">
            <a:spAutoFit/>
          </a:bodyPr>
          <a:lstStyle/>
          <a:p>
            <a:r>
              <a:rPr lang="cs-CZ" dirty="0">
                <a:solidFill>
                  <a:srgbClr val="0000FF"/>
                </a:solidFill>
                <a:latin typeface="Arial Black" pitchFamily="34" charset="0"/>
              </a:rPr>
              <a:t>LYSIN – „půjčil“ si ještě jeden H+ </a:t>
            </a: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2800" dirty="0">
                <a:solidFill>
                  <a:srgbClr val="FF0000"/>
                </a:solidFill>
                <a:latin typeface="Arial Black" pitchFamily="34" charset="0"/>
              </a:rPr>
              <a:t> Vaječné proteiny – použití 1</a:t>
            </a:r>
          </a:p>
        </p:txBody>
      </p:sp>
      <p:sp>
        <p:nvSpPr>
          <p:cNvPr id="17" name="Zástupný symbol pro obsah 16"/>
          <p:cNvSpPr>
            <a:spLocks noGrp="1"/>
          </p:cNvSpPr>
          <p:nvPr>
            <p:ph idx="1"/>
          </p:nvPr>
        </p:nvSpPr>
        <p:spPr>
          <a:xfrm>
            <a:off x="107504" y="1052736"/>
            <a:ext cx="8579296" cy="5073427"/>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70</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229200"/>
            <a:ext cx="8784976"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FOSFOLIPID  LECITIN –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cs-CZ" sz="2800" dirty="0">
                <a:solidFill>
                  <a:srgbClr val="FF0000"/>
                </a:solidFill>
                <a:latin typeface="Arial Black" pitchFamily="34" charset="0"/>
              </a:rPr>
              <a:t> Vaječné složky – použití 2</a:t>
            </a:r>
          </a:p>
        </p:txBody>
      </p:sp>
      <p:sp>
        <p:nvSpPr>
          <p:cNvPr id="17" name="Zástupný symbol pro obsah 16"/>
          <p:cNvSpPr>
            <a:spLocks noGrp="1"/>
          </p:cNvSpPr>
          <p:nvPr>
            <p:ph idx="1"/>
          </p:nvPr>
        </p:nvSpPr>
        <p:spPr>
          <a:xfrm>
            <a:off x="457200" y="620688"/>
            <a:ext cx="8229600" cy="5505475"/>
          </a:xfrm>
        </p:spPr>
        <p:txBody>
          <a:bodyPr/>
          <a:lstStyle/>
          <a:p>
            <a:r>
              <a:rPr lang="cs-CZ" sz="2800" b="1" dirty="0"/>
              <a:t>Barvy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71</a:t>
            </a:fld>
            <a:endParaRPr lang="sk-SK"/>
          </a:p>
        </p:txBody>
      </p:sp>
      <p:sp>
        <p:nvSpPr>
          <p:cNvPr id="8" name="TextovéPole 7"/>
          <p:cNvSpPr txBox="1"/>
          <p:nvPr/>
        </p:nvSpPr>
        <p:spPr>
          <a:xfrm>
            <a:off x="395536" y="5157192"/>
            <a:ext cx="8352928" cy="1508105"/>
          </a:xfrm>
          <a:prstGeom prst="rect">
            <a:avLst/>
          </a:prstGeom>
          <a:solidFill>
            <a:schemeClr val="accent3">
              <a:lumMod val="85000"/>
            </a:schemeClr>
          </a:solidFill>
        </p:spPr>
        <p:txBody>
          <a:bodyPr wrap="square" rtlCol="0">
            <a:spAutoFit/>
          </a:bodyPr>
          <a:lstStyle/>
          <a:p>
            <a:r>
              <a:rPr lang="cs-CZ" sz="2800" dirty="0">
                <a:solidFill>
                  <a:srgbClr val="FF0000"/>
                </a:solidFill>
                <a:latin typeface="Arial Black" pitchFamily="34" charset="0"/>
              </a:rPr>
              <a:t>CHOLESTEROL – STEROID &amp; emulgátor</a:t>
            </a:r>
          </a:p>
          <a:p>
            <a:r>
              <a:rPr lang="cs-CZ" sz="2800" dirty="0">
                <a:solidFill>
                  <a:srgbClr val="0000FF"/>
                </a:solidFill>
                <a:latin typeface="Arial Black" pitchFamily="34" charset="0"/>
              </a:rPr>
              <a:t>Je SOUČÁSTÍ </a:t>
            </a:r>
            <a:r>
              <a:rPr lang="cs-CZ" sz="3600" dirty="0">
                <a:solidFill>
                  <a:srgbClr val="FFFF00"/>
                </a:solidFill>
                <a:latin typeface="Arial Black" pitchFamily="34" charset="0"/>
              </a:rPr>
              <a:t>ŽLOUTKU</a:t>
            </a:r>
            <a:r>
              <a:rPr lang="cs-CZ" sz="2800" dirty="0">
                <a:solidFill>
                  <a:srgbClr val="0000FF"/>
                </a:solidFill>
                <a:latin typeface="Arial Black" pitchFamily="34" charset="0"/>
              </a:rPr>
              <a:t>,  není to jeho bílkovinná složka </a:t>
            </a:r>
            <a:endParaRPr lang="cs-CZ" sz="2800" dirty="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72</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0" y="1916832"/>
          <a:ext cx="9144000" cy="4760466"/>
        </p:xfrm>
        <a:graphic>
          <a:graphicData uri="http://schemas.openxmlformats.org/drawingml/2006/table">
            <a:tbl>
              <a:tblPr/>
              <a:tblGrid>
                <a:gridCol w="2771800">
                  <a:extLst>
                    <a:ext uri="{9D8B030D-6E8A-4147-A177-3AD203B41FA5}">
                      <a16:colId xmlns:a16="http://schemas.microsoft.com/office/drawing/2014/main" val="20000"/>
                    </a:ext>
                  </a:extLst>
                </a:gridCol>
                <a:gridCol w="6372200">
                  <a:extLst>
                    <a:ext uri="{9D8B030D-6E8A-4147-A177-3AD203B41FA5}">
                      <a16:colId xmlns:a16="http://schemas.microsoft.com/office/drawing/2014/main" val="20001"/>
                    </a:ext>
                  </a:extLst>
                </a:gridCol>
              </a:tblGrid>
              <a:tr h="441793">
                <a:tc gridSpan="2">
                  <a:txBody>
                    <a:bodyPr/>
                    <a:lstStyle/>
                    <a:p>
                      <a:pPr algn="ctr">
                        <a:lnSpc>
                          <a:spcPct val="115000"/>
                        </a:lnSpc>
                        <a:spcAft>
                          <a:spcPts val="0"/>
                        </a:spcAft>
                      </a:pPr>
                      <a:r>
                        <a:rPr lang="cs-CZ" sz="2800" dirty="0">
                          <a:solidFill>
                            <a:srgbClr val="FF0000"/>
                          </a:solidFill>
                          <a:latin typeface="Arial Black" pitchFamily="34" charset="0"/>
                          <a:ea typeface="Calibri"/>
                          <a:cs typeface="Times New Roman"/>
                        </a:rPr>
                        <a:t>Lutein  - barvivo</a:t>
                      </a:r>
                      <a:r>
                        <a:rPr lang="cs-CZ" sz="2800" baseline="0" dirty="0">
                          <a:solidFill>
                            <a:srgbClr val="FF0000"/>
                          </a:solidFill>
                          <a:latin typeface="Arial Black" pitchFamily="34" charset="0"/>
                          <a:ea typeface="Calibri"/>
                          <a:cs typeface="Times New Roman"/>
                        </a:rPr>
                        <a:t> ve žloutku</a:t>
                      </a:r>
                      <a:endParaRPr lang="cs-CZ" sz="2800" dirty="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3" tooltip="Chemický název"/>
                        </a:rPr>
                        <a:t>Chemický název</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β,ε-karoten-3,3'-diol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1"/>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4" tooltip="Chemický vzorec"/>
                        </a:rPr>
                        <a:t>Sumární vzorec</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C</a:t>
                      </a:r>
                      <a:r>
                        <a:rPr lang="cs-CZ" sz="2400" b="1" baseline="-25000" dirty="0">
                          <a:latin typeface="Times New Roman"/>
                          <a:ea typeface="Times New Roman"/>
                          <a:cs typeface="Times New Roman"/>
                        </a:rPr>
                        <a:t>40</a:t>
                      </a:r>
                      <a:r>
                        <a:rPr lang="cs-CZ" sz="2400" b="1" dirty="0">
                          <a:latin typeface="Times New Roman"/>
                          <a:ea typeface="Times New Roman"/>
                          <a:cs typeface="Times New Roman"/>
                        </a:rPr>
                        <a:t>H</a:t>
                      </a:r>
                      <a:r>
                        <a:rPr lang="cs-CZ" sz="2400" b="1" baseline="-25000" dirty="0">
                          <a:latin typeface="Times New Roman"/>
                          <a:ea typeface="Times New Roman"/>
                          <a:cs typeface="Times New Roman"/>
                        </a:rPr>
                        <a:t>56</a:t>
                      </a:r>
                      <a:r>
                        <a:rPr lang="cs-CZ" sz="2400" b="1" dirty="0">
                          <a:latin typeface="Times New Roman"/>
                          <a:ea typeface="Times New Roman"/>
                          <a:cs typeface="Times New Roman"/>
                        </a:rPr>
                        <a:t>O</a:t>
                      </a:r>
                      <a:r>
                        <a:rPr lang="cs-CZ" sz="2400" b="1" baseline="-25000" dirty="0">
                          <a:latin typeface="Times New Roman"/>
                          <a:ea typeface="Times New Roman"/>
                          <a:cs typeface="Times New Roman"/>
                        </a:rPr>
                        <a:t>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2"/>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5" tooltip="Registrační číslo CAS"/>
                        </a:rPr>
                        <a:t>Registrační číslo CAS</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127-40-2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3"/>
                  </a:ext>
                </a:extLst>
              </a:tr>
              <a:tr h="752705">
                <a:tc>
                  <a:txBody>
                    <a:bodyPr/>
                    <a:lstStyle/>
                    <a:p>
                      <a:pPr algn="ctr">
                        <a:lnSpc>
                          <a:spcPct val="115000"/>
                        </a:lnSpc>
                        <a:spcAft>
                          <a:spcPts val="0"/>
                        </a:spcAft>
                      </a:pPr>
                      <a:r>
                        <a:rPr lang="cs-CZ" sz="3600" dirty="0">
                          <a:solidFill>
                            <a:srgbClr val="FF3300"/>
                          </a:solidFill>
                          <a:latin typeface="Arial Black" pitchFamily="34" charset="0"/>
                          <a:ea typeface="Times New Roman"/>
                          <a:cs typeface="Times New Roman"/>
                        </a:rPr>
                        <a:t>Vzhled</a:t>
                      </a:r>
                      <a:endParaRPr lang="cs-CZ" sz="1800" dirty="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800" b="1" dirty="0">
                          <a:solidFill>
                            <a:srgbClr val="FF3300"/>
                          </a:solidFill>
                          <a:latin typeface="Arial Black" pitchFamily="34" charset="0"/>
                          <a:ea typeface="Times New Roman"/>
                          <a:cs typeface="Times New Roman"/>
                        </a:rPr>
                        <a:t>pevná červeno-oranžová</a:t>
                      </a:r>
                    </a:p>
                    <a:p>
                      <a:pPr algn="ctr">
                        <a:lnSpc>
                          <a:spcPct val="115000"/>
                        </a:lnSpc>
                        <a:spcAft>
                          <a:spcPts val="0"/>
                        </a:spcAft>
                      </a:pPr>
                      <a:r>
                        <a:rPr lang="cs-CZ" sz="2800" b="1" dirty="0">
                          <a:solidFill>
                            <a:srgbClr val="FF3300"/>
                          </a:solidFill>
                          <a:latin typeface="Arial Black" pitchFamily="34" charset="0"/>
                          <a:ea typeface="Times New Roman"/>
                          <a:cs typeface="Times New Roman"/>
                        </a:rPr>
                        <a:t>Krystalická</a:t>
                      </a:r>
                      <a:r>
                        <a:rPr lang="cs-CZ" sz="2800" b="1" baseline="0" dirty="0">
                          <a:solidFill>
                            <a:srgbClr val="FF3300"/>
                          </a:solidFill>
                          <a:latin typeface="Arial Black" pitchFamily="34" charset="0"/>
                          <a:ea typeface="Times New Roman"/>
                          <a:cs typeface="Times New Roman"/>
                        </a:rPr>
                        <a:t> látka</a:t>
                      </a:r>
                      <a:r>
                        <a:rPr lang="cs-CZ" sz="2800" b="1" dirty="0">
                          <a:solidFill>
                            <a:srgbClr val="FF3300"/>
                          </a:solidFill>
                          <a:latin typeface="Arial Black" pitchFamily="34" charset="0"/>
                          <a:ea typeface="Times New Roman"/>
                          <a:cs typeface="Times New Roman"/>
                        </a:rPr>
                        <a:t>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4"/>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6" tooltip="Molární hmotnost"/>
                        </a:rPr>
                        <a:t>Molární hmotnost</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400" b="1" dirty="0">
                          <a:latin typeface="Times New Roman"/>
                          <a:ea typeface="Times New Roman"/>
                          <a:cs typeface="Times New Roman"/>
                        </a:rPr>
                        <a:t>568,871 g/mol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5"/>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7" tooltip="Teplota tání"/>
                        </a:rPr>
                        <a:t>Teplota tání</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190 °C</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6"/>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ve vodě</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ne</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7"/>
                  </a:ext>
                </a:extLst>
              </a:tr>
              <a:tr h="467142">
                <a:tc>
                  <a:txBody>
                    <a:bodyPr/>
                    <a:lstStyle/>
                    <a:p>
                      <a:pPr algn="ctr">
                        <a:lnSpc>
                          <a:spcPct val="115000"/>
                        </a:lnSpc>
                        <a:spcAft>
                          <a:spcPts val="0"/>
                        </a:spcAft>
                      </a:pPr>
                      <a:r>
                        <a:rPr lang="cs-CZ" sz="2400" u="sng" dirty="0">
                          <a:solidFill>
                            <a:srgbClr val="0000FF"/>
                          </a:solidFill>
                          <a:latin typeface="Times New Roman"/>
                          <a:ea typeface="Times New Roman"/>
                          <a:cs typeface="Times New Roman"/>
                          <a:hlinkClick r:id="rId8" tooltip="Rozpustnost"/>
                        </a:rPr>
                        <a:t>Rozpustnost</a:t>
                      </a:r>
                      <a:r>
                        <a:rPr lang="cs-CZ" sz="2400" dirty="0">
                          <a:latin typeface="Times New Roman"/>
                          <a:ea typeface="Times New Roman"/>
                          <a:cs typeface="Times New Roman"/>
                        </a:rPr>
                        <a:t> v tucích</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ano</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8"/>
                  </a:ext>
                </a:extLst>
              </a:tr>
            </a:tbl>
          </a:graphicData>
        </a:graphic>
      </p:graphicFrame>
      <p:sp>
        <p:nvSpPr>
          <p:cNvPr id="7" name="TextovéPole 6"/>
          <p:cNvSpPr txBox="1"/>
          <p:nvPr/>
        </p:nvSpPr>
        <p:spPr>
          <a:xfrm>
            <a:off x="107504" y="1412776"/>
            <a:ext cx="8784976" cy="430887"/>
          </a:xfrm>
          <a:prstGeom prst="rect">
            <a:avLst/>
          </a:prstGeom>
          <a:solidFill>
            <a:schemeClr val="accent6">
              <a:lumMod val="20000"/>
              <a:lumOff val="80000"/>
            </a:schemeClr>
          </a:solidFill>
        </p:spPr>
        <p:txBody>
          <a:bodyPr wrap="square" rtlCol="0">
            <a:spAutoFit/>
          </a:bodyPr>
          <a:lstStyle/>
          <a:p>
            <a:pPr algn="ctr"/>
            <a:r>
              <a:rPr lang="cs-CZ" sz="2200" dirty="0">
                <a:solidFill>
                  <a:srgbClr val="0000FF"/>
                </a:solidFill>
                <a:latin typeface="Arial Black" pitchFamily="34" charset="0"/>
              </a:rPr>
              <a:t>Je SOUČÁSTÍ </a:t>
            </a:r>
            <a:r>
              <a:rPr lang="cs-CZ" sz="2200" dirty="0">
                <a:solidFill>
                  <a:srgbClr val="FFFF00"/>
                </a:solidFill>
                <a:latin typeface="Arial Black" pitchFamily="34" charset="0"/>
              </a:rPr>
              <a:t>ŽLOUTKU</a:t>
            </a:r>
            <a:r>
              <a:rPr lang="cs-CZ" sz="2200" dirty="0">
                <a:solidFill>
                  <a:srgbClr val="0000FF"/>
                </a:solidFill>
                <a:latin typeface="Arial Black" pitchFamily="34" charset="0"/>
              </a:rPr>
              <a:t>,  není to jeho bílkovinná složka</a:t>
            </a:r>
            <a:endParaRPr lang="cs-CZ" sz="2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cs-CZ" sz="3600" dirty="0">
                <a:solidFill>
                  <a:srgbClr val="FF0000"/>
                </a:solidFill>
                <a:latin typeface="Arial Black" pitchFamily="34" charset="0"/>
              </a:rPr>
              <a:t>Vaječný bílek &amp; nápoje</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a:solidFill>
                  <a:srgbClr val="0000FF"/>
                </a:solidFill>
                <a:latin typeface="Arial Black" pitchFamily="34" charset="0"/>
              </a:rPr>
              <a:t> ČIŘENÍ ovocných šťáv</a:t>
            </a:r>
          </a:p>
          <a:p>
            <a:pPr>
              <a:buFont typeface="Arial" pitchFamily="34" charset="0"/>
              <a:buChar char="•"/>
            </a:pPr>
            <a:r>
              <a:rPr lang="cs-CZ" sz="3600" dirty="0">
                <a:solidFill>
                  <a:srgbClr val="0000FF"/>
                </a:solidFill>
                <a:latin typeface="Arial Black" pitchFamily="34" charset="0"/>
              </a:rPr>
              <a:t> Patrně nejstarší čiřidlo vín a ovocných šťáv</a:t>
            </a:r>
          </a:p>
          <a:p>
            <a:endParaRPr lang="cs-CZ" sz="3600" dirty="0">
              <a:solidFill>
                <a:srgbClr val="0000FF"/>
              </a:solidFill>
              <a:latin typeface="Arial Black"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a:solidFill>
                  <a:srgbClr val="FF0000"/>
                </a:solidFill>
                <a:latin typeface="Arial Black" pitchFamily="34" charset="0"/>
              </a:rPr>
              <a:t>Vaječné proteiny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extLst>
              <p:ext uri="{D42A27DB-BD31-4B8C-83A1-F6EECF244321}">
                <p14:modId xmlns:p14="http://schemas.microsoft.com/office/powerpoint/2010/main" val="2835202191"/>
              </p:ext>
            </p:extLst>
          </p:nvPr>
        </p:nvGraphicFramePr>
        <p:xfrm>
          <a:off x="0" y="1092760"/>
          <a:ext cx="9144000" cy="5220193"/>
        </p:xfrm>
        <a:graphic>
          <a:graphicData uri="http://schemas.openxmlformats.org/drawingml/2006/table">
            <a:tbl>
              <a:tblPr firstRow="1" bandRow="1">
                <a:tableStyleId>{5C22544A-7EE6-4342-B048-85BDC9FD1C3A}</a:tableStyleId>
              </a:tblPr>
              <a:tblGrid>
                <a:gridCol w="2731796">
                  <a:extLst>
                    <a:ext uri="{9D8B030D-6E8A-4147-A177-3AD203B41FA5}">
                      <a16:colId xmlns:a16="http://schemas.microsoft.com/office/drawing/2014/main" val="20000"/>
                    </a:ext>
                  </a:extLst>
                </a:gridCol>
                <a:gridCol w="1760196">
                  <a:extLst>
                    <a:ext uri="{9D8B030D-6E8A-4147-A177-3AD203B41FA5}">
                      <a16:colId xmlns:a16="http://schemas.microsoft.com/office/drawing/2014/main" val="20001"/>
                    </a:ext>
                  </a:extLst>
                </a:gridCol>
                <a:gridCol w="236600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58189">
                <a:tc>
                  <a:txBody>
                    <a:bodyPr/>
                    <a:lstStyle/>
                    <a:p>
                      <a:pPr algn="ctr"/>
                      <a:r>
                        <a:rPr lang="cs-CZ" sz="2800" dirty="0">
                          <a:solidFill>
                            <a:srgbClr val="FF0000"/>
                          </a:solidFill>
                        </a:rPr>
                        <a:t>Část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Fyzikální 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dirty="0">
                          <a:solidFill>
                            <a:srgbClr val="FF0000"/>
                          </a:solidFill>
                        </a:rPr>
                        <a:t>Použití</a:t>
                      </a:r>
                    </a:p>
                    <a:p>
                      <a:pPr algn="ctr"/>
                      <a:endParaRPr lang="cs-CZ"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800" dirty="0">
                          <a:solidFill>
                            <a:srgbClr val="FF0000"/>
                          </a:solidFill>
                        </a:rPr>
                        <a:t>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0835">
                <a:tc>
                  <a:txBody>
                    <a:bodyPr/>
                    <a:lstStyle/>
                    <a:p>
                      <a:r>
                        <a:rPr lang="cs-CZ" sz="2400" b="1" dirty="0">
                          <a:solidFill>
                            <a:srgbClr val="FF0000"/>
                          </a:solidFill>
                        </a:rPr>
                        <a:t>Žloutek, lecitin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FF0000"/>
                          </a:solidFill>
                        </a:rPr>
                        <a:t>PEVNÁ LÁTKA</a:t>
                      </a:r>
                    </a:p>
                    <a:p>
                      <a:endParaRPr lang="cs-CZ"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Emulgátor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FF0000"/>
                          </a:solidFill>
                        </a:rPr>
                        <a:t>Tempery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0835">
                <a:tc>
                  <a:txBody>
                    <a:bodyPr/>
                    <a:lstStyle/>
                    <a:p>
                      <a:r>
                        <a:rPr lang="cs-CZ" sz="2400" b="1" dirty="0">
                          <a:solidFill>
                            <a:srgbClr val="0000FF"/>
                          </a:solidFill>
                        </a:rPr>
                        <a:t>Cholesterol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PEVNÁ LÁTKA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00FF"/>
                          </a:solidFill>
                        </a:rPr>
                        <a:t>OCHRANNÝ KOLOID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4976">
                <a:tc>
                  <a:txBody>
                    <a:bodyPr/>
                    <a:lstStyle/>
                    <a:p>
                      <a:r>
                        <a:rPr lang="cs-CZ" sz="2400" b="1" dirty="0">
                          <a:solidFill>
                            <a:srgbClr val="008000"/>
                          </a:solidFill>
                        </a:rPr>
                        <a:t>Bílek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008000"/>
                          </a:solidFill>
                        </a:rPr>
                        <a:t>Pojivo barev,</a:t>
                      </a:r>
                    </a:p>
                    <a:p>
                      <a:r>
                        <a:rPr lang="cs-CZ" sz="2400" dirty="0">
                          <a:solidFill>
                            <a:srgbClr val="008000"/>
                          </a:solidFill>
                        </a:rPr>
                        <a:t>Podklad </a:t>
                      </a:r>
                      <a:r>
                        <a:rPr lang="cs-CZ" sz="2400">
                          <a:solidFill>
                            <a:srgbClr val="008000"/>
                          </a:solidFill>
                        </a:rPr>
                        <a:t>pod zlacení</a:t>
                      </a:r>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4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61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b="1" dirty="0">
                          <a:solidFill>
                            <a:srgbClr val="C00000"/>
                          </a:solidFill>
                        </a:rPr>
                        <a:t>Celé vejce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Gel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C00000"/>
                          </a:solidFill>
                        </a:rPr>
                        <a:t>Pojivo barev</a:t>
                      </a:r>
                    </a:p>
                    <a:p>
                      <a:endParaRPr lang="cs-CZ"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solidFill>
                            <a:srgbClr val="C00000"/>
                          </a:solidFill>
                        </a:rPr>
                        <a:t>Nevysýchavé oleje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75</a:t>
            </a:fld>
            <a:endParaRPr lang="sk-SK"/>
          </a:p>
        </p:txBody>
      </p:sp>
      <p:pic>
        <p:nvPicPr>
          <p:cNvPr id="5" name="Obrázek 4" descr="VAJEČNÝ ŽLOUTEK JAKO POTRAVINÁŘSKÝ EMULGÁTOR 30112017.jpg"/>
          <p:cNvPicPr>
            <a:picLocks noChangeAspect="1"/>
          </p:cNvPicPr>
          <p:nvPr/>
        </p:nvPicPr>
        <p:blipFill>
          <a:blip r:embed="rId2" cstate="print"/>
          <a:stretch>
            <a:fillRect/>
          </a:stretch>
        </p:blipFill>
        <p:spPr>
          <a:xfrm rot="16200000">
            <a:off x="1943709" y="-351421"/>
            <a:ext cx="5328592" cy="8712970"/>
          </a:xfrm>
          <a:prstGeom prst="rect">
            <a:avLst/>
          </a:prstGeom>
          <a:ln w="63500">
            <a:solidFill>
              <a:srgbClr val="0000FF"/>
            </a:solidFill>
          </a:ln>
        </p:spPr>
      </p:pic>
      <p:sp>
        <p:nvSpPr>
          <p:cNvPr id="6" name="TextovéPole 5"/>
          <p:cNvSpPr txBox="1"/>
          <p:nvPr/>
        </p:nvSpPr>
        <p:spPr>
          <a:xfrm>
            <a:off x="0" y="116632"/>
            <a:ext cx="9036496" cy="954107"/>
          </a:xfrm>
          <a:prstGeom prst="rect">
            <a:avLst/>
          </a:prstGeom>
          <a:noFill/>
        </p:spPr>
        <p:txBody>
          <a:bodyPr wrap="square" rtlCol="0">
            <a:spAutoFit/>
          </a:bodyPr>
          <a:lstStyle/>
          <a:p>
            <a:pPr algn="ctr"/>
            <a:r>
              <a:rPr lang="cs-CZ" sz="2800" dirty="0">
                <a:solidFill>
                  <a:srgbClr val="0000FF"/>
                </a:solidFill>
                <a:latin typeface="Arial Black" pitchFamily="34" charset="0"/>
              </a:rPr>
              <a:t>VAJEČNÝ ŽLOUTEK  má nyní hlavní využití jako POTRAVINÁŘSKÝ EMULGÁTOR </a:t>
            </a:r>
          </a:p>
        </p:txBody>
      </p:sp>
      <p:cxnSp>
        <p:nvCxnSpPr>
          <p:cNvPr id="8" name="Přímá spojovací šipka 7"/>
          <p:cNvCxnSpPr/>
          <p:nvPr/>
        </p:nvCxnSpPr>
        <p:spPr>
          <a:xfrm flipH="1">
            <a:off x="4067944" y="980728"/>
            <a:ext cx="1368152" cy="338437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a:solidFill>
                  <a:srgbClr val="FF0000"/>
                </a:solidFill>
                <a:latin typeface="Arial Black" pitchFamily="34" charset="0"/>
              </a:rPr>
              <a:t>Syrovátka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76</a:t>
            </a:fld>
            <a:endParaRPr lang="sk-SK"/>
          </a:p>
        </p:txBody>
      </p:sp>
      <p:sp>
        <p:nvSpPr>
          <p:cNvPr id="7" name="Zástupný symbol pro obsah 6"/>
          <p:cNvSpPr>
            <a:spLocks noGrp="1"/>
          </p:cNvSpPr>
          <p:nvPr>
            <p:ph idx="1"/>
          </p:nvPr>
        </p:nvSpPr>
        <p:spPr>
          <a:xfrm>
            <a:off x="0" y="980729"/>
            <a:ext cx="9144000" cy="4896544"/>
          </a:xfrm>
        </p:spPr>
        <p:txBody>
          <a:bodyPr/>
          <a:lstStyle/>
          <a:p>
            <a:r>
              <a:rPr lang="cs-CZ" sz="2000" b="1" dirty="0">
                <a:solidFill>
                  <a:srgbClr val="FF0000"/>
                </a:solidFill>
                <a:latin typeface="Arial Black" pitchFamily="34" charset="0"/>
              </a:rPr>
              <a:t>Syrovátka</a:t>
            </a:r>
            <a:r>
              <a:rPr lang="cs-CZ" sz="2000" dirty="0"/>
              <a:t> je žlutozelená </a:t>
            </a:r>
            <a:r>
              <a:rPr lang="cs-CZ" sz="2000" dirty="0">
                <a:hlinkClick r:id="rId2" tooltip="Tekutina"/>
              </a:rPr>
              <a:t>tekutina</a:t>
            </a:r>
            <a:r>
              <a:rPr lang="cs-CZ" sz="2000" dirty="0"/>
              <a:t>, která </a:t>
            </a:r>
            <a:r>
              <a:rPr lang="cs-CZ" sz="2000" dirty="0" err="1"/>
              <a:t>zbyde</a:t>
            </a:r>
            <a:r>
              <a:rPr lang="cs-CZ" sz="2000" dirty="0"/>
              <a:t> po sražení </a:t>
            </a:r>
            <a:r>
              <a:rPr lang="cs-CZ" sz="2000" dirty="0">
                <a:hlinkClick r:id="rId3" tooltip="Mléko"/>
              </a:rPr>
              <a:t>mléka</a:t>
            </a:r>
            <a:r>
              <a:rPr lang="cs-CZ" sz="2000" dirty="0"/>
              <a:t>. Syrovátka je vlastně mléčné sérum, které se získává po odstranění kaseinu z mléka. V praxi to vypadá asi tak, že se mléko úmyslně srazí a vznikne tuhá část </a:t>
            </a:r>
            <a:r>
              <a:rPr lang="cs-CZ" sz="2000" dirty="0">
                <a:hlinkClick r:id="rId4" tooltip="Kasein"/>
              </a:rPr>
              <a:t>kasein</a:t>
            </a:r>
            <a:r>
              <a:rPr lang="cs-CZ" sz="2000" dirty="0"/>
              <a:t>, což je v podstatě </a:t>
            </a:r>
            <a:r>
              <a:rPr lang="cs-CZ" sz="2000" dirty="0">
                <a:hlinkClick r:id="rId5" tooltip="Tvaroh"/>
              </a:rPr>
              <a:t>tvaroh</a:t>
            </a:r>
            <a:r>
              <a:rPr lang="cs-CZ" sz="2000" dirty="0"/>
              <a:t>, a tekutá část, které se občas říká mléčné sérum, což je syrovátka.</a:t>
            </a:r>
          </a:p>
          <a:p>
            <a:r>
              <a:rPr lang="cs-CZ" sz="2000" b="1" dirty="0">
                <a:solidFill>
                  <a:srgbClr val="FF0000"/>
                </a:solidFill>
                <a:latin typeface="Arial Black" pitchFamily="34" charset="0"/>
              </a:rPr>
              <a:t>Sušená syrovátka</a:t>
            </a:r>
            <a:r>
              <a:rPr lang="cs-CZ" sz="2000" dirty="0">
                <a:solidFill>
                  <a:srgbClr val="FF0000"/>
                </a:solidFill>
                <a:latin typeface="Arial Black" pitchFamily="34" charset="0"/>
              </a:rPr>
              <a:t> </a:t>
            </a:r>
            <a:r>
              <a:rPr lang="cs-CZ" sz="2000" dirty="0"/>
              <a:t>vzniká jako vedlejší produkt při výrobě </a:t>
            </a:r>
            <a:r>
              <a:rPr lang="cs-CZ" sz="2000" dirty="0">
                <a:hlinkClick r:id="rId6" tooltip="Sýr"/>
              </a:rPr>
              <a:t>sýrů</a:t>
            </a:r>
            <a:r>
              <a:rPr lang="cs-CZ" sz="2000" dirty="0"/>
              <a:t> nebo </a:t>
            </a:r>
            <a:r>
              <a:rPr lang="cs-CZ" sz="2000" dirty="0">
                <a:hlinkClick r:id="rId5" tooltip="Tvaroh"/>
              </a:rPr>
              <a:t>tvarohu</a:t>
            </a:r>
            <a:r>
              <a:rPr lang="cs-CZ" sz="2000" dirty="0"/>
              <a:t>.</a:t>
            </a:r>
          </a:p>
          <a:p>
            <a:r>
              <a:rPr lang="cs-CZ" sz="2000" dirty="0">
                <a:solidFill>
                  <a:srgbClr val="FF0000"/>
                </a:solidFill>
                <a:latin typeface="Arial Black" pitchFamily="34" charset="0"/>
              </a:rPr>
              <a:t>Syrovátka</a:t>
            </a:r>
            <a:r>
              <a:rPr lang="cs-CZ" sz="2000" dirty="0"/>
              <a:t> obsahuje vitamíny B1, B2, B6, B12, dále obsahuje i vitaminy C a E. Z minerálních látek to jsou hlavně </a:t>
            </a:r>
            <a:r>
              <a:rPr lang="cs-CZ" sz="2000" dirty="0">
                <a:hlinkClick r:id="rId7" tooltip="Hořčík"/>
              </a:rPr>
              <a:t>hořčík</a:t>
            </a:r>
            <a:r>
              <a:rPr lang="cs-CZ" sz="2000" dirty="0"/>
              <a:t>, </a:t>
            </a:r>
            <a:r>
              <a:rPr lang="cs-CZ" sz="2000" dirty="0">
                <a:hlinkClick r:id="rId8" tooltip="Fosfor"/>
              </a:rPr>
              <a:t>fosfor</a:t>
            </a:r>
            <a:r>
              <a:rPr lang="cs-CZ" sz="2000" dirty="0"/>
              <a:t>, </a:t>
            </a:r>
            <a:r>
              <a:rPr lang="cs-CZ" sz="2000" dirty="0">
                <a:hlinkClick r:id="rId9" tooltip="Vápník"/>
              </a:rPr>
              <a:t>vápník</a:t>
            </a:r>
            <a:r>
              <a:rPr lang="cs-CZ" sz="2000" dirty="0"/>
              <a:t>, </a:t>
            </a:r>
            <a:r>
              <a:rPr lang="cs-CZ" sz="2000" dirty="0">
                <a:hlinkClick r:id="rId10" tooltip="Draslík"/>
              </a:rPr>
              <a:t>draslík</a:t>
            </a:r>
            <a:r>
              <a:rPr lang="cs-CZ" sz="2000" dirty="0"/>
              <a:t>, </a:t>
            </a:r>
            <a:r>
              <a:rPr lang="cs-CZ" sz="2000" dirty="0">
                <a:hlinkClick r:id="rId11" tooltip="Sodík"/>
              </a:rPr>
              <a:t>sodík</a:t>
            </a:r>
            <a:r>
              <a:rPr lang="cs-CZ" sz="2000" dirty="0"/>
              <a:t>, </a:t>
            </a:r>
            <a:r>
              <a:rPr lang="cs-CZ" sz="2000" dirty="0">
                <a:hlinkClick r:id="rId12" tooltip="Zinek"/>
              </a:rPr>
              <a:t>zinek</a:t>
            </a:r>
            <a:r>
              <a:rPr lang="cs-CZ" sz="2000" dirty="0"/>
              <a:t>. Obsahuje cukr </a:t>
            </a:r>
            <a:r>
              <a:rPr lang="cs-CZ" sz="2000" b="1" dirty="0">
                <a:solidFill>
                  <a:srgbClr val="0000FF"/>
                </a:solidFill>
              </a:rPr>
              <a:t>LAKTÓZU</a:t>
            </a:r>
            <a:r>
              <a:rPr lang="cs-CZ" sz="2000" dirty="0"/>
              <a:t>.</a:t>
            </a:r>
          </a:p>
          <a:p>
            <a:r>
              <a:rPr lang="cs-CZ" sz="2000" dirty="0"/>
              <a:t>Při vnějším užívání má </a:t>
            </a:r>
            <a:r>
              <a:rPr lang="cs-CZ" sz="2000" dirty="0">
                <a:solidFill>
                  <a:srgbClr val="FF0000"/>
                </a:solidFill>
                <a:latin typeface="Arial Black" pitchFamily="34" charset="0"/>
              </a:rPr>
              <a:t>syrovátka</a:t>
            </a:r>
            <a:r>
              <a:rPr lang="cs-CZ" sz="2000" dirty="0"/>
              <a:t> protizánětlivé účinky, proto je vhodná na citlivou pleť. Také je vhodná na každodenní mytí při </a:t>
            </a:r>
            <a:r>
              <a:rPr lang="cs-CZ" sz="2000" dirty="0">
                <a:hlinkClick r:id="rId13" tooltip="Akné"/>
              </a:rPr>
              <a:t>akné</a:t>
            </a:r>
            <a:r>
              <a:rPr lang="cs-CZ" sz="2000" dirty="0"/>
              <a:t> i nespecifických dermatózách, napíná pokožku, prokrvuje a vyhlazuje. Reguluje </a:t>
            </a:r>
            <a:r>
              <a:rPr lang="cs-CZ" sz="2000" dirty="0">
                <a:hlinkClick r:id="rId14" tooltip="PH"/>
              </a:rPr>
              <a:t>pH</a:t>
            </a:r>
            <a:r>
              <a:rPr lang="cs-CZ" sz="2000" dirty="0"/>
              <a:t>, proto se doporučuje jako přísada do koupelí. Při ekzémech a lupence je doporučeno pití i koupele.</a:t>
            </a:r>
          </a:p>
        </p:txBody>
      </p:sp>
      <p:sp>
        <p:nvSpPr>
          <p:cNvPr id="8" name="TextovéPole 7"/>
          <p:cNvSpPr txBox="1"/>
          <p:nvPr/>
        </p:nvSpPr>
        <p:spPr>
          <a:xfrm>
            <a:off x="0" y="5877272"/>
            <a:ext cx="9144000" cy="707886"/>
          </a:xfrm>
          <a:prstGeom prst="rect">
            <a:avLst/>
          </a:prstGeom>
          <a:solidFill>
            <a:schemeClr val="accent3">
              <a:lumMod val="95000"/>
            </a:schemeClr>
          </a:solidFill>
        </p:spPr>
        <p:txBody>
          <a:bodyPr wrap="square" rtlCol="0">
            <a:spAutoFit/>
          </a:bodyPr>
          <a:lstStyle/>
          <a:p>
            <a:pPr algn="ctr"/>
            <a:r>
              <a:rPr lang="cs-CZ" sz="4000" dirty="0">
                <a:solidFill>
                  <a:srgbClr val="008000"/>
                </a:solidFill>
                <a:latin typeface="Arial Black" pitchFamily="34" charset="0"/>
              </a:rPr>
              <a:t>Vitamíny NEJSOU BÍLKOVINY!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a:solidFill>
                  <a:srgbClr val="FF0000"/>
                </a:solidFill>
                <a:latin typeface="Arial Black" pitchFamily="34" charset="0"/>
              </a:rPr>
              <a:t>Syrovátka </a:t>
            </a:r>
            <a:r>
              <a:rPr lang="cs-CZ" sz="2800" dirty="0">
                <a:solidFill>
                  <a:srgbClr val="0000FF"/>
                </a:solidFill>
                <a:latin typeface="Arial Black" pitchFamily="34" charset="0"/>
              </a:rPr>
              <a:t>(</a:t>
            </a:r>
            <a:r>
              <a:rPr lang="cs-CZ" sz="2800" i="1" dirty="0" err="1">
                <a:solidFill>
                  <a:srgbClr val="0000FF"/>
                </a:solidFill>
                <a:latin typeface="Arial Black" pitchFamily="34" charset="0"/>
              </a:rPr>
              <a:t>Whey</a:t>
            </a:r>
            <a:r>
              <a:rPr lang="cs-CZ" sz="2800" dirty="0">
                <a:solidFill>
                  <a:srgbClr val="0000FF"/>
                </a:solidFill>
                <a:latin typeface="Arial Black" pitchFamily="34" charset="0"/>
              </a:rPr>
              <a:t>) </a:t>
            </a:r>
            <a:r>
              <a:rPr lang="cs-CZ" sz="2800" dirty="0">
                <a:solidFill>
                  <a:srgbClr val="FF0000"/>
                </a:solidFill>
                <a:latin typeface="Arial Black" pitchFamily="34" charset="0"/>
              </a:rPr>
              <a:t>– </a:t>
            </a:r>
            <a:r>
              <a:rPr lang="cs-CZ" sz="2800" dirty="0">
                <a:solidFill>
                  <a:srgbClr val="008000"/>
                </a:solidFill>
                <a:latin typeface="Arial Black" pitchFamily="34" charset="0"/>
              </a:rPr>
              <a:t>OBSAŽENÉ PROTEINY </a:t>
            </a:r>
          </a:p>
        </p:txBody>
      </p:sp>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77</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a:solidFill>
                  <a:srgbClr val="0000FF"/>
                </a:solidFill>
              </a:rPr>
              <a:t>Whey protein</a:t>
            </a:r>
            <a:r>
              <a:rPr lang="en-US" sz="1800" dirty="0">
                <a:solidFill>
                  <a:srgbClr val="0000FF"/>
                </a:solidFill>
              </a:rPr>
              <a:t> </a:t>
            </a:r>
            <a:r>
              <a:rPr lang="en-US" sz="1800" dirty="0"/>
              <a:t>is a mixture of </a:t>
            </a:r>
            <a:r>
              <a:rPr lang="en-US" sz="1800" dirty="0">
                <a:hlinkClick r:id="rId2" tooltip="Globular protein"/>
              </a:rPr>
              <a:t>globular proteins</a:t>
            </a:r>
            <a:r>
              <a:rPr lang="en-US" sz="1800" dirty="0"/>
              <a:t> isolated from </a:t>
            </a:r>
            <a:r>
              <a:rPr lang="en-US" sz="1800" dirty="0">
                <a:solidFill>
                  <a:srgbClr val="0000FF"/>
                </a:solidFill>
                <a:hlinkClick r:id="rId3" tooltip="Whey"/>
              </a:rPr>
              <a:t>whey</a:t>
            </a:r>
            <a:endParaRPr lang="cs-CZ" sz="1800" dirty="0">
              <a:solidFill>
                <a:srgbClr val="0000FF"/>
              </a:solidFill>
            </a:endParaRPr>
          </a:p>
          <a:p>
            <a:r>
              <a:rPr lang="en-US" sz="1800" b="1" dirty="0">
                <a:solidFill>
                  <a:srgbClr val="0000FF"/>
                </a:solidFill>
              </a:rPr>
              <a:t>Whey protein </a:t>
            </a:r>
            <a:r>
              <a:rPr lang="en-US" sz="1800" dirty="0"/>
              <a:t>is the collection of </a:t>
            </a:r>
            <a:r>
              <a:rPr lang="en-US" sz="1800" dirty="0">
                <a:hlinkClick r:id="rId2" tooltip="Globular protein"/>
              </a:rPr>
              <a:t>globular proteins</a:t>
            </a:r>
            <a:r>
              <a:rPr lang="en-US" sz="1800" dirty="0"/>
              <a:t> isolated from </a:t>
            </a:r>
            <a:r>
              <a:rPr lang="en-US" sz="1800" dirty="0">
                <a:hlinkClick r:id="rId3" tooltip="Whey"/>
              </a:rPr>
              <a:t>whey</a:t>
            </a:r>
            <a:r>
              <a:rPr lang="en-US" sz="1800" dirty="0"/>
              <a:t>, a by-product of </a:t>
            </a:r>
            <a:r>
              <a:rPr lang="en-US" sz="1800" dirty="0">
                <a:hlinkClick r:id="rId4" tooltip="Cheese"/>
              </a:rPr>
              <a:t>cheese</a:t>
            </a:r>
            <a:r>
              <a:rPr lang="en-US" sz="1800" dirty="0"/>
              <a:t> manufactured from cow's </a:t>
            </a:r>
            <a:r>
              <a:rPr lang="en-US" sz="1800" dirty="0">
                <a:hlinkClick r:id="rId5" tooltip="Milk"/>
              </a:rPr>
              <a:t>milk</a:t>
            </a:r>
            <a:r>
              <a:rPr lang="en-US" sz="1800" dirty="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a:hlinkClick r:id="rId6" tooltip="Beta-lactoglobulin"/>
              </a:rPr>
              <a:t>beta-</a:t>
            </a:r>
            <a:r>
              <a:rPr lang="en-US" sz="1800" dirty="0" err="1">
                <a:hlinkClick r:id="rId6" tooltip="Beta-lactoglobulin"/>
              </a:rPr>
              <a:t>lactoglobulin</a:t>
            </a:r>
            <a:r>
              <a:rPr lang="en-US" sz="1800" dirty="0"/>
              <a:t> (~65%), </a:t>
            </a:r>
            <a:r>
              <a:rPr lang="en-US" sz="1800" dirty="0">
                <a:hlinkClick r:id="rId7" tooltip="Alpha-lactalbumin"/>
              </a:rPr>
              <a:t>alpha-</a:t>
            </a:r>
            <a:r>
              <a:rPr lang="en-US" sz="1800" dirty="0" err="1">
                <a:hlinkClick r:id="rId7" tooltip="Alpha-lactalbumin"/>
              </a:rPr>
              <a:t>lactalbumin</a:t>
            </a:r>
            <a:r>
              <a:rPr lang="en-US" sz="1800" dirty="0"/>
              <a:t> (~25%), </a:t>
            </a:r>
            <a:r>
              <a:rPr lang="en-US" sz="1800" dirty="0">
                <a:hlinkClick r:id="rId8" tooltip="Bovine serum albumin"/>
              </a:rPr>
              <a:t>bovine serum albumin</a:t>
            </a:r>
            <a:r>
              <a:rPr lang="en-US" sz="1800" dirty="0"/>
              <a:t> (~8%)(see also </a:t>
            </a:r>
            <a:r>
              <a:rPr lang="en-US" sz="1800" dirty="0">
                <a:hlinkClick r:id="rId9" tooltip="Serum albumin"/>
              </a:rPr>
              <a:t>serum albumin</a:t>
            </a:r>
            <a:r>
              <a:rPr lang="en-US" sz="1800" dirty="0"/>
              <a:t>), and </a:t>
            </a:r>
            <a:r>
              <a:rPr lang="en-US" sz="1800" dirty="0" err="1">
                <a:hlinkClick r:id="rId10" tooltip="Immunoglobulins"/>
              </a:rPr>
              <a:t>immunoglobulins</a:t>
            </a:r>
            <a:r>
              <a:rPr lang="en-US" sz="1800" dirty="0"/>
              <a:t>. These are soluble in their native forms, independent of </a:t>
            </a:r>
            <a:r>
              <a:rPr lang="en-US" sz="1800" dirty="0" err="1">
                <a:hlinkClick r:id="rId11" tooltip="PH"/>
              </a:rPr>
              <a:t>pH</a:t>
            </a:r>
            <a:r>
              <a:rPr lang="en-US" sz="1800" dirty="0" err="1"/>
              <a:t>.</a:t>
            </a:r>
            <a:endParaRPr lang="cs-CZ" sz="1800" dirty="0"/>
          </a:p>
          <a:p>
            <a:r>
              <a:rPr lang="en-US" sz="1800" b="1" dirty="0">
                <a:solidFill>
                  <a:srgbClr val="008000"/>
                </a:solidFill>
              </a:rPr>
              <a:t>β-</a:t>
            </a:r>
            <a:r>
              <a:rPr lang="en-US" sz="1800" b="1" dirty="0" err="1">
                <a:solidFill>
                  <a:srgbClr val="008000"/>
                </a:solidFill>
              </a:rPr>
              <a:t>Lactoglobulin</a:t>
            </a:r>
            <a:r>
              <a:rPr lang="en-US" sz="1800" dirty="0"/>
              <a:t> is the major </a:t>
            </a:r>
            <a:r>
              <a:rPr lang="en-US" sz="1800" dirty="0">
                <a:hlinkClick r:id="rId12" tooltip="Whey protein"/>
              </a:rPr>
              <a:t>whey protein</a:t>
            </a:r>
            <a:r>
              <a:rPr lang="en-US" sz="1800" dirty="0"/>
              <a:t> of </a:t>
            </a:r>
            <a:r>
              <a:rPr lang="en-US" sz="1800" dirty="0">
                <a:hlinkClick r:id="rId13" tooltip="Cow"/>
              </a:rPr>
              <a:t>cow</a:t>
            </a:r>
            <a:r>
              <a:rPr lang="en-US" sz="1800" dirty="0"/>
              <a:t> and </a:t>
            </a:r>
            <a:r>
              <a:rPr lang="en-US" sz="1800" dirty="0">
                <a:hlinkClick r:id="rId14" tooltip="Sheep"/>
              </a:rPr>
              <a:t>sheep</a:t>
            </a:r>
            <a:r>
              <a:rPr lang="en-US" sz="1800" dirty="0"/>
              <a:t>'s </a:t>
            </a:r>
            <a:r>
              <a:rPr lang="en-US" sz="1800" dirty="0">
                <a:hlinkClick r:id="rId5" tooltip="Milk"/>
              </a:rPr>
              <a:t>milk</a:t>
            </a:r>
            <a:r>
              <a:rPr lang="en-US" sz="1800" dirty="0"/>
              <a:t> (~3 g/l),</a:t>
            </a:r>
            <a:endParaRPr lang="cs-CZ" sz="1800" dirty="0"/>
          </a:p>
          <a:p>
            <a:r>
              <a:rPr lang="en-US" sz="1800" b="1" dirty="0">
                <a:solidFill>
                  <a:srgbClr val="008000"/>
                </a:solidFill>
              </a:rPr>
              <a:t>α-</a:t>
            </a:r>
            <a:r>
              <a:rPr lang="en-US" sz="1800" b="1" dirty="0" err="1">
                <a:solidFill>
                  <a:srgbClr val="008000"/>
                </a:solidFill>
              </a:rPr>
              <a:t>Lactalbumin</a:t>
            </a:r>
            <a:r>
              <a:rPr lang="en-US" sz="1800" dirty="0"/>
              <a:t> is an important </a:t>
            </a:r>
            <a:r>
              <a:rPr lang="en-US" sz="1800" dirty="0">
                <a:hlinkClick r:id="rId12" tooltip="Whey protein"/>
              </a:rPr>
              <a:t>whey protein</a:t>
            </a:r>
            <a:r>
              <a:rPr lang="en-US" sz="1800" dirty="0"/>
              <a:t> in </a:t>
            </a:r>
            <a:r>
              <a:rPr lang="en-US" sz="1800" dirty="0">
                <a:hlinkClick r:id="rId13" tooltip="Cow"/>
              </a:rPr>
              <a:t>cow</a:t>
            </a:r>
            <a:r>
              <a:rPr lang="en-US" sz="1800" dirty="0"/>
              <a:t>'s </a:t>
            </a:r>
            <a:r>
              <a:rPr lang="en-US" sz="1800" dirty="0">
                <a:hlinkClick r:id="rId5" tooltip="Milk"/>
              </a:rPr>
              <a:t>milk</a:t>
            </a:r>
            <a:r>
              <a:rPr lang="en-US" sz="1800" dirty="0"/>
              <a:t> (~1 g/l) that enhances efficiency of </a:t>
            </a:r>
            <a:r>
              <a:rPr lang="en-US" sz="1800" dirty="0">
                <a:hlinkClick r:id="rId15" tooltip="Brain function"/>
              </a:rPr>
              <a:t>brain function</a:t>
            </a:r>
            <a:r>
              <a:rPr lang="en-US" sz="1800" dirty="0"/>
              <a:t>,</a:t>
            </a:r>
            <a:endParaRPr lang="cs-CZ" sz="1800" dirty="0"/>
          </a:p>
          <a:p>
            <a:r>
              <a:rPr lang="en-US" sz="1800" b="1" dirty="0">
                <a:solidFill>
                  <a:srgbClr val="008000"/>
                </a:solidFill>
              </a:rPr>
              <a:t>Serum albumin</a:t>
            </a:r>
            <a:r>
              <a:rPr lang="en-US" sz="1800" dirty="0"/>
              <a:t>, often referred to simply as </a:t>
            </a:r>
            <a:r>
              <a:rPr lang="en-US" sz="1800" b="1" dirty="0"/>
              <a:t>albumin</a:t>
            </a:r>
            <a:r>
              <a:rPr lang="en-US" sz="1800" dirty="0"/>
              <a:t> is a </a:t>
            </a:r>
            <a:r>
              <a:rPr lang="en-US" sz="1800" dirty="0">
                <a:hlinkClick r:id="rId2" tooltip="Globular protein"/>
              </a:rPr>
              <a:t>globular</a:t>
            </a:r>
            <a:r>
              <a:rPr lang="en-US" sz="1800" dirty="0"/>
              <a:t> </a:t>
            </a:r>
            <a:r>
              <a:rPr lang="en-US" sz="1800" dirty="0">
                <a:hlinkClick r:id="rId16" tooltip="Protein"/>
              </a:rPr>
              <a:t>protein</a:t>
            </a:r>
            <a:r>
              <a:rPr lang="cs-CZ" sz="1800" dirty="0"/>
              <a:t>. </a:t>
            </a:r>
            <a:r>
              <a:rPr lang="en-US" sz="1800" b="1" dirty="0">
                <a:solidFill>
                  <a:srgbClr val="008000"/>
                </a:solidFill>
              </a:rPr>
              <a:t>Serum albumin </a:t>
            </a:r>
            <a:r>
              <a:rPr lang="en-US" sz="1800" dirty="0"/>
              <a:t>is the most abundant </a:t>
            </a:r>
            <a:r>
              <a:rPr lang="en-US" sz="1800" dirty="0">
                <a:hlinkClick r:id="rId17" tooltip="Plasma protein"/>
              </a:rPr>
              <a:t>plasma protein</a:t>
            </a:r>
            <a:r>
              <a:rPr lang="en-US" sz="1800" dirty="0"/>
              <a:t> in </a:t>
            </a:r>
            <a:r>
              <a:rPr lang="en-US" sz="1800" dirty="0">
                <a:hlinkClick r:id="rId18" tooltip="Mammal"/>
              </a:rPr>
              <a:t>mammals</a:t>
            </a:r>
            <a:r>
              <a:rPr lang="en-US" sz="1800" dirty="0"/>
              <a:t>.</a:t>
            </a:r>
            <a:endParaRPr lang="cs-CZ" sz="1800" dirty="0"/>
          </a:p>
          <a:p>
            <a:r>
              <a:rPr lang="en-US" sz="1800" dirty="0"/>
              <a:t>An </a:t>
            </a:r>
            <a:r>
              <a:rPr lang="en-US" sz="1800" b="1" dirty="0">
                <a:solidFill>
                  <a:srgbClr val="008000"/>
                </a:solidFill>
              </a:rPr>
              <a:t>antibody</a:t>
            </a:r>
            <a:r>
              <a:rPr lang="en-US" sz="1800" dirty="0"/>
              <a:t> (</a:t>
            </a:r>
            <a:r>
              <a:rPr lang="en-US" sz="1800" dirty="0" err="1"/>
              <a:t>Ab</a:t>
            </a:r>
            <a:r>
              <a:rPr lang="en-US" sz="1800" dirty="0"/>
              <a:t>), also known as an </a:t>
            </a:r>
            <a:r>
              <a:rPr lang="en-US" sz="1800" b="1" dirty="0">
                <a:solidFill>
                  <a:srgbClr val="008000"/>
                </a:solidFill>
              </a:rPr>
              <a:t>immunoglobulin</a:t>
            </a:r>
            <a:r>
              <a:rPr lang="en-US" sz="1800" dirty="0"/>
              <a:t> (</a:t>
            </a:r>
            <a:r>
              <a:rPr lang="en-US" sz="1800" dirty="0" err="1"/>
              <a:t>Ig</a:t>
            </a:r>
            <a:r>
              <a:rPr lang="en-US" sz="1800" dirty="0"/>
              <a:t>), is a large Y-shaped </a:t>
            </a:r>
            <a:r>
              <a:rPr lang="en-US" sz="1800" dirty="0">
                <a:hlinkClick r:id="rId16" tooltip="Protein"/>
              </a:rPr>
              <a:t>protein</a:t>
            </a:r>
            <a:r>
              <a:rPr lang="en-US" sz="1800" dirty="0"/>
              <a:t> produced by </a:t>
            </a:r>
            <a:r>
              <a:rPr lang="en-US" sz="1800" dirty="0">
                <a:hlinkClick r:id="rId19" tooltip="B cell"/>
              </a:rPr>
              <a:t>B cells</a:t>
            </a:r>
            <a:r>
              <a:rPr lang="en-US" sz="1800" dirty="0"/>
              <a:t> that is used by the </a:t>
            </a:r>
            <a:r>
              <a:rPr lang="en-US" sz="1800" dirty="0">
                <a:hlinkClick r:id="rId20" tooltip="Immune system"/>
              </a:rPr>
              <a:t>immune system</a:t>
            </a:r>
            <a:r>
              <a:rPr lang="en-US" sz="1800" dirty="0"/>
              <a:t> to identify and neutralize foreign objects such as </a:t>
            </a:r>
            <a:r>
              <a:rPr lang="en-US" sz="1800" dirty="0">
                <a:hlinkClick r:id="rId21" tooltip="Bacterium"/>
              </a:rPr>
              <a:t>bacteria</a:t>
            </a:r>
            <a:r>
              <a:rPr lang="en-US" sz="1800" dirty="0"/>
              <a:t> and </a:t>
            </a:r>
            <a:r>
              <a:rPr lang="en-US" sz="1800" dirty="0">
                <a:hlinkClick r:id="rId22" tooltip="Virus"/>
              </a:rPr>
              <a:t>viruses</a:t>
            </a:r>
            <a:r>
              <a:rPr lang="en-US" sz="1800" dirty="0"/>
              <a:t>.</a:t>
            </a:r>
            <a:endParaRPr lang="cs-CZ" sz="1800" dirty="0"/>
          </a:p>
          <a:p>
            <a:endParaRPr lang="cs-CZ" sz="1800" dirty="0">
              <a:solidFill>
                <a:srgbClr val="0000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936104"/>
          </a:xfrm>
        </p:spPr>
        <p:txBody>
          <a:bodyPr/>
          <a:lstStyle/>
          <a:p>
            <a:r>
              <a:rPr lang="cs-CZ" sz="3200" dirty="0">
                <a:solidFill>
                  <a:srgbClr val="FF0000"/>
                </a:solidFill>
                <a:latin typeface="Arial Black" pitchFamily="34" charset="0"/>
              </a:rPr>
              <a:t>Syrovátka v práci konzervátora a restaurátora</a:t>
            </a:r>
            <a:endParaRPr lang="cs-CZ" sz="32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78</a:t>
            </a:fld>
            <a:endParaRPr lang="sk-SK"/>
          </a:p>
        </p:txBody>
      </p:sp>
      <p:sp>
        <p:nvSpPr>
          <p:cNvPr id="8" name="Zástupný symbol pro obsah 7"/>
          <p:cNvSpPr>
            <a:spLocks noGrp="1"/>
          </p:cNvSpPr>
          <p:nvPr>
            <p:ph idx="1"/>
          </p:nvPr>
        </p:nvSpPr>
        <p:spPr/>
        <p:txBody>
          <a:bodyPr/>
          <a:lstStyle/>
          <a:p>
            <a:r>
              <a:rPr lang="cs-CZ" b="1" dirty="0">
                <a:solidFill>
                  <a:srgbClr val="008000"/>
                </a:solidFill>
              </a:rPr>
              <a:t>Použití není mi známo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0"/>
            <a:ext cx="8712968" cy="504056"/>
          </a:xfrm>
        </p:spPr>
        <p:txBody>
          <a:bodyPr/>
          <a:lstStyle/>
          <a:p>
            <a:r>
              <a:rPr lang="cs-CZ" sz="3200" dirty="0">
                <a:solidFill>
                  <a:srgbClr val="FF0000"/>
                </a:solidFill>
                <a:latin typeface="Arial Black" pitchFamily="34" charset="0"/>
              </a:rPr>
              <a:t>Rostlinné bílkoviny</a:t>
            </a: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79</a:t>
            </a:fld>
            <a:endParaRPr lang="sk-SK"/>
          </a:p>
        </p:txBody>
      </p:sp>
      <p:sp>
        <p:nvSpPr>
          <p:cNvPr id="8" name="Zástupný symbol pro obsah 7"/>
          <p:cNvSpPr>
            <a:spLocks noGrp="1"/>
          </p:cNvSpPr>
          <p:nvPr>
            <p:ph idx="1"/>
          </p:nvPr>
        </p:nvSpPr>
        <p:spPr>
          <a:xfrm>
            <a:off x="0" y="476672"/>
            <a:ext cx="9144000" cy="2088232"/>
          </a:xfrm>
        </p:spPr>
        <p:txBody>
          <a:bodyPr/>
          <a:lstStyle/>
          <a:p>
            <a:pPr algn="ctr">
              <a:buNone/>
            </a:pPr>
            <a:r>
              <a:rPr lang="cs-CZ" sz="2400" b="1" dirty="0">
                <a:solidFill>
                  <a:srgbClr val="FF0000"/>
                </a:solidFill>
                <a:latin typeface="Arial Black" pitchFamily="34" charset="0"/>
              </a:rPr>
              <a:t>Bílkoviny</a:t>
            </a:r>
            <a:r>
              <a:rPr lang="cs-CZ" sz="2400" b="1" dirty="0">
                <a:solidFill>
                  <a:srgbClr val="008000"/>
                </a:solidFill>
                <a:latin typeface="Arial Black" pitchFamily="34" charset="0"/>
              </a:rPr>
              <a:t> </a:t>
            </a:r>
            <a:r>
              <a:rPr lang="cs-CZ" sz="1800" b="1" dirty="0">
                <a:solidFill>
                  <a:srgbClr val="008000"/>
                </a:solidFill>
                <a:latin typeface="Arial Black" pitchFamily="34" charset="0"/>
              </a:rPr>
              <a:t>si obvykle spojujeme s produkty živočišnými, ale bílkoviny jsou i </a:t>
            </a:r>
            <a:r>
              <a:rPr lang="cs-CZ" sz="2400" b="1" dirty="0">
                <a:solidFill>
                  <a:srgbClr val="FF0000"/>
                </a:solidFill>
                <a:latin typeface="Arial Black" pitchFamily="34" charset="0"/>
              </a:rPr>
              <a:t>původu rostlinného</a:t>
            </a:r>
            <a:r>
              <a:rPr lang="cs-CZ" sz="1800" b="1" dirty="0">
                <a:solidFill>
                  <a:srgbClr val="008000"/>
                </a:solidFill>
                <a:latin typeface="Arial Black" pitchFamily="34" charset="0"/>
              </a:rPr>
              <a:t>!</a:t>
            </a:r>
          </a:p>
          <a:p>
            <a:r>
              <a:rPr lang="cs-CZ" sz="1800" b="1" dirty="0">
                <a:solidFill>
                  <a:srgbClr val="008000"/>
                </a:solidFill>
                <a:latin typeface="Arial Black" pitchFamily="34" charset="0"/>
              </a:rPr>
              <a:t>Gluteny (</a:t>
            </a:r>
            <a:r>
              <a:rPr lang="cs-CZ" sz="1800" b="1" dirty="0" err="1">
                <a:solidFill>
                  <a:srgbClr val="008000"/>
                </a:solidFill>
                <a:latin typeface="Arial Black" pitchFamily="34" charset="0"/>
              </a:rPr>
              <a:t>gluteliny</a:t>
            </a:r>
            <a:r>
              <a:rPr lang="cs-CZ" sz="1800" b="1" dirty="0">
                <a:solidFill>
                  <a:srgbClr val="008000"/>
                </a:solidFill>
                <a:latin typeface="Arial Black" pitchFamily="34" charset="0"/>
              </a:rPr>
              <a:t>)</a:t>
            </a:r>
          </a:p>
          <a:p>
            <a:r>
              <a:rPr lang="cs-CZ" sz="1800" b="1" dirty="0">
                <a:solidFill>
                  <a:srgbClr val="C00000"/>
                </a:solidFill>
                <a:latin typeface="Arial Black" pitchFamily="34" charset="0"/>
              </a:rPr>
              <a:t>Prolaminy (gliadiny)</a:t>
            </a:r>
          </a:p>
          <a:p>
            <a:r>
              <a:rPr lang="cs-CZ" sz="1800" b="1" dirty="0">
                <a:solidFill>
                  <a:srgbClr val="0000FF"/>
                </a:solidFill>
                <a:latin typeface="Arial Black" pitchFamily="34" charset="0"/>
              </a:rPr>
              <a:t>Jsou VĚTŠINOU nerozpustné ve vodě (cca. 80 %)</a:t>
            </a:r>
          </a:p>
          <a:p>
            <a:r>
              <a:rPr lang="cs-CZ" sz="1800" b="1" dirty="0">
                <a:solidFill>
                  <a:srgbClr val="0000FF"/>
                </a:solidFill>
                <a:latin typeface="Arial Black" pitchFamily="34" charset="0"/>
              </a:rPr>
              <a:t>hlavní složka je </a:t>
            </a:r>
            <a:r>
              <a:rPr lang="cs-CZ" sz="1800" b="1" dirty="0">
                <a:solidFill>
                  <a:srgbClr val="C00000"/>
                </a:solidFill>
                <a:latin typeface="Arial Black" pitchFamily="34" charset="0"/>
              </a:rPr>
              <a:t>KYSELINA GLUTAMOVÁ</a:t>
            </a:r>
          </a:p>
        </p:txBody>
      </p:sp>
      <p:graphicFrame>
        <p:nvGraphicFramePr>
          <p:cNvPr id="9" name="Tabulka 8"/>
          <p:cNvGraphicFramePr>
            <a:graphicFrameLocks noGrp="1"/>
          </p:cNvGraphicFramePr>
          <p:nvPr/>
        </p:nvGraphicFramePr>
        <p:xfrm>
          <a:off x="0" y="2564904"/>
          <a:ext cx="9143999" cy="4581192"/>
        </p:xfrm>
        <a:graphic>
          <a:graphicData uri="http://schemas.openxmlformats.org/drawingml/2006/table">
            <a:tbl>
              <a:tblPr firstRow="1" bandRow="1">
                <a:tableStyleId>{5C22544A-7EE6-4342-B048-85BDC9FD1C3A}</a:tableStyleId>
              </a:tblPr>
              <a:tblGrid>
                <a:gridCol w="2142400">
                  <a:extLst>
                    <a:ext uri="{9D8B030D-6E8A-4147-A177-3AD203B41FA5}">
                      <a16:colId xmlns:a16="http://schemas.microsoft.com/office/drawing/2014/main" val="20000"/>
                    </a:ext>
                  </a:extLst>
                </a:gridCol>
                <a:gridCol w="1530286">
                  <a:extLst>
                    <a:ext uri="{9D8B030D-6E8A-4147-A177-3AD203B41FA5}">
                      <a16:colId xmlns:a16="http://schemas.microsoft.com/office/drawing/2014/main" val="20001"/>
                    </a:ext>
                  </a:extLst>
                </a:gridCol>
                <a:gridCol w="2317587">
                  <a:extLst>
                    <a:ext uri="{9D8B030D-6E8A-4147-A177-3AD203B41FA5}">
                      <a16:colId xmlns:a16="http://schemas.microsoft.com/office/drawing/2014/main" val="20002"/>
                    </a:ext>
                  </a:extLst>
                </a:gridCol>
                <a:gridCol w="3153726">
                  <a:extLst>
                    <a:ext uri="{9D8B030D-6E8A-4147-A177-3AD203B41FA5}">
                      <a16:colId xmlns:a16="http://schemas.microsoft.com/office/drawing/2014/main" val="20003"/>
                    </a:ext>
                  </a:extLst>
                </a:gridCol>
              </a:tblGrid>
              <a:tr h="473480">
                <a:tc>
                  <a:txBody>
                    <a:bodyPr/>
                    <a:lstStyle/>
                    <a:p>
                      <a:pPr algn="ctr"/>
                      <a:r>
                        <a:rPr lang="cs-CZ" dirty="0">
                          <a:solidFill>
                            <a:srgbClr val="FF0000"/>
                          </a:solidFill>
                        </a:rPr>
                        <a:t>Rostlina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Skupina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Bílkovina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a:solidFill>
                            <a:srgbClr val="FF0000"/>
                          </a:solidFill>
                        </a:rPr>
                        <a:t>Upřesnění, poznámka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8268">
                <a:tc>
                  <a:txBody>
                    <a:bodyPr/>
                    <a:lstStyle/>
                    <a:p>
                      <a:pPr algn="ctr"/>
                      <a:r>
                        <a:rPr lang="cs-CZ" sz="2000" dirty="0">
                          <a:latin typeface="Arial Black" pitchFamily="34" charset="0"/>
                        </a:rPr>
                        <a:t>Pšenice, ječmen, žito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2400" b="1" dirty="0" err="1"/>
                        <a:t>glutenin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8 – 13, někdy i 15 %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480">
                <a:tc>
                  <a:txBody>
                    <a:bodyPr/>
                    <a:lstStyle/>
                    <a:p>
                      <a:pPr algn="ctr"/>
                      <a:r>
                        <a:rPr lang="cs-CZ" sz="2000" dirty="0">
                          <a:latin typeface="Arial Black" pitchFamily="34" charset="0"/>
                        </a:rPr>
                        <a:t>Rýže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dirty="0" err="1"/>
                        <a:t>oryzenin</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462">
                <a:tc>
                  <a:txBody>
                    <a:bodyPr/>
                    <a:lstStyle/>
                    <a:p>
                      <a:pPr algn="ctr"/>
                      <a:r>
                        <a:rPr lang="cs-CZ" sz="2800" dirty="0">
                          <a:solidFill>
                            <a:srgbClr val="FFC000"/>
                          </a:solidFill>
                          <a:latin typeface="Arial Black" pitchFamily="34" charset="0"/>
                        </a:rPr>
                        <a:t>Pšenice, </a:t>
                      </a:r>
                    </a:p>
                    <a:p>
                      <a:pPr algn="ctr"/>
                      <a:r>
                        <a:rPr lang="cs-CZ" sz="2800" dirty="0">
                          <a:solidFill>
                            <a:srgbClr val="FFC000"/>
                          </a:solidFill>
                          <a:latin typeface="Arial Black" pitchFamily="34" charset="0"/>
                        </a:rPr>
                        <a:t>žito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600" dirty="0">
                          <a:solidFill>
                            <a:srgbClr val="FFC000"/>
                          </a:solidFill>
                          <a:latin typeface="Arial Black" pitchFamily="34" charset="0"/>
                        </a:rPr>
                        <a:t>gliadin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i="1" dirty="0" err="1">
                          <a:solidFill>
                            <a:srgbClr val="FFC000"/>
                          </a:solidFill>
                          <a:latin typeface="Arial Black" pitchFamily="34" charset="0"/>
                        </a:rPr>
                        <a:t>Celiakie</a:t>
                      </a:r>
                      <a:r>
                        <a:rPr lang="cs-CZ" sz="2400" dirty="0">
                          <a:solidFill>
                            <a:srgbClr val="FFC000"/>
                          </a:solidFill>
                          <a:latin typeface="Arial Black" pitchFamily="34" charset="0"/>
                        </a:rPr>
                        <a:t>, </a:t>
                      </a:r>
                      <a:r>
                        <a:rPr lang="cs-CZ" sz="2400" i="1" dirty="0">
                          <a:solidFill>
                            <a:srgbClr val="FFC000"/>
                          </a:solidFill>
                          <a:latin typeface="Arial Black" pitchFamily="34" charset="0"/>
                        </a:rPr>
                        <a:t>alergie na lepek</a:t>
                      </a:r>
                      <a:endParaRPr lang="cs-CZ" sz="24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3"/>
                  </a:ext>
                </a:extLst>
              </a:tr>
              <a:tr h="473480">
                <a:tc>
                  <a:txBody>
                    <a:bodyPr/>
                    <a:lstStyle/>
                    <a:p>
                      <a:pPr algn="ctr"/>
                      <a:r>
                        <a:rPr lang="cs-CZ" sz="2000" dirty="0">
                          <a:latin typeface="Arial Black" pitchFamily="34" charset="0"/>
                        </a:rPr>
                        <a:t>Kukuřice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800" b="1" dirty="0"/>
                        <a:t>zein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1462">
                <a:tc>
                  <a:txBody>
                    <a:bodyPr/>
                    <a:lstStyle/>
                    <a:p>
                      <a:pPr algn="ctr"/>
                      <a:r>
                        <a:rPr lang="cs-CZ" sz="2800" dirty="0">
                          <a:solidFill>
                            <a:srgbClr val="FFC000"/>
                          </a:solidFill>
                          <a:latin typeface="Arial Black" pitchFamily="34" charset="0"/>
                        </a:rPr>
                        <a:t>Ječmen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FFC000"/>
                          </a:solidFill>
                          <a:latin typeface="Arial Black" pitchFamily="34" charset="0"/>
                        </a:rPr>
                        <a:t>hordein</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latin typeface="Arial Black" pitchFamily="34" charset="0"/>
                          <a:hlinkClick r:id="rId2" tooltip="Glycoprotein"/>
                        </a:rPr>
                        <a:t>Glycoprotein</a:t>
                      </a:r>
                      <a:r>
                        <a:rPr lang="cs-CZ" dirty="0"/>
                        <a:t>, </a:t>
                      </a:r>
                      <a:r>
                        <a:rPr lang="cs-CZ" i="1" dirty="0" err="1">
                          <a:solidFill>
                            <a:srgbClr val="FFC000"/>
                          </a:solidFill>
                          <a:latin typeface="Arial Black" pitchFamily="34" charset="0"/>
                        </a:rPr>
                        <a:t>Celiakie</a:t>
                      </a:r>
                      <a:r>
                        <a:rPr lang="cs-CZ" dirty="0">
                          <a:solidFill>
                            <a:srgbClr val="FFC000"/>
                          </a:solidFill>
                          <a:latin typeface="Arial Black" pitchFamily="34" charset="0"/>
                        </a:rPr>
                        <a:t>, </a:t>
                      </a:r>
                      <a:r>
                        <a:rPr lang="cs-CZ" i="1" dirty="0">
                          <a:solidFill>
                            <a:srgbClr val="FFC000"/>
                          </a:solidFill>
                          <a:latin typeface="Arial Black" pitchFamily="34" charset="0"/>
                        </a:rPr>
                        <a:t>alergie na lepek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5"/>
                  </a:ext>
                </a:extLst>
              </a:tr>
              <a:tr h="701462">
                <a:tc>
                  <a:txBody>
                    <a:bodyPr/>
                    <a:lstStyle/>
                    <a:p>
                      <a:pPr algn="ctr"/>
                      <a:r>
                        <a:rPr lang="cs-CZ" dirty="0">
                          <a:solidFill>
                            <a:srgbClr val="7030A0"/>
                          </a:solidFill>
                          <a:latin typeface="Arial Black" pitchFamily="34" charset="0"/>
                        </a:rPr>
                        <a:t>LUŠTĚNINY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cs-CZ" dirty="0">
                          <a:solidFill>
                            <a:srgbClr val="7030A0"/>
                          </a:solidFill>
                          <a:latin typeface="Arial Black" pitchFamily="34" charset="0"/>
                        </a:rPr>
                        <a:t>Hrách, fazol, čočka, sója, podzemnice olejná atd., až 45 % bílkovin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323528" y="260648"/>
            <a:ext cx="8352928" cy="2677656"/>
          </a:xfrm>
          <a:prstGeom prst="rect">
            <a:avLst/>
          </a:prstGeom>
          <a:noFill/>
        </p:spPr>
        <p:txBody>
          <a:bodyPr wrap="square" rtlCol="0">
            <a:spAutoFit/>
          </a:bodyPr>
          <a:lstStyle/>
          <a:p>
            <a:r>
              <a:rPr lang="cs-CZ" sz="2400" b="1" dirty="0"/>
              <a:t>Vznik </a:t>
            </a:r>
            <a:r>
              <a:rPr lang="cs-CZ" sz="2400" b="1" dirty="0">
                <a:latin typeface="Arial Black" pitchFamily="34" charset="0"/>
                <a:hlinkClick r:id="rId2" tooltip="Peptidová vazba"/>
              </a:rPr>
              <a:t>peptidové vazby</a:t>
            </a:r>
            <a:r>
              <a:rPr lang="cs-CZ" sz="2400" b="1" dirty="0">
                <a:latin typeface="Arial Black" pitchFamily="34" charset="0"/>
              </a:rPr>
              <a:t> </a:t>
            </a:r>
            <a:r>
              <a:rPr lang="cs-CZ" sz="2400" b="1" dirty="0"/>
              <a:t>je reakce, při které reagují </a:t>
            </a:r>
            <a:r>
              <a:rPr lang="cs-CZ" sz="2400" b="1" dirty="0">
                <a:solidFill>
                  <a:srgbClr val="0000FF"/>
                </a:solidFill>
              </a:rPr>
              <a:t>alfa-karboxylová skupina </a:t>
            </a:r>
            <a:r>
              <a:rPr lang="cs-CZ" sz="2400" b="1" dirty="0"/>
              <a:t>jedné aminokyseliny s </a:t>
            </a:r>
            <a:r>
              <a:rPr lang="cs-CZ" sz="2400" b="1" dirty="0">
                <a:solidFill>
                  <a:srgbClr val="C00000"/>
                </a:solidFill>
              </a:rPr>
              <a:t>alfa-aminovou skupinou </a:t>
            </a:r>
            <a:r>
              <a:rPr lang="cs-CZ" sz="2400" b="1" dirty="0"/>
              <a:t>druhé za odštěpení molekuly </a:t>
            </a:r>
            <a:r>
              <a:rPr lang="cs-CZ" sz="2400" b="1" dirty="0">
                <a:hlinkClick r:id="rId3" tooltip="Voda"/>
              </a:rPr>
              <a:t>vody</a:t>
            </a:r>
            <a:r>
              <a:rPr lang="cs-CZ" sz="2400" b="1" dirty="0"/>
              <a:t>. Toto řetězení aminokyselin je principem spojování v </a:t>
            </a:r>
            <a:r>
              <a:rPr lang="cs-CZ" sz="2400" b="1" dirty="0">
                <a:latin typeface="Arial Black" pitchFamily="34" charset="0"/>
                <a:hlinkClick r:id="rId4" tooltip="Peptid"/>
              </a:rPr>
              <a:t>peptidy</a:t>
            </a:r>
            <a:r>
              <a:rPr lang="cs-CZ" sz="2400" b="1" dirty="0"/>
              <a:t> a dále v </a:t>
            </a:r>
            <a:r>
              <a:rPr lang="cs-CZ" sz="2400" b="1" dirty="0">
                <a:latin typeface="Arial Black" pitchFamily="34" charset="0"/>
                <a:hlinkClick r:id="rId5" tooltip="Bílkovina"/>
              </a:rPr>
              <a:t>proteiny</a:t>
            </a:r>
            <a:r>
              <a:rPr lang="cs-CZ" sz="2400" b="1" dirty="0"/>
              <a:t> (bílkoviny). Je to nejdůležitější reakce aminokyselin. K jejímu uskutečnění je třeba dodat energii.</a:t>
            </a:r>
          </a:p>
        </p:txBody>
      </p:sp>
      <p:sp>
        <p:nvSpPr>
          <p:cNvPr id="10" name="TextovéPole 9"/>
          <p:cNvSpPr txBox="1"/>
          <p:nvPr/>
        </p:nvSpPr>
        <p:spPr>
          <a:xfrm>
            <a:off x="323528" y="2924944"/>
            <a:ext cx="8496944" cy="3908762"/>
          </a:xfrm>
          <a:prstGeom prst="rect">
            <a:avLst/>
          </a:prstGeom>
          <a:solidFill>
            <a:schemeClr val="accent3">
              <a:lumMod val="95000"/>
            </a:schemeClr>
          </a:solidFill>
        </p:spPr>
        <p:txBody>
          <a:bodyPr wrap="square" rtlCol="0">
            <a:spAutoFit/>
          </a:bodyPr>
          <a:lstStyle/>
          <a:p>
            <a:r>
              <a:rPr lang="cs-CZ" sz="2400" b="1" dirty="0"/>
              <a:t>Až na nepatrné výjimky jsou všechny </a:t>
            </a:r>
            <a:r>
              <a:rPr lang="cs-CZ" sz="3200" b="1" dirty="0">
                <a:solidFill>
                  <a:srgbClr val="FF0000"/>
                </a:solidFill>
                <a:latin typeface="Arial Black" pitchFamily="34" charset="0"/>
              </a:rPr>
              <a:t>PROTEINY</a:t>
            </a:r>
            <a:r>
              <a:rPr lang="cs-CZ" sz="3200" b="1" dirty="0"/>
              <a:t> </a:t>
            </a:r>
            <a:r>
              <a:rPr lang="cs-CZ" sz="2400" b="1" dirty="0"/>
              <a:t>ve všech živých organismech sestaveny z pouhých 19 druhů aminokyselin a jedné </a:t>
            </a:r>
            <a:r>
              <a:rPr lang="cs-CZ" sz="2400" b="1" dirty="0" err="1">
                <a:latin typeface="Arial Black" pitchFamily="34" charset="0"/>
                <a:hlinkClick r:id="rId6" tooltip="Iminokyselina (stránka neexistuje)"/>
              </a:rPr>
              <a:t>iminokyseliny</a:t>
            </a:r>
            <a:r>
              <a:rPr lang="cs-CZ" sz="2400" b="1" dirty="0"/>
              <a:t>, prolinu. Ty se obvykle označují jako </a:t>
            </a:r>
            <a:r>
              <a:rPr lang="cs-CZ" sz="3200" b="1" cap="all" dirty="0">
                <a:solidFill>
                  <a:srgbClr val="FF0000"/>
                </a:solidFill>
                <a:latin typeface="Arial Black" pitchFamily="34" charset="0"/>
              </a:rPr>
              <a:t>biogenní nebo také </a:t>
            </a:r>
            <a:r>
              <a:rPr lang="cs-CZ" sz="3200" b="1" cap="all" dirty="0" err="1">
                <a:solidFill>
                  <a:srgbClr val="FF0000"/>
                </a:solidFill>
                <a:latin typeface="Arial Black" pitchFamily="34" charset="0"/>
              </a:rPr>
              <a:t>proteinogenní</a:t>
            </a:r>
            <a:r>
              <a:rPr lang="cs-CZ" sz="3200" b="1" cap="all" dirty="0">
                <a:solidFill>
                  <a:srgbClr val="FF0000"/>
                </a:solidFill>
                <a:latin typeface="Arial Black" pitchFamily="34" charset="0"/>
              </a:rPr>
              <a:t> aminokyseliny</a:t>
            </a:r>
            <a:r>
              <a:rPr lang="cs-CZ" sz="2400" b="1" cap="all" dirty="0">
                <a:solidFill>
                  <a:srgbClr val="FF0000"/>
                </a:solidFill>
                <a:latin typeface="Arial Black" pitchFamily="34" charset="0"/>
              </a:rPr>
              <a:t>.</a:t>
            </a:r>
            <a:r>
              <a:rPr lang="cs-CZ" sz="2400" b="1" dirty="0"/>
              <a:t> Dále ještě existují 21. a 22. aminokyselina (</a:t>
            </a:r>
            <a:r>
              <a:rPr lang="cs-CZ" sz="2400" b="1" dirty="0" err="1">
                <a:hlinkClick r:id="rId7" tooltip="Selenocystein"/>
              </a:rPr>
              <a:t>selenocystein</a:t>
            </a:r>
            <a:r>
              <a:rPr lang="cs-CZ" sz="2400" b="1" dirty="0"/>
              <a:t> a </a:t>
            </a:r>
            <a:r>
              <a:rPr lang="cs-CZ" sz="2400" b="1" dirty="0" err="1">
                <a:hlinkClick r:id="rId8" tooltip="Pyrolysin"/>
              </a:rPr>
              <a:t>pyrolysin</a:t>
            </a:r>
            <a:r>
              <a:rPr lang="cs-CZ" sz="2400" b="1" dirty="0"/>
              <a:t>), které se ovšem vyskytují vzácně a 23. aminokyselina </a:t>
            </a:r>
            <a:r>
              <a:rPr lang="cs-CZ" sz="2400" b="1" dirty="0">
                <a:hlinkClick r:id="rId9" tooltip="N-formylmethionin"/>
              </a:rPr>
              <a:t>N-</a:t>
            </a:r>
            <a:r>
              <a:rPr lang="cs-CZ" sz="2400" b="1" dirty="0" err="1">
                <a:hlinkClick r:id="rId9" tooltip="N-formylmethionin"/>
              </a:rPr>
              <a:t>formylmethionin</a:t>
            </a:r>
            <a:r>
              <a:rPr lang="cs-CZ" sz="2400" b="1" dirty="0"/>
              <a:t> využívaná bakteriemi místo </a:t>
            </a:r>
            <a:r>
              <a:rPr lang="cs-CZ" sz="2400" b="1" dirty="0" err="1">
                <a:hlinkClick r:id="rId10" tooltip="Methionin"/>
              </a:rPr>
              <a:t>methioninu</a:t>
            </a:r>
            <a:endParaRPr lang="cs-CZ" sz="24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860032" y="188640"/>
            <a:ext cx="3826768" cy="2592288"/>
          </a:xfrm>
        </p:spPr>
        <p:txBody>
          <a:bodyPr/>
          <a:lstStyle/>
          <a:p>
            <a:r>
              <a:rPr lang="cs-CZ" sz="3200" dirty="0">
                <a:solidFill>
                  <a:srgbClr val="FF0000"/>
                </a:solidFill>
                <a:latin typeface="Arial Black" pitchFamily="34" charset="0"/>
              </a:rPr>
              <a:t>Rostlinné bílkoviny</a:t>
            </a:r>
            <a:br>
              <a:rPr lang="cs-CZ" sz="3200" dirty="0">
                <a:solidFill>
                  <a:srgbClr val="FF0000"/>
                </a:solidFill>
                <a:latin typeface="Arial Black" pitchFamily="34" charset="0"/>
              </a:rPr>
            </a:br>
            <a:r>
              <a:rPr lang="cs-CZ" sz="3200" dirty="0">
                <a:solidFill>
                  <a:srgbClr val="008000"/>
                </a:solidFill>
                <a:latin typeface="Arial Black" pitchFamily="34" charset="0"/>
              </a:rPr>
              <a:t>KOHO BY TO VÍCE ZAJÍMALO</a:t>
            </a:r>
            <a:br>
              <a:rPr lang="cs-CZ" sz="3200" dirty="0">
                <a:solidFill>
                  <a:srgbClr val="FF0000"/>
                </a:solidFill>
                <a:latin typeface="Arial Black" pitchFamily="34" charset="0"/>
              </a:rPr>
            </a:br>
            <a:r>
              <a:rPr lang="cs-CZ" sz="2000" dirty="0">
                <a:solidFill>
                  <a:srgbClr val="0000FF"/>
                </a:solidFill>
                <a:latin typeface="Arial Black" pitchFamily="34" charset="0"/>
              </a:rPr>
              <a:t>ISBN</a:t>
            </a:r>
            <a:r>
              <a:rPr lang="cs-CZ" sz="2000" dirty="0">
                <a:solidFill>
                  <a:srgbClr val="FF0000"/>
                </a:solidFill>
                <a:latin typeface="Arial Black" pitchFamily="34" charset="0"/>
              </a:rPr>
              <a:t> </a:t>
            </a:r>
            <a:r>
              <a:rPr lang="cs-CZ" sz="2000" dirty="0">
                <a:solidFill>
                  <a:srgbClr val="0000FF"/>
                </a:solidFill>
                <a:latin typeface="Arial Black" pitchFamily="34" charset="0"/>
              </a:rPr>
              <a:t>978-80-86659-16-9</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a:t>23. 11. 2020</a:t>
            </a:r>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8 2020</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80</a:t>
            </a:fld>
            <a:endParaRPr lang="sk-SK"/>
          </a:p>
        </p:txBody>
      </p:sp>
      <p:pic>
        <p:nvPicPr>
          <p:cNvPr id="12" name="Obrázek 11" descr="Chemie potravin I scan obálka 06082017.jpg"/>
          <p:cNvPicPr>
            <a:picLocks noChangeAspect="1"/>
          </p:cNvPicPr>
          <p:nvPr/>
        </p:nvPicPr>
        <p:blipFill>
          <a:blip r:embed="rId2" cstate="print"/>
          <a:stretch>
            <a:fillRect/>
          </a:stretch>
        </p:blipFill>
        <p:spPr>
          <a:xfrm rot="10800000">
            <a:off x="0" y="0"/>
            <a:ext cx="4860032" cy="6786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a:t>23. 11. 2020</a:t>
            </a:r>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8 2020</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5" name="TextovéPole 4"/>
          <p:cNvSpPr txBox="1"/>
          <p:nvPr/>
        </p:nvSpPr>
        <p:spPr>
          <a:xfrm>
            <a:off x="0" y="0"/>
            <a:ext cx="9144000" cy="830997"/>
          </a:xfrm>
          <a:prstGeom prst="rect">
            <a:avLst/>
          </a:prstGeom>
          <a:solidFill>
            <a:schemeClr val="bg1">
              <a:lumMod val="95000"/>
            </a:schemeClr>
          </a:solidFill>
        </p:spPr>
        <p:txBody>
          <a:bodyPr wrap="square" rtlCol="0">
            <a:spAutoFit/>
          </a:bodyPr>
          <a:lstStyle/>
          <a:p>
            <a:pPr algn="ctr"/>
            <a:r>
              <a:rPr lang="cs-CZ" sz="4800" dirty="0">
                <a:solidFill>
                  <a:srgbClr val="FF0000"/>
                </a:solidFill>
                <a:latin typeface="Arial Black" pitchFamily="34" charset="0"/>
              </a:rPr>
              <a:t>Vysvětlení k PROLINU  1</a:t>
            </a:r>
          </a:p>
        </p:txBody>
      </p:sp>
      <p:sp>
        <p:nvSpPr>
          <p:cNvPr id="6" name="TextovéPole 5"/>
          <p:cNvSpPr txBox="1"/>
          <p:nvPr/>
        </p:nvSpPr>
        <p:spPr>
          <a:xfrm>
            <a:off x="0" y="764704"/>
            <a:ext cx="9144000" cy="2677656"/>
          </a:xfrm>
          <a:prstGeom prst="rect">
            <a:avLst/>
          </a:prstGeom>
          <a:noFill/>
        </p:spPr>
        <p:txBody>
          <a:bodyPr wrap="square" rtlCol="0">
            <a:spAutoFit/>
          </a:bodyPr>
          <a:lstStyle/>
          <a:p>
            <a:r>
              <a:rPr lang="en-US" sz="2400" dirty="0"/>
              <a:t>Amino acids containing a </a:t>
            </a:r>
            <a:r>
              <a:rPr lang="en-US" sz="2400" dirty="0">
                <a:hlinkClick r:id="rId2" tooltip="Amine"/>
              </a:rPr>
              <a:t>secondary amine</a:t>
            </a:r>
            <a:r>
              <a:rPr lang="en-US" sz="2400" dirty="0"/>
              <a:t> group (the only </a:t>
            </a:r>
            <a:r>
              <a:rPr lang="en-US" sz="2400" dirty="0" err="1">
                <a:hlinkClick r:id="rId3" tooltip="Proteinogenic amino acid"/>
              </a:rPr>
              <a:t>proteinogenic</a:t>
            </a:r>
            <a:r>
              <a:rPr lang="en-US" sz="2400" dirty="0">
                <a:hlinkClick r:id="rId3" tooltip="Proteinogenic amino acid"/>
              </a:rPr>
              <a:t> amino acid</a:t>
            </a:r>
            <a:r>
              <a:rPr lang="en-US" sz="2400" dirty="0"/>
              <a:t> of this type is </a:t>
            </a:r>
            <a:r>
              <a:rPr lang="en-US" sz="2400" dirty="0" err="1">
                <a:hlinkClick r:id="rId4" tooltip="Proline"/>
              </a:rPr>
              <a:t>proline</a:t>
            </a:r>
            <a:r>
              <a:rPr lang="en-US" sz="2400" dirty="0"/>
              <a:t>) are sometimes named </a:t>
            </a:r>
            <a:r>
              <a:rPr lang="en-US" sz="2400" dirty="0" err="1"/>
              <a:t>imino</a:t>
            </a:r>
            <a:r>
              <a:rPr lang="en-US" sz="2400" dirty="0"/>
              <a:t> acids, though this usage is </a:t>
            </a:r>
            <a:r>
              <a:rPr lang="cs-CZ" sz="2400" b="1" dirty="0">
                <a:solidFill>
                  <a:srgbClr val="0000FF"/>
                </a:solidFill>
                <a:latin typeface="Arial Black" pitchFamily="34" charset="0"/>
              </a:rPr>
              <a:t>o</a:t>
            </a:r>
            <a:r>
              <a:rPr lang="en-US" sz="2400" b="1" dirty="0" err="1">
                <a:solidFill>
                  <a:srgbClr val="0000FF"/>
                </a:solidFill>
                <a:latin typeface="Arial Black" pitchFamily="34" charset="0"/>
              </a:rPr>
              <a:t>bsolescent</a:t>
            </a:r>
            <a:r>
              <a:rPr lang="cs-CZ" sz="2400" b="1" dirty="0">
                <a:solidFill>
                  <a:srgbClr val="0000FF"/>
                </a:solidFill>
                <a:latin typeface="Arial Black" pitchFamily="34" charset="0"/>
              </a:rPr>
              <a:t> (PŘEKONANÝ, ZASTARALÝ)</a:t>
            </a:r>
            <a:endParaRPr lang="en-US" sz="2400" b="1" dirty="0">
              <a:solidFill>
                <a:srgbClr val="0000FF"/>
              </a:solidFill>
              <a:latin typeface="Arial Black" pitchFamily="34" charset="0"/>
            </a:endParaRPr>
          </a:p>
          <a:p>
            <a:r>
              <a:rPr lang="en-US" sz="2400" dirty="0"/>
              <a:t>The term </a:t>
            </a:r>
            <a:r>
              <a:rPr lang="en-US" sz="2400" dirty="0" err="1"/>
              <a:t>imino</a:t>
            </a:r>
            <a:r>
              <a:rPr lang="en-US" sz="2400" dirty="0"/>
              <a:t> acid is also the obsolete term for </a:t>
            </a:r>
            <a:r>
              <a:rPr lang="en-US" sz="2400" dirty="0" err="1">
                <a:hlinkClick r:id="rId5" tooltip="Imidic acid"/>
              </a:rPr>
              <a:t>imidic</a:t>
            </a:r>
            <a:r>
              <a:rPr lang="en-US" sz="2400" dirty="0">
                <a:hlinkClick r:id="rId5" tooltip="Imidic acid"/>
              </a:rPr>
              <a:t> acids</a:t>
            </a:r>
            <a:r>
              <a:rPr lang="en-US" sz="2400" dirty="0"/>
              <a:t>, containing the -C(=NH)-OH group, and should not be used for them.</a:t>
            </a:r>
            <a:endParaRPr lang="cs-CZ" sz="2400" dirty="0"/>
          </a:p>
        </p:txBody>
      </p:sp>
      <p:sp>
        <p:nvSpPr>
          <p:cNvPr id="7" name="TextovéPole 6"/>
          <p:cNvSpPr txBox="1"/>
          <p:nvPr/>
        </p:nvSpPr>
        <p:spPr>
          <a:xfrm>
            <a:off x="0" y="3429000"/>
            <a:ext cx="9144000" cy="1200329"/>
          </a:xfrm>
          <a:prstGeom prst="rect">
            <a:avLst/>
          </a:prstGeom>
          <a:noFill/>
        </p:spPr>
        <p:txBody>
          <a:bodyPr wrap="square" rtlCol="0">
            <a:spAutoFit/>
          </a:bodyPr>
          <a:lstStyle/>
          <a:p>
            <a:r>
              <a:rPr lang="en-US" sz="2400" b="1" dirty="0">
                <a:solidFill>
                  <a:srgbClr val="FF0000"/>
                </a:solidFill>
              </a:rPr>
              <a:t>In </a:t>
            </a:r>
            <a:r>
              <a:rPr lang="en-US" sz="2400" b="1" dirty="0">
                <a:solidFill>
                  <a:srgbClr val="FF0000"/>
                </a:solidFill>
                <a:hlinkClick r:id="rId6" tooltip="Chemistry"/>
              </a:rPr>
              <a:t>chemistry</a:t>
            </a:r>
            <a:r>
              <a:rPr lang="en-US" sz="2400" b="1" dirty="0">
                <a:solidFill>
                  <a:srgbClr val="FF0000"/>
                </a:solidFill>
              </a:rPr>
              <a:t>, an </a:t>
            </a:r>
            <a:r>
              <a:rPr lang="en-US" sz="2400" b="1" dirty="0" err="1">
                <a:solidFill>
                  <a:srgbClr val="FF0000"/>
                </a:solidFill>
              </a:rPr>
              <a:t>imino</a:t>
            </a:r>
            <a:r>
              <a:rPr lang="en-US" sz="2400" b="1" dirty="0">
                <a:solidFill>
                  <a:srgbClr val="FF0000"/>
                </a:solidFill>
              </a:rPr>
              <a:t> acid is any molecule that contains both </a:t>
            </a:r>
            <a:r>
              <a:rPr lang="en-US" sz="2400" b="1" dirty="0" err="1">
                <a:solidFill>
                  <a:srgbClr val="FF0000"/>
                </a:solidFill>
                <a:hlinkClick r:id="rId7" tooltip="Imine"/>
              </a:rPr>
              <a:t>imine</a:t>
            </a:r>
            <a:r>
              <a:rPr lang="en-US" sz="2400" b="1" dirty="0">
                <a:solidFill>
                  <a:srgbClr val="FF0000"/>
                </a:solidFill>
              </a:rPr>
              <a:t> (&gt;C=NH) and </a:t>
            </a:r>
            <a:r>
              <a:rPr lang="en-US" sz="2400" b="1" dirty="0">
                <a:solidFill>
                  <a:srgbClr val="FF0000"/>
                </a:solidFill>
                <a:hlinkClick r:id="rId8" tooltip="Carboxyl"/>
              </a:rPr>
              <a:t>carboxyl</a:t>
            </a:r>
            <a:r>
              <a:rPr lang="en-US" sz="2400" b="1" dirty="0">
                <a:solidFill>
                  <a:srgbClr val="FF0000"/>
                </a:solidFill>
              </a:rPr>
              <a:t> (-C(=O)-OH) </a:t>
            </a:r>
            <a:r>
              <a:rPr lang="en-US" sz="2400" b="1" dirty="0">
                <a:solidFill>
                  <a:srgbClr val="FF0000"/>
                </a:solidFill>
                <a:hlinkClick r:id="rId9"/>
              </a:rPr>
              <a:t>functional groups</a:t>
            </a:r>
            <a:endParaRPr lang="cs-CZ" sz="2400" b="1" dirty="0">
              <a:solidFill>
                <a:srgbClr val="FF0000"/>
              </a:solidFill>
            </a:endParaRPr>
          </a:p>
        </p:txBody>
      </p:sp>
      <p:pic>
        <p:nvPicPr>
          <p:cNvPr id="1026" name="Picture 2" descr="https://upload.wikimedia.org/wikipedia/commons/thumb/2/22/Delta-1-pyrroline-5-carboxylic_acid.svg/150px-Delta-1-pyrroline-5-carboxylic_acid.svg.png">
            <a:hlinkClick r:id="rId10"/>
          </p:cNvPr>
          <p:cNvPicPr>
            <a:picLocks noChangeAspect="1" noChangeArrowheads="1"/>
          </p:cNvPicPr>
          <p:nvPr/>
        </p:nvPicPr>
        <p:blipFill>
          <a:blip r:embed="rId11" cstate="print"/>
          <a:srcRect/>
          <a:stretch>
            <a:fillRect/>
          </a:stretch>
        </p:blipFill>
        <p:spPr bwMode="auto">
          <a:xfrm>
            <a:off x="-15671" y="4725144"/>
            <a:ext cx="2499439" cy="2132856"/>
          </a:xfrm>
          <a:prstGeom prst="rect">
            <a:avLst/>
          </a:prstGeom>
          <a:solidFill>
            <a:schemeClr val="bg1">
              <a:lumMod val="95000"/>
            </a:schemeClr>
          </a:solidFill>
        </p:spPr>
      </p:pic>
      <p:sp>
        <p:nvSpPr>
          <p:cNvPr id="9" name="TextovéPole 8"/>
          <p:cNvSpPr txBox="1"/>
          <p:nvPr/>
        </p:nvSpPr>
        <p:spPr>
          <a:xfrm>
            <a:off x="2411760" y="4797152"/>
            <a:ext cx="2664296" cy="1938992"/>
          </a:xfrm>
          <a:prstGeom prst="rect">
            <a:avLst/>
          </a:prstGeom>
          <a:solidFill>
            <a:schemeClr val="bg1">
              <a:lumMod val="95000"/>
            </a:schemeClr>
          </a:solidFill>
        </p:spPr>
        <p:txBody>
          <a:bodyPr wrap="square" rtlCol="0">
            <a:spAutoFit/>
          </a:bodyPr>
          <a:lstStyle/>
          <a:p>
            <a:r>
              <a:rPr lang="cs-CZ" sz="2400" dirty="0">
                <a:latin typeface="Arial Black" pitchFamily="34" charset="0"/>
                <a:hlinkClick r:id="rId12" tooltip="1-Pyrroline-5-carboxylic acid"/>
              </a:rPr>
              <a:t>1-</a:t>
            </a:r>
            <a:r>
              <a:rPr lang="cs-CZ" sz="2400" dirty="0" err="1">
                <a:latin typeface="Arial Black" pitchFamily="34" charset="0"/>
                <a:hlinkClick r:id="rId12" tooltip="1-Pyrroline-5-carboxylic acid"/>
              </a:rPr>
              <a:t>Pyrroline</a:t>
            </a:r>
            <a:r>
              <a:rPr lang="cs-CZ" sz="2400" dirty="0">
                <a:latin typeface="Arial Black" pitchFamily="34" charset="0"/>
                <a:hlinkClick r:id="rId12" tooltip="1-Pyrroline-5-carboxylic acid"/>
              </a:rPr>
              <a:t>-5-</a:t>
            </a:r>
            <a:r>
              <a:rPr lang="cs-CZ" sz="2400" dirty="0" err="1">
                <a:latin typeface="Arial Black" pitchFamily="34" charset="0"/>
                <a:hlinkClick r:id="rId12" tooltip="1-Pyrroline-5-carboxylic acid"/>
              </a:rPr>
              <a:t>carboxylic</a:t>
            </a:r>
            <a:r>
              <a:rPr lang="cs-CZ" sz="2400" dirty="0">
                <a:latin typeface="Arial Black" pitchFamily="34" charset="0"/>
                <a:hlinkClick r:id="rId12" tooltip="1-Pyrroline-5-carboxylic acid"/>
              </a:rPr>
              <a:t> </a:t>
            </a:r>
            <a:r>
              <a:rPr lang="cs-CZ" sz="2400" dirty="0" err="1">
                <a:latin typeface="Arial Black" pitchFamily="34" charset="0"/>
                <a:hlinkClick r:id="rId12" tooltip="1-Pyrroline-5-carboxylic acid"/>
              </a:rPr>
              <a:t>acid</a:t>
            </a:r>
            <a:r>
              <a:rPr lang="cs-CZ" sz="2400" dirty="0">
                <a:latin typeface="Arial Black" pitchFamily="34" charset="0"/>
              </a:rPr>
              <a:t>, </a:t>
            </a:r>
          </a:p>
          <a:p>
            <a:r>
              <a:rPr lang="cs-CZ" sz="2400" i="1" dirty="0">
                <a:latin typeface="Arial Black" pitchFamily="34" charset="0"/>
              </a:rPr>
              <a:t>N</a:t>
            </a:r>
            <a:r>
              <a:rPr lang="cs-CZ" sz="2400" dirty="0">
                <a:latin typeface="Arial Black" pitchFamily="34" charset="0"/>
              </a:rPr>
              <a:t>-</a:t>
            </a:r>
            <a:r>
              <a:rPr lang="cs-CZ" sz="2400" dirty="0" err="1">
                <a:latin typeface="Arial Black" pitchFamily="34" charset="0"/>
              </a:rPr>
              <a:t>substituted</a:t>
            </a:r>
            <a:r>
              <a:rPr lang="cs-CZ" sz="2400" dirty="0">
                <a:latin typeface="Arial Black" pitchFamily="34" charset="0"/>
              </a:rPr>
              <a:t> </a:t>
            </a:r>
            <a:r>
              <a:rPr lang="cs-CZ" sz="2400" dirty="0" err="1">
                <a:latin typeface="Arial Black" pitchFamily="34" charset="0"/>
              </a:rPr>
              <a:t>imino</a:t>
            </a:r>
            <a:r>
              <a:rPr lang="cs-CZ" sz="2400" dirty="0">
                <a:latin typeface="Arial Black" pitchFamily="34" charset="0"/>
              </a:rPr>
              <a:t> </a:t>
            </a:r>
            <a:r>
              <a:rPr lang="cs-CZ" sz="2400" dirty="0" err="1">
                <a:latin typeface="Arial Black" pitchFamily="34" charset="0"/>
              </a:rPr>
              <a:t>acid</a:t>
            </a:r>
            <a:endParaRPr lang="cs-CZ" sz="2400" dirty="0">
              <a:latin typeface="Arial Black" pitchFamily="34" charset="0"/>
            </a:endParaRPr>
          </a:p>
        </p:txBody>
      </p:sp>
      <p:pic>
        <p:nvPicPr>
          <p:cNvPr id="1028" name="Picture 4" descr="https://upload.wikimedia.org/wikipedia/commons/thumb/d/d7/L-proline-skeletal.png/100px-L-proline-skeletal.png">
            <a:hlinkClick r:id="rId13"/>
          </p:cNvPr>
          <p:cNvPicPr>
            <a:picLocks noChangeAspect="1" noChangeArrowheads="1"/>
          </p:cNvPicPr>
          <p:nvPr/>
        </p:nvPicPr>
        <p:blipFill>
          <a:blip r:embed="rId14" cstate="print"/>
          <a:srcRect/>
          <a:stretch>
            <a:fillRect/>
          </a:stretch>
        </p:blipFill>
        <p:spPr bwMode="auto">
          <a:xfrm>
            <a:off x="7020272" y="4221088"/>
            <a:ext cx="2123728" cy="1635272"/>
          </a:xfrm>
          <a:prstGeom prst="rect">
            <a:avLst/>
          </a:prstGeom>
          <a:solidFill>
            <a:srgbClr val="FFFF99"/>
          </a:solidFill>
        </p:spPr>
      </p:pic>
      <p:sp>
        <p:nvSpPr>
          <p:cNvPr id="14" name="TextovéPole 13"/>
          <p:cNvSpPr txBox="1"/>
          <p:nvPr/>
        </p:nvSpPr>
        <p:spPr>
          <a:xfrm>
            <a:off x="4932040" y="6027003"/>
            <a:ext cx="4211960" cy="830997"/>
          </a:xfrm>
          <a:prstGeom prst="rect">
            <a:avLst/>
          </a:prstGeom>
          <a:solidFill>
            <a:schemeClr val="bg1">
              <a:lumMod val="95000"/>
            </a:schemeClr>
          </a:solidFill>
        </p:spPr>
        <p:txBody>
          <a:bodyPr wrap="square" rtlCol="0">
            <a:spAutoFit/>
          </a:bodyPr>
          <a:lstStyle/>
          <a:p>
            <a:r>
              <a:rPr lang="cs-CZ" sz="2400" dirty="0" err="1">
                <a:solidFill>
                  <a:srgbClr val="FF0000"/>
                </a:solidFill>
                <a:latin typeface="Arial Black" pitchFamily="34" charset="0"/>
              </a:rPr>
              <a:t>Pyrrolidine</a:t>
            </a:r>
            <a:r>
              <a:rPr lang="cs-CZ" sz="2400" dirty="0">
                <a:solidFill>
                  <a:srgbClr val="FF0000"/>
                </a:solidFill>
                <a:latin typeface="Arial Black" pitchFamily="34" charset="0"/>
              </a:rPr>
              <a:t>-2-</a:t>
            </a:r>
            <a:r>
              <a:rPr lang="cs-CZ" sz="2400" dirty="0" err="1">
                <a:solidFill>
                  <a:srgbClr val="FF0000"/>
                </a:solidFill>
                <a:latin typeface="Arial Black" pitchFamily="34" charset="0"/>
              </a:rPr>
              <a:t>carboxylic</a:t>
            </a:r>
            <a:r>
              <a:rPr lang="cs-CZ" sz="2400" dirty="0">
                <a:solidFill>
                  <a:srgbClr val="FF0000"/>
                </a:solidFill>
                <a:latin typeface="Arial Black" pitchFamily="34" charset="0"/>
              </a:rPr>
              <a:t> </a:t>
            </a:r>
            <a:r>
              <a:rPr lang="cs-CZ" sz="2400" dirty="0" err="1">
                <a:solidFill>
                  <a:srgbClr val="FF0000"/>
                </a:solidFill>
                <a:latin typeface="Arial Black" pitchFamily="34" charset="0"/>
              </a:rPr>
              <a:t>acid</a:t>
            </a:r>
            <a:r>
              <a:rPr lang="cs-CZ" sz="2400" dirty="0">
                <a:solidFill>
                  <a:srgbClr val="FF0000"/>
                </a:solidFill>
                <a:latin typeface="Arial Black" pitchFamily="34" charset="0"/>
              </a:rPr>
              <a:t> (PROLIN)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7197</TotalTime>
  <Words>4949</Words>
  <Application>Microsoft Office PowerPoint</Application>
  <PresentationFormat>Předvádění na obrazovce (4:3)</PresentationFormat>
  <Paragraphs>826</Paragraphs>
  <Slides>80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80</vt:i4>
      </vt:variant>
    </vt:vector>
  </HeadingPairs>
  <TitlesOfParts>
    <vt:vector size="86" baseType="lpstr">
      <vt:lpstr>Arial</vt:lpstr>
      <vt:lpstr>Arial Black</vt:lpstr>
      <vt:lpstr>Calibri</vt:lpstr>
      <vt:lpstr>Symbol</vt:lpstr>
      <vt:lpstr>Times New Roman</vt:lpstr>
      <vt:lpstr>Default Design</vt:lpstr>
      <vt:lpstr> ÚVOD K BÍLKOVINNÝM VLÁKNŮM Kasein, syrovátka, vaječné proteiny  </vt:lpstr>
      <vt:lpstr>Časový plán</vt:lpstr>
      <vt:lpstr>LITERATURA</vt:lpstr>
      <vt:lpstr>Prezentace aplikace PowerPoint</vt:lpstr>
      <vt:lpstr>Chemie peptidů a proteinů( bílkovin)</vt:lpstr>
      <vt:lpstr>Chemie peptidů a proteinů( bílkovin)</vt:lpstr>
      <vt:lpstr>Chemie peptidů a proteinů( bílkovin)</vt:lpstr>
      <vt:lpstr>Prezentace aplikace PowerPoint</vt:lpstr>
      <vt:lpstr>Prezentace aplikace PowerPoint</vt:lpstr>
      <vt:lpstr>Prezentace aplikace PowerPoint</vt:lpstr>
      <vt:lpstr>Prezentace aplikace PowerPoint</vt:lpstr>
      <vt:lpstr>Prezentace aplikace PowerPoint</vt:lpstr>
      <vt:lpstr>Chemie peptidů a proteinů( bílkovin) HIERARCHIE</vt:lpstr>
      <vt:lpstr>Chemie peptidů a proteinů( bílkovin)</vt:lpstr>
      <vt:lpstr>biogenní nebo také proteinogenní aminokyseliny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Chemie peptidů a proteinů( bílkovin)</vt:lpstr>
      <vt:lpstr>Chemie peptidů a proteinů( bílkovin)</vt:lpstr>
      <vt:lpstr>Chemie peptidů a proteinů( bílkovin)</vt:lpstr>
      <vt:lpstr>Prezentace aplikace PowerPoint</vt:lpstr>
      <vt:lpstr>Chemie peptidů a proteinů( bílkovin)</vt:lpstr>
      <vt:lpstr>Chemie peptidů a proteinů( bílkovin)</vt:lpstr>
      <vt:lpstr>Chemie peptidů a proteinů( bílkovin)</vt:lpstr>
      <vt:lpstr>Aminokyselina &gt; peptid &gt; protein, bílkovina</vt:lpstr>
      <vt:lpstr>Prezentace aplikace PowerPoint</vt:lpstr>
      <vt:lpstr>Peptidy X PROTEINY</vt:lpstr>
      <vt:lpstr>Strukturní hierarchie peptidů a proteinů( bílkovin)</vt:lpstr>
      <vt:lpstr>Dělení proteinů( bílkovin) podle výskytu dalších složek v makromolekule </vt:lpstr>
      <vt:lpstr>Rozpustnost versus botnání</vt:lpstr>
      <vt:lpstr>Dělení proteinů( bílkovin) podle rozpustnosti ve vodě</vt:lpstr>
      <vt:lpstr>Dělení proteinů ( bílkovin) podle tvaru molekul či nadmolekulárních útvarů</vt:lpstr>
      <vt:lpstr>PRIMÁRNÍ STRUKTURA proteinů I</vt:lpstr>
      <vt:lpstr>Molekulová hmotnost proteinů </vt:lpstr>
      <vt:lpstr>PRIMÁRNÍ STRUKTURA proteinů II URČOVÁNÍ SEKVENCE AMINOKYSLEIN</vt:lpstr>
      <vt:lpstr>PRIMÁRNÍ STRUKTURA proteinů III URČOVÁNÍ SEKVENCE AMINOKYSLEIN</vt:lpstr>
      <vt:lpstr>SEKUNDÁRNÍ STRUKTURA proteinů I</vt:lpstr>
      <vt:lpstr>SEKUNDÁRNÍ STRUKTURA proteinů II/1</vt:lpstr>
      <vt:lpstr>SEKUNDÁRNÍ STRUKTURA proteinů II/2</vt:lpstr>
      <vt:lpstr>SEKUNDÁRNÍ STRUKTURA proteinů III</vt:lpstr>
      <vt:lpstr>Kasein – hlavní aminokyselinové složky </vt:lpstr>
      <vt:lpstr>Prezentace aplikace PowerPoint</vt:lpstr>
      <vt:lpstr>Kasein – charakteristiky</vt:lpstr>
      <vt:lpstr>Kasein – charakteristiky</vt:lpstr>
      <vt:lpstr>Od kaseinu k sýrům</vt:lpstr>
      <vt:lpstr>Prezentace aplikace PowerPoint</vt:lpstr>
      <vt:lpstr>Prezentace aplikace PowerPoint</vt:lpstr>
      <vt:lpstr>Kasein – použití</vt:lpstr>
      <vt:lpstr>Galalit se vrací! </vt:lpstr>
      <vt:lpstr>Prezentace aplikace PowerPoint</vt:lpstr>
      <vt:lpstr>Galalit se kdysi vyráběl i v ČR 1</vt:lpstr>
      <vt:lpstr>Galalit se kdysi vyráběl i v ČR 2</vt:lpstr>
      <vt:lpstr>Galalit se kdysi vyráběl i v ČR 3</vt:lpstr>
      <vt:lpstr>Galalit se kdysi vyráběl i v ČR 4</vt:lpstr>
      <vt:lpstr>Prezentace aplikace PowerPoint</vt:lpstr>
      <vt:lpstr>Prezentace aplikace PowerPoint</vt:lpstr>
      <vt:lpstr>Kaseinové lepidlo</vt:lpstr>
      <vt:lpstr>Kaseinové barvy</vt:lpstr>
      <vt:lpstr> Kasein v práci konzervátora a restaurátora</vt:lpstr>
      <vt:lpstr>Vaječné proteiny – hlavní aminokyselinové složky </vt:lpstr>
      <vt:lpstr>Prezentace aplikace PowerPoint</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 Vaječné proteiny – použití 1</vt:lpstr>
      <vt:lpstr> Vaječné složky – použití 2</vt:lpstr>
      <vt:lpstr>Prezentace aplikace PowerPoint</vt:lpstr>
      <vt:lpstr>Vaječný bílek &amp; nápoje</vt:lpstr>
      <vt:lpstr>Vaječné proteiny v práci konzervátora a restaurátora</vt:lpstr>
      <vt:lpstr>Prezentace aplikace PowerPoint</vt:lpstr>
      <vt:lpstr>Syrovátka </vt:lpstr>
      <vt:lpstr>Syrovátka (Whey) – OBSAŽENÉ PROTEINY </vt:lpstr>
      <vt:lpstr>Syrovátka v práci konzervátora a restaurátora</vt:lpstr>
      <vt:lpstr>Rostlinné bílkoviny</vt:lpstr>
      <vt:lpstr>Rostlinné bílkoviny KOHO BY TO VÍCE ZAJÍMALO ISBN 978-80-86659-16-9</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ladapospa@icloud.com</cp:lastModifiedBy>
  <cp:revision>744</cp:revision>
  <dcterms:created xsi:type="dcterms:W3CDTF">2008-02-10T16:41:08Z</dcterms:created>
  <dcterms:modified xsi:type="dcterms:W3CDTF">2022-11-27T09:01:56Z</dcterms:modified>
</cp:coreProperties>
</file>