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393" r:id="rId3"/>
    <p:sldId id="404" r:id="rId4"/>
    <p:sldId id="348" r:id="rId5"/>
    <p:sldId id="349" r:id="rId6"/>
    <p:sldId id="350" r:id="rId7"/>
    <p:sldId id="353" r:id="rId8"/>
    <p:sldId id="392" r:id="rId9"/>
    <p:sldId id="347" r:id="rId10"/>
    <p:sldId id="399" r:id="rId11"/>
    <p:sldId id="400" r:id="rId12"/>
    <p:sldId id="401" r:id="rId13"/>
    <p:sldId id="358" r:id="rId14"/>
    <p:sldId id="355" r:id="rId15"/>
    <p:sldId id="359" r:id="rId16"/>
    <p:sldId id="351" r:id="rId17"/>
    <p:sldId id="352" r:id="rId18"/>
    <p:sldId id="354" r:id="rId19"/>
    <p:sldId id="356" r:id="rId20"/>
    <p:sldId id="357" r:id="rId21"/>
    <p:sldId id="360" r:id="rId22"/>
    <p:sldId id="364" r:id="rId23"/>
    <p:sldId id="363" r:id="rId24"/>
    <p:sldId id="394" r:id="rId25"/>
    <p:sldId id="395" r:id="rId26"/>
    <p:sldId id="396" r:id="rId27"/>
    <p:sldId id="397" r:id="rId28"/>
    <p:sldId id="398" r:id="rId29"/>
    <p:sldId id="405" r:id="rId30"/>
    <p:sldId id="406" r:id="rId31"/>
    <p:sldId id="407" r:id="rId32"/>
    <p:sldId id="362" r:id="rId33"/>
    <p:sldId id="361" r:id="rId34"/>
    <p:sldId id="365" r:id="rId35"/>
    <p:sldId id="402" r:id="rId36"/>
    <p:sldId id="403" r:id="rId37"/>
    <p:sldId id="366" r:id="rId38"/>
    <p:sldId id="367" r:id="rId39"/>
    <p:sldId id="368" r:id="rId40"/>
    <p:sldId id="369" r:id="rId41"/>
    <p:sldId id="370" r:id="rId42"/>
    <p:sldId id="371" r:id="rId43"/>
    <p:sldId id="373" r:id="rId44"/>
    <p:sldId id="372"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8" r:id="rId59"/>
    <p:sldId id="387" r:id="rId60"/>
    <p:sldId id="389" r:id="rId61"/>
    <p:sldId id="390" r:id="rId62"/>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58</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59</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60</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61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fld id="{4623DBCD-95DE-42F3-BE58-EFC6178D9977}"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7386E03-77FA-455D-AF4C-8D90EA8D76A1}"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746582D-3388-4C3D-A077-4C2AAE63834B}"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fld id="{37F4F9C4-E3F5-42E2-BB66-717664727A54}"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17DA6FA-A683-4DA0-9FE9-142705F9B846}"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E84155DD-C14C-44E9-971C-3BF9D170E0B3}" type="datetime1">
              <a:rPr lang="cs-CZ" smtClean="0"/>
              <a:t>26.09.2022</a:t>
            </a:fld>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F13EC82B-7DE4-4354-ACC7-8A12FEFEDAAE}" type="datetime1">
              <a:rPr lang="cs-CZ" smtClean="0"/>
              <a:t>26.09.2022</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71EDEB4E-7257-4BAA-B3FC-5EDF361A5AF3}" type="datetime1">
              <a:rPr lang="cs-CZ" smtClean="0"/>
              <a:t>26.09.2022</a:t>
            </a:fld>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636DB04-1722-4F1D-8310-BB1A26A1DCA9}" type="datetime1">
              <a:rPr lang="cs-CZ" smtClean="0"/>
              <a:t>26.09.2022</a:t>
            </a:fld>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68565D-6D5E-4BD5-A641-28CE1FB40071}" type="datetime1">
              <a:rPr lang="cs-CZ" smtClean="0"/>
              <a:t>26.09.2022</a:t>
            </a:fld>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54CDEF9E-4443-47E5-B7BF-174FE797E4F6}" type="datetime1">
              <a:rPr lang="cs-CZ" smtClean="0"/>
              <a:t>26.09.2022</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14B48D7-A198-453B-AA6A-A441DC5A3826}" type="datetime1">
              <a:rPr lang="cs-CZ" smtClean="0"/>
              <a:t>26.09.2022</a:t>
            </a:fld>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a:t>PŘÍRODNÍ POLYMERY PŘF MU  VOSKY 3 2021</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191F7A1-B717-4C1F-8F3E-D4F8BF943981}" type="datetime1">
              <a:rPr lang="cs-CZ" smtClean="0"/>
              <a:t>26.09.2022</a:t>
            </a:fld>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a:t>PŘÍRODNÍ POLYMERY PŘF MU  VOSKY 3 2021</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Coconut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Rice_bran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a:t>PŘÍRODNÍ POLYMERY PŘF MU  VOSKY 3 2021</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a:solidFill>
                  <a:srgbClr val="FF0000"/>
                </a:solidFill>
              </a:rPr>
              <a:t>PŘÍRODNÍ POLYMERY</a:t>
            </a:r>
            <a:br>
              <a:rPr lang="sk-SK" sz="4000" b="1" dirty="0">
                <a:solidFill>
                  <a:srgbClr val="FF0000"/>
                </a:solidFill>
              </a:rPr>
            </a:br>
            <a:r>
              <a:rPr lang="cs-CZ" sz="5400" b="1" kern="1200" dirty="0">
                <a:solidFill>
                  <a:srgbClr val="008000"/>
                </a:solidFill>
                <a:ea typeface="Times New Roman"/>
                <a:cs typeface="Times New Roman"/>
              </a:rPr>
              <a:t>Vosky </a:t>
            </a:r>
            <a:endParaRPr lang="sk-SK" sz="4000" b="1" dirty="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a:t>RNDr. Ladislav Pospíšil, CSc.</a:t>
            </a:r>
          </a:p>
          <a:p>
            <a:pPr eaLnBrk="1" hangingPunct="1"/>
            <a:r>
              <a:rPr lang="cs-CZ" b="1" dirty="0">
                <a:solidFill>
                  <a:srgbClr val="C00000"/>
                </a:solidFill>
              </a:rPr>
              <a:t>UČO:29716</a:t>
            </a:r>
            <a:endParaRPr lang="sk-SK" b="1" dirty="0">
              <a:solidFill>
                <a:srgbClr val="C00000"/>
              </a:solidFill>
            </a:endParaRPr>
          </a:p>
        </p:txBody>
      </p:sp>
      <p:sp>
        <p:nvSpPr>
          <p:cNvPr id="3078" name="Zástupný symbol pro datum 5"/>
          <p:cNvSpPr>
            <a:spLocks noGrp="1"/>
          </p:cNvSpPr>
          <p:nvPr>
            <p:ph type="dt" sz="quarter" idx="10"/>
          </p:nvPr>
        </p:nvSpPr>
        <p:spPr>
          <a:noFill/>
        </p:spPr>
        <p:txBody>
          <a:bodyPr/>
          <a:lstStyle/>
          <a:p>
            <a:fld id="{3D733F20-CFF6-46DF-865A-301717CCC931}" type="datetime1">
              <a:rPr lang="cs-CZ" smtClean="0"/>
              <a:t>26.09.2022</a:t>
            </a:fld>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a:solidFill>
                  <a:srgbClr val="FF0000"/>
                </a:solidFill>
                <a:latin typeface="Arial Black" pitchFamily="34" charset="0"/>
              </a:rPr>
              <a:t>Srovnání olejů a tuků</a:t>
            </a:r>
          </a:p>
        </p:txBody>
      </p:sp>
      <p:sp>
        <p:nvSpPr>
          <p:cNvPr id="7" name="Zástupný symbol pro datum 6"/>
          <p:cNvSpPr>
            <a:spLocks noGrp="1"/>
          </p:cNvSpPr>
          <p:nvPr>
            <p:ph type="dt" sz="half" idx="10"/>
          </p:nvPr>
        </p:nvSpPr>
        <p:spPr/>
        <p:txBody>
          <a:bodyPr/>
          <a:lstStyle/>
          <a:p>
            <a:pPr>
              <a:defRPr/>
            </a:pPr>
            <a:fld id="{EC7CE3EC-3325-452D-BB1A-18E9FC34A6BD}"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107504" y="764707"/>
          <a:ext cx="9036494" cy="5801719"/>
        </p:xfrm>
        <a:graphic>
          <a:graphicData uri="http://schemas.openxmlformats.org/drawingml/2006/table">
            <a:tbl>
              <a:tblPr/>
              <a:tblGrid>
                <a:gridCol w="141649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257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225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250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00169">
                <a:tc>
                  <a:txBody>
                    <a:bodyPr/>
                    <a:lstStyle/>
                    <a:p>
                      <a:pPr>
                        <a:lnSpc>
                          <a:spcPct val="115000"/>
                        </a:lnSpc>
                        <a:spcAft>
                          <a:spcPts val="0"/>
                        </a:spcAft>
                      </a:pPr>
                      <a:r>
                        <a:rPr lang="cs-CZ" sz="3200" b="1" u="sng" dirty="0" err="1">
                          <a:solidFill>
                            <a:srgbClr val="0000FF"/>
                          </a:solidFill>
                          <a:latin typeface="+mn-lt"/>
                          <a:ea typeface="Times New Roman"/>
                          <a:cs typeface="Times New Roman"/>
                        </a:rPr>
                        <a:t>Lard</a:t>
                      </a:r>
                      <a:r>
                        <a:rPr lang="cs-CZ" sz="3200" b="1" u="sng" dirty="0">
                          <a:solidFill>
                            <a:srgbClr val="0000FF"/>
                          </a:solidFill>
                          <a:latin typeface="+mn-lt"/>
                          <a:ea typeface="Times New Roman"/>
                          <a:cs typeface="Times New Roman"/>
                        </a:rPr>
                        <a:t> </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a:solidFill>
                            <a:srgbClr val="0000FF"/>
                          </a:solidFill>
                          <a:latin typeface="+mn-lt"/>
                          <a:ea typeface="Times New Roman"/>
                          <a:cs typeface="Times New Roman"/>
                        </a:rPr>
                        <a:t>100</a:t>
                      </a:r>
                      <a:endParaRPr lang="cs-CZ" sz="32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39</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45</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11</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190 °C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12576">
                <a:tc>
                  <a:txBody>
                    <a:bodyPr/>
                    <a:lstStyle/>
                    <a:p>
                      <a:pPr>
                        <a:lnSpc>
                          <a:spcPct val="115000"/>
                        </a:lnSpc>
                        <a:spcAft>
                          <a:spcPts val="0"/>
                        </a:spcAft>
                      </a:pPr>
                      <a:r>
                        <a:rPr lang="cs-CZ" sz="3200" b="1" u="sng" dirty="0" err="1">
                          <a:solidFill>
                            <a:srgbClr val="0000FF"/>
                          </a:solidFill>
                          <a:latin typeface="+mn-lt"/>
                          <a:ea typeface="Times New Roman"/>
                          <a:cs typeface="Times New Roman"/>
                        </a:rPr>
                        <a:t>Suet</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94</a:t>
                      </a:r>
                      <a:endParaRPr lang="cs-CZ" sz="32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52</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32</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dirty="0">
                          <a:solidFill>
                            <a:srgbClr val="0000FF"/>
                          </a:solidFill>
                          <a:latin typeface="Arial Black" pitchFamily="34" charset="0"/>
                          <a:ea typeface="Times New Roman"/>
                          <a:cs typeface="Times New Roman"/>
                        </a:rPr>
                        <a:t>3</a:t>
                      </a:r>
                      <a:endParaRPr lang="cs-CZ" sz="32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dirty="0">
                          <a:solidFill>
                            <a:srgbClr val="0000FF"/>
                          </a:solidFill>
                          <a:latin typeface="Arial Black" pitchFamily="34" charset="0"/>
                          <a:ea typeface="Times New Roman"/>
                          <a:cs typeface="Times New Roman"/>
                        </a:rPr>
                        <a:t>200 °C</a:t>
                      </a:r>
                      <a:endParaRPr lang="cs-CZ" sz="2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500169">
                <a:tc>
                  <a:txBody>
                    <a:bodyPr/>
                    <a:lstStyle/>
                    <a:p>
                      <a:pPr>
                        <a:lnSpc>
                          <a:spcPct val="115000"/>
                        </a:lnSpc>
                        <a:spcAft>
                          <a:spcPts val="0"/>
                        </a:spcAft>
                      </a:pPr>
                      <a:r>
                        <a:rPr lang="cs-CZ" sz="3200" b="1" dirty="0" err="1">
                          <a:solidFill>
                            <a:srgbClr val="0000FF"/>
                          </a:solidFill>
                          <a:latin typeface="+mn-lt"/>
                          <a:ea typeface="Times New Roman"/>
                          <a:cs typeface="Times New Roman"/>
                        </a:rPr>
                        <a:t>Butter</a:t>
                      </a:r>
                      <a:endParaRPr lang="cs-CZ" sz="32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mn-lt"/>
                          <a:ea typeface="Times New Roman"/>
                          <a:cs typeface="Times New Roman"/>
                        </a:rPr>
                        <a:t>81</a:t>
                      </a:r>
                      <a:endParaRPr lang="cs-CZ" sz="32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51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21</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3200" b="1" dirty="0">
                          <a:solidFill>
                            <a:srgbClr val="0000FF"/>
                          </a:solidFill>
                          <a:latin typeface="Arial Black" pitchFamily="34" charset="0"/>
                          <a:ea typeface="Times New Roman"/>
                          <a:cs typeface="Times New Roman"/>
                        </a:rPr>
                        <a:t>3</a:t>
                      </a:r>
                      <a:endParaRPr lang="cs-CZ" sz="32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a:solidFill>
                            <a:srgbClr val="0000FF"/>
                          </a:solidFill>
                          <a:latin typeface="Arial Black" pitchFamily="34" charset="0"/>
                          <a:ea typeface="Times New Roman"/>
                          <a:cs typeface="Times New Roman"/>
                        </a:rPr>
                        <a:t>150 °C</a:t>
                      </a:r>
                      <a:endParaRPr lang="cs-CZ" sz="2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1800" dirty="0">
                          <a:latin typeface="+mn-lt"/>
                          <a:ea typeface="Times New Roman"/>
                          <a:cs typeface="Times New Roman"/>
                        </a:rPr>
                        <a:t>177 °C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8329AE5F-FCC3-4BC6-99F4-67FEC650C342}"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graphicFrame>
        <p:nvGraphicFramePr>
          <p:cNvPr id="14" name="Tabulka 13"/>
          <p:cNvGraphicFramePr>
            <a:graphicFrameLocks noGrp="1"/>
          </p:cNvGraphicFramePr>
          <p:nvPr/>
        </p:nvGraphicFramePr>
        <p:xfrm>
          <a:off x="0" y="188640"/>
          <a:ext cx="9143999" cy="6018610"/>
        </p:xfrm>
        <a:graphic>
          <a:graphicData uri="http://schemas.openxmlformats.org/drawingml/2006/table">
            <a:tbl>
              <a:tblPr/>
              <a:tblGrid>
                <a:gridCol w="3952067">
                  <a:extLst>
                    <a:ext uri="{9D8B030D-6E8A-4147-A177-3AD203B41FA5}">
                      <a16:colId xmlns:a16="http://schemas.microsoft.com/office/drawing/2014/main" val="20000"/>
                    </a:ext>
                  </a:extLst>
                </a:gridCol>
                <a:gridCol w="5191932">
                  <a:extLst>
                    <a:ext uri="{9D8B030D-6E8A-4147-A177-3AD203B41FA5}">
                      <a16:colId xmlns:a16="http://schemas.microsoft.com/office/drawing/2014/main" val="20001"/>
                    </a:ext>
                  </a:extLst>
                </a:gridCol>
              </a:tblGrid>
              <a:tr h="525627">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800" b="1" u="sng" dirty="0" err="1">
                          <a:solidFill>
                            <a:srgbClr val="C00000"/>
                          </a:solidFill>
                          <a:latin typeface="+mn-lt"/>
                          <a:ea typeface="Times New Roman"/>
                          <a:cs typeface="Times New Roman"/>
                          <a:hlinkClick r:id="rId2" tooltip="Smoke point"/>
                        </a:rPr>
                        <a:t>Smoke</a:t>
                      </a:r>
                      <a:r>
                        <a:rPr lang="cs-CZ" sz="2800" b="1" u="sng" dirty="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800" b="1" dirty="0">
                          <a:solidFill>
                            <a:srgbClr val="C00000"/>
                          </a:solidFill>
                          <a:latin typeface="Arial Black" pitchFamily="34" charset="0"/>
                          <a:ea typeface="Calibri"/>
                          <a:cs typeface="Times New Roman"/>
                        </a:rPr>
                        <a:t>Bod kouření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Slunečnicový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Sójový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4539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a:solidFill>
                            <a:srgbClr val="0000FF"/>
                          </a:solidFill>
                          <a:latin typeface="+mn-lt"/>
                          <a:ea typeface="Times New Roman"/>
                          <a:cs typeface="Times New Roman"/>
                          <a:hlinkClick r:id="rId5" tooltip="Canola oil"/>
                        </a:rPr>
                        <a:t>oil</a:t>
                      </a:r>
                      <a:r>
                        <a:rPr lang="cs-CZ" sz="2000" b="1" u="sng" dirty="0">
                          <a:solidFill>
                            <a:srgbClr val="0000FF"/>
                          </a:solidFill>
                          <a:latin typeface="+mn-lt"/>
                          <a:ea typeface="Times New Roman"/>
                          <a:cs typeface="Times New Roman"/>
                        </a:rPr>
                        <a:t>, odrůda</a:t>
                      </a:r>
                      <a:r>
                        <a:rPr lang="cs-CZ" sz="2000" b="1" u="sng" baseline="0" dirty="0">
                          <a:solidFill>
                            <a:srgbClr val="0000FF"/>
                          </a:solidFill>
                          <a:latin typeface="+mn-lt"/>
                          <a:ea typeface="Times New Roman"/>
                          <a:cs typeface="Times New Roman"/>
                        </a:rPr>
                        <a:t> KANOLA</a:t>
                      </a:r>
                      <a:r>
                        <a:rPr lang="cs-CZ" sz="2000" b="1" u="sng" dirty="0">
                          <a:solidFill>
                            <a:srgbClr val="0000FF"/>
                          </a:solidFill>
                          <a:latin typeface="+mn-lt"/>
                          <a:ea typeface="Times New Roman"/>
                          <a:cs typeface="Times New Roman"/>
                        </a:rPr>
                        <a:t> </a:t>
                      </a:r>
                    </a:p>
                    <a:p>
                      <a:pPr algn="ctr">
                        <a:lnSpc>
                          <a:spcPct val="115000"/>
                        </a:lnSpc>
                        <a:spcAft>
                          <a:spcPts val="0"/>
                        </a:spcAft>
                      </a:pPr>
                      <a:r>
                        <a:rPr lang="cs-CZ" sz="2000" b="1" u="sng" dirty="0">
                          <a:solidFill>
                            <a:srgbClr val="0000FF"/>
                          </a:solidFill>
                          <a:latin typeface="+mn-lt"/>
                          <a:ea typeface="Times New Roman"/>
                          <a:cs typeface="Times New Roman"/>
                        </a:rPr>
                        <a:t>(RAPE OIL – běžný řepkový olej)</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Řepkový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Olivový olej </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25627">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7" tooltip="Rice bran oil"/>
                        </a:rPr>
                        <a:t>Rice</a:t>
                      </a:r>
                      <a:r>
                        <a:rPr lang="cs-CZ" sz="2000" b="1" u="sng" dirty="0">
                          <a:solidFill>
                            <a:srgbClr val="0000FF"/>
                          </a:solidFill>
                          <a:latin typeface="+mn-lt"/>
                          <a:ea typeface="Times New Roman"/>
                          <a:cs typeface="Times New Roman"/>
                          <a:hlinkClick r:id="rId7" tooltip="Rice bran oil"/>
                        </a:rPr>
                        <a:t> bran </a:t>
                      </a:r>
                      <a:r>
                        <a:rPr lang="cs-CZ" sz="2000" b="1" u="sng" dirty="0" err="1">
                          <a:solidFill>
                            <a:srgbClr val="0000FF"/>
                          </a:solidFill>
                          <a:latin typeface="+mn-lt"/>
                          <a:ea typeface="Times New Roman"/>
                          <a:cs typeface="Times New Roman"/>
                          <a:hlinkClick r:id="rId7"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Rýžový olej</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25627">
                <a:tc>
                  <a:txBody>
                    <a:bodyPr/>
                    <a:lstStyle/>
                    <a:p>
                      <a:pPr algn="ctr">
                        <a:lnSpc>
                          <a:spcPct val="115000"/>
                        </a:lnSpc>
                        <a:spcAft>
                          <a:spcPts val="0"/>
                        </a:spcAft>
                      </a:pPr>
                      <a:r>
                        <a:rPr lang="cs-CZ" sz="2000" b="1" dirty="0" err="1">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Vepřové sádlo</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498960">
                <a:tc>
                  <a:txBody>
                    <a:bodyPr/>
                    <a:lstStyle/>
                    <a:p>
                      <a:pPr algn="ctr">
                        <a:lnSpc>
                          <a:spcPct val="115000"/>
                        </a:lnSpc>
                        <a:spcAft>
                          <a:spcPts val="0"/>
                        </a:spcAft>
                      </a:pPr>
                      <a:r>
                        <a:rPr lang="cs-CZ" sz="2000" b="1" u="none" dirty="0" err="1">
                          <a:solidFill>
                            <a:srgbClr val="0000FF"/>
                          </a:solidFill>
                          <a:latin typeface="Arial Black" pitchFamily="34" charset="0"/>
                          <a:ea typeface="Times New Roman"/>
                          <a:cs typeface="Times New Roman"/>
                        </a:rPr>
                        <a:t>Suet</a:t>
                      </a:r>
                      <a:r>
                        <a:rPr lang="cs-CZ" sz="2000" b="1" u="none" baseline="0" dirty="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Hovězí lůj NEZPRACOVANÝ</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670432">
                <a:tc>
                  <a:txBody>
                    <a:bodyPr/>
                    <a:lstStyle/>
                    <a:p>
                      <a:pPr algn="ctr">
                        <a:lnSpc>
                          <a:spcPct val="115000"/>
                        </a:lnSpc>
                        <a:spcAft>
                          <a:spcPts val="0"/>
                        </a:spcAft>
                      </a:pPr>
                      <a:r>
                        <a:rPr lang="cs-CZ" sz="2800" b="1" dirty="0">
                          <a:solidFill>
                            <a:srgbClr val="7030A0"/>
                          </a:solidFill>
                          <a:latin typeface="Arial Black" pitchFamily="34" charset="0"/>
                          <a:ea typeface="Calibri"/>
                          <a:cs typeface="Times New Roman"/>
                        </a:rPr>
                        <a:t>TALOW </a:t>
                      </a: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2000" b="1" dirty="0">
                          <a:solidFill>
                            <a:srgbClr val="7030A0"/>
                          </a:solidFill>
                          <a:latin typeface="Arial Black" pitchFamily="34" charset="0"/>
                          <a:ea typeface="Calibri"/>
                          <a:cs typeface="Times New Roman"/>
                        </a:rPr>
                        <a:t>Hovězí lůj </a:t>
                      </a:r>
                      <a:r>
                        <a:rPr lang="cs-CZ" sz="2800" b="1" dirty="0">
                          <a:solidFill>
                            <a:srgbClr val="7030A0"/>
                          </a:solidFill>
                          <a:latin typeface="Arial Black" pitchFamily="34" charset="0"/>
                          <a:ea typeface="Calibri"/>
                          <a:cs typeface="Times New Roman"/>
                        </a:rPr>
                        <a:t>ZPRACOVANÝ</a:t>
                      </a:r>
                      <a:endParaRPr lang="cs-CZ" sz="2000" b="1" dirty="0">
                        <a:solidFill>
                          <a:srgbClr val="7030A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525627">
                <a:tc>
                  <a:txBody>
                    <a:bodyPr/>
                    <a:lstStyle/>
                    <a:p>
                      <a:pPr algn="ct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0000FF"/>
                          </a:solidFill>
                          <a:latin typeface="Arial Black" pitchFamily="34" charset="0"/>
                          <a:ea typeface="Calibri"/>
                          <a:cs typeface="Times New Roman"/>
                        </a:rPr>
                        <a:t>Máslo</a:t>
                      </a: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85548">
                <a:tc>
                  <a:txBody>
                    <a:bodyPr/>
                    <a:lstStyle/>
                    <a:p>
                      <a:pPr algn="ctr">
                        <a:lnSpc>
                          <a:spcPct val="115000"/>
                        </a:lnSpc>
                        <a:spcAft>
                          <a:spcPts val="0"/>
                        </a:spcAft>
                      </a:pPr>
                      <a:r>
                        <a:rPr lang="cs-CZ" sz="2000" b="1" u="sng" dirty="0" err="1">
                          <a:solidFill>
                            <a:srgbClr val="0000FF"/>
                          </a:solidFill>
                          <a:latin typeface="+mn-lt"/>
                          <a:ea typeface="Times New Roman"/>
                          <a:cs typeface="Times New Roman"/>
                          <a:hlinkClick r:id="rId8" tooltip="Coconut oil"/>
                        </a:rPr>
                        <a:t>Coconut</a:t>
                      </a:r>
                      <a:r>
                        <a:rPr lang="cs-CZ" sz="2000" b="1" u="sng" dirty="0">
                          <a:solidFill>
                            <a:srgbClr val="0000FF"/>
                          </a:solidFill>
                          <a:latin typeface="+mn-lt"/>
                          <a:ea typeface="Times New Roman"/>
                          <a:cs typeface="Times New Roman"/>
                          <a:hlinkClick r:id="rId8" tooltip="Coconut oil"/>
                        </a:rPr>
                        <a:t> </a:t>
                      </a:r>
                      <a:r>
                        <a:rPr lang="cs-CZ" sz="2000" b="1" u="sng" dirty="0" err="1">
                          <a:solidFill>
                            <a:srgbClr val="0000FF"/>
                          </a:solidFill>
                          <a:latin typeface="+mn-lt"/>
                          <a:ea typeface="Times New Roman"/>
                          <a:cs typeface="Times New Roman"/>
                          <a:hlinkClick r:id="rId8"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cs-CZ" sz="2000" b="1" dirty="0">
                          <a:solidFill>
                            <a:srgbClr val="FF0000"/>
                          </a:solidFill>
                          <a:latin typeface="+mn-lt"/>
                          <a:ea typeface="Calibri"/>
                          <a:cs typeface="Times New Roman"/>
                        </a:rPr>
                        <a:t>Kokosový </a:t>
                      </a:r>
                      <a:r>
                        <a:rPr lang="cs-CZ" sz="2000" b="1" dirty="0">
                          <a:solidFill>
                            <a:srgbClr val="FF0000"/>
                          </a:solidFill>
                          <a:latin typeface="+mn-lt"/>
                          <a:ea typeface="+mn-ea"/>
                          <a:cs typeface="+mn-cs"/>
                        </a:rPr>
                        <a:t>olej</a:t>
                      </a:r>
                      <a:r>
                        <a:rPr lang="cs-CZ" sz="2000" b="1" baseline="0" dirty="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8DB6EDFC-C51F-4A6F-9548-8CF7EBB92A32}"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12</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a:t>The </a:t>
            </a:r>
            <a:r>
              <a:rPr lang="en-US" sz="2800" b="1" dirty="0">
                <a:solidFill>
                  <a:srgbClr val="FF0000"/>
                </a:solidFill>
                <a:latin typeface="Arial Black" pitchFamily="34" charset="0"/>
              </a:rPr>
              <a:t>smoke point</a:t>
            </a:r>
            <a:r>
              <a:rPr lang="en-US" sz="2800" dirty="0">
                <a:solidFill>
                  <a:srgbClr val="FF0000"/>
                </a:solidFill>
                <a:latin typeface="Arial Black" pitchFamily="34" charset="0"/>
              </a:rPr>
              <a:t> </a:t>
            </a:r>
            <a:r>
              <a:rPr lang="en-US" sz="2800" dirty="0"/>
              <a:t>of an </a:t>
            </a:r>
            <a:r>
              <a:rPr lang="en-US" sz="2800" dirty="0">
                <a:hlinkClick r:id="rId2" tooltip="Cooking oil"/>
              </a:rPr>
              <a:t>oil or fat</a:t>
            </a:r>
            <a:r>
              <a:rPr lang="en-US" sz="2800" dirty="0"/>
              <a:t> is the temperature at which, under defined conditions, enough volatile compounds emerge </a:t>
            </a:r>
            <a:r>
              <a:rPr lang="en-US" sz="2800" b="1" dirty="0">
                <a:solidFill>
                  <a:srgbClr val="0000FF"/>
                </a:solidFill>
              </a:rPr>
              <a:t>when a bluish smoke becomes clearly visible from the oil. </a:t>
            </a:r>
            <a:r>
              <a:rPr lang="en-US" sz="2800" dirty="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a:solidFill>
                  <a:srgbClr val="FF0000"/>
                </a:solidFill>
                <a:latin typeface="Arial Black" pitchFamily="34" charset="0"/>
              </a:rPr>
              <a:t>smoke point</a:t>
            </a:r>
            <a:r>
              <a:rPr lang="cs-CZ" sz="4400" b="1" dirty="0">
                <a:solidFill>
                  <a:srgbClr val="FF0000"/>
                </a:solidFill>
                <a:latin typeface="Arial Black" pitchFamily="34" charset="0"/>
              </a:rPr>
              <a:t> = </a:t>
            </a:r>
            <a:r>
              <a:rPr lang="cs-CZ" sz="4400" dirty="0">
                <a:solidFill>
                  <a:srgbClr val="C00000"/>
                </a:solidFill>
                <a:latin typeface="Arial Black" pitchFamily="34" charset="0"/>
              </a:rPr>
              <a:t>bod kouření</a:t>
            </a:r>
            <a:r>
              <a:rPr lang="cs-CZ" sz="4400" b="1" dirty="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AEC55332-F366-4F3B-BF2D-8A21022F7C50}" type="datetime1">
              <a:rPr lang="cs-CZ" smtClean="0"/>
              <a:t>26.09.2022</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fld id="{65C5859A-C763-4035-9BD6-3FABAD1341D9}"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14</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05AE6F9E-9C21-4369-A5B3-AF6EA9281E2D}" type="datetime1">
              <a:rPr lang="cs-CZ" smtClean="0"/>
              <a:t>26.09.2022</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7" name="TextovéPole 6"/>
          <p:cNvSpPr txBox="1"/>
          <p:nvPr/>
        </p:nvSpPr>
        <p:spPr>
          <a:xfrm>
            <a:off x="0" y="836712"/>
            <a:ext cx="8964488" cy="584775"/>
          </a:xfrm>
          <a:prstGeom prst="rect">
            <a:avLst/>
          </a:prstGeom>
          <a:noFill/>
        </p:spPr>
        <p:txBody>
          <a:bodyPr wrap="square" rtlCol="0">
            <a:spAutoFit/>
          </a:bodyPr>
          <a:lstStyle/>
          <a:p>
            <a:r>
              <a:rPr lang="cs-CZ" sz="3200" b="1" dirty="0">
                <a:solidFill>
                  <a:srgbClr val="008000"/>
                </a:solidFill>
                <a:latin typeface="Arial Black" pitchFamily="34" charset="0"/>
              </a:rPr>
              <a:t>Včelí vosk patří mezi tzv. éčka (E901)</a:t>
            </a: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a:t>Ve </a:t>
            </a:r>
            <a:r>
              <a:rPr lang="cs-CZ" sz="2000" b="1" dirty="0">
                <a:hlinkClick r:id="rId2" tooltip="Staročeština"/>
              </a:rPr>
              <a:t>staročeských</a:t>
            </a:r>
            <a:r>
              <a:rPr lang="cs-CZ" sz="2000" b="1" dirty="0"/>
              <a:t> textech se med (resp. plást medu, </a:t>
            </a:r>
            <a:r>
              <a:rPr lang="cs-CZ" sz="2000" b="1" dirty="0">
                <a:hlinkClick r:id="rId3" tooltip="Plástev"/>
              </a:rPr>
              <a:t>plástev</a:t>
            </a:r>
            <a:r>
              <a:rPr lang="cs-CZ" sz="2000" b="1" dirty="0"/>
              <a:t>, latinsky </a:t>
            </a:r>
            <a:r>
              <a:rPr lang="cs-CZ" sz="2000" b="1" i="1" dirty="0"/>
              <a:t>favus</a:t>
            </a:r>
            <a:r>
              <a:rPr lang="cs-CZ" sz="2000" b="1" dirty="0"/>
              <a:t>, anglicky </a:t>
            </a:r>
            <a:r>
              <a:rPr lang="cs-CZ" sz="2000" b="1" i="1" dirty="0" err="1"/>
              <a:t>honeycomb</a:t>
            </a:r>
            <a:r>
              <a:rPr lang="cs-CZ" sz="2000" b="1" dirty="0"/>
              <a:t>) označuje slovem </a:t>
            </a:r>
            <a:r>
              <a:rPr lang="cs-CZ" sz="2800" b="1" cap="all" dirty="0">
                <a:solidFill>
                  <a:srgbClr val="FF0000"/>
                </a:solidFill>
              </a:rPr>
              <a:t>strdí</a:t>
            </a:r>
            <a:r>
              <a:rPr lang="cs-CZ" sz="2800" b="1" dirty="0"/>
              <a:t> </a:t>
            </a:r>
            <a:r>
              <a:rPr lang="cs-CZ" sz="2000" b="1" dirty="0"/>
              <a:t>(střední rod, to strdí, původně nesklonné, též ta </a:t>
            </a:r>
            <a:r>
              <a:rPr lang="cs-CZ" sz="2000" b="1" i="1" dirty="0" err="1"/>
              <a:t>stred</a:t>
            </a:r>
            <a:r>
              <a:rPr lang="cs-CZ" sz="2000" b="1" dirty="0"/>
              <a:t>, ten </a:t>
            </a:r>
            <a:r>
              <a:rPr lang="cs-CZ" sz="2000" b="1" i="1" dirty="0" err="1"/>
              <a:t>strda</a:t>
            </a:r>
            <a:r>
              <a:rPr lang="cs-CZ" sz="2000" b="1" baseline="30000" dirty="0">
                <a:hlinkClick r:id="rId4"/>
              </a:rPr>
              <a:t>[4]</a:t>
            </a:r>
            <a:r>
              <a:rPr lang="cs-CZ" sz="2000" b="1" dirty="0"/>
              <a:t>) které je všeslovanského původu. V odborné včelařské terminologii se jako strdí označuje </a:t>
            </a:r>
            <a:r>
              <a:rPr lang="cs-CZ" sz="2400" b="1" dirty="0">
                <a:solidFill>
                  <a:srgbClr val="FF0000"/>
                </a:solidFill>
              </a:rPr>
              <a:t>medem zanesené </a:t>
            </a:r>
            <a:r>
              <a:rPr lang="cs-CZ" sz="2400" b="1" dirty="0">
                <a:solidFill>
                  <a:srgbClr val="FF0000"/>
                </a:solidFill>
                <a:hlinkClick r:id="rId5" tooltip="Včelí vosk"/>
              </a:rPr>
              <a:t>včelí dílo</a:t>
            </a:r>
            <a:r>
              <a:rPr lang="cs-CZ" sz="2400" b="1" dirty="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a:t>Mezi známé hrdiny antické mytologie, kteří se se Sirénami setkali, patří </a:t>
            </a:r>
            <a:r>
              <a:rPr lang="cs-CZ" b="1" dirty="0" err="1">
                <a:hlinkClick r:id="rId6" tooltip="Odysseus"/>
              </a:rPr>
              <a:t>Odysseus</a:t>
            </a:r>
            <a:r>
              <a:rPr lang="cs-CZ" b="1" dirty="0"/>
              <a:t> a </a:t>
            </a:r>
            <a:r>
              <a:rPr lang="cs-CZ" b="1" dirty="0">
                <a:hlinkClick r:id="rId7" tooltip="Argonauti"/>
              </a:rPr>
              <a:t>Argonauti</a:t>
            </a:r>
            <a:r>
              <a:rPr lang="cs-CZ" b="1" dirty="0"/>
              <a:t>. </a:t>
            </a:r>
            <a:r>
              <a:rPr lang="cs-CZ" b="1" dirty="0" err="1"/>
              <a:t>Odysseus</a:t>
            </a:r>
            <a:r>
              <a:rPr lang="cs-CZ" b="1" dirty="0"/>
              <a:t> při své dlouhé plavbě z </a:t>
            </a:r>
            <a:r>
              <a:rPr lang="cs-CZ" b="1" dirty="0">
                <a:hlinkClick r:id="rId8" tooltip="Trojská válka"/>
              </a:rPr>
              <a:t>trojské války</a:t>
            </a:r>
            <a:r>
              <a:rPr lang="cs-CZ" b="1" dirty="0"/>
              <a:t> poznal ostrov Sirén dříve, než se dostali na doslech, a proto nařídil svým mužům, aby si </a:t>
            </a:r>
            <a:r>
              <a:rPr lang="cs-CZ" sz="2400" b="1" dirty="0">
                <a:solidFill>
                  <a:srgbClr val="FF0000"/>
                </a:solidFill>
              </a:rPr>
              <a:t>zalepili uši voskem (včelím) </a:t>
            </a:r>
            <a:r>
              <a:rPr lang="cs-CZ" b="1" dirty="0"/>
              <a:t>a nemohli tak být přilákáni jejich zpěvem. On sám se však neohlušil, pouze se nechal připoutat ke stěžni, a tak jako jediný mohl slyšet jejich líbezný zpěv.</a:t>
            </a:r>
          </a:p>
          <a:p>
            <a:pPr algn="just"/>
            <a:r>
              <a:rPr lang="cs-CZ" b="1" dirty="0"/>
              <a:t>Argonauti byli rovněž lákáni zpěvem Sirén, ale měli s sebou velkého pěvce </a:t>
            </a:r>
            <a:r>
              <a:rPr lang="cs-CZ" b="1" dirty="0">
                <a:hlinkClick r:id="rId9" tooltip="Orfeus"/>
              </a:rPr>
              <a:t>Orfea</a:t>
            </a:r>
            <a:r>
              <a:rPr lang="cs-CZ" b="1" dirty="0"/>
              <a:t>, který je ochránil před Sirénami tak, že je svým zpěvem přehlušil.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9DEEA316-40EF-4E09-81CC-7FC767DF511D}"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a:solidFill>
                  <a:srgbClr val="FF0000"/>
                </a:solidFill>
                <a:latin typeface="Arial Black" pitchFamily="34" charset="0"/>
              </a:rPr>
              <a:t>VČELÍ VOSK</a:t>
            </a: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a:solidFill>
                  <a:srgbClr val="FF0000"/>
                </a:solidFill>
              </a:rPr>
              <a:t> PATRNĚ NEJDŮLEŽITĚJŠÍ PŘÍRODNÍ VOSK</a:t>
            </a:r>
          </a:p>
          <a:p>
            <a:pPr>
              <a:buFont typeface="Arial" pitchFamily="34" charset="0"/>
              <a:buChar char="•"/>
            </a:pPr>
            <a:r>
              <a:rPr lang="cs-CZ" sz="2400" b="1" dirty="0">
                <a:solidFill>
                  <a:srgbClr val="FF0000"/>
                </a:solidFill>
              </a:rPr>
              <a:t> Do nedávna jsme na jeho kvalitu měli i ČSN</a:t>
            </a:r>
          </a:p>
          <a:p>
            <a:pPr>
              <a:buFont typeface="Arial" pitchFamily="34" charset="0"/>
              <a:buChar char="•"/>
            </a:pPr>
            <a:r>
              <a:rPr lang="cs-CZ" sz="2400" b="1" dirty="0">
                <a:solidFill>
                  <a:srgbClr val="FF0000"/>
                </a:solidFill>
              </a:rPr>
              <a:t>  VYUŽÍVANÝ UŽ TISÍCE LET &gt; báje o </a:t>
            </a:r>
            <a:r>
              <a:rPr lang="cs-CZ" sz="2400" b="1" dirty="0" err="1">
                <a:solidFill>
                  <a:srgbClr val="FF0000"/>
                </a:solidFill>
              </a:rPr>
              <a:t>Odysseovi</a:t>
            </a:r>
            <a:r>
              <a:rPr lang="cs-CZ" sz="2400" b="1" dirty="0">
                <a:solidFill>
                  <a:srgbClr val="FF0000"/>
                </a:solidFill>
              </a:rPr>
              <a:t> a sirénách </a:t>
            </a:r>
          </a:p>
          <a:p>
            <a:pPr>
              <a:buFont typeface="Arial" pitchFamily="34" charset="0"/>
              <a:buChar char="•"/>
            </a:pPr>
            <a:r>
              <a:rPr lang="cs-CZ" sz="2400" b="1" dirty="0">
                <a:solidFill>
                  <a:srgbClr val="FF0000"/>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6D2582ED-915A-407F-B29F-7D8273E28B45}"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fld id="{C5A3F01B-B2DA-4792-840D-690B2321AC36}"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sp>
        <p:nvSpPr>
          <p:cNvPr id="14" name="Obdélník 13"/>
          <p:cNvSpPr/>
          <p:nvPr/>
        </p:nvSpPr>
        <p:spPr>
          <a:xfrm>
            <a:off x="0" y="2492896"/>
            <a:ext cx="8964488" cy="430887"/>
          </a:xfrm>
          <a:prstGeom prst="rect">
            <a:avLst/>
          </a:prstGeom>
        </p:spPr>
        <p:txBody>
          <a:bodyPr wrap="square">
            <a:spAutoFit/>
          </a:bodyPr>
          <a:lstStyle/>
          <a:p>
            <a:r>
              <a:rPr lang="cs-CZ" sz="2200" b="1" dirty="0" err="1">
                <a:hlinkClick r:id="rId3" tooltip="Palmitate"/>
              </a:rPr>
              <a:t>triacontanyl</a:t>
            </a:r>
            <a:r>
              <a:rPr lang="cs-CZ" sz="2200" b="1" dirty="0">
                <a:hlinkClick r:id="rId3" tooltip="Palmitate"/>
              </a:rPr>
              <a:t> (</a:t>
            </a:r>
            <a:r>
              <a:rPr lang="cs-CZ" sz="2200" b="1" dirty="0" err="1">
                <a:solidFill>
                  <a:srgbClr val="C00000"/>
                </a:solidFill>
                <a:hlinkClick r:id="rId3" tooltip="Palmitate"/>
              </a:rPr>
              <a:t>myricyl</a:t>
            </a:r>
            <a:r>
              <a:rPr lang="cs-CZ" sz="2200" b="1" dirty="0">
                <a:hlinkClick r:id="rId3" tooltip="Palmitate"/>
              </a:rPr>
              <a:t>) </a:t>
            </a:r>
            <a:r>
              <a:rPr lang="cs-CZ" sz="2200" b="1" dirty="0" err="1">
                <a:solidFill>
                  <a:srgbClr val="7030A0"/>
                </a:solidFill>
                <a:hlinkClick r:id="rId3" tooltip="Palmitate"/>
              </a:rPr>
              <a:t>palmitate</a:t>
            </a:r>
            <a:r>
              <a:rPr lang="cs-CZ" sz="2200" b="1" dirty="0"/>
              <a:t> CH</a:t>
            </a:r>
            <a:r>
              <a:rPr lang="cs-CZ" sz="2200" b="1" baseline="-25000" dirty="0"/>
              <a:t>3</a:t>
            </a:r>
            <a:r>
              <a:rPr lang="cs-CZ" sz="2200" b="1" dirty="0"/>
              <a:t>(CH</a:t>
            </a:r>
            <a:r>
              <a:rPr lang="cs-CZ" sz="2200" b="1" baseline="-25000" dirty="0"/>
              <a:t>2</a:t>
            </a:r>
            <a:r>
              <a:rPr lang="cs-CZ" sz="2200" b="1" dirty="0"/>
              <a:t>)</a:t>
            </a:r>
            <a:r>
              <a:rPr lang="cs-CZ" sz="2200" b="1" baseline="-25000" dirty="0"/>
              <a:t>29</a:t>
            </a:r>
            <a:r>
              <a:rPr lang="cs-CZ" sz="2200" b="1" dirty="0"/>
              <a:t>O-CO-(CH</a:t>
            </a:r>
            <a:r>
              <a:rPr lang="cs-CZ" sz="2200" b="1" baseline="-25000" dirty="0"/>
              <a:t>2</a:t>
            </a:r>
            <a:r>
              <a:rPr lang="cs-CZ" sz="2200" b="1" dirty="0"/>
              <a:t>)</a:t>
            </a:r>
            <a:r>
              <a:rPr lang="cs-CZ" sz="2200" b="1" baseline="-25000" dirty="0"/>
              <a:t>14</a:t>
            </a:r>
            <a:r>
              <a:rPr lang="cs-CZ" sz="2200" b="1" dirty="0"/>
              <a:t>CH</a:t>
            </a:r>
            <a:r>
              <a:rPr lang="cs-CZ" sz="2200" b="1" baseline="-25000" dirty="0"/>
              <a:t>3</a:t>
            </a:r>
            <a:endParaRPr lang="cs-CZ" sz="2200" b="1" dirty="0"/>
          </a:p>
        </p:txBody>
      </p:sp>
      <p:sp>
        <p:nvSpPr>
          <p:cNvPr id="15" name="TextovéPole 14"/>
          <p:cNvSpPr txBox="1"/>
          <p:nvPr/>
        </p:nvSpPr>
        <p:spPr>
          <a:xfrm>
            <a:off x="0" y="3534013"/>
            <a:ext cx="9144000" cy="3323987"/>
          </a:xfrm>
          <a:prstGeom prst="rect">
            <a:avLst/>
          </a:prstGeom>
          <a:solidFill>
            <a:schemeClr val="bg1">
              <a:lumMod val="95000"/>
            </a:schemeClr>
          </a:solidFill>
        </p:spPr>
        <p:txBody>
          <a:bodyPr wrap="square" rtlCol="0">
            <a:spAutoFit/>
          </a:bodyPr>
          <a:lstStyle/>
          <a:p>
            <a:pPr>
              <a:buFont typeface="Arial" pitchFamily="34" charset="0"/>
              <a:buChar char="•"/>
            </a:pPr>
            <a:r>
              <a:rPr lang="cs-CZ" sz="3000" b="1" dirty="0">
                <a:solidFill>
                  <a:srgbClr val="008000"/>
                </a:solidFill>
              </a:rPr>
              <a:t> Považován za HLAVNÍ SLOŽKU  z dosud cca. 285 nalezených složek, </a:t>
            </a:r>
            <a:r>
              <a:rPr lang="cs-CZ" sz="3000" b="1" dirty="0">
                <a:solidFill>
                  <a:srgbClr val="FF0000"/>
                </a:solidFill>
              </a:rPr>
              <a:t>cca.</a:t>
            </a:r>
            <a:r>
              <a:rPr lang="cs-CZ" sz="3000" b="1" dirty="0">
                <a:solidFill>
                  <a:srgbClr val="008000"/>
                </a:solidFill>
              </a:rPr>
              <a:t> </a:t>
            </a:r>
            <a:r>
              <a:rPr lang="cs-CZ" sz="3000" b="1" dirty="0">
                <a:solidFill>
                  <a:srgbClr val="FF0000"/>
                </a:solidFill>
              </a:rPr>
              <a:t>111 dosud  </a:t>
            </a:r>
            <a:r>
              <a:rPr lang="cs-CZ" sz="3000" b="1" dirty="0" err="1">
                <a:solidFill>
                  <a:srgbClr val="FF0000"/>
                </a:solidFill>
              </a:rPr>
              <a:t>NEidentifikovaných</a:t>
            </a:r>
            <a:r>
              <a:rPr lang="cs-CZ" sz="3000" b="1" dirty="0">
                <a:solidFill>
                  <a:srgbClr val="FF0000"/>
                </a:solidFill>
              </a:rPr>
              <a:t> složek čeká na vás! </a:t>
            </a:r>
          </a:p>
          <a:p>
            <a:pPr>
              <a:buFont typeface="Arial" pitchFamily="34" charset="0"/>
              <a:buChar char="•"/>
            </a:pPr>
            <a:r>
              <a:rPr lang="cs-CZ" sz="3000" b="1" i="1" u="sng" dirty="0">
                <a:solidFill>
                  <a:srgbClr val="FF0000"/>
                </a:solidFill>
              </a:rPr>
              <a:t> </a:t>
            </a:r>
            <a:r>
              <a:rPr lang="cs-CZ" sz="3000" b="1" i="1" u="sng" dirty="0">
                <a:solidFill>
                  <a:srgbClr val="C00000"/>
                </a:solidFill>
              </a:rPr>
              <a:t>(Údaje z různých zdrojů se liší, berte to jen jako ukázku složitosti přírodního produktu)</a:t>
            </a:r>
          </a:p>
          <a:p>
            <a:pPr>
              <a:buFont typeface="Arial" pitchFamily="34" charset="0"/>
              <a:buChar char="•"/>
            </a:pPr>
            <a:r>
              <a:rPr lang="cs-CZ" sz="3000" b="1" dirty="0">
                <a:solidFill>
                  <a:srgbClr val="008000"/>
                </a:solidFill>
              </a:rPr>
              <a:t> Může se lišit podle místa původu a druhu včel </a:t>
            </a:r>
          </a:p>
          <a:p>
            <a:pPr>
              <a:buFont typeface="Arial" pitchFamily="34" charset="0"/>
              <a:buChar char="•"/>
            </a:pPr>
            <a:r>
              <a:rPr lang="cs-CZ" sz="3000" b="1" dirty="0">
                <a:solidFill>
                  <a:srgbClr val="008000"/>
                </a:solidFill>
              </a:rPr>
              <a:t> </a:t>
            </a:r>
            <a:r>
              <a:rPr lang="cs-CZ" sz="3000" b="1" dirty="0">
                <a:solidFill>
                  <a:srgbClr val="7030A0"/>
                </a:solidFill>
              </a:rPr>
              <a:t>Některé složky jsou těkavé </a:t>
            </a:r>
            <a:endParaRPr lang="cs-CZ" sz="30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fld id="{442C13F1-AE26-4687-83DE-FA66EDF9E851}"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19</a:t>
            </a:fld>
            <a:endParaRPr lang="sk-SK"/>
          </a:p>
        </p:txBody>
      </p:sp>
      <p:graphicFrame>
        <p:nvGraphicFramePr>
          <p:cNvPr id="17" name="Tabulka 16"/>
          <p:cNvGraphicFramePr>
            <a:graphicFrameLocks noGrp="1"/>
          </p:cNvGraphicFramePr>
          <p:nvPr/>
        </p:nvGraphicFramePr>
        <p:xfrm>
          <a:off x="251520" y="188639"/>
          <a:ext cx="8496944" cy="6070258"/>
        </p:xfrm>
        <a:graphic>
          <a:graphicData uri="http://schemas.openxmlformats.org/drawingml/2006/table">
            <a:tbl>
              <a:tblPr/>
              <a:tblGrid>
                <a:gridCol w="2001898">
                  <a:extLst>
                    <a:ext uri="{9D8B030D-6E8A-4147-A177-3AD203B41FA5}">
                      <a16:colId xmlns:a16="http://schemas.microsoft.com/office/drawing/2014/main" val="20000"/>
                    </a:ext>
                  </a:extLst>
                </a:gridCol>
                <a:gridCol w="950430">
                  <a:extLst>
                    <a:ext uri="{9D8B030D-6E8A-4147-A177-3AD203B41FA5}">
                      <a16:colId xmlns:a16="http://schemas.microsoft.com/office/drawing/2014/main" val="20001"/>
                    </a:ext>
                  </a:extLst>
                </a:gridCol>
                <a:gridCol w="5544616">
                  <a:extLst>
                    <a:ext uri="{9D8B030D-6E8A-4147-A177-3AD203B41FA5}">
                      <a16:colId xmlns:a16="http://schemas.microsoft.com/office/drawing/2014/main" val="20002"/>
                    </a:ext>
                  </a:extLst>
                </a:gridCol>
              </a:tblGrid>
              <a:tr h="347365">
                <a:tc>
                  <a:txBody>
                    <a:bodyPr/>
                    <a:lstStyle/>
                    <a:p>
                      <a:pPr algn="ctr">
                        <a:lnSpc>
                          <a:spcPct val="115000"/>
                        </a:lnSpc>
                        <a:spcAft>
                          <a:spcPts val="0"/>
                        </a:spcAft>
                      </a:pPr>
                      <a:r>
                        <a:rPr lang="cs-CZ" sz="1800" b="1" dirty="0">
                          <a:latin typeface="Calibri"/>
                          <a:ea typeface="Calibri"/>
                          <a:cs typeface="Times New Roman"/>
                        </a:rPr>
                        <a:t>FRAKCE</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Calibri"/>
                          <a:ea typeface="Calibri"/>
                          <a:cs typeface="Times New Roman"/>
                        </a:rPr>
                        <a:t>PODÍL</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a:latin typeface="Calibri"/>
                          <a:ea typeface="Calibri"/>
                          <a:cs typeface="Times New Roman"/>
                        </a:rPr>
                        <a:t>POZNÁMKA</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latin typeface="+mn-lt"/>
                          <a:ea typeface="Calibri"/>
                          <a:cs typeface="Times New Roman"/>
                        </a:rPr>
                        <a:t>Hlavně nasycené uhlovodíky C</a:t>
                      </a:r>
                      <a:r>
                        <a:rPr lang="cs-CZ" sz="1600" b="1" baseline="-25000" dirty="0">
                          <a:solidFill>
                            <a:srgbClr val="FF0000"/>
                          </a:solidFill>
                          <a:latin typeface="+mn-lt"/>
                          <a:ea typeface="Calibri"/>
                          <a:cs typeface="Times New Roman"/>
                        </a:rPr>
                        <a:t>13 – 39</a:t>
                      </a:r>
                      <a:r>
                        <a:rPr lang="cs-CZ" sz="1600" b="1" dirty="0">
                          <a:solidFill>
                            <a:srgbClr val="FF0000"/>
                          </a:solidFill>
                          <a:latin typeface="+mn-lt"/>
                          <a:ea typeface="Calibri"/>
                          <a:cs typeface="Times New Roman"/>
                        </a:rPr>
                        <a:t> a cis alkeny C </a:t>
                      </a:r>
                      <a:r>
                        <a:rPr lang="cs-CZ" sz="1600" b="1" baseline="-25000" dirty="0">
                          <a:solidFill>
                            <a:srgbClr val="FF0000"/>
                          </a:solidFill>
                          <a:latin typeface="+mn-lt"/>
                          <a:ea typeface="Calibri"/>
                          <a:cs typeface="Times New Roman"/>
                        </a:rPr>
                        <a:t>31 - 33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latin typeface="+mn-lt"/>
                          <a:ea typeface="Calibri"/>
                          <a:cs typeface="Times New Roman"/>
                        </a:rPr>
                        <a:t>Hlavně</a:t>
                      </a:r>
                      <a:r>
                        <a:rPr lang="cs-CZ" sz="1600" b="1" baseline="0" dirty="0">
                          <a:solidFill>
                            <a:srgbClr val="FF0000"/>
                          </a:solidFill>
                          <a:latin typeface="+mn-lt"/>
                          <a:ea typeface="Calibri"/>
                          <a:cs typeface="Times New Roman"/>
                        </a:rPr>
                        <a:t> </a:t>
                      </a:r>
                      <a:r>
                        <a:rPr lang="cs-CZ" sz="1600" b="1" baseline="0" dirty="0" err="1">
                          <a:solidFill>
                            <a:srgbClr val="FF0000"/>
                          </a:solidFill>
                          <a:latin typeface="+mn-lt"/>
                          <a:ea typeface="Calibri"/>
                          <a:cs typeface="Times New Roman"/>
                        </a:rPr>
                        <a:t>kys</a:t>
                      </a:r>
                      <a:r>
                        <a:rPr lang="cs-CZ" sz="1600" b="1" baseline="0" dirty="0">
                          <a:solidFill>
                            <a:srgbClr val="FF0000"/>
                          </a:solidFill>
                          <a:latin typeface="+mn-lt"/>
                          <a:ea typeface="Calibri"/>
                          <a:cs typeface="Times New Roman"/>
                        </a:rPr>
                        <a:t>. Palmitová s alkoholy C </a:t>
                      </a:r>
                      <a:r>
                        <a:rPr lang="cs-CZ" sz="1600" b="1" baseline="-25000" dirty="0">
                          <a:solidFill>
                            <a:srgbClr val="FF0000"/>
                          </a:solidFill>
                          <a:latin typeface="+mn-lt"/>
                          <a:ea typeface="Calibri"/>
                          <a:cs typeface="Times New Roman"/>
                        </a:rPr>
                        <a:t>24 – 32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a:solidFill>
                            <a:srgbClr val="FF0000"/>
                          </a:solidFill>
                        </a:rPr>
                        <a:t>obsahují 15-</a:t>
                      </a:r>
                      <a:r>
                        <a:rPr lang="cs-CZ" sz="1600" b="1" dirty="0" err="1">
                          <a:solidFill>
                            <a:srgbClr val="FF0000"/>
                          </a:solidFill>
                        </a:rPr>
                        <a:t>hydroxypalmitovou</a:t>
                      </a:r>
                      <a:r>
                        <a:rPr lang="cs-CZ" sz="1600" b="1" dirty="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latin typeface="Calibri"/>
                          <a:ea typeface="Calibri"/>
                          <a:cs typeface="Times New Roman"/>
                        </a:rPr>
                        <a:t>Odvozeno od triolů</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a:solidFill>
                            <a:srgbClr val="FF0000"/>
                          </a:solidFill>
                        </a:rPr>
                        <a:t>hlavně C</a:t>
                      </a:r>
                      <a:r>
                        <a:rPr lang="cs-CZ" sz="1600" b="1" baseline="-25000" dirty="0">
                          <a:solidFill>
                            <a:srgbClr val="FF0000"/>
                          </a:solidFill>
                        </a:rPr>
                        <a:t>24</a:t>
                      </a:r>
                      <a:r>
                        <a:rPr lang="cs-CZ" sz="1600" b="1" dirty="0">
                          <a:solidFill>
                            <a:srgbClr val="FF0000"/>
                          </a:solidFill>
                        </a:rPr>
                        <a:t>, méně C</a:t>
                      </a:r>
                      <a:r>
                        <a:rPr lang="cs-CZ" sz="1600" b="1" baseline="-25000" dirty="0">
                          <a:solidFill>
                            <a:srgbClr val="FF0000"/>
                          </a:solidFill>
                        </a:rPr>
                        <a:t>26</a:t>
                      </a:r>
                      <a:r>
                        <a:rPr lang="cs-CZ" sz="1600" b="1" dirty="0">
                          <a:solidFill>
                            <a:srgbClr val="FF0000"/>
                          </a:solidFill>
                        </a:rPr>
                        <a:t> a C</a:t>
                      </a:r>
                      <a:r>
                        <a:rPr lang="cs-CZ" sz="1600" b="1" baseline="-25000" dirty="0">
                          <a:solidFill>
                            <a:srgbClr val="FF0000"/>
                          </a:solidFill>
                        </a:rPr>
                        <a:t>28, </a:t>
                      </a:r>
                      <a:r>
                        <a:rPr lang="cs-CZ" sz="1600" b="1" baseline="0" dirty="0">
                          <a:solidFill>
                            <a:srgbClr val="FF0000"/>
                          </a:solidFill>
                        </a:rPr>
                        <a:t>ale někde je uváděna jako hlavní „</a:t>
                      </a:r>
                      <a:r>
                        <a:rPr lang="cs-CZ" sz="1600" b="1" baseline="0" dirty="0" err="1">
                          <a:solidFill>
                            <a:srgbClr val="FF0000"/>
                          </a:solidFill>
                        </a:rPr>
                        <a:t>Cerotic</a:t>
                      </a:r>
                      <a:r>
                        <a:rPr lang="cs-CZ" sz="1600" b="1" baseline="0" dirty="0">
                          <a:solidFill>
                            <a:srgbClr val="FF0000"/>
                          </a:solidFill>
                        </a:rPr>
                        <a:t> </a:t>
                      </a:r>
                      <a:r>
                        <a:rPr lang="cs-CZ" sz="1600" b="1" baseline="0" dirty="0" err="1">
                          <a:solidFill>
                            <a:srgbClr val="FF0000"/>
                          </a:solidFill>
                        </a:rPr>
                        <a:t>acid</a:t>
                      </a:r>
                      <a:r>
                        <a:rPr lang="cs-CZ" sz="1600" b="1" baseline="0" dirty="0">
                          <a:solidFill>
                            <a:srgbClr val="FF0000"/>
                          </a:solidFill>
                        </a:rPr>
                        <a:t>“ – kyselina </a:t>
                      </a:r>
                      <a:r>
                        <a:rPr lang="cs-CZ" sz="1600" b="1" baseline="0" dirty="0" err="1">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a:solidFill>
                            <a:srgbClr val="0000FF"/>
                          </a:solidFill>
                        </a:rPr>
                        <a:t>Myricylalkohol</a:t>
                      </a:r>
                      <a:r>
                        <a:rPr lang="cs-CZ" sz="1600" b="1" dirty="0">
                          <a:solidFill>
                            <a:srgbClr val="0000FF"/>
                          </a:solidFill>
                        </a:rPr>
                        <a:t> &amp; </a:t>
                      </a:r>
                      <a:r>
                        <a:rPr lang="en-US" sz="1600" b="1" i="1" dirty="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fld id="{4A855107-D46D-4AF5-8447-80BEB4D616E8}" type="datetime1">
              <a:rPr lang="cs-CZ" smtClean="0"/>
              <a:t>26.09.2022</a:t>
            </a:fld>
            <a:endParaRPr lang="sk-SK"/>
          </a:p>
        </p:txBody>
      </p:sp>
      <p:sp>
        <p:nvSpPr>
          <p:cNvPr id="5122" name="Zástupný symbol pro zápatí 4"/>
          <p:cNvSpPr>
            <a:spLocks noGrp="1"/>
          </p:cNvSpPr>
          <p:nvPr>
            <p:ph type="ftr" sz="quarter" idx="11"/>
          </p:nvPr>
        </p:nvSpPr>
        <p:spPr>
          <a:noFill/>
        </p:spPr>
        <p:txBody>
          <a:bodyPr/>
          <a:lstStyle/>
          <a:p>
            <a:r>
              <a:rPr lang="pl-PL"/>
              <a:t>PŘÍRODNÍ POLYMERY PŘF MU  VOSKY 3 2021</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a:p>
        </p:txBody>
      </p:sp>
      <p:graphicFrame>
        <p:nvGraphicFramePr>
          <p:cNvPr id="8" name="Tabulka 7"/>
          <p:cNvGraphicFramePr>
            <a:graphicFrameLocks noGrp="1"/>
          </p:cNvGraphicFramePr>
          <p:nvPr/>
        </p:nvGraphicFramePr>
        <p:xfrm>
          <a:off x="179512" y="332656"/>
          <a:ext cx="8712968" cy="5659963"/>
        </p:xfrm>
        <a:graphic>
          <a:graphicData uri="http://schemas.openxmlformats.org/drawingml/2006/table">
            <a:tbl>
              <a:tblPr/>
              <a:tblGrid>
                <a:gridCol w="727116">
                  <a:extLst>
                    <a:ext uri="{9D8B030D-6E8A-4147-A177-3AD203B41FA5}">
                      <a16:colId xmlns:a16="http://schemas.microsoft.com/office/drawing/2014/main" val="20000"/>
                    </a:ext>
                  </a:extLst>
                </a:gridCol>
                <a:gridCol w="7985852">
                  <a:extLst>
                    <a:ext uri="{9D8B030D-6E8A-4147-A177-3AD203B41FA5}">
                      <a16:colId xmlns:a16="http://schemas.microsoft.com/office/drawing/2014/main" val="20001"/>
                    </a:ext>
                  </a:extLst>
                </a:gridCol>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ŠKROBÁRNA, VÝROBA  A ZPRACOVÁNÍ 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805B4FCB-F615-4CE3-BD45-262D52207BF6}" type="datetime1">
              <a:rPr lang="cs-CZ" smtClean="0"/>
              <a:t>26.09.2022</a:t>
            </a:fld>
            <a:endParaRPr lang="sk-SK"/>
          </a:p>
        </p:txBody>
      </p:sp>
      <p:sp>
        <p:nvSpPr>
          <p:cNvPr id="3" name="Zástupný symbol pro zápatí 2"/>
          <p:cNvSpPr>
            <a:spLocks noGrp="1"/>
          </p:cNvSpPr>
          <p:nvPr>
            <p:ph type="ftr" sz="quarter" idx="11"/>
          </p:nvPr>
        </p:nvSpPr>
        <p:spPr/>
        <p:txBody>
          <a:bodyPr/>
          <a:lstStyle/>
          <a:p>
            <a:pPr>
              <a:defRPr/>
            </a:pPr>
            <a:r>
              <a:rPr lang="pl-PL"/>
              <a:t>PŘÍRODNÍ POLYMERY PŘF MU  VOSKY 3 2021</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extLst>
                    <a:ext uri="{9D8B030D-6E8A-4147-A177-3AD203B41FA5}">
                      <a16:colId xmlns:a16="http://schemas.microsoft.com/office/drawing/2014/main" val="20000"/>
                    </a:ext>
                  </a:extLst>
                </a:gridCol>
              </a:tblGrid>
              <a:tr h="0">
                <a:tc>
                  <a:txBody>
                    <a:bodyPr/>
                    <a:lstStyle/>
                    <a:p>
                      <a:pPr algn="ctr"/>
                      <a:r>
                        <a:rPr lang="cs-CZ" sz="2800" b="1" dirty="0" err="1"/>
                        <a:t>Cerotic</a:t>
                      </a:r>
                      <a:r>
                        <a:rPr lang="cs-CZ" sz="2800" b="1" dirty="0"/>
                        <a:t> </a:t>
                      </a:r>
                      <a:r>
                        <a:rPr lang="cs-CZ" sz="2800" b="1" dirty="0" err="1"/>
                        <a:t>acid</a:t>
                      </a:r>
                      <a:r>
                        <a:rPr lang="cs-CZ" sz="2800" b="1" dirty="0"/>
                        <a:t> = </a:t>
                      </a:r>
                      <a:r>
                        <a:rPr lang="cs-CZ" sz="2800" b="1" baseline="0" dirty="0">
                          <a:solidFill>
                            <a:srgbClr val="FF0000"/>
                          </a:solidFill>
                        </a:rPr>
                        <a:t>kyselina </a:t>
                      </a:r>
                      <a:r>
                        <a:rPr lang="cs-CZ" sz="2800" b="1" baseline="0" dirty="0" err="1">
                          <a:solidFill>
                            <a:srgbClr val="FF0000"/>
                          </a:solidFill>
                        </a:rPr>
                        <a:t>hexakosanová</a:t>
                      </a:r>
                      <a:r>
                        <a:rPr lang="cs-CZ" sz="2800" b="1" baseline="0" dirty="0">
                          <a:solidFill>
                            <a:srgbClr val="FF0000"/>
                          </a:solidFill>
                        </a:rPr>
                        <a:t> = </a:t>
                      </a:r>
                      <a:r>
                        <a:rPr lang="cs-CZ" sz="2800" b="1" i="1" baseline="0" dirty="0">
                          <a:solidFill>
                            <a:srgbClr val="FF0000"/>
                          </a:solidFill>
                        </a:rPr>
                        <a:t>kyselina </a:t>
                      </a:r>
                      <a:r>
                        <a:rPr lang="cs-CZ" sz="2800" b="1" i="1" baseline="0" dirty="0" err="1">
                          <a:solidFill>
                            <a:srgbClr val="FF0000"/>
                          </a:solidFill>
                        </a:rPr>
                        <a:t>cerotová</a:t>
                      </a:r>
                      <a:r>
                        <a:rPr lang="cs-CZ" sz="2800" b="1" i="1" baseline="0" dirty="0">
                          <a:solidFill>
                            <a:srgbClr val="FF0000"/>
                          </a:solidFill>
                        </a:rPr>
                        <a:t> (C</a:t>
                      </a:r>
                      <a:r>
                        <a:rPr lang="cs-CZ" sz="2800" b="1" i="1" baseline="-25000" dirty="0">
                          <a:solidFill>
                            <a:srgbClr val="FF0000"/>
                          </a:solidFill>
                        </a:rPr>
                        <a:t>26</a:t>
                      </a:r>
                      <a:r>
                        <a:rPr lang="cs-CZ" sz="2800" b="1" i="1" baseline="0" dirty="0">
                          <a:solidFill>
                            <a:srgbClr val="FF0000"/>
                          </a:solidFill>
                        </a:rPr>
                        <a:t>H</a:t>
                      </a:r>
                      <a:r>
                        <a:rPr lang="cs-CZ" sz="2800" b="1" i="1" baseline="-25000" dirty="0">
                          <a:solidFill>
                            <a:srgbClr val="FF0000"/>
                          </a:solidFill>
                        </a:rPr>
                        <a:t>52</a:t>
                      </a:r>
                      <a:r>
                        <a:rPr lang="cs-CZ" sz="2800" b="1" i="1" baseline="0" dirty="0">
                          <a:solidFill>
                            <a:srgbClr val="FF0000"/>
                          </a:solidFill>
                        </a:rPr>
                        <a:t>O</a:t>
                      </a:r>
                      <a:r>
                        <a:rPr lang="cs-CZ" sz="2800" b="1" i="1" baseline="-25000" dirty="0">
                          <a:solidFill>
                            <a:srgbClr val="FF0000"/>
                          </a:solidFill>
                        </a:rPr>
                        <a:t>2</a:t>
                      </a:r>
                      <a:r>
                        <a:rPr lang="cs-CZ" sz="2800" b="1" i="1" baseline="0" dirty="0">
                          <a:solidFill>
                            <a:srgbClr val="FF0000"/>
                          </a:solidFill>
                        </a:rPr>
                        <a:t>) </a:t>
                      </a:r>
                      <a:endParaRPr lang="cs-CZ" sz="2800" b="1" i="1" dirty="0"/>
                    </a:p>
                  </a:txBody>
                  <a:tcPr anchor="ctr">
                    <a:lnL>
                      <a:noFill/>
                    </a:lnL>
                    <a:lnR>
                      <a:noFill/>
                    </a:lnR>
                    <a:lnT>
                      <a:noFill/>
                    </a:lnT>
                    <a:lnB>
                      <a:noFill/>
                    </a:lnB>
                    <a:solidFill>
                      <a:srgbClr val="F8EABA"/>
                    </a:solidFill>
                  </a:tcPr>
                </a:tc>
                <a:extLst>
                  <a:ext uri="{0D108BD9-81ED-4DB2-BD59-A6C34878D82A}">
                    <a16:rowId xmlns:a16="http://schemas.microsoft.com/office/drawing/2014/main" val="10000"/>
                  </a:ext>
                </a:extLst>
              </a:tr>
              <a:tr h="0">
                <a:tc>
                  <a:txBody>
                    <a:bodyPr/>
                    <a:lstStyle/>
                    <a:p>
                      <a:pPr algn="ctr"/>
                      <a:endParaRPr lang="cs-CZ" sz="2800" b="1" dirty="0"/>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a:solidFill>
                  <a:srgbClr val="0000FF"/>
                </a:solidFill>
              </a:rPr>
              <a:t>myricylalkohol</a:t>
            </a:r>
            <a:r>
              <a:rPr lang="cs-CZ" sz="2800" b="1" dirty="0">
                <a:solidFill>
                  <a:srgbClr val="0000FF"/>
                </a:solidFill>
              </a:rPr>
              <a:t> (</a:t>
            </a:r>
            <a:r>
              <a:rPr lang="cs-CZ" sz="2800" b="1" dirty="0" err="1">
                <a:solidFill>
                  <a:srgbClr val="0000FF"/>
                </a:solidFill>
              </a:rPr>
              <a:t>triakontan</a:t>
            </a:r>
            <a:r>
              <a:rPr lang="cs-CZ" sz="2800" b="1" dirty="0">
                <a:solidFill>
                  <a:srgbClr val="0000FF"/>
                </a:solidFill>
              </a:rPr>
              <a:t>-1-</a:t>
            </a:r>
            <a:r>
              <a:rPr lang="cs-CZ" sz="2800" b="1" dirty="0" err="1">
                <a:solidFill>
                  <a:srgbClr val="0000FF"/>
                </a:solidFill>
              </a:rPr>
              <a:t>ol</a:t>
            </a:r>
            <a:r>
              <a:rPr lang="cs-CZ" sz="2800" b="1" dirty="0">
                <a:solidFill>
                  <a:srgbClr val="0000FF"/>
                </a:solidFill>
              </a:rPr>
              <a:t>) C</a:t>
            </a:r>
            <a:r>
              <a:rPr lang="cs-CZ" sz="2800" b="1" baseline="-25000" dirty="0">
                <a:solidFill>
                  <a:srgbClr val="0000FF"/>
                </a:solidFill>
              </a:rPr>
              <a:t>30</a:t>
            </a:r>
            <a:r>
              <a:rPr lang="cs-CZ" sz="2800" b="1" dirty="0">
                <a:solidFill>
                  <a:srgbClr val="0000FF"/>
                </a:solidFill>
              </a:rPr>
              <a:t>H</a:t>
            </a:r>
            <a:r>
              <a:rPr lang="cs-CZ" sz="2800" b="1" baseline="-25000" dirty="0">
                <a:solidFill>
                  <a:srgbClr val="0000FF"/>
                </a:solidFill>
              </a:rPr>
              <a:t>61</a:t>
            </a:r>
            <a:r>
              <a:rPr lang="cs-CZ" sz="2800" b="1" dirty="0">
                <a:solidFill>
                  <a:srgbClr val="0000FF"/>
                </a:solidFill>
              </a:rPr>
              <a:t>OH</a:t>
            </a: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a:solidFill>
                  <a:srgbClr val="008000"/>
                </a:solidFill>
              </a:rPr>
              <a:t>CERYL ALCOHOL</a:t>
            </a:r>
            <a:endParaRPr lang="en-US" sz="2800" b="1" dirty="0">
              <a:solidFill>
                <a:srgbClr val="008000"/>
              </a:solidFill>
            </a:endParaRPr>
          </a:p>
          <a:p>
            <a:pPr fontAlgn="t"/>
            <a:r>
              <a:rPr lang="en-US" sz="2800" dirty="0">
                <a:solidFill>
                  <a:srgbClr val="008000"/>
                </a:solidFill>
                <a:latin typeface="+mn-lt"/>
              </a:rPr>
              <a:t>white crystalline alcohol C</a:t>
            </a:r>
            <a:r>
              <a:rPr lang="cs-CZ" sz="2800" baseline="-52000" dirty="0">
                <a:solidFill>
                  <a:srgbClr val="008000"/>
                </a:solidFill>
                <a:latin typeface="+mn-lt"/>
              </a:rPr>
              <a:t>27</a:t>
            </a:r>
            <a:r>
              <a:rPr lang="en-US" sz="2800" dirty="0">
                <a:solidFill>
                  <a:srgbClr val="008000"/>
                </a:solidFill>
                <a:latin typeface="+mn-lt"/>
              </a:rPr>
              <a:t>H</a:t>
            </a:r>
            <a:r>
              <a:rPr lang="cs-CZ" sz="2800" baseline="-52000" dirty="0">
                <a:solidFill>
                  <a:srgbClr val="008000"/>
                </a:solidFill>
                <a:latin typeface="+mn-lt"/>
              </a:rPr>
              <a:t>55</a:t>
            </a:r>
            <a:r>
              <a:rPr lang="en-US" sz="2800" dirty="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fld id="{198FC3AB-2833-4888-A745-B11C771DC1C1}"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a:latin typeface="Arial Black" pitchFamily="34" charset="0"/>
              </a:rPr>
              <a:t>Bod tání 61 – 70 °C</a:t>
            </a:r>
          </a:p>
          <a:p>
            <a:r>
              <a:rPr lang="cs-CZ" b="1" dirty="0">
                <a:solidFill>
                  <a:srgbClr val="0000FF"/>
                </a:solidFill>
              </a:rPr>
              <a:t>Rozpustnost</a:t>
            </a:r>
            <a:r>
              <a:rPr lang="cs-CZ" dirty="0"/>
              <a:t>:</a:t>
            </a:r>
          </a:p>
          <a:p>
            <a:pPr lvl="1"/>
            <a:r>
              <a:rPr lang="cs-CZ" u="sng" dirty="0">
                <a:solidFill>
                  <a:srgbClr val="0000FF"/>
                </a:solidFill>
                <a:latin typeface="Arial Black" pitchFamily="34" charset="0"/>
              </a:rPr>
              <a:t>Terpentýn,</a:t>
            </a:r>
          </a:p>
          <a:p>
            <a:pPr lvl="1"/>
            <a:r>
              <a:rPr lang="cs-CZ" dirty="0">
                <a:solidFill>
                  <a:srgbClr val="0000FF"/>
                </a:solidFill>
              </a:rPr>
              <a:t>Amylalkohol,</a:t>
            </a:r>
          </a:p>
          <a:p>
            <a:pPr lvl="1"/>
            <a:r>
              <a:rPr lang="cs-CZ" dirty="0">
                <a:solidFill>
                  <a:srgbClr val="0000FF"/>
                </a:solidFill>
              </a:rPr>
              <a:t>Toluen,</a:t>
            </a:r>
          </a:p>
          <a:p>
            <a:pPr lvl="1"/>
            <a:r>
              <a:rPr lang="cs-CZ" dirty="0">
                <a:solidFill>
                  <a:srgbClr val="0000FF"/>
                </a:solidFill>
              </a:rPr>
              <a:t>Benzin,</a:t>
            </a:r>
          </a:p>
          <a:p>
            <a:pPr lvl="1"/>
            <a:r>
              <a:rPr lang="cs-CZ" dirty="0">
                <a:solidFill>
                  <a:srgbClr val="0000FF"/>
                </a:solidFill>
              </a:rPr>
              <a:t>Chloroform,  </a:t>
            </a:r>
          </a:p>
          <a:p>
            <a:r>
              <a:rPr lang="cs-CZ" dirty="0">
                <a:solidFill>
                  <a:srgbClr val="008000"/>
                </a:solidFill>
              </a:rPr>
              <a:t>Za normální teploty plastický, po ochlazení tvrdý a křehký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fld id="{772CBEA5-12CC-4C3C-BE06-DD2A2F9021F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a:t>FALŠOVÁNÍ</a:t>
            </a:r>
            <a:r>
              <a:rPr lang="cs-CZ" dirty="0"/>
              <a:t> – přídavek parafínů, </a:t>
            </a:r>
            <a:r>
              <a:rPr lang="cs-CZ" dirty="0" err="1"/>
              <a:t>kys</a:t>
            </a:r>
            <a:r>
              <a:rPr lang="cs-CZ" dirty="0"/>
              <a:t>. Stearové, …</a:t>
            </a:r>
          </a:p>
          <a:p>
            <a:r>
              <a:rPr lang="cs-CZ" b="1" dirty="0"/>
              <a:t>ČIŠTĚNÍ</a:t>
            </a:r>
            <a:r>
              <a:rPr lang="cs-CZ" dirty="0"/>
              <a:t> – přetavení v horké vodě, oxidace, ………..</a:t>
            </a:r>
          </a:p>
          <a:p>
            <a:r>
              <a:rPr lang="cs-CZ" b="1" dirty="0"/>
              <a:t>Zvýšení lepivosti </a:t>
            </a:r>
            <a:r>
              <a:rPr lang="cs-CZ" dirty="0"/>
              <a:t>&gt; + pryskyřice, např. kalafuna</a:t>
            </a:r>
          </a:p>
          <a:p>
            <a:r>
              <a:rPr lang="cs-CZ" b="1" dirty="0"/>
              <a:t>Zvýšení tuhosti &gt; </a:t>
            </a:r>
            <a:r>
              <a:rPr lang="cs-CZ" dirty="0"/>
              <a:t>+ tvrdší vosky</a:t>
            </a:r>
          </a:p>
          <a:p>
            <a:r>
              <a:rPr lang="cs-CZ" dirty="0"/>
              <a:t> </a:t>
            </a:r>
            <a:r>
              <a:rPr lang="cs-CZ" b="1" dirty="0"/>
              <a:t>Vaření s roztoky alkálií </a:t>
            </a:r>
            <a:r>
              <a:rPr lang="cs-CZ" dirty="0"/>
              <a:t>&gt; </a:t>
            </a:r>
            <a:r>
              <a:rPr lang="cs-CZ" b="1" dirty="0"/>
              <a:t>PUNSKÝ VOSK </a:t>
            </a:r>
            <a:r>
              <a:rPr lang="cs-CZ" dirty="0"/>
              <a:t>(mýdla Na</a:t>
            </a:r>
            <a:r>
              <a:rPr lang="cs-CZ" baseline="30000" dirty="0"/>
              <a:t>+</a:t>
            </a:r>
            <a:r>
              <a:rPr lang="cs-CZ" dirty="0"/>
              <a:t>, K</a:t>
            </a:r>
            <a:r>
              <a:rPr lang="cs-CZ" baseline="30000" dirty="0"/>
              <a:t>+</a:t>
            </a:r>
            <a:r>
              <a:rPr lang="cs-CZ" dirty="0"/>
              <a:t>) s vyšším bodem tání</a:t>
            </a:r>
          </a:p>
          <a:p>
            <a:endParaRPr lang="cs-CZ" dirty="0"/>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a:t>Odlévání  kovů „na ztracený vosk“</a:t>
            </a:r>
          </a:p>
          <a:p>
            <a:r>
              <a:rPr lang="cs-CZ" b="1" dirty="0"/>
              <a:t>Svíčky – </a:t>
            </a:r>
            <a:r>
              <a:rPr lang="cs-CZ" dirty="0"/>
              <a:t>dnes snad jen u východních křesťanů</a:t>
            </a:r>
          </a:p>
          <a:p>
            <a:r>
              <a:rPr lang="cs-CZ" b="1" dirty="0">
                <a:solidFill>
                  <a:srgbClr val="008000"/>
                </a:solidFill>
              </a:rPr>
              <a:t>Impregnace – </a:t>
            </a:r>
            <a:r>
              <a:rPr lang="cs-CZ" dirty="0">
                <a:solidFill>
                  <a:srgbClr val="008000"/>
                </a:solidFill>
              </a:rPr>
              <a:t>díky nasycenosti kyselin neoxiduje</a:t>
            </a:r>
          </a:p>
          <a:p>
            <a:r>
              <a:rPr lang="cs-CZ" b="1" dirty="0"/>
              <a:t>Pečetě</a:t>
            </a:r>
          </a:p>
          <a:p>
            <a:r>
              <a:rPr lang="cs-CZ" b="1" dirty="0"/>
              <a:t>………..</a:t>
            </a:r>
          </a:p>
          <a:p>
            <a:endParaRPr lang="cs-CZ" b="1" dirty="0"/>
          </a:p>
        </p:txBody>
      </p:sp>
      <p:sp>
        <p:nvSpPr>
          <p:cNvPr id="3" name="Zástupný symbol pro datum 2"/>
          <p:cNvSpPr>
            <a:spLocks noGrp="1"/>
          </p:cNvSpPr>
          <p:nvPr>
            <p:ph type="dt" sz="half" idx="10"/>
          </p:nvPr>
        </p:nvSpPr>
        <p:spPr/>
        <p:txBody>
          <a:bodyPr/>
          <a:lstStyle/>
          <a:p>
            <a:pPr>
              <a:defRPr/>
            </a:pPr>
            <a:fld id="{941AFD68-7B9D-416F-9520-80797258233F}"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a:solidFill>
                  <a:srgbClr val="FF0000"/>
                </a:solidFill>
                <a:latin typeface="Arial Black" pitchFamily="34" charset="0"/>
              </a:rPr>
              <a:t>Odlévání  kovů „na ztracený vosk“ 1</a:t>
            </a:r>
          </a:p>
        </p:txBody>
      </p:sp>
      <p:sp>
        <p:nvSpPr>
          <p:cNvPr id="3" name="Zástupný symbol pro datum 2"/>
          <p:cNvSpPr>
            <a:spLocks noGrp="1"/>
          </p:cNvSpPr>
          <p:nvPr>
            <p:ph type="dt" sz="half" idx="10"/>
          </p:nvPr>
        </p:nvSpPr>
        <p:spPr/>
        <p:txBody>
          <a:bodyPr/>
          <a:lstStyle/>
          <a:p>
            <a:pPr>
              <a:defRPr/>
            </a:pPr>
            <a:fld id="{B99B0064-BC60-4CDB-907D-92675D9A957B}"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a:solidFill>
                  <a:srgbClr val="0000FF"/>
                </a:solidFill>
                <a:latin typeface="Arial Black" pitchFamily="34" charset="0"/>
              </a:rPr>
              <a:t>Postup</a:t>
            </a:r>
            <a:r>
              <a:rPr lang="cs-CZ" sz="2400" b="1" dirty="0">
                <a:solidFill>
                  <a:srgbClr val="0000FF"/>
                </a:solidFill>
              </a:rPr>
              <a:t>:</a:t>
            </a:r>
          </a:p>
          <a:p>
            <a:pPr>
              <a:buFont typeface="Arial" pitchFamily="34" charset="0"/>
              <a:buChar char="•"/>
            </a:pPr>
            <a:r>
              <a:rPr lang="cs-CZ" sz="2400" b="1" dirty="0"/>
              <a:t>Z tvrdého </a:t>
            </a:r>
            <a:r>
              <a:rPr lang="cs-CZ" sz="2400" b="1" u="sng" dirty="0">
                <a:hlinkClick r:id="rId2" tooltip="Vosk"/>
              </a:rPr>
              <a:t>vosku</a:t>
            </a:r>
            <a:r>
              <a:rPr lang="cs-CZ" sz="2400" b="1" dirty="0"/>
              <a:t> se vyrobí trojrozměrný </a:t>
            </a:r>
            <a:r>
              <a:rPr lang="cs-CZ" sz="2400" b="1" u="sng" dirty="0">
                <a:hlinkClick r:id="rId3" tooltip="Pozitiv"/>
              </a:rPr>
              <a:t>pozitiv</a:t>
            </a:r>
            <a:r>
              <a:rPr lang="cs-CZ" sz="2400" b="1" dirty="0"/>
              <a:t> odlévaného předmětu.</a:t>
            </a:r>
          </a:p>
          <a:p>
            <a:pPr lvl="0">
              <a:buFont typeface="Arial" pitchFamily="34" charset="0"/>
              <a:buChar char="•"/>
            </a:pPr>
            <a:r>
              <a:rPr lang="cs-CZ" sz="2400" b="1" dirty="0"/>
              <a:t>Pozitiv se pak nastříká tenkou </a:t>
            </a:r>
            <a:r>
              <a:rPr lang="cs-CZ" sz="2400" b="1" u="sng" dirty="0">
                <a:hlinkClick r:id="rId4" tooltip="Cementace"/>
              </a:rPr>
              <a:t>cementační</a:t>
            </a:r>
            <a:r>
              <a:rPr lang="cs-CZ" sz="2400" b="1" dirty="0"/>
              <a:t> vrstvou a poté několikrát namáčí ve speciální keramice a nechá se zaschnout, dokud nevznikne masivní forma.</a:t>
            </a:r>
          </a:p>
          <a:p>
            <a:pPr lvl="0">
              <a:buFont typeface="Arial" pitchFamily="34" charset="0"/>
              <a:buChar char="•"/>
            </a:pPr>
            <a:r>
              <a:rPr lang="cs-CZ" sz="2400" b="1" dirty="0"/>
              <a:t>Potom se nechá vosk roztát a vylije se z formy. Nevadí když něco zůstane uvnitř.</a:t>
            </a:r>
          </a:p>
          <a:p>
            <a:pPr lvl="0">
              <a:buFont typeface="Arial" pitchFamily="34" charset="0"/>
              <a:buChar char="•"/>
            </a:pPr>
            <a:r>
              <a:rPr lang="cs-CZ" sz="2400" b="1" dirty="0"/>
              <a:t>Potom se forma pomalu nažhaví na tavnou teplotu. </a:t>
            </a:r>
          </a:p>
          <a:p>
            <a:pPr lvl="0">
              <a:buFont typeface="Arial" pitchFamily="34" charset="0"/>
              <a:buChar char="•"/>
            </a:pPr>
            <a:r>
              <a:rPr lang="cs-CZ" sz="2400" b="1" dirty="0"/>
              <a:t>Někdy v téže peci jako tavenina. Zbytky vosku se jednoduše vypaří.</a:t>
            </a:r>
          </a:p>
          <a:p>
            <a:pPr lvl="0">
              <a:buFont typeface="Arial" pitchFamily="34" charset="0"/>
              <a:buChar char="•"/>
            </a:pPr>
            <a:r>
              <a:rPr lang="cs-CZ" sz="2400" b="1" dirty="0"/>
              <a:t>Potom se do formy nalije tavenina.</a:t>
            </a:r>
          </a:p>
          <a:p>
            <a:pPr lvl="0">
              <a:buFont typeface="Arial" pitchFamily="34" charset="0"/>
              <a:buChar char="•"/>
            </a:pPr>
            <a:r>
              <a:rPr lang="cs-CZ" sz="2400" b="1" dirty="0"/>
              <a:t>Tavenina (odlitek) se nechá ztuhnout.</a:t>
            </a:r>
          </a:p>
          <a:p>
            <a:pPr lvl="0">
              <a:buFont typeface="Arial" pitchFamily="34" charset="0"/>
              <a:buChar char="•"/>
            </a:pPr>
            <a:r>
              <a:rPr lang="cs-CZ" sz="2400" b="1" dirty="0"/>
              <a:t>Když je odlitek ztuhlý, forma se rozbije a práce je hotová.</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a:solidFill>
                  <a:srgbClr val="FF0000"/>
                </a:solidFill>
                <a:latin typeface="Arial Black" pitchFamily="34" charset="0"/>
              </a:rPr>
              <a:t>Odlévání  kovů „na ztracený vosk“ 2</a:t>
            </a:r>
          </a:p>
        </p:txBody>
      </p:sp>
      <p:sp>
        <p:nvSpPr>
          <p:cNvPr id="3" name="Zástupný symbol pro datum 2"/>
          <p:cNvSpPr>
            <a:spLocks noGrp="1"/>
          </p:cNvSpPr>
          <p:nvPr>
            <p:ph type="dt" sz="half" idx="10"/>
          </p:nvPr>
        </p:nvSpPr>
        <p:spPr/>
        <p:txBody>
          <a:bodyPr/>
          <a:lstStyle/>
          <a:p>
            <a:pPr>
              <a:defRPr/>
            </a:pPr>
            <a:fld id="{CD63A90E-2D89-4ACF-9FDE-68B9717CEA5D}"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a:t>Model = pozitiv </a:t>
            </a:r>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a:t>Forma </a:t>
            </a:r>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a:t>Zkušební voskový odlitek</a:t>
            </a:r>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a:t>Forma i s několika vtoky</a:t>
            </a:r>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a:t>Kovový odlitek před začištěním dělící roviny a stop po vtocích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3</a:t>
            </a:r>
          </a:p>
        </p:txBody>
      </p:sp>
      <p:sp>
        <p:nvSpPr>
          <p:cNvPr id="3" name="Zástupný symbol pro datum 2"/>
          <p:cNvSpPr>
            <a:spLocks noGrp="1"/>
          </p:cNvSpPr>
          <p:nvPr>
            <p:ph type="dt" sz="half" idx="10"/>
          </p:nvPr>
        </p:nvSpPr>
        <p:spPr/>
        <p:txBody>
          <a:bodyPr/>
          <a:lstStyle/>
          <a:p>
            <a:pPr>
              <a:defRPr/>
            </a:pPr>
            <a:fld id="{229851D6-2BE0-4E15-A948-7E4D3EB12C67}"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4</a:t>
            </a:r>
          </a:p>
        </p:txBody>
      </p:sp>
      <p:sp>
        <p:nvSpPr>
          <p:cNvPr id="3" name="Zástupný symbol pro datum 2"/>
          <p:cNvSpPr>
            <a:spLocks noGrp="1"/>
          </p:cNvSpPr>
          <p:nvPr>
            <p:ph type="dt" sz="half" idx="10"/>
          </p:nvPr>
        </p:nvSpPr>
        <p:spPr/>
        <p:txBody>
          <a:bodyPr/>
          <a:lstStyle/>
          <a:p>
            <a:pPr>
              <a:defRPr/>
            </a:pPr>
            <a:fld id="{37436879-0B19-4850-95CE-B6887F578D2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a:solidFill>
                  <a:srgbClr val="FF0000"/>
                </a:solidFill>
                <a:latin typeface="Arial Black" pitchFamily="34" charset="0"/>
              </a:rPr>
              <a:t>Odlévání  kovů „na ztracený vosk“ 5</a:t>
            </a:r>
          </a:p>
        </p:txBody>
      </p:sp>
      <p:sp>
        <p:nvSpPr>
          <p:cNvPr id="3" name="Zástupný symbol pro datum 2"/>
          <p:cNvSpPr>
            <a:spLocks noGrp="1"/>
          </p:cNvSpPr>
          <p:nvPr>
            <p:ph type="dt" sz="half" idx="10"/>
          </p:nvPr>
        </p:nvSpPr>
        <p:spPr/>
        <p:txBody>
          <a:bodyPr/>
          <a:lstStyle/>
          <a:p>
            <a:pPr>
              <a:defRPr/>
            </a:pPr>
            <a:fld id="{FB56D36A-E889-4B83-989F-62961E43837F}"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6/1</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70559150-F63E-4B79-BE24-FC049096DB4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7" name="Obrázek 6" descr="Lití na ztracený vosk PISTOLE 003.jpg"/>
          <p:cNvPicPr>
            <a:picLocks noChangeAspect="1"/>
          </p:cNvPicPr>
          <p:nvPr/>
        </p:nvPicPr>
        <p:blipFill>
          <a:blip r:embed="rId2" cstate="print"/>
          <a:stretch>
            <a:fillRect/>
          </a:stretch>
        </p:blipFill>
        <p:spPr>
          <a:xfrm rot="10800000">
            <a:off x="95187" y="1052736"/>
            <a:ext cx="8818133" cy="56166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052736"/>
          </a:xfrm>
        </p:spPr>
        <p:txBody>
          <a:bodyPr/>
          <a:lstStyle/>
          <a:p>
            <a:r>
              <a:rPr lang="cs-CZ" sz="3600" dirty="0">
                <a:solidFill>
                  <a:srgbClr val="008000"/>
                </a:solidFill>
                <a:latin typeface="Arial Black" pitchFamily="34" charset="0"/>
              </a:rPr>
              <a:t>AKTUALITA Z OBORU </a:t>
            </a:r>
            <a:br>
              <a:rPr lang="cs-CZ" sz="3600" dirty="0">
                <a:solidFill>
                  <a:srgbClr val="008000"/>
                </a:solidFill>
                <a:latin typeface="Arial Black" pitchFamily="34" charset="0"/>
              </a:rPr>
            </a:br>
            <a:r>
              <a:rPr lang="cs-CZ" sz="3600" dirty="0">
                <a:solidFill>
                  <a:srgbClr val="0000FF"/>
                </a:solidFill>
                <a:latin typeface="Arial Black" pitchFamily="34" charset="0"/>
              </a:rPr>
              <a:t>(staženo 2017)</a:t>
            </a:r>
          </a:p>
        </p:txBody>
      </p:sp>
      <p:sp>
        <p:nvSpPr>
          <p:cNvPr id="3" name="Zástupný symbol pro datum 2"/>
          <p:cNvSpPr>
            <a:spLocks noGrp="1"/>
          </p:cNvSpPr>
          <p:nvPr>
            <p:ph type="dt" sz="half" idx="10"/>
          </p:nvPr>
        </p:nvSpPr>
        <p:spPr/>
        <p:txBody>
          <a:bodyPr/>
          <a:lstStyle/>
          <a:p>
            <a:pPr>
              <a:defRPr/>
            </a:pPr>
            <a:fld id="{39D112AC-57EF-4CD4-9D02-07475A198713}"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a:t>
            </a:fld>
            <a:endParaRPr lang="sk-SK"/>
          </a:p>
        </p:txBody>
      </p:sp>
      <p:pic>
        <p:nvPicPr>
          <p:cNvPr id="7" name="Obrázek 6" descr="GALALIT  z KASEINU002.jpg"/>
          <p:cNvPicPr>
            <a:picLocks noChangeAspect="1"/>
          </p:cNvPicPr>
          <p:nvPr/>
        </p:nvPicPr>
        <p:blipFill>
          <a:blip r:embed="rId2" cstate="print"/>
          <a:stretch>
            <a:fillRect/>
          </a:stretch>
        </p:blipFill>
        <p:spPr>
          <a:xfrm rot="10800000">
            <a:off x="179512" y="980728"/>
            <a:ext cx="8712968" cy="587727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6/2</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08828EBD-7E1A-4932-9941-FBCCC1B1DD1C}"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pic>
        <p:nvPicPr>
          <p:cNvPr id="8" name="Obrázek 7" descr="Lití na ztracený vosk PISTOLE 001.jpg"/>
          <p:cNvPicPr>
            <a:picLocks noChangeAspect="1"/>
          </p:cNvPicPr>
          <p:nvPr/>
        </p:nvPicPr>
        <p:blipFill>
          <a:blip r:embed="rId2" cstate="print"/>
          <a:stretch>
            <a:fillRect/>
          </a:stretch>
        </p:blipFill>
        <p:spPr>
          <a:xfrm rot="10800000">
            <a:off x="0" y="1268760"/>
            <a:ext cx="8820472" cy="55758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936104"/>
          </a:xfrm>
        </p:spPr>
        <p:txBody>
          <a:bodyPr/>
          <a:lstStyle/>
          <a:p>
            <a:r>
              <a:rPr lang="cs-CZ" sz="3200" dirty="0">
                <a:solidFill>
                  <a:srgbClr val="FF0000"/>
                </a:solidFill>
                <a:latin typeface="Arial Black" pitchFamily="34" charset="0"/>
              </a:rPr>
              <a:t>Odlévání  kovů „na ztracený vosk“ 6/3</a:t>
            </a:r>
            <a:br>
              <a:rPr lang="cs-CZ" sz="3200" dirty="0">
                <a:solidFill>
                  <a:srgbClr val="FF0000"/>
                </a:solidFill>
                <a:latin typeface="Arial Black" pitchFamily="34" charset="0"/>
              </a:rPr>
            </a:br>
            <a:r>
              <a:rPr lang="cs-CZ" sz="3200" dirty="0">
                <a:solidFill>
                  <a:srgbClr val="0000FF"/>
                </a:solidFill>
                <a:latin typeface="Arial Black" pitchFamily="34" charset="0"/>
              </a:rPr>
              <a:t>PRAKTICKÝ PŘÍKLAD</a:t>
            </a:r>
          </a:p>
        </p:txBody>
      </p:sp>
      <p:sp>
        <p:nvSpPr>
          <p:cNvPr id="3" name="Zástupný symbol pro datum 2"/>
          <p:cNvSpPr>
            <a:spLocks noGrp="1"/>
          </p:cNvSpPr>
          <p:nvPr>
            <p:ph type="dt" sz="half" idx="10"/>
          </p:nvPr>
        </p:nvSpPr>
        <p:spPr/>
        <p:txBody>
          <a:bodyPr/>
          <a:lstStyle/>
          <a:p>
            <a:pPr>
              <a:defRPr/>
            </a:pPr>
            <a:fld id="{6951AEA3-7C83-4052-8036-1EFB7B945F69}"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7" name="Obrázek 6" descr="Lití na ztracený vosk PISTOLE 002.jpg"/>
          <p:cNvPicPr>
            <a:picLocks noChangeAspect="1"/>
          </p:cNvPicPr>
          <p:nvPr/>
        </p:nvPicPr>
        <p:blipFill>
          <a:blip r:embed="rId2" cstate="print"/>
          <a:stretch>
            <a:fillRect/>
          </a:stretch>
        </p:blipFill>
        <p:spPr>
          <a:xfrm rot="10800000">
            <a:off x="0" y="1124742"/>
            <a:ext cx="9144000" cy="573325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fld id="{43F83952-6A13-4FE7-B35E-225E619AF98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a:t>From the 16th century it was</a:t>
            </a:r>
            <a:r>
              <a:rPr lang="cs-CZ" dirty="0"/>
              <a:t> </a:t>
            </a:r>
            <a:r>
              <a:rPr lang="en-US" dirty="0"/>
              <a:t>compounded of various proportions </a:t>
            </a:r>
            <a:r>
              <a:rPr lang="en-US" b="1" dirty="0">
                <a:solidFill>
                  <a:srgbClr val="FF0000"/>
                </a:solidFill>
              </a:rPr>
              <a:t>of shellac, turpentine,</a:t>
            </a:r>
          </a:p>
          <a:p>
            <a:pPr algn="just"/>
            <a:r>
              <a:rPr lang="en-US" b="1" dirty="0">
                <a:solidFill>
                  <a:srgbClr val="FF0000"/>
                </a:solidFill>
              </a:rPr>
              <a:t>resin, chalk or plaster, and coloring matter </a:t>
            </a:r>
            <a:r>
              <a:rPr lang="en-US" dirty="0"/>
              <a:t>(often vermilion, or</a:t>
            </a:r>
            <a:r>
              <a:rPr lang="cs-CZ" dirty="0"/>
              <a:t> </a:t>
            </a:r>
            <a:r>
              <a:rPr lang="en-US" dirty="0"/>
              <a:t>red lead), but not necessarily beeswax. The proportion of</a:t>
            </a:r>
            <a:r>
              <a:rPr lang="cs-CZ" dirty="0"/>
              <a:t> </a:t>
            </a:r>
            <a:r>
              <a:rPr lang="en-US" dirty="0"/>
              <a:t>chalk varied; coarser grades are used to seal wine bottles and</a:t>
            </a:r>
            <a:r>
              <a:rPr lang="cs-CZ" dirty="0"/>
              <a:t> </a:t>
            </a:r>
            <a:r>
              <a:rPr lang="cs-CZ" dirty="0" err="1"/>
              <a:t>fruit</a:t>
            </a:r>
            <a:r>
              <a:rPr lang="cs-CZ" dirty="0"/>
              <a:t> </a:t>
            </a:r>
            <a:r>
              <a:rPr lang="cs-CZ" dirty="0" err="1"/>
              <a:t>preserves</a:t>
            </a:r>
            <a:r>
              <a:rPr lang="cs-CZ" dirty="0"/>
              <a:t>, </a:t>
            </a:r>
            <a:r>
              <a:rPr lang="cs-CZ" dirty="0" err="1"/>
              <a:t>finer</a:t>
            </a:r>
            <a:r>
              <a:rPr lang="cs-CZ" dirty="0"/>
              <a:t> </a:t>
            </a:r>
            <a:r>
              <a:rPr lang="cs-CZ" dirty="0" err="1"/>
              <a:t>grades</a:t>
            </a:r>
            <a:r>
              <a:rPr lang="cs-CZ" dirty="0"/>
              <a:t> </a:t>
            </a:r>
            <a:r>
              <a:rPr lang="cs-CZ" dirty="0" err="1"/>
              <a:t>for</a:t>
            </a:r>
            <a:r>
              <a:rPr lang="cs-CZ" dirty="0"/>
              <a:t> </a:t>
            </a:r>
            <a:r>
              <a:rPr lang="cs-CZ" dirty="0" err="1"/>
              <a:t>documents</a:t>
            </a:r>
            <a:r>
              <a:rPr lang="cs-CZ" dirty="0"/>
              <a:t>. </a:t>
            </a:r>
            <a:r>
              <a:rPr lang="cs-CZ" b="1" dirty="0">
                <a:solidFill>
                  <a:srgbClr val="008000"/>
                </a:solidFill>
              </a:rPr>
              <a:t>In</a:t>
            </a:r>
            <a:r>
              <a:rPr lang="cs-CZ" dirty="0"/>
              <a:t> </a:t>
            </a:r>
            <a:r>
              <a:rPr lang="cs-CZ" b="1" dirty="0" err="1">
                <a:solidFill>
                  <a:srgbClr val="008000"/>
                </a:solidFill>
              </a:rPr>
              <a:t>some</a:t>
            </a:r>
            <a:r>
              <a:rPr lang="cs-CZ" b="1" dirty="0">
                <a:solidFill>
                  <a:srgbClr val="008000"/>
                </a:solidFill>
              </a:rPr>
              <a:t> </a:t>
            </a:r>
            <a:r>
              <a:rPr lang="cs-CZ" b="1" dirty="0" err="1">
                <a:solidFill>
                  <a:srgbClr val="008000"/>
                </a:solidFill>
              </a:rPr>
              <a:t>situations</a:t>
            </a:r>
            <a:r>
              <a:rPr lang="cs-CZ" b="1" dirty="0">
                <a:solidFill>
                  <a:srgbClr val="008000"/>
                </a:solidFill>
              </a:rPr>
              <a:t>, </a:t>
            </a:r>
            <a:r>
              <a:rPr lang="en-US" b="1" dirty="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a:solidFill>
                  <a:srgbClr val="008000"/>
                </a:solidFill>
                <a:latin typeface="Arial Black" pitchFamily="34" charset="0"/>
              </a:rPr>
              <a:t>JINÉ SLOŽENÍ</a:t>
            </a:r>
            <a:r>
              <a:rPr lang="cs-CZ" sz="2800" b="1" dirty="0">
                <a:solidFill>
                  <a:srgbClr val="008000"/>
                </a:solidFill>
                <a:latin typeface="Arial Black" pitchFamily="34" charset="0"/>
              </a:rPr>
              <a:t>:</a:t>
            </a:r>
          </a:p>
          <a:p>
            <a:pPr>
              <a:buFont typeface="Arial" pitchFamily="34" charset="0"/>
              <a:buChar char="•"/>
            </a:pPr>
            <a:r>
              <a:rPr lang="cs-CZ" sz="2800" b="1" dirty="0">
                <a:solidFill>
                  <a:srgbClr val="0000FF"/>
                </a:solidFill>
              </a:rPr>
              <a:t> VČELÍ VOSK, </a:t>
            </a:r>
          </a:p>
          <a:p>
            <a:pPr>
              <a:buFont typeface="Arial" pitchFamily="34" charset="0"/>
              <a:buChar char="•"/>
            </a:pPr>
            <a:r>
              <a:rPr lang="cs-CZ" sz="2800" b="1" dirty="0">
                <a:solidFill>
                  <a:srgbClr val="0000FF"/>
                </a:solidFill>
              </a:rPr>
              <a:t> KARNAUBSKÝ VOSK,</a:t>
            </a:r>
          </a:p>
          <a:p>
            <a:pPr>
              <a:buFont typeface="Arial" pitchFamily="34" charset="0"/>
              <a:buChar char="•"/>
            </a:pPr>
            <a:r>
              <a:rPr lang="cs-CZ" sz="2800" b="1" dirty="0">
                <a:solidFill>
                  <a:srgbClr val="0000FF"/>
                </a:solidFill>
              </a:rPr>
              <a:t> KALAFUNA,</a:t>
            </a:r>
          </a:p>
          <a:p>
            <a:pPr>
              <a:buFont typeface="Arial" pitchFamily="34" charset="0"/>
              <a:buChar char="•"/>
            </a:pPr>
            <a:r>
              <a:rPr lang="cs-CZ" sz="2800" b="1" dirty="0">
                <a:solidFill>
                  <a:srgbClr val="0000FF"/>
                </a:solidFill>
              </a:rPr>
              <a:t> KŘÍDA,</a:t>
            </a:r>
          </a:p>
          <a:p>
            <a:pPr>
              <a:buFont typeface="Arial" pitchFamily="34" charset="0"/>
              <a:buChar char="•"/>
            </a:pPr>
            <a:r>
              <a:rPr lang="cs-CZ" sz="2800" b="1" dirty="0">
                <a:solidFill>
                  <a:srgbClr val="0000FF"/>
                </a:solidFill>
              </a:rPr>
              <a:t> Pigmenty anorganické </a:t>
            </a:r>
            <a:r>
              <a:rPr lang="cs-CZ" sz="2800" b="1" dirty="0">
                <a:solidFill>
                  <a:srgbClr val="FF0000"/>
                </a:solidFill>
              </a:rPr>
              <a:t>(</a:t>
            </a:r>
            <a:r>
              <a:rPr lang="cs-CZ" sz="2800" b="1" u="sng" dirty="0">
                <a:solidFill>
                  <a:srgbClr val="FF0000"/>
                </a:solidFill>
              </a:rPr>
              <a:t>PROČ?</a:t>
            </a:r>
            <a:r>
              <a:rPr lang="cs-CZ" sz="2800" b="1" dirty="0">
                <a:solidFill>
                  <a:srgbClr val="FF0000"/>
                </a:solidFill>
              </a:rPr>
              <a:t>)</a:t>
            </a: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a:t>Pečetě</a:t>
            </a:r>
            <a:endParaRPr lang="cs-CZ"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a:solidFill>
                  <a:srgbClr val="7030A0"/>
                </a:solidFill>
              </a:rPr>
              <a:t>Odlévání  kovů </a:t>
            </a:r>
            <a:r>
              <a:rPr lang="cs-CZ" sz="2800" dirty="0"/>
              <a:t>„na ztracený vosk“</a:t>
            </a:r>
          </a:p>
          <a:p>
            <a:r>
              <a:rPr lang="cs-CZ" sz="2800" b="1" dirty="0">
                <a:solidFill>
                  <a:srgbClr val="008000"/>
                </a:solidFill>
              </a:rPr>
              <a:t>Impregnace – díky nasycenosti kyselin neoxiduje</a:t>
            </a:r>
            <a:endParaRPr lang="cs-CZ" sz="2800" dirty="0"/>
          </a:p>
          <a:p>
            <a:r>
              <a:rPr lang="cs-CZ" sz="2800" b="1" dirty="0"/>
              <a:t>Leštidla</a:t>
            </a:r>
          </a:p>
          <a:p>
            <a:r>
              <a:rPr lang="cs-CZ" sz="2800" b="1" dirty="0">
                <a:solidFill>
                  <a:srgbClr val="0000FF"/>
                </a:solidFill>
              </a:rPr>
              <a:t>Potravinářství &amp; farmacie </a:t>
            </a:r>
            <a:r>
              <a:rPr lang="cs-CZ" sz="2800" dirty="0"/>
              <a:t>– lesklý povrch bonbónů a tablet  </a:t>
            </a:r>
          </a:p>
          <a:p>
            <a:r>
              <a:rPr lang="cs-CZ" sz="2800" b="1" dirty="0"/>
              <a:t>Konzervace kovů a dřeva </a:t>
            </a:r>
            <a:r>
              <a:rPr lang="cs-CZ" sz="2800" dirty="0"/>
              <a:t>– zůstává rozpustným po staletí, nízká propustnost pro vodní páry &gt; </a:t>
            </a:r>
            <a:r>
              <a:rPr lang="cs-CZ" sz="2800" b="1" dirty="0">
                <a:latin typeface="Arial Black" pitchFamily="34" charset="0"/>
              </a:rPr>
              <a:t>politury na nábytek &gt; </a:t>
            </a:r>
            <a:r>
              <a:rPr lang="cs-CZ" sz="2800" b="1" u="sng" dirty="0">
                <a:solidFill>
                  <a:srgbClr val="FFC000"/>
                </a:solidFill>
                <a:latin typeface="Arial Black" pitchFamily="34" charset="0"/>
              </a:rPr>
              <a:t>pošlu jako samostatný soubor</a:t>
            </a:r>
          </a:p>
          <a:p>
            <a:r>
              <a:rPr lang="cs-CZ" sz="2800" b="1" dirty="0"/>
              <a:t>Rentoaláž </a:t>
            </a:r>
          </a:p>
          <a:p>
            <a:endParaRPr lang="cs-CZ" sz="2800" dirty="0"/>
          </a:p>
          <a:p>
            <a:endParaRPr lang="cs-CZ" sz="2800" dirty="0"/>
          </a:p>
          <a:p>
            <a:endParaRPr lang="cs-CZ" sz="2800" dirty="0"/>
          </a:p>
        </p:txBody>
      </p:sp>
      <p:sp>
        <p:nvSpPr>
          <p:cNvPr id="3" name="Zástupný symbol pro datum 2"/>
          <p:cNvSpPr>
            <a:spLocks noGrp="1"/>
          </p:cNvSpPr>
          <p:nvPr>
            <p:ph type="dt" sz="half" idx="10"/>
          </p:nvPr>
        </p:nvSpPr>
        <p:spPr/>
        <p:txBody>
          <a:bodyPr/>
          <a:lstStyle/>
          <a:p>
            <a:pPr>
              <a:defRPr/>
            </a:pPr>
            <a:fld id="{4E491C8D-A315-420F-88B2-BFA7E2FC7A21}"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33</a:t>
            </a:fld>
            <a:endParaRPr lang="sk-SK"/>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0081"/>
            <a:ext cx="8229600" cy="540607"/>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fld id="{B8E31B12-79CB-4AA7-874A-0998C99AC07C}"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7" name="Zástupný symbol pro obsah 6"/>
          <p:cNvSpPr>
            <a:spLocks noGrp="1"/>
          </p:cNvSpPr>
          <p:nvPr>
            <p:ph idx="1"/>
          </p:nvPr>
        </p:nvSpPr>
        <p:spPr>
          <a:xfrm>
            <a:off x="457200" y="620688"/>
            <a:ext cx="8229600" cy="5505475"/>
          </a:xfrm>
        </p:spPr>
        <p:txBody>
          <a:bodyPr/>
          <a:lstStyle/>
          <a:p>
            <a:r>
              <a:rPr lang="cs-CZ" b="1" dirty="0">
                <a:solidFill>
                  <a:srgbClr val="008000"/>
                </a:solidFill>
              </a:rPr>
              <a:t>Poměr esterového čísla (podíl esterově vázaných mastných kyselin) a čísla  kyselosti </a:t>
            </a:r>
            <a:r>
              <a:rPr lang="cs-CZ" dirty="0">
                <a:solidFill>
                  <a:srgbClr val="008000"/>
                </a:solidFill>
              </a:rPr>
              <a:t>má být 3,6 – 4,3 </a:t>
            </a:r>
          </a:p>
          <a:p>
            <a:r>
              <a:rPr lang="cs-CZ" b="1" dirty="0">
                <a:solidFill>
                  <a:srgbClr val="0000FF"/>
                </a:solidFill>
              </a:rPr>
              <a:t>Poměr hlavních složek </a:t>
            </a:r>
            <a:r>
              <a:rPr lang="cs-CZ" dirty="0" err="1">
                <a:solidFill>
                  <a:srgbClr val="0000FF"/>
                </a:solidFill>
              </a:rPr>
              <a:t>triacontanyl</a:t>
            </a:r>
            <a:r>
              <a:rPr lang="cs-CZ" dirty="0">
                <a:solidFill>
                  <a:srgbClr val="0000FF"/>
                </a:solidFill>
              </a:rPr>
              <a:t> </a:t>
            </a:r>
            <a:r>
              <a:rPr lang="en-US" dirty="0" err="1">
                <a:solidFill>
                  <a:srgbClr val="0000FF"/>
                </a:solidFill>
              </a:rPr>
              <a:t>palmitate</a:t>
            </a:r>
            <a:r>
              <a:rPr lang="en-US" dirty="0">
                <a:solidFill>
                  <a:srgbClr val="0000FF"/>
                </a:solidFill>
              </a:rPr>
              <a:t> CH</a:t>
            </a:r>
            <a:r>
              <a:rPr lang="en-US" baseline="-25000" dirty="0">
                <a:solidFill>
                  <a:srgbClr val="0000FF"/>
                </a:solidFill>
              </a:rPr>
              <a:t>3</a:t>
            </a:r>
            <a:r>
              <a:rPr lang="en-US" dirty="0">
                <a:solidFill>
                  <a:srgbClr val="0000FF"/>
                </a:solidFill>
              </a:rPr>
              <a:t>(CH</a:t>
            </a:r>
            <a:r>
              <a:rPr lang="en-US" baseline="-25000" dirty="0">
                <a:solidFill>
                  <a:srgbClr val="0000FF"/>
                </a:solidFill>
              </a:rPr>
              <a:t>2</a:t>
            </a:r>
            <a:r>
              <a:rPr lang="en-US" dirty="0">
                <a:solidFill>
                  <a:srgbClr val="0000FF"/>
                </a:solidFill>
              </a:rPr>
              <a:t>)</a:t>
            </a:r>
            <a:r>
              <a:rPr lang="en-US" baseline="-25000" dirty="0">
                <a:solidFill>
                  <a:srgbClr val="0000FF"/>
                </a:solidFill>
              </a:rPr>
              <a:t>29</a:t>
            </a:r>
            <a:r>
              <a:rPr lang="en-US" dirty="0">
                <a:solidFill>
                  <a:srgbClr val="0000FF"/>
                </a:solidFill>
              </a:rPr>
              <a:t>O-CO-(CH</a:t>
            </a:r>
            <a:r>
              <a:rPr lang="en-US" baseline="-25000" dirty="0">
                <a:solidFill>
                  <a:srgbClr val="0000FF"/>
                </a:solidFill>
              </a:rPr>
              <a:t>2</a:t>
            </a:r>
            <a:r>
              <a:rPr lang="en-US" dirty="0">
                <a:solidFill>
                  <a:srgbClr val="0000FF"/>
                </a:solidFill>
              </a:rPr>
              <a:t>)</a:t>
            </a:r>
            <a:r>
              <a:rPr lang="en-US" baseline="-25000" dirty="0">
                <a:solidFill>
                  <a:srgbClr val="0000FF"/>
                </a:solidFill>
              </a:rPr>
              <a:t>14</a:t>
            </a:r>
            <a:r>
              <a:rPr lang="en-US" dirty="0">
                <a:solidFill>
                  <a:srgbClr val="0000FF"/>
                </a:solidFill>
              </a:rPr>
              <a:t>CH</a:t>
            </a:r>
            <a:r>
              <a:rPr lang="en-US" baseline="-25000" dirty="0">
                <a:solidFill>
                  <a:srgbClr val="0000FF"/>
                </a:solidFill>
              </a:rPr>
              <a:t>3</a:t>
            </a:r>
            <a:r>
              <a:rPr lang="en-US" dirty="0">
                <a:solidFill>
                  <a:srgbClr val="0000FF"/>
                </a:solidFill>
              </a:rPr>
              <a:t> to cerotic acid CH</a:t>
            </a:r>
            <a:r>
              <a:rPr lang="en-US" baseline="-25000" dirty="0">
                <a:solidFill>
                  <a:srgbClr val="0000FF"/>
                </a:solidFill>
              </a:rPr>
              <a:t>3</a:t>
            </a:r>
            <a:r>
              <a:rPr lang="en-US" dirty="0">
                <a:solidFill>
                  <a:srgbClr val="0000FF"/>
                </a:solidFill>
              </a:rPr>
              <a:t>(CH</a:t>
            </a:r>
            <a:r>
              <a:rPr lang="en-US" baseline="-25000" dirty="0">
                <a:solidFill>
                  <a:srgbClr val="0000FF"/>
                </a:solidFill>
              </a:rPr>
              <a:t>2</a:t>
            </a:r>
            <a:r>
              <a:rPr lang="en-US" dirty="0">
                <a:solidFill>
                  <a:srgbClr val="0000FF"/>
                </a:solidFill>
              </a:rPr>
              <a:t>)</a:t>
            </a:r>
            <a:r>
              <a:rPr lang="en-US" baseline="-25000" dirty="0">
                <a:solidFill>
                  <a:srgbClr val="0000FF"/>
                </a:solidFill>
              </a:rPr>
              <a:t>24</a:t>
            </a:r>
            <a:r>
              <a:rPr lang="en-US" dirty="0">
                <a:solidFill>
                  <a:srgbClr val="0000FF"/>
                </a:solidFill>
              </a:rPr>
              <a:t>COOH, the two principal components, being</a:t>
            </a:r>
            <a:r>
              <a:rPr lang="cs-CZ" dirty="0">
                <a:solidFill>
                  <a:srgbClr val="0000FF"/>
                </a:solidFill>
              </a:rPr>
              <a:t> 6:1 &gt; </a:t>
            </a:r>
            <a:r>
              <a:rPr lang="cs-CZ" b="1" u="sng" dirty="0">
                <a:solidFill>
                  <a:srgbClr val="0000FF"/>
                </a:solidFill>
              </a:rPr>
              <a:t>METODA?</a:t>
            </a:r>
          </a:p>
          <a:p>
            <a:r>
              <a:rPr lang="cs-CZ" b="1" dirty="0">
                <a:solidFill>
                  <a:srgbClr val="C00000"/>
                </a:solidFill>
              </a:rPr>
              <a:t>Plynová chromatografie (GC) </a:t>
            </a:r>
            <a:r>
              <a:rPr lang="cs-CZ" dirty="0">
                <a:solidFill>
                  <a:srgbClr val="C00000"/>
                </a:solidFill>
              </a:rPr>
              <a:t>po převedení na metylestery kyselin </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a:solidFill>
                  <a:srgbClr val="FF0000"/>
                </a:solidFill>
                <a:latin typeface="Arial Black" pitchFamily="34" charset="0"/>
              </a:rPr>
              <a:t>VČELÍ</a:t>
            </a:r>
            <a:r>
              <a:rPr lang="cs-CZ" sz="3600" dirty="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fld id="{BC41C429-9E5D-4EFF-92C1-46E9F4369D03}"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fld id="{8482B946-289E-4D1F-B803-557505F5B28E}"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a:solidFill>
                  <a:srgbClr val="0000FF"/>
                </a:solidFill>
                <a:latin typeface="Arial Black" pitchFamily="34" charset="0"/>
              </a:rPr>
              <a:t>Není uvedeno o jaký vosk se jedná:</a:t>
            </a:r>
          </a:p>
          <a:p>
            <a:pPr>
              <a:buFont typeface="Arial" pitchFamily="34" charset="0"/>
              <a:buChar char="•"/>
            </a:pPr>
            <a:r>
              <a:rPr lang="cs-CZ" sz="2400" dirty="0">
                <a:solidFill>
                  <a:srgbClr val="0000FF"/>
                </a:solidFill>
                <a:latin typeface="Arial Black" pitchFamily="34" charset="0"/>
              </a:rPr>
              <a:t> včelí?</a:t>
            </a:r>
          </a:p>
          <a:p>
            <a:pPr>
              <a:buFont typeface="Arial" pitchFamily="34" charset="0"/>
              <a:buChar char="•"/>
            </a:pPr>
            <a:r>
              <a:rPr lang="cs-CZ" sz="2400" dirty="0">
                <a:solidFill>
                  <a:srgbClr val="0000FF"/>
                </a:solidFill>
                <a:latin typeface="Arial Black" pitchFamily="34" charset="0"/>
              </a:rPr>
              <a:t> parafínový?</a:t>
            </a:r>
          </a:p>
          <a:p>
            <a:pPr>
              <a:buFont typeface="Arial" pitchFamily="34" charset="0"/>
              <a:buChar char="•"/>
            </a:pPr>
            <a:r>
              <a:rPr lang="cs-CZ" sz="2400" dirty="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a:solidFill>
                  <a:srgbClr val="008000"/>
                </a:solidFill>
                <a:latin typeface="Arial Black" pitchFamily="34" charset="0"/>
              </a:rPr>
              <a:t>Jaký olej? Co s cukrem a voskem?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274638"/>
            <a:ext cx="8856984" cy="706090"/>
          </a:xfrm>
        </p:spPr>
        <p:txBody>
          <a:bodyPr/>
          <a:lstStyle/>
          <a:p>
            <a:r>
              <a:rPr lang="cs-CZ" sz="3600" b="1" dirty="0">
                <a:solidFill>
                  <a:srgbClr val="FF0000"/>
                </a:solidFill>
                <a:latin typeface="Arial Black" pitchFamily="34" charset="0"/>
              </a:rPr>
              <a:t>Teď prudce změníme směr zájmu!</a:t>
            </a:r>
          </a:p>
        </p:txBody>
      </p:sp>
      <p:sp>
        <p:nvSpPr>
          <p:cNvPr id="4" name="Zástupný symbol pro datum 3"/>
          <p:cNvSpPr>
            <a:spLocks noGrp="1"/>
          </p:cNvSpPr>
          <p:nvPr>
            <p:ph type="dt" sz="half" idx="10"/>
          </p:nvPr>
        </p:nvSpPr>
        <p:spPr/>
        <p:txBody>
          <a:bodyPr/>
          <a:lstStyle/>
          <a:p>
            <a:pPr>
              <a:defRPr/>
            </a:pPr>
            <a:fld id="{833D0C64-0F74-436D-8B7D-DB6244563894}" type="datetime1">
              <a:rPr lang="cs-CZ" smtClean="0"/>
              <a:t>26.09.2022</a:t>
            </a:fld>
            <a:endParaRPr lang="sk-SK"/>
          </a:p>
        </p:txBody>
      </p:sp>
      <p:sp>
        <p:nvSpPr>
          <p:cNvPr id="5" name="Zástupný symbol pro zápatí 4"/>
          <p:cNvSpPr>
            <a:spLocks noGrp="1"/>
          </p:cNvSpPr>
          <p:nvPr>
            <p:ph type="ftr" sz="quarter" idx="11"/>
          </p:nvPr>
        </p:nvSpPr>
        <p:spPr/>
        <p:txBody>
          <a:bodyPr/>
          <a:lstStyle/>
          <a:p>
            <a:pPr>
              <a:defRPr/>
            </a:pPr>
            <a:r>
              <a:rPr lang="pl-PL"/>
              <a:t>PŘÍRODNÍ POLYMERY PŘF MU  VOSKY 3 2021</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a:solidFill>
                  <a:srgbClr val="FF0000"/>
                </a:solidFill>
                <a:latin typeface="Arial Black" pitchFamily="34" charset="0"/>
              </a:rPr>
              <a:t>Přírodní produkty &gt; </a:t>
            </a:r>
            <a:r>
              <a:rPr lang="cs-CZ" sz="2800" b="1" dirty="0">
                <a:solidFill>
                  <a:srgbClr val="C00000"/>
                </a:solidFill>
              </a:rPr>
              <a:t>NEOBNOVITELNÉ ZDROJE &gt; </a:t>
            </a:r>
            <a:r>
              <a:rPr lang="cs-CZ" sz="2800" b="1" dirty="0">
                <a:solidFill>
                  <a:srgbClr val="008000"/>
                </a:solidFill>
              </a:rPr>
              <a:t>OZOKERIT (ZEMNÍ VOSK – MINERÁLNÍ VOSK – PŘÍRODNÍ </a:t>
            </a:r>
            <a:r>
              <a:rPr lang="cs-CZ" sz="2800" b="1" u="sng" dirty="0">
                <a:solidFill>
                  <a:srgbClr val="008000"/>
                </a:solidFill>
              </a:rPr>
              <a:t>PARAFÍN</a:t>
            </a:r>
            <a:r>
              <a:rPr lang="cs-CZ" sz="2800" b="1" dirty="0">
                <a:solidFill>
                  <a:srgbClr val="008000"/>
                </a:solidFill>
              </a:rPr>
              <a:t>)</a:t>
            </a:r>
            <a:endParaRPr lang="cs-CZ" sz="2800" dirty="0">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fld id="{3EB5E112-3526-4366-A6B4-97283DF78D79}"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a:solidFill>
                  <a:srgbClr val="0000FF"/>
                </a:solidFill>
              </a:rPr>
              <a:t>Čištění přetavením a filtrací</a:t>
            </a:r>
          </a:p>
          <a:p>
            <a:r>
              <a:rPr lang="cs-CZ" b="1" dirty="0">
                <a:solidFill>
                  <a:srgbClr val="0000FF"/>
                </a:solidFill>
              </a:rPr>
              <a:t>Čištění H</a:t>
            </a:r>
            <a:r>
              <a:rPr lang="cs-CZ" b="1" baseline="-25000" dirty="0">
                <a:solidFill>
                  <a:srgbClr val="0000FF"/>
                </a:solidFill>
              </a:rPr>
              <a:t>2</a:t>
            </a:r>
            <a:r>
              <a:rPr lang="cs-CZ" b="1" dirty="0">
                <a:solidFill>
                  <a:srgbClr val="0000FF"/>
                </a:solidFill>
              </a:rPr>
              <a:t>SO</a:t>
            </a:r>
            <a:r>
              <a:rPr lang="cs-CZ" b="1" baseline="-25000" dirty="0">
                <a:solidFill>
                  <a:srgbClr val="0000FF"/>
                </a:solidFill>
              </a:rPr>
              <a:t>4</a:t>
            </a:r>
            <a:r>
              <a:rPr lang="cs-CZ" b="1" dirty="0">
                <a:solidFill>
                  <a:srgbClr val="0000FF"/>
                </a:solidFill>
              </a:rPr>
              <a:t> a pak aktivním uhlím</a:t>
            </a:r>
          </a:p>
          <a:p>
            <a:r>
              <a:rPr lang="cs-CZ" b="1" dirty="0">
                <a:solidFill>
                  <a:srgbClr val="0000FF"/>
                </a:solidFill>
              </a:rPr>
              <a:t>Zlepšení barvy a odstranění netavitelných příměsí</a:t>
            </a:r>
          </a:p>
          <a:p>
            <a:pPr algn="ctr">
              <a:buNone/>
            </a:pPr>
            <a:r>
              <a:rPr lang="cs-CZ" b="1" dirty="0">
                <a:solidFill>
                  <a:srgbClr val="008000"/>
                </a:solidFill>
              </a:rPr>
              <a:t>ROZDESTILOVÁNÍ</a:t>
            </a:r>
          </a:p>
          <a:p>
            <a:r>
              <a:rPr lang="cs-CZ" b="1" dirty="0">
                <a:solidFill>
                  <a:srgbClr val="008000"/>
                </a:solidFill>
              </a:rPr>
              <a:t>CERESIN &gt; svíčky, ŘEDĚNÍ VČELÍHO VOSKU</a:t>
            </a:r>
          </a:p>
          <a:p>
            <a:r>
              <a:rPr lang="cs-CZ" b="1" dirty="0">
                <a:solidFill>
                  <a:srgbClr val="008000"/>
                </a:solidFill>
              </a:rPr>
              <a:t>VAZELÍNA &gt; mazivo, báze mastí,</a:t>
            </a:r>
          </a:p>
          <a:p>
            <a:endParaRPr lang="cs-CZ" b="1" dirty="0">
              <a:solidFill>
                <a:srgbClr val="008000"/>
              </a:solidFill>
            </a:endParaRP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fld id="{FF3E07E9-713C-40B7-9E46-79C4A027A248}"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sp>
        <p:nvSpPr>
          <p:cNvPr id="8" name="Zástupný symbol pro obsah 7"/>
          <p:cNvSpPr>
            <a:spLocks noGrp="1"/>
          </p:cNvSpPr>
          <p:nvPr>
            <p:ph idx="1"/>
          </p:nvPr>
        </p:nvSpPr>
        <p:spPr/>
        <p:txBody>
          <a:bodyPr/>
          <a:lstStyle/>
          <a:p>
            <a:r>
              <a:rPr lang="cs-CZ" b="1" dirty="0"/>
              <a:t>Spíše mineralogická kuriozita</a:t>
            </a:r>
          </a:p>
          <a:p>
            <a:r>
              <a:rPr lang="cs-CZ" b="1" dirty="0">
                <a:solidFill>
                  <a:srgbClr val="0000FF"/>
                </a:solidFill>
              </a:rPr>
              <a:t>Nahrazen většinou výrobky z ropy  - levné</a:t>
            </a:r>
          </a:p>
          <a:p>
            <a:r>
              <a:rPr lang="cs-CZ" b="1" dirty="0">
                <a:solidFill>
                  <a:srgbClr val="008000"/>
                </a:solidFill>
              </a:rPr>
              <a:t>Nahrazen </a:t>
            </a:r>
            <a:r>
              <a:rPr lang="cs-CZ" b="1" dirty="0" err="1">
                <a:solidFill>
                  <a:srgbClr val="008000"/>
                </a:solidFill>
              </a:rPr>
              <a:t>metallocenovými</a:t>
            </a:r>
            <a:r>
              <a:rPr lang="cs-CZ" b="1" dirty="0">
                <a:solidFill>
                  <a:srgbClr val="008000"/>
                </a:solidFill>
              </a:rPr>
              <a:t> vosky – možnost přesného nastavení vlastností, ale dražší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a:solidFill>
                  <a:srgbClr val="0000FF"/>
                </a:solidFill>
                <a:latin typeface="Arial Black" pitchFamily="34" charset="0"/>
              </a:rPr>
              <a:t>Rostlinné tuky (oleje)</a:t>
            </a:r>
          </a:p>
          <a:p>
            <a:pPr lvl="1"/>
            <a:r>
              <a:rPr lang="cs-CZ" b="1" dirty="0">
                <a:solidFill>
                  <a:srgbClr val="0000FF"/>
                </a:solidFill>
              </a:rPr>
              <a:t>Glyceridy</a:t>
            </a:r>
          </a:p>
          <a:p>
            <a:pPr lvl="1"/>
            <a:r>
              <a:rPr lang="cs-CZ" b="1" dirty="0">
                <a:solidFill>
                  <a:srgbClr val="0000FF"/>
                </a:solidFill>
              </a:rPr>
              <a:t>Vyšší mastné kyseliny (&gt; 10 C)</a:t>
            </a:r>
          </a:p>
          <a:p>
            <a:pPr lvl="2"/>
            <a:r>
              <a:rPr lang="cs-CZ" b="1" dirty="0">
                <a:solidFill>
                  <a:srgbClr val="FF0000"/>
                </a:solidFill>
              </a:rPr>
              <a:t>Nasycené</a:t>
            </a:r>
          </a:p>
          <a:p>
            <a:pPr lvl="2"/>
            <a:r>
              <a:rPr lang="cs-CZ" b="1" u="sng" dirty="0">
                <a:solidFill>
                  <a:srgbClr val="008000"/>
                </a:solidFill>
              </a:rPr>
              <a:t>Nenasycené</a:t>
            </a:r>
          </a:p>
          <a:p>
            <a:pPr lvl="3"/>
            <a:r>
              <a:rPr lang="cs-CZ" b="1" dirty="0">
                <a:solidFill>
                  <a:srgbClr val="008000"/>
                </a:solidFill>
              </a:rPr>
              <a:t>Jedna dvojná vazba</a:t>
            </a:r>
          </a:p>
          <a:p>
            <a:pPr lvl="3"/>
            <a:r>
              <a:rPr lang="cs-CZ" b="1" dirty="0">
                <a:solidFill>
                  <a:srgbClr val="008000"/>
                </a:solidFill>
              </a:rPr>
              <a:t>Více dvojných vazeb</a:t>
            </a:r>
          </a:p>
          <a:p>
            <a:pPr lvl="4"/>
            <a:r>
              <a:rPr lang="cs-CZ" b="1" dirty="0">
                <a:solidFill>
                  <a:srgbClr val="008000"/>
                </a:solidFill>
              </a:rPr>
              <a:t>Izolované</a:t>
            </a:r>
          </a:p>
          <a:p>
            <a:pPr lvl="4"/>
            <a:r>
              <a:rPr lang="cs-CZ" b="1" dirty="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F6628E63-4A50-4EF3-836F-2A0298AA2C0D}"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CEDEE60D-9FC7-45A4-BA00-9EA23F216DA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a:t>Původně vyráběn přečištěním (chemické &amp; fyzikální) OZOKERITU</a:t>
            </a:r>
          </a:p>
          <a:p>
            <a:r>
              <a:rPr lang="cs-CZ" b="1" dirty="0">
                <a:solidFill>
                  <a:srgbClr val="0000FF"/>
                </a:solidFill>
              </a:rPr>
              <a:t>NYNÍ hlavně mísením různých produktů z ropy &gt;levné</a:t>
            </a:r>
          </a:p>
          <a:p>
            <a:r>
              <a:rPr lang="cs-CZ" b="1" dirty="0">
                <a:solidFill>
                  <a:srgbClr val="008000"/>
                </a:solidFill>
              </a:rPr>
              <a:t>Na rozdíl od parafínu obsahuje rozvětvené a cyklické struktury &gt; plasticita </a:t>
            </a:r>
            <a:r>
              <a:rPr lang="cs-CZ" b="1" u="sng" dirty="0">
                <a:solidFill>
                  <a:srgbClr val="008000"/>
                </a:solidFill>
              </a:rPr>
              <a:t>za snížené teploty, protože má menší sklon ke krystalizaci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90FEB1D8-725C-435C-B285-E050029318B0}"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a:t>Bobtnání v rozpouštědlech a olejích &gt;  VOSKOVÉ PASTY</a:t>
            </a:r>
          </a:p>
          <a:p>
            <a:r>
              <a:rPr lang="cs-CZ" sz="3000" b="1" dirty="0"/>
              <a:t>BOD TÁNÍ cca. 60 – 70 °C</a:t>
            </a:r>
          </a:p>
          <a:p>
            <a:pPr algn="ctr">
              <a:buNone/>
            </a:pPr>
            <a:r>
              <a:rPr lang="cs-CZ" sz="3600" b="1" dirty="0">
                <a:solidFill>
                  <a:srgbClr val="FF0000"/>
                </a:solidFill>
                <a:latin typeface="Arial Black" pitchFamily="34" charset="0"/>
              </a:rPr>
              <a:t>ROZPUSTNOST</a:t>
            </a:r>
            <a:endParaRPr lang="cs-CZ" sz="3000" b="1" dirty="0">
              <a:solidFill>
                <a:srgbClr val="FF0000"/>
              </a:solidFill>
              <a:latin typeface="Arial Black" pitchFamily="34" charset="0"/>
            </a:endParaRPr>
          </a:p>
          <a:p>
            <a:r>
              <a:rPr lang="cs-CZ" sz="3000" b="1" dirty="0">
                <a:solidFill>
                  <a:srgbClr val="FF0000"/>
                </a:solidFill>
              </a:rPr>
              <a:t>Terpentýn,</a:t>
            </a:r>
          </a:p>
          <a:p>
            <a:r>
              <a:rPr lang="cs-CZ" sz="3000" b="1" dirty="0">
                <a:solidFill>
                  <a:srgbClr val="FF0000"/>
                </a:solidFill>
              </a:rPr>
              <a:t>Benzen (nyní „na indexu“), </a:t>
            </a:r>
            <a:r>
              <a:rPr lang="cs-CZ" sz="3000" b="1" i="1" u="sng" dirty="0">
                <a:solidFill>
                  <a:srgbClr val="7030A0"/>
                </a:solidFill>
              </a:rPr>
              <a:t>snad</a:t>
            </a:r>
            <a:r>
              <a:rPr lang="cs-CZ" sz="3000" b="1" dirty="0">
                <a:solidFill>
                  <a:srgbClr val="FF0000"/>
                </a:solidFill>
              </a:rPr>
              <a:t> i toluen</a:t>
            </a:r>
          </a:p>
          <a:p>
            <a:r>
              <a:rPr lang="cs-CZ" sz="3000" b="1" dirty="0">
                <a:solidFill>
                  <a:srgbClr val="FF0000"/>
                </a:solidFill>
              </a:rPr>
              <a:t>Chloroform,</a:t>
            </a:r>
          </a:p>
          <a:p>
            <a:r>
              <a:rPr lang="cs-CZ" sz="3000" b="1" dirty="0">
                <a:solidFill>
                  <a:srgbClr val="FF0000"/>
                </a:solidFill>
              </a:rPr>
              <a:t>Benzín,</a:t>
            </a:r>
          </a:p>
          <a:p>
            <a:r>
              <a:rPr lang="cs-CZ" sz="3000" b="1" u="sng" dirty="0" err="1">
                <a:solidFill>
                  <a:srgbClr val="0000FF"/>
                </a:solidFill>
              </a:rPr>
              <a:t>Petroléter</a:t>
            </a:r>
            <a:r>
              <a:rPr lang="cs-CZ" sz="3000" b="1" dirty="0">
                <a:solidFill>
                  <a:srgbClr val="0000FF"/>
                </a:solidFill>
              </a:rPr>
              <a:t> (</a:t>
            </a:r>
            <a:r>
              <a:rPr lang="cs-CZ" sz="2800" b="1" dirty="0">
                <a:solidFill>
                  <a:srgbClr val="0000FF"/>
                </a:solidFill>
              </a:rPr>
              <a:t>uhlovodíky s délkou řetězce C</a:t>
            </a:r>
            <a:r>
              <a:rPr lang="cs-CZ" sz="2800" b="1" baseline="-25000" dirty="0">
                <a:solidFill>
                  <a:srgbClr val="0000FF"/>
                </a:solidFill>
              </a:rPr>
              <a:t>5–7</a:t>
            </a:r>
            <a:r>
              <a:rPr lang="cs-CZ" sz="2800" b="1" dirty="0">
                <a:solidFill>
                  <a:srgbClr val="0000FF"/>
                </a:solidFill>
              </a:rPr>
              <a:t> (</a:t>
            </a:r>
            <a:r>
              <a:rPr lang="cs-CZ" sz="2800" b="1" i="1" dirty="0" err="1">
                <a:solidFill>
                  <a:srgbClr val="0000FF"/>
                </a:solidFill>
              </a:rPr>
              <a:t>t</a:t>
            </a:r>
            <a:r>
              <a:rPr lang="cs-CZ" sz="2800" b="1" i="1" baseline="-25000" dirty="0" err="1">
                <a:solidFill>
                  <a:srgbClr val="0000FF"/>
                </a:solidFill>
              </a:rPr>
              <a:t>v</a:t>
            </a:r>
            <a:r>
              <a:rPr lang="cs-CZ" sz="2800" b="1" dirty="0">
                <a:solidFill>
                  <a:srgbClr val="0000FF"/>
                </a:solidFill>
              </a:rPr>
              <a:t> asi 30–70 °C)</a:t>
            </a:r>
            <a:endParaRPr lang="cs-CZ" sz="3000" b="1" dirty="0">
              <a:solidFill>
                <a:srgbClr val="0000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F84AB902-C881-46C5-A22C-A0190073C518}"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8" name="Zástupný symbol pro obsah 7"/>
          <p:cNvSpPr>
            <a:spLocks noGrp="1"/>
          </p:cNvSpPr>
          <p:nvPr>
            <p:ph idx="1"/>
          </p:nvPr>
        </p:nvSpPr>
        <p:spPr/>
        <p:txBody>
          <a:bodyPr/>
          <a:lstStyle/>
          <a:p>
            <a:r>
              <a:rPr lang="cs-CZ" b="1" dirty="0"/>
              <a:t>Konzervování (</a:t>
            </a:r>
            <a:r>
              <a:rPr lang="cs-CZ" b="1" dirty="0" err="1"/>
              <a:t>tukování</a:t>
            </a:r>
            <a:r>
              <a:rPr lang="cs-CZ" b="1" dirty="0"/>
              <a:t>) usní</a:t>
            </a:r>
          </a:p>
          <a:p>
            <a:r>
              <a:rPr lang="cs-CZ" b="1" dirty="0">
                <a:solidFill>
                  <a:srgbClr val="0000FF"/>
                </a:solidFill>
              </a:rPr>
              <a:t>Všeobecně jako prostředek povrchové ochrany, a to nejen kovů</a:t>
            </a:r>
          </a:p>
          <a:p>
            <a:r>
              <a:rPr lang="cs-CZ" b="1" dirty="0">
                <a:solidFill>
                  <a:srgbClr val="C00000"/>
                </a:solidFill>
              </a:rPr>
              <a:t>Voskové pasty na modelování atd.</a:t>
            </a:r>
          </a:p>
          <a:p>
            <a:r>
              <a:rPr lang="cs-CZ" b="1" dirty="0">
                <a:solidFill>
                  <a:srgbClr val="008000"/>
                </a:solidFill>
              </a:rPr>
              <a:t>Náhrada včelího vosku nebo jeho ředění</a:t>
            </a:r>
          </a:p>
          <a:p>
            <a:endParaRPr lang="cs-CZ"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B4692E55-A87F-4535-ABA5-808039C986BE}"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a:solidFill>
                  <a:srgbClr val="008000"/>
                </a:solidFill>
              </a:rPr>
              <a:t>Podobně ale vypadá i HDPE a LDPE &gt; PROČ?</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0AC87A3-B611-4A00-A99A-2B0503C96903}"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a:solidFill>
                  <a:srgbClr val="008000"/>
                </a:solidFill>
              </a:rPr>
              <a:t>Obsahuje hlavně LINEÁRNÍ STRUKTURY</a:t>
            </a:r>
          </a:p>
          <a:p>
            <a:r>
              <a:rPr lang="cs-CZ" sz="2800" b="1" u="sng" dirty="0">
                <a:solidFill>
                  <a:srgbClr val="008000"/>
                </a:solidFill>
              </a:rPr>
              <a:t>PARAFÍN = vyšší </a:t>
            </a:r>
            <a:r>
              <a:rPr lang="cs-CZ" sz="2800" b="1" u="sng" dirty="0" err="1">
                <a:solidFill>
                  <a:srgbClr val="008000"/>
                </a:solidFill>
              </a:rPr>
              <a:t>alkan</a:t>
            </a:r>
            <a:r>
              <a:rPr lang="cs-CZ" sz="2800" b="1" u="sng" dirty="0">
                <a:solidFill>
                  <a:srgbClr val="008000"/>
                </a:solidFill>
              </a:rPr>
              <a:t>, </a:t>
            </a:r>
            <a:r>
              <a:rPr lang="cs-CZ" sz="2800" b="1" dirty="0">
                <a:solidFill>
                  <a:srgbClr val="008000"/>
                </a:solidFill>
              </a:rPr>
              <a:t>cca. Od C</a:t>
            </a:r>
            <a:r>
              <a:rPr lang="cs-CZ" sz="2800" b="1" baseline="-25000" dirty="0">
                <a:solidFill>
                  <a:srgbClr val="008000"/>
                </a:solidFill>
              </a:rPr>
              <a:t>26</a:t>
            </a:r>
            <a:r>
              <a:rPr lang="cs-CZ" sz="2800" b="1" dirty="0">
                <a:solidFill>
                  <a:srgbClr val="008000"/>
                </a:solidFill>
              </a:rPr>
              <a:t> výše </a:t>
            </a:r>
          </a:p>
          <a:p>
            <a:r>
              <a:rPr lang="cs-CZ" sz="2800" b="1" dirty="0">
                <a:solidFill>
                  <a:srgbClr val="008000"/>
                </a:solidFill>
              </a:rPr>
              <a:t>Body tání jsou cca. 45 – 70 °C</a:t>
            </a:r>
          </a:p>
          <a:p>
            <a:r>
              <a:rPr lang="cs-CZ" sz="2800" b="1" dirty="0">
                <a:solidFill>
                  <a:srgbClr val="008000"/>
                </a:solidFill>
              </a:rPr>
              <a:t>Body varu okolo 300 °C &gt; vakuová destilace produktů z ropy &gt; krystalizace ze směsi s oleji</a:t>
            </a:r>
          </a:p>
          <a:p>
            <a:r>
              <a:rPr lang="cs-CZ" sz="2800" b="1" dirty="0">
                <a:solidFill>
                  <a:srgbClr val="008000"/>
                </a:solidFill>
              </a:rPr>
              <a:t>Hustota cca. 900 kg/m</a:t>
            </a:r>
            <a:r>
              <a:rPr lang="cs-CZ" sz="2800" b="1" baseline="30000" dirty="0">
                <a:solidFill>
                  <a:srgbClr val="008000"/>
                </a:solidFill>
              </a:rPr>
              <a:t>3</a:t>
            </a:r>
            <a:r>
              <a:rPr lang="cs-CZ" sz="2800" b="1" dirty="0">
                <a:solidFill>
                  <a:srgbClr val="008000"/>
                </a:solidFill>
              </a:rPr>
              <a:t>, podobně jako HDPE &gt; PROČ?</a:t>
            </a:r>
          </a:p>
          <a:p>
            <a:r>
              <a:rPr lang="cs-CZ" sz="2800" b="1" dirty="0">
                <a:solidFill>
                  <a:srgbClr val="008000"/>
                </a:solidFill>
              </a:rPr>
              <a:t>VÝBORNÉ ELEKTROIZOLAČNÍ VLASTNOSTI</a:t>
            </a:r>
          </a:p>
          <a:p>
            <a:r>
              <a:rPr lang="cs-CZ" sz="2800" b="1" dirty="0">
                <a:solidFill>
                  <a:srgbClr val="008000"/>
                </a:solidFill>
              </a:rPr>
              <a:t>Výborná chemická odolnost i proti HF &gt; preparace skleněných lahví na </a:t>
            </a:r>
            <a:r>
              <a:rPr lang="cs-CZ" sz="2800" b="1" dirty="0" err="1">
                <a:solidFill>
                  <a:srgbClr val="008000"/>
                </a:solidFill>
              </a:rPr>
              <a:t>kys</a:t>
            </a:r>
            <a:r>
              <a:rPr lang="cs-CZ" sz="2800" b="1" dirty="0">
                <a:solidFill>
                  <a:srgbClr val="008000"/>
                </a:solidFill>
              </a:rPr>
              <a:t>. HF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46E3389F-267F-44F7-A0E5-2D2858863A8F}"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a:solidFill>
                  <a:srgbClr val="008000"/>
                </a:solidFill>
              </a:rPr>
              <a:t>Výborná chemická odolnost proti povětrnostním vlivům</a:t>
            </a:r>
          </a:p>
          <a:p>
            <a:r>
              <a:rPr lang="cs-CZ" sz="2800" b="1" dirty="0">
                <a:solidFill>
                  <a:srgbClr val="008000"/>
                </a:solidFill>
              </a:rPr>
              <a:t>Vodoodpudivé nánosy &gt; dříve kelímky na Pribináček, pivo a limo</a:t>
            </a:r>
          </a:p>
          <a:p>
            <a:r>
              <a:rPr lang="cs-CZ" sz="2800" b="1" dirty="0">
                <a:solidFill>
                  <a:srgbClr val="008000"/>
                </a:solidFill>
              </a:rPr>
              <a:t>Ředění dražších přírodních vosků, ale nebezpečí rozfázování</a:t>
            </a:r>
          </a:p>
          <a:p>
            <a:r>
              <a:rPr lang="cs-CZ" sz="2800" b="1" dirty="0">
                <a:solidFill>
                  <a:srgbClr val="008000"/>
                </a:solidFill>
              </a:rPr>
              <a:t>Leštící pasty,</a:t>
            </a:r>
          </a:p>
          <a:p>
            <a:r>
              <a:rPr lang="cs-CZ" sz="2800" b="1" dirty="0">
                <a:solidFill>
                  <a:srgbClr val="008000"/>
                </a:solidFill>
              </a:rPr>
              <a:t>Svíčky</a:t>
            </a:r>
          </a:p>
          <a:p>
            <a:r>
              <a:rPr lang="cs-CZ" sz="2800" b="1" dirty="0">
                <a:solidFill>
                  <a:srgbClr val="008000"/>
                </a:solidFill>
              </a:rPr>
              <a:t>Lyžařské vosky</a:t>
            </a:r>
          </a:p>
          <a:p>
            <a:r>
              <a:rPr lang="cs-CZ" sz="2800" b="1" dirty="0">
                <a:solidFill>
                  <a:srgbClr val="008000"/>
                </a:solidFill>
              </a:rPr>
              <a:t>Součást odstraňovačů starých nátěrů &gt; brání rychlému odpaření rozpouštědla</a:t>
            </a:r>
          </a:p>
          <a:p>
            <a:endParaRPr lang="cs-CZ" sz="2800" b="1" dirty="0">
              <a:solidFill>
                <a:srgbClr val="008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72BE19D-4993-4A9A-9C93-E07C57BBE882}"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a:t>používá se jako přísada do otrávených návnad pro </a:t>
            </a:r>
            <a:r>
              <a:rPr lang="cs-CZ" sz="2300" b="1" dirty="0">
                <a:hlinkClick r:id="rId2" tooltip="Hlodavci"/>
              </a:rPr>
              <a:t>hlodavce</a:t>
            </a:r>
            <a:r>
              <a:rPr lang="cs-CZ" sz="2300" b="1" dirty="0"/>
              <a:t> - (návnadu nadnáší ve vodě)</a:t>
            </a:r>
            <a:r>
              <a:rPr lang="cs-CZ" sz="2300" b="1" baseline="30000" dirty="0">
                <a:hlinkClick r:id="rId3"/>
              </a:rPr>
              <a:t>[3]</a:t>
            </a:r>
            <a:endParaRPr lang="cs-CZ" sz="2300" b="1" dirty="0"/>
          </a:p>
          <a:p>
            <a:r>
              <a:rPr lang="cs-CZ" sz="2300" b="1" dirty="0">
                <a:hlinkClick r:id="rId4" tooltip="Kosmetika"/>
              </a:rPr>
              <a:t>kosmetika</a:t>
            </a:r>
            <a:r>
              <a:rPr lang="cs-CZ" sz="2300" b="1" dirty="0"/>
              <a:t> - krémy, masti, rtěnky, líčidla</a:t>
            </a:r>
          </a:p>
          <a:p>
            <a:r>
              <a:rPr lang="cs-CZ" sz="2300" b="1" dirty="0">
                <a:hlinkClick r:id="rId5" tooltip="Lázeňství"/>
              </a:rPr>
              <a:t>lázeňství</a:t>
            </a:r>
            <a:r>
              <a:rPr lang="cs-CZ" sz="2300" b="1" dirty="0"/>
              <a:t> - zábaly</a:t>
            </a:r>
          </a:p>
          <a:p>
            <a:r>
              <a:rPr lang="cs-CZ" sz="2300" b="1" dirty="0"/>
              <a:t>výroba hydroizolačních či kluzných </a:t>
            </a:r>
            <a:r>
              <a:rPr lang="cs-CZ" sz="2300" b="1" dirty="0">
                <a:hlinkClick r:id="rId6" tooltip="Vosk"/>
              </a:rPr>
              <a:t>vosků</a:t>
            </a:r>
            <a:r>
              <a:rPr lang="cs-CZ" sz="2300" b="1" dirty="0"/>
              <a:t> či krémů (</a:t>
            </a:r>
            <a:r>
              <a:rPr lang="cs-CZ" sz="2300" b="1" dirty="0">
                <a:hlinkClick r:id="rId7" tooltip="Lyžařský vosk (stránka neexistuje)"/>
              </a:rPr>
              <a:t>lyžařských</a:t>
            </a:r>
            <a:r>
              <a:rPr lang="cs-CZ" sz="2300" b="1" dirty="0"/>
              <a:t>, </a:t>
            </a:r>
            <a:r>
              <a:rPr lang="cs-CZ" sz="2300" b="1" dirty="0">
                <a:hlinkClick r:id="rId8" tooltip="Automobil"/>
              </a:rPr>
              <a:t>automobilových</a:t>
            </a:r>
            <a:r>
              <a:rPr lang="cs-CZ" sz="2300" b="1" dirty="0"/>
              <a:t>, na </a:t>
            </a:r>
            <a:r>
              <a:rPr lang="cs-CZ" sz="2300" b="1" dirty="0">
                <a:hlinkClick r:id="rId9" tooltip="Bota"/>
              </a:rPr>
              <a:t>obuv</a:t>
            </a:r>
            <a:r>
              <a:rPr lang="cs-CZ" sz="2300" b="1" dirty="0"/>
              <a:t>, </a:t>
            </a:r>
            <a:r>
              <a:rPr lang="cs-CZ" sz="2300" b="1" dirty="0" err="1"/>
              <a:t>štěpařských</a:t>
            </a:r>
            <a:r>
              <a:rPr lang="cs-CZ" sz="2300" b="1" dirty="0"/>
              <a:t>,</a:t>
            </a:r>
          </a:p>
          <a:p>
            <a:r>
              <a:rPr lang="cs-CZ" sz="2300" b="1" dirty="0"/>
              <a:t>přesné odlévání kovů či jiných materiálů</a:t>
            </a:r>
          </a:p>
          <a:p>
            <a:r>
              <a:rPr lang="cs-CZ" sz="2300" b="1" dirty="0">
                <a:hlinkClick r:id="rId10" tooltip="Impregnace dřeva (stránka neexistuje)"/>
              </a:rPr>
              <a:t>impregnace dřeva</a:t>
            </a:r>
            <a:endParaRPr lang="cs-CZ" sz="2300" b="1" dirty="0"/>
          </a:p>
          <a:p>
            <a:r>
              <a:rPr lang="cs-CZ" sz="2300" b="1" dirty="0" err="1">
                <a:hlinkClick r:id="rId11" tooltip="Stavebnicví (stránka neexistuje)"/>
              </a:rPr>
              <a:t>stavebnicví</a:t>
            </a:r>
            <a:r>
              <a:rPr lang="cs-CZ" sz="2300" b="1" dirty="0"/>
              <a:t> - </a:t>
            </a:r>
            <a:r>
              <a:rPr lang="cs-CZ" sz="2300" b="1" dirty="0">
                <a:hlinkClick r:id="rId12" tooltip="Injektáž (stránka neexistuje)"/>
              </a:rPr>
              <a:t>injektáže</a:t>
            </a:r>
            <a:r>
              <a:rPr lang="cs-CZ" sz="2300" b="1" dirty="0"/>
              <a:t> do zdiva, impregnace stavebních prvků</a:t>
            </a:r>
          </a:p>
          <a:p>
            <a:r>
              <a:rPr lang="cs-CZ" sz="2300" b="1" dirty="0"/>
              <a:t>ochrana </a:t>
            </a:r>
            <a:r>
              <a:rPr lang="cs-CZ" sz="2300" b="1" dirty="0">
                <a:hlinkClick r:id="rId13" tooltip="Střelivo"/>
              </a:rPr>
              <a:t>střeliva</a:t>
            </a:r>
            <a:r>
              <a:rPr lang="cs-CZ" sz="2300" b="1" dirty="0"/>
              <a:t> například </a:t>
            </a:r>
            <a:r>
              <a:rPr lang="cs-CZ" sz="2300" b="1" dirty="0">
                <a:hlinkClick r:id="rId14" tooltip="Dynamit"/>
              </a:rPr>
              <a:t>dynamitových</a:t>
            </a:r>
            <a:r>
              <a:rPr lang="cs-CZ" sz="2300" b="1" dirty="0"/>
              <a:t> patron před </a:t>
            </a:r>
            <a:r>
              <a:rPr lang="cs-CZ" sz="2300" b="1" dirty="0">
                <a:hlinkClick r:id="rId15" tooltip="Vlhkost"/>
              </a:rPr>
              <a:t>vlhkostí</a:t>
            </a:r>
            <a:r>
              <a:rPr lang="cs-CZ" sz="2300" b="1" baseline="30000" dirty="0">
                <a:hlinkClick r:id="rId3"/>
              </a:rPr>
              <a:t>[3]</a:t>
            </a:r>
            <a:endParaRPr lang="cs-CZ" sz="2300" b="1" dirty="0"/>
          </a:p>
          <a:p>
            <a:r>
              <a:rPr lang="cs-CZ" sz="2300" b="1" dirty="0"/>
              <a:t>zalévání do tkání při přípravě preparátu v </a:t>
            </a:r>
            <a:r>
              <a:rPr lang="cs-CZ" sz="2300" b="1" dirty="0">
                <a:hlinkClick r:id="rId16" tooltip="Histologie"/>
              </a:rPr>
              <a:t>histologii</a:t>
            </a:r>
            <a:endParaRPr lang="cs-CZ" sz="2300" b="1" dirty="0"/>
          </a:p>
          <a:p>
            <a:endParaRPr lang="cs-CZ" sz="23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F1F48C58-05C8-4622-B674-19B9F937A9C2}"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a:solidFill>
                  <a:srgbClr val="C00000"/>
                </a:solidFill>
              </a:rPr>
              <a:t>Parafín se dodává buď ve formě šupinek, pecek anebo desek. </a:t>
            </a:r>
          </a:p>
          <a:p>
            <a:r>
              <a:rPr lang="cs-CZ" sz="2400" dirty="0">
                <a:solidFill>
                  <a:srgbClr val="FF0000"/>
                </a:solidFill>
              </a:rPr>
              <a:t>Cena obyčejného parafínu se dlouhodobě pohybuje kolem 30 Kč/kg (</a:t>
            </a:r>
            <a:r>
              <a:rPr lang="cs-CZ" sz="2400" dirty="0">
                <a:solidFill>
                  <a:srgbClr val="FF0000"/>
                </a:solidFill>
                <a:hlinkClick r:id="rId2" tooltip="2006"/>
              </a:rPr>
              <a:t>2006</a:t>
            </a:r>
            <a:r>
              <a:rPr lang="cs-CZ" sz="2400" dirty="0">
                <a:solidFill>
                  <a:srgbClr val="FF0000"/>
                </a:solidFill>
              </a:rPr>
              <a:t> - </a:t>
            </a:r>
            <a:r>
              <a:rPr lang="cs-CZ" sz="2400" dirty="0">
                <a:solidFill>
                  <a:srgbClr val="FF0000"/>
                </a:solidFill>
                <a:hlinkClick r:id="rId3" tooltip="2008"/>
              </a:rPr>
              <a:t>2008</a:t>
            </a:r>
            <a:r>
              <a:rPr lang="cs-CZ" sz="2400" dirty="0">
                <a:solidFill>
                  <a:srgbClr val="FF0000"/>
                </a:solidFill>
              </a:rPr>
              <a:t>). </a:t>
            </a:r>
            <a:r>
              <a:rPr lang="cs-CZ" sz="2400" b="1" dirty="0">
                <a:solidFill>
                  <a:srgbClr val="FF0000"/>
                </a:solidFill>
              </a:rPr>
              <a:t>HDPE i LDPE jsou nyní za cca. 35 Kč/kg </a:t>
            </a:r>
            <a:r>
              <a:rPr lang="cs-CZ" sz="2400" b="1" i="1" u="sng" dirty="0">
                <a:solidFill>
                  <a:srgbClr val="FF0000"/>
                </a:solidFill>
                <a:latin typeface="Arial Black" panose="020B0A04020102020204" pitchFamily="34" charset="0"/>
              </a:rPr>
              <a:t>(TEĎ TO BUDE ASI VÍCE)</a:t>
            </a:r>
          </a:p>
          <a:p>
            <a:r>
              <a:rPr lang="cs-CZ" sz="2400" dirty="0"/>
              <a:t>Označení parafínu (např. </a:t>
            </a:r>
            <a:r>
              <a:rPr lang="cs-CZ" sz="2400" b="1" dirty="0">
                <a:solidFill>
                  <a:srgbClr val="0000FF"/>
                </a:solidFill>
              </a:rPr>
              <a:t>60/62</a:t>
            </a:r>
            <a:r>
              <a:rPr lang="cs-CZ" sz="2400" dirty="0"/>
              <a:t> nebo </a:t>
            </a:r>
            <a:r>
              <a:rPr lang="cs-CZ" sz="2400" b="1" dirty="0">
                <a:solidFill>
                  <a:srgbClr val="0000FF"/>
                </a:solidFill>
              </a:rPr>
              <a:t>50/52</a:t>
            </a:r>
            <a:r>
              <a:rPr lang="cs-CZ" sz="2400" dirty="0"/>
              <a:t>) značí - </a:t>
            </a:r>
            <a:r>
              <a:rPr lang="cs-CZ" sz="2400" dirty="0">
                <a:solidFill>
                  <a:srgbClr val="0000FF"/>
                </a:solidFill>
                <a:latin typeface="Arial Black" pitchFamily="34" charset="0"/>
              </a:rPr>
              <a:t>Stanovení teploty tuhnutí na otáčejícím se teploměru,  nikoli bod tání! </a:t>
            </a:r>
            <a:r>
              <a:rPr lang="cs-CZ" sz="2400" b="1" dirty="0">
                <a:solidFill>
                  <a:srgbClr val="0000FF"/>
                </a:solidFill>
                <a:latin typeface="Arial Black" pitchFamily="34" charset="0"/>
              </a:rPr>
              <a:t>(ČSN 65 7115)</a:t>
            </a:r>
            <a:endParaRPr lang="cs-CZ" sz="2400" dirty="0">
              <a:solidFill>
                <a:srgbClr val="0000FF"/>
              </a:solidFill>
              <a:latin typeface="Arial Black" pitchFamily="34" charset="0"/>
            </a:endParaRPr>
          </a:p>
          <a:p>
            <a:pPr algn="ctr">
              <a:buNone/>
            </a:pPr>
            <a:r>
              <a:rPr lang="cs-CZ" sz="2400" b="1" dirty="0">
                <a:solidFill>
                  <a:srgbClr val="FF0000"/>
                </a:solidFill>
                <a:latin typeface="Arial Black" pitchFamily="34" charset="0"/>
              </a:rPr>
              <a:t>VÝROBCE PARAFÍNŮ V TUZEMSKU</a:t>
            </a:r>
          </a:p>
          <a:p>
            <a:r>
              <a:rPr lang="cs-CZ" sz="2400" dirty="0"/>
              <a:t> </a:t>
            </a:r>
            <a:r>
              <a:rPr lang="cs-CZ" u="sng" dirty="0">
                <a:solidFill>
                  <a:srgbClr val="FF0000"/>
                </a:solidFill>
                <a:latin typeface="Arial Black" pitchFamily="34" charset="0"/>
              </a:rPr>
              <a:t>BYLO</a:t>
            </a:r>
            <a:r>
              <a:rPr lang="cs-CZ" dirty="0"/>
              <a:t> </a:t>
            </a:r>
            <a:r>
              <a:rPr lang="cs-CZ" sz="2400" dirty="0"/>
              <a:t>PARAMO, a.s., Pardubice </a:t>
            </a:r>
            <a:r>
              <a:rPr lang="cs-CZ" sz="2400" dirty="0">
                <a:hlinkClick r:id="rId4"/>
              </a:rPr>
              <a:t>www.</a:t>
            </a:r>
            <a:r>
              <a:rPr lang="cs-CZ" sz="2400" dirty="0" err="1">
                <a:hlinkClick r:id="rId4"/>
              </a:rPr>
              <a:t>paramo.cz</a:t>
            </a:r>
            <a:r>
              <a:rPr lang="cs-CZ" sz="2400" dirty="0"/>
              <a:t> </a:t>
            </a:r>
          </a:p>
          <a:p>
            <a:r>
              <a:rPr lang="cs-CZ" sz="2400" dirty="0"/>
              <a:t>Sedm typů s teplotou </a:t>
            </a:r>
            <a:r>
              <a:rPr lang="cs-CZ" sz="2400" dirty="0">
                <a:solidFill>
                  <a:srgbClr val="0000FF"/>
                </a:solidFill>
                <a:latin typeface="Arial Black" pitchFamily="34" charset="0"/>
              </a:rPr>
              <a:t>tuhnutí na otáčejícím se teploměru </a:t>
            </a:r>
            <a:r>
              <a:rPr lang="cs-CZ" sz="2400" b="1" dirty="0">
                <a:solidFill>
                  <a:srgbClr val="0000FF"/>
                </a:solidFill>
              </a:rPr>
              <a:t>50/52 až 62/64 °C (ČSN 65 7115)</a:t>
            </a:r>
          </a:p>
          <a:p>
            <a:r>
              <a:rPr lang="cs-CZ" sz="2400" b="1" dirty="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FF0000"/>
                </a:solidFill>
                <a:latin typeface="Arial Black" pitchFamily="34" charset="0"/>
              </a:rPr>
              <a:t>PARAFÍN 6 </a:t>
            </a:r>
            <a:r>
              <a:rPr lang="cs-CZ" sz="3600" b="1" dirty="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29A0214A-6A84-4D35-88BD-E7C9DE5C2F1D}"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u="sng" dirty="0">
                <a:solidFill>
                  <a:srgbClr val="0000FF"/>
                </a:solidFill>
                <a:latin typeface="Arial Black" pitchFamily="34" charset="0"/>
              </a:rPr>
              <a:t>Parafiny a </a:t>
            </a:r>
            <a:r>
              <a:rPr lang="cs-CZ" sz="2800" b="1" u="sng" dirty="0" err="1">
                <a:solidFill>
                  <a:srgbClr val="0000FF"/>
                </a:solidFill>
                <a:latin typeface="Arial Black" pitchFamily="34" charset="0"/>
              </a:rPr>
              <a:t>cereziny</a:t>
            </a:r>
            <a:r>
              <a:rPr lang="cs-CZ" sz="2800" b="1" u="sng" dirty="0">
                <a:solidFill>
                  <a:srgbClr val="0000FF"/>
                </a:solidFill>
                <a:latin typeface="Arial Black" pitchFamily="34" charset="0"/>
              </a:rPr>
              <a:t> </a:t>
            </a:r>
            <a:r>
              <a:rPr lang="cs-CZ" sz="2800" b="1" dirty="0">
                <a:solidFill>
                  <a:srgbClr val="0000FF"/>
                </a:solidFill>
              </a:rPr>
              <a:t>- Stanovení teploty tuhnutí na otáčejícím se teploměru</a:t>
            </a:r>
          </a:p>
          <a:p>
            <a:pPr algn="ctr">
              <a:buNone/>
            </a:pPr>
            <a:r>
              <a:rPr lang="cs-CZ" sz="2800" b="1" u="sng" dirty="0">
                <a:solidFill>
                  <a:srgbClr val="0000FF"/>
                </a:solidFill>
              </a:rPr>
              <a:t>Anotace obsahu</a:t>
            </a:r>
          </a:p>
          <a:p>
            <a:r>
              <a:rPr lang="cs-CZ" sz="2800" dirty="0"/>
              <a:t>Tato norma určuje postup pro stanovení teploty tuhnutí pevných uhlovodíků, parafinů, </a:t>
            </a:r>
            <a:r>
              <a:rPr lang="cs-CZ" sz="2800" dirty="0" err="1"/>
              <a:t>cerezinů</a:t>
            </a:r>
            <a:r>
              <a:rPr lang="cs-CZ" sz="2800" dirty="0"/>
              <a:t>, vosků a jiných podobných výrobků.</a:t>
            </a:r>
            <a:br>
              <a:rPr lang="cs-CZ" sz="2800" dirty="0"/>
            </a:br>
            <a:r>
              <a:rPr lang="cs-CZ" sz="2800" b="1" dirty="0"/>
              <a:t>Z roztaveného vzorku se teploměrovou nádobkou nabere kapka vzorku. Vzorek se ochlazuje na otáčejícím se teploměru a zaznamená se teplota, při které se kapka začne otáčet s teploměrovou nádobkou.</a:t>
            </a:r>
          </a:p>
          <a:p>
            <a:pPr>
              <a:buNone/>
            </a:pPr>
            <a:endParaRPr lang="cs-CZ" sz="2800" b="1" dirty="0"/>
          </a:p>
          <a:p>
            <a:pPr>
              <a:buNone/>
            </a:pPr>
            <a:endParaRPr lang="cs-CZ"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a:solidFill>
                  <a:srgbClr val="FF0000"/>
                </a:solidFill>
                <a:latin typeface="Arial Black" pitchFamily="34" charset="0"/>
              </a:rPr>
              <a:t>Mikrokrystalický vosk</a:t>
            </a:r>
            <a:br>
              <a:rPr lang="cs-CZ" sz="3600" b="1" dirty="0">
                <a:solidFill>
                  <a:srgbClr val="FF0000"/>
                </a:solidFill>
                <a:latin typeface="Arial Black" pitchFamily="34" charset="0"/>
              </a:rPr>
            </a:br>
            <a:r>
              <a:rPr lang="cs-CZ" sz="3200" b="1" dirty="0">
                <a:solidFill>
                  <a:srgbClr val="FF0000"/>
                </a:solidFill>
                <a:latin typeface="Arial Black" pitchFamily="34" charset="0"/>
              </a:rPr>
              <a:t>Opět produkt získávaný při destilaci ropy</a:t>
            </a:r>
            <a:r>
              <a:rPr lang="cs-CZ" sz="3600" b="1" dirty="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a:solidFill>
                  <a:srgbClr val="0000FF"/>
                </a:solidFill>
                <a:latin typeface="Arial Black" pitchFamily="34" charset="0"/>
              </a:rPr>
              <a:t>Parafín</a:t>
            </a:r>
          </a:p>
        </p:txBody>
      </p:sp>
      <p:sp>
        <p:nvSpPr>
          <p:cNvPr id="10" name="Zástupný symbol pro obsah 9"/>
          <p:cNvSpPr>
            <a:spLocks noGrp="1"/>
          </p:cNvSpPr>
          <p:nvPr>
            <p:ph sz="half" idx="2"/>
          </p:nvPr>
        </p:nvSpPr>
        <p:spPr>
          <a:xfrm>
            <a:off x="0" y="2636912"/>
            <a:ext cx="4579740" cy="3273227"/>
          </a:xfrm>
        </p:spPr>
        <p:txBody>
          <a:bodyPr/>
          <a:lstStyle/>
          <a:p>
            <a:r>
              <a:rPr lang="cs-CZ" sz="3200" b="1" dirty="0">
                <a:solidFill>
                  <a:srgbClr val="0000FF"/>
                </a:solidFill>
              </a:rPr>
              <a:t>Obsahuje hlavně LINEÁRNÍ STRUKTURY</a:t>
            </a:r>
          </a:p>
          <a:p>
            <a:r>
              <a:rPr lang="cs-CZ" sz="3200" b="1" dirty="0">
                <a:solidFill>
                  <a:srgbClr val="0000FF"/>
                </a:solidFill>
              </a:rPr>
              <a:t>Bezbarvý</a:t>
            </a:r>
          </a:p>
          <a:p>
            <a:r>
              <a:rPr lang="cs-CZ" sz="3200" b="1" dirty="0">
                <a:solidFill>
                  <a:srgbClr val="0000FF"/>
                </a:solidFill>
              </a:rPr>
              <a:t>Od C</a:t>
            </a:r>
            <a:r>
              <a:rPr lang="cs-CZ" sz="3200" b="1" baseline="-25000" dirty="0">
                <a:solidFill>
                  <a:srgbClr val="0000FF"/>
                </a:solidFill>
              </a:rPr>
              <a:t>26</a:t>
            </a:r>
            <a:r>
              <a:rPr lang="cs-CZ" sz="3200" b="1" dirty="0">
                <a:solidFill>
                  <a:srgbClr val="0000FF"/>
                </a:solidFill>
              </a:rPr>
              <a:t> výše</a:t>
            </a:r>
          </a:p>
          <a:p>
            <a:r>
              <a:rPr lang="cs-CZ" sz="3200" b="1" dirty="0">
                <a:solidFill>
                  <a:srgbClr val="0000FF"/>
                </a:solidFill>
              </a:rPr>
              <a:t>Téměř transparentní</a:t>
            </a:r>
            <a:endParaRPr lang="cs-CZ" sz="3200" dirty="0">
              <a:solidFill>
                <a:srgbClr val="0000FF"/>
              </a:solidFill>
            </a:endParaRPr>
          </a:p>
          <a:p>
            <a:endParaRPr lang="cs-CZ" sz="3200"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498975" cy="3561258"/>
          </a:xfrm>
        </p:spPr>
        <p:txBody>
          <a:bodyPr/>
          <a:lstStyle/>
          <a:p>
            <a:r>
              <a:rPr lang="cs-CZ" b="1" dirty="0">
                <a:solidFill>
                  <a:srgbClr val="FF0000"/>
                </a:solidFill>
              </a:rPr>
              <a:t>Obsahuje hlavně </a:t>
            </a:r>
            <a:r>
              <a:rPr lang="cs-CZ" b="1" i="1" u="sng" dirty="0">
                <a:solidFill>
                  <a:srgbClr val="FF0000"/>
                </a:solidFill>
                <a:latin typeface="Arial Black" pitchFamily="34" charset="0"/>
              </a:rPr>
              <a:t>LINEÁRNÍ, rozvětvené i cyklické STRUKTURY</a:t>
            </a:r>
          </a:p>
          <a:p>
            <a:r>
              <a:rPr lang="cs-CZ" b="1" dirty="0">
                <a:solidFill>
                  <a:srgbClr val="FF0000"/>
                </a:solidFill>
              </a:rPr>
              <a:t>Většinou nažloutlý až nahnědlý, bezbarvý jen po rafinaci</a:t>
            </a:r>
          </a:p>
          <a:p>
            <a:r>
              <a:rPr lang="cs-CZ" b="1" dirty="0">
                <a:solidFill>
                  <a:srgbClr val="FF0000"/>
                </a:solidFill>
              </a:rPr>
              <a:t>Od C</a:t>
            </a:r>
            <a:r>
              <a:rPr lang="cs-CZ" b="1" baseline="-25000" dirty="0">
                <a:solidFill>
                  <a:srgbClr val="FF0000"/>
                </a:solidFill>
              </a:rPr>
              <a:t>50</a:t>
            </a:r>
            <a:r>
              <a:rPr lang="cs-CZ" b="1" dirty="0">
                <a:solidFill>
                  <a:srgbClr val="FF0000"/>
                </a:solidFill>
              </a:rPr>
              <a:t> výše</a:t>
            </a:r>
          </a:p>
          <a:p>
            <a:r>
              <a:rPr lang="cs-CZ" b="1" dirty="0" err="1">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fld id="{4F2A1469-E793-46BA-9159-815B7FE5FA93}"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a:solidFill>
                  <a:srgbClr val="FF0000"/>
                </a:solidFill>
                <a:latin typeface="Arial Black" pitchFamily="34" charset="0"/>
              </a:rPr>
              <a:t>Jak liší </a:t>
            </a:r>
            <a:r>
              <a:rPr lang="cs-CZ" sz="3200" b="1" dirty="0">
                <a:solidFill>
                  <a:srgbClr val="0000FF"/>
                </a:solidFill>
                <a:latin typeface="Arial Black" pitchFamily="34" charset="0"/>
              </a:rPr>
              <a:t>oleje</a:t>
            </a:r>
            <a:r>
              <a:rPr lang="cs-CZ" sz="3200" b="1" dirty="0">
                <a:solidFill>
                  <a:srgbClr val="FF0000"/>
                </a:solidFill>
                <a:latin typeface="Arial Black" pitchFamily="34" charset="0"/>
              </a:rPr>
              <a:t> a vosky?</a:t>
            </a: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a:solidFill>
                  <a:srgbClr val="0000FF"/>
                </a:solidFill>
                <a:latin typeface="Arial Black" pitchFamily="34" charset="0"/>
              </a:rPr>
              <a:t>Oleje</a:t>
            </a: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a:solidFill>
                  <a:srgbClr val="0000FF"/>
                </a:solidFill>
              </a:rPr>
              <a:t>Glyceridy</a:t>
            </a:r>
          </a:p>
          <a:p>
            <a:r>
              <a:rPr lang="cs-CZ" sz="3200" b="1" dirty="0">
                <a:solidFill>
                  <a:srgbClr val="0000FF"/>
                </a:solidFill>
              </a:rPr>
              <a:t>Vyšší mastné kyseliny (&gt; 10 C)</a:t>
            </a:r>
          </a:p>
          <a:p>
            <a:r>
              <a:rPr lang="cs-CZ" sz="3200" b="1" u="sng" dirty="0">
                <a:solidFill>
                  <a:srgbClr val="008000"/>
                </a:solidFill>
                <a:latin typeface="Arial Black" pitchFamily="34" charset="0"/>
              </a:rPr>
              <a:t>Nenasycené</a:t>
            </a:r>
            <a:endParaRPr lang="cs-CZ" b="1" u="sng" dirty="0">
              <a:solidFill>
                <a:srgbClr val="008000"/>
              </a:solidFill>
              <a:latin typeface="Arial Black" pitchFamily="34" charset="0"/>
            </a:endParaRPr>
          </a:p>
          <a:p>
            <a:pPr lvl="1"/>
            <a:r>
              <a:rPr lang="cs-CZ" sz="2400" b="1" dirty="0">
                <a:solidFill>
                  <a:srgbClr val="008000"/>
                </a:solidFill>
              </a:rPr>
              <a:t>Jedna dvojná vazba</a:t>
            </a:r>
          </a:p>
          <a:p>
            <a:pPr lvl="1"/>
            <a:r>
              <a:rPr lang="cs-CZ" sz="2400" b="1" dirty="0">
                <a:solidFill>
                  <a:srgbClr val="008000"/>
                </a:solidFill>
              </a:rPr>
              <a:t>Více dvojných vazeb</a:t>
            </a:r>
          </a:p>
          <a:p>
            <a:pPr lvl="2"/>
            <a:r>
              <a:rPr lang="cs-CZ" sz="2400" b="1" dirty="0">
                <a:solidFill>
                  <a:srgbClr val="008000"/>
                </a:solidFill>
              </a:rPr>
              <a:t>Izolované</a:t>
            </a:r>
          </a:p>
          <a:p>
            <a:pPr lvl="2"/>
            <a:r>
              <a:rPr lang="cs-CZ" sz="2400" b="1" dirty="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i="1" dirty="0">
                <a:solidFill>
                  <a:srgbClr val="FF0000"/>
                </a:solidFill>
                <a:latin typeface="Arial Black" pitchFamily="34" charset="0"/>
              </a:rPr>
              <a:t>Vosky </a:t>
            </a: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i="1" dirty="0">
                <a:solidFill>
                  <a:srgbClr val="FF0000"/>
                </a:solidFill>
              </a:rPr>
              <a:t>Alkoholy s delším alifatickým řetězcem (cca. C &gt; 15)</a:t>
            </a:r>
          </a:p>
          <a:p>
            <a:r>
              <a:rPr lang="cs-CZ" sz="3200" b="1" i="1" dirty="0">
                <a:solidFill>
                  <a:srgbClr val="FF0000"/>
                </a:solidFill>
              </a:rPr>
              <a:t>Vyskytují se i vosky na bázi DIOLŮ</a:t>
            </a:r>
          </a:p>
          <a:p>
            <a:r>
              <a:rPr lang="cs-CZ" sz="3200" b="1" i="1" dirty="0">
                <a:solidFill>
                  <a:srgbClr val="FF0000"/>
                </a:solidFill>
              </a:rPr>
              <a:t>Vyšší mastné kyseliny (cca. &gt; 15 C), většinou </a:t>
            </a:r>
            <a:r>
              <a:rPr lang="cs-CZ" sz="3200" b="1" i="1" dirty="0">
                <a:solidFill>
                  <a:srgbClr val="FF0000"/>
                </a:solidFill>
                <a:latin typeface="Arial Black" pitchFamily="34" charset="0"/>
              </a:rPr>
              <a:t>NASYCENÉ</a:t>
            </a:r>
            <a:endParaRPr lang="cs-CZ" b="1" i="1" dirty="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AAB97779-CBEB-4A4F-8BEE-A632B26007F1}"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solidFill>
                  <a:srgbClr val="FF0000"/>
                </a:solidFill>
                <a:latin typeface="Arial Black" pitchFamily="34" charset="0"/>
              </a:rPr>
              <a:t>Mikrokrystalický vosk</a:t>
            </a:r>
            <a:br>
              <a:rPr lang="cs-CZ" sz="3600" b="1" dirty="0">
                <a:solidFill>
                  <a:srgbClr val="FF0000"/>
                </a:solidFill>
                <a:latin typeface="Arial Black" pitchFamily="34" charset="0"/>
              </a:rPr>
            </a:br>
            <a:r>
              <a:rPr lang="cs-CZ" sz="3600" b="1" dirty="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b="1" dirty="0"/>
              <a:t>Je lepivější &gt; lepší na nánosy</a:t>
            </a:r>
          </a:p>
          <a:p>
            <a:r>
              <a:rPr lang="cs-CZ" b="1" dirty="0"/>
              <a:t>Směsi s jinými vosky, kterým dodává tvárnost</a:t>
            </a:r>
          </a:p>
          <a:p>
            <a:r>
              <a:rPr lang="cs-CZ" b="1" dirty="0"/>
              <a:t>Ostatní podobně jako parafín</a:t>
            </a:r>
          </a:p>
          <a:p>
            <a:endParaRPr lang="cs-CZ" b="1" dirty="0"/>
          </a:p>
          <a:p>
            <a:endParaRPr lang="cs-CZ" b="1" dirty="0"/>
          </a:p>
        </p:txBody>
      </p:sp>
      <p:sp>
        <p:nvSpPr>
          <p:cNvPr id="3" name="Zástupný symbol pro datum 2"/>
          <p:cNvSpPr>
            <a:spLocks noGrp="1"/>
          </p:cNvSpPr>
          <p:nvPr>
            <p:ph type="dt" sz="half" idx="10"/>
          </p:nvPr>
        </p:nvSpPr>
        <p:spPr/>
        <p:txBody>
          <a:bodyPr/>
          <a:lstStyle/>
          <a:p>
            <a:pPr>
              <a:defRPr/>
            </a:pPr>
            <a:fld id="{A019CC7C-3025-41A0-9808-FC3F1847B2B4}"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a:solidFill>
                  <a:srgbClr val="FF0000"/>
                </a:solidFill>
                <a:latin typeface="Arial Black" pitchFamily="34" charset="0"/>
              </a:rPr>
              <a:t>MŮJ OBLÍBENÝ VOSK </a:t>
            </a:r>
            <a:br>
              <a:rPr lang="cs-CZ" sz="3600" b="1" dirty="0">
                <a:solidFill>
                  <a:srgbClr val="FF0000"/>
                </a:solidFill>
                <a:latin typeface="Arial Black" pitchFamily="34" charset="0"/>
              </a:rPr>
            </a:br>
            <a:r>
              <a:rPr lang="cs-CZ" sz="6000" b="1" dirty="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5A8AD48F-5354-4BC8-8318-53288534C69C}"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a:solidFill>
                  <a:srgbClr val="FF0000"/>
                </a:solidFill>
                <a:latin typeface="Arial Black" pitchFamily="34" charset="0"/>
              </a:rPr>
              <a:t>Přírodní produkty &gt; </a:t>
            </a:r>
            <a:r>
              <a:rPr lang="cs-CZ" b="1" dirty="0">
                <a:solidFill>
                  <a:srgbClr val="C00000"/>
                </a:solidFill>
                <a:latin typeface="Arial Black" panose="020B0A04020102020204" pitchFamily="34" charset="0"/>
              </a:rPr>
              <a:t>NEOBNOVITELNÉ ZDROJE </a:t>
            </a:r>
            <a:r>
              <a:rPr lang="cs-CZ" b="1" dirty="0">
                <a:solidFill>
                  <a:srgbClr val="C00000"/>
                </a:solidFill>
              </a:rPr>
              <a:t>&gt; </a:t>
            </a:r>
            <a:r>
              <a:rPr lang="cs-CZ" b="1" dirty="0">
                <a:solidFill>
                  <a:srgbClr val="008000"/>
                </a:solidFill>
                <a:latin typeface="Arial Black" panose="020B0A04020102020204" pitchFamily="34" charset="0"/>
              </a:rPr>
              <a:t>EXTRAKCE LIGNITU NEBO HNĚDÉHO UHLÍ</a:t>
            </a:r>
          </a:p>
          <a:p>
            <a:r>
              <a:rPr lang="cs-CZ" dirty="0"/>
              <a:t>Montánní pryskyřice</a:t>
            </a:r>
          </a:p>
          <a:p>
            <a:r>
              <a:rPr lang="cs-CZ" b="1" dirty="0">
                <a:solidFill>
                  <a:srgbClr val="0000FF"/>
                </a:solidFill>
                <a:latin typeface="Arial Black" pitchFamily="34" charset="0"/>
              </a:rPr>
              <a:t>Montánní vosk</a:t>
            </a:r>
          </a:p>
          <a:p>
            <a:r>
              <a:rPr lang="cs-CZ" dirty="0"/>
              <a:t>Asfalt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3F8894B6-B04C-4FF7-A516-4FED31E4BF68}"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a:solidFill>
                  <a:srgbClr val="0000FF"/>
                </a:solidFill>
              </a:rPr>
              <a:t>Montanic</a:t>
            </a:r>
            <a:r>
              <a:rPr lang="cs-CZ" sz="2800" b="1" u="sng" dirty="0">
                <a:solidFill>
                  <a:srgbClr val="0000FF"/>
                </a:solidFill>
              </a:rPr>
              <a:t> </a:t>
            </a:r>
            <a:r>
              <a:rPr lang="cs-CZ" sz="2800" b="1" u="sng" dirty="0" err="1">
                <a:solidFill>
                  <a:srgbClr val="0000FF"/>
                </a:solidFill>
              </a:rPr>
              <a:t>acid</a:t>
            </a:r>
            <a:r>
              <a:rPr lang="cs-CZ" sz="2800" b="1" u="sng" dirty="0">
                <a:solidFill>
                  <a:srgbClr val="0000FF"/>
                </a:solidFill>
              </a:rPr>
              <a:t> </a:t>
            </a:r>
            <a:r>
              <a:rPr lang="cs-CZ" sz="2800" b="1" dirty="0">
                <a:solidFill>
                  <a:srgbClr val="0000FF"/>
                </a:solidFill>
              </a:rPr>
              <a:t>(C</a:t>
            </a:r>
            <a:r>
              <a:rPr lang="cs-CZ" sz="2800" b="1" baseline="-25000" dirty="0">
                <a:solidFill>
                  <a:srgbClr val="0000FF"/>
                </a:solidFill>
              </a:rPr>
              <a:t>28</a:t>
            </a:r>
            <a:r>
              <a:rPr lang="cs-CZ" sz="2800" b="1" dirty="0">
                <a:solidFill>
                  <a:srgbClr val="0000FF"/>
                </a:solidFill>
              </a:rPr>
              <a:t>H</a:t>
            </a:r>
            <a:r>
              <a:rPr lang="cs-CZ" sz="2800" b="1" baseline="-25000" dirty="0">
                <a:solidFill>
                  <a:srgbClr val="0000FF"/>
                </a:solidFill>
              </a:rPr>
              <a:t>56</a:t>
            </a:r>
            <a:r>
              <a:rPr lang="cs-CZ" sz="2800" b="1" dirty="0">
                <a:solidFill>
                  <a:srgbClr val="0000FF"/>
                </a:solidFill>
              </a:rPr>
              <a:t>O</a:t>
            </a:r>
            <a:r>
              <a:rPr lang="cs-CZ" sz="2800" b="1" baseline="-25000" dirty="0">
                <a:solidFill>
                  <a:srgbClr val="0000FF"/>
                </a:solidFill>
              </a:rPr>
              <a:t>2</a:t>
            </a:r>
            <a:r>
              <a:rPr lang="cs-CZ" sz="2800" b="1" dirty="0">
                <a:solidFill>
                  <a:srgbClr val="0000FF"/>
                </a:solidFill>
              </a:rPr>
              <a:t>)&gt; estery &gt; Montánní vosk</a:t>
            </a:r>
          </a:p>
          <a:p>
            <a:r>
              <a:rPr lang="cs-CZ" sz="2800" b="1" dirty="0">
                <a:solidFill>
                  <a:srgbClr val="0000FF"/>
                </a:solidFill>
              </a:rPr>
              <a:t>Je udáváno C</a:t>
            </a:r>
            <a:r>
              <a:rPr lang="cs-CZ" sz="2800" b="1" baseline="-25000" dirty="0">
                <a:solidFill>
                  <a:srgbClr val="0000FF"/>
                </a:solidFill>
              </a:rPr>
              <a:t>24</a:t>
            </a:r>
            <a:r>
              <a:rPr lang="cs-CZ" sz="2800" b="1" dirty="0">
                <a:solidFill>
                  <a:srgbClr val="0000FF"/>
                </a:solidFill>
              </a:rPr>
              <a:t> – C</a:t>
            </a:r>
            <a:r>
              <a:rPr lang="cs-CZ" sz="2800" b="1" baseline="-25000" dirty="0">
                <a:solidFill>
                  <a:srgbClr val="0000FF"/>
                </a:solidFill>
              </a:rPr>
              <a:t>30</a:t>
            </a:r>
            <a:r>
              <a:rPr lang="cs-CZ" sz="2800" b="1" dirty="0">
                <a:solidFill>
                  <a:srgbClr val="0000FF"/>
                </a:solidFill>
              </a:rPr>
              <a:t> pro „</a:t>
            </a:r>
            <a:r>
              <a:rPr lang="cs-CZ" sz="2800" b="1" dirty="0" err="1">
                <a:solidFill>
                  <a:srgbClr val="0000FF"/>
                </a:solidFill>
              </a:rPr>
              <a:t>Montánové</a:t>
            </a:r>
            <a:r>
              <a:rPr lang="cs-CZ" sz="2800" b="1" dirty="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a:solidFill>
                  <a:srgbClr val="008000"/>
                </a:solidFill>
              </a:rPr>
              <a:t>Obsažena v těchto voscích:</a:t>
            </a:r>
          </a:p>
          <a:p>
            <a:pPr>
              <a:buFont typeface="Arial" pitchFamily="34" charset="0"/>
              <a:buChar char="•"/>
            </a:pPr>
            <a:r>
              <a:rPr lang="cs-CZ" sz="2800" b="1" dirty="0"/>
              <a:t> </a:t>
            </a:r>
            <a:r>
              <a:rPr lang="cs-CZ" sz="2800" b="1" dirty="0">
                <a:solidFill>
                  <a:srgbClr val="0000FF"/>
                </a:solidFill>
              </a:rPr>
              <a:t>Montánní vosk</a:t>
            </a:r>
          </a:p>
          <a:p>
            <a:pPr>
              <a:buFont typeface="Arial" pitchFamily="34" charset="0"/>
              <a:buChar char="•"/>
            </a:pPr>
            <a:r>
              <a:rPr lang="cs-CZ" sz="2800" b="1" dirty="0"/>
              <a:t> Čínský vosk</a:t>
            </a:r>
          </a:p>
          <a:p>
            <a:pPr>
              <a:buFont typeface="Arial" pitchFamily="34" charset="0"/>
              <a:buChar char="•"/>
            </a:pPr>
            <a:r>
              <a:rPr lang="cs-CZ" sz="2800" b="1" dirty="0"/>
              <a:t> Včelí vosk</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B2C779C9-87E3-4C45-847F-0ADE73D66C29}"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a:solidFill>
                  <a:srgbClr val="0000FF"/>
                </a:solidFill>
              </a:rPr>
              <a:t> Estery – cca. 62- 68 % hmot.</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cca. 22-26 % hmot.</a:t>
            </a:r>
          </a:p>
          <a:p>
            <a:pPr>
              <a:buFont typeface="Arial" pitchFamily="34" charset="0"/>
              <a:buChar char="•"/>
            </a:pPr>
            <a:r>
              <a:rPr lang="cs-CZ" sz="3200" b="1" dirty="0">
                <a:solidFill>
                  <a:srgbClr val="0000FF"/>
                </a:solidFill>
              </a:rPr>
              <a:t> Parafíny – 0,5 % hmot.</a:t>
            </a:r>
          </a:p>
          <a:p>
            <a:pPr>
              <a:buFont typeface="Arial" pitchFamily="34" charset="0"/>
              <a:buChar char="•"/>
            </a:pPr>
            <a:r>
              <a:rPr lang="cs-CZ" sz="3200" b="1" dirty="0">
                <a:solidFill>
                  <a:srgbClr val="0000FF"/>
                </a:solidFill>
              </a:rPr>
              <a:t> </a:t>
            </a:r>
            <a:r>
              <a:rPr lang="cs-CZ" sz="3200" b="1" dirty="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a:solidFill>
                  <a:srgbClr val="FF0000"/>
                </a:solidFill>
              </a:rPr>
              <a:t>Vyšší bod tání – cca. 82 – 95 °C</a:t>
            </a:r>
          </a:p>
          <a:p>
            <a:r>
              <a:rPr lang="cs-CZ" sz="3200" b="1" dirty="0">
                <a:solidFill>
                  <a:srgbClr val="FF0000"/>
                </a:solidFill>
              </a:rPr>
              <a:t>Dosti tvrdý</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466DE69D-289E-4A5A-94E1-E307D0A9FD01}"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a:solidFill>
                  <a:srgbClr val="0000FF"/>
                </a:solidFill>
              </a:rPr>
              <a:t> </a:t>
            </a:r>
            <a:r>
              <a:rPr lang="cs-CZ" sz="3200" b="1" dirty="0">
                <a:solidFill>
                  <a:srgbClr val="FF0000"/>
                </a:solidFill>
              </a:rPr>
              <a:t>Možnosti přípravy MODIFIKOVANÝCH PRODUKTŮ</a:t>
            </a:r>
            <a:endParaRPr lang="cs-CZ" sz="3200" b="1" dirty="0">
              <a:solidFill>
                <a:srgbClr val="0000FF"/>
              </a:solidFill>
            </a:endParaRPr>
          </a:p>
          <a:p>
            <a:pPr>
              <a:buFont typeface="Arial" pitchFamily="34" charset="0"/>
              <a:buChar char="•"/>
            </a:pPr>
            <a:r>
              <a:rPr lang="cs-CZ" sz="3200" b="1" dirty="0">
                <a:solidFill>
                  <a:srgbClr val="0000FF"/>
                </a:solidFill>
              </a:rPr>
              <a:t> Estery – ZMÝDELNĚNÍ  i částečné</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vznik solí </a:t>
            </a:r>
            <a:r>
              <a:rPr lang="cs-CZ" sz="3200" b="1" dirty="0" err="1">
                <a:solidFill>
                  <a:srgbClr val="0000FF"/>
                </a:solidFill>
              </a:rPr>
              <a:t>Me</a:t>
            </a:r>
            <a:r>
              <a:rPr lang="cs-CZ" sz="3200" b="1" baseline="30000" dirty="0">
                <a:solidFill>
                  <a:srgbClr val="0000FF"/>
                </a:solidFill>
              </a:rPr>
              <a:t>+</a:t>
            </a:r>
            <a:r>
              <a:rPr lang="cs-CZ" sz="3200" b="1" dirty="0">
                <a:solidFill>
                  <a:srgbClr val="0000FF"/>
                </a:solidFill>
              </a:rPr>
              <a:t> či </a:t>
            </a:r>
            <a:r>
              <a:rPr lang="cs-CZ" sz="3200" b="1" dirty="0" err="1">
                <a:solidFill>
                  <a:srgbClr val="0000FF"/>
                </a:solidFill>
              </a:rPr>
              <a:t>Me</a:t>
            </a:r>
            <a:r>
              <a:rPr lang="cs-CZ" sz="3200" b="1" baseline="30000" dirty="0">
                <a:solidFill>
                  <a:srgbClr val="0000FF"/>
                </a:solidFill>
              </a:rPr>
              <a:t>+2</a:t>
            </a:r>
          </a:p>
          <a:p>
            <a:pPr>
              <a:buFont typeface="Arial" pitchFamily="34" charset="0"/>
              <a:buChar char="•"/>
            </a:pPr>
            <a:r>
              <a:rPr lang="cs-CZ" sz="3200" b="1" dirty="0">
                <a:solidFill>
                  <a:srgbClr val="0000FF"/>
                </a:solidFill>
              </a:rPr>
              <a:t> Volná kyselina </a:t>
            </a:r>
            <a:r>
              <a:rPr lang="cs-CZ" sz="3200" b="1" dirty="0" err="1">
                <a:solidFill>
                  <a:srgbClr val="0000FF"/>
                </a:solidFill>
              </a:rPr>
              <a:t>montánová</a:t>
            </a:r>
            <a:r>
              <a:rPr lang="cs-CZ" sz="3200" b="1" dirty="0">
                <a:solidFill>
                  <a:srgbClr val="0000FF"/>
                </a:solidFill>
              </a:rPr>
              <a:t> – esterifikace s dioly (</a:t>
            </a:r>
            <a:r>
              <a:rPr lang="cs-CZ" sz="3200" b="1" dirty="0" err="1">
                <a:solidFill>
                  <a:srgbClr val="0000FF"/>
                </a:solidFill>
              </a:rPr>
              <a:t>etylénglykol</a:t>
            </a:r>
            <a:r>
              <a:rPr lang="cs-CZ" sz="3200" b="1" dirty="0">
                <a:solidFill>
                  <a:srgbClr val="0000FF"/>
                </a:solidFill>
              </a:rPr>
              <a:t>) a trioly (glycerin)</a:t>
            </a:r>
          </a:p>
          <a:p>
            <a:pPr>
              <a:buFont typeface="Arial" pitchFamily="34" charset="0"/>
              <a:buChar char="•"/>
            </a:pPr>
            <a:r>
              <a:rPr lang="cs-CZ" sz="3200" b="1" dirty="0">
                <a:solidFill>
                  <a:srgbClr val="0000FF"/>
                </a:solidFill>
              </a:rPr>
              <a:t> </a:t>
            </a:r>
            <a:r>
              <a:rPr lang="cs-CZ" sz="3200" b="1" dirty="0">
                <a:solidFill>
                  <a:srgbClr val="008000"/>
                </a:solidFill>
              </a:rPr>
              <a:t>Řada vosků LICOWAX  firmy </a:t>
            </a:r>
            <a:r>
              <a:rPr lang="cs-CZ" sz="3200" b="1" dirty="0" err="1">
                <a:solidFill>
                  <a:srgbClr val="008000"/>
                </a:solidFill>
              </a:rPr>
              <a:t>Clariant</a:t>
            </a:r>
            <a:endParaRPr lang="cs-CZ" sz="3200" dirty="0">
              <a:solidFill>
                <a:srgbClr val="008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327E7A02-2C71-4F69-84EB-7B29B752CBF1}"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pic>
        <p:nvPicPr>
          <p:cNvPr id="8" name="Obrázek 7" descr="img504.jpg"/>
          <p:cNvPicPr>
            <a:picLocks noChangeAspect="1"/>
          </p:cNvPicPr>
          <p:nvPr/>
        </p:nvPicPr>
        <p:blipFill>
          <a:blip r:embed="rId2" cstate="print"/>
          <a:stretch>
            <a:fillRect/>
          </a:stretch>
        </p:blipFill>
        <p:spPr>
          <a:xfrm rot="10800000">
            <a:off x="0" y="620688"/>
            <a:ext cx="8965746" cy="623731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8229600" cy="634082"/>
          </a:xfrm>
        </p:spPr>
        <p:txBody>
          <a:bodyPr/>
          <a:lstStyle/>
          <a:p>
            <a:r>
              <a:rPr lang="cs-CZ" sz="3600" b="1" dirty="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C42D3D8E-739A-46AD-8636-7F64D69C37A2}"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pic>
        <p:nvPicPr>
          <p:cNvPr id="7" name="Obrázek 6" descr="img505.jpg"/>
          <p:cNvPicPr>
            <a:picLocks noChangeAspect="1"/>
          </p:cNvPicPr>
          <p:nvPr/>
        </p:nvPicPr>
        <p:blipFill>
          <a:blip r:embed="rId2" cstate="print"/>
          <a:stretch>
            <a:fillRect/>
          </a:stretch>
        </p:blipFill>
        <p:spPr>
          <a:xfrm rot="10800000">
            <a:off x="-1" y="548680"/>
            <a:ext cx="9144000" cy="630932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a:t>Obecně tam, kde je potřeba lesklý a relativně tvrdý nános (povrch)</a:t>
            </a:r>
          </a:p>
          <a:p>
            <a:pPr lvl="1" algn="just"/>
            <a:r>
              <a:rPr lang="cs-CZ" dirty="0"/>
              <a:t>Leštěnky na auta – cca. třetina světové spotřeby </a:t>
            </a:r>
          </a:p>
          <a:p>
            <a:pPr lvl="1" algn="just"/>
            <a:r>
              <a:rPr lang="cs-CZ" sz="4000" dirty="0">
                <a:solidFill>
                  <a:srgbClr val="FF0000"/>
                </a:solidFill>
                <a:latin typeface="Arial Black" pitchFamily="34" charset="0"/>
              </a:rPr>
              <a:t>Krémy na boty</a:t>
            </a:r>
          </a:p>
          <a:p>
            <a:pPr lvl="1" algn="just"/>
            <a:r>
              <a:rPr lang="cs-CZ" sz="4000" dirty="0">
                <a:solidFill>
                  <a:srgbClr val="008000"/>
                </a:solidFill>
                <a:latin typeface="Arial Black" pitchFamily="34" charset="0"/>
              </a:rPr>
              <a:t>Mazivo při zpracování plastů</a:t>
            </a:r>
          </a:p>
          <a:p>
            <a:pPr lvl="1" algn="just"/>
            <a:r>
              <a:rPr lang="cs-CZ" dirty="0"/>
              <a:t>Náhrada či modifikace včelího vosku</a:t>
            </a:r>
          </a:p>
          <a:p>
            <a:pPr lvl="1" algn="just"/>
            <a:r>
              <a:rPr lang="cs-CZ" dirty="0"/>
              <a:t>……………….</a:t>
            </a:r>
          </a:p>
        </p:txBody>
      </p:sp>
      <p:sp>
        <p:nvSpPr>
          <p:cNvPr id="3" name="Zástupný symbol pro datum 2"/>
          <p:cNvSpPr>
            <a:spLocks noGrp="1"/>
          </p:cNvSpPr>
          <p:nvPr>
            <p:ph type="dt" sz="half" idx="10"/>
          </p:nvPr>
        </p:nvSpPr>
        <p:spPr/>
        <p:txBody>
          <a:bodyPr/>
          <a:lstStyle/>
          <a:p>
            <a:pPr>
              <a:defRPr/>
            </a:pPr>
            <a:fld id="{3C10E612-00E7-4349-A93D-3B14A8A8BD8A}"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sp>
        <p:nvSpPr>
          <p:cNvPr id="6" name="TextovéPole 5">
            <a:extLst>
              <a:ext uri="{FF2B5EF4-FFF2-40B4-BE49-F238E27FC236}">
                <a16:creationId xmlns:a16="http://schemas.microsoft.com/office/drawing/2014/main" id="{7B6060EA-B7F8-B8A0-817D-0A95D9D878C1}"/>
              </a:ext>
            </a:extLst>
          </p:cNvPr>
          <p:cNvSpPr txBox="1"/>
          <p:nvPr/>
        </p:nvSpPr>
        <p:spPr>
          <a:xfrm>
            <a:off x="0" y="5229200"/>
            <a:ext cx="9144000" cy="1077218"/>
          </a:xfrm>
          <a:prstGeom prst="rect">
            <a:avLst/>
          </a:prstGeom>
          <a:noFill/>
        </p:spPr>
        <p:txBody>
          <a:bodyPr wrap="square" rtlCol="0">
            <a:spAutoFit/>
          </a:bodyPr>
          <a:lstStyle/>
          <a:p>
            <a:pPr algn="ctr"/>
            <a:r>
              <a:rPr lang="cs-CZ" sz="3200" dirty="0">
                <a:solidFill>
                  <a:srgbClr val="0000FF"/>
                </a:solidFill>
                <a:highlight>
                  <a:srgbClr val="FFFF00"/>
                </a:highlight>
                <a:latin typeface="Arial Black" panose="020B0A04020102020204" pitchFamily="34" charset="0"/>
              </a:rPr>
              <a:t>Nyní je asi v Evropě nejvýznamnějším výrobcem vosků firma CLARIANT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a:solidFill>
                  <a:srgbClr val="008000"/>
                </a:solidFill>
                <a:latin typeface="Arial Black" pitchFamily="34" charset="0"/>
              </a:rPr>
              <a:t>ZPÁTKY K ROSTLINÁM!</a:t>
            </a:r>
            <a:br>
              <a:rPr lang="cs-CZ" sz="3600" b="1" dirty="0">
                <a:solidFill>
                  <a:srgbClr val="008000"/>
                </a:solidFill>
                <a:latin typeface="Arial Black" pitchFamily="34" charset="0"/>
              </a:rPr>
            </a:br>
            <a:r>
              <a:rPr lang="cs-CZ" sz="3600" b="1" u="sng" dirty="0">
                <a:solidFill>
                  <a:srgbClr val="008000"/>
                </a:solidFill>
                <a:latin typeface="Arial Black" pitchFamily="34" charset="0"/>
              </a:rPr>
              <a:t>Karnaubský vosk </a:t>
            </a:r>
            <a:r>
              <a:rPr lang="cs-CZ" sz="3600" b="1" dirty="0">
                <a:solidFill>
                  <a:srgbClr val="008000"/>
                </a:solidFill>
                <a:latin typeface="Arial Black" pitchFamily="34" charset="0"/>
              </a:rPr>
              <a:t>1</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9919F8E5-9760-46A5-B27A-78E256C4EBD5}"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58</a:t>
            </a:fld>
            <a:endParaRPr lang="sk-SK"/>
          </a:p>
        </p:txBody>
      </p:sp>
      <p:sp>
        <p:nvSpPr>
          <p:cNvPr id="8" name="Zástupný symbol pro obsah 7"/>
          <p:cNvSpPr>
            <a:spLocks noGrp="1"/>
          </p:cNvSpPr>
          <p:nvPr>
            <p:ph idx="1"/>
          </p:nvPr>
        </p:nvSpPr>
        <p:spPr>
          <a:xfrm>
            <a:off x="0" y="1412776"/>
            <a:ext cx="9144000" cy="5445224"/>
          </a:xfrm>
          <a:solidFill>
            <a:schemeClr val="bg1">
              <a:lumMod val="95000"/>
            </a:schemeClr>
          </a:solidFill>
        </p:spPr>
        <p:txBody>
          <a:bodyPr/>
          <a:lstStyle/>
          <a:p>
            <a:r>
              <a:rPr lang="cs-CZ" sz="3400" b="1" dirty="0">
                <a:solidFill>
                  <a:srgbClr val="FF0000"/>
                </a:solidFill>
                <a:latin typeface="Arial Black" pitchFamily="34" charset="0"/>
              </a:rPr>
              <a:t>Přírodní produkty &gt; </a:t>
            </a:r>
            <a:r>
              <a:rPr lang="cs-CZ" sz="3400" b="1" dirty="0">
                <a:solidFill>
                  <a:srgbClr val="C00000"/>
                </a:solidFill>
                <a:latin typeface="Arial Black" pitchFamily="34" charset="0"/>
              </a:rPr>
              <a:t>OBNOVITELNÉ ZDROJE </a:t>
            </a:r>
            <a:r>
              <a:rPr lang="cs-CZ" sz="3400" b="1" dirty="0">
                <a:solidFill>
                  <a:srgbClr val="C00000"/>
                </a:solidFill>
              </a:rPr>
              <a:t>&gt; </a:t>
            </a:r>
            <a:r>
              <a:rPr lang="cs-CZ" sz="3400" b="1" dirty="0">
                <a:solidFill>
                  <a:srgbClr val="008000"/>
                </a:solidFill>
              </a:rPr>
              <a:t>voskovitý povlak na karnaubské palmě, rostoucí v Brazílii</a:t>
            </a:r>
          </a:p>
          <a:p>
            <a:r>
              <a:rPr lang="cs-CZ" sz="3400" b="1" dirty="0">
                <a:solidFill>
                  <a:srgbClr val="008000"/>
                </a:solidFill>
              </a:rPr>
              <a:t>Usušené listy &gt; mechanické oddělení &gt; přetavení</a:t>
            </a:r>
          </a:p>
          <a:p>
            <a:r>
              <a:rPr lang="cs-CZ" sz="3400" b="1" dirty="0" err="1">
                <a:solidFill>
                  <a:srgbClr val="0000FF"/>
                </a:solidFill>
              </a:rPr>
              <a:t>Myricil</a:t>
            </a:r>
            <a:r>
              <a:rPr lang="cs-CZ" sz="3400" b="1" dirty="0" err="1">
                <a:solidFill>
                  <a:srgbClr val="FF0000"/>
                </a:solidFill>
              </a:rPr>
              <a:t>cerotát</a:t>
            </a:r>
            <a:r>
              <a:rPr lang="cs-CZ" sz="3400" b="1" dirty="0">
                <a:solidFill>
                  <a:srgbClr val="C00000"/>
                </a:solidFill>
              </a:rPr>
              <a:t> – hlavní složka (cca. 80 % hmot.)</a:t>
            </a:r>
          </a:p>
          <a:p>
            <a:r>
              <a:rPr lang="cs-CZ" sz="3400" b="1" dirty="0">
                <a:solidFill>
                  <a:srgbClr val="0000FF"/>
                </a:solidFill>
              </a:rPr>
              <a:t>C</a:t>
            </a:r>
            <a:r>
              <a:rPr lang="cs-CZ" sz="3400" b="1" baseline="-25000" dirty="0">
                <a:solidFill>
                  <a:srgbClr val="0000FF"/>
                </a:solidFill>
              </a:rPr>
              <a:t>30</a:t>
            </a:r>
            <a:r>
              <a:rPr lang="cs-CZ" sz="3400" b="1" dirty="0">
                <a:solidFill>
                  <a:srgbClr val="0000FF"/>
                </a:solidFill>
              </a:rPr>
              <a:t>H</a:t>
            </a:r>
            <a:r>
              <a:rPr lang="cs-CZ" sz="3400" b="1" baseline="-25000" dirty="0">
                <a:solidFill>
                  <a:srgbClr val="0000FF"/>
                </a:solidFill>
              </a:rPr>
              <a:t>61</a:t>
            </a:r>
            <a:r>
              <a:rPr lang="cs-CZ" sz="3400" b="1" dirty="0">
                <a:solidFill>
                  <a:srgbClr val="0000FF"/>
                </a:solidFill>
              </a:rPr>
              <a:t>OO</a:t>
            </a:r>
            <a:r>
              <a:rPr lang="cs-CZ" sz="3400" b="1" i="1" dirty="0">
                <a:solidFill>
                  <a:srgbClr val="FF0000"/>
                </a:solidFill>
              </a:rPr>
              <a:t>C</a:t>
            </a:r>
            <a:r>
              <a:rPr lang="cs-CZ" sz="3400" b="1" i="1" baseline="-25000" dirty="0">
                <a:solidFill>
                  <a:srgbClr val="FF0000"/>
                </a:solidFill>
              </a:rPr>
              <a:t>25</a:t>
            </a:r>
            <a:r>
              <a:rPr lang="cs-CZ" sz="3400" b="1" i="1" dirty="0">
                <a:solidFill>
                  <a:srgbClr val="FF0000"/>
                </a:solidFill>
              </a:rPr>
              <a:t>H</a:t>
            </a:r>
            <a:r>
              <a:rPr lang="cs-CZ" sz="3400" b="1" i="1" baseline="-25000" dirty="0">
                <a:solidFill>
                  <a:srgbClr val="FF0000"/>
                </a:solidFill>
              </a:rPr>
              <a:t>51</a:t>
            </a:r>
            <a:r>
              <a:rPr lang="cs-CZ" sz="3400" b="1" i="1" dirty="0">
                <a:solidFill>
                  <a:srgbClr val="FF0000"/>
                </a:solidFill>
              </a:rPr>
              <a:t>O </a:t>
            </a:r>
            <a:r>
              <a:rPr lang="cs-CZ" sz="3400" b="1" i="1" u="sng" dirty="0">
                <a:solidFill>
                  <a:srgbClr val="7030A0"/>
                </a:solidFill>
              </a:rPr>
              <a:t>(ve VČELÍM VOSKU je udávána jak tato kyselina, tak alkohol)</a:t>
            </a:r>
          </a:p>
          <a:p>
            <a:r>
              <a:rPr lang="cs-CZ" sz="3400" b="1" i="1" dirty="0">
                <a:solidFill>
                  <a:srgbClr val="FF0000"/>
                </a:solidFill>
              </a:rPr>
              <a:t> </a:t>
            </a:r>
            <a:endParaRPr lang="cs-CZ" sz="3400" b="1" dirty="0">
              <a:solidFill>
                <a:srgbClr val="008000"/>
              </a:solidFill>
            </a:endParaRPr>
          </a:p>
          <a:p>
            <a:endParaRPr lang="cs-CZ" sz="3400" b="1" dirty="0">
              <a:solidFill>
                <a:srgbClr val="008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a:solidFill>
                  <a:srgbClr val="008000"/>
                </a:solidFill>
                <a:latin typeface="Arial Black" pitchFamily="34" charset="0"/>
              </a:rPr>
              <a:t>Karnaubský vosk 2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8A7C0588-B1A7-44D6-A21E-9E3291E4CDD2}"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59</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a:t>Vysoký bod tání, cca. 81 – 86 °C</a:t>
            </a:r>
          </a:p>
          <a:p>
            <a:r>
              <a:rPr lang="cs-CZ" sz="2400" b="1" dirty="0"/>
              <a:t>Přídavek zvyšuje </a:t>
            </a:r>
            <a:r>
              <a:rPr lang="cs-CZ" sz="2400" b="1" dirty="0" err="1"/>
              <a:t>b.t</a:t>
            </a:r>
            <a:r>
              <a:rPr lang="cs-CZ" sz="2400" b="1" dirty="0"/>
              <a:t>. a tvrdost jiných vosků, podobně jako montánní vosk</a:t>
            </a:r>
          </a:p>
          <a:p>
            <a:r>
              <a:rPr lang="cs-CZ" sz="2400" b="1" dirty="0"/>
              <a:t>Za normální teploty rozpustný v </a:t>
            </a:r>
            <a:r>
              <a:rPr lang="cs-CZ" sz="2400" b="1" dirty="0" err="1"/>
              <a:t>diisopropyléteru</a:t>
            </a:r>
            <a:r>
              <a:rPr lang="cs-CZ" sz="2400" b="1" dirty="0"/>
              <a:t> a chloroformu, za horka v </a:t>
            </a:r>
            <a:r>
              <a:rPr lang="cs-CZ" sz="2400" b="1" dirty="0" err="1"/>
              <a:t>EtOH</a:t>
            </a:r>
            <a:r>
              <a:rPr lang="cs-CZ" sz="2400" b="1" dirty="0"/>
              <a:t>, terpentýnu, ketonech, …</a:t>
            </a:r>
          </a:p>
          <a:p>
            <a:r>
              <a:rPr lang="cs-CZ" sz="2400" b="1" dirty="0">
                <a:solidFill>
                  <a:srgbClr val="FF0000"/>
                </a:solidFill>
              </a:rPr>
              <a:t>Použití pro zvýšení tvrdosti a tepelné odolnosti jiných vosků, např. včelího</a:t>
            </a:r>
          </a:p>
          <a:p>
            <a:r>
              <a:rPr lang="cs-CZ" sz="2400" b="1" dirty="0">
                <a:solidFill>
                  <a:srgbClr val="FF0000"/>
                </a:solidFill>
              </a:rPr>
              <a:t>Leštidla </a:t>
            </a:r>
          </a:p>
          <a:p>
            <a:r>
              <a:rPr lang="cs-CZ" sz="2400" b="1" dirty="0">
                <a:solidFill>
                  <a:srgbClr val="FF0000"/>
                </a:solidFill>
              </a:rPr>
              <a:t>Potahy na léčiva</a:t>
            </a:r>
          </a:p>
          <a:p>
            <a:r>
              <a:rPr lang="cs-CZ" sz="2400" b="1" dirty="0">
                <a:solidFill>
                  <a:srgbClr val="FF0000"/>
                </a:solidFill>
              </a:rPr>
              <a:t>Separační prostředek při zpracování plastů</a:t>
            </a:r>
          </a:p>
          <a:p>
            <a:endParaRPr lang="cs-CZ" sz="2400" dirty="0"/>
          </a:p>
          <a:p>
            <a:endParaRPr lang="cs-CZ" sz="2400" dirty="0"/>
          </a:p>
          <a:p>
            <a:endParaRPr lang="cs-CZ"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chemeClr val="tx1"/>
                </a:solidFill>
              </a:rPr>
              <a:t>Proč jsou asi </a:t>
            </a:r>
            <a:r>
              <a:rPr lang="cs-CZ" sz="3200" b="1" dirty="0">
                <a:solidFill>
                  <a:srgbClr val="0000FF"/>
                </a:solidFill>
              </a:rPr>
              <a:t>oleje kapalné </a:t>
            </a:r>
            <a:r>
              <a:rPr lang="cs-CZ" sz="3200" b="1" dirty="0">
                <a:solidFill>
                  <a:srgbClr val="FF0000"/>
                </a:solidFill>
              </a:rPr>
              <a:t>a vosky tuhé </a:t>
            </a:r>
            <a:r>
              <a:rPr lang="cs-CZ" sz="3200" b="1" dirty="0">
                <a:solidFill>
                  <a:schemeClr val="tx1"/>
                </a:solidFill>
              </a:rPr>
              <a:t>(za normální teploty)?</a:t>
            </a: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a:solidFill>
                  <a:srgbClr val="0000FF"/>
                </a:solidFill>
                <a:latin typeface="Arial Black" pitchFamily="34" charset="0"/>
              </a:rPr>
              <a:t>Oleje</a:t>
            </a:r>
          </a:p>
        </p:txBody>
      </p:sp>
      <p:sp>
        <p:nvSpPr>
          <p:cNvPr id="15" name="Zástupný symbol pro obsah 14"/>
          <p:cNvSpPr>
            <a:spLocks noGrp="1"/>
          </p:cNvSpPr>
          <p:nvPr>
            <p:ph sz="half" idx="2"/>
          </p:nvPr>
        </p:nvSpPr>
        <p:spPr>
          <a:ln w="38100">
            <a:solidFill>
              <a:srgbClr val="0000FF"/>
            </a:solidFill>
          </a:ln>
        </p:spPr>
        <p:txBody>
          <a:bodyPr/>
          <a:lstStyle/>
          <a:p>
            <a:r>
              <a:rPr lang="cs-CZ" b="1" u="sng" dirty="0">
                <a:solidFill>
                  <a:srgbClr val="0000FF"/>
                </a:solidFill>
              </a:rPr>
              <a:t>Nenasycené</a:t>
            </a:r>
          </a:p>
          <a:p>
            <a:pPr lvl="1"/>
            <a:r>
              <a:rPr lang="cs-CZ" sz="2400" b="1" dirty="0">
                <a:solidFill>
                  <a:srgbClr val="0000FF"/>
                </a:solidFill>
              </a:rPr>
              <a:t>Jedna dvojná vazba</a:t>
            </a:r>
          </a:p>
          <a:p>
            <a:pPr lvl="1"/>
            <a:r>
              <a:rPr lang="cs-CZ" sz="2400" b="1" dirty="0">
                <a:solidFill>
                  <a:srgbClr val="0000FF"/>
                </a:solidFill>
              </a:rPr>
              <a:t>Více dvojných vazeb</a:t>
            </a:r>
          </a:p>
          <a:p>
            <a:pPr lvl="2"/>
            <a:r>
              <a:rPr lang="cs-CZ" sz="2400" b="1" dirty="0">
                <a:solidFill>
                  <a:srgbClr val="0000FF"/>
                </a:solidFill>
              </a:rPr>
              <a:t>Izolované</a:t>
            </a:r>
          </a:p>
          <a:p>
            <a:pPr lvl="2"/>
            <a:r>
              <a:rPr lang="cs-CZ" sz="2400" b="1" dirty="0">
                <a:solidFill>
                  <a:srgbClr val="0000FF"/>
                </a:solidFill>
              </a:rPr>
              <a:t>Konjugované</a:t>
            </a:r>
          </a:p>
          <a:p>
            <a:r>
              <a:rPr lang="cs-CZ" b="1" dirty="0">
                <a:solidFill>
                  <a:srgbClr val="008000"/>
                </a:solidFill>
              </a:rPr>
              <a:t>Jaká je pohyblivost okolo DVOJNÉ vazby?</a:t>
            </a:r>
          </a:p>
          <a:p>
            <a:r>
              <a:rPr lang="cs-CZ" b="1" dirty="0">
                <a:solidFill>
                  <a:srgbClr val="008000"/>
                </a:solidFill>
              </a:rPr>
              <a:t>Jak toto ovlivní možnost krystalizace?</a:t>
            </a: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i="1" dirty="0">
                <a:solidFill>
                  <a:srgbClr val="FF0000"/>
                </a:solidFill>
                <a:latin typeface="Arial Black" pitchFamily="34" charset="0"/>
              </a:rPr>
              <a:t>Vosky </a:t>
            </a:r>
          </a:p>
        </p:txBody>
      </p:sp>
      <p:sp>
        <p:nvSpPr>
          <p:cNvPr id="17" name="Zástupný symbol pro obsah 16"/>
          <p:cNvSpPr>
            <a:spLocks noGrp="1"/>
          </p:cNvSpPr>
          <p:nvPr>
            <p:ph sz="quarter" idx="4"/>
          </p:nvPr>
        </p:nvSpPr>
        <p:spPr>
          <a:ln w="38100">
            <a:solidFill>
              <a:srgbClr val="FF0000"/>
            </a:solidFill>
          </a:ln>
        </p:spPr>
        <p:txBody>
          <a:bodyPr/>
          <a:lstStyle/>
          <a:p>
            <a:r>
              <a:rPr lang="cs-CZ" b="1" i="1" dirty="0">
                <a:solidFill>
                  <a:srgbClr val="FF0000"/>
                </a:solidFill>
              </a:rPr>
              <a:t>Vyšší mastné kyseliny (cca. &gt; 15 C), většinou NASYCENÉ</a:t>
            </a:r>
          </a:p>
          <a:p>
            <a:r>
              <a:rPr lang="cs-CZ" b="1" i="1" dirty="0">
                <a:solidFill>
                  <a:srgbClr val="C00000"/>
                </a:solidFill>
              </a:rPr>
              <a:t>Jaká je pohyblivost okolo JEDNODUCHÉ vazby?</a:t>
            </a:r>
          </a:p>
          <a:p>
            <a:r>
              <a:rPr lang="cs-CZ" b="1" i="1" dirty="0">
                <a:solidFill>
                  <a:srgbClr val="C00000"/>
                </a:solidFill>
              </a:rPr>
              <a:t>Jak toto ovlivní možnost krystalizace?</a:t>
            </a:r>
          </a:p>
          <a:p>
            <a:r>
              <a:rPr lang="cs-CZ" b="1" i="1" dirty="0">
                <a:solidFill>
                  <a:srgbClr val="C00000"/>
                </a:solidFill>
                <a:latin typeface="Arial Black" pitchFamily="34" charset="0"/>
              </a:rPr>
              <a:t>JAK KRYSTALIZUJÍ POLYOLEFINY ?</a:t>
            </a:r>
          </a:p>
          <a:p>
            <a:endParaRPr lang="cs-CZ" b="1" dirty="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fld id="{4F99BC18-F06C-44E6-B9F4-701B8A575BD3}"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a:solidFill>
                  <a:srgbClr val="008000"/>
                </a:solidFill>
                <a:latin typeface="Arial Black" pitchFamily="34" charset="0"/>
              </a:rPr>
              <a:t>Karnaubský vosk 3 </a:t>
            </a:r>
            <a:endParaRPr lang="cs-CZ" sz="3600" dirty="0">
              <a:solidFill>
                <a:srgbClr val="008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fld id="{04F513AA-5F54-4087-B6A9-D412988F02FC}"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60</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0" y="1124743"/>
            <a:ext cx="3424965" cy="357489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3"/>
            <a:ext cx="5767708" cy="504255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solidFill>
                  <a:srgbClr val="FF0000"/>
                </a:solidFill>
                <a:latin typeface="Arial Black" pitchFamily="34" charset="0"/>
              </a:rPr>
              <a:t>Další látky řazené mezi vosky</a:t>
            </a:r>
          </a:p>
        </p:txBody>
      </p:sp>
      <p:sp>
        <p:nvSpPr>
          <p:cNvPr id="8" name="Zástupný symbol pro obsah 7"/>
          <p:cNvSpPr>
            <a:spLocks noGrp="1"/>
          </p:cNvSpPr>
          <p:nvPr>
            <p:ph idx="1"/>
          </p:nvPr>
        </p:nvSpPr>
        <p:spPr>
          <a:xfrm>
            <a:off x="179512" y="1340768"/>
            <a:ext cx="8784976" cy="4785395"/>
          </a:xfrm>
        </p:spPr>
        <p:txBody>
          <a:bodyPr/>
          <a:lstStyle/>
          <a:p>
            <a:r>
              <a:rPr lang="cs-CZ" b="1" u="sng" dirty="0">
                <a:solidFill>
                  <a:srgbClr val="008000"/>
                </a:solidFill>
                <a:latin typeface="Arial Black" pitchFamily="34" charset="0"/>
              </a:rPr>
              <a:t>Lanolín</a:t>
            </a:r>
            <a:r>
              <a:rPr lang="cs-CZ" dirty="0">
                <a:solidFill>
                  <a:srgbClr val="008000"/>
                </a:solidFill>
                <a:latin typeface="Arial Black" pitchFamily="34" charset="0"/>
              </a:rPr>
              <a:t> – z odpadu po čištění ovčí vlny</a:t>
            </a:r>
          </a:p>
          <a:p>
            <a:r>
              <a:rPr lang="cs-CZ" b="1" u="sng" dirty="0">
                <a:latin typeface="Arial Black" pitchFamily="34" charset="0"/>
              </a:rPr>
              <a:t>Japonský vosk </a:t>
            </a:r>
            <a:r>
              <a:rPr lang="cs-CZ" dirty="0"/>
              <a:t>– z plodů stromu</a:t>
            </a:r>
          </a:p>
          <a:p>
            <a:r>
              <a:rPr lang="cs-CZ" b="1" u="sng" dirty="0">
                <a:solidFill>
                  <a:srgbClr val="FF0000"/>
                </a:solidFill>
                <a:latin typeface="Arial Black" pitchFamily="34" charset="0"/>
              </a:rPr>
              <a:t>Čínský vosk </a:t>
            </a:r>
            <a:r>
              <a:rPr lang="cs-CZ" dirty="0">
                <a:solidFill>
                  <a:srgbClr val="FF0000"/>
                </a:solidFill>
                <a:latin typeface="Arial Black" pitchFamily="34" charset="0"/>
              </a:rPr>
              <a:t>– sekret hmyzu</a:t>
            </a:r>
          </a:p>
          <a:p>
            <a:r>
              <a:rPr lang="cs-CZ" b="1" u="sng" dirty="0">
                <a:solidFill>
                  <a:srgbClr val="C00000"/>
                </a:solidFill>
                <a:latin typeface="Arial Black" pitchFamily="34" charset="0"/>
              </a:rPr>
              <a:t>Vorvanina</a:t>
            </a:r>
            <a:r>
              <a:rPr lang="cs-CZ" dirty="0">
                <a:solidFill>
                  <a:srgbClr val="C00000"/>
                </a:solidFill>
              </a:rPr>
              <a:t> – lebeční dutina vorvaně obrovského</a:t>
            </a:r>
          </a:p>
          <a:p>
            <a:r>
              <a:rPr lang="cs-CZ" b="1" u="sng" dirty="0" err="1">
                <a:solidFill>
                  <a:srgbClr val="0000FF"/>
                </a:solidFill>
                <a:latin typeface="Arial Black" pitchFamily="34" charset="0"/>
              </a:rPr>
              <a:t>Espartový</a:t>
            </a:r>
            <a:r>
              <a:rPr lang="cs-CZ" b="1" u="sng" dirty="0">
                <a:solidFill>
                  <a:srgbClr val="0000FF"/>
                </a:solidFill>
                <a:latin typeface="Arial Black" pitchFamily="34" charset="0"/>
              </a:rPr>
              <a:t> vosk </a:t>
            </a:r>
            <a:r>
              <a:rPr lang="cs-CZ" dirty="0">
                <a:solidFill>
                  <a:srgbClr val="0000FF"/>
                </a:solidFill>
              </a:rPr>
              <a:t>– ochranný povlak na trávě </a:t>
            </a:r>
            <a:r>
              <a:rPr lang="cs-CZ" dirty="0" err="1">
                <a:solidFill>
                  <a:srgbClr val="0000FF"/>
                </a:solidFill>
              </a:rPr>
              <a:t>espartové</a:t>
            </a:r>
            <a:endParaRPr lang="cs-CZ" dirty="0">
              <a:solidFill>
                <a:srgbClr val="0000FF"/>
              </a:solidFill>
            </a:endParaRPr>
          </a:p>
          <a:p>
            <a:r>
              <a:rPr lang="cs-CZ" dirty="0"/>
              <a:t>………………..</a:t>
            </a:r>
          </a:p>
          <a:p>
            <a:endParaRPr lang="cs-CZ" dirty="0"/>
          </a:p>
          <a:p>
            <a:endParaRPr lang="cs-CZ" dirty="0"/>
          </a:p>
          <a:p>
            <a:endParaRPr lang="cs-CZ" dirty="0"/>
          </a:p>
        </p:txBody>
      </p:sp>
      <p:sp>
        <p:nvSpPr>
          <p:cNvPr id="3" name="Zástupný symbol pro datum 2"/>
          <p:cNvSpPr>
            <a:spLocks noGrp="1"/>
          </p:cNvSpPr>
          <p:nvPr>
            <p:ph type="dt" sz="half" idx="10"/>
          </p:nvPr>
        </p:nvSpPr>
        <p:spPr/>
        <p:txBody>
          <a:bodyPr/>
          <a:lstStyle/>
          <a:p>
            <a:pPr>
              <a:defRPr/>
            </a:pPr>
            <a:fld id="{48A36A82-370F-4B49-949F-7A06C43E99F7}" type="datetime1">
              <a:rPr lang="cs-CZ" smtClean="0"/>
              <a:t>26.09.2022</a:t>
            </a:fld>
            <a:endParaRPr lang="sk-SK"/>
          </a:p>
        </p:txBody>
      </p:sp>
      <p:sp>
        <p:nvSpPr>
          <p:cNvPr id="4" name="Zástupný symbol pro zápatí 3"/>
          <p:cNvSpPr>
            <a:spLocks noGrp="1"/>
          </p:cNvSpPr>
          <p:nvPr>
            <p:ph type="ftr" sz="quarter" idx="11"/>
          </p:nvPr>
        </p:nvSpPr>
        <p:spPr/>
        <p:txBody>
          <a:bodyPr/>
          <a:lstStyle/>
          <a:p>
            <a:pPr>
              <a:defRPr/>
            </a:pPr>
            <a:r>
              <a:rPr lang="pl-PL"/>
              <a:t>PŘÍRODNÍ POLYMERY PŘF MU  VOSKY 3 2021</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61</a:t>
            </a:fld>
            <a:endParaRPr lang="sk-S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rgbClr val="FF0000"/>
                </a:solidFill>
                <a:latin typeface="Arial Black" pitchFamily="34" charset="0"/>
              </a:rPr>
              <a:t>Od </a:t>
            </a:r>
            <a:r>
              <a:rPr lang="cs-CZ" sz="3200" b="1" dirty="0">
                <a:solidFill>
                  <a:srgbClr val="0000FF"/>
                </a:solidFill>
                <a:latin typeface="Arial Black" pitchFamily="34" charset="0"/>
              </a:rPr>
              <a:t>OLEJE</a:t>
            </a:r>
            <a:r>
              <a:rPr lang="cs-CZ" sz="3200" b="1" dirty="0">
                <a:solidFill>
                  <a:srgbClr val="FF0000"/>
                </a:solidFill>
                <a:latin typeface="Arial Black" pitchFamily="34" charset="0"/>
              </a:rPr>
              <a:t> k </a:t>
            </a:r>
            <a:r>
              <a:rPr lang="cs-CZ" sz="3200" b="1" dirty="0">
                <a:solidFill>
                  <a:srgbClr val="C00000"/>
                </a:solidFill>
                <a:latin typeface="Arial Black" pitchFamily="34" charset="0"/>
              </a:rPr>
              <a:t>VOSKU</a:t>
            </a:r>
            <a:br>
              <a:rPr lang="cs-CZ" sz="3200" b="1" dirty="0">
                <a:solidFill>
                  <a:srgbClr val="FF0000"/>
                </a:solidFill>
                <a:latin typeface="Arial Black" pitchFamily="34" charset="0"/>
              </a:rPr>
            </a:br>
            <a:r>
              <a:rPr lang="cs-CZ" sz="3200" b="1" dirty="0">
                <a:solidFill>
                  <a:srgbClr val="FF0000"/>
                </a:solidFill>
                <a:latin typeface="Arial Black" pitchFamily="34" charset="0"/>
              </a:rPr>
              <a:t>RICINOVÝ OLEJ </a:t>
            </a:r>
            <a:r>
              <a:rPr lang="cs-CZ" sz="2800" b="1" dirty="0">
                <a:solidFill>
                  <a:srgbClr val="FF0000"/>
                </a:solidFill>
                <a:latin typeface="Arial Black" pitchFamily="34" charset="0"/>
              </a:rPr>
              <a:t>(</a:t>
            </a:r>
            <a:r>
              <a:rPr lang="sk-SK" sz="2800" b="1" i="1" kern="1200" dirty="0" err="1">
                <a:solidFill>
                  <a:srgbClr val="0000FF"/>
                </a:solidFill>
                <a:latin typeface="Arial Black" pitchFamily="34" charset="0"/>
                <a:ea typeface="Times New Roman"/>
                <a:cs typeface="Times New Roman"/>
              </a:rPr>
              <a:t>eng</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Castor</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Oil</a:t>
            </a:r>
            <a:r>
              <a:rPr lang="sk-SK" sz="2800" b="1" kern="1200" dirty="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fld id="{EECAC1B4-D1E9-47ED-8B22-3A43097AED7E}"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a:solidFill>
                  <a:srgbClr val="0000FF"/>
                </a:solidFill>
              </a:rPr>
              <a:t>TŘI DVOJNÉ VAZBY</a:t>
            </a: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a:solidFill>
                  <a:srgbClr val="C00000"/>
                </a:solidFill>
                <a:latin typeface="Arial Black" pitchFamily="34" charset="0"/>
              </a:rPr>
              <a:t>VOSK</a:t>
            </a:r>
            <a:r>
              <a:rPr lang="cs-CZ" sz="3600" b="1" dirty="0">
                <a:solidFill>
                  <a:srgbClr val="C00000"/>
                </a:solidFill>
              </a:rPr>
              <a:t> </a:t>
            </a:r>
            <a:r>
              <a:rPr lang="sk-SK" sz="3600" b="1" i="1" dirty="0" err="1">
                <a:solidFill>
                  <a:srgbClr val="0000FF"/>
                </a:solidFill>
                <a:ea typeface="Times New Roman"/>
                <a:cs typeface="Times New Roman"/>
              </a:rPr>
              <a:t>eng</a:t>
            </a:r>
            <a:r>
              <a:rPr lang="sk-SK" sz="3600" b="1" i="1" dirty="0">
                <a:solidFill>
                  <a:srgbClr val="0000FF"/>
                </a:solidFill>
                <a:ea typeface="Times New Roman"/>
                <a:cs typeface="Times New Roman"/>
              </a:rPr>
              <a:t>. </a:t>
            </a:r>
            <a:r>
              <a:rPr lang="sk-SK" sz="3600" b="1" i="1" dirty="0" err="1">
                <a:solidFill>
                  <a:srgbClr val="0000FF"/>
                </a:solidFill>
                <a:ea typeface="Times New Roman"/>
                <a:cs typeface="Times New Roman"/>
              </a:rPr>
              <a:t>Castor</a:t>
            </a:r>
            <a:r>
              <a:rPr lang="sk-SK" sz="3600" b="1" i="1" dirty="0">
                <a:solidFill>
                  <a:srgbClr val="0000FF"/>
                </a:solidFill>
                <a:ea typeface="Times New Roman"/>
                <a:cs typeface="Times New Roman"/>
              </a:rPr>
              <a:t>  </a:t>
            </a:r>
            <a:r>
              <a:rPr lang="sk-SK" sz="3600" b="1" i="1" dirty="0" err="1">
                <a:solidFill>
                  <a:srgbClr val="0000FF"/>
                </a:solidFill>
                <a:ea typeface="Times New Roman"/>
                <a:cs typeface="Times New Roman"/>
              </a:rPr>
              <a:t>Wax</a:t>
            </a:r>
            <a:r>
              <a:rPr lang="cs-CZ" sz="3600" b="1" dirty="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a:solidFill>
                  <a:srgbClr val="008000"/>
                </a:solidFill>
              </a:rPr>
              <a:t>Volné –OH skupiny zůstávají </a:t>
            </a: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a:solidFill>
                  <a:srgbClr val="FF0000"/>
                </a:solidFill>
                <a:latin typeface="Arial Black" pitchFamily="34" charset="0"/>
              </a:rPr>
              <a:t>Něco mezi  </a:t>
            </a:r>
            <a:r>
              <a:rPr lang="cs-CZ" sz="3200" b="1" dirty="0">
                <a:solidFill>
                  <a:srgbClr val="0000FF"/>
                </a:solidFill>
                <a:latin typeface="Arial Black" pitchFamily="34" charset="0"/>
              </a:rPr>
              <a:t>OLEJEM</a:t>
            </a:r>
            <a:r>
              <a:rPr lang="cs-CZ" sz="3200" b="1" dirty="0">
                <a:solidFill>
                  <a:srgbClr val="FF0000"/>
                </a:solidFill>
                <a:latin typeface="Arial Black" pitchFamily="34" charset="0"/>
              </a:rPr>
              <a:t> a </a:t>
            </a:r>
            <a:r>
              <a:rPr lang="cs-CZ" sz="3200" b="1" dirty="0">
                <a:solidFill>
                  <a:srgbClr val="C00000"/>
                </a:solidFill>
                <a:latin typeface="Arial Black" pitchFamily="34" charset="0"/>
              </a:rPr>
              <a:t>VOSKEM</a:t>
            </a:r>
            <a:br>
              <a:rPr lang="cs-CZ" sz="3200" b="1" dirty="0">
                <a:solidFill>
                  <a:srgbClr val="FF0000"/>
                </a:solidFill>
                <a:latin typeface="Arial Black" pitchFamily="34" charset="0"/>
              </a:rPr>
            </a:br>
            <a:r>
              <a:rPr lang="cs-CZ" sz="3200" b="1" dirty="0">
                <a:solidFill>
                  <a:srgbClr val="FF0000"/>
                </a:solidFill>
                <a:latin typeface="Arial Black" pitchFamily="34" charset="0"/>
              </a:rPr>
              <a:t>LŮJ </a:t>
            </a:r>
            <a:r>
              <a:rPr lang="cs-CZ" sz="2800" b="1" dirty="0">
                <a:solidFill>
                  <a:srgbClr val="FF0000"/>
                </a:solidFill>
                <a:latin typeface="Arial Black" pitchFamily="34" charset="0"/>
              </a:rPr>
              <a:t>(</a:t>
            </a:r>
            <a:r>
              <a:rPr lang="sk-SK" sz="2800" b="1" i="1" kern="1200" dirty="0" err="1">
                <a:solidFill>
                  <a:srgbClr val="0000FF"/>
                </a:solidFill>
                <a:latin typeface="Arial Black" pitchFamily="34" charset="0"/>
                <a:ea typeface="Times New Roman"/>
                <a:cs typeface="Times New Roman"/>
              </a:rPr>
              <a:t>eng.Tallow</a:t>
            </a:r>
            <a:r>
              <a:rPr lang="sk-SK" sz="2800" b="1" i="1" kern="1200" dirty="0">
                <a:solidFill>
                  <a:srgbClr val="0000FF"/>
                </a:solidFill>
                <a:latin typeface="Arial Black" pitchFamily="34" charset="0"/>
                <a:ea typeface="Times New Roman"/>
                <a:cs typeface="Times New Roman"/>
              </a:rPr>
              <a:t>, </a:t>
            </a:r>
            <a:r>
              <a:rPr lang="sk-SK" sz="2800" b="1" i="1" kern="1200" dirty="0" err="1">
                <a:solidFill>
                  <a:srgbClr val="0000FF"/>
                </a:solidFill>
                <a:latin typeface="Arial Black" pitchFamily="34" charset="0"/>
                <a:ea typeface="Times New Roman"/>
                <a:cs typeface="Times New Roman"/>
              </a:rPr>
              <a:t>Suet</a:t>
            </a:r>
            <a:r>
              <a:rPr lang="sk-SK" sz="2800" b="1" kern="1200" dirty="0">
                <a:solidFill>
                  <a:srgbClr val="FF0000"/>
                </a:solidFill>
                <a:latin typeface="Arial Black" pitchFamily="34" charset="0"/>
                <a:ea typeface="Times New Roman"/>
                <a:cs typeface="Times New Roman"/>
              </a:rPr>
              <a:t>)</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fld id="{63E279A1-A660-4E76-BF9D-80D3BB23EDF5}"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a:solidFill>
                  <a:srgbClr val="0000FF"/>
                </a:solidFill>
              </a:rPr>
              <a:t>JEDNA DVOJNÁ VAZBA ( </a:t>
            </a:r>
            <a:r>
              <a:rPr lang="cs-CZ" sz="2800" b="1" dirty="0" err="1">
                <a:solidFill>
                  <a:srgbClr val="0000FF"/>
                </a:solidFill>
              </a:rPr>
              <a:t>kys</a:t>
            </a:r>
            <a:r>
              <a:rPr lang="cs-CZ" sz="2800" b="1" dirty="0">
                <a:solidFill>
                  <a:srgbClr val="0000FF"/>
                </a:solidFill>
              </a:rPr>
              <a:t>. Olejová) + dvě nasycené mastné kyseliny (</a:t>
            </a:r>
            <a:r>
              <a:rPr lang="cs-CZ" sz="2800" b="1" dirty="0" err="1">
                <a:solidFill>
                  <a:srgbClr val="0000FF"/>
                </a:solidFill>
              </a:rPr>
              <a:t>kys</a:t>
            </a:r>
            <a:r>
              <a:rPr lang="cs-CZ" sz="2800" b="1" dirty="0">
                <a:solidFill>
                  <a:srgbClr val="0000FF"/>
                </a:solidFill>
              </a:rPr>
              <a:t>. Stearová)</a:t>
            </a: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a:solidFill>
                  <a:srgbClr val="008000"/>
                </a:solidFill>
                <a:latin typeface="Arial Black" pitchFamily="34" charset="0"/>
              </a:rPr>
              <a:t>Na co byl používán v minulosti a na co lze použít dnes?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b="1" dirty="0">
                <a:solidFill>
                  <a:srgbClr val="FF0000"/>
                </a:solidFill>
                <a:latin typeface="Arial Black" pitchFamily="34" charset="0"/>
              </a:rPr>
              <a:t>Oleje &amp; VOSKY</a:t>
            </a:r>
          </a:p>
        </p:txBody>
      </p:sp>
      <p:sp>
        <p:nvSpPr>
          <p:cNvPr id="11" name="Zástupný symbol pro obsah 10"/>
          <p:cNvSpPr>
            <a:spLocks noGrp="1"/>
          </p:cNvSpPr>
          <p:nvPr>
            <p:ph idx="1"/>
          </p:nvPr>
        </p:nvSpPr>
        <p:spPr>
          <a:xfrm>
            <a:off x="467544" y="836712"/>
            <a:ext cx="8496944" cy="5400600"/>
          </a:xfrm>
        </p:spPr>
        <p:txBody>
          <a:bodyPr/>
          <a:lstStyle/>
          <a:p>
            <a:r>
              <a:rPr lang="cs-CZ" b="1" dirty="0">
                <a:solidFill>
                  <a:srgbClr val="008000"/>
                </a:solidFill>
                <a:latin typeface="Arial Black" pitchFamily="34" charset="0"/>
              </a:rPr>
              <a:t>Přírodní produkty </a:t>
            </a:r>
          </a:p>
          <a:p>
            <a:pPr lvl="1"/>
            <a:r>
              <a:rPr lang="cs-CZ" b="1" dirty="0">
                <a:solidFill>
                  <a:srgbClr val="008000"/>
                </a:solidFill>
              </a:rPr>
              <a:t>Obnovitelné zdroje</a:t>
            </a:r>
          </a:p>
          <a:p>
            <a:pPr lvl="2"/>
            <a:r>
              <a:rPr lang="cs-CZ" b="1" i="1" dirty="0">
                <a:solidFill>
                  <a:srgbClr val="008000"/>
                </a:solidFill>
              </a:rPr>
              <a:t>Živočišný původ (výjimečně) </a:t>
            </a:r>
          </a:p>
          <a:p>
            <a:pPr lvl="2"/>
            <a:r>
              <a:rPr lang="cs-CZ" b="1" u="sng" dirty="0">
                <a:solidFill>
                  <a:srgbClr val="008000"/>
                </a:solidFill>
              </a:rPr>
              <a:t>Rostlinný původ (převažuje)</a:t>
            </a:r>
          </a:p>
          <a:p>
            <a:pPr lvl="1"/>
            <a:r>
              <a:rPr lang="cs-CZ" b="1" dirty="0">
                <a:solidFill>
                  <a:srgbClr val="7030A0"/>
                </a:solidFill>
              </a:rPr>
              <a:t>NEOBNOVITELNÉ ZDROJE</a:t>
            </a:r>
          </a:p>
          <a:p>
            <a:r>
              <a:rPr lang="cs-CZ" sz="2800" b="1" dirty="0">
                <a:solidFill>
                  <a:srgbClr val="FFC000"/>
                </a:solidFill>
                <a:latin typeface="Arial Black" pitchFamily="34" charset="0"/>
              </a:rPr>
              <a:t>Modifikované přírodní produkty</a:t>
            </a:r>
          </a:p>
          <a:p>
            <a:pPr algn="ctr">
              <a:buNone/>
            </a:pPr>
            <a:r>
              <a:rPr lang="cs-CZ" sz="2800" b="1" dirty="0">
                <a:solidFill>
                  <a:srgbClr val="0000FF"/>
                </a:solidFill>
                <a:latin typeface="Arial Black" pitchFamily="34" charset="0"/>
              </a:rPr>
              <a:t>Syntetické produkty</a:t>
            </a:r>
          </a:p>
          <a:p>
            <a:pPr algn="ctr">
              <a:buNone/>
            </a:pPr>
            <a:r>
              <a:rPr lang="cs-CZ" sz="2600" b="1" u="sng" dirty="0">
                <a:solidFill>
                  <a:srgbClr val="C00000"/>
                </a:solidFill>
                <a:latin typeface="Arial Black" pitchFamily="34" charset="0"/>
              </a:rPr>
              <a:t>Proč zařazujeme i vosky?</a:t>
            </a:r>
          </a:p>
          <a:p>
            <a:pPr algn="ctr">
              <a:buNone/>
            </a:pPr>
            <a:r>
              <a:rPr lang="cs-CZ" sz="2600" b="1" dirty="0">
                <a:solidFill>
                  <a:srgbClr val="C00000"/>
                </a:solidFill>
              </a:rPr>
              <a:t>Řada z nich má </a:t>
            </a:r>
            <a:r>
              <a:rPr lang="cs-CZ" sz="2600" b="1" u="sng" dirty="0">
                <a:solidFill>
                  <a:srgbClr val="C00000"/>
                </a:solidFill>
              </a:rPr>
              <a:t>molekulovou hmotnost v oligomerní oblasti </a:t>
            </a:r>
            <a:r>
              <a:rPr lang="cs-CZ" sz="2600" b="1" dirty="0">
                <a:solidFill>
                  <a:srgbClr val="C00000"/>
                </a:solidFill>
              </a:rPr>
              <a:t>a řadu z nich lze vyrobit </a:t>
            </a:r>
            <a:r>
              <a:rPr lang="cs-CZ" sz="2600" b="1" u="sng" dirty="0">
                <a:solidFill>
                  <a:srgbClr val="C00000"/>
                </a:solidFill>
              </a:rPr>
              <a:t>polymerací alkenů nebo </a:t>
            </a:r>
            <a:r>
              <a:rPr lang="cs-CZ" sz="2600" b="1" u="sng" cap="all" dirty="0">
                <a:solidFill>
                  <a:srgbClr val="C00000"/>
                </a:solidFill>
                <a:latin typeface="Arial Black" pitchFamily="34" charset="0"/>
              </a:rPr>
              <a:t>depolymerací</a:t>
            </a:r>
            <a:r>
              <a:rPr lang="cs-CZ" sz="2600" b="1" u="sng" dirty="0">
                <a:solidFill>
                  <a:srgbClr val="C00000"/>
                </a:solidFill>
                <a:latin typeface="Arial Black" pitchFamily="34" charset="0"/>
              </a:rPr>
              <a:t> POLYOLEFINŮ</a:t>
            </a:r>
          </a:p>
        </p:txBody>
      </p:sp>
      <p:sp>
        <p:nvSpPr>
          <p:cNvPr id="7" name="Zástupný symbol pro datum 6"/>
          <p:cNvSpPr>
            <a:spLocks noGrp="1"/>
          </p:cNvSpPr>
          <p:nvPr>
            <p:ph type="dt" sz="half" idx="10"/>
          </p:nvPr>
        </p:nvSpPr>
        <p:spPr/>
        <p:txBody>
          <a:bodyPr/>
          <a:lstStyle/>
          <a:p>
            <a:pPr>
              <a:defRPr/>
            </a:pPr>
            <a:fld id="{71318AB7-9670-484E-A984-971EA79351AE}" type="datetime1">
              <a:rPr lang="cs-CZ" smtClean="0"/>
              <a:t>26.09.2022</a:t>
            </a:fld>
            <a:endParaRPr lang="sk-SK"/>
          </a:p>
        </p:txBody>
      </p:sp>
      <p:sp>
        <p:nvSpPr>
          <p:cNvPr id="8" name="Zástupný symbol pro zápatí 7"/>
          <p:cNvSpPr>
            <a:spLocks noGrp="1"/>
          </p:cNvSpPr>
          <p:nvPr>
            <p:ph type="ftr" sz="quarter" idx="11"/>
          </p:nvPr>
        </p:nvSpPr>
        <p:spPr/>
        <p:txBody>
          <a:bodyPr/>
          <a:lstStyle/>
          <a:p>
            <a:pPr>
              <a:defRPr/>
            </a:pPr>
            <a:r>
              <a:rPr lang="pl-PL"/>
              <a:t>PŘÍRODNÍ POLYMERY PŘF MU  VOSKY 3 2021</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3019</TotalTime>
  <Words>3283</Words>
  <Application>Microsoft Office PowerPoint</Application>
  <PresentationFormat>Předvádění na obrazovce (4:3)</PresentationFormat>
  <Paragraphs>637</Paragraphs>
  <Slides>61</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Arial</vt:lpstr>
      <vt:lpstr>Arial Black</vt:lpstr>
      <vt:lpstr>Calibri</vt:lpstr>
      <vt:lpstr>Times New Roman</vt:lpstr>
      <vt:lpstr>Default Design</vt:lpstr>
      <vt:lpstr>PŘÍRODNÍ POLYMERY Vosky </vt:lpstr>
      <vt:lpstr>Prezentace aplikace PowerPoint</vt:lpstr>
      <vt:lpstr>AKTUALITA Z OBORU  (staženo 2017)</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Suet)</vt:lpstr>
      <vt:lpstr>Oleje &amp; VOSKY</vt:lpstr>
      <vt:lpstr>Srovnání olejů a tuků</vt:lpstr>
      <vt:lpstr>Prezentace aplikace PowerPoint</vt:lpstr>
      <vt:lpstr>Prezentace aplikace PowerPoint</vt:lpstr>
      <vt:lpstr>Prezentace aplikace PowerPoint</vt:lpstr>
      <vt:lpstr>VČELÍ VOSK</vt:lpstr>
      <vt:lpstr>Prezentace aplikace PowerPoint</vt:lpstr>
      <vt:lpstr>Prezentace aplikace PowerPoint</vt:lpstr>
      <vt:lpstr>Prezentace aplikace PowerPoint</vt:lpstr>
      <vt:lpstr>VČELÍ VOSK</vt:lpstr>
      <vt:lpstr>Prezentace aplikace PowerPoint</vt:lpstr>
      <vt:lpstr>Prezentace aplikace PowerPoint</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Odlévání  kovů „na ztracený vosk“ 6/1 PRAKTICKÝ PŘÍKLAD</vt:lpstr>
      <vt:lpstr>Odlévání  kovů „na ztracený vosk“ 6/2 PRAKTICKÝ PŘÍKLAD</vt:lpstr>
      <vt:lpstr>Odlévání  kovů „na ztracený vosk“ 6/3 PRAKTICKÝ PŘÍKLAD</vt:lpstr>
      <vt:lpstr>Prezentace aplikace PowerPoint</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Veronika Švandová</cp:lastModifiedBy>
  <cp:revision>320</cp:revision>
  <dcterms:created xsi:type="dcterms:W3CDTF">2008-02-10T16:41:08Z</dcterms:created>
  <dcterms:modified xsi:type="dcterms:W3CDTF">2022-09-26T09:07:52Z</dcterms:modified>
</cp:coreProperties>
</file>