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525" r:id="rId3"/>
    <p:sldId id="493" r:id="rId4"/>
    <p:sldId id="494" r:id="rId5"/>
    <p:sldId id="397" r:id="rId6"/>
    <p:sldId id="497" r:id="rId7"/>
    <p:sldId id="420" r:id="rId8"/>
    <p:sldId id="524" r:id="rId9"/>
    <p:sldId id="523" r:id="rId10"/>
    <p:sldId id="398" r:id="rId11"/>
    <p:sldId id="399" r:id="rId12"/>
    <p:sldId id="474" r:id="rId13"/>
    <p:sldId id="466" r:id="rId14"/>
    <p:sldId id="400" r:id="rId15"/>
    <p:sldId id="421" r:id="rId16"/>
    <p:sldId id="463" r:id="rId17"/>
    <p:sldId id="464" r:id="rId18"/>
    <p:sldId id="465" r:id="rId19"/>
    <p:sldId id="401" r:id="rId20"/>
    <p:sldId id="432" r:id="rId21"/>
    <p:sldId id="559" r:id="rId22"/>
    <p:sldId id="561" r:id="rId23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  <a:srgbClr val="008000"/>
    <a:srgbClr val="9900CC"/>
    <a:srgbClr val="FFFFCC"/>
    <a:srgbClr val="FFFF99"/>
    <a:srgbClr val="FF0000"/>
    <a:srgbClr val="000099"/>
    <a:srgbClr val="CC33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0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/>
              <a:t>Click to edit Master text styles</a:t>
            </a:r>
          </a:p>
          <a:p>
            <a:pPr lvl="1"/>
            <a:r>
              <a:rPr lang="sk-SK" noProof="0"/>
              <a:t>Second level</a:t>
            </a:r>
          </a:p>
          <a:p>
            <a:pPr lvl="2"/>
            <a:r>
              <a:rPr lang="sk-SK" noProof="0"/>
              <a:t>Third level</a:t>
            </a:r>
          </a:p>
          <a:p>
            <a:pPr lvl="3"/>
            <a:r>
              <a:rPr lang="sk-SK" noProof="0"/>
              <a:t>Fourth level</a:t>
            </a:r>
          </a:p>
          <a:p>
            <a:pPr lvl="4"/>
            <a:r>
              <a:rPr lang="sk-SK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3245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751FF-E457-4C54-95B6-4891190C1B16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I škrob ÚVOD &amp; VÝROBA PŘF MU 6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D75D3-2F2B-439E-A5E5-AAF264BA4B62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I škrob ÚVOD &amp; VÝROBA PŘF MU 6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4D460-095C-42EC-8421-03262CB4A082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I škrob ÚVOD &amp; VÝROBA PŘF MU 6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736D7-59B1-4904-BC53-A21D784D9228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I škrob ÚVOD &amp; VÝROBA PŘF MU 6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C1E4D-6732-4A92-AC9D-FD2E783262C7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I škrob ÚVOD &amp; VÝROBA PŘF MU 6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1D2E1-0D4A-47B7-A4AA-F5D95A363453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I škrob ÚVOD &amp; VÝROBA PŘF MU 6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43DC9-9FA9-4694-B159-68B08D635192}" type="datetime1">
              <a:rPr lang="cs-CZ" smtClean="0"/>
              <a:t>04.11.2021</a:t>
            </a:fld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I škrob ÚVOD &amp; VÝROBA PŘF MU 6 2021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97AA-D47F-4AF3-9423-BE87B2E2E36F}" type="datetime1">
              <a:rPr lang="cs-CZ" smtClean="0"/>
              <a:t>04.11.2021</a:t>
            </a:fld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I škrob ÚVOD &amp; VÝROBA PŘF MU 6 2021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0738E-17F0-45DB-AFEA-1D9595991BF5}" type="datetime1">
              <a:rPr lang="cs-CZ" smtClean="0"/>
              <a:t>04.11.2021</a:t>
            </a:fld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I škrob ÚVOD &amp; VÝROBA PŘF MU 6 2021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07A07-E2E6-4F65-8B20-75C20A1CCE27}" type="datetime1">
              <a:rPr lang="cs-CZ" smtClean="0"/>
              <a:t>04.11.2021</a:t>
            </a:fld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I škrob ÚVOD &amp; VÝROBA PŘF MU 6 2021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43BAF-C9FE-4107-87FA-3352420D672D}" type="datetime1">
              <a:rPr lang="cs-CZ" smtClean="0"/>
              <a:t>04.11.2021</a:t>
            </a:fld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I škrob ÚVOD &amp; VÝROBA PŘF MU 6 2021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49113-768F-4421-AB17-C300E5952779}" type="datetime1">
              <a:rPr lang="cs-CZ" smtClean="0"/>
              <a:t>04.11.2021</a:t>
            </a:fld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I škrob ÚVOD &amp; VÝROBA PŘF MU 6 2021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23E9A3C2-08C7-4E6D-89A1-836386BE8D88}" type="datetime1">
              <a:rPr lang="cs-CZ" smtClean="0"/>
              <a:t>04.11.2021</a:t>
            </a:fld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/>
              <a:t>PŘÍRODNÍ POLYMERY polysacharidy I škrob ÚVOD &amp; VÝROBA PŘF MU 6 2021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Chemik" TargetMode="External"/><Relationship Id="rId3" Type="http://schemas.openxmlformats.org/officeDocument/2006/relationships/hyperlink" Target="https://cs.wikipedia.org/wiki/1872" TargetMode="External"/><Relationship Id="rId7" Type="http://schemas.openxmlformats.org/officeDocument/2006/relationships/hyperlink" Target="https://cs.wikipedia.org/wiki/Praha" TargetMode="External"/><Relationship Id="rId12" Type="http://schemas.openxmlformats.org/officeDocument/2006/relationships/image" Target="../media/image3.png"/><Relationship Id="rId2" Type="http://schemas.openxmlformats.org/officeDocument/2006/relationships/hyperlink" Target="https://cs.wikipedia.org/wiki/5._%C5%99%C3%ADje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s.wikipedia.org/wiki/1950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s://cs.wikipedia.org/wiki/11._%C5%99%C3%ADjen" TargetMode="External"/><Relationship Id="rId10" Type="http://schemas.openxmlformats.org/officeDocument/2006/relationships/image" Target="../media/image1.jpeg"/><Relationship Id="rId4" Type="http://schemas.openxmlformats.org/officeDocument/2006/relationships/hyperlink" Target="https://cs.wikipedia.org/wiki/Hostinn%C3%A9" TargetMode="External"/><Relationship Id="rId9" Type="http://schemas.openxmlformats.org/officeDocument/2006/relationships/hyperlink" Target="https://cs.wikipedia.org/wiki/Hudebn%C3%AD_skladate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%C4%8Cesko" TargetMode="External"/><Relationship Id="rId13" Type="http://schemas.openxmlformats.org/officeDocument/2006/relationships/hyperlink" Target="https://cs.wikipedia.org/wiki/Pedagogika" TargetMode="External"/><Relationship Id="rId18" Type="http://schemas.openxmlformats.org/officeDocument/2006/relationships/hyperlink" Target="https://cs.wikipedia.org/wiki/%C4%8Cesk%C3%A9_vysok%C3%A9_u%C4%8Den%C3%AD_technick%C3%A9_v_Praze" TargetMode="External"/><Relationship Id="rId26" Type="http://schemas.openxmlformats.org/officeDocument/2006/relationships/hyperlink" Target="https://cs.wikipedia.org/wiki/Nacismus" TargetMode="External"/><Relationship Id="rId3" Type="http://schemas.openxmlformats.org/officeDocument/2006/relationships/hyperlink" Target="https://cs.wikipedia.org/wiki/1872" TargetMode="External"/><Relationship Id="rId21" Type="http://schemas.openxmlformats.org/officeDocument/2006/relationships/hyperlink" Target="https://cs.wikipedia.org/wiki/1895" TargetMode="External"/><Relationship Id="rId7" Type="http://schemas.openxmlformats.org/officeDocument/2006/relationships/hyperlink" Target="https://cs.wikipedia.org/wiki/Praha" TargetMode="External"/><Relationship Id="rId12" Type="http://schemas.openxmlformats.org/officeDocument/2006/relationships/hyperlink" Target="https://cs.wikipedia.org/w/index.php?title=%C4%8Cesk%C3%A9_chemick%C3%A9_n%C3%A1zvoslov%C3%AD&amp;action=edit&amp;redlink=1" TargetMode="External"/><Relationship Id="rId17" Type="http://schemas.openxmlformats.org/officeDocument/2006/relationships/hyperlink" Target="https://cs.wikipedia.org/wiki/Obchodn%C3%AD_akademie" TargetMode="External"/><Relationship Id="rId25" Type="http://schemas.openxmlformats.org/officeDocument/2006/relationships/hyperlink" Target="https://cs.wikipedia.org/wiki/1939" TargetMode="External"/><Relationship Id="rId2" Type="http://schemas.openxmlformats.org/officeDocument/2006/relationships/hyperlink" Target="https://cs.wikipedia.org/wiki/5._%C5%99%C3%ADjen" TargetMode="External"/><Relationship Id="rId16" Type="http://schemas.openxmlformats.org/officeDocument/2006/relationships/hyperlink" Target="https://cs.wikipedia.org/wiki/Slovn%C3%ADk" TargetMode="External"/><Relationship Id="rId20" Type="http://schemas.openxmlformats.org/officeDocument/2006/relationships/hyperlink" Target="https://cs.wikipedia.org/wiki/G%C3%B6ttingen" TargetMode="External"/><Relationship Id="rId29" Type="http://schemas.openxmlformats.org/officeDocument/2006/relationships/hyperlink" Target="https://cs.wikipedia.org/wiki/Alexandr_Sommer_Bat%C4%9Bk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s.wikipedia.org/wiki/1950" TargetMode="External"/><Relationship Id="rId11" Type="http://schemas.openxmlformats.org/officeDocument/2006/relationships/hyperlink" Target="https://cs.wikipedia.org/wiki/Monosacharidy" TargetMode="External"/><Relationship Id="rId24" Type="http://schemas.openxmlformats.org/officeDocument/2006/relationships/hyperlink" Target="https://cs.wikipedia.org/wiki/1907" TargetMode="External"/><Relationship Id="rId5" Type="http://schemas.openxmlformats.org/officeDocument/2006/relationships/hyperlink" Target="https://cs.wikipedia.org/wiki/11._%C5%99%C3%ADjen" TargetMode="External"/><Relationship Id="rId15" Type="http://schemas.openxmlformats.org/officeDocument/2006/relationships/hyperlink" Target="https://cs.wikipedia.org/wiki/Hudebn%C3%AD_teorie" TargetMode="External"/><Relationship Id="rId23" Type="http://schemas.openxmlformats.org/officeDocument/2006/relationships/hyperlink" Target="https://cs.wikipedia.org/wiki/Docent" TargetMode="External"/><Relationship Id="rId28" Type="http://schemas.openxmlformats.org/officeDocument/2006/relationships/hyperlink" Target="https://cs.wikipedia.org/wiki/Voto%C4%8Dkovo_%C4%8Dinidlo" TargetMode="External"/><Relationship Id="rId10" Type="http://schemas.openxmlformats.org/officeDocument/2006/relationships/hyperlink" Target="https://cs.wikipedia.org/wiki/Organick%C3%A1_chemie" TargetMode="External"/><Relationship Id="rId19" Type="http://schemas.openxmlformats.org/officeDocument/2006/relationships/hyperlink" Target="https://cs.wikipedia.org/wiki/Mulhouse" TargetMode="External"/><Relationship Id="rId4" Type="http://schemas.openxmlformats.org/officeDocument/2006/relationships/hyperlink" Target="https://cs.wikipedia.org/wiki/Hostinn%C3%A9" TargetMode="External"/><Relationship Id="rId9" Type="http://schemas.openxmlformats.org/officeDocument/2006/relationships/hyperlink" Target="https://cs.wikipedia.org/wiki/Chemie" TargetMode="External"/><Relationship Id="rId14" Type="http://schemas.openxmlformats.org/officeDocument/2006/relationships/hyperlink" Target="https://cs.wikipedia.org/wiki/Hudebn%C3%AD_skladatel" TargetMode="External"/><Relationship Id="rId22" Type="http://schemas.openxmlformats.org/officeDocument/2006/relationships/hyperlink" Target="https://cs.wikipedia.org/wiki/1905" TargetMode="External"/><Relationship Id="rId27" Type="http://schemas.openxmlformats.org/officeDocument/2006/relationships/hyperlink" Target="https://cs.wikipedia.org/wiki/Profesor" TargetMode="External"/><Relationship Id="rId30" Type="http://schemas.openxmlformats.org/officeDocument/2006/relationships/hyperlink" Target="https://cs.wikipedia.org/wiki/Hudba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/>
              <a:t>PŘÍRODNÍ POLYMERY polysacharidy I škrob ÚVOD &amp; VÝROBA PŘF MU 6 2021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4320480"/>
          </a:xfrm>
        </p:spPr>
        <p:txBody>
          <a:bodyPr/>
          <a:lstStyle/>
          <a:p>
            <a:pPr eaLnBrk="1" hangingPunct="1"/>
            <a:r>
              <a:rPr lang="sk-SK" sz="4800" b="1" dirty="0">
                <a:solidFill>
                  <a:srgbClr val="FF0000"/>
                </a:solidFill>
                <a:latin typeface="Arial Black" pitchFamily="34" charset="0"/>
              </a:rPr>
              <a:t>PŘÍRODNÍ POLYMERY</a:t>
            </a:r>
            <a:br>
              <a:rPr lang="sk-SK" sz="4000" b="1" dirty="0">
                <a:solidFill>
                  <a:srgbClr val="FF0000"/>
                </a:solidFill>
              </a:rPr>
            </a:br>
            <a:r>
              <a:rPr lang="cs-CZ" sz="5400" b="1" kern="1200" dirty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Polysacharidy I  škrob</a:t>
            </a:r>
            <a:br>
              <a:rPr lang="cs-CZ" sz="5400" b="1" kern="1200" dirty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</a:br>
            <a:r>
              <a:rPr lang="cs-CZ" sz="5400" b="1" kern="1200" dirty="0">
                <a:solidFill>
                  <a:srgbClr val="C00000"/>
                </a:solidFill>
                <a:latin typeface="Arial Black" pitchFamily="34" charset="0"/>
                <a:ea typeface="Times New Roman"/>
                <a:cs typeface="Times New Roman"/>
              </a:rPr>
              <a:t>ÚVOD &amp; VÝROBA </a:t>
            </a:r>
            <a:br>
              <a:rPr lang="cs-CZ" sz="3200" dirty="0">
                <a:latin typeface="Calibri"/>
                <a:ea typeface="Calibri"/>
                <a:cs typeface="Times New Roman"/>
              </a:rPr>
            </a:br>
            <a:endParaRPr lang="sk-SK" sz="4000" b="1" dirty="0">
              <a:solidFill>
                <a:srgbClr val="008000"/>
              </a:solidFill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653136"/>
            <a:ext cx="6400800" cy="1584176"/>
          </a:xfrm>
        </p:spPr>
        <p:txBody>
          <a:bodyPr/>
          <a:lstStyle/>
          <a:p>
            <a:pPr eaLnBrk="1" hangingPunct="1"/>
            <a:r>
              <a:rPr lang="cs-CZ" sz="2800" b="1" dirty="0">
                <a:solidFill>
                  <a:srgbClr val="0000FF"/>
                </a:solidFill>
                <a:latin typeface="Arial Black" pitchFamily="34" charset="0"/>
              </a:rPr>
              <a:t>RNDr. Ladislav Pospíšil, CSc.</a:t>
            </a: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E094536-E1F2-445F-A28C-F9054C6779F0}" type="datetime1">
              <a:rPr lang="cs-CZ" smtClean="0"/>
              <a:t>04.11.2021</a:t>
            </a:fld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5256584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cs-CZ" sz="4000" dirty="0">
                <a:latin typeface="Arial Black" pitchFamily="34" charset="0"/>
              </a:rPr>
              <a:t>Druhy škrobů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000" dirty="0">
                <a:latin typeface="Arial Black" pitchFamily="34" charset="0"/>
              </a:rPr>
              <a:t> Výroby škrobů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000" dirty="0">
                <a:latin typeface="Arial Black" pitchFamily="34" charset="0"/>
              </a:rPr>
              <a:t> Chemie škrobu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000" dirty="0">
                <a:latin typeface="Arial Black" pitchFamily="34" charset="0"/>
              </a:rPr>
              <a:t> Použití škrobu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000" dirty="0">
                <a:latin typeface="Arial Black" pitchFamily="34" charset="0"/>
              </a:rPr>
              <a:t> Modifikace škrobu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000" dirty="0">
                <a:latin typeface="Arial Black" pitchFamily="34" charset="0"/>
              </a:rPr>
              <a:t> Výroba dextrinů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000" dirty="0">
                <a:latin typeface="Arial Black" pitchFamily="34" charset="0"/>
              </a:rPr>
              <a:t> Použití dextrinů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903729-7FA4-4B48-A3D5-6580E02F6047}" type="datetime1">
              <a:rPr lang="cs-CZ" smtClean="0"/>
              <a:t>04.11.2021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92216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I škrob ÚVOD &amp; VÝROBA PŘF MU 6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sk-SK" sz="2800" b="1" kern="1200" dirty="0">
                <a:solidFill>
                  <a:srgbClr val="FF0000"/>
                </a:solidFill>
                <a:ea typeface="Times New Roman"/>
                <a:cs typeface="Times New Roman"/>
              </a:rPr>
              <a:t>Druhy PRŮMYSOVĚ VÝZNAMNÝCH </a:t>
            </a:r>
            <a:r>
              <a:rPr lang="sk-SK" sz="2800" b="1" kern="1200" dirty="0" err="1">
                <a:solidFill>
                  <a:srgbClr val="FF0000"/>
                </a:solidFill>
                <a:ea typeface="Times New Roman"/>
                <a:cs typeface="Times New Roman"/>
              </a:rPr>
              <a:t>škrobů</a:t>
            </a:r>
            <a:r>
              <a:rPr lang="sk-SK" sz="2800" b="1" kern="1200" dirty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  <a:endParaRPr lang="cs-CZ" sz="2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CE8034-C2EF-406B-920D-487EF7B674BD}" type="datetime1">
              <a:rPr lang="cs-CZ" smtClean="0"/>
              <a:t>04.11.2021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92216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I škrob ÚVOD &amp; VÝROBA PŘF MU 6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pic>
        <p:nvPicPr>
          <p:cNvPr id="8" name="Zástupný symbol pro obsah 7" descr="img6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315391" y="206826"/>
            <a:ext cx="5805264" cy="7497084"/>
          </a:xfrm>
        </p:spPr>
      </p:pic>
      <p:sp>
        <p:nvSpPr>
          <p:cNvPr id="7" name="TextovéPole 6"/>
          <p:cNvSpPr txBox="1"/>
          <p:nvPr/>
        </p:nvSpPr>
        <p:spPr>
          <a:xfrm>
            <a:off x="2771800" y="328498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00"/>
                </a:solidFill>
              </a:rPr>
              <a:t>TVARY ZRN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196734" y="764704"/>
            <a:ext cx="2947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Dva druhy zrn!</a:t>
            </a:r>
          </a:p>
          <a:p>
            <a:r>
              <a:rPr lang="cs-CZ" sz="2400" dirty="0">
                <a:solidFill>
                  <a:srgbClr val="00B050"/>
                </a:solidFill>
                <a:latin typeface="Arial Black" pitchFamily="34" charset="0"/>
              </a:rPr>
              <a:t>Podobné je i žito.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995936" y="0"/>
            <a:ext cx="4968552" cy="764704"/>
          </a:xfrm>
        </p:spPr>
        <p:txBody>
          <a:bodyPr/>
          <a:lstStyle/>
          <a:p>
            <a:pPr algn="r"/>
            <a:r>
              <a:rPr lang="sk-SK" sz="4000" b="1" kern="1200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PŠENIČNÝ škrob</a:t>
            </a:r>
            <a:endParaRPr lang="cs-CZ" sz="4000" dirty="0"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CED432-50C9-4C09-93DC-5F691DDE1255}" type="datetime1">
              <a:rPr lang="cs-CZ" smtClean="0"/>
              <a:t>04.11.2021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92216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I škrob ÚVOD &amp; VÝROBA PŘF MU 6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5508104" y="537321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00"/>
                </a:solidFill>
              </a:rPr>
              <a:t>TVARY ZRN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987824" y="260648"/>
            <a:ext cx="13681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00FF"/>
                </a:solidFill>
                <a:latin typeface="Arial Black" pitchFamily="34" charset="0"/>
              </a:rPr>
              <a:t>Dva druhy zrn!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592288" cy="64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836712"/>
            <a:ext cx="470618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Přímá spojovací šipka 12"/>
          <p:cNvCxnSpPr/>
          <p:nvPr/>
        </p:nvCxnSpPr>
        <p:spPr>
          <a:xfrm flipH="1">
            <a:off x="2771800" y="4293096"/>
            <a:ext cx="2664296" cy="360040"/>
          </a:xfrm>
          <a:prstGeom prst="straightConnector1">
            <a:avLst/>
          </a:prstGeom>
          <a:ln w="508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flipH="1" flipV="1">
            <a:off x="1763688" y="1628800"/>
            <a:ext cx="2880320" cy="504056"/>
          </a:xfrm>
          <a:prstGeom prst="straightConnector1">
            <a:avLst/>
          </a:prstGeom>
          <a:ln w="508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4716016" y="4869160"/>
            <a:ext cx="266429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Arial Black" pitchFamily="34" charset="0"/>
              </a:rPr>
              <a:t>Jiné větvení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D206B9-D290-4782-8E33-F6996DB10278}" type="datetime1">
              <a:rPr lang="cs-CZ" smtClean="0"/>
              <a:t>04.11.2021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048200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I škrob ÚVOD &amp; VÝROBA PŘF MU 6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  <p:pic>
        <p:nvPicPr>
          <p:cNvPr id="5" name="Obrázek 4" descr="1280px-Wheat_starch_granu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81000"/>
            <a:ext cx="7592392" cy="569429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139952" y="404664"/>
            <a:ext cx="4464496" cy="369332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  <a:latin typeface="Arial Black" pitchFamily="34" charset="0"/>
              </a:rPr>
              <a:t>Pšeničný škrob – dvě velikosti zrn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sk-SK" sz="2800" b="1" kern="1200" dirty="0" err="1">
                <a:solidFill>
                  <a:srgbClr val="FF0000"/>
                </a:solidFill>
                <a:ea typeface="Times New Roman"/>
                <a:cs typeface="Times New Roman"/>
              </a:rPr>
              <a:t>Velikosti</a:t>
            </a:r>
            <a:r>
              <a:rPr lang="sk-SK" sz="2800" b="1" kern="1200" dirty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  <a:r>
              <a:rPr lang="sk-SK" sz="2800" b="1" kern="1200" dirty="0" err="1">
                <a:solidFill>
                  <a:srgbClr val="FF0000"/>
                </a:solidFill>
                <a:ea typeface="Times New Roman"/>
                <a:cs typeface="Times New Roman"/>
              </a:rPr>
              <a:t>zrn</a:t>
            </a:r>
            <a:r>
              <a:rPr lang="sk-SK" sz="2800" b="1" kern="1200" dirty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  <a:r>
              <a:rPr lang="sk-SK" sz="2800" b="1" kern="1200" dirty="0" err="1">
                <a:solidFill>
                  <a:srgbClr val="FF0000"/>
                </a:solidFill>
                <a:ea typeface="Times New Roman"/>
                <a:cs typeface="Times New Roman"/>
              </a:rPr>
              <a:t>škrobů</a:t>
            </a:r>
            <a:r>
              <a:rPr lang="sk-SK" sz="2800" b="1" kern="1200" dirty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  <a:endParaRPr lang="cs-CZ" sz="2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AE6972-6C5B-4897-8634-4D3D8C4865E2}" type="datetime1">
              <a:rPr lang="cs-CZ" smtClean="0"/>
              <a:t>04.11.2021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92216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I škrob ÚVOD &amp; VÝROBA PŘF MU 6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84575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Brambory</a:t>
            </a:r>
            <a:r>
              <a:rPr lang="cs-CZ" dirty="0">
                <a:solidFill>
                  <a:srgbClr val="FF0000"/>
                </a:solidFill>
              </a:rPr>
              <a:t>: převážně 10 – 70 </a:t>
            </a:r>
            <a:r>
              <a:rPr lang="cs-CZ" dirty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cs-CZ" dirty="0">
                <a:solidFill>
                  <a:srgbClr val="FF0000"/>
                </a:solidFill>
              </a:rPr>
              <a:t>m (ŠIROKÁ distribuce velikostí zrn)</a:t>
            </a:r>
          </a:p>
          <a:p>
            <a:r>
              <a:rPr lang="cs-CZ" b="1" dirty="0">
                <a:solidFill>
                  <a:srgbClr val="0000FF"/>
                </a:solidFill>
              </a:rPr>
              <a:t>Kukuřice</a:t>
            </a:r>
            <a:r>
              <a:rPr lang="cs-CZ" dirty="0">
                <a:solidFill>
                  <a:srgbClr val="0000FF"/>
                </a:solidFill>
              </a:rPr>
              <a:t>: převážně 20 </a:t>
            </a:r>
            <a:r>
              <a:rPr lang="cs-CZ" dirty="0">
                <a:solidFill>
                  <a:srgbClr val="0000FF"/>
                </a:solidFill>
                <a:latin typeface="Symbol" pitchFamily="18" charset="2"/>
              </a:rPr>
              <a:t>m</a:t>
            </a:r>
            <a:r>
              <a:rPr lang="cs-CZ" dirty="0">
                <a:solidFill>
                  <a:srgbClr val="0000FF"/>
                </a:solidFill>
              </a:rPr>
              <a:t>m (úzká distribuce velikostí zrn)</a:t>
            </a:r>
          </a:p>
          <a:p>
            <a:r>
              <a:rPr lang="cs-CZ" b="1" dirty="0">
                <a:solidFill>
                  <a:srgbClr val="008000"/>
                </a:solidFill>
              </a:rPr>
              <a:t>Pšenice</a:t>
            </a:r>
            <a:r>
              <a:rPr lang="cs-CZ" dirty="0">
                <a:solidFill>
                  <a:srgbClr val="008000"/>
                </a:solidFill>
              </a:rPr>
              <a:t>: </a:t>
            </a:r>
            <a:r>
              <a:rPr lang="cs-CZ" i="1" u="sng" dirty="0">
                <a:solidFill>
                  <a:srgbClr val="008000"/>
                </a:solidFill>
              </a:rPr>
              <a:t>dva druhy zrn</a:t>
            </a:r>
          </a:p>
          <a:p>
            <a:pPr lvl="1"/>
            <a:r>
              <a:rPr lang="cs-CZ" dirty="0">
                <a:solidFill>
                  <a:srgbClr val="008000"/>
                </a:solidFill>
              </a:rPr>
              <a:t>velikost 1 – 10 </a:t>
            </a:r>
            <a:r>
              <a:rPr lang="cs-CZ" dirty="0">
                <a:solidFill>
                  <a:srgbClr val="008000"/>
                </a:solidFill>
                <a:latin typeface="Symbol" pitchFamily="18" charset="2"/>
              </a:rPr>
              <a:t>m</a:t>
            </a:r>
            <a:r>
              <a:rPr lang="cs-CZ" dirty="0">
                <a:solidFill>
                  <a:srgbClr val="008000"/>
                </a:solidFill>
              </a:rPr>
              <a:t>m  &gt; </a:t>
            </a:r>
            <a:r>
              <a:rPr lang="cs-CZ" b="1" dirty="0">
                <a:solidFill>
                  <a:srgbClr val="008000"/>
                </a:solidFill>
              </a:rPr>
              <a:t>škrob B</a:t>
            </a:r>
            <a:r>
              <a:rPr lang="cs-CZ" dirty="0">
                <a:solidFill>
                  <a:srgbClr val="008000"/>
                </a:solidFill>
              </a:rPr>
              <a:t> (odpadní produkt, </a:t>
            </a:r>
            <a:r>
              <a:rPr lang="cs-CZ" b="1" u="sng" dirty="0">
                <a:solidFill>
                  <a:srgbClr val="008000"/>
                </a:solidFill>
              </a:rPr>
              <a:t>obsahuje proteiny</a:t>
            </a:r>
            <a:r>
              <a:rPr lang="cs-CZ" dirty="0">
                <a:solidFill>
                  <a:srgbClr val="008000"/>
                </a:solidFill>
              </a:rPr>
              <a:t>)</a:t>
            </a:r>
          </a:p>
          <a:p>
            <a:pPr lvl="1"/>
            <a:r>
              <a:rPr lang="cs-CZ" b="1" i="1" u="sng" dirty="0">
                <a:solidFill>
                  <a:srgbClr val="008000"/>
                </a:solidFill>
              </a:rPr>
              <a:t>velikost 10 – 25 </a:t>
            </a:r>
            <a:r>
              <a:rPr lang="cs-CZ" b="1" i="1" u="sng" dirty="0">
                <a:solidFill>
                  <a:srgbClr val="008000"/>
                </a:solidFill>
                <a:latin typeface="Symbol" pitchFamily="18" charset="2"/>
              </a:rPr>
              <a:t>m</a:t>
            </a:r>
            <a:r>
              <a:rPr lang="cs-CZ" b="1" i="1" u="sng" dirty="0">
                <a:solidFill>
                  <a:srgbClr val="008000"/>
                </a:solidFill>
              </a:rPr>
              <a:t>m &gt; škrob A (výrobek)</a:t>
            </a:r>
          </a:p>
          <a:p>
            <a:r>
              <a:rPr lang="cs-CZ" b="1" dirty="0">
                <a:solidFill>
                  <a:srgbClr val="C00000"/>
                </a:solidFill>
              </a:rPr>
              <a:t>Rýže</a:t>
            </a:r>
            <a:r>
              <a:rPr lang="cs-CZ" dirty="0">
                <a:solidFill>
                  <a:srgbClr val="C00000"/>
                </a:solidFill>
              </a:rPr>
              <a:t>: převážně cca. 5 </a:t>
            </a:r>
            <a:r>
              <a:rPr lang="cs-CZ" dirty="0">
                <a:solidFill>
                  <a:srgbClr val="C00000"/>
                </a:solidFill>
                <a:latin typeface="Symbol" pitchFamily="18" charset="2"/>
              </a:rPr>
              <a:t>m</a:t>
            </a:r>
            <a:r>
              <a:rPr lang="cs-CZ" dirty="0">
                <a:solidFill>
                  <a:srgbClr val="C00000"/>
                </a:solidFill>
              </a:rPr>
              <a:t>m (úzká distribuce velikostí zrn) 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634082"/>
          </a:xfrm>
        </p:spPr>
        <p:txBody>
          <a:bodyPr/>
          <a:lstStyle/>
          <a:p>
            <a:r>
              <a:rPr lang="sk-SK" sz="2800" b="1" kern="1200" dirty="0">
                <a:solidFill>
                  <a:srgbClr val="FF0000"/>
                </a:solidFill>
                <a:ea typeface="Times New Roman"/>
                <a:cs typeface="Times New Roman"/>
              </a:rPr>
              <a:t>Výroba a použití </a:t>
            </a:r>
            <a:r>
              <a:rPr lang="sk-SK" sz="2800" b="1" kern="1200" dirty="0" err="1">
                <a:solidFill>
                  <a:srgbClr val="FF0000"/>
                </a:solidFill>
                <a:ea typeface="Times New Roman"/>
                <a:cs typeface="Times New Roman"/>
              </a:rPr>
              <a:t>škrobů</a:t>
            </a:r>
            <a:r>
              <a:rPr lang="sk-SK" sz="2800" b="1" kern="1200" dirty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  <a:r>
              <a:rPr lang="sk-SK" sz="2800" b="1" i="1" kern="1200" dirty="0">
                <a:solidFill>
                  <a:srgbClr val="008000"/>
                </a:solidFill>
                <a:ea typeface="Times New Roman"/>
                <a:cs typeface="Times New Roman"/>
              </a:rPr>
              <a:t>(</a:t>
            </a:r>
            <a:r>
              <a:rPr lang="sk-SK" sz="2800" b="1" i="1" u="sng" kern="1200" dirty="0" err="1">
                <a:solidFill>
                  <a:srgbClr val="008000"/>
                </a:solidFill>
                <a:ea typeface="Times New Roman"/>
                <a:cs typeface="Times New Roman"/>
              </a:rPr>
              <a:t>data</a:t>
            </a:r>
            <a:r>
              <a:rPr lang="sk-SK" sz="2800" b="1" i="1" u="sng" kern="1200" dirty="0">
                <a:solidFill>
                  <a:srgbClr val="008000"/>
                </a:solidFill>
                <a:ea typeface="Times New Roman"/>
                <a:cs typeface="Times New Roman"/>
              </a:rPr>
              <a:t> z roku 1991 &amp; 2011)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08720"/>
            <a:ext cx="8568952" cy="5217443"/>
          </a:xfrm>
        </p:spPr>
        <p:txBody>
          <a:bodyPr/>
          <a:lstStyle/>
          <a:p>
            <a:r>
              <a:rPr lang="cs-CZ" sz="3000" dirty="0">
                <a:solidFill>
                  <a:srgbClr val="008000"/>
                </a:solidFill>
              </a:rPr>
              <a:t>Světová výroba(1991): 22 milionů tun</a:t>
            </a:r>
          </a:p>
          <a:p>
            <a:r>
              <a:rPr lang="cs-CZ" sz="3000" b="1" u="sng" dirty="0">
                <a:solidFill>
                  <a:srgbClr val="008000"/>
                </a:solidFill>
                <a:latin typeface="Arial Black" pitchFamily="34" charset="0"/>
              </a:rPr>
              <a:t>Světová výroba(2011): 70</a:t>
            </a:r>
            <a:r>
              <a:rPr lang="cs-CZ" sz="3000" u="sng" dirty="0">
                <a:solidFill>
                  <a:srgbClr val="008000"/>
                </a:solidFill>
                <a:latin typeface="Arial Black" pitchFamily="34" charset="0"/>
              </a:rPr>
              <a:t> milionů tun</a:t>
            </a:r>
          </a:p>
          <a:p>
            <a:r>
              <a:rPr lang="cs-CZ" sz="3000" b="1" dirty="0">
                <a:solidFill>
                  <a:srgbClr val="FF0000"/>
                </a:solidFill>
              </a:rPr>
              <a:t>Kukuřičný škrob</a:t>
            </a:r>
            <a:r>
              <a:rPr lang="cs-CZ" sz="3000" dirty="0">
                <a:solidFill>
                  <a:srgbClr val="FF0000"/>
                </a:solidFill>
              </a:rPr>
              <a:t>: 15 milionů tun</a:t>
            </a:r>
          </a:p>
          <a:p>
            <a:r>
              <a:rPr lang="cs-CZ" sz="3000" b="1" dirty="0">
                <a:solidFill>
                  <a:srgbClr val="0000FF"/>
                </a:solidFill>
              </a:rPr>
              <a:t>Nejvýznamnější plodiny pro výrobu škrobů: </a:t>
            </a:r>
            <a:r>
              <a:rPr lang="cs-CZ" sz="3000" u="sng" dirty="0">
                <a:solidFill>
                  <a:srgbClr val="0000FF"/>
                </a:solidFill>
                <a:latin typeface="Arial Black" pitchFamily="34" charset="0"/>
              </a:rPr>
              <a:t>kukuřice</a:t>
            </a:r>
            <a:r>
              <a:rPr lang="cs-CZ" sz="3000" dirty="0">
                <a:solidFill>
                  <a:srgbClr val="0000FF"/>
                </a:solidFill>
              </a:rPr>
              <a:t>, brambory, rýže, maniok</a:t>
            </a:r>
          </a:p>
          <a:p>
            <a:r>
              <a:rPr lang="cs-CZ" sz="3000" b="1" dirty="0"/>
              <a:t>Největší výrobci škrobů: </a:t>
            </a:r>
            <a:r>
              <a:rPr lang="cs-CZ" sz="3000" dirty="0"/>
              <a:t>USA (</a:t>
            </a:r>
            <a:r>
              <a:rPr lang="cs-CZ" sz="3000" u="sng" dirty="0">
                <a:latin typeface="Arial Black" pitchFamily="34" charset="0"/>
              </a:rPr>
              <a:t>kukuřice</a:t>
            </a:r>
            <a:r>
              <a:rPr lang="cs-CZ" sz="3000" dirty="0"/>
              <a:t>), státy bývalého SSSR, Nizozemsko, Německo, Polsko (</a:t>
            </a:r>
            <a:r>
              <a:rPr lang="cs-CZ" sz="3000" u="sng" dirty="0"/>
              <a:t>brambory</a:t>
            </a:r>
            <a:r>
              <a:rPr lang="cs-CZ" sz="3000" dirty="0"/>
              <a:t>)</a:t>
            </a:r>
          </a:p>
          <a:p>
            <a:r>
              <a:rPr lang="cs-CZ" sz="3000" b="1" dirty="0">
                <a:solidFill>
                  <a:srgbClr val="C00000"/>
                </a:solidFill>
              </a:rPr>
              <a:t>Použití pro výživu: </a:t>
            </a:r>
            <a:r>
              <a:rPr lang="cs-CZ" sz="3000" dirty="0">
                <a:solidFill>
                  <a:srgbClr val="C00000"/>
                </a:solidFill>
              </a:rPr>
              <a:t>cca. 70 %</a:t>
            </a:r>
          </a:p>
          <a:p>
            <a:r>
              <a:rPr lang="cs-CZ" sz="3000" b="1" dirty="0">
                <a:solidFill>
                  <a:srgbClr val="FFC000"/>
                </a:solidFill>
              </a:rPr>
              <a:t>Modifikované škroby: </a:t>
            </a:r>
            <a:r>
              <a:rPr lang="cs-CZ" sz="3000" dirty="0">
                <a:solidFill>
                  <a:srgbClr val="FFC000"/>
                </a:solidFill>
              </a:rPr>
              <a:t>cca. 5 milionů tun</a:t>
            </a:r>
          </a:p>
          <a:p>
            <a:endParaRPr lang="cs-CZ" sz="3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DA4B1-CFDE-4997-87EA-0D18203F5F89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I škrob ÚVOD &amp; VÝROBA PŘF MU 6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1ABFA2-EFFA-454F-8934-9CA32F5116C4}" type="datetime1">
              <a:rPr lang="cs-CZ" smtClean="0"/>
              <a:t>04.11.2021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92216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I škrob ÚVOD &amp; VÝROBA PŘF MU 6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  <p:pic>
        <p:nvPicPr>
          <p:cNvPr id="5" name="Obrázek 4" descr="img7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784976" cy="551150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364088" y="40466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0000FF"/>
                </a:solidFill>
                <a:latin typeface="Arial Black" pitchFamily="34" charset="0"/>
              </a:rPr>
              <a:t>Cassava</a:t>
            </a:r>
            <a:r>
              <a:rPr lang="cs-CZ" dirty="0">
                <a:solidFill>
                  <a:srgbClr val="FF0000"/>
                </a:solidFill>
                <a:latin typeface="Arial Black" pitchFamily="34" charset="0"/>
              </a:rPr>
              <a:t> = MANIOK česky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23528" y="544522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0000FF"/>
                </a:solidFill>
                <a:latin typeface="Arial Black" pitchFamily="34" charset="0"/>
              </a:rPr>
              <a:t>Wheat</a:t>
            </a:r>
            <a:r>
              <a:rPr lang="cs-CZ" dirty="0">
                <a:latin typeface="Arial Black" pitchFamily="34" charset="0"/>
              </a:rPr>
              <a:t> </a:t>
            </a:r>
            <a:r>
              <a:rPr lang="cs-CZ" dirty="0">
                <a:solidFill>
                  <a:srgbClr val="FF0000"/>
                </a:solidFill>
                <a:latin typeface="Arial Black" pitchFamily="34" charset="0"/>
              </a:rPr>
              <a:t>= PŠENICE česky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F06107-F80A-46D7-9473-A4D5464E4C83}" type="datetime1">
              <a:rPr lang="cs-CZ" smtClean="0"/>
              <a:t>04.11.2021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264224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I škrob ÚVOD &amp; VÝROBA PŘF MU 6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  <p:pic>
        <p:nvPicPr>
          <p:cNvPr id="5" name="Obrázek 4" descr="img7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021" y="404664"/>
            <a:ext cx="8738471" cy="54006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868144" y="112474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  <a:latin typeface="Arial Black" pitchFamily="34" charset="0"/>
              </a:rPr>
              <a:t>Cukrovinky, sladkosti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B29218-2EB2-4615-A60B-BE89114E2EAF}" type="datetime1">
              <a:rPr lang="cs-CZ" smtClean="0"/>
              <a:t>04.11.2021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048200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I škrob ÚVOD &amp; VÝROBA PŘF MU 6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  <p:pic>
        <p:nvPicPr>
          <p:cNvPr id="5" name="Obrázek 4" descr="img7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8568952" cy="561662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sk-SK" sz="2800" b="1" kern="1200" dirty="0">
                <a:solidFill>
                  <a:srgbClr val="FF0000"/>
                </a:solidFill>
                <a:ea typeface="Times New Roman"/>
                <a:cs typeface="Times New Roman"/>
              </a:rPr>
              <a:t>Výroba </a:t>
            </a:r>
            <a:r>
              <a:rPr lang="sk-SK" sz="2800" b="1" kern="1200" dirty="0" err="1">
                <a:solidFill>
                  <a:srgbClr val="FF0000"/>
                </a:solidFill>
                <a:ea typeface="Times New Roman"/>
                <a:cs typeface="Times New Roman"/>
              </a:rPr>
              <a:t>škrobů</a:t>
            </a:r>
            <a:r>
              <a:rPr lang="sk-SK" sz="2800" b="1" kern="1200" dirty="0">
                <a:solidFill>
                  <a:srgbClr val="FF0000"/>
                </a:solidFill>
                <a:ea typeface="Times New Roman"/>
                <a:cs typeface="Times New Roman"/>
              </a:rPr>
              <a:t> v ČR &amp; SR</a:t>
            </a:r>
            <a:endParaRPr lang="cs-CZ" sz="2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90DBD6-2F18-45B7-AEAD-D14C07C7CCED}" type="datetime1">
              <a:rPr lang="cs-CZ" smtClean="0"/>
              <a:t>04.11.2021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92216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I škrob ÚVOD &amp; VÝROBA PŘF MU 6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5400" b="1" dirty="0">
                <a:solidFill>
                  <a:srgbClr val="FF0000"/>
                </a:solidFill>
              </a:rPr>
              <a:t>Brambory</a:t>
            </a:r>
            <a:r>
              <a:rPr lang="cs-CZ" sz="5400" dirty="0">
                <a:solidFill>
                  <a:srgbClr val="FF0000"/>
                </a:solidFill>
              </a:rPr>
              <a:t>: </a:t>
            </a:r>
            <a:r>
              <a:rPr lang="sk-SK" sz="5400" b="1" kern="1200" dirty="0">
                <a:solidFill>
                  <a:srgbClr val="FF0000"/>
                </a:solidFill>
                <a:ea typeface="Times New Roman"/>
                <a:cs typeface="Times New Roman"/>
              </a:rPr>
              <a:t>ČR &amp; SR</a:t>
            </a:r>
            <a:endParaRPr lang="cs-CZ" sz="5400" dirty="0">
              <a:solidFill>
                <a:srgbClr val="FF0000"/>
              </a:solidFill>
            </a:endParaRPr>
          </a:p>
          <a:p>
            <a:r>
              <a:rPr lang="cs-CZ" sz="5400" b="1" dirty="0">
                <a:solidFill>
                  <a:srgbClr val="0000FF"/>
                </a:solidFill>
              </a:rPr>
              <a:t>Kukuřice</a:t>
            </a:r>
            <a:r>
              <a:rPr lang="cs-CZ" sz="5400" dirty="0">
                <a:solidFill>
                  <a:srgbClr val="0000FF"/>
                </a:solidFill>
              </a:rPr>
              <a:t>: </a:t>
            </a:r>
            <a:r>
              <a:rPr lang="sk-SK" sz="5400" b="1" kern="1200" dirty="0">
                <a:solidFill>
                  <a:srgbClr val="0000FF"/>
                </a:solidFill>
                <a:ea typeface="Times New Roman"/>
                <a:cs typeface="Times New Roman"/>
              </a:rPr>
              <a:t>SR</a:t>
            </a:r>
            <a:r>
              <a:rPr lang="cs-CZ" sz="5400" dirty="0">
                <a:solidFill>
                  <a:srgbClr val="0000FF"/>
                </a:solidFill>
              </a:rPr>
              <a:t> </a:t>
            </a:r>
          </a:p>
          <a:p>
            <a:r>
              <a:rPr lang="cs-CZ" sz="5400" b="1" dirty="0">
                <a:solidFill>
                  <a:srgbClr val="008000"/>
                </a:solidFill>
              </a:rPr>
              <a:t>Pšenice</a:t>
            </a:r>
            <a:r>
              <a:rPr lang="cs-CZ" sz="5400" dirty="0">
                <a:solidFill>
                  <a:srgbClr val="008000"/>
                </a:solidFill>
              </a:rPr>
              <a:t>: </a:t>
            </a:r>
            <a:r>
              <a:rPr lang="sk-SK" sz="5400" b="1" kern="1200" dirty="0">
                <a:solidFill>
                  <a:srgbClr val="008000"/>
                </a:solidFill>
                <a:ea typeface="Times New Roman"/>
                <a:cs typeface="Times New Roman"/>
              </a:rPr>
              <a:t>ČR</a:t>
            </a:r>
            <a:endParaRPr lang="cs-CZ" sz="5400" dirty="0">
              <a:solidFill>
                <a:srgbClr val="008000"/>
              </a:solidFill>
            </a:endParaRPr>
          </a:p>
          <a:p>
            <a:r>
              <a:rPr lang="cs-CZ" sz="5400" b="1" dirty="0">
                <a:solidFill>
                  <a:srgbClr val="C00000"/>
                </a:solidFill>
              </a:rPr>
              <a:t>Rýže</a:t>
            </a:r>
            <a:r>
              <a:rPr lang="cs-CZ" sz="5400" dirty="0">
                <a:solidFill>
                  <a:srgbClr val="C00000"/>
                </a:solidFill>
              </a:rPr>
              <a:t>:  </a:t>
            </a:r>
            <a:r>
              <a:rPr lang="cs-CZ" sz="5400" b="1" dirty="0">
                <a:solidFill>
                  <a:srgbClr val="C00000"/>
                </a:solidFill>
              </a:rPr>
              <a:t>ani </a:t>
            </a:r>
            <a:r>
              <a:rPr lang="sk-SK" sz="5400" b="1" kern="1200" dirty="0">
                <a:solidFill>
                  <a:srgbClr val="C00000"/>
                </a:solidFill>
                <a:ea typeface="Times New Roman"/>
                <a:cs typeface="Times New Roman"/>
              </a:rPr>
              <a:t>ČR &amp; SR</a:t>
            </a:r>
            <a:endParaRPr lang="cs-CZ" sz="5400" b="1" dirty="0">
              <a:solidFill>
                <a:srgbClr val="C00000"/>
              </a:solidFill>
            </a:endParaRPr>
          </a:p>
          <a:p>
            <a:pPr lvl="1"/>
            <a:endParaRPr lang="cs-CZ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pPr eaLnBrk="1" hangingPunct="1"/>
            <a:r>
              <a:rPr lang="sk-SK" sz="3200" b="1" dirty="0">
                <a:solidFill>
                  <a:srgbClr val="FF0000"/>
                </a:solidFill>
              </a:rPr>
              <a:t>Časový plán</a:t>
            </a:r>
          </a:p>
        </p:txBody>
      </p:sp>
      <p:sp>
        <p:nvSpPr>
          <p:cNvPr id="5187" name="Zástupný symbol pro datum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5B9D36BA-D04F-4A05-8F79-9E7A903CDFCC}" type="datetime1">
              <a:rPr lang="cs-CZ" smtClean="0"/>
              <a:t>04.11.2021</a:t>
            </a:fld>
            <a:endParaRPr lang="sk-SK"/>
          </a:p>
        </p:txBody>
      </p:sp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835696" y="6245225"/>
            <a:ext cx="5760640" cy="476250"/>
          </a:xfrm>
          <a:noFill/>
        </p:spPr>
        <p:txBody>
          <a:bodyPr/>
          <a:lstStyle/>
          <a:p>
            <a:r>
              <a:rPr lang="en-US"/>
              <a:t>PŘÍRODNÍ POLYMERY polysacharidy I škrob ÚVOD &amp; VÝROBA PŘF MU 6 2021</a:t>
            </a:r>
            <a:endParaRPr lang="sk-SK" dirty="0"/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F5703E-1236-4214-9588-EAFBC0DC33A4}" type="slidenum">
              <a:rPr lang="sk-SK" smtClean="0"/>
              <a:pPr/>
              <a:t>2</a:t>
            </a:fld>
            <a:endParaRPr lang="sk-SK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251520" y="764704"/>
          <a:ext cx="8712968" cy="4696915"/>
        </p:xfrm>
        <a:graphic>
          <a:graphicData uri="http://schemas.openxmlformats.org/drawingml/2006/table">
            <a:tbl>
              <a:tblPr/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2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62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FF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LEKCE</a:t>
                      </a:r>
                      <a:endParaRPr lang="cs-CZ" sz="1050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kern="1200" dirty="0">
                          <a:solidFill>
                            <a:srgbClr val="0000FF"/>
                          </a:solidFill>
                          <a:latin typeface="Arial Black"/>
                          <a:ea typeface="Times New Roman"/>
                          <a:cs typeface="Arial"/>
                        </a:rPr>
                        <a:t>téma </a:t>
                      </a:r>
                      <a:endParaRPr lang="cs-CZ" sz="9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016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b="1" kern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Úvod do </a:t>
                      </a:r>
                      <a:r>
                        <a:rPr lang="sk-SK" sz="1400" b="1" kern="12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předmětu</a:t>
                      </a: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Struktura a názvosloví přírodních polymerů, literatura </a:t>
                      </a:r>
                      <a:endParaRPr lang="cs-CZ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59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b="1" kern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Deriváty </a:t>
                      </a:r>
                      <a:r>
                        <a:rPr lang="sk-SK" sz="1400" b="1" kern="12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kyselin</a:t>
                      </a: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- </a:t>
                      </a:r>
                      <a:r>
                        <a:rPr lang="sk-SK" sz="1400" b="1" kern="12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</a:t>
                      </a: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pryskyřice</a:t>
                      </a: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400" b="1" kern="12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vysýchavé</a:t>
                      </a: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oleje, šelak</a:t>
                      </a:r>
                      <a:endParaRPr lang="cs-CZ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b="1" kern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Vosky</a:t>
                      </a:r>
                      <a:endParaRPr lang="cs-CZ" sz="10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b="1" kern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4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Přírodní gumy, </a:t>
                      </a:r>
                      <a:r>
                        <a:rPr lang="cs-CZ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Polyterpeny</a:t>
                      </a: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– přírodní kaučuk, získávání, zpracování a modifikace 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kern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5</a:t>
                      </a:r>
                      <a:endParaRPr lang="cs-CZ" sz="2000" dirty="0">
                        <a:solidFill>
                          <a:schemeClr val="tx1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Polyfenoly</a:t>
                      </a: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– lignin, </a:t>
                      </a:r>
                      <a:r>
                        <a:rPr lang="cs-CZ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huminové</a:t>
                      </a: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kyseliny </a:t>
                      </a:r>
                      <a:endParaRPr lang="cs-CZ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25.10. &amp; 1. 11.</a:t>
                      </a:r>
                      <a:endParaRPr lang="cs-CZ" sz="1050" b="1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kern="12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Polysacharidy I – škrob </a:t>
                      </a:r>
                      <a:endParaRPr lang="cs-CZ" sz="2000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810">
                <a:tc>
                  <a:txBody>
                    <a:bodyPr/>
                    <a:lstStyle/>
                    <a:p>
                      <a:pPr marL="347345" marR="0" indent="-347345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kern="1200" dirty="0">
                          <a:solidFill>
                            <a:srgbClr val="0033CC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8.11. &amp; 15. 11.</a:t>
                      </a:r>
                      <a:endParaRPr lang="cs-CZ" sz="1200" dirty="0">
                        <a:solidFill>
                          <a:srgbClr val="0033CC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33CC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Polysacharidy II –  celulóza </a:t>
                      </a:r>
                      <a:endParaRPr lang="cs-CZ" sz="1200" dirty="0">
                        <a:solidFill>
                          <a:srgbClr val="0033CC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8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22. &amp; 22. 11.</a:t>
                      </a: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Bílkovinná vlákna I </a:t>
                      </a:r>
                      <a:endParaRPr lang="cs-CZ" sz="1600" dirty="0">
                        <a:solidFill>
                          <a:srgbClr val="008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29. 11. &amp; 6.  12.</a:t>
                      </a: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C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Bílkovinná vlákna II </a:t>
                      </a:r>
                      <a:endParaRPr lang="cs-CZ" sz="1600" dirty="0">
                        <a:solidFill>
                          <a:srgbClr val="C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9900CC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13. &amp; 20. 12.</a:t>
                      </a: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9900CC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Kasein</a:t>
                      </a:r>
                      <a:r>
                        <a:rPr lang="sk-SK" sz="1600" b="1" kern="1200" dirty="0">
                          <a:solidFill>
                            <a:srgbClr val="9900CC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600" b="1" kern="1200" dirty="0" err="1">
                          <a:solidFill>
                            <a:srgbClr val="9900CC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syrovátka</a:t>
                      </a:r>
                      <a:r>
                        <a:rPr lang="sk-SK" sz="1600" b="1" kern="1200" dirty="0">
                          <a:solidFill>
                            <a:srgbClr val="9900CC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, vaječné </a:t>
                      </a:r>
                      <a:r>
                        <a:rPr lang="sk-SK" sz="1600" b="1" kern="1200" dirty="0" err="1">
                          <a:solidFill>
                            <a:srgbClr val="9900CC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proteiny</a:t>
                      </a:r>
                      <a:r>
                        <a:rPr lang="sk-SK" sz="1600" b="1" kern="1200" dirty="0">
                          <a:solidFill>
                            <a:srgbClr val="9900CC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endParaRPr lang="cs-CZ" sz="1600" dirty="0">
                        <a:solidFill>
                          <a:srgbClr val="9900CC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6810">
                <a:tc rowSpan="2">
                  <a:txBody>
                    <a:bodyPr/>
                    <a:lstStyle/>
                    <a:p>
                      <a:pPr marL="347345" marR="0" indent="-347345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solidFill>
                            <a:srgbClr val="FFC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20. 12.</a:t>
                      </a: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Identifikace</a:t>
                      </a:r>
                      <a:r>
                        <a:rPr lang="sk-SK" sz="1600" b="1" kern="1200" dirty="0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600" b="1" kern="1200" dirty="0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látek</a:t>
                      </a:r>
                      <a:r>
                        <a:rPr lang="sk-SK" sz="1600" b="1" kern="1200" dirty="0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6810">
                <a:tc vMerge="1"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Laboratorní</a:t>
                      </a:r>
                      <a:r>
                        <a:rPr lang="sk-SK" sz="1600" b="1" kern="1200" dirty="0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metody</a:t>
                      </a:r>
                      <a:r>
                        <a:rPr lang="sk-SK" sz="1600" b="1" kern="1200" dirty="0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hodnocení</a:t>
                      </a:r>
                      <a:r>
                        <a:rPr lang="sk-SK" sz="1600" b="1" kern="1200" dirty="0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600" b="1" kern="1200" dirty="0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polymerů</a:t>
                      </a:r>
                      <a:r>
                        <a:rPr lang="sk-SK" sz="1600" b="1" kern="1200" dirty="0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/>
          <a:lstStyle/>
          <a:p>
            <a:r>
              <a:rPr lang="cs-CZ" sz="4000" b="1" cap="all" dirty="0">
                <a:solidFill>
                  <a:srgbClr val="008000"/>
                </a:solidFill>
                <a:latin typeface="Arial Black" pitchFamily="34" charset="0"/>
              </a:rPr>
              <a:t>Od škrobu k </a:t>
            </a:r>
            <a:r>
              <a:rPr lang="cs-CZ" sz="4000" b="1" cap="all" dirty="0" err="1">
                <a:solidFill>
                  <a:srgbClr val="008000"/>
                </a:solidFill>
                <a:latin typeface="Arial Black" pitchFamily="34" charset="0"/>
              </a:rPr>
              <a:t>ethanolu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8000" dirty="0">
                <a:solidFill>
                  <a:srgbClr val="FF0000"/>
                </a:solidFill>
                <a:latin typeface="Arial Black" pitchFamily="34" charset="0"/>
              </a:rPr>
              <a:t>ŠKROB</a:t>
            </a:r>
            <a:endParaRPr lang="cs-CZ" dirty="0">
              <a:solidFill>
                <a:srgbClr val="FF0000"/>
              </a:solidFill>
              <a:latin typeface="Arial Black" pitchFamily="34" charset="0"/>
            </a:endParaRPr>
          </a:p>
          <a:p>
            <a:pPr lvl="1"/>
            <a:r>
              <a:rPr lang="cs-CZ" sz="3200" b="1" dirty="0">
                <a:solidFill>
                  <a:srgbClr val="C00000"/>
                </a:solidFill>
              </a:rPr>
              <a:t>ENZYMY  z obilného sladu</a:t>
            </a:r>
          </a:p>
          <a:p>
            <a:pPr lvl="2"/>
            <a:r>
              <a:rPr lang="cs-CZ" dirty="0"/>
              <a:t>  </a:t>
            </a:r>
            <a:r>
              <a:rPr lang="cs-CZ" sz="2800" b="1" dirty="0">
                <a:solidFill>
                  <a:srgbClr val="0000FF"/>
                </a:solidFill>
              </a:rPr>
              <a:t>jednoduché cukry</a:t>
            </a:r>
          </a:p>
          <a:p>
            <a:pPr lvl="3"/>
            <a:r>
              <a:rPr lang="cs-CZ" sz="4000" dirty="0">
                <a:solidFill>
                  <a:srgbClr val="FFC000"/>
                </a:solidFill>
                <a:latin typeface="Arial Black" pitchFamily="34" charset="0"/>
              </a:rPr>
              <a:t> ENZYMY  z kvasinek</a:t>
            </a:r>
          </a:p>
          <a:p>
            <a:pPr lvl="4"/>
            <a:r>
              <a:rPr lang="cs-CZ" sz="8000" b="1" cap="all" dirty="0" err="1">
                <a:solidFill>
                  <a:srgbClr val="008000"/>
                </a:solidFill>
                <a:latin typeface="Arial Black" pitchFamily="34" charset="0"/>
              </a:rPr>
              <a:t>ethanol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D8951B-9551-4E93-8B4C-9DDA5C8F2AD5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polysacharidy I škrob ÚVOD &amp; VÝROBA PŘF MU 6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12168"/>
          </a:xfrm>
        </p:spPr>
        <p:txBody>
          <a:bodyPr/>
          <a:lstStyle/>
          <a:p>
            <a:r>
              <a:rPr lang="cs-CZ" sz="4000" b="1" cap="all" dirty="0">
                <a:solidFill>
                  <a:srgbClr val="008000"/>
                </a:solidFill>
                <a:latin typeface="Arial Black" pitchFamily="34" charset="0"/>
              </a:rPr>
              <a:t>Od škrobu k </a:t>
            </a:r>
            <a:r>
              <a:rPr lang="cs-CZ" sz="4000" b="1" cap="all" dirty="0" err="1">
                <a:solidFill>
                  <a:srgbClr val="9900CC"/>
                </a:solidFill>
                <a:latin typeface="Arial Black" pitchFamily="34" charset="0"/>
              </a:rPr>
              <a:t>polyethylenu</a:t>
            </a:r>
            <a:endParaRPr lang="cs-CZ" sz="4000" dirty="0">
              <a:solidFill>
                <a:srgbClr val="9900CC"/>
              </a:solidFill>
            </a:endParaRPr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  <a:latin typeface="Arial Black" pitchFamily="34" charset="0"/>
              </a:rPr>
              <a:t>ŠKROB</a:t>
            </a:r>
          </a:p>
          <a:p>
            <a:pPr lvl="1"/>
            <a:r>
              <a:rPr lang="cs-CZ" sz="3200" b="1" dirty="0">
                <a:solidFill>
                  <a:srgbClr val="C00000"/>
                </a:solidFill>
              </a:rPr>
              <a:t>ENZYMY  z obilného sladu</a:t>
            </a:r>
          </a:p>
          <a:p>
            <a:pPr lvl="2"/>
            <a:r>
              <a:rPr lang="cs-CZ" dirty="0"/>
              <a:t>  </a:t>
            </a:r>
            <a:r>
              <a:rPr lang="cs-CZ" sz="2800" b="1" dirty="0">
                <a:solidFill>
                  <a:srgbClr val="0000FF"/>
                </a:solidFill>
              </a:rPr>
              <a:t>jednoduché cukry</a:t>
            </a:r>
          </a:p>
          <a:p>
            <a:pPr lvl="3"/>
            <a:r>
              <a:rPr lang="cs-CZ" sz="4000" dirty="0">
                <a:solidFill>
                  <a:srgbClr val="FFC000"/>
                </a:solidFill>
                <a:latin typeface="Arial Black" pitchFamily="34" charset="0"/>
              </a:rPr>
              <a:t> ENZYMY  z kvasinek</a:t>
            </a:r>
          </a:p>
          <a:p>
            <a:pPr lvl="4"/>
            <a:r>
              <a:rPr lang="cs-CZ" sz="3200" b="1" cap="all" dirty="0" err="1">
                <a:solidFill>
                  <a:srgbClr val="008000"/>
                </a:solidFill>
                <a:latin typeface="Arial Black" pitchFamily="34" charset="0"/>
              </a:rPr>
              <a:t>Ethanol</a:t>
            </a:r>
            <a:endParaRPr lang="cs-CZ" sz="3200" b="1" cap="all" dirty="0">
              <a:solidFill>
                <a:srgbClr val="008000"/>
              </a:solidFill>
              <a:latin typeface="Arial Black" pitchFamily="34" charset="0"/>
            </a:endParaRPr>
          </a:p>
          <a:p>
            <a:pPr lvl="5"/>
            <a:r>
              <a:rPr lang="cs-CZ" sz="3200" b="1" cap="all" dirty="0" err="1">
                <a:solidFill>
                  <a:srgbClr val="008000"/>
                </a:solidFill>
                <a:latin typeface="Arial Black" pitchFamily="34" charset="0"/>
              </a:rPr>
              <a:t>Ethylen</a:t>
            </a:r>
            <a:endParaRPr lang="cs-CZ" sz="3200" b="1" cap="all" dirty="0">
              <a:solidFill>
                <a:srgbClr val="008000"/>
              </a:solidFill>
              <a:latin typeface="Arial Black" pitchFamily="34" charset="0"/>
            </a:endParaRPr>
          </a:p>
          <a:p>
            <a:pPr lvl="6"/>
            <a:r>
              <a:rPr lang="cs-CZ" sz="3200" b="1" cap="all" dirty="0" err="1">
                <a:solidFill>
                  <a:srgbClr val="9900CC"/>
                </a:solidFill>
                <a:latin typeface="Arial Black" pitchFamily="34" charset="0"/>
              </a:rPr>
              <a:t>polyethylenu</a:t>
            </a:r>
            <a:endParaRPr lang="cs-CZ" sz="32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93D04-C57A-47EA-98FF-D53C0C7DEF70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polysacharidy I škrob ÚVOD &amp; VÝROBA PŘF MU 6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21</a:t>
            </a:fld>
            <a:endParaRPr lang="sk-SK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datum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7DFDC53-C703-43ED-83E9-BAC3AAD21A30}" type="datetime1">
              <a:rPr lang="cs-CZ" smtClean="0">
                <a:latin typeface="Arial" pitchFamily="34" charset="0"/>
              </a:rPr>
              <a:t>04.11.2021</a:t>
            </a:fld>
            <a:endParaRPr lang="sk-SK">
              <a:latin typeface="Arial" pitchFamily="34" charset="0"/>
            </a:endParaRPr>
          </a:p>
        </p:txBody>
      </p:sp>
      <p:sp>
        <p:nvSpPr>
          <p:cNvPr id="13315" name="Zástupný symbol pro zápatí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>
                <a:latin typeface="Arial" pitchFamily="34" charset="0"/>
              </a:rPr>
              <a:t>PŘÍRODNÍ POLYMERY polysacharidy I škrob ÚVOD &amp; VÝROBA PŘF MU 6 2021</a:t>
            </a:r>
            <a:endParaRPr lang="sk-SK">
              <a:latin typeface="Arial" pitchFamily="34" charset="0"/>
            </a:endParaRPr>
          </a:p>
        </p:txBody>
      </p:sp>
      <p:sp>
        <p:nvSpPr>
          <p:cNvPr id="1331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173555-74ED-43FA-94E2-00BBE907B0BE}" type="slidenum">
              <a:rPr lang="sk-SK" smtClean="0">
                <a:latin typeface="Arial" pitchFamily="34" charset="0"/>
              </a:rPr>
              <a:pPr/>
              <a:t>22</a:t>
            </a:fld>
            <a:endParaRPr lang="sk-SK">
              <a:latin typeface="Arial" pitchFamily="34" charset="0"/>
            </a:endParaRPr>
          </a:p>
        </p:txBody>
      </p:sp>
      <p:pic>
        <p:nvPicPr>
          <p:cNvPr id="13317" name="Obrázek 4" descr="BIO PE přes etanol 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96975"/>
            <a:ext cx="8940800" cy="55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ovéPole 5"/>
          <p:cNvSpPr txBox="1">
            <a:spLocks noChangeArrowheads="1"/>
          </p:cNvSpPr>
          <p:nvPr/>
        </p:nvSpPr>
        <p:spPr bwMode="auto">
          <a:xfrm>
            <a:off x="107950" y="115888"/>
            <a:ext cx="885666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200">
                <a:solidFill>
                  <a:srgbClr val="FF0000"/>
                </a:solidFill>
                <a:latin typeface="Arial Black" pitchFamily="34" charset="0"/>
              </a:rPr>
              <a:t>Většina dílů stavebnice LEGO  je ale z ABS terpolymeru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88696F-C493-4C06-829D-4DB5D28222CD}" type="datetime1">
              <a:rPr lang="cs-CZ" smtClean="0"/>
              <a:t>04.11.2021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547664" y="6245225"/>
            <a:ext cx="6768752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I škrob ÚVOD &amp; VÝROBA PŘF MU 6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4860032" y="260648"/>
          <a:ext cx="4079776" cy="3421580"/>
        </p:xfrm>
        <a:graphic>
          <a:graphicData uri="http://schemas.openxmlformats.org/drawingml/2006/table">
            <a:tbl>
              <a:tblPr/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7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Emil </a:t>
                      </a:r>
                      <a:r>
                        <a:rPr lang="cs-CZ" b="1" dirty="0" err="1"/>
                        <a:t>Votoček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328">
                <a:tc gridSpan="2">
                  <a:txBody>
                    <a:bodyPr/>
                    <a:lstStyle/>
                    <a:p>
                      <a:pPr algn="ctr"/>
                      <a:br>
                        <a:rPr lang="cs-CZ"/>
                      </a:br>
                      <a:r>
                        <a:rPr lang="cs-CZ"/>
                        <a:t>Emil Votoček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956">
                <a:tc>
                  <a:txBody>
                    <a:bodyPr/>
                    <a:lstStyle/>
                    <a:p>
                      <a:r>
                        <a:rPr lang="cs-CZ" dirty="0"/>
                        <a:t>Narození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hlinkClick r:id="rId2" tooltip="5. říjen"/>
                        </a:rPr>
                        <a:t>5. října</a:t>
                      </a:r>
                      <a:r>
                        <a:rPr lang="cs-CZ" dirty="0"/>
                        <a:t> </a:t>
                      </a:r>
                      <a:r>
                        <a:rPr lang="cs-CZ" dirty="0">
                          <a:hlinkClick r:id="rId3" tooltip="1872"/>
                        </a:rPr>
                        <a:t>1872</a:t>
                      </a:r>
                      <a:br>
                        <a:rPr lang="cs-CZ" dirty="0"/>
                      </a:br>
                      <a:r>
                        <a:rPr lang="cs-CZ" dirty="0">
                          <a:hlinkClick r:id="rId4" tooltip="Hostinné"/>
                        </a:rPr>
                        <a:t>Hostinné</a:t>
                      </a:r>
                      <a:r>
                        <a:rPr lang="cs-CZ" dirty="0"/>
                        <a:t>,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6243">
                <a:tc>
                  <a:txBody>
                    <a:bodyPr/>
                    <a:lstStyle/>
                    <a:p>
                      <a:r>
                        <a:rPr lang="cs-CZ"/>
                        <a:t>Úmrtí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hlinkClick r:id="rId5" tooltip="11. říjen"/>
                        </a:rPr>
                        <a:t>11. října</a:t>
                      </a:r>
                      <a:r>
                        <a:rPr lang="cs-CZ" dirty="0"/>
                        <a:t> </a:t>
                      </a:r>
                      <a:r>
                        <a:rPr lang="cs-CZ" dirty="0">
                          <a:hlinkClick r:id="rId6" tooltip="1950"/>
                        </a:rPr>
                        <a:t>1950</a:t>
                      </a:r>
                      <a:r>
                        <a:rPr lang="cs-CZ" dirty="0"/>
                        <a:t> (ve věku 78 let)</a:t>
                      </a:r>
                      <a:br>
                        <a:rPr lang="cs-CZ" dirty="0"/>
                      </a:br>
                      <a:r>
                        <a:rPr lang="cs-CZ" dirty="0">
                          <a:hlinkClick r:id="rId7" tooltip="Praha"/>
                        </a:rPr>
                        <a:t>Praha</a:t>
                      </a:r>
                      <a:r>
                        <a:rPr lang="cs-CZ" dirty="0"/>
                        <a:t>,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669">
                <a:tc>
                  <a:txBody>
                    <a:bodyPr/>
                    <a:lstStyle/>
                    <a:p>
                      <a:r>
                        <a:rPr lang="cs-CZ"/>
                        <a:t>Povolání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hlinkClick r:id="rId8" tooltip="Chemik"/>
                        </a:rPr>
                        <a:t>chemik</a:t>
                      </a:r>
                      <a:r>
                        <a:rPr lang="cs-CZ" dirty="0"/>
                        <a:t>, </a:t>
                      </a:r>
                      <a:r>
                        <a:rPr lang="cs-CZ" dirty="0">
                          <a:solidFill>
                            <a:srgbClr val="FF0000"/>
                          </a:solidFill>
                          <a:latin typeface="Arial Black" pitchFamily="34" charset="0"/>
                          <a:hlinkClick r:id="rId9" tooltip="Hudební skladatel"/>
                        </a:rPr>
                        <a:t>hudební skladatel</a:t>
                      </a:r>
                      <a:r>
                        <a:rPr lang="cs-CZ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cs-CZ" dirty="0"/>
                        <a:t>a pedagog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26" name="Picture 2" descr="Emil Votoček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536" y="260648"/>
            <a:ext cx="4392488" cy="5820047"/>
          </a:xfrm>
          <a:prstGeom prst="rect">
            <a:avLst/>
          </a:prstGeom>
          <a:noFill/>
        </p:spPr>
      </p:pic>
      <p:pic>
        <p:nvPicPr>
          <p:cNvPr id="1027" name="Picture 3" descr="Rakousko-Uhersk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</p:spPr>
      </p:pic>
      <p:pic>
        <p:nvPicPr>
          <p:cNvPr id="1028" name="Picture 4" descr="Československ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41DFF4-4050-40BF-8FE0-A9FAA9D54085}" type="datetime1">
              <a:rPr lang="cs-CZ" smtClean="0"/>
              <a:t>04.11.2021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polysacharidy I škrob ÚVOD &amp; VÝROBA PŘF MU 6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  <p:sp>
        <p:nvSpPr>
          <p:cNvPr id="5" name="Obdélník 4"/>
          <p:cNvSpPr/>
          <p:nvPr/>
        </p:nvSpPr>
        <p:spPr>
          <a:xfrm>
            <a:off x="323528" y="1340768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  <a:latin typeface="Arial Black" pitchFamily="34" charset="0"/>
              </a:rPr>
              <a:t>Emil </a:t>
            </a:r>
            <a:r>
              <a:rPr lang="cs-CZ" sz="3200" b="1" dirty="0" err="1">
                <a:solidFill>
                  <a:srgbClr val="FF0000"/>
                </a:solidFill>
                <a:latin typeface="Arial Black" pitchFamily="34" charset="0"/>
              </a:rPr>
              <a:t>Votoček</a:t>
            </a:r>
            <a:r>
              <a:rPr lang="cs-CZ" sz="32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dirty="0"/>
              <a:t>(</a:t>
            </a:r>
            <a:r>
              <a:rPr lang="cs-CZ" dirty="0">
                <a:hlinkClick r:id="rId2" tooltip="5. říjen"/>
              </a:rPr>
              <a:t>5. října</a:t>
            </a:r>
            <a:r>
              <a:rPr lang="cs-CZ" dirty="0"/>
              <a:t> </a:t>
            </a:r>
            <a:r>
              <a:rPr lang="cs-CZ" dirty="0">
                <a:hlinkClick r:id="rId3" tooltip="1872"/>
              </a:rPr>
              <a:t>1872</a:t>
            </a:r>
            <a:r>
              <a:rPr lang="cs-CZ" dirty="0"/>
              <a:t> </a:t>
            </a:r>
            <a:r>
              <a:rPr lang="cs-CZ" dirty="0">
                <a:hlinkClick r:id="rId4" tooltip="Hostinné"/>
              </a:rPr>
              <a:t>Hostinné</a:t>
            </a:r>
            <a:r>
              <a:rPr lang="cs-CZ" dirty="0"/>
              <a:t> – </a:t>
            </a:r>
            <a:r>
              <a:rPr lang="cs-CZ" dirty="0">
                <a:hlinkClick r:id="rId5" tooltip="11. říjen"/>
              </a:rPr>
              <a:t>11. října</a:t>
            </a:r>
            <a:r>
              <a:rPr lang="cs-CZ" dirty="0"/>
              <a:t> </a:t>
            </a:r>
            <a:r>
              <a:rPr lang="cs-CZ" dirty="0">
                <a:hlinkClick r:id="rId6" tooltip="1950"/>
              </a:rPr>
              <a:t>1950</a:t>
            </a:r>
            <a:r>
              <a:rPr lang="cs-CZ" dirty="0"/>
              <a:t> </a:t>
            </a:r>
            <a:r>
              <a:rPr lang="cs-CZ" dirty="0">
                <a:hlinkClick r:id="rId7" tooltip="Praha"/>
              </a:rPr>
              <a:t>Praha</a:t>
            </a:r>
            <a:r>
              <a:rPr lang="cs-CZ" dirty="0"/>
              <a:t>) byl jeden z nejvýznamnějších </a:t>
            </a:r>
            <a:r>
              <a:rPr lang="cs-CZ" dirty="0">
                <a:hlinkClick r:id="rId8" tooltip="Česko"/>
              </a:rPr>
              <a:t>českých</a:t>
            </a:r>
            <a:r>
              <a:rPr lang="cs-CZ" dirty="0"/>
              <a:t> </a:t>
            </a:r>
            <a:r>
              <a:rPr lang="cs-CZ" dirty="0">
                <a:hlinkClick r:id="rId9" tooltip="Chemie"/>
              </a:rPr>
              <a:t>chemiků</a:t>
            </a:r>
            <a:r>
              <a:rPr lang="cs-CZ" dirty="0"/>
              <a:t>. Jeho specializací byla </a:t>
            </a:r>
            <a:r>
              <a:rPr lang="cs-CZ" dirty="0">
                <a:hlinkClick r:id="rId10" tooltip="Organická chemie"/>
              </a:rPr>
              <a:t>organická chemie</a:t>
            </a:r>
            <a:r>
              <a:rPr lang="cs-CZ" dirty="0"/>
              <a:t>, konkrétně </a:t>
            </a:r>
            <a:r>
              <a:rPr lang="cs-CZ" dirty="0">
                <a:latin typeface="Arial Black" pitchFamily="34" charset="0"/>
                <a:hlinkClick r:id="rId11" tooltip="Monosacharidy"/>
              </a:rPr>
              <a:t>monosacharidy</a:t>
            </a:r>
            <a:r>
              <a:rPr lang="cs-CZ" dirty="0"/>
              <a:t>, ale byl i spoluautorem </a:t>
            </a:r>
            <a:r>
              <a:rPr lang="cs-CZ" dirty="0">
                <a:hlinkClick r:id="rId12" tooltip="České chemické názvosloví (stránka neexistuje)"/>
              </a:rPr>
              <a:t>českého chemického názvosloví</a:t>
            </a:r>
            <a:r>
              <a:rPr lang="cs-CZ" dirty="0"/>
              <a:t> a byl významně </a:t>
            </a:r>
            <a:r>
              <a:rPr lang="cs-CZ" dirty="0">
                <a:hlinkClick r:id="rId13" tooltip="Pedagogika"/>
              </a:rPr>
              <a:t>pedagogicky</a:t>
            </a:r>
            <a:r>
              <a:rPr lang="cs-CZ" dirty="0"/>
              <a:t> činný. Kromě toho byl i </a:t>
            </a:r>
            <a:r>
              <a:rPr lang="cs-CZ" dirty="0">
                <a:hlinkClick r:id="rId14" tooltip="Hudební skladatel"/>
              </a:rPr>
              <a:t>hudebním skladatelem</a:t>
            </a:r>
            <a:r>
              <a:rPr lang="cs-CZ" dirty="0"/>
              <a:t> a </a:t>
            </a:r>
            <a:r>
              <a:rPr lang="cs-CZ" dirty="0">
                <a:hlinkClick r:id="rId15" tooltip="Hudební teorie"/>
              </a:rPr>
              <a:t>hudebním teoretikem</a:t>
            </a:r>
            <a:r>
              <a:rPr lang="cs-CZ" dirty="0"/>
              <a:t>. Významné jsou jeho učebnice chemie a mnohojazyčné </a:t>
            </a:r>
            <a:r>
              <a:rPr lang="cs-CZ" dirty="0">
                <a:hlinkClick r:id="rId16" tooltip="Slovník"/>
              </a:rPr>
              <a:t>slovníky</a:t>
            </a:r>
            <a:r>
              <a:rPr lang="cs-CZ" dirty="0"/>
              <a:t> – chemické i hudební.</a:t>
            </a:r>
          </a:p>
          <a:p>
            <a:r>
              <a:rPr lang="cs-CZ" dirty="0"/>
              <a:t>Narodil se v rodině velkoobchodníka s papírem. Přes přání otce nešel studovat </a:t>
            </a:r>
            <a:r>
              <a:rPr lang="cs-CZ" dirty="0">
                <a:hlinkClick r:id="rId17" tooltip="Obchodní akademie"/>
              </a:rPr>
              <a:t>obchodní akademii</a:t>
            </a:r>
            <a:r>
              <a:rPr lang="cs-CZ" dirty="0"/>
              <a:t>, ale studoval nejprve </a:t>
            </a:r>
            <a:r>
              <a:rPr lang="cs-CZ" dirty="0">
                <a:hlinkClick r:id="rId18" tooltip="České vysoké učení technické v Praze"/>
              </a:rPr>
              <a:t>pražskou techniku</a:t>
            </a:r>
            <a:r>
              <a:rPr lang="cs-CZ" dirty="0"/>
              <a:t>, poté dva roky barvířskou školu ve francouzském </a:t>
            </a:r>
            <a:r>
              <a:rPr lang="cs-CZ" dirty="0" err="1">
                <a:hlinkClick r:id="rId19" tooltip="Mulhouse"/>
              </a:rPr>
              <a:t>Mulhouse</a:t>
            </a:r>
            <a:r>
              <a:rPr lang="cs-CZ" dirty="0"/>
              <a:t> a pak několik měsíců </a:t>
            </a:r>
            <a:r>
              <a:rPr lang="cs-CZ" dirty="0">
                <a:solidFill>
                  <a:srgbClr val="FF0000"/>
                </a:solidFill>
                <a:latin typeface="Arial Black" pitchFamily="34" charset="0"/>
              </a:rPr>
              <a:t>chemii cukrů v </a:t>
            </a:r>
            <a:r>
              <a:rPr lang="cs-CZ" dirty="0">
                <a:solidFill>
                  <a:srgbClr val="FF0000"/>
                </a:solidFill>
                <a:latin typeface="Arial Black" pitchFamily="34" charset="0"/>
                <a:hlinkClick r:id="rId20" tooltip="Göttingen"/>
              </a:rPr>
              <a:t>Göttingenu</a:t>
            </a:r>
            <a:r>
              <a:rPr lang="cs-CZ" dirty="0">
                <a:solidFill>
                  <a:srgbClr val="FF0000"/>
                </a:solidFill>
                <a:latin typeface="Arial Black" pitchFamily="34" charset="0"/>
              </a:rPr>
              <a:t>. </a:t>
            </a:r>
            <a:r>
              <a:rPr lang="cs-CZ" dirty="0"/>
              <a:t>V roce </a:t>
            </a:r>
            <a:r>
              <a:rPr lang="cs-CZ" dirty="0">
                <a:hlinkClick r:id="rId21" tooltip="1895"/>
              </a:rPr>
              <a:t>1895</a:t>
            </a:r>
            <a:r>
              <a:rPr lang="cs-CZ" dirty="0"/>
              <a:t> se stal asistentem na pražské technice, v roce </a:t>
            </a:r>
            <a:r>
              <a:rPr lang="cs-CZ" dirty="0">
                <a:hlinkClick r:id="rId22" tooltip="1905"/>
              </a:rPr>
              <a:t>1905</a:t>
            </a:r>
            <a:r>
              <a:rPr lang="cs-CZ" dirty="0"/>
              <a:t> </a:t>
            </a:r>
            <a:r>
              <a:rPr lang="cs-CZ" dirty="0">
                <a:hlinkClick r:id="rId23" tooltip="Docent"/>
              </a:rPr>
              <a:t>docentem</a:t>
            </a:r>
            <a:r>
              <a:rPr lang="cs-CZ" dirty="0"/>
              <a:t> a od roku </a:t>
            </a:r>
            <a:r>
              <a:rPr lang="cs-CZ" dirty="0">
                <a:hlinkClick r:id="rId24" tooltip="1907"/>
              </a:rPr>
              <a:t>1907</a:t>
            </a:r>
            <a:r>
              <a:rPr lang="cs-CZ" dirty="0"/>
              <a:t> do roku </a:t>
            </a:r>
            <a:r>
              <a:rPr lang="cs-CZ" dirty="0">
                <a:hlinkClick r:id="rId25" tooltip="1939"/>
              </a:rPr>
              <a:t>1939</a:t>
            </a:r>
            <a:r>
              <a:rPr lang="cs-CZ" dirty="0"/>
              <a:t> (kdy </a:t>
            </a:r>
            <a:r>
              <a:rPr lang="cs-CZ" dirty="0">
                <a:hlinkClick r:id="rId26" tooltip="Nacismus"/>
              </a:rPr>
              <a:t>nacisté</a:t>
            </a:r>
            <a:r>
              <a:rPr lang="cs-CZ" dirty="0"/>
              <a:t> uzavřeli české vysoké školy) byl </a:t>
            </a:r>
            <a:r>
              <a:rPr lang="cs-CZ" dirty="0">
                <a:hlinkClick r:id="rId27" tooltip="Profesor"/>
              </a:rPr>
              <a:t>profesorem</a:t>
            </a:r>
            <a:r>
              <a:rPr lang="cs-CZ" dirty="0"/>
              <a:t> experimentální anorganické a organické chemie.</a:t>
            </a:r>
          </a:p>
          <a:p>
            <a:r>
              <a:rPr lang="cs-CZ" dirty="0"/>
              <a:t>V době svého působení v </a:t>
            </a:r>
            <a:r>
              <a:rPr lang="cs-CZ" dirty="0" err="1"/>
              <a:t>Mulhouse</a:t>
            </a:r>
            <a:r>
              <a:rPr lang="cs-CZ" dirty="0"/>
              <a:t> vytvořil po něm pojmenované </a:t>
            </a:r>
            <a:r>
              <a:rPr lang="cs-CZ" dirty="0" err="1">
                <a:hlinkClick r:id="rId28" tooltip="Votočkovo činidlo"/>
              </a:rPr>
              <a:t>Votočkovo</a:t>
            </a:r>
            <a:r>
              <a:rPr lang="cs-CZ" dirty="0">
                <a:hlinkClick r:id="rId28" tooltip="Votočkovo činidlo"/>
              </a:rPr>
              <a:t> činidlo</a:t>
            </a:r>
            <a:r>
              <a:rPr lang="cs-CZ" dirty="0"/>
              <a:t>. </a:t>
            </a:r>
            <a:r>
              <a:rPr lang="cs-CZ" dirty="0">
                <a:solidFill>
                  <a:srgbClr val="FF0000"/>
                </a:solidFill>
                <a:latin typeface="Arial Black" panose="020B0A04020102020204" pitchFamily="34" charset="0"/>
              </a:rPr>
              <a:t>Společně s A. Sommerem </a:t>
            </a:r>
            <a:r>
              <a:rPr lang="cs-CZ" dirty="0">
                <a:solidFill>
                  <a:srgbClr val="FF0000"/>
                </a:solidFill>
                <a:latin typeface="Arial Black" panose="020B0A04020102020204" pitchFamily="34" charset="0"/>
                <a:hlinkClick r:id="rId29" tooltip="Alexandr Sommer Batě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Baťkem</a:t>
            </a:r>
            <a:r>
              <a:rPr lang="cs-CZ" dirty="0">
                <a:solidFill>
                  <a:srgbClr val="FF0000"/>
                </a:solidFill>
                <a:latin typeface="Arial Black" panose="020B0A04020102020204" pitchFamily="34" charset="0"/>
              </a:rPr>
              <a:t> se podílel na tvorbě českého chemického názvosloví</a:t>
            </a:r>
            <a:r>
              <a:rPr lang="cs-CZ" dirty="0"/>
              <a:t>. Sepsal </a:t>
            </a:r>
            <a:r>
              <a:rPr lang="cs-CZ" i="1" dirty="0"/>
              <a:t>Šestijazyčný chemický slovník</a:t>
            </a:r>
            <a:r>
              <a:rPr lang="cs-CZ" dirty="0"/>
              <a:t>, učebnice </a:t>
            </a:r>
            <a:r>
              <a:rPr lang="cs-CZ" i="1" dirty="0"/>
              <a:t>Chemie anorganická</a:t>
            </a:r>
            <a:r>
              <a:rPr lang="cs-CZ" dirty="0"/>
              <a:t> a </a:t>
            </a:r>
            <a:r>
              <a:rPr lang="cs-CZ" i="1" dirty="0"/>
              <a:t>Chemie organická</a:t>
            </a:r>
            <a:r>
              <a:rPr lang="cs-CZ" dirty="0"/>
              <a:t>, které byly používány řadu desetiletí. </a:t>
            </a:r>
            <a:r>
              <a:rPr lang="cs-CZ" dirty="0">
                <a:solidFill>
                  <a:srgbClr val="0000FF"/>
                </a:solidFill>
                <a:latin typeface="Arial Black" pitchFamily="34" charset="0"/>
              </a:rPr>
              <a:t>Složil také asi 70 </a:t>
            </a:r>
            <a:r>
              <a:rPr lang="cs-CZ" dirty="0">
                <a:solidFill>
                  <a:srgbClr val="0000FF"/>
                </a:solidFill>
                <a:latin typeface="Arial Black" pitchFamily="34" charset="0"/>
                <a:hlinkClick r:id="rId30" tooltip="Hudba"/>
              </a:rPr>
              <a:t>hudebních</a:t>
            </a:r>
            <a:r>
              <a:rPr lang="cs-CZ" dirty="0">
                <a:solidFill>
                  <a:srgbClr val="0000FF"/>
                </a:solidFill>
                <a:latin typeface="Arial Black" pitchFamily="34" charset="0"/>
              </a:rPr>
              <a:t> děl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116632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solidFill>
                  <a:srgbClr val="FF0000"/>
                </a:solidFill>
                <a:latin typeface="Arial Black" pitchFamily="34" charset="0"/>
              </a:rPr>
              <a:t>Zakladatel chemie cukrů v České republice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23528" y="42082"/>
            <a:ext cx="8229600" cy="490066"/>
          </a:xfrm>
        </p:spPr>
        <p:txBody>
          <a:bodyPr/>
          <a:lstStyle/>
          <a:p>
            <a:r>
              <a:rPr lang="sk-SK" sz="2800" b="1" kern="1200" dirty="0">
                <a:solidFill>
                  <a:srgbClr val="FF0000"/>
                </a:solidFill>
                <a:ea typeface="Times New Roman"/>
                <a:cs typeface="Times New Roman"/>
              </a:rPr>
              <a:t>ZÁKLADNÍ LITERATURA</a:t>
            </a:r>
            <a:endParaRPr lang="cs-CZ" sz="2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0" y="532148"/>
            <a:ext cx="9144000" cy="5633156"/>
          </a:xfrm>
        </p:spPr>
        <p:txBody>
          <a:bodyPr/>
          <a:lstStyle/>
          <a:p>
            <a:r>
              <a:rPr lang="cs-CZ" sz="2400" dirty="0"/>
              <a:t>Ing. J. Dvořáková: </a:t>
            </a:r>
            <a:r>
              <a:rPr lang="cs-CZ" sz="2400" b="1" dirty="0"/>
              <a:t>PŘÍRODNÍ POLYMERY</a:t>
            </a:r>
            <a:r>
              <a:rPr lang="cs-CZ" sz="2400" dirty="0"/>
              <a:t>, VŠCHT Praha, Katedra polymerů, skripta 1990</a:t>
            </a:r>
          </a:p>
          <a:p>
            <a:r>
              <a:rPr lang="cs-CZ" sz="2400" dirty="0"/>
              <a:t>J. Mleziva, J. Kálal: </a:t>
            </a:r>
            <a:r>
              <a:rPr lang="cs-CZ" sz="2400" b="1" dirty="0"/>
              <a:t>Základy makromolekulární chemie</a:t>
            </a:r>
            <a:r>
              <a:rPr lang="cs-CZ" sz="2400" dirty="0"/>
              <a:t>, SNTL Praha, 1986</a:t>
            </a:r>
          </a:p>
          <a:p>
            <a:r>
              <a:rPr lang="cs-CZ" sz="2400" dirty="0"/>
              <a:t>A. Blažej, V. </a:t>
            </a:r>
            <a:r>
              <a:rPr lang="cs-CZ" sz="2400" dirty="0" err="1"/>
              <a:t>Szilvová</a:t>
            </a:r>
            <a:r>
              <a:rPr lang="cs-CZ" sz="2400" dirty="0"/>
              <a:t>: </a:t>
            </a:r>
            <a:r>
              <a:rPr lang="cs-CZ" sz="2400" b="1" dirty="0" err="1"/>
              <a:t>Prírodné</a:t>
            </a:r>
            <a:r>
              <a:rPr lang="cs-CZ" sz="2400" b="1" dirty="0"/>
              <a:t> a syntetické polymery</a:t>
            </a:r>
            <a:r>
              <a:rPr lang="cs-CZ" sz="2400" dirty="0"/>
              <a:t>, SVŠT Bratislava, skripta 1985</a:t>
            </a:r>
          </a:p>
          <a:p>
            <a:r>
              <a:rPr lang="cs-CZ" sz="2400" dirty="0">
                <a:solidFill>
                  <a:srgbClr val="FF0000"/>
                </a:solidFill>
                <a:latin typeface="Arial Black" pitchFamily="34" charset="0"/>
              </a:rPr>
              <a:t>J. </a:t>
            </a:r>
            <a:r>
              <a:rPr lang="cs-CZ" sz="2400" dirty="0" err="1">
                <a:solidFill>
                  <a:srgbClr val="FF0000"/>
                </a:solidFill>
                <a:latin typeface="Arial Black" pitchFamily="34" charset="0"/>
              </a:rPr>
              <a:t>Kodet</a:t>
            </a:r>
            <a:r>
              <a:rPr lang="cs-CZ" sz="2400" dirty="0">
                <a:solidFill>
                  <a:srgbClr val="FF0000"/>
                </a:solidFill>
                <a:latin typeface="Arial Black" pitchFamily="34" charset="0"/>
              </a:rPr>
              <a:t>, K. </a:t>
            </a:r>
            <a:r>
              <a:rPr lang="cs-CZ" sz="2400" dirty="0" err="1">
                <a:solidFill>
                  <a:srgbClr val="FF0000"/>
                </a:solidFill>
                <a:latin typeface="Arial Black" pitchFamily="34" charset="0"/>
              </a:rPr>
              <a:t>Babor</a:t>
            </a:r>
            <a:r>
              <a:rPr lang="cs-CZ" sz="2400" dirty="0">
                <a:solidFill>
                  <a:srgbClr val="FF0000"/>
                </a:solidFill>
                <a:latin typeface="Arial Black" pitchFamily="34" charset="0"/>
              </a:rPr>
              <a:t>: </a:t>
            </a:r>
            <a:r>
              <a:rPr lang="cs-CZ" sz="2400" b="1" dirty="0">
                <a:solidFill>
                  <a:srgbClr val="FF0000"/>
                </a:solidFill>
                <a:latin typeface="Arial Black" pitchFamily="34" charset="0"/>
              </a:rPr>
              <a:t>Modifikované škroby, dextriny a lepidla</a:t>
            </a:r>
            <a:r>
              <a:rPr lang="cs-CZ" sz="2400" dirty="0">
                <a:solidFill>
                  <a:srgbClr val="FF0000"/>
                </a:solidFill>
                <a:latin typeface="Arial Black" pitchFamily="34" charset="0"/>
              </a:rPr>
              <a:t>, SNTL Praha, 1991, ISBN 80-03-00554-X</a:t>
            </a:r>
          </a:p>
          <a:p>
            <a:r>
              <a:rPr lang="cs-CZ" sz="2400" dirty="0">
                <a:solidFill>
                  <a:srgbClr val="FF0000"/>
                </a:solidFill>
                <a:latin typeface="Arial Black" pitchFamily="34" charset="0"/>
              </a:rPr>
              <a:t>J. </a:t>
            </a:r>
            <a:r>
              <a:rPr lang="cs-CZ" sz="2400" dirty="0" err="1">
                <a:solidFill>
                  <a:srgbClr val="FF0000"/>
                </a:solidFill>
                <a:latin typeface="Arial Black" pitchFamily="34" charset="0"/>
              </a:rPr>
              <a:t>Kodet</a:t>
            </a:r>
            <a:r>
              <a:rPr lang="cs-CZ" sz="2400" dirty="0">
                <a:solidFill>
                  <a:srgbClr val="FF0000"/>
                </a:solidFill>
                <a:latin typeface="Arial Black" pitchFamily="34" charset="0"/>
              </a:rPr>
              <a:t>, S. Štěrba, L. Šlechta: </a:t>
            </a:r>
            <a:r>
              <a:rPr lang="cs-CZ" sz="2400" b="1" dirty="0">
                <a:solidFill>
                  <a:srgbClr val="FF0000"/>
                </a:solidFill>
                <a:latin typeface="Arial Black" pitchFamily="34" charset="0"/>
              </a:rPr>
              <a:t>Modifikované škroby</a:t>
            </a:r>
            <a:r>
              <a:rPr lang="cs-CZ" sz="2400" dirty="0">
                <a:solidFill>
                  <a:srgbClr val="FF0000"/>
                </a:solidFill>
                <a:latin typeface="Arial Black" pitchFamily="34" charset="0"/>
              </a:rPr>
              <a:t>, SNTL Praha, 1982</a:t>
            </a:r>
          </a:p>
          <a:p>
            <a:r>
              <a:rPr lang="cs-CZ" sz="2400" dirty="0"/>
              <a:t>P. Kadlec a kol.: </a:t>
            </a:r>
            <a:r>
              <a:rPr lang="cs-CZ" sz="2400" b="1" dirty="0"/>
              <a:t>Technologie sacharidů</a:t>
            </a:r>
            <a:r>
              <a:rPr lang="cs-CZ" sz="2400" dirty="0"/>
              <a:t>, VŠCHT Praha, 2000</a:t>
            </a:r>
          </a:p>
          <a:p>
            <a:r>
              <a:rPr lang="cs-CZ" sz="2800" dirty="0">
                <a:solidFill>
                  <a:srgbClr val="0000FF"/>
                </a:solidFill>
                <a:latin typeface="Arial Black" panose="020B0A04020102020204" pitchFamily="34" charset="0"/>
              </a:rPr>
              <a:t>A. </a:t>
            </a:r>
            <a:r>
              <a:rPr lang="cs-CZ" sz="2800" dirty="0" err="1">
                <a:solidFill>
                  <a:srgbClr val="0000FF"/>
                </a:solidFill>
                <a:latin typeface="Arial Black" panose="020B0A04020102020204" pitchFamily="34" charset="0"/>
              </a:rPr>
              <a:t>Sinica</a:t>
            </a:r>
            <a:r>
              <a:rPr lang="cs-CZ" sz="2800" dirty="0">
                <a:solidFill>
                  <a:srgbClr val="0000FF"/>
                </a:solidFill>
                <a:latin typeface="Arial Black" panose="020B0A04020102020204" pitchFamily="34" charset="0"/>
              </a:rPr>
              <a:t> a kol.: Přírodní a modifikované polysacharidy, VŠCHT Praha, 2021, ISBN:978-80-7592-089-8</a:t>
            </a:r>
          </a:p>
          <a:p>
            <a:endParaRPr lang="cs-CZ" sz="24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713BCB-2F88-4792-B142-03F21C6CA78C}" type="datetime1">
              <a:rPr lang="cs-CZ" smtClean="0"/>
              <a:t>04.11.2021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92216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I škrob ÚVOD &amp; VÝROBA PŘF MU 6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418058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Definice POLYSACHARIDŮ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3EDA4D-2262-449D-9F86-F14E7BF1F6FA}" type="datetime1">
              <a:rPr lang="cs-CZ" smtClean="0"/>
              <a:t>04.11.2021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polysacharidy I škrob ÚVOD &amp; VÝROBA PŘF MU 6 2021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pic>
        <p:nvPicPr>
          <p:cNvPr id="6" name="Obrázek 5" descr="img3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92696"/>
            <a:ext cx="8749558" cy="5544616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</p:pic>
      <p:sp>
        <p:nvSpPr>
          <p:cNvPr id="7" name="Elipsa 6"/>
          <p:cNvSpPr/>
          <p:nvPr/>
        </p:nvSpPr>
        <p:spPr>
          <a:xfrm>
            <a:off x="827584" y="4941168"/>
            <a:ext cx="216024" cy="216024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3131840" y="3933056"/>
            <a:ext cx="216024" cy="216024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5076056" y="3933056"/>
            <a:ext cx="216024" cy="216024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7092280" y="3933056"/>
            <a:ext cx="216024" cy="216024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827584" y="4653136"/>
            <a:ext cx="216024" cy="216024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1691680" y="3933056"/>
            <a:ext cx="216024" cy="216024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3635896" y="3933056"/>
            <a:ext cx="216024" cy="216024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Elipsa 13"/>
          <p:cNvSpPr/>
          <p:nvPr/>
        </p:nvSpPr>
        <p:spPr>
          <a:xfrm>
            <a:off x="4716016" y="4653136"/>
            <a:ext cx="216024" cy="216024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Elipsa 14"/>
          <p:cNvSpPr/>
          <p:nvPr/>
        </p:nvSpPr>
        <p:spPr>
          <a:xfrm>
            <a:off x="5724128" y="3933056"/>
            <a:ext cx="216024" cy="216024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6300192" y="4797152"/>
            <a:ext cx="216024" cy="216024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Elipsa 16"/>
          <p:cNvSpPr/>
          <p:nvPr/>
        </p:nvSpPr>
        <p:spPr>
          <a:xfrm>
            <a:off x="6084168" y="3717032"/>
            <a:ext cx="216024" cy="216024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Elipsa 17"/>
          <p:cNvSpPr/>
          <p:nvPr/>
        </p:nvSpPr>
        <p:spPr>
          <a:xfrm>
            <a:off x="6372200" y="2924944"/>
            <a:ext cx="216024" cy="216024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Elipsa 18"/>
          <p:cNvSpPr/>
          <p:nvPr/>
        </p:nvSpPr>
        <p:spPr>
          <a:xfrm>
            <a:off x="7164288" y="2708920"/>
            <a:ext cx="216024" cy="216024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5868144" y="2204864"/>
            <a:ext cx="2232248" cy="3600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ovací šipka 21"/>
          <p:cNvCxnSpPr/>
          <p:nvPr/>
        </p:nvCxnSpPr>
        <p:spPr>
          <a:xfrm flipH="1">
            <a:off x="4427984" y="2564904"/>
            <a:ext cx="1440160" cy="1584176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>
            <a:off x="5868144" y="2564904"/>
            <a:ext cx="360040" cy="1368152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>
            <a:stCxn id="20" idx="2"/>
          </p:cNvCxnSpPr>
          <p:nvPr/>
        </p:nvCxnSpPr>
        <p:spPr>
          <a:xfrm flipH="1">
            <a:off x="6804248" y="2564904"/>
            <a:ext cx="180020" cy="720080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 flipH="1">
            <a:off x="6876256" y="2564904"/>
            <a:ext cx="1152128" cy="1368152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/>
          <p:cNvCxnSpPr/>
          <p:nvPr/>
        </p:nvCxnSpPr>
        <p:spPr>
          <a:xfrm flipH="1">
            <a:off x="6444208" y="2564904"/>
            <a:ext cx="144016" cy="1584176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76064"/>
          </a:xfrm>
        </p:spPr>
        <p:txBody>
          <a:bodyPr/>
          <a:lstStyle/>
          <a:p>
            <a:r>
              <a:rPr lang="sk-SK" sz="4000" b="1" kern="1200" dirty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LITERATURA KNIHY 1</a:t>
            </a:r>
            <a:endParaRPr lang="cs-CZ" sz="40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764704"/>
            <a:ext cx="9036496" cy="5361459"/>
          </a:xfrm>
        </p:spPr>
        <p:txBody>
          <a:bodyPr/>
          <a:lstStyle/>
          <a:p>
            <a:r>
              <a:rPr lang="cs-CZ" b="1" dirty="0" err="1">
                <a:solidFill>
                  <a:srgbClr val="0000FF"/>
                </a:solidFill>
                <a:latin typeface="Arial Black" pitchFamily="34" charset="0"/>
              </a:rPr>
              <a:t>Thermoplastic</a:t>
            </a:r>
            <a:r>
              <a:rPr lang="cs-CZ" b="1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b="1" dirty="0" err="1">
                <a:solidFill>
                  <a:srgbClr val="0000FF"/>
                </a:solidFill>
                <a:latin typeface="Arial Black" pitchFamily="34" charset="0"/>
              </a:rPr>
              <a:t>Starch</a:t>
            </a:r>
            <a:endParaRPr lang="cs-CZ" b="1" dirty="0">
              <a:solidFill>
                <a:srgbClr val="0000FF"/>
              </a:solidFill>
              <a:latin typeface="Arial Black" pitchFamily="34" charset="0"/>
            </a:endParaRPr>
          </a:p>
          <a:p>
            <a:pPr lvl="1"/>
            <a:r>
              <a:rPr lang="cs-CZ" dirty="0"/>
              <a:t>ISBN: 978-3-527-32528-3</a:t>
            </a:r>
          </a:p>
          <a:p>
            <a:r>
              <a:rPr lang="cs-CZ" dirty="0">
                <a:solidFill>
                  <a:srgbClr val="008000"/>
                </a:solidFill>
                <a:latin typeface="Arial Black" pitchFamily="34" charset="0"/>
              </a:rPr>
              <a:t>Chemie a analytika sacharidů </a:t>
            </a:r>
          </a:p>
          <a:p>
            <a:pPr lvl="1"/>
            <a:r>
              <a:rPr lang="cs-CZ" dirty="0"/>
              <a:t>ISBN: 80-7080-306-1</a:t>
            </a:r>
          </a:p>
          <a:p>
            <a:r>
              <a:rPr lang="cs-CZ" dirty="0" err="1">
                <a:solidFill>
                  <a:srgbClr val="C00000"/>
                </a:solidFill>
                <a:latin typeface="Arial Black" pitchFamily="34" charset="0"/>
              </a:rPr>
              <a:t>Starches</a:t>
            </a:r>
            <a:r>
              <a:rPr lang="cs-CZ" dirty="0">
                <a:solidFill>
                  <a:srgbClr val="C00000"/>
                </a:solidFill>
                <a:latin typeface="Arial Black" pitchFamily="34" charset="0"/>
              </a:rPr>
              <a:t> </a:t>
            </a:r>
          </a:p>
          <a:p>
            <a:pPr lvl="1"/>
            <a:r>
              <a:rPr lang="cs-CZ" dirty="0"/>
              <a:t>ISBN: 978-1-4200-8023-0</a:t>
            </a:r>
          </a:p>
          <a:p>
            <a:r>
              <a:rPr lang="cs-CZ" dirty="0" err="1">
                <a:solidFill>
                  <a:srgbClr val="FF0000"/>
                </a:solidFill>
                <a:latin typeface="Arial Black" pitchFamily="34" charset="0"/>
              </a:rPr>
              <a:t>Starch</a:t>
            </a:r>
            <a:r>
              <a:rPr lang="cs-CZ" dirty="0">
                <a:solidFill>
                  <a:srgbClr val="FF0000"/>
                </a:solidFill>
                <a:latin typeface="Arial Black" pitchFamily="34" charset="0"/>
              </a:rPr>
              <a:t> – </a:t>
            </a:r>
            <a:r>
              <a:rPr lang="cs-CZ" dirty="0" err="1">
                <a:solidFill>
                  <a:srgbClr val="FF0000"/>
                </a:solidFill>
                <a:latin typeface="Arial Black" pitchFamily="34" charset="0"/>
              </a:rPr>
              <a:t>Chemisty</a:t>
            </a:r>
            <a:r>
              <a:rPr lang="cs-CZ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dirty="0" err="1">
                <a:solidFill>
                  <a:srgbClr val="FF0000"/>
                </a:solidFill>
                <a:latin typeface="Arial Black" pitchFamily="34" charset="0"/>
              </a:rPr>
              <a:t>and</a:t>
            </a:r>
            <a:r>
              <a:rPr lang="cs-CZ" dirty="0">
                <a:solidFill>
                  <a:srgbClr val="FF0000"/>
                </a:solidFill>
                <a:latin typeface="Arial Black" pitchFamily="34" charset="0"/>
              </a:rPr>
              <a:t> Technology</a:t>
            </a:r>
          </a:p>
          <a:p>
            <a:pPr lvl="1"/>
            <a:r>
              <a:rPr lang="cs-CZ" dirty="0"/>
              <a:t>ISBN: 978-0-12-746275-2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C00000"/>
              </a:solidFill>
              <a:latin typeface="Arial Black" pitchFamily="34" charset="0"/>
            </a:endParaRPr>
          </a:p>
          <a:p>
            <a:pPr lvl="1"/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289D3C-E791-41E9-B71E-B543323E7A83}" type="datetime1">
              <a:rPr lang="cs-CZ" smtClean="0"/>
              <a:t>04.11.2021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92216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I škrob ÚVOD &amp; VÝROBA PŘF MU 6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76064"/>
          </a:xfrm>
        </p:spPr>
        <p:txBody>
          <a:bodyPr/>
          <a:lstStyle/>
          <a:p>
            <a:r>
              <a:rPr lang="sk-SK" sz="4000" b="1" kern="1200" dirty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LITERATURA KNIHY 2</a:t>
            </a:r>
            <a:endParaRPr lang="cs-CZ" sz="40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764704"/>
            <a:ext cx="9036496" cy="5361459"/>
          </a:xfrm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  <a:latin typeface="Arial Black" pitchFamily="34" charset="0"/>
              </a:rPr>
              <a:t>Modifikované škroby, dextriny a lepidla</a:t>
            </a:r>
          </a:p>
          <a:p>
            <a:pPr lvl="1"/>
            <a:r>
              <a:rPr lang="cs-CZ" dirty="0">
                <a:solidFill>
                  <a:srgbClr val="C00000"/>
                </a:solidFill>
                <a:latin typeface="Arial Black" pitchFamily="34" charset="0"/>
              </a:rPr>
              <a:t>ISBN: 80-03-00554-X</a:t>
            </a:r>
          </a:p>
          <a:p>
            <a:r>
              <a:rPr lang="cs-CZ" dirty="0">
                <a:solidFill>
                  <a:srgbClr val="FF0000"/>
                </a:solidFill>
                <a:latin typeface="Arial Black" pitchFamily="34" charset="0"/>
              </a:rPr>
              <a:t>Modifikované škroby (</a:t>
            </a:r>
            <a:r>
              <a:rPr lang="cs-CZ" dirty="0" err="1">
                <a:solidFill>
                  <a:srgbClr val="FF0000"/>
                </a:solidFill>
                <a:latin typeface="Arial Black" pitchFamily="34" charset="0"/>
              </a:rPr>
              <a:t>Kodet</a:t>
            </a:r>
            <a:r>
              <a:rPr lang="cs-CZ" dirty="0">
                <a:solidFill>
                  <a:srgbClr val="FF0000"/>
                </a:solidFill>
                <a:latin typeface="Arial Black" pitchFamily="34" charset="0"/>
              </a:rPr>
              <a:t> J</a:t>
            </a:r>
            <a:r>
              <a:rPr lang="cs-CZ">
                <a:solidFill>
                  <a:srgbClr val="FF0000"/>
                </a:solidFill>
                <a:latin typeface="Arial Black" pitchFamily="34" charset="0"/>
              </a:rPr>
              <a:t>., Štěrba S., Šlechta L.)</a:t>
            </a:r>
            <a:endParaRPr lang="cs-CZ" dirty="0">
              <a:solidFill>
                <a:srgbClr val="FF0000"/>
              </a:solidFill>
              <a:latin typeface="Arial Black" pitchFamily="34" charset="0"/>
            </a:endParaRPr>
          </a:p>
          <a:p>
            <a:pPr lvl="1"/>
            <a:r>
              <a:rPr lang="cs-CZ" dirty="0">
                <a:solidFill>
                  <a:srgbClr val="FF0000"/>
                </a:solidFill>
                <a:latin typeface="Arial Black" pitchFamily="34" charset="0"/>
              </a:rPr>
              <a:t>ISBN nemá, je to příručka pro pracovníky škrobáren</a:t>
            </a:r>
          </a:p>
          <a:p>
            <a:pPr lvl="1"/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B4DFF6-CDC8-4FAE-B18D-C2CE9236E735}" type="datetime1">
              <a:rPr lang="cs-CZ" smtClean="0"/>
              <a:t>04.11.2021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92216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I škrob ÚVOD &amp; VÝROBA PŘF MU 6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sk-SK" sz="4000" b="1" kern="1200" dirty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LITERATURA zahraniční – ČASOPISY</a:t>
            </a:r>
            <a:endParaRPr lang="cs-CZ" sz="40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107504" y="1268760"/>
            <a:ext cx="8579296" cy="4857403"/>
          </a:xfrm>
        </p:spPr>
        <p:txBody>
          <a:bodyPr/>
          <a:lstStyle/>
          <a:p>
            <a:r>
              <a:rPr lang="cs-CZ" b="1" dirty="0" err="1">
                <a:solidFill>
                  <a:srgbClr val="FF0000"/>
                </a:solidFill>
                <a:latin typeface="Arial Black" pitchFamily="34" charset="0"/>
              </a:rPr>
              <a:t>Starch</a:t>
            </a:r>
            <a:r>
              <a:rPr lang="cs-CZ" b="1" dirty="0">
                <a:solidFill>
                  <a:srgbClr val="FF0000"/>
                </a:solidFill>
                <a:latin typeface="Arial Black" pitchFamily="34" charset="0"/>
              </a:rPr>
              <a:t> ‐ </a:t>
            </a:r>
            <a:r>
              <a:rPr lang="cs-CZ" b="1" dirty="0" err="1">
                <a:solidFill>
                  <a:srgbClr val="FF0000"/>
                </a:solidFill>
                <a:latin typeface="Arial Black" pitchFamily="34" charset="0"/>
              </a:rPr>
              <a:t>Stärke</a:t>
            </a:r>
            <a:endParaRPr lang="cs-CZ" b="1" dirty="0">
              <a:solidFill>
                <a:srgbClr val="FF0000"/>
              </a:solidFill>
            </a:endParaRPr>
          </a:p>
          <a:p>
            <a:r>
              <a:rPr lang="cs-CZ" dirty="0" err="1">
                <a:solidFill>
                  <a:srgbClr val="0033CC"/>
                </a:solidFill>
                <a:latin typeface="Arial Black" pitchFamily="34" charset="0"/>
              </a:rPr>
              <a:t>Journal</a:t>
            </a:r>
            <a:r>
              <a:rPr lang="cs-CZ" dirty="0">
                <a:solidFill>
                  <a:srgbClr val="0033CC"/>
                </a:solidFill>
                <a:latin typeface="Arial Black" pitchFamily="34" charset="0"/>
              </a:rPr>
              <a:t> </a:t>
            </a:r>
            <a:r>
              <a:rPr lang="cs-CZ" dirty="0" err="1">
                <a:solidFill>
                  <a:srgbClr val="0033CC"/>
                </a:solidFill>
                <a:latin typeface="Arial Black" pitchFamily="34" charset="0"/>
              </a:rPr>
              <a:t>of</a:t>
            </a:r>
            <a:r>
              <a:rPr lang="cs-CZ" dirty="0">
                <a:solidFill>
                  <a:srgbClr val="0033CC"/>
                </a:solidFill>
                <a:latin typeface="Arial Black" pitchFamily="34" charset="0"/>
              </a:rPr>
              <a:t> </a:t>
            </a:r>
            <a:r>
              <a:rPr lang="cs-CZ" dirty="0" err="1">
                <a:solidFill>
                  <a:srgbClr val="0033CC"/>
                </a:solidFill>
                <a:latin typeface="Arial Black" pitchFamily="34" charset="0"/>
              </a:rPr>
              <a:t>Carbohydrate</a:t>
            </a:r>
            <a:r>
              <a:rPr lang="cs-CZ" dirty="0">
                <a:solidFill>
                  <a:srgbClr val="0033CC"/>
                </a:solidFill>
                <a:latin typeface="Arial Black" pitchFamily="34" charset="0"/>
              </a:rPr>
              <a:t> </a:t>
            </a:r>
            <a:r>
              <a:rPr lang="cs-CZ" dirty="0" err="1">
                <a:solidFill>
                  <a:srgbClr val="0033CC"/>
                </a:solidFill>
                <a:latin typeface="Arial Black" pitchFamily="34" charset="0"/>
              </a:rPr>
              <a:t>Chemistry</a:t>
            </a:r>
            <a:endParaRPr lang="cs-CZ" dirty="0">
              <a:solidFill>
                <a:srgbClr val="0033CC"/>
              </a:solidFill>
              <a:latin typeface="Arial Black" pitchFamily="34" charset="0"/>
            </a:endParaRPr>
          </a:p>
          <a:p>
            <a:r>
              <a:rPr lang="cs-CZ" b="1" dirty="0" err="1">
                <a:solidFill>
                  <a:srgbClr val="008000"/>
                </a:solidFill>
                <a:latin typeface="Arial Black" pitchFamily="34" charset="0"/>
              </a:rPr>
              <a:t>Carbohydrate</a:t>
            </a:r>
            <a:r>
              <a:rPr lang="cs-CZ" b="1" dirty="0">
                <a:solidFill>
                  <a:srgbClr val="008000"/>
                </a:solidFill>
                <a:latin typeface="Arial Black" pitchFamily="34" charset="0"/>
              </a:rPr>
              <a:t> </a:t>
            </a:r>
            <a:r>
              <a:rPr lang="cs-CZ" b="1" dirty="0" err="1">
                <a:solidFill>
                  <a:srgbClr val="008000"/>
                </a:solidFill>
                <a:latin typeface="Arial Black" pitchFamily="34" charset="0"/>
              </a:rPr>
              <a:t>Polymers</a:t>
            </a:r>
            <a:r>
              <a:rPr lang="cs-CZ" b="1" dirty="0">
                <a:solidFill>
                  <a:srgbClr val="008000"/>
                </a:solidFill>
                <a:latin typeface="Arial Black" pitchFamily="34" charset="0"/>
              </a:rPr>
              <a:t> </a:t>
            </a:r>
            <a:r>
              <a:rPr lang="cs-CZ" b="1" i="1" u="sng" dirty="0">
                <a:solidFill>
                  <a:srgbClr val="008000"/>
                </a:solidFill>
                <a:latin typeface="Arial Black" pitchFamily="34" charset="0"/>
              </a:rPr>
              <a:t>(IF: 5,1 !!!)</a:t>
            </a:r>
          </a:p>
          <a:p>
            <a:endParaRPr lang="cs-CZ" dirty="0">
              <a:solidFill>
                <a:srgbClr val="C00000"/>
              </a:solidFill>
              <a:latin typeface="Arial Black" pitchFamily="34" charset="0"/>
            </a:endParaRPr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847606-3B2A-48FD-80E3-1FD31A88BE4C}" type="datetime1">
              <a:rPr lang="cs-CZ" smtClean="0"/>
              <a:t>04.11.2021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92216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I škrob ÚVOD &amp; VÝROBA PŘF MU 6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13580</TotalTime>
  <Words>1170</Words>
  <Application>Microsoft Office PowerPoint</Application>
  <PresentationFormat>Předvádění na obrazovce (4:3)</PresentationFormat>
  <Paragraphs>189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Calibri</vt:lpstr>
      <vt:lpstr>Symbol</vt:lpstr>
      <vt:lpstr>Default Design</vt:lpstr>
      <vt:lpstr>PŘÍRODNÍ POLYMERY Polysacharidy I  škrob ÚVOD &amp; VÝROBA  </vt:lpstr>
      <vt:lpstr>Časový plán</vt:lpstr>
      <vt:lpstr>Prezentace aplikace PowerPoint</vt:lpstr>
      <vt:lpstr>Prezentace aplikace PowerPoint</vt:lpstr>
      <vt:lpstr>ZÁKLADNÍ LITERATURA</vt:lpstr>
      <vt:lpstr>Definice POLYSACHARIDŮ</vt:lpstr>
      <vt:lpstr>LITERATURA KNIHY 1</vt:lpstr>
      <vt:lpstr>LITERATURA KNIHY 2</vt:lpstr>
      <vt:lpstr>LITERATURA zahraniční – ČASOPISY</vt:lpstr>
      <vt:lpstr>Prezentace aplikace PowerPoint</vt:lpstr>
      <vt:lpstr>Druhy PRŮMYSOVĚ VÝZNAMNÝCH škrobů </vt:lpstr>
      <vt:lpstr>PŠENIČNÝ škrob</vt:lpstr>
      <vt:lpstr>Prezentace aplikace PowerPoint</vt:lpstr>
      <vt:lpstr>Velikosti zrn škrobů </vt:lpstr>
      <vt:lpstr>Výroba a použití škrobů (data z roku 1991 &amp; 2011)</vt:lpstr>
      <vt:lpstr>Prezentace aplikace PowerPoint</vt:lpstr>
      <vt:lpstr>Prezentace aplikace PowerPoint</vt:lpstr>
      <vt:lpstr>Prezentace aplikace PowerPoint</vt:lpstr>
      <vt:lpstr>Výroba škrobů v ČR &amp; SR</vt:lpstr>
      <vt:lpstr>Od škrobu k ethanolu</vt:lpstr>
      <vt:lpstr>Od škrobu k polyethylenu</vt:lpstr>
      <vt:lpstr>Prezentace aplikace PowerPoint</vt:lpstr>
    </vt:vector>
  </TitlesOfParts>
  <Company>Home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ladapospa@icloud.com</cp:lastModifiedBy>
  <cp:revision>791</cp:revision>
  <dcterms:created xsi:type="dcterms:W3CDTF">2008-02-10T16:41:08Z</dcterms:created>
  <dcterms:modified xsi:type="dcterms:W3CDTF">2021-11-04T06:55:21Z</dcterms:modified>
</cp:coreProperties>
</file>