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407" r:id="rId3"/>
    <p:sldId id="395" r:id="rId4"/>
    <p:sldId id="348" r:id="rId5"/>
    <p:sldId id="409" r:id="rId6"/>
    <p:sldId id="394" r:id="rId7"/>
    <p:sldId id="412" r:id="rId8"/>
    <p:sldId id="413" r:id="rId9"/>
    <p:sldId id="397" r:id="rId10"/>
    <p:sldId id="401" r:id="rId11"/>
    <p:sldId id="402" r:id="rId12"/>
    <p:sldId id="396" r:id="rId13"/>
    <p:sldId id="399" r:id="rId14"/>
    <p:sldId id="408" r:id="rId15"/>
    <p:sldId id="400" r:id="rId16"/>
    <p:sldId id="405" r:id="rId17"/>
    <p:sldId id="410" r:id="rId18"/>
    <p:sldId id="411" r:id="rId19"/>
    <p:sldId id="403" r:id="rId20"/>
    <p:sldId id="404" r:id="rId21"/>
    <p:sldId id="406" r:id="rId22"/>
  </p:sldIdLst>
  <p:sldSz cx="9144000" cy="6858000" type="screen4x3"/>
  <p:notesSz cx="6858000" cy="9144000"/>
  <p:defaultTextStyle>
    <a:defPPr>
      <a:defRPr lang="sk-SK"/>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8000"/>
    <a:srgbClr val="FF0000"/>
    <a:srgbClr val="FF9900"/>
    <a:srgbClr val="FFFF99"/>
  </p:clrMru>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0" d="100"/>
          <a:sy n="50" d="100"/>
        </p:scale>
        <p:origin x="-1090" y="-1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0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sk-SK"/>
          </a:p>
        </p:txBody>
      </p:sp>
      <p:sp>
        <p:nvSpPr>
          <p:cNvPr id="163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sk-SK"/>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63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sk-SK" noProof="0" smtClean="0"/>
              <a:t>Click to edit Master text styles</a:t>
            </a:r>
          </a:p>
          <a:p>
            <a:pPr lvl="1"/>
            <a:r>
              <a:rPr lang="sk-SK" noProof="0" smtClean="0"/>
              <a:t>Second level</a:t>
            </a:r>
          </a:p>
          <a:p>
            <a:pPr lvl="2"/>
            <a:r>
              <a:rPr lang="sk-SK" noProof="0" smtClean="0"/>
              <a:t>Third level</a:t>
            </a:r>
          </a:p>
          <a:p>
            <a:pPr lvl="3"/>
            <a:r>
              <a:rPr lang="sk-SK" noProof="0" smtClean="0"/>
              <a:t>Fourth level</a:t>
            </a:r>
          </a:p>
          <a:p>
            <a:pPr lvl="4"/>
            <a:r>
              <a:rPr lang="sk-SK" noProof="0" smtClean="0"/>
              <a:t>Fifth level</a:t>
            </a:r>
          </a:p>
        </p:txBody>
      </p:sp>
      <p:sp>
        <p:nvSpPr>
          <p:cNvPr id="163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sk-SK"/>
          </a:p>
        </p:txBody>
      </p:sp>
      <p:sp>
        <p:nvSpPr>
          <p:cNvPr id="163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AA020E8-AC26-45A2-8DDA-4796D5812D29}" type="slidenum">
              <a:rPr lang="sk-SK"/>
              <a:pPr>
                <a:defRPr/>
              </a:pPr>
              <a:t>‹#›</a:t>
            </a:fld>
            <a:endParaRPr lang="sk-SK"/>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cs-CZ"/>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9. 10. 2019</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pl-PL" smtClean="0"/>
              <a:t>PŘÍRODNÍ POLYMERY PŘF MU  4_1 2019</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022159F9-13B7-4B9F-BAF9-1E91E2B4D075}" type="slidenum">
              <a:rPr lang="sk-SK"/>
              <a:pPr>
                <a:defRPr/>
              </a:pPr>
              <a:t>‹#›</a:t>
            </a:fld>
            <a:endParaRPr lang="sk-S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9. 10. 2019</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pl-PL" smtClean="0"/>
              <a:t>PŘÍRODNÍ POLYMERY PŘF MU  4_1 2019</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675AE0EF-75A2-445F-BA42-21AAA1105D5A}" type="slidenum">
              <a:rPr lang="sk-SK"/>
              <a:pPr>
                <a:defRPr/>
              </a:pPr>
              <a:t>‹#›</a:t>
            </a:fld>
            <a:endParaRPr lang="sk-S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9. 10. 2019</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pl-PL" smtClean="0"/>
              <a:t>PŘÍRODNÍ POLYMERY PŘF MU  4_1 2019</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1CCD0A45-28A5-461E-8B92-945FC723D892}" type="slidenum">
              <a:rPr lang="sk-SK"/>
              <a:pPr>
                <a:defRPr/>
              </a:pPr>
              <a:t>‹#›</a:t>
            </a:fld>
            <a:endParaRPr lang="sk-SK"/>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p>
            <a:r>
              <a:rPr lang="cs-CZ" smtClean="0"/>
              <a:t>Klepnutím lze upravit styl předlohy nadpisů.</a:t>
            </a:r>
            <a:endParaRPr lang="cs-CZ"/>
          </a:p>
        </p:txBody>
      </p:sp>
      <p:sp>
        <p:nvSpPr>
          <p:cNvPr id="3" name="Zástupný symbol pro tabulku 2"/>
          <p:cNvSpPr>
            <a:spLocks noGrp="1"/>
          </p:cNvSpPr>
          <p:nvPr>
            <p:ph type="tbl" idx="1"/>
          </p:nvPr>
        </p:nvSpPr>
        <p:spPr>
          <a:xfrm>
            <a:off x="457200" y="1600200"/>
            <a:ext cx="8229600" cy="4525963"/>
          </a:xfrm>
        </p:spPr>
        <p:txBody>
          <a:bodyPr/>
          <a:lstStyle/>
          <a:p>
            <a:pPr lvl="0"/>
            <a:endParaRPr lang="cs-CZ" noProof="0" smtClean="0"/>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9. 10. 2019</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pl-PL" smtClean="0"/>
              <a:t>PŘÍRODNÍ POLYMERY PŘF MU  4_1 2019</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63AF317E-C5B4-4DAB-9674-AFCC279BEA9B}" type="slidenum">
              <a:rPr lang="sk-SK"/>
              <a:pPr>
                <a:defRPr/>
              </a:pPr>
              <a:t>‹#›</a:t>
            </a:fld>
            <a:endParaRPr lang="sk-S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9. 10. 2019</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pl-PL" smtClean="0"/>
              <a:t>PŘÍRODNÍ POLYMERY PŘF MU  4_1 2019</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3F41B0DE-FA74-4AFF-A5C7-1440790630ED}" type="slidenum">
              <a:rPr lang="sk-SK"/>
              <a:pPr>
                <a:defRPr/>
              </a:pPr>
              <a:t>‹#›</a:t>
            </a:fld>
            <a:endParaRPr lang="sk-S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9. 10. 2019</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pl-PL" smtClean="0"/>
              <a:t>PŘÍRODNÍ POLYMERY PŘF MU  4_1 2019</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143F162C-1DBC-4BD0-B3FA-CB1FC3ECB061}" type="slidenum">
              <a:rPr lang="sk-SK"/>
              <a:pPr>
                <a:defRPr/>
              </a:pPr>
              <a:t>‹#›</a:t>
            </a:fld>
            <a:endParaRPr lang="sk-S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r>
              <a:rPr lang="cs-CZ" smtClean="0"/>
              <a:t>9. 10. 2019</a:t>
            </a:r>
            <a:endParaRPr lang="sk-SK"/>
          </a:p>
        </p:txBody>
      </p:sp>
      <p:sp>
        <p:nvSpPr>
          <p:cNvPr id="6" name="Rectangle 5"/>
          <p:cNvSpPr>
            <a:spLocks noGrp="1" noChangeArrowheads="1"/>
          </p:cNvSpPr>
          <p:nvPr>
            <p:ph type="ftr" sz="quarter" idx="11"/>
          </p:nvPr>
        </p:nvSpPr>
        <p:spPr>
          <a:ln/>
        </p:spPr>
        <p:txBody>
          <a:bodyPr/>
          <a:lstStyle>
            <a:lvl1pPr>
              <a:defRPr/>
            </a:lvl1pPr>
          </a:lstStyle>
          <a:p>
            <a:pPr>
              <a:defRPr/>
            </a:pPr>
            <a:r>
              <a:rPr lang="pl-PL" smtClean="0"/>
              <a:t>PŘÍRODNÍ POLYMERY PŘF MU  4_1 2019</a:t>
            </a:r>
            <a:endParaRPr lang="sk-SK"/>
          </a:p>
        </p:txBody>
      </p:sp>
      <p:sp>
        <p:nvSpPr>
          <p:cNvPr id="7" name="Rectangle 6"/>
          <p:cNvSpPr>
            <a:spLocks noGrp="1" noChangeArrowheads="1"/>
          </p:cNvSpPr>
          <p:nvPr>
            <p:ph type="sldNum" sz="quarter" idx="12"/>
          </p:nvPr>
        </p:nvSpPr>
        <p:spPr>
          <a:ln/>
        </p:spPr>
        <p:txBody>
          <a:bodyPr/>
          <a:lstStyle>
            <a:lvl1pPr>
              <a:defRPr/>
            </a:lvl1pPr>
          </a:lstStyle>
          <a:p>
            <a:pPr>
              <a:defRPr/>
            </a:pPr>
            <a:fld id="{E3668248-660C-447C-855D-37CBFB628770}" type="slidenum">
              <a:rPr lang="sk-SK"/>
              <a:pPr>
                <a:defRPr/>
              </a:pPr>
              <a:t>‹#›</a:t>
            </a:fld>
            <a:endParaRPr lang="sk-S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4"/>
          <p:cNvSpPr>
            <a:spLocks noGrp="1" noChangeArrowheads="1"/>
          </p:cNvSpPr>
          <p:nvPr>
            <p:ph type="dt" sz="half" idx="10"/>
          </p:nvPr>
        </p:nvSpPr>
        <p:spPr>
          <a:ln/>
        </p:spPr>
        <p:txBody>
          <a:bodyPr/>
          <a:lstStyle>
            <a:lvl1pPr>
              <a:defRPr/>
            </a:lvl1pPr>
          </a:lstStyle>
          <a:p>
            <a:pPr>
              <a:defRPr/>
            </a:pPr>
            <a:r>
              <a:rPr lang="cs-CZ" smtClean="0"/>
              <a:t>9. 10. 2019</a:t>
            </a:r>
            <a:endParaRPr lang="sk-SK"/>
          </a:p>
        </p:txBody>
      </p:sp>
      <p:sp>
        <p:nvSpPr>
          <p:cNvPr id="8" name="Rectangle 5"/>
          <p:cNvSpPr>
            <a:spLocks noGrp="1" noChangeArrowheads="1"/>
          </p:cNvSpPr>
          <p:nvPr>
            <p:ph type="ftr" sz="quarter" idx="11"/>
          </p:nvPr>
        </p:nvSpPr>
        <p:spPr>
          <a:ln/>
        </p:spPr>
        <p:txBody>
          <a:bodyPr/>
          <a:lstStyle>
            <a:lvl1pPr>
              <a:defRPr/>
            </a:lvl1pPr>
          </a:lstStyle>
          <a:p>
            <a:pPr>
              <a:defRPr/>
            </a:pPr>
            <a:r>
              <a:rPr lang="pl-PL" smtClean="0"/>
              <a:t>PŘÍRODNÍ POLYMERY PŘF MU  4_1 2019</a:t>
            </a:r>
            <a:endParaRPr lang="sk-SK"/>
          </a:p>
        </p:txBody>
      </p:sp>
      <p:sp>
        <p:nvSpPr>
          <p:cNvPr id="9" name="Rectangle 6"/>
          <p:cNvSpPr>
            <a:spLocks noGrp="1" noChangeArrowheads="1"/>
          </p:cNvSpPr>
          <p:nvPr>
            <p:ph type="sldNum" sz="quarter" idx="12"/>
          </p:nvPr>
        </p:nvSpPr>
        <p:spPr>
          <a:ln/>
        </p:spPr>
        <p:txBody>
          <a:bodyPr/>
          <a:lstStyle>
            <a:lvl1pPr>
              <a:defRPr/>
            </a:lvl1pPr>
          </a:lstStyle>
          <a:p>
            <a:pPr>
              <a:defRPr/>
            </a:pPr>
            <a:fld id="{AA2A1800-BFC7-4E22-8964-B8A4E143B637}" type="slidenum">
              <a:rPr lang="sk-SK"/>
              <a:pPr>
                <a:defRPr/>
              </a:pPr>
              <a:t>‹#›</a:t>
            </a:fld>
            <a:endParaRPr lang="sk-S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Rectangle 4"/>
          <p:cNvSpPr>
            <a:spLocks noGrp="1" noChangeArrowheads="1"/>
          </p:cNvSpPr>
          <p:nvPr>
            <p:ph type="dt" sz="half" idx="10"/>
          </p:nvPr>
        </p:nvSpPr>
        <p:spPr>
          <a:ln/>
        </p:spPr>
        <p:txBody>
          <a:bodyPr/>
          <a:lstStyle>
            <a:lvl1pPr>
              <a:defRPr/>
            </a:lvl1pPr>
          </a:lstStyle>
          <a:p>
            <a:pPr>
              <a:defRPr/>
            </a:pPr>
            <a:r>
              <a:rPr lang="cs-CZ" smtClean="0"/>
              <a:t>9. 10. 2019</a:t>
            </a:r>
            <a:endParaRPr lang="sk-SK"/>
          </a:p>
        </p:txBody>
      </p:sp>
      <p:sp>
        <p:nvSpPr>
          <p:cNvPr id="4" name="Rectangle 5"/>
          <p:cNvSpPr>
            <a:spLocks noGrp="1" noChangeArrowheads="1"/>
          </p:cNvSpPr>
          <p:nvPr>
            <p:ph type="ftr" sz="quarter" idx="11"/>
          </p:nvPr>
        </p:nvSpPr>
        <p:spPr>
          <a:ln/>
        </p:spPr>
        <p:txBody>
          <a:bodyPr/>
          <a:lstStyle>
            <a:lvl1pPr>
              <a:defRPr/>
            </a:lvl1pPr>
          </a:lstStyle>
          <a:p>
            <a:pPr>
              <a:defRPr/>
            </a:pPr>
            <a:r>
              <a:rPr lang="pl-PL" smtClean="0"/>
              <a:t>PŘÍRODNÍ POLYMERY PŘF MU  4_1 2019</a:t>
            </a:r>
            <a:endParaRPr lang="sk-SK"/>
          </a:p>
        </p:txBody>
      </p:sp>
      <p:sp>
        <p:nvSpPr>
          <p:cNvPr id="5" name="Rectangle 6"/>
          <p:cNvSpPr>
            <a:spLocks noGrp="1" noChangeArrowheads="1"/>
          </p:cNvSpPr>
          <p:nvPr>
            <p:ph type="sldNum" sz="quarter" idx="12"/>
          </p:nvPr>
        </p:nvSpPr>
        <p:spPr>
          <a:ln/>
        </p:spPr>
        <p:txBody>
          <a:bodyPr/>
          <a:lstStyle>
            <a:lvl1pPr>
              <a:defRPr/>
            </a:lvl1pPr>
          </a:lstStyle>
          <a:p>
            <a:pPr>
              <a:defRPr/>
            </a:pPr>
            <a:fld id="{BD7865BE-C659-4ABD-A817-DED046766B31}" type="slidenum">
              <a:rPr lang="sk-SK"/>
              <a:pPr>
                <a:defRPr/>
              </a:pPr>
              <a:t>‹#›</a:t>
            </a:fld>
            <a:endParaRPr lang="sk-S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cs-CZ" smtClean="0"/>
              <a:t>9. 10. 2019</a:t>
            </a:r>
            <a:endParaRPr lang="sk-SK"/>
          </a:p>
        </p:txBody>
      </p:sp>
      <p:sp>
        <p:nvSpPr>
          <p:cNvPr id="3" name="Rectangle 5"/>
          <p:cNvSpPr>
            <a:spLocks noGrp="1" noChangeArrowheads="1"/>
          </p:cNvSpPr>
          <p:nvPr>
            <p:ph type="ftr" sz="quarter" idx="11"/>
          </p:nvPr>
        </p:nvSpPr>
        <p:spPr>
          <a:ln/>
        </p:spPr>
        <p:txBody>
          <a:bodyPr/>
          <a:lstStyle>
            <a:lvl1pPr>
              <a:defRPr/>
            </a:lvl1pPr>
          </a:lstStyle>
          <a:p>
            <a:pPr>
              <a:defRPr/>
            </a:pPr>
            <a:r>
              <a:rPr lang="pl-PL" smtClean="0"/>
              <a:t>PŘÍRODNÍ POLYMERY PŘF MU  4_1 2019</a:t>
            </a:r>
            <a:endParaRPr lang="sk-SK"/>
          </a:p>
        </p:txBody>
      </p:sp>
      <p:sp>
        <p:nvSpPr>
          <p:cNvPr id="4" name="Rectangle 6"/>
          <p:cNvSpPr>
            <a:spLocks noGrp="1" noChangeArrowheads="1"/>
          </p:cNvSpPr>
          <p:nvPr>
            <p:ph type="sldNum" sz="quarter" idx="12"/>
          </p:nvPr>
        </p:nvSpPr>
        <p:spPr>
          <a:ln/>
        </p:spPr>
        <p:txBody>
          <a:bodyPr/>
          <a:lstStyle>
            <a:lvl1pPr>
              <a:defRPr/>
            </a:lvl1pPr>
          </a:lstStyle>
          <a:p>
            <a:pPr>
              <a:defRPr/>
            </a:pPr>
            <a:fld id="{D2DAE1EA-64DE-4526-BF42-981E8B573A59}" type="slidenum">
              <a:rPr lang="sk-SK"/>
              <a:pPr>
                <a:defRPr/>
              </a:pPr>
              <a:t>‹#›</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r>
              <a:rPr lang="cs-CZ" smtClean="0"/>
              <a:t>9. 10. 2019</a:t>
            </a:r>
            <a:endParaRPr lang="sk-SK"/>
          </a:p>
        </p:txBody>
      </p:sp>
      <p:sp>
        <p:nvSpPr>
          <p:cNvPr id="6" name="Rectangle 5"/>
          <p:cNvSpPr>
            <a:spLocks noGrp="1" noChangeArrowheads="1"/>
          </p:cNvSpPr>
          <p:nvPr>
            <p:ph type="ftr" sz="quarter" idx="11"/>
          </p:nvPr>
        </p:nvSpPr>
        <p:spPr>
          <a:ln/>
        </p:spPr>
        <p:txBody>
          <a:bodyPr/>
          <a:lstStyle>
            <a:lvl1pPr>
              <a:defRPr/>
            </a:lvl1pPr>
          </a:lstStyle>
          <a:p>
            <a:pPr>
              <a:defRPr/>
            </a:pPr>
            <a:r>
              <a:rPr lang="pl-PL" smtClean="0"/>
              <a:t>PŘÍRODNÍ POLYMERY PŘF MU  4_1 2019</a:t>
            </a:r>
            <a:endParaRPr lang="sk-SK"/>
          </a:p>
        </p:txBody>
      </p:sp>
      <p:sp>
        <p:nvSpPr>
          <p:cNvPr id="7" name="Rectangle 6"/>
          <p:cNvSpPr>
            <a:spLocks noGrp="1" noChangeArrowheads="1"/>
          </p:cNvSpPr>
          <p:nvPr>
            <p:ph type="sldNum" sz="quarter" idx="12"/>
          </p:nvPr>
        </p:nvSpPr>
        <p:spPr>
          <a:ln/>
        </p:spPr>
        <p:txBody>
          <a:bodyPr/>
          <a:lstStyle>
            <a:lvl1pPr>
              <a:defRPr/>
            </a:lvl1pPr>
          </a:lstStyle>
          <a:p>
            <a:pPr>
              <a:defRPr/>
            </a:pPr>
            <a:fld id="{114294A2-FC15-4664-8301-AA3F984E8460}" type="slidenum">
              <a:rPr lang="sk-SK"/>
              <a:pPr>
                <a:defRPr/>
              </a:pPr>
              <a:t>‹#›</a:t>
            </a:fld>
            <a:endParaRPr lang="sk-S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r>
              <a:rPr lang="cs-CZ" smtClean="0"/>
              <a:t>9. 10. 2019</a:t>
            </a:r>
            <a:endParaRPr lang="sk-SK"/>
          </a:p>
        </p:txBody>
      </p:sp>
      <p:sp>
        <p:nvSpPr>
          <p:cNvPr id="6" name="Rectangle 5"/>
          <p:cNvSpPr>
            <a:spLocks noGrp="1" noChangeArrowheads="1"/>
          </p:cNvSpPr>
          <p:nvPr>
            <p:ph type="ftr" sz="quarter" idx="11"/>
          </p:nvPr>
        </p:nvSpPr>
        <p:spPr>
          <a:ln/>
        </p:spPr>
        <p:txBody>
          <a:bodyPr/>
          <a:lstStyle>
            <a:lvl1pPr>
              <a:defRPr/>
            </a:lvl1pPr>
          </a:lstStyle>
          <a:p>
            <a:pPr>
              <a:defRPr/>
            </a:pPr>
            <a:r>
              <a:rPr lang="pl-PL" smtClean="0"/>
              <a:t>PŘÍRODNÍ POLYMERY PŘF MU  4_1 2019</a:t>
            </a:r>
            <a:endParaRPr lang="sk-SK"/>
          </a:p>
        </p:txBody>
      </p:sp>
      <p:sp>
        <p:nvSpPr>
          <p:cNvPr id="7" name="Rectangle 6"/>
          <p:cNvSpPr>
            <a:spLocks noGrp="1" noChangeArrowheads="1"/>
          </p:cNvSpPr>
          <p:nvPr>
            <p:ph type="sldNum" sz="quarter" idx="12"/>
          </p:nvPr>
        </p:nvSpPr>
        <p:spPr>
          <a:ln/>
        </p:spPr>
        <p:txBody>
          <a:bodyPr/>
          <a:lstStyle>
            <a:lvl1pPr>
              <a:defRPr/>
            </a:lvl1pPr>
          </a:lstStyle>
          <a:p>
            <a:pPr>
              <a:defRPr/>
            </a:pPr>
            <a:fld id="{69F01612-7D2C-4A80-B82F-FB90E81E0ECC}" type="slidenum">
              <a:rPr lang="sk-SK"/>
              <a:pPr>
                <a:defRPr/>
              </a:pPr>
              <a:t>‹#›</a:t>
            </a:fld>
            <a:endParaRPr lang="sk-S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k-SK"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k-SK" smtClean="0"/>
              <a:t>Click to edit Master text styles</a:t>
            </a:r>
          </a:p>
          <a:p>
            <a:pPr lvl="1"/>
            <a:r>
              <a:rPr lang="sk-SK" smtClean="0"/>
              <a:t>Second level</a:t>
            </a:r>
          </a:p>
          <a:p>
            <a:pPr lvl="2"/>
            <a:r>
              <a:rPr lang="sk-SK" smtClean="0"/>
              <a:t>Third level</a:t>
            </a:r>
          </a:p>
          <a:p>
            <a:pPr lvl="3"/>
            <a:r>
              <a:rPr lang="sk-SK" smtClean="0"/>
              <a:t>Fourth level</a:t>
            </a:r>
          </a:p>
          <a:p>
            <a:pPr lvl="4"/>
            <a:r>
              <a:rPr lang="sk-SK"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r>
              <a:rPr lang="cs-CZ" smtClean="0"/>
              <a:t>9. 10. 2019</a:t>
            </a:r>
            <a:endParaRPr lang="sk-SK"/>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r>
              <a:rPr lang="pl-PL" smtClean="0"/>
              <a:t>PŘÍRODNÍ POLYMERY PŘF MU  4_1 2019</a:t>
            </a:r>
            <a:endParaRPr lang="sk-SK"/>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5CD623B-DDD8-4A6A-9C50-793E8D3E8A30}" type="slidenum">
              <a:rPr lang="sk-SK"/>
              <a:pPr>
                <a:defRPr/>
              </a:pPr>
              <a:t>‹#›</a:t>
            </a:fld>
            <a:endParaRPr lang="sk-S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upload.wikimedia.org/wikipedia/commons/6/68/Gomma_arabica.png"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en.wikipedia.org/wiki/Glycoprotein" TargetMode="External"/><Relationship Id="rId7" Type="http://schemas.openxmlformats.org/officeDocument/2006/relationships/image" Target="../media/image10.png"/><Relationship Id="rId2" Type="http://schemas.openxmlformats.org/officeDocument/2006/relationships/hyperlink" Target="https://en.wikipedia.org/wiki/Mixture" TargetMode="External"/><Relationship Id="rId1" Type="http://schemas.openxmlformats.org/officeDocument/2006/relationships/slideLayout" Target="../slideLayouts/slideLayout2.xml"/><Relationship Id="rId6" Type="http://schemas.openxmlformats.org/officeDocument/2006/relationships/hyperlink" Target="https://en.wikipedia.org/wiki/Ribose" TargetMode="External"/><Relationship Id="rId5" Type="http://schemas.openxmlformats.org/officeDocument/2006/relationships/hyperlink" Target="https://en.wikipedia.org/wiki/Arabinose" TargetMode="External"/><Relationship Id="rId4" Type="http://schemas.openxmlformats.org/officeDocument/2006/relationships/hyperlink" Target="https://en.wikipedia.org/wiki/Polysaccharide" TargetMode="External"/><Relationship Id="rId9"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www.emulg&#225;tory.cz/"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Zástupný symbol pro zápatí 4"/>
          <p:cNvSpPr>
            <a:spLocks noGrp="1"/>
          </p:cNvSpPr>
          <p:nvPr>
            <p:ph type="ftr" sz="quarter" idx="11"/>
          </p:nvPr>
        </p:nvSpPr>
        <p:spPr>
          <a:xfrm>
            <a:off x="1547813" y="6245225"/>
            <a:ext cx="6696075" cy="476250"/>
          </a:xfrm>
          <a:noFill/>
        </p:spPr>
        <p:txBody>
          <a:bodyPr/>
          <a:lstStyle/>
          <a:p>
            <a:r>
              <a:rPr lang="pl-PL" smtClean="0"/>
              <a:t>PŘÍRODNÍ POLYMERY PŘF MU  4_1 2019</a:t>
            </a:r>
            <a:endParaRPr lang="sk-SK"/>
          </a:p>
        </p:txBody>
      </p:sp>
      <p:sp>
        <p:nvSpPr>
          <p:cNvPr id="3075" name="Zástupný symbol pro číslo snímku 5"/>
          <p:cNvSpPr>
            <a:spLocks noGrp="1"/>
          </p:cNvSpPr>
          <p:nvPr>
            <p:ph type="sldNum" sz="quarter" idx="12"/>
          </p:nvPr>
        </p:nvSpPr>
        <p:spPr>
          <a:noFill/>
        </p:spPr>
        <p:txBody>
          <a:bodyPr/>
          <a:lstStyle/>
          <a:p>
            <a:fld id="{6C0CBC22-831C-497A-92CA-C8075AB01A1C}" type="slidenum">
              <a:rPr lang="sk-SK" smtClean="0"/>
              <a:pPr/>
              <a:t>1</a:t>
            </a:fld>
            <a:endParaRPr lang="sk-SK" smtClean="0"/>
          </a:p>
        </p:txBody>
      </p:sp>
      <p:sp>
        <p:nvSpPr>
          <p:cNvPr id="3076" name="Rectangle 2"/>
          <p:cNvSpPr>
            <a:spLocks noGrp="1" noChangeArrowheads="1"/>
          </p:cNvSpPr>
          <p:nvPr>
            <p:ph type="ctrTitle"/>
          </p:nvPr>
        </p:nvSpPr>
        <p:spPr>
          <a:xfrm>
            <a:off x="611560" y="188640"/>
            <a:ext cx="7772400" cy="2448272"/>
          </a:xfrm>
        </p:spPr>
        <p:txBody>
          <a:bodyPr/>
          <a:lstStyle/>
          <a:p>
            <a:pPr eaLnBrk="1" hangingPunct="1"/>
            <a:r>
              <a:rPr lang="sk-SK" sz="4000" b="1" dirty="0" smtClean="0">
                <a:solidFill>
                  <a:srgbClr val="FF0000"/>
                </a:solidFill>
              </a:rPr>
              <a:t>PŘÍRODNÍ POLYMERY</a:t>
            </a:r>
            <a:br>
              <a:rPr lang="sk-SK" sz="4000" b="1" dirty="0" smtClean="0">
                <a:solidFill>
                  <a:srgbClr val="FF0000"/>
                </a:solidFill>
              </a:rPr>
            </a:br>
            <a:r>
              <a:rPr lang="cs-CZ" sz="5400" b="1" kern="1200" dirty="0" smtClean="0">
                <a:solidFill>
                  <a:srgbClr val="008000"/>
                </a:solidFill>
                <a:ea typeface="Times New Roman"/>
                <a:cs typeface="Times New Roman"/>
              </a:rPr>
              <a:t>Přírodní gumy</a:t>
            </a:r>
            <a:r>
              <a:rPr lang="cs-CZ" sz="7200" b="1" kern="1200" dirty="0" smtClean="0">
                <a:solidFill>
                  <a:srgbClr val="008000"/>
                </a:solidFill>
                <a:ea typeface="Times New Roman"/>
                <a:cs typeface="Times New Roman"/>
              </a:rPr>
              <a:t> </a:t>
            </a:r>
            <a:endParaRPr lang="sk-SK" sz="4000" b="1" dirty="0" smtClean="0">
              <a:solidFill>
                <a:srgbClr val="008000"/>
              </a:solidFill>
            </a:endParaRPr>
          </a:p>
        </p:txBody>
      </p:sp>
      <p:sp>
        <p:nvSpPr>
          <p:cNvPr id="3077" name="Rectangle 3"/>
          <p:cNvSpPr>
            <a:spLocks noGrp="1" noChangeArrowheads="1"/>
          </p:cNvSpPr>
          <p:nvPr>
            <p:ph type="subTitle" idx="1"/>
          </p:nvPr>
        </p:nvSpPr>
        <p:spPr>
          <a:xfrm>
            <a:off x="1331640" y="2636912"/>
            <a:ext cx="6400800" cy="3600400"/>
          </a:xfrm>
        </p:spPr>
        <p:txBody>
          <a:bodyPr/>
          <a:lstStyle/>
          <a:p>
            <a:pPr eaLnBrk="1" hangingPunct="1"/>
            <a:r>
              <a:rPr lang="cs-CZ" sz="2400" b="1" dirty="0" smtClean="0"/>
              <a:t>RNDr. Ladislav Pospíšil, CSc.</a:t>
            </a:r>
          </a:p>
          <a:p>
            <a:pPr eaLnBrk="1" hangingPunct="1"/>
            <a:r>
              <a:rPr lang="cs-CZ" sz="2400" dirty="0" smtClean="0">
                <a:solidFill>
                  <a:srgbClr val="C00000"/>
                </a:solidFill>
              </a:rPr>
              <a:t> </a:t>
            </a:r>
          </a:p>
          <a:p>
            <a:pPr eaLnBrk="1" hangingPunct="1"/>
            <a:r>
              <a:rPr lang="cs-CZ" sz="2400" b="1" dirty="0" smtClean="0">
                <a:solidFill>
                  <a:srgbClr val="C00000"/>
                </a:solidFill>
              </a:rPr>
              <a:t>UČO:29716</a:t>
            </a:r>
            <a:endParaRPr lang="sk-SK" sz="2400" b="1" dirty="0" smtClean="0">
              <a:solidFill>
                <a:srgbClr val="C00000"/>
              </a:solidFill>
            </a:endParaRPr>
          </a:p>
        </p:txBody>
      </p:sp>
      <p:sp>
        <p:nvSpPr>
          <p:cNvPr id="3078" name="Zástupný symbol pro datum 5"/>
          <p:cNvSpPr>
            <a:spLocks noGrp="1"/>
          </p:cNvSpPr>
          <p:nvPr>
            <p:ph type="dt" sz="quarter" idx="10"/>
          </p:nvPr>
        </p:nvSpPr>
        <p:spPr>
          <a:noFill/>
        </p:spPr>
        <p:txBody>
          <a:bodyPr/>
          <a:lstStyle/>
          <a:p>
            <a:r>
              <a:rPr lang="cs-CZ" smtClean="0"/>
              <a:t>9. 10. 2019</a:t>
            </a:r>
            <a:endParaRPr lang="sk-SK"/>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57200" y="274638"/>
            <a:ext cx="8229600" cy="490066"/>
          </a:xfrm>
        </p:spPr>
        <p:txBody>
          <a:bodyPr/>
          <a:lstStyle/>
          <a:p>
            <a:r>
              <a:rPr lang="cs-CZ" sz="2800" b="1" dirty="0" smtClean="0">
                <a:solidFill>
                  <a:srgbClr val="FF0000"/>
                </a:solidFill>
              </a:rPr>
              <a:t>Přírodní gumy = KLOVATINY</a:t>
            </a:r>
            <a:endParaRPr lang="cs-CZ" sz="2800" b="1" dirty="0">
              <a:solidFill>
                <a:srgbClr val="FF0000"/>
              </a:solidFill>
            </a:endParaRPr>
          </a:p>
        </p:txBody>
      </p:sp>
      <p:sp>
        <p:nvSpPr>
          <p:cNvPr id="2" name="Zástupný symbol pro datum 1"/>
          <p:cNvSpPr>
            <a:spLocks noGrp="1"/>
          </p:cNvSpPr>
          <p:nvPr>
            <p:ph type="dt" sz="half" idx="10"/>
          </p:nvPr>
        </p:nvSpPr>
        <p:spPr/>
        <p:txBody>
          <a:bodyPr/>
          <a:lstStyle/>
          <a:p>
            <a:pPr>
              <a:defRPr/>
            </a:pPr>
            <a:r>
              <a:rPr lang="cs-CZ" smtClean="0"/>
              <a:t>9. 10. 2019</a:t>
            </a:r>
            <a:endParaRPr lang="sk-SK"/>
          </a:p>
        </p:txBody>
      </p:sp>
      <p:sp>
        <p:nvSpPr>
          <p:cNvPr id="3" name="Zástupný symbol pro zápatí 2"/>
          <p:cNvSpPr>
            <a:spLocks noGrp="1"/>
          </p:cNvSpPr>
          <p:nvPr>
            <p:ph type="ftr" sz="quarter" idx="11"/>
          </p:nvPr>
        </p:nvSpPr>
        <p:spPr/>
        <p:txBody>
          <a:bodyPr/>
          <a:lstStyle/>
          <a:p>
            <a:pPr>
              <a:defRPr/>
            </a:pPr>
            <a:r>
              <a:rPr lang="pl-PL" smtClean="0"/>
              <a:t>PŘÍRODNÍ POLYMERY PŘF MU  4_1 2019</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10</a:t>
            </a:fld>
            <a:endParaRPr lang="sk-SK"/>
          </a:p>
        </p:txBody>
      </p:sp>
      <p:sp>
        <p:nvSpPr>
          <p:cNvPr id="7" name="Zástupný symbol pro obsah 6"/>
          <p:cNvSpPr>
            <a:spLocks noGrp="1"/>
          </p:cNvSpPr>
          <p:nvPr>
            <p:ph idx="1"/>
          </p:nvPr>
        </p:nvSpPr>
        <p:spPr>
          <a:xfrm>
            <a:off x="457200" y="980728"/>
            <a:ext cx="8229600" cy="5184576"/>
          </a:xfrm>
        </p:spPr>
        <p:txBody>
          <a:bodyPr/>
          <a:lstStyle/>
          <a:p>
            <a:r>
              <a:rPr lang="cs-CZ" sz="2800" b="1" dirty="0" smtClean="0"/>
              <a:t>Získávají se sběrem zaschlých výtoků z poraněných ovocných stromů</a:t>
            </a:r>
          </a:p>
          <a:p>
            <a:r>
              <a:rPr lang="cs-CZ" sz="2800" b="1" dirty="0" smtClean="0"/>
              <a:t>Od PRYSKYŘIC  se liší tím, že ve vodě jsou rozpustné nebo alespoň silně </a:t>
            </a:r>
            <a:r>
              <a:rPr lang="cs-CZ" sz="2800" b="1" dirty="0" err="1" smtClean="0"/>
              <a:t>botnají</a:t>
            </a:r>
            <a:endParaRPr lang="cs-CZ" sz="2800" b="1" dirty="0" smtClean="0"/>
          </a:p>
          <a:p>
            <a:pPr algn="ctr">
              <a:buNone/>
            </a:pPr>
            <a:r>
              <a:rPr lang="cs-CZ" sz="2800" b="1" dirty="0" smtClean="0">
                <a:solidFill>
                  <a:srgbClr val="FF0000"/>
                </a:solidFill>
              </a:rPr>
              <a:t>NEJBĚŽNĚJŠÍ PŘÍRODNÍ GUMY</a:t>
            </a:r>
          </a:p>
          <a:p>
            <a:r>
              <a:rPr lang="cs-CZ" sz="2800" b="1" dirty="0" smtClean="0">
                <a:solidFill>
                  <a:srgbClr val="FF0000"/>
                </a:solidFill>
              </a:rPr>
              <a:t>Arabská guma</a:t>
            </a:r>
          </a:p>
          <a:p>
            <a:r>
              <a:rPr lang="cs-CZ" sz="2800" b="1" dirty="0" smtClean="0">
                <a:solidFill>
                  <a:srgbClr val="C00000"/>
                </a:solidFill>
              </a:rPr>
              <a:t>Tragant</a:t>
            </a:r>
          </a:p>
          <a:p>
            <a:r>
              <a:rPr lang="cs-CZ" sz="2800" b="1" dirty="0" smtClean="0">
                <a:solidFill>
                  <a:srgbClr val="008000"/>
                </a:solidFill>
              </a:rPr>
              <a:t>Ovocné gumy</a:t>
            </a:r>
          </a:p>
          <a:p>
            <a:pPr lvl="1"/>
            <a:r>
              <a:rPr lang="cs-CZ" sz="2400" dirty="0" smtClean="0">
                <a:solidFill>
                  <a:srgbClr val="008000"/>
                </a:solidFill>
              </a:rPr>
              <a:t>Třešňová</a:t>
            </a:r>
          </a:p>
          <a:p>
            <a:pPr lvl="1"/>
            <a:r>
              <a:rPr lang="cs-CZ" sz="2400" dirty="0" smtClean="0">
                <a:solidFill>
                  <a:srgbClr val="008000"/>
                </a:solidFill>
              </a:rPr>
              <a:t>Švestková</a:t>
            </a:r>
          </a:p>
          <a:p>
            <a:pPr lvl="1"/>
            <a:r>
              <a:rPr lang="cs-CZ" sz="2400" dirty="0" smtClean="0">
                <a:solidFill>
                  <a:srgbClr val="008000"/>
                </a:solidFill>
              </a:rPr>
              <a:t>Broskvová </a:t>
            </a:r>
            <a:endParaRPr lang="cs-CZ" sz="2400" dirty="0">
              <a:solidFill>
                <a:srgbClr val="008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57200" y="274638"/>
            <a:ext cx="8229600" cy="490066"/>
          </a:xfrm>
        </p:spPr>
        <p:txBody>
          <a:bodyPr/>
          <a:lstStyle/>
          <a:p>
            <a:r>
              <a:rPr lang="cs-CZ" sz="2800" b="1" dirty="0" smtClean="0">
                <a:solidFill>
                  <a:srgbClr val="FF0000"/>
                </a:solidFill>
                <a:latin typeface="Arial Black" pitchFamily="34" charset="0"/>
              </a:rPr>
              <a:t>Přírodní gumy = KLOVATINY</a:t>
            </a:r>
            <a:endParaRPr lang="cs-CZ" sz="2800" b="1" dirty="0">
              <a:solidFill>
                <a:srgbClr val="FF0000"/>
              </a:solidFill>
              <a:latin typeface="Arial Black" pitchFamily="34" charset="0"/>
            </a:endParaRPr>
          </a:p>
        </p:txBody>
      </p:sp>
      <p:sp>
        <p:nvSpPr>
          <p:cNvPr id="2" name="Zástupný symbol pro datum 1"/>
          <p:cNvSpPr>
            <a:spLocks noGrp="1"/>
          </p:cNvSpPr>
          <p:nvPr>
            <p:ph type="dt" sz="half" idx="10"/>
          </p:nvPr>
        </p:nvSpPr>
        <p:spPr/>
        <p:txBody>
          <a:bodyPr/>
          <a:lstStyle/>
          <a:p>
            <a:pPr>
              <a:defRPr/>
            </a:pPr>
            <a:r>
              <a:rPr lang="cs-CZ" smtClean="0"/>
              <a:t>9. 10. 2019</a:t>
            </a:r>
            <a:endParaRPr lang="sk-SK"/>
          </a:p>
        </p:txBody>
      </p:sp>
      <p:sp>
        <p:nvSpPr>
          <p:cNvPr id="3" name="Zástupný symbol pro zápatí 2"/>
          <p:cNvSpPr>
            <a:spLocks noGrp="1"/>
          </p:cNvSpPr>
          <p:nvPr>
            <p:ph type="ftr" sz="quarter" idx="11"/>
          </p:nvPr>
        </p:nvSpPr>
        <p:spPr/>
        <p:txBody>
          <a:bodyPr/>
          <a:lstStyle/>
          <a:p>
            <a:pPr>
              <a:defRPr/>
            </a:pPr>
            <a:r>
              <a:rPr lang="pl-PL" smtClean="0"/>
              <a:t>PŘÍRODNÍ POLYMERY PŘF MU  4_1 2019</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11</a:t>
            </a:fld>
            <a:endParaRPr lang="sk-SK"/>
          </a:p>
        </p:txBody>
      </p:sp>
      <p:sp>
        <p:nvSpPr>
          <p:cNvPr id="8" name="Zástupný symbol pro obsah 7"/>
          <p:cNvSpPr>
            <a:spLocks noGrp="1"/>
          </p:cNvSpPr>
          <p:nvPr>
            <p:ph idx="1"/>
          </p:nvPr>
        </p:nvSpPr>
        <p:spPr>
          <a:xfrm>
            <a:off x="457200" y="1052736"/>
            <a:ext cx="8229600" cy="5073427"/>
          </a:xfrm>
        </p:spPr>
        <p:txBody>
          <a:bodyPr/>
          <a:lstStyle/>
          <a:p>
            <a:r>
              <a:rPr lang="cs-CZ" dirty="0" smtClean="0"/>
              <a:t>Často znečištěné bílkovinnými složkami</a:t>
            </a:r>
          </a:p>
          <a:p>
            <a:r>
              <a:rPr lang="cs-CZ" dirty="0" smtClean="0"/>
              <a:t>Kyselou složkou jsou oxidované sacharidy (</a:t>
            </a:r>
            <a:r>
              <a:rPr lang="cs-CZ" b="1" dirty="0" smtClean="0">
                <a:solidFill>
                  <a:srgbClr val="0000FF"/>
                </a:solidFill>
              </a:rPr>
              <a:t>Kyselina </a:t>
            </a:r>
            <a:r>
              <a:rPr lang="cs-CZ" b="1" dirty="0" err="1" smtClean="0">
                <a:solidFill>
                  <a:srgbClr val="0000FF"/>
                </a:solidFill>
              </a:rPr>
              <a:t>glukoronová</a:t>
            </a:r>
            <a:r>
              <a:rPr lang="cs-CZ" b="1" dirty="0" smtClean="0">
                <a:solidFill>
                  <a:srgbClr val="0000FF"/>
                </a:solidFill>
              </a:rPr>
              <a:t>, </a:t>
            </a:r>
            <a:r>
              <a:rPr lang="cs-CZ" b="1" dirty="0" smtClean="0">
                <a:solidFill>
                  <a:srgbClr val="008000"/>
                </a:solidFill>
              </a:rPr>
              <a:t>Kyselina </a:t>
            </a:r>
            <a:r>
              <a:rPr lang="cs-CZ" b="1" dirty="0" err="1" smtClean="0">
                <a:solidFill>
                  <a:srgbClr val="008000"/>
                </a:solidFill>
              </a:rPr>
              <a:t>galakturonová</a:t>
            </a:r>
            <a:r>
              <a:rPr lang="cs-CZ" b="1" dirty="0" smtClean="0">
                <a:solidFill>
                  <a:srgbClr val="008000"/>
                </a:solidFill>
              </a:rPr>
              <a:t>), </a:t>
            </a:r>
            <a:r>
              <a:rPr lang="cs-CZ" b="1" dirty="0" smtClean="0"/>
              <a:t>často ve formě solí Ca</a:t>
            </a:r>
            <a:r>
              <a:rPr lang="cs-CZ" b="1" baseline="30000" dirty="0" smtClean="0"/>
              <a:t>+2</a:t>
            </a:r>
            <a:r>
              <a:rPr lang="cs-CZ" b="1" dirty="0" smtClean="0"/>
              <a:t>, Mg</a:t>
            </a:r>
            <a:r>
              <a:rPr lang="cs-CZ" b="1" baseline="30000" dirty="0" smtClean="0"/>
              <a:t>+2</a:t>
            </a:r>
            <a:r>
              <a:rPr lang="cs-CZ" b="1" dirty="0" smtClean="0"/>
              <a:t>, Na</a:t>
            </a:r>
            <a:r>
              <a:rPr lang="cs-CZ" b="1" baseline="30000" dirty="0" smtClean="0"/>
              <a:t>+</a:t>
            </a:r>
            <a:endParaRPr lang="cs-CZ" b="1" baseline="30000" dirty="0" smtClean="0">
              <a:solidFill>
                <a:srgbClr val="008000"/>
              </a:solidFill>
            </a:endParaRPr>
          </a:p>
          <a:p>
            <a:r>
              <a:rPr lang="cs-CZ" b="1" dirty="0" smtClean="0">
                <a:solidFill>
                  <a:srgbClr val="0000FF"/>
                </a:solidFill>
              </a:rPr>
              <a:t>Kyselou hydrolýzou lze rozložit na sacharidy &gt; analýzy chromatografií na tenké vrstvě</a:t>
            </a:r>
          </a:p>
          <a:p>
            <a:r>
              <a:rPr lang="cs-CZ" dirty="0" smtClean="0"/>
              <a:t> Rozpustnost závisí i na pH </a:t>
            </a:r>
            <a:endParaRPr lang="cs-CZ"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850106"/>
          </a:xfrm>
        </p:spPr>
        <p:txBody>
          <a:bodyPr/>
          <a:lstStyle/>
          <a:p>
            <a:r>
              <a:rPr lang="cs-CZ" sz="2800" b="1" dirty="0" smtClean="0">
                <a:solidFill>
                  <a:srgbClr val="FF0000"/>
                </a:solidFill>
                <a:latin typeface="Arial Black" pitchFamily="34" charset="0"/>
              </a:rPr>
              <a:t>Arabská GUMA (</a:t>
            </a:r>
            <a:r>
              <a:rPr lang="cs-CZ" sz="2800" b="1" u="sng" dirty="0" smtClean="0">
                <a:solidFill>
                  <a:srgbClr val="FF0000"/>
                </a:solidFill>
                <a:latin typeface="Arial Black" pitchFamily="34" charset="0"/>
              </a:rPr>
              <a:t>E 414</a:t>
            </a:r>
            <a:r>
              <a:rPr lang="cs-CZ" sz="2800" b="1" dirty="0" smtClean="0">
                <a:solidFill>
                  <a:srgbClr val="FF0000"/>
                </a:solidFill>
                <a:latin typeface="Arial Black" pitchFamily="34" charset="0"/>
              </a:rPr>
              <a:t>) – nejběžnější rostlinná guma</a:t>
            </a:r>
            <a:endParaRPr lang="cs-CZ" sz="2800" b="1" dirty="0">
              <a:solidFill>
                <a:srgbClr val="FF0000"/>
              </a:solidFill>
              <a:latin typeface="Arial Black" pitchFamily="34" charset="0"/>
            </a:endParaRPr>
          </a:p>
        </p:txBody>
      </p:sp>
      <p:sp>
        <p:nvSpPr>
          <p:cNvPr id="4" name="Zástupný symbol pro datum 3"/>
          <p:cNvSpPr>
            <a:spLocks noGrp="1"/>
          </p:cNvSpPr>
          <p:nvPr>
            <p:ph type="dt" sz="half" idx="10"/>
          </p:nvPr>
        </p:nvSpPr>
        <p:spPr/>
        <p:txBody>
          <a:bodyPr/>
          <a:lstStyle/>
          <a:p>
            <a:pPr>
              <a:defRPr/>
            </a:pPr>
            <a:r>
              <a:rPr lang="cs-CZ" smtClean="0"/>
              <a:t>9. 10. 2019</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4_1 2019</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12</a:t>
            </a:fld>
            <a:endParaRPr lang="sk-SK"/>
          </a:p>
        </p:txBody>
      </p:sp>
      <p:pic>
        <p:nvPicPr>
          <p:cNvPr id="7" name="Zástupný symbol pro obsah 6" descr="File:Gomma arabica.png">
            <a:hlinkClick r:id="rId2"/>
          </p:cNvPr>
          <p:cNvPicPr>
            <a:picLocks noGrp="1"/>
          </p:cNvPicPr>
          <p:nvPr>
            <p:ph idx="1"/>
          </p:nvPr>
        </p:nvPicPr>
        <p:blipFill>
          <a:blip r:embed="rId3" cstate="print"/>
          <a:srcRect/>
          <a:stretch>
            <a:fillRect/>
          </a:stretch>
        </p:blipFill>
        <p:spPr bwMode="auto">
          <a:xfrm>
            <a:off x="323528" y="1196752"/>
            <a:ext cx="3020604" cy="3457054"/>
          </a:xfrm>
          <a:prstGeom prst="rect">
            <a:avLst/>
          </a:prstGeom>
          <a:noFill/>
          <a:ln w="38100">
            <a:solidFill>
              <a:srgbClr val="0000FF"/>
            </a:solidFill>
            <a:miter lim="800000"/>
            <a:headEnd/>
            <a:tailEnd/>
          </a:ln>
        </p:spPr>
      </p:pic>
      <p:sp>
        <p:nvSpPr>
          <p:cNvPr id="8" name="TextovéPole 7"/>
          <p:cNvSpPr txBox="1"/>
          <p:nvPr/>
        </p:nvSpPr>
        <p:spPr>
          <a:xfrm>
            <a:off x="323528" y="4869160"/>
            <a:ext cx="3456384" cy="369332"/>
          </a:xfrm>
          <a:prstGeom prst="rect">
            <a:avLst/>
          </a:prstGeom>
          <a:noFill/>
          <a:ln w="38100">
            <a:solidFill>
              <a:srgbClr val="0000FF"/>
            </a:solidFill>
          </a:ln>
        </p:spPr>
        <p:txBody>
          <a:bodyPr wrap="square" rtlCol="0">
            <a:spAutoFit/>
          </a:bodyPr>
          <a:lstStyle/>
          <a:p>
            <a:r>
              <a:rPr lang="cs-CZ" b="1" dirty="0" smtClean="0">
                <a:solidFill>
                  <a:srgbClr val="0000FF"/>
                </a:solidFill>
              </a:rPr>
              <a:t>Vypadá to jako PRYSKYŘICE!</a:t>
            </a:r>
            <a:endParaRPr lang="cs-CZ" b="1" dirty="0">
              <a:solidFill>
                <a:srgbClr val="0000FF"/>
              </a:solidFill>
            </a:endParaRPr>
          </a:p>
        </p:txBody>
      </p:sp>
      <p:pic>
        <p:nvPicPr>
          <p:cNvPr id="2050" name="Picture 2"/>
          <p:cNvPicPr>
            <a:picLocks noChangeAspect="1" noChangeArrowheads="1"/>
          </p:cNvPicPr>
          <p:nvPr/>
        </p:nvPicPr>
        <p:blipFill>
          <a:blip r:embed="rId4" cstate="print"/>
          <a:srcRect/>
          <a:stretch>
            <a:fillRect/>
          </a:stretch>
        </p:blipFill>
        <p:spPr bwMode="auto">
          <a:xfrm>
            <a:off x="5763228" y="1700808"/>
            <a:ext cx="3037268" cy="4480348"/>
          </a:xfrm>
          <a:prstGeom prst="rect">
            <a:avLst/>
          </a:prstGeom>
          <a:noFill/>
          <a:ln w="38100">
            <a:solidFill>
              <a:srgbClr val="008000"/>
            </a:solidFill>
            <a:miter lim="800000"/>
            <a:headEnd/>
            <a:tailEnd/>
          </a:ln>
        </p:spPr>
      </p:pic>
      <p:sp>
        <p:nvSpPr>
          <p:cNvPr id="10" name="TextovéPole 9"/>
          <p:cNvSpPr txBox="1"/>
          <p:nvPr/>
        </p:nvSpPr>
        <p:spPr>
          <a:xfrm>
            <a:off x="5796136" y="1124744"/>
            <a:ext cx="2304256" cy="369332"/>
          </a:xfrm>
          <a:prstGeom prst="rect">
            <a:avLst/>
          </a:prstGeom>
          <a:noFill/>
          <a:ln w="38100">
            <a:solidFill>
              <a:srgbClr val="008000"/>
            </a:solidFill>
          </a:ln>
        </p:spPr>
        <p:txBody>
          <a:bodyPr wrap="square" rtlCol="0">
            <a:spAutoFit/>
          </a:bodyPr>
          <a:lstStyle/>
          <a:p>
            <a:r>
              <a:rPr lang="cs-CZ" b="1" dirty="0" smtClean="0">
                <a:solidFill>
                  <a:srgbClr val="008000"/>
                </a:solidFill>
              </a:rPr>
              <a:t>Akácie senegalská </a:t>
            </a:r>
            <a:endParaRPr lang="cs-CZ" b="1" dirty="0">
              <a:solidFill>
                <a:srgbClr val="008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634082"/>
          </a:xfrm>
        </p:spPr>
        <p:txBody>
          <a:bodyPr/>
          <a:lstStyle/>
          <a:p>
            <a:r>
              <a:rPr lang="cs-CZ" sz="2800" b="1" dirty="0" smtClean="0">
                <a:solidFill>
                  <a:srgbClr val="FF0000"/>
                </a:solidFill>
                <a:latin typeface="Arial Black" pitchFamily="34" charset="0"/>
              </a:rPr>
              <a:t>Arabská GUMA (</a:t>
            </a:r>
            <a:r>
              <a:rPr lang="cs-CZ" sz="2800" b="1" u="sng" dirty="0" smtClean="0">
                <a:solidFill>
                  <a:srgbClr val="FF0000"/>
                </a:solidFill>
                <a:latin typeface="Arial Black" pitchFamily="34" charset="0"/>
              </a:rPr>
              <a:t>E 414</a:t>
            </a:r>
            <a:r>
              <a:rPr lang="cs-CZ" sz="2800" b="1" dirty="0" smtClean="0">
                <a:solidFill>
                  <a:srgbClr val="FF0000"/>
                </a:solidFill>
                <a:latin typeface="Arial Black" pitchFamily="34" charset="0"/>
              </a:rPr>
              <a:t>)</a:t>
            </a:r>
            <a:endParaRPr lang="cs-CZ" sz="2800" b="1" dirty="0">
              <a:solidFill>
                <a:srgbClr val="FF0000"/>
              </a:solidFill>
              <a:latin typeface="Arial Black" pitchFamily="34" charset="0"/>
            </a:endParaRPr>
          </a:p>
        </p:txBody>
      </p:sp>
      <p:sp>
        <p:nvSpPr>
          <p:cNvPr id="4" name="Zástupný symbol pro datum 3"/>
          <p:cNvSpPr>
            <a:spLocks noGrp="1"/>
          </p:cNvSpPr>
          <p:nvPr>
            <p:ph type="dt" sz="half" idx="10"/>
          </p:nvPr>
        </p:nvSpPr>
        <p:spPr/>
        <p:txBody>
          <a:bodyPr/>
          <a:lstStyle/>
          <a:p>
            <a:pPr>
              <a:defRPr/>
            </a:pPr>
            <a:r>
              <a:rPr lang="cs-CZ" smtClean="0"/>
              <a:t>9. 10. 2019</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4_1 2019</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13</a:t>
            </a:fld>
            <a:endParaRPr lang="sk-SK"/>
          </a:p>
        </p:txBody>
      </p:sp>
      <p:sp>
        <p:nvSpPr>
          <p:cNvPr id="16" name="Obdélník 15"/>
          <p:cNvSpPr/>
          <p:nvPr/>
        </p:nvSpPr>
        <p:spPr>
          <a:xfrm>
            <a:off x="251520" y="980728"/>
            <a:ext cx="8640960" cy="2246769"/>
          </a:xfrm>
          <a:prstGeom prst="rect">
            <a:avLst/>
          </a:prstGeom>
        </p:spPr>
        <p:txBody>
          <a:bodyPr wrap="square">
            <a:spAutoFit/>
          </a:bodyPr>
          <a:lstStyle/>
          <a:p>
            <a:r>
              <a:rPr lang="en-US" sz="2800" dirty="0" smtClean="0"/>
              <a:t>Gum </a:t>
            </a:r>
            <a:r>
              <a:rPr lang="en-US" sz="2800" dirty="0" err="1" smtClean="0"/>
              <a:t>arabic</a:t>
            </a:r>
            <a:r>
              <a:rPr lang="en-US" sz="2800" dirty="0" smtClean="0"/>
              <a:t> is a complex </a:t>
            </a:r>
            <a:r>
              <a:rPr lang="en-US" sz="2800" dirty="0" smtClean="0">
                <a:hlinkClick r:id="rId2" tooltip="Mixture"/>
              </a:rPr>
              <a:t>mixture</a:t>
            </a:r>
            <a:r>
              <a:rPr lang="en-US" sz="2800" dirty="0" smtClean="0"/>
              <a:t> of </a:t>
            </a:r>
            <a:r>
              <a:rPr lang="en-US" sz="2800" dirty="0" err="1" smtClean="0">
                <a:hlinkClick r:id="rId3" tooltip="Glycoprotein"/>
              </a:rPr>
              <a:t>glycoproteins</a:t>
            </a:r>
            <a:r>
              <a:rPr lang="en-US" sz="2800" dirty="0" smtClean="0"/>
              <a:t> and </a:t>
            </a:r>
            <a:r>
              <a:rPr lang="en-US" sz="2800" dirty="0" smtClean="0">
                <a:hlinkClick r:id="rId4" tooltip="Polysaccharide"/>
              </a:rPr>
              <a:t>polysaccharides</a:t>
            </a:r>
            <a:r>
              <a:rPr lang="en-US" sz="2800" dirty="0" smtClean="0"/>
              <a:t>. It is the original source of the sugars </a:t>
            </a:r>
            <a:r>
              <a:rPr lang="en-US" sz="2800" b="1" dirty="0" err="1" smtClean="0">
                <a:solidFill>
                  <a:srgbClr val="FF0000"/>
                </a:solidFill>
                <a:hlinkClick r:id="rId5" tooltip="Arabinose"/>
              </a:rPr>
              <a:t>arabinose</a:t>
            </a:r>
            <a:r>
              <a:rPr lang="en-US" sz="2800" dirty="0" smtClean="0"/>
              <a:t> and </a:t>
            </a:r>
            <a:r>
              <a:rPr lang="en-US" sz="2800" b="1" dirty="0" smtClean="0">
                <a:hlinkClick r:id="rId6" tooltip="Ribose"/>
              </a:rPr>
              <a:t>ribose</a:t>
            </a:r>
            <a:r>
              <a:rPr lang="en-US" sz="2800" dirty="0" smtClean="0"/>
              <a:t>, both of which were first discovered and isolated from it, and are named after it.</a:t>
            </a:r>
            <a:endParaRPr lang="cs-CZ" sz="2800" dirty="0"/>
          </a:p>
        </p:txBody>
      </p:sp>
      <p:pic>
        <p:nvPicPr>
          <p:cNvPr id="20" name="Obrázek 19" descr="157px-Beta-D-Arabinopyranose_svg.png"/>
          <p:cNvPicPr>
            <a:picLocks noChangeAspect="1"/>
          </p:cNvPicPr>
          <p:nvPr/>
        </p:nvPicPr>
        <p:blipFill>
          <a:blip r:embed="rId7" cstate="print"/>
          <a:stretch>
            <a:fillRect/>
          </a:stretch>
        </p:blipFill>
        <p:spPr>
          <a:xfrm>
            <a:off x="827584" y="3501008"/>
            <a:ext cx="1771719" cy="1512168"/>
          </a:xfrm>
          <a:prstGeom prst="rect">
            <a:avLst/>
          </a:prstGeom>
        </p:spPr>
      </p:pic>
      <p:sp>
        <p:nvSpPr>
          <p:cNvPr id="21" name="TextovéPole 20"/>
          <p:cNvSpPr txBox="1"/>
          <p:nvPr/>
        </p:nvSpPr>
        <p:spPr>
          <a:xfrm>
            <a:off x="251520" y="5301208"/>
            <a:ext cx="2160240" cy="523220"/>
          </a:xfrm>
          <a:prstGeom prst="rect">
            <a:avLst/>
          </a:prstGeom>
          <a:noFill/>
        </p:spPr>
        <p:txBody>
          <a:bodyPr wrap="square" rtlCol="0">
            <a:spAutoFit/>
          </a:bodyPr>
          <a:lstStyle/>
          <a:p>
            <a:r>
              <a:rPr lang="cs-CZ" sz="2800" dirty="0" smtClean="0">
                <a:solidFill>
                  <a:srgbClr val="008000"/>
                </a:solidFill>
                <a:latin typeface="Arial Black" pitchFamily="34" charset="0"/>
              </a:rPr>
              <a:t>arabinóza</a:t>
            </a:r>
            <a:endParaRPr lang="cs-CZ" dirty="0">
              <a:solidFill>
                <a:srgbClr val="008000"/>
              </a:solidFill>
              <a:latin typeface="Arial Black" pitchFamily="34" charset="0"/>
            </a:endParaRPr>
          </a:p>
        </p:txBody>
      </p:sp>
      <p:pic>
        <p:nvPicPr>
          <p:cNvPr id="7170" name="Picture 2" descr="https://upload.wikimedia.org/wikipedia/commons/thumb/e/ec/Alpha-D-Ribofuranose.svg/135px-Alpha-D-Ribofuranose.svg.png"/>
          <p:cNvPicPr>
            <a:picLocks noChangeAspect="1" noChangeArrowheads="1"/>
          </p:cNvPicPr>
          <p:nvPr/>
        </p:nvPicPr>
        <p:blipFill>
          <a:blip r:embed="rId8" cstate="print"/>
          <a:srcRect/>
          <a:stretch>
            <a:fillRect/>
          </a:stretch>
        </p:blipFill>
        <p:spPr bwMode="auto">
          <a:xfrm>
            <a:off x="3419871" y="2846098"/>
            <a:ext cx="2102737" cy="2383102"/>
          </a:xfrm>
          <a:prstGeom prst="rect">
            <a:avLst/>
          </a:prstGeom>
          <a:noFill/>
        </p:spPr>
      </p:pic>
      <p:sp>
        <p:nvSpPr>
          <p:cNvPr id="22" name="TextovéPole 21"/>
          <p:cNvSpPr txBox="1"/>
          <p:nvPr/>
        </p:nvSpPr>
        <p:spPr>
          <a:xfrm>
            <a:off x="3131840" y="5373216"/>
            <a:ext cx="5688632" cy="646331"/>
          </a:xfrm>
          <a:prstGeom prst="rect">
            <a:avLst/>
          </a:prstGeom>
          <a:noFill/>
        </p:spPr>
        <p:txBody>
          <a:bodyPr wrap="square" rtlCol="0">
            <a:spAutoFit/>
          </a:bodyPr>
          <a:lstStyle/>
          <a:p>
            <a:pPr>
              <a:buFont typeface="Symbol"/>
              <a:buChar char="a"/>
            </a:pPr>
            <a:r>
              <a:rPr lang="cs-CZ" b="1" dirty="0" smtClean="0">
                <a:solidFill>
                  <a:srgbClr val="0000FF"/>
                </a:solidFill>
              </a:rPr>
              <a:t>D Ribóza jako </a:t>
            </a:r>
            <a:r>
              <a:rPr lang="cs-CZ" b="1" dirty="0" smtClean="0">
                <a:solidFill>
                  <a:srgbClr val="FF0000"/>
                </a:solidFill>
              </a:rPr>
              <a:t>PENTÓZA</a:t>
            </a:r>
          </a:p>
          <a:p>
            <a:r>
              <a:rPr lang="cs-CZ" b="1" dirty="0" smtClean="0">
                <a:solidFill>
                  <a:srgbClr val="0000FF"/>
                </a:solidFill>
              </a:rPr>
              <a:t>Existuje ještě  </a:t>
            </a:r>
            <a:r>
              <a:rPr lang="cs-CZ" b="1" dirty="0" smtClean="0">
                <a:solidFill>
                  <a:srgbClr val="0000FF"/>
                </a:solidFill>
                <a:latin typeface="Symbol" pitchFamily="18" charset="2"/>
              </a:rPr>
              <a:t>b</a:t>
            </a:r>
            <a:r>
              <a:rPr lang="cs-CZ" b="1" dirty="0" smtClean="0">
                <a:solidFill>
                  <a:srgbClr val="0000FF"/>
                </a:solidFill>
              </a:rPr>
              <a:t> D Ribóza  a ribóza jako HEXÓZA</a:t>
            </a:r>
            <a:endParaRPr lang="cs-CZ" b="1" dirty="0">
              <a:solidFill>
                <a:srgbClr val="0000FF"/>
              </a:solidFill>
            </a:endParaRPr>
          </a:p>
        </p:txBody>
      </p:sp>
      <p:pic>
        <p:nvPicPr>
          <p:cNvPr id="7172" name="Picture 4" descr="https://upload.wikimedia.org/wikipedia/commons/thumb/a/a3/Alpha-D-Ribopyranose.svg/120px-Alpha-D-Ribopyranose.svg.png"/>
          <p:cNvPicPr>
            <a:picLocks noChangeAspect="1" noChangeArrowheads="1"/>
          </p:cNvPicPr>
          <p:nvPr/>
        </p:nvPicPr>
        <p:blipFill>
          <a:blip r:embed="rId9" cstate="print"/>
          <a:srcRect/>
          <a:stretch>
            <a:fillRect/>
          </a:stretch>
        </p:blipFill>
        <p:spPr bwMode="auto">
          <a:xfrm>
            <a:off x="6398385" y="2852936"/>
            <a:ext cx="2531190" cy="2088232"/>
          </a:xfrm>
          <a:prstGeom prst="rect">
            <a:avLst/>
          </a:prstGeom>
          <a:noFill/>
        </p:spPr>
      </p:pic>
      <p:cxnSp>
        <p:nvCxnSpPr>
          <p:cNvPr id="24" name="Přímá spojovací šipka 23"/>
          <p:cNvCxnSpPr/>
          <p:nvPr/>
        </p:nvCxnSpPr>
        <p:spPr>
          <a:xfrm flipH="1" flipV="1">
            <a:off x="7668344" y="4365104"/>
            <a:ext cx="144016" cy="1368152"/>
          </a:xfrm>
          <a:prstGeom prst="straightConnector1">
            <a:avLst/>
          </a:prstGeom>
          <a:ln w="44450">
            <a:solidFill>
              <a:srgbClr val="0000FF"/>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6" name="Přímá spojovací šipka 25"/>
          <p:cNvCxnSpPr/>
          <p:nvPr/>
        </p:nvCxnSpPr>
        <p:spPr>
          <a:xfrm flipH="1" flipV="1">
            <a:off x="5004048" y="4581128"/>
            <a:ext cx="792088" cy="864096"/>
          </a:xfrm>
          <a:prstGeom prst="straightConnector1">
            <a:avLst/>
          </a:prstGeom>
          <a:ln w="4445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634082"/>
          </a:xfrm>
        </p:spPr>
        <p:txBody>
          <a:bodyPr/>
          <a:lstStyle/>
          <a:p>
            <a:r>
              <a:rPr lang="cs-CZ" sz="2800" b="1" dirty="0" smtClean="0">
                <a:solidFill>
                  <a:srgbClr val="FF0000"/>
                </a:solidFill>
                <a:latin typeface="Arial Black" pitchFamily="34" charset="0"/>
              </a:rPr>
              <a:t>Arabská GUMA (</a:t>
            </a:r>
            <a:r>
              <a:rPr lang="cs-CZ" sz="2800" b="1" u="sng" dirty="0" smtClean="0">
                <a:solidFill>
                  <a:srgbClr val="FF0000"/>
                </a:solidFill>
                <a:latin typeface="Arial Black" pitchFamily="34" charset="0"/>
              </a:rPr>
              <a:t>E 414</a:t>
            </a:r>
            <a:r>
              <a:rPr lang="cs-CZ" sz="2800" b="1" dirty="0" smtClean="0">
                <a:solidFill>
                  <a:srgbClr val="FF0000"/>
                </a:solidFill>
                <a:latin typeface="Arial Black" pitchFamily="34" charset="0"/>
              </a:rPr>
              <a:t>)</a:t>
            </a:r>
            <a:endParaRPr lang="cs-CZ" sz="2800" b="1" dirty="0">
              <a:solidFill>
                <a:srgbClr val="FF0000"/>
              </a:solidFill>
              <a:latin typeface="Arial Black" pitchFamily="34" charset="0"/>
            </a:endParaRPr>
          </a:p>
        </p:txBody>
      </p:sp>
      <p:sp>
        <p:nvSpPr>
          <p:cNvPr id="12" name="Zástupný symbol pro obsah 11"/>
          <p:cNvSpPr>
            <a:spLocks noGrp="1"/>
          </p:cNvSpPr>
          <p:nvPr>
            <p:ph idx="1"/>
          </p:nvPr>
        </p:nvSpPr>
        <p:spPr>
          <a:xfrm>
            <a:off x="457200" y="980728"/>
            <a:ext cx="8229600" cy="5145435"/>
          </a:xfrm>
        </p:spPr>
        <p:txBody>
          <a:bodyPr/>
          <a:lstStyle/>
          <a:p>
            <a:r>
              <a:rPr lang="cs-CZ" b="1" dirty="0" smtClean="0">
                <a:solidFill>
                  <a:srgbClr val="008000"/>
                </a:solidFill>
              </a:rPr>
              <a:t>OBSAHUJE</a:t>
            </a:r>
          </a:p>
          <a:p>
            <a:pPr lvl="1"/>
            <a:r>
              <a:rPr lang="cs-CZ" b="1" dirty="0" smtClean="0">
                <a:solidFill>
                  <a:srgbClr val="FF0000"/>
                </a:solidFill>
              </a:rPr>
              <a:t>Polysacharidy</a:t>
            </a:r>
          </a:p>
          <a:p>
            <a:pPr lvl="1"/>
            <a:r>
              <a:rPr lang="pl-PL" b="1" dirty="0" smtClean="0">
                <a:solidFill>
                  <a:srgbClr val="0000FF"/>
                </a:solidFill>
              </a:rPr>
              <a:t>Glykoproteiny</a:t>
            </a:r>
            <a:r>
              <a:rPr lang="pl-PL" b="1" dirty="0" smtClean="0"/>
              <a:t> </a:t>
            </a:r>
            <a:r>
              <a:rPr lang="pl-PL" dirty="0" smtClean="0"/>
              <a:t>jsou proteiny s navázanými </a:t>
            </a:r>
            <a:r>
              <a:rPr lang="pl-PL" dirty="0" smtClean="0">
                <a:solidFill>
                  <a:srgbClr val="FF0000"/>
                </a:solidFill>
              </a:rPr>
              <a:t>sacharidy</a:t>
            </a:r>
          </a:p>
          <a:p>
            <a:pPr lvl="1">
              <a:buNone/>
            </a:pPr>
            <a:endParaRPr lang="cs-CZ" dirty="0"/>
          </a:p>
        </p:txBody>
      </p:sp>
      <p:sp>
        <p:nvSpPr>
          <p:cNvPr id="4" name="Zástupný symbol pro datum 3"/>
          <p:cNvSpPr>
            <a:spLocks noGrp="1"/>
          </p:cNvSpPr>
          <p:nvPr>
            <p:ph type="dt" sz="half" idx="10"/>
          </p:nvPr>
        </p:nvSpPr>
        <p:spPr/>
        <p:txBody>
          <a:bodyPr/>
          <a:lstStyle/>
          <a:p>
            <a:pPr>
              <a:defRPr/>
            </a:pPr>
            <a:r>
              <a:rPr lang="cs-CZ" smtClean="0"/>
              <a:t>9. 10. 2019</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4_1 2019</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14</a:t>
            </a:fld>
            <a:endParaRPr lang="sk-SK"/>
          </a:p>
        </p:txBody>
      </p:sp>
      <p:pic>
        <p:nvPicPr>
          <p:cNvPr id="13" name="Obrázek 12" descr="Glicoprotein_svg.png"/>
          <p:cNvPicPr>
            <a:picLocks noChangeAspect="1"/>
          </p:cNvPicPr>
          <p:nvPr/>
        </p:nvPicPr>
        <p:blipFill>
          <a:blip r:embed="rId2" cstate="print"/>
          <a:stretch>
            <a:fillRect/>
          </a:stretch>
        </p:blipFill>
        <p:spPr>
          <a:xfrm>
            <a:off x="4860032" y="2708920"/>
            <a:ext cx="3788301" cy="3356793"/>
          </a:xfrm>
          <a:prstGeom prst="rect">
            <a:avLst/>
          </a:prstGeom>
        </p:spPr>
      </p:pic>
      <p:cxnSp>
        <p:nvCxnSpPr>
          <p:cNvPr id="15" name="Přímá spojovací šipka 14"/>
          <p:cNvCxnSpPr/>
          <p:nvPr/>
        </p:nvCxnSpPr>
        <p:spPr>
          <a:xfrm>
            <a:off x="5076056" y="2492896"/>
            <a:ext cx="360040" cy="3024336"/>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7" name="Přímá spojovací šipka 16"/>
          <p:cNvCxnSpPr/>
          <p:nvPr/>
        </p:nvCxnSpPr>
        <p:spPr>
          <a:xfrm>
            <a:off x="2771800" y="2852936"/>
            <a:ext cx="3672408" cy="72008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8" name="Picture 2"/>
          <p:cNvPicPr>
            <a:picLocks noChangeAspect="1" noChangeArrowheads="1"/>
          </p:cNvPicPr>
          <p:nvPr/>
        </p:nvPicPr>
        <p:blipFill>
          <a:blip r:embed="rId3" cstate="print"/>
          <a:srcRect/>
          <a:stretch>
            <a:fillRect/>
          </a:stretch>
        </p:blipFill>
        <p:spPr bwMode="auto">
          <a:xfrm>
            <a:off x="827584" y="3356992"/>
            <a:ext cx="1663002" cy="1800200"/>
          </a:xfrm>
          <a:prstGeom prst="rect">
            <a:avLst/>
          </a:prstGeom>
          <a:noFill/>
          <a:ln w="9525">
            <a:noFill/>
            <a:miter lim="800000"/>
            <a:headEnd/>
            <a:tailEnd/>
          </a:ln>
        </p:spPr>
      </p:pic>
      <p:sp>
        <p:nvSpPr>
          <p:cNvPr id="19" name="TextovéPole 18"/>
          <p:cNvSpPr txBox="1"/>
          <p:nvPr/>
        </p:nvSpPr>
        <p:spPr>
          <a:xfrm>
            <a:off x="0" y="5301208"/>
            <a:ext cx="3563888" cy="1077218"/>
          </a:xfrm>
          <a:prstGeom prst="rect">
            <a:avLst/>
          </a:prstGeom>
          <a:noFill/>
        </p:spPr>
        <p:txBody>
          <a:bodyPr wrap="square" rtlCol="0">
            <a:spAutoFit/>
          </a:bodyPr>
          <a:lstStyle/>
          <a:p>
            <a:r>
              <a:rPr lang="cs-CZ" sz="3200" b="1" dirty="0" smtClean="0">
                <a:solidFill>
                  <a:srgbClr val="FF0000"/>
                </a:solidFill>
                <a:latin typeface="Arial Black" pitchFamily="34" charset="0"/>
              </a:rPr>
              <a:t>Galaktóza – hlavní složka</a:t>
            </a:r>
            <a:endParaRPr lang="cs-CZ" sz="3200" b="1" dirty="0">
              <a:solidFill>
                <a:srgbClr val="FF0000"/>
              </a:solidFill>
              <a:latin typeface="Arial Black"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634082"/>
          </a:xfrm>
        </p:spPr>
        <p:txBody>
          <a:bodyPr/>
          <a:lstStyle/>
          <a:p>
            <a:r>
              <a:rPr lang="cs-CZ" sz="2800" b="1" dirty="0" smtClean="0">
                <a:solidFill>
                  <a:srgbClr val="FF0000"/>
                </a:solidFill>
                <a:latin typeface="Arial Black" pitchFamily="34" charset="0"/>
              </a:rPr>
              <a:t>Arabská GUMA (</a:t>
            </a:r>
            <a:r>
              <a:rPr lang="cs-CZ" sz="2800" b="1" u="sng" dirty="0" smtClean="0">
                <a:solidFill>
                  <a:srgbClr val="FF0000"/>
                </a:solidFill>
                <a:latin typeface="Arial Black" pitchFamily="34" charset="0"/>
              </a:rPr>
              <a:t>E 414</a:t>
            </a:r>
            <a:r>
              <a:rPr lang="cs-CZ" sz="2800" b="1" dirty="0" smtClean="0">
                <a:solidFill>
                  <a:srgbClr val="FF0000"/>
                </a:solidFill>
                <a:latin typeface="Arial Black" pitchFamily="34" charset="0"/>
              </a:rPr>
              <a:t>)</a:t>
            </a:r>
            <a:endParaRPr lang="cs-CZ" sz="2800" b="1" dirty="0">
              <a:solidFill>
                <a:srgbClr val="FF0000"/>
              </a:solidFill>
              <a:latin typeface="Arial Black" pitchFamily="34" charset="0"/>
            </a:endParaRPr>
          </a:p>
        </p:txBody>
      </p:sp>
      <p:sp>
        <p:nvSpPr>
          <p:cNvPr id="16" name="Zástupný symbol pro obsah 15"/>
          <p:cNvSpPr>
            <a:spLocks noGrp="1"/>
          </p:cNvSpPr>
          <p:nvPr>
            <p:ph idx="1"/>
          </p:nvPr>
        </p:nvSpPr>
        <p:spPr>
          <a:xfrm>
            <a:off x="457200" y="1052736"/>
            <a:ext cx="8229600" cy="5073427"/>
          </a:xfrm>
        </p:spPr>
        <p:txBody>
          <a:bodyPr/>
          <a:lstStyle/>
          <a:p>
            <a:r>
              <a:rPr lang="cs-CZ" sz="3600" b="1" dirty="0" smtClean="0">
                <a:solidFill>
                  <a:srgbClr val="008000"/>
                </a:solidFill>
                <a:latin typeface="Arial Black" pitchFamily="34" charset="0"/>
              </a:rPr>
              <a:t>ROZVĚTVENÁ STRUKTURA</a:t>
            </a:r>
          </a:p>
          <a:p>
            <a:r>
              <a:rPr lang="cs-CZ" sz="2400" b="1" dirty="0" smtClean="0"/>
              <a:t>Molekulová hmotnost je 250 000 až 1 000 </a:t>
            </a:r>
            <a:r>
              <a:rPr lang="cs-CZ" sz="2400" b="1" dirty="0" err="1" smtClean="0"/>
              <a:t>000</a:t>
            </a:r>
            <a:r>
              <a:rPr lang="cs-CZ" sz="2400" b="1" dirty="0" smtClean="0"/>
              <a:t> </a:t>
            </a:r>
            <a:r>
              <a:rPr lang="cs-CZ" sz="2400" b="1" dirty="0" err="1" smtClean="0"/>
              <a:t>Da</a:t>
            </a:r>
            <a:endParaRPr lang="cs-CZ" sz="2400" b="1" dirty="0" smtClean="0"/>
          </a:p>
          <a:p>
            <a:r>
              <a:rPr lang="cs-CZ" sz="2400" b="1" dirty="0" smtClean="0"/>
              <a:t>Rozpustná ve vodě , až 40 % hmot.</a:t>
            </a:r>
          </a:p>
          <a:p>
            <a:pPr algn="ctr">
              <a:buNone/>
            </a:pPr>
            <a:r>
              <a:rPr lang="cs-CZ" sz="4000" b="1" u="sng" dirty="0" smtClean="0">
                <a:solidFill>
                  <a:srgbClr val="FF0000"/>
                </a:solidFill>
              </a:rPr>
              <a:t>NEPOTRAVINÁŘSKÉ</a:t>
            </a:r>
            <a:r>
              <a:rPr lang="cs-CZ" sz="4000" b="1" dirty="0" smtClean="0">
                <a:solidFill>
                  <a:srgbClr val="FF0000"/>
                </a:solidFill>
              </a:rPr>
              <a:t> POUŽITÍ</a:t>
            </a:r>
          </a:p>
          <a:p>
            <a:r>
              <a:rPr lang="cs-CZ" sz="2400" b="1" dirty="0" smtClean="0">
                <a:solidFill>
                  <a:srgbClr val="FF0000"/>
                </a:solidFill>
              </a:rPr>
              <a:t>LEPIDLA (papír, knižní vazba)</a:t>
            </a:r>
          </a:p>
          <a:p>
            <a:r>
              <a:rPr lang="cs-CZ" sz="2400" b="1" dirty="0" smtClean="0">
                <a:solidFill>
                  <a:srgbClr val="FF0000"/>
                </a:solidFill>
              </a:rPr>
              <a:t>POJIVA BAREV (akvarel, tempera, pastel)</a:t>
            </a:r>
          </a:p>
          <a:p>
            <a:pPr algn="ctr">
              <a:buNone/>
            </a:pPr>
            <a:r>
              <a:rPr lang="cs-CZ" b="1" u="sng" dirty="0" smtClean="0">
                <a:solidFill>
                  <a:srgbClr val="C00000"/>
                </a:solidFill>
              </a:rPr>
              <a:t>Tempera</a:t>
            </a:r>
            <a:endParaRPr lang="cs-CZ" sz="2400" b="1" u="sng" dirty="0" smtClean="0">
              <a:solidFill>
                <a:srgbClr val="C00000"/>
              </a:solidFill>
            </a:endParaRPr>
          </a:p>
          <a:p>
            <a:r>
              <a:rPr lang="cs-CZ" sz="2400" b="1" dirty="0" smtClean="0">
                <a:solidFill>
                  <a:srgbClr val="C00000"/>
                </a:solidFill>
              </a:rPr>
              <a:t>Emulze vodou ředitelná, např. VAJEČNÁ TEMPERA, OLEJOVÁ TEMPERA</a:t>
            </a:r>
          </a:p>
          <a:p>
            <a:r>
              <a:rPr lang="cs-CZ" sz="2400" b="1" dirty="0" smtClean="0">
                <a:solidFill>
                  <a:srgbClr val="C00000"/>
                </a:solidFill>
              </a:rPr>
              <a:t>Arabská GUMA je zde </a:t>
            </a:r>
            <a:r>
              <a:rPr lang="cs-CZ" sz="2400" b="1" u="sng" dirty="0" smtClean="0">
                <a:solidFill>
                  <a:srgbClr val="C00000"/>
                </a:solidFill>
              </a:rPr>
              <a:t>STABILIZÁTOR EMULZE</a:t>
            </a:r>
            <a:endParaRPr lang="cs-CZ" sz="2400" b="1" u="sng" dirty="0">
              <a:solidFill>
                <a:srgbClr val="C00000"/>
              </a:solidFill>
            </a:endParaRPr>
          </a:p>
        </p:txBody>
      </p:sp>
      <p:sp>
        <p:nvSpPr>
          <p:cNvPr id="4" name="Zástupný symbol pro datum 3"/>
          <p:cNvSpPr>
            <a:spLocks noGrp="1"/>
          </p:cNvSpPr>
          <p:nvPr>
            <p:ph type="dt" sz="half" idx="10"/>
          </p:nvPr>
        </p:nvSpPr>
        <p:spPr/>
        <p:txBody>
          <a:bodyPr/>
          <a:lstStyle/>
          <a:p>
            <a:pPr>
              <a:defRPr/>
            </a:pPr>
            <a:r>
              <a:rPr lang="cs-CZ" smtClean="0"/>
              <a:t>9. 10. 2019</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4_1 2019</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15</a:t>
            </a:fld>
            <a:endParaRPr lang="sk-SK"/>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922114"/>
          </a:xfrm>
        </p:spPr>
        <p:txBody>
          <a:bodyPr/>
          <a:lstStyle/>
          <a:p>
            <a:r>
              <a:rPr lang="cs-CZ" sz="2800" b="1" dirty="0" smtClean="0">
                <a:solidFill>
                  <a:srgbClr val="FF0000"/>
                </a:solidFill>
                <a:latin typeface="Arial Black" pitchFamily="34" charset="0"/>
              </a:rPr>
              <a:t>Arabská GUMA (</a:t>
            </a:r>
            <a:r>
              <a:rPr lang="cs-CZ" sz="2800" b="1" u="sng" dirty="0" smtClean="0">
                <a:solidFill>
                  <a:srgbClr val="FF0000"/>
                </a:solidFill>
                <a:latin typeface="Arial Black" pitchFamily="34" charset="0"/>
              </a:rPr>
              <a:t>E 414</a:t>
            </a:r>
            <a:r>
              <a:rPr lang="cs-CZ" sz="2800" b="1" dirty="0" smtClean="0">
                <a:solidFill>
                  <a:srgbClr val="FF0000"/>
                </a:solidFill>
                <a:latin typeface="Arial Black" pitchFamily="34" charset="0"/>
              </a:rPr>
              <a:t>) – co ještě lze nalézt v literatuře</a:t>
            </a:r>
            <a:endParaRPr lang="cs-CZ" sz="2800" b="1" dirty="0">
              <a:solidFill>
                <a:srgbClr val="FF0000"/>
              </a:solidFill>
              <a:latin typeface="Arial Black" pitchFamily="34" charset="0"/>
            </a:endParaRPr>
          </a:p>
        </p:txBody>
      </p:sp>
      <p:sp>
        <p:nvSpPr>
          <p:cNvPr id="4" name="Zástupný symbol pro datum 3"/>
          <p:cNvSpPr>
            <a:spLocks noGrp="1"/>
          </p:cNvSpPr>
          <p:nvPr>
            <p:ph type="dt" sz="half" idx="10"/>
          </p:nvPr>
        </p:nvSpPr>
        <p:spPr/>
        <p:txBody>
          <a:bodyPr/>
          <a:lstStyle/>
          <a:p>
            <a:pPr>
              <a:defRPr/>
            </a:pPr>
            <a:r>
              <a:rPr lang="cs-CZ" smtClean="0"/>
              <a:t>9. 10. 2019</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4_1 2019</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16</a:t>
            </a:fld>
            <a:endParaRPr lang="sk-SK"/>
          </a:p>
        </p:txBody>
      </p:sp>
      <p:sp>
        <p:nvSpPr>
          <p:cNvPr id="7" name="Zástupný symbol pro obsah 6"/>
          <p:cNvSpPr>
            <a:spLocks noGrp="1"/>
          </p:cNvSpPr>
          <p:nvPr>
            <p:ph idx="1"/>
          </p:nvPr>
        </p:nvSpPr>
        <p:spPr>
          <a:xfrm>
            <a:off x="457200" y="1268760"/>
            <a:ext cx="8229600" cy="4857403"/>
          </a:xfrm>
        </p:spPr>
        <p:txBody>
          <a:bodyPr/>
          <a:lstStyle/>
          <a:p>
            <a:r>
              <a:rPr lang="cs-CZ" sz="2800" u="sng" dirty="0" smtClean="0">
                <a:latin typeface="Arial Black" pitchFamily="34" charset="0"/>
              </a:rPr>
              <a:t>J. Králová</a:t>
            </a:r>
            <a:r>
              <a:rPr lang="cs-CZ" sz="2800" u="sng" dirty="0" smtClean="0"/>
              <a:t>: </a:t>
            </a:r>
            <a:r>
              <a:rPr lang="cs-CZ" sz="2800" dirty="0" smtClean="0"/>
              <a:t>PŘÍRODNÍ POLYMERY, VŠCHT Praha (katedra polymerů)1990, str.42: „</a:t>
            </a:r>
            <a:r>
              <a:rPr lang="cs-CZ" sz="2800" b="1" dirty="0" smtClean="0">
                <a:solidFill>
                  <a:srgbClr val="008000"/>
                </a:solidFill>
              </a:rPr>
              <a:t>Je to jedna z nejstarších drog</a:t>
            </a:r>
            <a:r>
              <a:rPr lang="cs-CZ" sz="2800" dirty="0" smtClean="0"/>
              <a:t>“ (</a:t>
            </a:r>
            <a:r>
              <a:rPr lang="cs-CZ" sz="2800" b="1" i="1" u="sng" dirty="0" smtClean="0"/>
              <a:t>s tím zkušenost já nemám)</a:t>
            </a:r>
          </a:p>
          <a:p>
            <a:r>
              <a:rPr lang="cs-CZ" sz="2800" u="sng" dirty="0" smtClean="0">
                <a:solidFill>
                  <a:srgbClr val="FF0000"/>
                </a:solidFill>
                <a:latin typeface="Arial Black" pitchFamily="34" charset="0"/>
              </a:rPr>
              <a:t>Anonym na </a:t>
            </a:r>
            <a:r>
              <a:rPr lang="cs-CZ" sz="2800" u="sng" dirty="0" err="1" smtClean="0">
                <a:solidFill>
                  <a:srgbClr val="FF0000"/>
                </a:solidFill>
                <a:latin typeface="Arial Black" pitchFamily="34" charset="0"/>
              </a:rPr>
              <a:t>Wikipedia</a:t>
            </a:r>
            <a:r>
              <a:rPr lang="cs-CZ" sz="2800" dirty="0" smtClean="0">
                <a:solidFill>
                  <a:srgbClr val="FF0000"/>
                </a:solidFill>
                <a:latin typeface="Arial Black" pitchFamily="34" charset="0"/>
              </a:rPr>
              <a:t>: </a:t>
            </a:r>
            <a:r>
              <a:rPr lang="cs-CZ" sz="2800" b="1" dirty="0" smtClean="0">
                <a:solidFill>
                  <a:srgbClr val="0000FF"/>
                </a:solidFill>
              </a:rPr>
              <a:t>V kultuře vykuřovadel slouží zejména jako významné pojidlo tekutých látek, zejména éterických olejů. Drcená se používá jako součást bylinných vykuřovadel, protože snadno přebírá vonné vlastnosti jiných látek. Arabská guma nemá vlastní výraznou vůni.</a:t>
            </a:r>
            <a:endParaRPr lang="cs-CZ" sz="2800" b="1" dirty="0">
              <a:solidFill>
                <a:srgbClr val="0000FF"/>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pPr>
              <a:defRPr/>
            </a:pPr>
            <a:r>
              <a:rPr lang="cs-CZ" smtClean="0"/>
              <a:t>9. 10. 2019</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4_1 2019</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17</a:t>
            </a:fld>
            <a:endParaRPr lang="sk-SK"/>
          </a:p>
        </p:txBody>
      </p:sp>
      <p:pic>
        <p:nvPicPr>
          <p:cNvPr id="7" name="Obrázek 6" descr="ARABSKÁ GUMA KNIHA 001.jpg"/>
          <p:cNvPicPr>
            <a:picLocks noChangeAspect="1"/>
          </p:cNvPicPr>
          <p:nvPr/>
        </p:nvPicPr>
        <p:blipFill>
          <a:blip r:embed="rId2" cstate="print"/>
          <a:stretch>
            <a:fillRect/>
          </a:stretch>
        </p:blipFill>
        <p:spPr>
          <a:xfrm>
            <a:off x="0" y="0"/>
            <a:ext cx="9144000" cy="6881812"/>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pPr>
              <a:defRPr/>
            </a:pPr>
            <a:r>
              <a:rPr lang="cs-CZ" smtClean="0"/>
              <a:t>9. 10. 2019</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4_1 2019</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18</a:t>
            </a:fld>
            <a:endParaRPr lang="sk-SK"/>
          </a:p>
        </p:txBody>
      </p:sp>
      <p:pic>
        <p:nvPicPr>
          <p:cNvPr id="8" name="Obrázek 7" descr="arabská guma KNÍŽKA OBÍLKA 28102019 001.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634082"/>
          </a:xfrm>
        </p:spPr>
        <p:txBody>
          <a:bodyPr/>
          <a:lstStyle/>
          <a:p>
            <a:r>
              <a:rPr lang="cs-CZ" sz="2800" b="1" dirty="0" smtClean="0">
                <a:solidFill>
                  <a:srgbClr val="FF0000"/>
                </a:solidFill>
                <a:latin typeface="Arial Black" pitchFamily="34" charset="0"/>
              </a:rPr>
              <a:t>Tragant </a:t>
            </a:r>
            <a:r>
              <a:rPr lang="cs-CZ" sz="2800" b="1" i="1" dirty="0" smtClean="0">
                <a:solidFill>
                  <a:srgbClr val="0000FF"/>
                </a:solidFill>
                <a:latin typeface="Arial Black" pitchFamily="34" charset="0"/>
              </a:rPr>
              <a:t>(</a:t>
            </a:r>
            <a:r>
              <a:rPr lang="cs-CZ" sz="2800" b="1" i="1" dirty="0" err="1" smtClean="0">
                <a:solidFill>
                  <a:srgbClr val="0000FF"/>
                </a:solidFill>
                <a:latin typeface="Arial Black" pitchFamily="34" charset="0"/>
              </a:rPr>
              <a:t>eng</a:t>
            </a:r>
            <a:r>
              <a:rPr lang="cs-CZ" sz="2800" b="1" i="1" dirty="0" smtClean="0">
                <a:solidFill>
                  <a:srgbClr val="0000FF"/>
                </a:solidFill>
                <a:latin typeface="Arial Black" pitchFamily="34" charset="0"/>
              </a:rPr>
              <a:t>. </a:t>
            </a:r>
            <a:r>
              <a:rPr lang="cs-CZ" sz="2800" b="1" i="1" dirty="0" err="1" smtClean="0">
                <a:solidFill>
                  <a:srgbClr val="0000FF"/>
                </a:solidFill>
                <a:latin typeface="Arial Black" pitchFamily="34" charset="0"/>
              </a:rPr>
              <a:t>Tragacanth</a:t>
            </a:r>
            <a:r>
              <a:rPr lang="cs-CZ" sz="2800" b="1" i="1" dirty="0" smtClean="0">
                <a:solidFill>
                  <a:srgbClr val="0000FF"/>
                </a:solidFill>
                <a:latin typeface="Arial Black" pitchFamily="34" charset="0"/>
              </a:rPr>
              <a:t>) </a:t>
            </a:r>
            <a:r>
              <a:rPr lang="cs-CZ" sz="2800" b="1" dirty="0" smtClean="0">
                <a:solidFill>
                  <a:srgbClr val="FF0000"/>
                </a:solidFill>
                <a:latin typeface="Arial Black" pitchFamily="34" charset="0"/>
              </a:rPr>
              <a:t>E413</a:t>
            </a:r>
            <a:endParaRPr lang="cs-CZ" sz="2800" b="1" i="1" dirty="0">
              <a:solidFill>
                <a:srgbClr val="FF0000"/>
              </a:solidFill>
              <a:latin typeface="Arial Black" pitchFamily="34" charset="0"/>
            </a:endParaRPr>
          </a:p>
        </p:txBody>
      </p:sp>
      <p:sp>
        <p:nvSpPr>
          <p:cNvPr id="4" name="Zástupný symbol pro datum 3"/>
          <p:cNvSpPr>
            <a:spLocks noGrp="1"/>
          </p:cNvSpPr>
          <p:nvPr>
            <p:ph type="dt" sz="half" idx="10"/>
          </p:nvPr>
        </p:nvSpPr>
        <p:spPr/>
        <p:txBody>
          <a:bodyPr/>
          <a:lstStyle/>
          <a:p>
            <a:pPr>
              <a:defRPr/>
            </a:pPr>
            <a:r>
              <a:rPr lang="cs-CZ" smtClean="0"/>
              <a:t>9. 10. 2019</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4_1 2019</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19</a:t>
            </a:fld>
            <a:endParaRPr lang="sk-SK"/>
          </a:p>
        </p:txBody>
      </p:sp>
      <p:sp>
        <p:nvSpPr>
          <p:cNvPr id="7" name="Zástupný symbol pro obsah 6"/>
          <p:cNvSpPr>
            <a:spLocks noGrp="1"/>
          </p:cNvSpPr>
          <p:nvPr>
            <p:ph idx="1"/>
          </p:nvPr>
        </p:nvSpPr>
        <p:spPr>
          <a:xfrm>
            <a:off x="457200" y="980728"/>
            <a:ext cx="8229600" cy="5145435"/>
          </a:xfrm>
        </p:spPr>
        <p:txBody>
          <a:bodyPr/>
          <a:lstStyle/>
          <a:p>
            <a:r>
              <a:rPr lang="cs-CZ" sz="2400" b="1" dirty="0" smtClean="0"/>
              <a:t>slizová látka </a:t>
            </a:r>
            <a:r>
              <a:rPr lang="cs-CZ" sz="2400" dirty="0" err="1" smtClean="0"/>
              <a:t>pocházejíci</a:t>
            </a:r>
            <a:r>
              <a:rPr lang="cs-CZ" sz="2400" dirty="0" smtClean="0"/>
              <a:t> z některých asijských druhů rostliny zvané </a:t>
            </a:r>
            <a:r>
              <a:rPr lang="cs-CZ" sz="2400" b="1" dirty="0" smtClean="0"/>
              <a:t>kozinec</a:t>
            </a:r>
            <a:r>
              <a:rPr lang="cs-CZ" sz="2400" dirty="0" smtClean="0"/>
              <a:t> (zejména jde o druhy </a:t>
            </a:r>
            <a:r>
              <a:rPr lang="cs-CZ" sz="2400" dirty="0" err="1" smtClean="0"/>
              <a:t>Astragalus</a:t>
            </a:r>
            <a:r>
              <a:rPr lang="cs-CZ" sz="2400" dirty="0" smtClean="0"/>
              <a:t> </a:t>
            </a:r>
            <a:r>
              <a:rPr lang="cs-CZ" sz="2400" dirty="0" err="1" smtClean="0"/>
              <a:t>gummifer</a:t>
            </a:r>
            <a:r>
              <a:rPr lang="cs-CZ" sz="2400" dirty="0" smtClean="0"/>
              <a:t>, </a:t>
            </a:r>
            <a:r>
              <a:rPr lang="cs-CZ" sz="2400" dirty="0" err="1" smtClean="0"/>
              <a:t>Astragalus</a:t>
            </a:r>
            <a:r>
              <a:rPr lang="cs-CZ" sz="2400" dirty="0" smtClean="0"/>
              <a:t> </a:t>
            </a:r>
            <a:r>
              <a:rPr lang="cs-CZ" sz="2400" dirty="0" err="1" smtClean="0"/>
              <a:t>adscendens</a:t>
            </a:r>
            <a:r>
              <a:rPr lang="cs-CZ" sz="2400" dirty="0" smtClean="0"/>
              <a:t> a </a:t>
            </a:r>
            <a:r>
              <a:rPr lang="cs-CZ" sz="2400" dirty="0" err="1" smtClean="0"/>
              <a:t>Astragalus</a:t>
            </a:r>
            <a:r>
              <a:rPr lang="cs-CZ" sz="2400" dirty="0" smtClean="0"/>
              <a:t> </a:t>
            </a:r>
            <a:r>
              <a:rPr lang="cs-CZ" sz="2400" dirty="0" err="1" smtClean="0"/>
              <a:t>microcephalus</a:t>
            </a:r>
            <a:r>
              <a:rPr lang="cs-CZ" sz="2400" dirty="0" smtClean="0"/>
              <a:t>) </a:t>
            </a:r>
          </a:p>
          <a:p>
            <a:r>
              <a:rPr lang="cs-CZ" sz="2400" dirty="0" smtClean="0"/>
              <a:t>Používá se jakožto stabilizátor, emulgátor a zahušťovadlo do cukrovinek, omáček a salátových zálivek</a:t>
            </a:r>
          </a:p>
          <a:p>
            <a:r>
              <a:rPr lang="cs-CZ" sz="2400" b="1" dirty="0" smtClean="0">
                <a:solidFill>
                  <a:srgbClr val="FF0000"/>
                </a:solidFill>
              </a:rPr>
              <a:t>Malířský a polygrafický stabilizátor či apretační látka na textil</a:t>
            </a:r>
          </a:p>
          <a:p>
            <a:r>
              <a:rPr lang="cs-CZ" sz="2400" b="1" u="sng" dirty="0" smtClean="0">
                <a:solidFill>
                  <a:srgbClr val="FF0000"/>
                </a:solidFill>
              </a:rPr>
              <a:t>Ve vodě se obtížně rozpouští</a:t>
            </a:r>
            <a:r>
              <a:rPr lang="cs-CZ" sz="2400" b="1" dirty="0" smtClean="0">
                <a:solidFill>
                  <a:srgbClr val="FF0000"/>
                </a:solidFill>
              </a:rPr>
              <a:t>, většinou pouze bobtná, nerozpouští se úplně a vytváří gel</a:t>
            </a:r>
          </a:p>
          <a:p>
            <a:r>
              <a:rPr lang="cs-CZ" sz="2400" b="1" dirty="0" smtClean="0">
                <a:solidFill>
                  <a:srgbClr val="FF0000"/>
                </a:solidFill>
              </a:rPr>
              <a:t>Používá se k přípravě pastelů (</a:t>
            </a:r>
            <a:r>
              <a:rPr lang="cs-CZ" sz="2400" b="1" u="sng" dirty="0" smtClean="0">
                <a:solidFill>
                  <a:srgbClr val="FF0000"/>
                </a:solidFill>
              </a:rPr>
              <a:t>suchý, prašný pastel</a:t>
            </a:r>
            <a:r>
              <a:rPr lang="cs-CZ" sz="2400" b="1" dirty="0" smtClean="0">
                <a:solidFill>
                  <a:srgbClr val="FF0000"/>
                </a:solidFill>
              </a:rPr>
              <a:t>)</a:t>
            </a:r>
          </a:p>
          <a:p>
            <a:endParaRPr lang="cs-CZ" sz="2400" b="1" dirty="0" smtClean="0">
              <a:solidFill>
                <a:srgbClr val="FF0000"/>
              </a:solidFill>
            </a:endParaRPr>
          </a:p>
          <a:p>
            <a:endParaRPr lang="cs-CZ"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457200" y="274638"/>
            <a:ext cx="8229600" cy="490066"/>
          </a:xfrm>
        </p:spPr>
        <p:txBody>
          <a:bodyPr/>
          <a:lstStyle/>
          <a:p>
            <a:pPr eaLnBrk="1" hangingPunct="1"/>
            <a:r>
              <a:rPr lang="sk-SK" sz="3200" b="1" dirty="0" smtClean="0">
                <a:solidFill>
                  <a:srgbClr val="FF0000"/>
                </a:solidFill>
              </a:rPr>
              <a:t>Časový plán</a:t>
            </a:r>
          </a:p>
        </p:txBody>
      </p:sp>
      <p:sp>
        <p:nvSpPr>
          <p:cNvPr id="5187" name="Zástupný symbol pro datum 5"/>
          <p:cNvSpPr>
            <a:spLocks noGrp="1"/>
          </p:cNvSpPr>
          <p:nvPr>
            <p:ph type="dt" sz="half" idx="10"/>
          </p:nvPr>
        </p:nvSpPr>
        <p:spPr>
          <a:noFill/>
        </p:spPr>
        <p:txBody>
          <a:bodyPr/>
          <a:lstStyle/>
          <a:p>
            <a:r>
              <a:rPr lang="cs-CZ" smtClean="0"/>
              <a:t>9. 10. 2019</a:t>
            </a:r>
            <a:endParaRPr lang="sk-SK"/>
          </a:p>
        </p:txBody>
      </p:sp>
      <p:sp>
        <p:nvSpPr>
          <p:cNvPr id="5122" name="Zástupný symbol pro zápatí 4"/>
          <p:cNvSpPr>
            <a:spLocks noGrp="1"/>
          </p:cNvSpPr>
          <p:nvPr>
            <p:ph type="ftr" sz="quarter" idx="11"/>
          </p:nvPr>
        </p:nvSpPr>
        <p:spPr>
          <a:noFill/>
        </p:spPr>
        <p:txBody>
          <a:bodyPr/>
          <a:lstStyle/>
          <a:p>
            <a:r>
              <a:rPr lang="pl-PL" smtClean="0"/>
              <a:t>PŘÍRODNÍ POLYMERY PŘF MU  4_1 2019</a:t>
            </a:r>
            <a:endParaRPr lang="sk-SK" dirty="0"/>
          </a:p>
        </p:txBody>
      </p:sp>
      <p:sp>
        <p:nvSpPr>
          <p:cNvPr id="5123" name="Zástupný symbol pro číslo snímku 5"/>
          <p:cNvSpPr>
            <a:spLocks noGrp="1"/>
          </p:cNvSpPr>
          <p:nvPr>
            <p:ph type="sldNum" sz="quarter" idx="12"/>
          </p:nvPr>
        </p:nvSpPr>
        <p:spPr>
          <a:noFill/>
        </p:spPr>
        <p:txBody>
          <a:bodyPr/>
          <a:lstStyle/>
          <a:p>
            <a:fld id="{5FF5703E-1236-4214-9588-EAFBC0DC33A4}" type="slidenum">
              <a:rPr lang="sk-SK" smtClean="0"/>
              <a:pPr/>
              <a:t>2</a:t>
            </a:fld>
            <a:endParaRPr lang="sk-SK" smtClean="0"/>
          </a:p>
        </p:txBody>
      </p:sp>
      <p:graphicFrame>
        <p:nvGraphicFramePr>
          <p:cNvPr id="8" name="Tabulka 7"/>
          <p:cNvGraphicFramePr>
            <a:graphicFrameLocks noGrp="1"/>
          </p:cNvGraphicFramePr>
          <p:nvPr/>
        </p:nvGraphicFramePr>
        <p:xfrm>
          <a:off x="251520" y="764704"/>
          <a:ext cx="8712968" cy="5102581"/>
        </p:xfrm>
        <a:graphic>
          <a:graphicData uri="http://schemas.openxmlformats.org/drawingml/2006/table">
            <a:tbl>
              <a:tblPr/>
              <a:tblGrid>
                <a:gridCol w="727116"/>
                <a:gridCol w="7985852"/>
              </a:tblGrid>
              <a:tr h="323623">
                <a:tc>
                  <a:txBody>
                    <a:bodyPr/>
                    <a:lstStyle/>
                    <a:p>
                      <a:pPr marL="347345" indent="-347345" algn="ctr" fontAlgn="b">
                        <a:lnSpc>
                          <a:spcPct val="115000"/>
                        </a:lnSpc>
                        <a:spcAft>
                          <a:spcPts val="0"/>
                        </a:spcAft>
                      </a:pPr>
                      <a:r>
                        <a:rPr lang="sk-SK" sz="1200" b="1" kern="1200" dirty="0">
                          <a:solidFill>
                            <a:srgbClr val="0000FF"/>
                          </a:solidFill>
                          <a:latin typeface="Arial Black" pitchFamily="34" charset="0"/>
                          <a:ea typeface="Times New Roman"/>
                          <a:cs typeface="Times New Roman"/>
                        </a:rPr>
                        <a:t>LEKCE</a:t>
                      </a:r>
                      <a:endParaRPr lang="cs-CZ" sz="1050" dirty="0">
                        <a:solidFill>
                          <a:srgbClr val="0000FF"/>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algn="ctr" fontAlgn="b">
                        <a:lnSpc>
                          <a:spcPct val="115000"/>
                        </a:lnSpc>
                        <a:spcAft>
                          <a:spcPts val="0"/>
                        </a:spcAft>
                      </a:pPr>
                      <a:r>
                        <a:rPr lang="sk-SK" sz="1800" kern="1200" dirty="0">
                          <a:solidFill>
                            <a:srgbClr val="0000FF"/>
                          </a:solidFill>
                          <a:latin typeface="Arial Black"/>
                          <a:ea typeface="Times New Roman"/>
                          <a:cs typeface="Arial"/>
                        </a:rPr>
                        <a:t>téma </a:t>
                      </a:r>
                      <a:endParaRPr lang="cs-CZ" sz="900" dirty="0">
                        <a:solidFill>
                          <a:srgbClr val="0000FF"/>
                        </a:solidFill>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6016">
                <a:tc>
                  <a:txBody>
                    <a:bodyPr/>
                    <a:lstStyle/>
                    <a:p>
                      <a:pPr marL="347345" indent="-347345" algn="ctr" fontAlgn="b">
                        <a:lnSpc>
                          <a:spcPct val="115000"/>
                        </a:lnSpc>
                        <a:spcAft>
                          <a:spcPts val="0"/>
                        </a:spcAft>
                      </a:pPr>
                      <a:r>
                        <a:rPr lang="sk-SK" sz="1600" b="1" kern="1200" dirty="0">
                          <a:solidFill>
                            <a:srgbClr val="008000"/>
                          </a:solidFill>
                          <a:latin typeface="Arial"/>
                          <a:ea typeface="Times New Roman"/>
                          <a:cs typeface="Times New Roman"/>
                        </a:rPr>
                        <a:t>1</a:t>
                      </a:r>
                      <a:endParaRPr lang="cs-CZ" sz="1200" b="1" dirty="0">
                        <a:solidFill>
                          <a:srgbClr val="008000"/>
                        </a:solidFill>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47345" indent="-347345" fontAlgn="b">
                        <a:lnSpc>
                          <a:spcPct val="115000"/>
                        </a:lnSpc>
                        <a:spcAft>
                          <a:spcPts val="0"/>
                        </a:spcAft>
                      </a:pPr>
                      <a:r>
                        <a:rPr lang="sk-SK" sz="1600" b="1" kern="1200" dirty="0">
                          <a:solidFill>
                            <a:srgbClr val="008000"/>
                          </a:solidFill>
                          <a:latin typeface="Arial"/>
                          <a:ea typeface="Times New Roman"/>
                          <a:cs typeface="Times New Roman"/>
                        </a:rPr>
                        <a:t>Úvod do </a:t>
                      </a:r>
                      <a:r>
                        <a:rPr lang="sk-SK" sz="1600" b="1" kern="1200" dirty="0" err="1">
                          <a:solidFill>
                            <a:srgbClr val="008000"/>
                          </a:solidFill>
                          <a:latin typeface="Arial"/>
                          <a:ea typeface="Times New Roman"/>
                          <a:cs typeface="Times New Roman"/>
                        </a:rPr>
                        <a:t>předmětu</a:t>
                      </a:r>
                      <a:r>
                        <a:rPr lang="sk-SK" sz="1600" b="1" kern="1200" dirty="0">
                          <a:solidFill>
                            <a:srgbClr val="008000"/>
                          </a:solidFill>
                          <a:latin typeface="Arial"/>
                          <a:ea typeface="Times New Roman"/>
                          <a:cs typeface="Times New Roman"/>
                        </a:rPr>
                        <a:t> - </a:t>
                      </a:r>
                      <a:r>
                        <a:rPr lang="cs-CZ" sz="1600" b="1" kern="1200" dirty="0">
                          <a:solidFill>
                            <a:srgbClr val="008000"/>
                          </a:solidFill>
                          <a:latin typeface="Arial"/>
                          <a:ea typeface="Times New Roman"/>
                          <a:cs typeface="Times New Roman"/>
                        </a:rPr>
                        <a:t>Struktura a názvosloví přírodních polymerů, literatura </a:t>
                      </a:r>
                      <a:endParaRPr lang="cs-CZ" sz="1200" b="1" dirty="0">
                        <a:solidFill>
                          <a:srgbClr val="008000"/>
                        </a:solidFill>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80593">
                <a:tc>
                  <a:txBody>
                    <a:bodyPr/>
                    <a:lstStyle/>
                    <a:p>
                      <a:pPr marL="347345" indent="-347345" algn="ctr" fontAlgn="b">
                        <a:lnSpc>
                          <a:spcPct val="115000"/>
                        </a:lnSpc>
                        <a:spcAft>
                          <a:spcPts val="0"/>
                        </a:spcAft>
                      </a:pPr>
                      <a:r>
                        <a:rPr lang="sk-SK" sz="1600" b="1" kern="1200" dirty="0">
                          <a:solidFill>
                            <a:srgbClr val="008000"/>
                          </a:solidFill>
                          <a:latin typeface="Arial"/>
                          <a:ea typeface="Times New Roman"/>
                          <a:cs typeface="Times New Roman"/>
                        </a:rPr>
                        <a:t>2</a:t>
                      </a:r>
                      <a:endParaRPr lang="cs-CZ" sz="1200" b="1" dirty="0">
                        <a:solidFill>
                          <a:srgbClr val="008000"/>
                        </a:solidFill>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47345" indent="-347345" fontAlgn="b">
                        <a:lnSpc>
                          <a:spcPct val="115000"/>
                        </a:lnSpc>
                        <a:spcAft>
                          <a:spcPts val="0"/>
                        </a:spcAft>
                      </a:pPr>
                      <a:r>
                        <a:rPr lang="sk-SK" sz="1600" b="1" kern="1200" dirty="0">
                          <a:solidFill>
                            <a:srgbClr val="008000"/>
                          </a:solidFill>
                          <a:latin typeface="Arial"/>
                          <a:ea typeface="Times New Roman"/>
                          <a:cs typeface="Times New Roman"/>
                        </a:rPr>
                        <a:t>Deriváty </a:t>
                      </a:r>
                      <a:r>
                        <a:rPr lang="sk-SK" sz="1600" b="1" kern="1200" dirty="0" err="1">
                          <a:solidFill>
                            <a:srgbClr val="008000"/>
                          </a:solidFill>
                          <a:latin typeface="Arial"/>
                          <a:ea typeface="Times New Roman"/>
                          <a:cs typeface="Times New Roman"/>
                        </a:rPr>
                        <a:t>kyselin</a:t>
                      </a:r>
                      <a:r>
                        <a:rPr lang="sk-SK" sz="1600" b="1" kern="1200" dirty="0">
                          <a:solidFill>
                            <a:srgbClr val="008000"/>
                          </a:solidFill>
                          <a:latin typeface="Arial"/>
                          <a:ea typeface="Times New Roman"/>
                          <a:cs typeface="Times New Roman"/>
                        </a:rPr>
                        <a:t>, - </a:t>
                      </a:r>
                      <a:r>
                        <a:rPr lang="sk-SK" sz="1600" b="1" kern="1200" dirty="0" err="1">
                          <a:solidFill>
                            <a:srgbClr val="008000"/>
                          </a:solidFill>
                          <a:latin typeface="Arial"/>
                          <a:ea typeface="Times New Roman"/>
                          <a:cs typeface="Times New Roman"/>
                        </a:rPr>
                        <a:t>přírodní</a:t>
                      </a:r>
                      <a:r>
                        <a:rPr lang="sk-SK" sz="1600" b="1" kern="1200" dirty="0">
                          <a:solidFill>
                            <a:srgbClr val="008000"/>
                          </a:solidFill>
                          <a:latin typeface="Arial"/>
                          <a:ea typeface="Times New Roman"/>
                          <a:cs typeface="Times New Roman"/>
                        </a:rPr>
                        <a:t> </a:t>
                      </a:r>
                      <a:r>
                        <a:rPr lang="sk-SK" sz="1600" b="1" kern="1200" dirty="0" err="1">
                          <a:solidFill>
                            <a:srgbClr val="008000"/>
                          </a:solidFill>
                          <a:latin typeface="Arial"/>
                          <a:ea typeface="Times New Roman"/>
                          <a:cs typeface="Times New Roman"/>
                        </a:rPr>
                        <a:t>pryskyřice</a:t>
                      </a:r>
                      <a:r>
                        <a:rPr lang="sk-SK" sz="1600" b="1" kern="1200" dirty="0">
                          <a:solidFill>
                            <a:srgbClr val="008000"/>
                          </a:solidFill>
                          <a:latin typeface="Arial"/>
                          <a:ea typeface="Times New Roman"/>
                          <a:cs typeface="Times New Roman"/>
                        </a:rPr>
                        <a:t>, </a:t>
                      </a:r>
                      <a:r>
                        <a:rPr lang="sk-SK" sz="1600" b="1" kern="1200" dirty="0" err="1">
                          <a:solidFill>
                            <a:srgbClr val="008000"/>
                          </a:solidFill>
                          <a:latin typeface="Arial"/>
                          <a:ea typeface="Times New Roman"/>
                          <a:cs typeface="Times New Roman"/>
                        </a:rPr>
                        <a:t>vysýchavé</a:t>
                      </a:r>
                      <a:r>
                        <a:rPr lang="sk-SK" sz="1600" b="1" kern="1200" dirty="0">
                          <a:solidFill>
                            <a:srgbClr val="008000"/>
                          </a:solidFill>
                          <a:latin typeface="Arial"/>
                          <a:ea typeface="Times New Roman"/>
                          <a:cs typeface="Times New Roman"/>
                        </a:rPr>
                        <a:t> oleje, šelak</a:t>
                      </a:r>
                      <a:endParaRPr lang="cs-CZ" sz="1200" dirty="0">
                        <a:solidFill>
                          <a:srgbClr val="008000"/>
                        </a:solidFill>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36810">
                <a:tc>
                  <a:txBody>
                    <a:bodyPr/>
                    <a:lstStyle/>
                    <a:p>
                      <a:pPr marL="347345" indent="-347345" algn="ctr" fontAlgn="b">
                        <a:lnSpc>
                          <a:spcPct val="115000"/>
                        </a:lnSpc>
                        <a:spcAft>
                          <a:spcPts val="0"/>
                        </a:spcAft>
                      </a:pPr>
                      <a:r>
                        <a:rPr lang="sk-SK" sz="1600" b="1" kern="1200" dirty="0">
                          <a:solidFill>
                            <a:srgbClr val="008000"/>
                          </a:solidFill>
                          <a:latin typeface="+mn-lt"/>
                          <a:ea typeface="Times New Roman"/>
                          <a:cs typeface="Times New Roman"/>
                        </a:rPr>
                        <a:t>3</a:t>
                      </a:r>
                      <a:endParaRPr lang="cs-CZ" sz="1600" b="1" dirty="0">
                        <a:solidFill>
                          <a:srgbClr val="008000"/>
                        </a:solidFill>
                        <a:latin typeface="+mn-lt"/>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0"/>
                        </a:spcAft>
                      </a:pPr>
                      <a:r>
                        <a:rPr lang="cs-CZ" sz="1600" b="1" kern="1200" dirty="0" smtClean="0">
                          <a:solidFill>
                            <a:srgbClr val="008000"/>
                          </a:solidFill>
                          <a:latin typeface="+mn-lt"/>
                          <a:ea typeface="Times New Roman"/>
                          <a:cs typeface="Times New Roman"/>
                        </a:rPr>
                        <a:t>Vosky</a:t>
                      </a:r>
                      <a:endParaRPr lang="cs-CZ" sz="1050" b="1" dirty="0">
                        <a:solidFill>
                          <a:srgbClr val="008000"/>
                        </a:solidFill>
                        <a:latin typeface="+mn-lt"/>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36810">
                <a:tc>
                  <a:txBody>
                    <a:bodyPr/>
                    <a:lstStyle/>
                    <a:p>
                      <a:pPr marL="347345" indent="-347345" algn="ctr" fontAlgn="b">
                        <a:lnSpc>
                          <a:spcPct val="115000"/>
                        </a:lnSpc>
                        <a:spcAft>
                          <a:spcPts val="0"/>
                        </a:spcAft>
                      </a:pPr>
                      <a:r>
                        <a:rPr lang="sk-SK" sz="1800" b="1" kern="1200" dirty="0">
                          <a:solidFill>
                            <a:srgbClr val="FF0000"/>
                          </a:solidFill>
                          <a:latin typeface="Arial Black" pitchFamily="34" charset="0"/>
                          <a:ea typeface="Times New Roman"/>
                          <a:cs typeface="Times New Roman"/>
                        </a:rPr>
                        <a:t>4</a:t>
                      </a:r>
                      <a:endParaRPr lang="cs-CZ" sz="1400" b="1" dirty="0">
                        <a:solidFill>
                          <a:srgbClr val="FF0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cs-CZ" sz="2400" b="1" kern="1200" dirty="0" smtClean="0">
                          <a:solidFill>
                            <a:srgbClr val="FF0000"/>
                          </a:solidFill>
                          <a:latin typeface="Arial Black" pitchFamily="34" charset="0"/>
                          <a:ea typeface="Times New Roman"/>
                          <a:cs typeface="Times New Roman"/>
                        </a:rPr>
                        <a:t>Přírodní gumy, </a:t>
                      </a:r>
                      <a:r>
                        <a:rPr lang="cs-CZ" sz="2400" b="1" kern="1200" dirty="0" err="1" smtClean="0">
                          <a:solidFill>
                            <a:srgbClr val="FF0000"/>
                          </a:solidFill>
                          <a:latin typeface="Arial Black" pitchFamily="34" charset="0"/>
                          <a:ea typeface="Times New Roman"/>
                          <a:cs typeface="Times New Roman"/>
                        </a:rPr>
                        <a:t>Polyterpeny</a:t>
                      </a:r>
                      <a:r>
                        <a:rPr lang="cs-CZ" sz="2400" b="1" kern="1200" dirty="0" smtClean="0">
                          <a:solidFill>
                            <a:srgbClr val="FF0000"/>
                          </a:solidFill>
                          <a:latin typeface="Arial Black" pitchFamily="34" charset="0"/>
                          <a:ea typeface="Times New Roman"/>
                          <a:cs typeface="Times New Roman"/>
                        </a:rPr>
                        <a:t> </a:t>
                      </a:r>
                      <a:r>
                        <a:rPr lang="cs-CZ" sz="2400" b="1" kern="1200" dirty="0">
                          <a:solidFill>
                            <a:srgbClr val="FF0000"/>
                          </a:solidFill>
                          <a:latin typeface="Arial Black" pitchFamily="34" charset="0"/>
                          <a:ea typeface="Times New Roman"/>
                          <a:cs typeface="Times New Roman"/>
                        </a:rPr>
                        <a:t>– přírodní kaučuk, získávání, zpracování a modifikace </a:t>
                      </a:r>
                      <a:endParaRPr lang="cs-CZ" sz="1800" b="1" dirty="0">
                        <a:solidFill>
                          <a:srgbClr val="FF0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36810">
                <a:tc>
                  <a:txBody>
                    <a:bodyPr/>
                    <a:lstStyle/>
                    <a:p>
                      <a:pPr marL="347345" indent="-347345" algn="ctr" fontAlgn="b">
                        <a:lnSpc>
                          <a:spcPct val="115000"/>
                        </a:lnSpc>
                        <a:spcAft>
                          <a:spcPts val="0"/>
                        </a:spcAft>
                      </a:pPr>
                      <a:r>
                        <a:rPr lang="sk-SK" sz="1200" kern="1200">
                          <a:solidFill>
                            <a:srgbClr val="000000"/>
                          </a:solidFill>
                          <a:latin typeface="Arial"/>
                          <a:ea typeface="Times New Roman"/>
                          <a:cs typeface="Times New Roman"/>
                        </a:rPr>
                        <a:t>5</a:t>
                      </a:r>
                      <a:endParaRPr lang="cs-CZ" sz="105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cs-CZ" sz="1600" b="1" kern="1200" dirty="0" err="1">
                          <a:solidFill>
                            <a:srgbClr val="000000"/>
                          </a:solidFill>
                          <a:latin typeface="Arial"/>
                          <a:ea typeface="Times New Roman"/>
                          <a:cs typeface="Times New Roman"/>
                        </a:rPr>
                        <a:t>Polyyfenoly</a:t>
                      </a:r>
                      <a:r>
                        <a:rPr lang="cs-CZ" sz="1600" b="1" kern="1200" dirty="0">
                          <a:solidFill>
                            <a:srgbClr val="000000"/>
                          </a:solidFill>
                          <a:latin typeface="Arial"/>
                          <a:ea typeface="Times New Roman"/>
                          <a:cs typeface="Times New Roman"/>
                        </a:rPr>
                        <a:t> – lignin, </a:t>
                      </a:r>
                      <a:r>
                        <a:rPr lang="cs-CZ" sz="1600" b="1" kern="1200" dirty="0" err="1">
                          <a:solidFill>
                            <a:srgbClr val="000000"/>
                          </a:solidFill>
                          <a:latin typeface="Arial"/>
                          <a:ea typeface="Times New Roman"/>
                          <a:cs typeface="Times New Roman"/>
                        </a:rPr>
                        <a:t>huminové</a:t>
                      </a:r>
                      <a:r>
                        <a:rPr lang="cs-CZ" sz="1600" b="1" kern="1200" dirty="0">
                          <a:solidFill>
                            <a:srgbClr val="000000"/>
                          </a:solidFill>
                          <a:latin typeface="Arial"/>
                          <a:ea typeface="Times New Roman"/>
                          <a:cs typeface="Times New Roman"/>
                        </a:rPr>
                        <a:t> kyseliny </a:t>
                      </a:r>
                      <a:endParaRPr lang="cs-CZ" sz="1200" dirty="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810">
                <a:tc>
                  <a:txBody>
                    <a:bodyPr/>
                    <a:lstStyle/>
                    <a:p>
                      <a:pPr marL="347345" indent="-347345" algn="ctr" fontAlgn="b">
                        <a:lnSpc>
                          <a:spcPct val="115000"/>
                        </a:lnSpc>
                        <a:spcAft>
                          <a:spcPts val="0"/>
                        </a:spcAft>
                      </a:pPr>
                      <a:r>
                        <a:rPr lang="sk-SK" sz="1200" kern="1200">
                          <a:solidFill>
                            <a:srgbClr val="000000"/>
                          </a:solidFill>
                          <a:latin typeface="Arial"/>
                          <a:ea typeface="Times New Roman"/>
                          <a:cs typeface="Times New Roman"/>
                        </a:rPr>
                        <a:t>6</a:t>
                      </a:r>
                      <a:endParaRPr lang="cs-CZ" sz="105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cs-CZ" sz="1600" b="1" kern="1200" dirty="0">
                          <a:solidFill>
                            <a:srgbClr val="000000"/>
                          </a:solidFill>
                          <a:latin typeface="Arial"/>
                          <a:ea typeface="Times New Roman"/>
                          <a:cs typeface="Times New Roman"/>
                        </a:rPr>
                        <a:t>Polysacharidy I – škrob </a:t>
                      </a:r>
                      <a:endParaRPr lang="cs-CZ" sz="1200" dirty="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810">
                <a:tc>
                  <a:txBody>
                    <a:bodyPr/>
                    <a:lstStyle/>
                    <a:p>
                      <a:pPr marL="347345" indent="-347345" algn="ctr" fontAlgn="b">
                        <a:lnSpc>
                          <a:spcPct val="115000"/>
                        </a:lnSpc>
                        <a:spcAft>
                          <a:spcPts val="0"/>
                        </a:spcAft>
                      </a:pPr>
                      <a:r>
                        <a:rPr lang="sk-SK" sz="1200" kern="1200">
                          <a:solidFill>
                            <a:srgbClr val="008000"/>
                          </a:solidFill>
                          <a:latin typeface="Arial"/>
                          <a:ea typeface="Times New Roman"/>
                          <a:cs typeface="Times New Roman"/>
                        </a:rPr>
                        <a:t>7</a:t>
                      </a:r>
                      <a:endParaRPr lang="cs-CZ" sz="105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cs-CZ" sz="1600" b="1" kern="1200" dirty="0">
                          <a:solidFill>
                            <a:srgbClr val="000000"/>
                          </a:solidFill>
                          <a:latin typeface="Arial"/>
                          <a:ea typeface="Times New Roman"/>
                          <a:cs typeface="Times New Roman"/>
                        </a:rPr>
                        <a:t>Polysacharidy II –  celulóza </a:t>
                      </a:r>
                      <a:endParaRPr lang="cs-CZ" sz="1200" dirty="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810">
                <a:tc>
                  <a:txBody>
                    <a:bodyPr/>
                    <a:lstStyle/>
                    <a:p>
                      <a:pPr marL="347345" indent="-347345" algn="ctr" fontAlgn="b">
                        <a:lnSpc>
                          <a:spcPct val="115000"/>
                        </a:lnSpc>
                        <a:spcAft>
                          <a:spcPts val="0"/>
                        </a:spcAft>
                      </a:pPr>
                      <a:r>
                        <a:rPr lang="sk-SK" sz="1200" kern="1200">
                          <a:solidFill>
                            <a:srgbClr val="000000"/>
                          </a:solidFill>
                          <a:latin typeface="Arial"/>
                          <a:ea typeface="Times New Roman"/>
                          <a:cs typeface="Times New Roman"/>
                        </a:rPr>
                        <a:t>8</a:t>
                      </a:r>
                      <a:endParaRPr lang="cs-CZ" sz="105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cs-CZ" sz="1600" b="1" kern="1200" dirty="0">
                          <a:solidFill>
                            <a:srgbClr val="000000"/>
                          </a:solidFill>
                          <a:latin typeface="Arial"/>
                          <a:ea typeface="Times New Roman"/>
                          <a:cs typeface="Times New Roman"/>
                        </a:rPr>
                        <a:t>Bílkovinná vlákna I </a:t>
                      </a:r>
                      <a:endParaRPr lang="cs-CZ" sz="1200" dirty="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810">
                <a:tc>
                  <a:txBody>
                    <a:bodyPr/>
                    <a:lstStyle/>
                    <a:p>
                      <a:pPr marL="347345" indent="-347345" algn="ctr" fontAlgn="b">
                        <a:lnSpc>
                          <a:spcPct val="115000"/>
                        </a:lnSpc>
                        <a:spcAft>
                          <a:spcPts val="0"/>
                        </a:spcAft>
                      </a:pPr>
                      <a:r>
                        <a:rPr lang="sk-SK" sz="1200" kern="1200">
                          <a:solidFill>
                            <a:srgbClr val="000000"/>
                          </a:solidFill>
                          <a:latin typeface="Arial"/>
                          <a:ea typeface="Times New Roman"/>
                          <a:cs typeface="Times New Roman"/>
                        </a:rPr>
                        <a:t>9</a:t>
                      </a:r>
                      <a:endParaRPr lang="cs-CZ" sz="105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cs-CZ" sz="1600" b="1" kern="1200" dirty="0">
                          <a:solidFill>
                            <a:srgbClr val="000000"/>
                          </a:solidFill>
                          <a:latin typeface="Arial"/>
                          <a:ea typeface="Times New Roman"/>
                          <a:cs typeface="Times New Roman"/>
                        </a:rPr>
                        <a:t>Bílkovinná vlákna II </a:t>
                      </a:r>
                      <a:endParaRPr lang="cs-CZ" sz="1200" dirty="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810">
                <a:tc>
                  <a:txBody>
                    <a:bodyPr/>
                    <a:lstStyle/>
                    <a:p>
                      <a:pPr marL="347345" indent="-347345" algn="ctr" fontAlgn="b">
                        <a:lnSpc>
                          <a:spcPct val="115000"/>
                        </a:lnSpc>
                        <a:spcAft>
                          <a:spcPts val="0"/>
                        </a:spcAft>
                      </a:pPr>
                      <a:r>
                        <a:rPr lang="sk-SK" sz="1200" kern="1200">
                          <a:solidFill>
                            <a:srgbClr val="000000"/>
                          </a:solidFill>
                          <a:latin typeface="Arial"/>
                          <a:ea typeface="Times New Roman"/>
                          <a:cs typeface="Times New Roman"/>
                        </a:rPr>
                        <a:t>10</a:t>
                      </a:r>
                      <a:endParaRPr lang="cs-CZ" sz="105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fontAlgn="b">
                        <a:lnSpc>
                          <a:spcPct val="115000"/>
                        </a:lnSpc>
                        <a:spcAft>
                          <a:spcPts val="0"/>
                        </a:spcAft>
                      </a:pPr>
                      <a:r>
                        <a:rPr lang="sk-SK" sz="1600" b="1" kern="1200" dirty="0" err="1">
                          <a:solidFill>
                            <a:srgbClr val="000000"/>
                          </a:solidFill>
                          <a:latin typeface="Arial"/>
                          <a:ea typeface="Times New Roman"/>
                          <a:cs typeface="Times New Roman"/>
                        </a:rPr>
                        <a:t>Kasein</a:t>
                      </a:r>
                      <a:r>
                        <a:rPr lang="sk-SK" sz="1600" b="1" kern="1200" dirty="0">
                          <a:solidFill>
                            <a:srgbClr val="000000"/>
                          </a:solidFill>
                          <a:latin typeface="Arial"/>
                          <a:ea typeface="Times New Roman"/>
                          <a:cs typeface="Times New Roman"/>
                        </a:rPr>
                        <a:t>, </a:t>
                      </a:r>
                      <a:r>
                        <a:rPr lang="sk-SK" sz="1600" b="1" kern="1200" dirty="0" err="1">
                          <a:solidFill>
                            <a:srgbClr val="000000"/>
                          </a:solidFill>
                          <a:latin typeface="Arial"/>
                          <a:ea typeface="Times New Roman"/>
                          <a:cs typeface="Times New Roman"/>
                        </a:rPr>
                        <a:t>syrovátka</a:t>
                      </a:r>
                      <a:r>
                        <a:rPr lang="sk-SK" sz="1600" b="1" kern="1200" dirty="0">
                          <a:solidFill>
                            <a:srgbClr val="000000"/>
                          </a:solidFill>
                          <a:latin typeface="Arial"/>
                          <a:ea typeface="Times New Roman"/>
                          <a:cs typeface="Times New Roman"/>
                        </a:rPr>
                        <a:t>, vaječné </a:t>
                      </a:r>
                      <a:r>
                        <a:rPr lang="sk-SK" sz="1600" b="1" kern="1200" dirty="0" err="1">
                          <a:solidFill>
                            <a:srgbClr val="000000"/>
                          </a:solidFill>
                          <a:latin typeface="Arial"/>
                          <a:ea typeface="Times New Roman"/>
                          <a:cs typeface="Times New Roman"/>
                        </a:rPr>
                        <a:t>proteiny</a:t>
                      </a:r>
                      <a:r>
                        <a:rPr lang="sk-SK" sz="1600" b="1" kern="1200" dirty="0">
                          <a:solidFill>
                            <a:srgbClr val="000000"/>
                          </a:solidFill>
                          <a:latin typeface="Arial"/>
                          <a:ea typeface="Times New Roman"/>
                          <a:cs typeface="Times New Roman"/>
                        </a:rPr>
                        <a:t> </a:t>
                      </a:r>
                      <a:endParaRPr lang="cs-CZ" sz="1200" dirty="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810">
                <a:tc>
                  <a:txBody>
                    <a:bodyPr/>
                    <a:lstStyle/>
                    <a:p>
                      <a:pPr marL="347345" indent="-347345" algn="ctr" fontAlgn="b">
                        <a:lnSpc>
                          <a:spcPct val="115000"/>
                        </a:lnSpc>
                        <a:spcAft>
                          <a:spcPts val="0"/>
                        </a:spcAft>
                      </a:pPr>
                      <a:r>
                        <a:rPr lang="sk-SK" sz="1200" kern="1200">
                          <a:solidFill>
                            <a:srgbClr val="000000"/>
                          </a:solidFill>
                          <a:latin typeface="Arial"/>
                          <a:ea typeface="Times New Roman"/>
                          <a:cs typeface="Times New Roman"/>
                        </a:rPr>
                        <a:t>11</a:t>
                      </a:r>
                      <a:endParaRPr lang="cs-CZ" sz="105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fontAlgn="b">
                        <a:lnSpc>
                          <a:spcPct val="115000"/>
                        </a:lnSpc>
                        <a:spcAft>
                          <a:spcPts val="0"/>
                        </a:spcAft>
                      </a:pPr>
                      <a:r>
                        <a:rPr lang="sk-SK" sz="1600" b="1" kern="1200" dirty="0" err="1">
                          <a:solidFill>
                            <a:srgbClr val="000000"/>
                          </a:solidFill>
                          <a:latin typeface="Arial"/>
                          <a:ea typeface="Times New Roman"/>
                          <a:cs typeface="Times New Roman"/>
                        </a:rPr>
                        <a:t>Identifikace</a:t>
                      </a:r>
                      <a:r>
                        <a:rPr lang="sk-SK" sz="1600" b="1" kern="1200" dirty="0">
                          <a:solidFill>
                            <a:srgbClr val="000000"/>
                          </a:solidFill>
                          <a:latin typeface="Arial"/>
                          <a:ea typeface="Times New Roman"/>
                          <a:cs typeface="Times New Roman"/>
                        </a:rPr>
                        <a:t> </a:t>
                      </a:r>
                      <a:r>
                        <a:rPr lang="sk-SK" sz="1600" b="1" kern="1200" dirty="0" err="1">
                          <a:solidFill>
                            <a:srgbClr val="000000"/>
                          </a:solidFill>
                          <a:latin typeface="Arial"/>
                          <a:ea typeface="Times New Roman"/>
                          <a:cs typeface="Times New Roman"/>
                        </a:rPr>
                        <a:t>přírodních</a:t>
                      </a:r>
                      <a:r>
                        <a:rPr lang="sk-SK" sz="1600" b="1" kern="1200" dirty="0">
                          <a:solidFill>
                            <a:srgbClr val="000000"/>
                          </a:solidFill>
                          <a:latin typeface="Arial"/>
                          <a:ea typeface="Times New Roman"/>
                          <a:cs typeface="Times New Roman"/>
                        </a:rPr>
                        <a:t> </a:t>
                      </a:r>
                      <a:r>
                        <a:rPr lang="sk-SK" sz="1600" b="1" kern="1200" dirty="0" err="1">
                          <a:solidFill>
                            <a:srgbClr val="000000"/>
                          </a:solidFill>
                          <a:latin typeface="Arial"/>
                          <a:ea typeface="Times New Roman"/>
                          <a:cs typeface="Times New Roman"/>
                        </a:rPr>
                        <a:t>látek</a:t>
                      </a:r>
                      <a:r>
                        <a:rPr lang="sk-SK" sz="1600" b="1" kern="1200" dirty="0">
                          <a:solidFill>
                            <a:srgbClr val="000000"/>
                          </a:solidFill>
                          <a:latin typeface="Arial"/>
                          <a:ea typeface="Times New Roman"/>
                          <a:cs typeface="Times New Roman"/>
                        </a:rPr>
                        <a:t> </a:t>
                      </a:r>
                      <a:endParaRPr lang="cs-CZ" sz="1200" dirty="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810">
                <a:tc>
                  <a:txBody>
                    <a:bodyPr/>
                    <a:lstStyle/>
                    <a:p>
                      <a:pPr marL="347345" indent="-347345" algn="ctr" fontAlgn="b">
                        <a:lnSpc>
                          <a:spcPct val="115000"/>
                        </a:lnSpc>
                        <a:spcAft>
                          <a:spcPts val="0"/>
                        </a:spcAft>
                      </a:pPr>
                      <a:r>
                        <a:rPr lang="sk-SK" sz="1200" kern="1200">
                          <a:solidFill>
                            <a:srgbClr val="000000"/>
                          </a:solidFill>
                          <a:latin typeface="Arial"/>
                          <a:ea typeface="Times New Roman"/>
                          <a:cs typeface="Times New Roman"/>
                        </a:rPr>
                        <a:t>12</a:t>
                      </a:r>
                      <a:endParaRPr lang="cs-CZ" sz="105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fontAlgn="b">
                        <a:lnSpc>
                          <a:spcPct val="115000"/>
                        </a:lnSpc>
                        <a:spcAft>
                          <a:spcPts val="0"/>
                        </a:spcAft>
                      </a:pPr>
                      <a:r>
                        <a:rPr lang="sk-SK" sz="1600" b="1" kern="1200" dirty="0" err="1">
                          <a:solidFill>
                            <a:srgbClr val="000000"/>
                          </a:solidFill>
                          <a:latin typeface="Arial"/>
                          <a:ea typeface="Times New Roman"/>
                          <a:cs typeface="Times New Roman"/>
                        </a:rPr>
                        <a:t>Laboratorní</a:t>
                      </a:r>
                      <a:r>
                        <a:rPr lang="sk-SK" sz="1600" b="1" kern="1200" dirty="0">
                          <a:solidFill>
                            <a:srgbClr val="000000"/>
                          </a:solidFill>
                          <a:latin typeface="Arial"/>
                          <a:ea typeface="Times New Roman"/>
                          <a:cs typeface="Times New Roman"/>
                        </a:rPr>
                        <a:t> </a:t>
                      </a:r>
                      <a:r>
                        <a:rPr lang="sk-SK" sz="1600" b="1" kern="1200" dirty="0" err="1">
                          <a:solidFill>
                            <a:srgbClr val="000000"/>
                          </a:solidFill>
                          <a:latin typeface="Arial"/>
                          <a:ea typeface="Times New Roman"/>
                          <a:cs typeface="Times New Roman"/>
                        </a:rPr>
                        <a:t>metody</a:t>
                      </a:r>
                      <a:r>
                        <a:rPr lang="sk-SK" sz="1600" b="1" kern="1200" dirty="0">
                          <a:solidFill>
                            <a:srgbClr val="000000"/>
                          </a:solidFill>
                          <a:latin typeface="Arial"/>
                          <a:ea typeface="Times New Roman"/>
                          <a:cs typeface="Times New Roman"/>
                        </a:rPr>
                        <a:t> </a:t>
                      </a:r>
                      <a:r>
                        <a:rPr lang="sk-SK" sz="1600" b="1" kern="1200" dirty="0" err="1">
                          <a:solidFill>
                            <a:srgbClr val="000000"/>
                          </a:solidFill>
                          <a:latin typeface="Arial"/>
                          <a:ea typeface="Times New Roman"/>
                          <a:cs typeface="Times New Roman"/>
                        </a:rPr>
                        <a:t>hodnocení</a:t>
                      </a:r>
                      <a:r>
                        <a:rPr lang="sk-SK" sz="1600" b="1" kern="1200" dirty="0">
                          <a:solidFill>
                            <a:srgbClr val="000000"/>
                          </a:solidFill>
                          <a:latin typeface="Arial"/>
                          <a:ea typeface="Times New Roman"/>
                          <a:cs typeface="Times New Roman"/>
                        </a:rPr>
                        <a:t> </a:t>
                      </a:r>
                      <a:r>
                        <a:rPr lang="sk-SK" sz="1600" b="1" kern="1200" dirty="0" err="1">
                          <a:solidFill>
                            <a:srgbClr val="000000"/>
                          </a:solidFill>
                          <a:latin typeface="Arial"/>
                          <a:ea typeface="Times New Roman"/>
                          <a:cs typeface="Times New Roman"/>
                        </a:rPr>
                        <a:t>přírodních</a:t>
                      </a:r>
                      <a:r>
                        <a:rPr lang="sk-SK" sz="1600" b="1" kern="1200" dirty="0">
                          <a:solidFill>
                            <a:srgbClr val="000000"/>
                          </a:solidFill>
                          <a:latin typeface="Arial"/>
                          <a:ea typeface="Times New Roman"/>
                          <a:cs typeface="Times New Roman"/>
                        </a:rPr>
                        <a:t> </a:t>
                      </a:r>
                      <a:r>
                        <a:rPr lang="sk-SK" sz="1600" b="1" kern="1200" dirty="0" err="1">
                          <a:solidFill>
                            <a:srgbClr val="000000"/>
                          </a:solidFill>
                          <a:latin typeface="Arial"/>
                          <a:ea typeface="Times New Roman"/>
                          <a:cs typeface="Times New Roman"/>
                        </a:rPr>
                        <a:t>polymerů</a:t>
                      </a:r>
                      <a:r>
                        <a:rPr lang="sk-SK" sz="1600" b="1" kern="1200" dirty="0">
                          <a:solidFill>
                            <a:srgbClr val="000000"/>
                          </a:solidFill>
                          <a:latin typeface="Arial"/>
                          <a:ea typeface="Times New Roman"/>
                          <a:cs typeface="Times New Roman"/>
                        </a:rPr>
                        <a:t> </a:t>
                      </a:r>
                      <a:endParaRPr lang="cs-CZ" sz="1200" dirty="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634082"/>
          </a:xfrm>
        </p:spPr>
        <p:txBody>
          <a:bodyPr/>
          <a:lstStyle/>
          <a:p>
            <a:r>
              <a:rPr lang="cs-CZ" sz="2800" b="1" dirty="0" smtClean="0">
                <a:solidFill>
                  <a:srgbClr val="FF0000"/>
                </a:solidFill>
                <a:latin typeface="Arial Black" pitchFamily="34" charset="0"/>
              </a:rPr>
              <a:t>Ovocné gumy</a:t>
            </a:r>
            <a:endParaRPr lang="cs-CZ" sz="2800" b="1" i="1" dirty="0">
              <a:solidFill>
                <a:srgbClr val="0000FF"/>
              </a:solidFill>
              <a:latin typeface="Arial Black" pitchFamily="34" charset="0"/>
            </a:endParaRPr>
          </a:p>
        </p:txBody>
      </p:sp>
      <p:sp>
        <p:nvSpPr>
          <p:cNvPr id="4" name="Zástupný symbol pro datum 3"/>
          <p:cNvSpPr>
            <a:spLocks noGrp="1"/>
          </p:cNvSpPr>
          <p:nvPr>
            <p:ph type="dt" sz="half" idx="10"/>
          </p:nvPr>
        </p:nvSpPr>
        <p:spPr/>
        <p:txBody>
          <a:bodyPr/>
          <a:lstStyle/>
          <a:p>
            <a:pPr>
              <a:defRPr/>
            </a:pPr>
            <a:r>
              <a:rPr lang="cs-CZ" smtClean="0"/>
              <a:t>9. 10. 2019</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4_1 2019</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20</a:t>
            </a:fld>
            <a:endParaRPr lang="sk-SK"/>
          </a:p>
        </p:txBody>
      </p:sp>
      <p:sp>
        <p:nvSpPr>
          <p:cNvPr id="8" name="Zástupný symbol pro obsah 7"/>
          <p:cNvSpPr>
            <a:spLocks noGrp="1"/>
          </p:cNvSpPr>
          <p:nvPr>
            <p:ph idx="1"/>
          </p:nvPr>
        </p:nvSpPr>
        <p:spPr>
          <a:xfrm>
            <a:off x="457200" y="980728"/>
            <a:ext cx="8229600" cy="5145435"/>
          </a:xfrm>
        </p:spPr>
        <p:txBody>
          <a:bodyPr/>
          <a:lstStyle/>
          <a:p>
            <a:r>
              <a:rPr lang="cs-CZ" sz="2800" b="1" dirty="0" smtClean="0">
                <a:solidFill>
                  <a:srgbClr val="008000"/>
                </a:solidFill>
              </a:rPr>
              <a:t>Podobné arabské gumě a tragantu</a:t>
            </a:r>
          </a:p>
          <a:p>
            <a:pPr lvl="1"/>
            <a:r>
              <a:rPr lang="cs-CZ" sz="2400" dirty="0" smtClean="0">
                <a:solidFill>
                  <a:srgbClr val="008000"/>
                </a:solidFill>
              </a:rPr>
              <a:t>Třešňová</a:t>
            </a:r>
          </a:p>
          <a:p>
            <a:pPr lvl="1"/>
            <a:r>
              <a:rPr lang="cs-CZ" sz="2400" dirty="0" smtClean="0">
                <a:solidFill>
                  <a:srgbClr val="008000"/>
                </a:solidFill>
              </a:rPr>
              <a:t>Švestková</a:t>
            </a:r>
          </a:p>
          <a:p>
            <a:pPr lvl="1"/>
            <a:r>
              <a:rPr lang="cs-CZ" sz="2400" dirty="0" smtClean="0">
                <a:solidFill>
                  <a:srgbClr val="008000"/>
                </a:solidFill>
              </a:rPr>
              <a:t>Broskvová </a:t>
            </a:r>
          </a:p>
          <a:p>
            <a:pPr lvl="1"/>
            <a:r>
              <a:rPr lang="cs-CZ" sz="2400" dirty="0" smtClean="0">
                <a:solidFill>
                  <a:srgbClr val="008000"/>
                </a:solidFill>
              </a:rPr>
              <a:t>Višňová</a:t>
            </a:r>
          </a:p>
          <a:p>
            <a:pPr lvl="1"/>
            <a:r>
              <a:rPr lang="cs-CZ" sz="2400" dirty="0" smtClean="0">
                <a:solidFill>
                  <a:srgbClr val="008000"/>
                </a:solidFill>
              </a:rPr>
              <a:t>Meruňková</a:t>
            </a:r>
          </a:p>
          <a:p>
            <a:r>
              <a:rPr lang="cs-CZ" sz="2400" b="1" dirty="0" smtClean="0">
                <a:solidFill>
                  <a:srgbClr val="008000"/>
                </a:solidFill>
              </a:rPr>
              <a:t>Ve vodě většinou jen bobtnají (ukázka)</a:t>
            </a:r>
          </a:p>
          <a:p>
            <a:r>
              <a:rPr lang="cs-CZ" sz="2400" b="1" dirty="0" smtClean="0">
                <a:solidFill>
                  <a:srgbClr val="008000"/>
                </a:solidFill>
              </a:rPr>
              <a:t>Ve </a:t>
            </a:r>
            <a:r>
              <a:rPr lang="cs-CZ" sz="2400" b="1" dirty="0" err="1" smtClean="0">
                <a:solidFill>
                  <a:srgbClr val="008000"/>
                </a:solidFill>
              </a:rPr>
              <a:t>EtOH</a:t>
            </a:r>
            <a:r>
              <a:rPr lang="cs-CZ" sz="2400" b="1" dirty="0" smtClean="0">
                <a:solidFill>
                  <a:srgbClr val="008000"/>
                </a:solidFill>
              </a:rPr>
              <a:t> nerozpustné (ukázka)</a:t>
            </a:r>
          </a:p>
          <a:p>
            <a:r>
              <a:rPr lang="cs-CZ" sz="2400" b="1" dirty="0" smtClean="0">
                <a:solidFill>
                  <a:srgbClr val="008000"/>
                </a:solidFill>
              </a:rPr>
              <a:t>Tmavší zbarvení &gt; omezení na tmavé pigmenty</a:t>
            </a:r>
          </a:p>
          <a:p>
            <a:r>
              <a:rPr lang="cs-CZ" sz="2400" b="1" dirty="0" smtClean="0">
                <a:solidFill>
                  <a:srgbClr val="008000"/>
                </a:solidFill>
              </a:rPr>
              <a:t>Filmy relativně (oproti arabské gumě) pružnější</a:t>
            </a:r>
          </a:p>
          <a:p>
            <a:endParaRPr lang="cs-CZ" dirty="0" smtClean="0">
              <a:solidFill>
                <a:srgbClr val="008000"/>
              </a:solidFill>
            </a:endParaRPr>
          </a:p>
          <a:p>
            <a:endParaRPr lang="cs-CZ"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78098"/>
          </a:xfrm>
        </p:spPr>
        <p:txBody>
          <a:bodyPr/>
          <a:lstStyle/>
          <a:p>
            <a:r>
              <a:rPr lang="cs-CZ" sz="2800" b="1" dirty="0" smtClean="0">
                <a:solidFill>
                  <a:srgbClr val="FF0000"/>
                </a:solidFill>
                <a:latin typeface="Arial Black" pitchFamily="34" charset="0"/>
              </a:rPr>
              <a:t>Umělá klovatina</a:t>
            </a:r>
            <a:endParaRPr lang="cs-CZ" sz="2800" b="1" i="1" dirty="0">
              <a:solidFill>
                <a:srgbClr val="0000FF"/>
              </a:solidFill>
              <a:latin typeface="Arial Black" pitchFamily="34" charset="0"/>
            </a:endParaRPr>
          </a:p>
        </p:txBody>
      </p:sp>
      <p:sp>
        <p:nvSpPr>
          <p:cNvPr id="4" name="Zástupný symbol pro datum 3"/>
          <p:cNvSpPr>
            <a:spLocks noGrp="1"/>
          </p:cNvSpPr>
          <p:nvPr>
            <p:ph type="dt" sz="half" idx="10"/>
          </p:nvPr>
        </p:nvSpPr>
        <p:spPr/>
        <p:txBody>
          <a:bodyPr/>
          <a:lstStyle/>
          <a:p>
            <a:pPr>
              <a:defRPr/>
            </a:pPr>
            <a:r>
              <a:rPr lang="cs-CZ" smtClean="0"/>
              <a:t>9. 10. 2019</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4_1 2019</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21</a:t>
            </a:fld>
            <a:endParaRPr lang="sk-SK"/>
          </a:p>
        </p:txBody>
      </p:sp>
      <p:pic>
        <p:nvPicPr>
          <p:cNvPr id="9" name="Obrázek 8" descr="UMĚLÁ KLOVATINA OBRÁZEK.png"/>
          <p:cNvPicPr>
            <a:picLocks noChangeAspect="1"/>
          </p:cNvPicPr>
          <p:nvPr/>
        </p:nvPicPr>
        <p:blipFill>
          <a:blip r:embed="rId2" cstate="print"/>
          <a:stretch>
            <a:fillRect/>
          </a:stretch>
        </p:blipFill>
        <p:spPr>
          <a:xfrm>
            <a:off x="827584" y="1124743"/>
            <a:ext cx="2520280" cy="4793171"/>
          </a:xfrm>
          <a:prstGeom prst="rect">
            <a:avLst/>
          </a:prstGeom>
        </p:spPr>
      </p:pic>
      <p:sp>
        <p:nvSpPr>
          <p:cNvPr id="10" name="TextovéPole 9"/>
          <p:cNvSpPr txBox="1"/>
          <p:nvPr/>
        </p:nvSpPr>
        <p:spPr>
          <a:xfrm>
            <a:off x="3563888" y="1196752"/>
            <a:ext cx="5112568" cy="2554545"/>
          </a:xfrm>
          <a:prstGeom prst="rect">
            <a:avLst/>
          </a:prstGeom>
          <a:noFill/>
        </p:spPr>
        <p:txBody>
          <a:bodyPr wrap="square" rtlCol="0">
            <a:spAutoFit/>
          </a:bodyPr>
          <a:lstStyle/>
          <a:p>
            <a:r>
              <a:rPr lang="cs-CZ" sz="3200" b="1" dirty="0" smtClean="0"/>
              <a:t>Lepidlo na papír na bázi </a:t>
            </a:r>
            <a:r>
              <a:rPr lang="cs-CZ" sz="3200" b="1" dirty="0" smtClean="0">
                <a:solidFill>
                  <a:srgbClr val="FF0000"/>
                </a:solidFill>
              </a:rPr>
              <a:t>DEXTRINU</a:t>
            </a:r>
          </a:p>
          <a:p>
            <a:r>
              <a:rPr lang="cs-CZ" sz="3200" b="1" dirty="0" smtClean="0"/>
              <a:t>Barva jako skutečná </a:t>
            </a:r>
            <a:r>
              <a:rPr lang="cs-CZ" sz="3200" b="1" dirty="0" smtClean="0">
                <a:solidFill>
                  <a:srgbClr val="FF9900"/>
                </a:solidFill>
              </a:rPr>
              <a:t>KLOVATINA</a:t>
            </a:r>
          </a:p>
          <a:p>
            <a:r>
              <a:rPr lang="cs-CZ" sz="3200" b="1" dirty="0" smtClean="0">
                <a:solidFill>
                  <a:srgbClr val="0000FF"/>
                </a:solidFill>
              </a:rPr>
              <a:t>Spoje relativně křehké!</a:t>
            </a:r>
            <a:endParaRPr lang="cs-CZ" sz="3200" b="1" dirty="0">
              <a:solidFill>
                <a:srgbClr val="0000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57200" y="274638"/>
            <a:ext cx="8229600" cy="490066"/>
          </a:xfrm>
        </p:spPr>
        <p:txBody>
          <a:bodyPr/>
          <a:lstStyle/>
          <a:p>
            <a:r>
              <a:rPr lang="cs-CZ" sz="2800" b="1" dirty="0" smtClean="0">
                <a:solidFill>
                  <a:srgbClr val="FF0000"/>
                </a:solidFill>
              </a:rPr>
              <a:t>Trochu  terminologie je nutné</a:t>
            </a:r>
            <a:endParaRPr lang="cs-CZ" sz="2800" b="1" dirty="0">
              <a:solidFill>
                <a:srgbClr val="FF0000"/>
              </a:solidFill>
            </a:endParaRPr>
          </a:p>
        </p:txBody>
      </p:sp>
      <p:sp>
        <p:nvSpPr>
          <p:cNvPr id="6" name="Zástupný symbol pro obsah 5"/>
          <p:cNvSpPr>
            <a:spLocks noGrp="1"/>
          </p:cNvSpPr>
          <p:nvPr>
            <p:ph idx="1"/>
          </p:nvPr>
        </p:nvSpPr>
        <p:spPr>
          <a:xfrm>
            <a:off x="467544" y="836712"/>
            <a:ext cx="8229600" cy="5256584"/>
          </a:xfrm>
        </p:spPr>
        <p:txBody>
          <a:bodyPr/>
          <a:lstStyle/>
          <a:p>
            <a:pPr algn="ctr">
              <a:buNone/>
            </a:pPr>
            <a:r>
              <a:rPr lang="cs-CZ" sz="3600" b="1" dirty="0" smtClean="0">
                <a:solidFill>
                  <a:srgbClr val="008000"/>
                </a:solidFill>
                <a:latin typeface="Arial Black" pitchFamily="34" charset="0"/>
              </a:rPr>
              <a:t>POLYTERPENY</a:t>
            </a:r>
          </a:p>
          <a:p>
            <a:pPr>
              <a:buNone/>
            </a:pPr>
            <a:r>
              <a:rPr lang="cs-CZ" sz="2800" b="1" dirty="0" smtClean="0">
                <a:solidFill>
                  <a:srgbClr val="FF0000"/>
                </a:solidFill>
                <a:latin typeface="Arial Black" pitchFamily="34" charset="0"/>
              </a:rPr>
              <a:t>Kaučuk – vulkanizace – PRYŽ</a:t>
            </a:r>
          </a:p>
          <a:p>
            <a:pPr>
              <a:buNone/>
            </a:pPr>
            <a:r>
              <a:rPr lang="cs-CZ" sz="2800" b="1" i="1" dirty="0" err="1" smtClean="0"/>
              <a:t>Rubber</a:t>
            </a:r>
            <a:r>
              <a:rPr lang="cs-CZ" sz="2800" b="1" i="1" dirty="0" smtClean="0"/>
              <a:t> – </a:t>
            </a:r>
            <a:r>
              <a:rPr lang="cs-CZ" sz="2800" b="1" i="1" dirty="0" err="1" smtClean="0"/>
              <a:t>Vulcanization</a:t>
            </a:r>
            <a:r>
              <a:rPr lang="cs-CZ" sz="2800" b="1" i="1" dirty="0" smtClean="0"/>
              <a:t> – </a:t>
            </a:r>
            <a:r>
              <a:rPr lang="cs-CZ" sz="2800" b="1" i="1" dirty="0" err="1" smtClean="0"/>
              <a:t>Vulcanized</a:t>
            </a:r>
            <a:r>
              <a:rPr lang="cs-CZ" sz="2800" b="1" i="1" dirty="0" smtClean="0"/>
              <a:t> </a:t>
            </a:r>
            <a:r>
              <a:rPr lang="cs-CZ" sz="2800" b="1" i="1" dirty="0" err="1" smtClean="0"/>
              <a:t>Rubber</a:t>
            </a:r>
            <a:endParaRPr lang="cs-CZ" sz="2800" b="1" i="1" dirty="0" smtClean="0"/>
          </a:p>
          <a:p>
            <a:pPr algn="ctr">
              <a:buNone/>
            </a:pPr>
            <a:endParaRPr lang="cs-CZ" b="1" dirty="0" smtClean="0">
              <a:solidFill>
                <a:srgbClr val="0000FF"/>
              </a:solidFill>
            </a:endParaRPr>
          </a:p>
          <a:p>
            <a:pPr algn="ctr">
              <a:buNone/>
            </a:pPr>
            <a:r>
              <a:rPr lang="cs-CZ" b="1" dirty="0" smtClean="0">
                <a:solidFill>
                  <a:srgbClr val="0000FF"/>
                </a:solidFill>
                <a:latin typeface="Arial Black" pitchFamily="34" charset="0"/>
              </a:rPr>
              <a:t>PŘÍRODNÍ GUMY = POLYSACHARIDY = </a:t>
            </a:r>
            <a:r>
              <a:rPr lang="cs-CZ" b="1" dirty="0" smtClean="0">
                <a:solidFill>
                  <a:srgbClr val="00B050"/>
                </a:solidFill>
                <a:latin typeface="Arial Black" pitchFamily="34" charset="0"/>
              </a:rPr>
              <a:t>KLOVATINY</a:t>
            </a:r>
          </a:p>
          <a:p>
            <a:pPr algn="ctr">
              <a:buNone/>
            </a:pPr>
            <a:r>
              <a:rPr lang="cs-CZ" b="1" u="sng" dirty="0" smtClean="0">
                <a:solidFill>
                  <a:srgbClr val="7030A0"/>
                </a:solidFill>
              </a:rPr>
              <a:t>Kde se v češtině vzal výraz GUMA?</a:t>
            </a:r>
          </a:p>
          <a:p>
            <a:pPr algn="ctr">
              <a:buNone/>
            </a:pPr>
            <a:r>
              <a:rPr lang="cs-CZ" b="1" dirty="0" smtClean="0">
                <a:solidFill>
                  <a:srgbClr val="7030A0"/>
                </a:solidFill>
              </a:rPr>
              <a:t>Z německého GUMMI = PRYŽ</a:t>
            </a:r>
          </a:p>
          <a:p>
            <a:pPr algn="ctr">
              <a:buNone/>
            </a:pPr>
            <a:r>
              <a:rPr lang="cs-CZ" b="1" dirty="0" smtClean="0">
                <a:solidFill>
                  <a:srgbClr val="7030A0"/>
                </a:solidFill>
              </a:rPr>
              <a:t>Kaučuk je německy </a:t>
            </a:r>
            <a:r>
              <a:rPr lang="cs-CZ" b="1" dirty="0" err="1" smtClean="0">
                <a:solidFill>
                  <a:srgbClr val="7030A0"/>
                </a:solidFill>
              </a:rPr>
              <a:t>Kautschuk</a:t>
            </a:r>
            <a:endParaRPr lang="cs-CZ" b="1" dirty="0">
              <a:solidFill>
                <a:srgbClr val="7030A0"/>
              </a:solidFill>
            </a:endParaRPr>
          </a:p>
        </p:txBody>
      </p:sp>
      <p:sp>
        <p:nvSpPr>
          <p:cNvPr id="2" name="Zástupný symbol pro datum 1"/>
          <p:cNvSpPr>
            <a:spLocks noGrp="1"/>
          </p:cNvSpPr>
          <p:nvPr>
            <p:ph type="dt" sz="half" idx="10"/>
          </p:nvPr>
        </p:nvSpPr>
        <p:spPr/>
        <p:txBody>
          <a:bodyPr/>
          <a:lstStyle/>
          <a:p>
            <a:pPr>
              <a:defRPr/>
            </a:pPr>
            <a:r>
              <a:rPr lang="cs-CZ" smtClean="0"/>
              <a:t>9. 10. 2019</a:t>
            </a:r>
            <a:endParaRPr lang="sk-SK"/>
          </a:p>
        </p:txBody>
      </p:sp>
      <p:sp>
        <p:nvSpPr>
          <p:cNvPr id="3" name="Zástupný symbol pro zápatí 2"/>
          <p:cNvSpPr>
            <a:spLocks noGrp="1"/>
          </p:cNvSpPr>
          <p:nvPr>
            <p:ph type="ftr" sz="quarter" idx="11"/>
          </p:nvPr>
        </p:nvSpPr>
        <p:spPr/>
        <p:txBody>
          <a:bodyPr/>
          <a:lstStyle/>
          <a:p>
            <a:pPr>
              <a:defRPr/>
            </a:pPr>
            <a:r>
              <a:rPr lang="pl-PL" smtClean="0"/>
              <a:t>PŘÍRODNÍ POLYMERY PŘF MU  4_1 2019</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3</a:t>
            </a:fld>
            <a:endParaRPr lang="sk-SK"/>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datum 6"/>
          <p:cNvSpPr>
            <a:spLocks noGrp="1"/>
          </p:cNvSpPr>
          <p:nvPr>
            <p:ph type="dt" sz="half" idx="10"/>
          </p:nvPr>
        </p:nvSpPr>
        <p:spPr/>
        <p:txBody>
          <a:bodyPr/>
          <a:lstStyle/>
          <a:p>
            <a:pPr>
              <a:defRPr/>
            </a:pPr>
            <a:r>
              <a:rPr lang="cs-CZ" smtClean="0"/>
              <a:t>9. 10. 2019</a:t>
            </a:r>
            <a:endParaRPr lang="sk-SK"/>
          </a:p>
        </p:txBody>
      </p:sp>
      <p:sp>
        <p:nvSpPr>
          <p:cNvPr id="8" name="Zástupný symbol pro zápatí 7"/>
          <p:cNvSpPr>
            <a:spLocks noGrp="1"/>
          </p:cNvSpPr>
          <p:nvPr>
            <p:ph type="ftr" sz="quarter" idx="11"/>
          </p:nvPr>
        </p:nvSpPr>
        <p:spPr/>
        <p:txBody>
          <a:bodyPr/>
          <a:lstStyle/>
          <a:p>
            <a:pPr>
              <a:defRPr/>
            </a:pPr>
            <a:r>
              <a:rPr lang="pl-PL" smtClean="0"/>
              <a:t>PŘÍRODNÍ POLYMERY PŘF MU  4_1 2019</a:t>
            </a:r>
            <a:endParaRPr lang="sk-SK"/>
          </a:p>
        </p:txBody>
      </p:sp>
      <p:sp>
        <p:nvSpPr>
          <p:cNvPr id="9" name="Zástupný symbol pro číslo snímku 8"/>
          <p:cNvSpPr>
            <a:spLocks noGrp="1"/>
          </p:cNvSpPr>
          <p:nvPr>
            <p:ph type="sldNum" sz="quarter" idx="12"/>
          </p:nvPr>
        </p:nvSpPr>
        <p:spPr/>
        <p:txBody>
          <a:bodyPr/>
          <a:lstStyle/>
          <a:p>
            <a:pPr>
              <a:defRPr/>
            </a:pPr>
            <a:fld id="{AA2A1800-BFC7-4E22-8964-B8A4E143B637}" type="slidenum">
              <a:rPr lang="sk-SK" smtClean="0"/>
              <a:pPr>
                <a:defRPr/>
              </a:pPr>
              <a:t>4</a:t>
            </a:fld>
            <a:endParaRPr lang="sk-SK"/>
          </a:p>
        </p:txBody>
      </p:sp>
      <p:sp>
        <p:nvSpPr>
          <p:cNvPr id="14" name="Nadpis 13"/>
          <p:cNvSpPr>
            <a:spLocks noGrp="1"/>
          </p:cNvSpPr>
          <p:nvPr>
            <p:ph type="title"/>
          </p:nvPr>
        </p:nvSpPr>
        <p:spPr>
          <a:xfrm>
            <a:off x="457200" y="274638"/>
            <a:ext cx="8229600" cy="778098"/>
          </a:xfrm>
        </p:spPr>
        <p:txBody>
          <a:bodyPr/>
          <a:lstStyle/>
          <a:p>
            <a:r>
              <a:rPr lang="cs-CZ" sz="2800" b="1" dirty="0" smtClean="0">
                <a:solidFill>
                  <a:srgbClr val="FF0000"/>
                </a:solidFill>
              </a:rPr>
              <a:t>Přehled rostlinných GUM</a:t>
            </a:r>
            <a:endParaRPr lang="cs-CZ" sz="2800" dirty="0"/>
          </a:p>
        </p:txBody>
      </p:sp>
      <p:pic>
        <p:nvPicPr>
          <p:cNvPr id="15" name="Obrázek 14" descr="Složení rostlinných gum.jpg"/>
          <p:cNvPicPr>
            <a:picLocks noChangeAspect="1"/>
          </p:cNvPicPr>
          <p:nvPr/>
        </p:nvPicPr>
        <p:blipFill>
          <a:blip r:embed="rId2" cstate="print"/>
          <a:stretch>
            <a:fillRect/>
          </a:stretch>
        </p:blipFill>
        <p:spPr>
          <a:xfrm>
            <a:off x="323528" y="1268760"/>
            <a:ext cx="8339478" cy="4536504"/>
          </a:xfrm>
          <a:prstGeom prst="rect">
            <a:avLst/>
          </a:prstGeom>
          <a:ln>
            <a:solidFill>
              <a:srgbClr val="92D050"/>
            </a:solidFill>
          </a:ln>
        </p:spPr>
      </p:pic>
      <p:sp>
        <p:nvSpPr>
          <p:cNvPr id="16" name="Elipsa 15"/>
          <p:cNvSpPr/>
          <p:nvPr/>
        </p:nvSpPr>
        <p:spPr>
          <a:xfrm>
            <a:off x="2627784" y="908720"/>
            <a:ext cx="1368152" cy="4680520"/>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Elipsa 16"/>
          <p:cNvSpPr/>
          <p:nvPr/>
        </p:nvSpPr>
        <p:spPr>
          <a:xfrm>
            <a:off x="179512" y="3356992"/>
            <a:ext cx="2232248" cy="432048"/>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8" name="Elipsa 17"/>
          <p:cNvSpPr/>
          <p:nvPr/>
        </p:nvSpPr>
        <p:spPr>
          <a:xfrm>
            <a:off x="4067944" y="3212976"/>
            <a:ext cx="936104" cy="504056"/>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Elipsa 9"/>
          <p:cNvSpPr/>
          <p:nvPr/>
        </p:nvSpPr>
        <p:spPr>
          <a:xfrm>
            <a:off x="4067944" y="1349152"/>
            <a:ext cx="1080120" cy="4680520"/>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Elipsa 10"/>
          <p:cNvSpPr/>
          <p:nvPr/>
        </p:nvSpPr>
        <p:spPr>
          <a:xfrm>
            <a:off x="2843808" y="3933056"/>
            <a:ext cx="936104" cy="504056"/>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Elipsa 11"/>
          <p:cNvSpPr/>
          <p:nvPr/>
        </p:nvSpPr>
        <p:spPr>
          <a:xfrm>
            <a:off x="179512" y="4005064"/>
            <a:ext cx="2232248" cy="432048"/>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9. 10. 2019</a:t>
            </a:r>
            <a:endParaRPr lang="sk-SK"/>
          </a:p>
        </p:txBody>
      </p:sp>
      <p:sp>
        <p:nvSpPr>
          <p:cNvPr id="3" name="Zástupný symbol pro zápatí 2"/>
          <p:cNvSpPr>
            <a:spLocks noGrp="1"/>
          </p:cNvSpPr>
          <p:nvPr>
            <p:ph type="ftr" sz="quarter" idx="11"/>
          </p:nvPr>
        </p:nvSpPr>
        <p:spPr/>
        <p:txBody>
          <a:bodyPr/>
          <a:lstStyle/>
          <a:p>
            <a:pPr>
              <a:defRPr/>
            </a:pPr>
            <a:r>
              <a:rPr lang="pl-PL" smtClean="0"/>
              <a:t>PŘÍRODNÍ POLYMERY PŘF MU  4_1 2019</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5</a:t>
            </a:fld>
            <a:endParaRPr lang="sk-SK"/>
          </a:p>
        </p:txBody>
      </p:sp>
      <p:pic>
        <p:nvPicPr>
          <p:cNvPr id="1026" name="Picture 2" descr="Alpha-L-Rhamnopyranose.svg"/>
          <p:cNvPicPr>
            <a:picLocks noChangeAspect="1" noChangeArrowheads="1"/>
          </p:cNvPicPr>
          <p:nvPr/>
        </p:nvPicPr>
        <p:blipFill>
          <a:blip r:embed="rId2" cstate="print"/>
          <a:srcRect/>
          <a:stretch>
            <a:fillRect/>
          </a:stretch>
        </p:blipFill>
        <p:spPr bwMode="auto">
          <a:xfrm>
            <a:off x="899592" y="335649"/>
            <a:ext cx="2880320" cy="2442803"/>
          </a:xfrm>
          <a:prstGeom prst="rect">
            <a:avLst/>
          </a:prstGeom>
          <a:noFill/>
        </p:spPr>
      </p:pic>
      <p:sp>
        <p:nvSpPr>
          <p:cNvPr id="6" name="TextovéPole 5"/>
          <p:cNvSpPr txBox="1"/>
          <p:nvPr/>
        </p:nvSpPr>
        <p:spPr>
          <a:xfrm>
            <a:off x="755576" y="2996952"/>
            <a:ext cx="2808312" cy="646331"/>
          </a:xfrm>
          <a:prstGeom prst="rect">
            <a:avLst/>
          </a:prstGeom>
          <a:noFill/>
        </p:spPr>
        <p:txBody>
          <a:bodyPr wrap="square" rtlCol="0">
            <a:spAutoFit/>
          </a:bodyPr>
          <a:lstStyle/>
          <a:p>
            <a:r>
              <a:rPr lang="cs-CZ" sz="3600" dirty="0" err="1" smtClean="0">
                <a:solidFill>
                  <a:srgbClr val="FF0000"/>
                </a:solidFill>
                <a:latin typeface="Arial Black" pitchFamily="34" charset="0"/>
              </a:rPr>
              <a:t>Rhamnosa</a:t>
            </a:r>
            <a:endParaRPr lang="cs-CZ" sz="3600" dirty="0">
              <a:solidFill>
                <a:srgbClr val="FF0000"/>
              </a:solidFill>
              <a:latin typeface="Arial Black" pitchFamily="34" charset="0"/>
            </a:endParaRPr>
          </a:p>
        </p:txBody>
      </p:sp>
      <p:pic>
        <p:nvPicPr>
          <p:cNvPr id="1033" name="Picture 9" descr="Cyklická forma galaktózy"/>
          <p:cNvPicPr>
            <a:picLocks noChangeAspect="1" noChangeArrowheads="1"/>
          </p:cNvPicPr>
          <p:nvPr/>
        </p:nvPicPr>
        <p:blipFill>
          <a:blip r:embed="rId3" cstate="print"/>
          <a:srcRect/>
          <a:stretch>
            <a:fillRect/>
          </a:stretch>
        </p:blipFill>
        <p:spPr bwMode="auto">
          <a:xfrm>
            <a:off x="5508104" y="260648"/>
            <a:ext cx="2808312" cy="3040847"/>
          </a:xfrm>
          <a:prstGeom prst="rect">
            <a:avLst/>
          </a:prstGeom>
          <a:noFill/>
        </p:spPr>
      </p:pic>
      <p:sp>
        <p:nvSpPr>
          <p:cNvPr id="14" name="TextovéPole 13"/>
          <p:cNvSpPr txBox="1"/>
          <p:nvPr/>
        </p:nvSpPr>
        <p:spPr>
          <a:xfrm>
            <a:off x="4211960" y="3501008"/>
            <a:ext cx="4824536" cy="2369880"/>
          </a:xfrm>
          <a:prstGeom prst="rect">
            <a:avLst/>
          </a:prstGeom>
          <a:noFill/>
        </p:spPr>
        <p:txBody>
          <a:bodyPr wrap="square" rtlCol="0">
            <a:spAutoFit/>
          </a:bodyPr>
          <a:lstStyle/>
          <a:p>
            <a:pPr algn="ctr"/>
            <a:r>
              <a:rPr lang="cs-CZ" sz="3600" dirty="0" smtClean="0">
                <a:solidFill>
                  <a:srgbClr val="0000FF"/>
                </a:solidFill>
                <a:latin typeface="Arial Black" pitchFamily="34" charset="0"/>
              </a:rPr>
              <a:t>Galaktosa</a:t>
            </a:r>
          </a:p>
          <a:p>
            <a:r>
              <a:rPr lang="cs-CZ" sz="2800" dirty="0" smtClean="0">
                <a:solidFill>
                  <a:srgbClr val="008000"/>
                </a:solidFill>
                <a:latin typeface="Arial Black" pitchFamily="34" charset="0"/>
              </a:rPr>
              <a:t>(převažující forma v roztoku – mohou být ještě jedna HEXÓZA  a dvě pentózy) </a:t>
            </a:r>
            <a:endParaRPr lang="cs-CZ" sz="2800" dirty="0">
              <a:solidFill>
                <a:srgbClr val="008000"/>
              </a:solidFill>
              <a:latin typeface="Arial Black"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9. 10. 2019</a:t>
            </a:r>
            <a:endParaRPr lang="sk-SK"/>
          </a:p>
        </p:txBody>
      </p:sp>
      <p:sp>
        <p:nvSpPr>
          <p:cNvPr id="3" name="Zástupný symbol pro zápatí 2"/>
          <p:cNvSpPr>
            <a:spLocks noGrp="1"/>
          </p:cNvSpPr>
          <p:nvPr>
            <p:ph type="ftr" sz="quarter" idx="11"/>
          </p:nvPr>
        </p:nvSpPr>
        <p:spPr/>
        <p:txBody>
          <a:bodyPr/>
          <a:lstStyle/>
          <a:p>
            <a:pPr>
              <a:defRPr/>
            </a:pPr>
            <a:r>
              <a:rPr lang="pl-PL" smtClean="0"/>
              <a:t>PŘÍRODNÍ POLYMERY PŘF MU  4_1 2019</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6</a:t>
            </a:fld>
            <a:endParaRPr lang="sk-SK"/>
          </a:p>
        </p:txBody>
      </p:sp>
      <p:pic>
        <p:nvPicPr>
          <p:cNvPr id="5" name="Obrázek 4" descr="520px-Beta_D-Glucuronic_acid_svg.png"/>
          <p:cNvPicPr>
            <a:picLocks noChangeAspect="1"/>
          </p:cNvPicPr>
          <p:nvPr/>
        </p:nvPicPr>
        <p:blipFill>
          <a:blip r:embed="rId2" cstate="print"/>
          <a:stretch>
            <a:fillRect/>
          </a:stretch>
        </p:blipFill>
        <p:spPr>
          <a:xfrm>
            <a:off x="395536" y="548680"/>
            <a:ext cx="4953000" cy="2095500"/>
          </a:xfrm>
          <a:prstGeom prst="rect">
            <a:avLst/>
          </a:prstGeom>
        </p:spPr>
      </p:pic>
      <p:sp>
        <p:nvSpPr>
          <p:cNvPr id="6" name="TextovéPole 5"/>
          <p:cNvSpPr txBox="1"/>
          <p:nvPr/>
        </p:nvSpPr>
        <p:spPr>
          <a:xfrm>
            <a:off x="3131840" y="188640"/>
            <a:ext cx="2232248" cy="830997"/>
          </a:xfrm>
          <a:prstGeom prst="rect">
            <a:avLst/>
          </a:prstGeom>
          <a:noFill/>
        </p:spPr>
        <p:txBody>
          <a:bodyPr wrap="square" rtlCol="0">
            <a:spAutoFit/>
          </a:bodyPr>
          <a:lstStyle/>
          <a:p>
            <a:r>
              <a:rPr lang="cs-CZ" sz="2400" b="1" dirty="0" smtClean="0">
                <a:solidFill>
                  <a:srgbClr val="0000FF"/>
                </a:solidFill>
                <a:latin typeface="Arial Black" pitchFamily="34" charset="0"/>
              </a:rPr>
              <a:t>Kyselina </a:t>
            </a:r>
            <a:r>
              <a:rPr lang="cs-CZ" sz="2400" b="1" dirty="0" err="1" smtClean="0">
                <a:solidFill>
                  <a:srgbClr val="0000FF"/>
                </a:solidFill>
                <a:latin typeface="Arial Black" pitchFamily="34" charset="0"/>
              </a:rPr>
              <a:t>glukoronová</a:t>
            </a:r>
            <a:endParaRPr lang="cs-CZ" sz="2400" b="1" dirty="0">
              <a:solidFill>
                <a:srgbClr val="0000FF"/>
              </a:solidFill>
              <a:latin typeface="Arial Black" pitchFamily="34" charset="0"/>
            </a:endParaRPr>
          </a:p>
        </p:txBody>
      </p:sp>
      <p:pic>
        <p:nvPicPr>
          <p:cNvPr id="7" name="Obrázek 6" descr="800px-Galacturonic_acid.png"/>
          <p:cNvPicPr>
            <a:picLocks noChangeAspect="1"/>
          </p:cNvPicPr>
          <p:nvPr/>
        </p:nvPicPr>
        <p:blipFill>
          <a:blip r:embed="rId3" cstate="print"/>
          <a:stretch>
            <a:fillRect/>
          </a:stretch>
        </p:blipFill>
        <p:spPr>
          <a:xfrm>
            <a:off x="4788024" y="3501008"/>
            <a:ext cx="3954548" cy="2562619"/>
          </a:xfrm>
          <a:prstGeom prst="rect">
            <a:avLst/>
          </a:prstGeom>
        </p:spPr>
      </p:pic>
      <p:sp>
        <p:nvSpPr>
          <p:cNvPr id="8" name="TextovéPole 7"/>
          <p:cNvSpPr txBox="1"/>
          <p:nvPr/>
        </p:nvSpPr>
        <p:spPr>
          <a:xfrm>
            <a:off x="4427984" y="5445224"/>
            <a:ext cx="2736304" cy="830997"/>
          </a:xfrm>
          <a:prstGeom prst="rect">
            <a:avLst/>
          </a:prstGeom>
          <a:noFill/>
        </p:spPr>
        <p:txBody>
          <a:bodyPr wrap="square" rtlCol="0">
            <a:spAutoFit/>
          </a:bodyPr>
          <a:lstStyle/>
          <a:p>
            <a:r>
              <a:rPr lang="cs-CZ" sz="2400" b="1" dirty="0" smtClean="0">
                <a:solidFill>
                  <a:srgbClr val="008000"/>
                </a:solidFill>
                <a:latin typeface="Arial Black" pitchFamily="34" charset="0"/>
              </a:rPr>
              <a:t>Kyselina </a:t>
            </a:r>
            <a:r>
              <a:rPr lang="cs-CZ" sz="2400" b="1" dirty="0" err="1" smtClean="0">
                <a:solidFill>
                  <a:srgbClr val="008000"/>
                </a:solidFill>
                <a:latin typeface="Arial Black" pitchFamily="34" charset="0"/>
              </a:rPr>
              <a:t>galakturonová</a:t>
            </a:r>
            <a:endParaRPr lang="cs-CZ" sz="2400" b="1" dirty="0">
              <a:solidFill>
                <a:srgbClr val="008000"/>
              </a:solidFill>
              <a:latin typeface="Arial Black" pitchFamily="34" charset="0"/>
            </a:endParaRPr>
          </a:p>
        </p:txBody>
      </p:sp>
      <p:pic>
        <p:nvPicPr>
          <p:cNvPr id="9" name="Obrázek 8" descr="157px-Beta-D-Glucopyranose_svg.png"/>
          <p:cNvPicPr>
            <a:picLocks noChangeAspect="1"/>
          </p:cNvPicPr>
          <p:nvPr/>
        </p:nvPicPr>
        <p:blipFill>
          <a:blip r:embed="rId4" cstate="print"/>
          <a:stretch>
            <a:fillRect/>
          </a:stretch>
        </p:blipFill>
        <p:spPr>
          <a:xfrm>
            <a:off x="467544" y="3140968"/>
            <a:ext cx="3096344" cy="2664296"/>
          </a:xfrm>
          <a:prstGeom prst="rect">
            <a:avLst/>
          </a:prstGeom>
        </p:spPr>
      </p:pic>
      <p:sp>
        <p:nvSpPr>
          <p:cNvPr id="10" name="TextovéPole 9"/>
          <p:cNvSpPr txBox="1"/>
          <p:nvPr/>
        </p:nvSpPr>
        <p:spPr>
          <a:xfrm>
            <a:off x="467544" y="5805264"/>
            <a:ext cx="2304256" cy="523220"/>
          </a:xfrm>
          <a:prstGeom prst="rect">
            <a:avLst/>
          </a:prstGeom>
          <a:noFill/>
        </p:spPr>
        <p:txBody>
          <a:bodyPr wrap="square" rtlCol="0">
            <a:spAutoFit/>
          </a:bodyPr>
          <a:lstStyle/>
          <a:p>
            <a:r>
              <a:rPr lang="cs-CZ" sz="2800" b="1" dirty="0" smtClean="0">
                <a:solidFill>
                  <a:srgbClr val="FF0000"/>
                </a:solidFill>
                <a:latin typeface="Symbol" pitchFamily="18" charset="2"/>
              </a:rPr>
              <a:t>b</a:t>
            </a:r>
            <a:r>
              <a:rPr lang="cs-CZ" sz="2400" b="1" dirty="0" smtClean="0">
                <a:solidFill>
                  <a:srgbClr val="FF0000"/>
                </a:solidFill>
                <a:latin typeface="Arial Black" pitchFamily="34" charset="0"/>
              </a:rPr>
              <a:t> D glukóza</a:t>
            </a:r>
            <a:endParaRPr lang="cs-CZ" sz="2400" b="1" dirty="0">
              <a:solidFill>
                <a:srgbClr val="FF0000"/>
              </a:solidFill>
              <a:latin typeface="Arial Black" pitchFamily="34" charset="0"/>
            </a:endParaRPr>
          </a:p>
        </p:txBody>
      </p:sp>
      <p:cxnSp>
        <p:nvCxnSpPr>
          <p:cNvPr id="12" name="Přímá spojovací šipka 11"/>
          <p:cNvCxnSpPr/>
          <p:nvPr/>
        </p:nvCxnSpPr>
        <p:spPr>
          <a:xfrm flipV="1">
            <a:off x="1835696" y="1988840"/>
            <a:ext cx="1224136" cy="1152128"/>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pic>
        <p:nvPicPr>
          <p:cNvPr id="13" name="Picture 2"/>
          <p:cNvPicPr>
            <a:picLocks noChangeAspect="1" noChangeArrowheads="1"/>
          </p:cNvPicPr>
          <p:nvPr/>
        </p:nvPicPr>
        <p:blipFill>
          <a:blip r:embed="rId5" cstate="print"/>
          <a:srcRect/>
          <a:stretch>
            <a:fillRect/>
          </a:stretch>
        </p:blipFill>
        <p:spPr bwMode="auto">
          <a:xfrm>
            <a:off x="6156176" y="1340768"/>
            <a:ext cx="2736304" cy="2016224"/>
          </a:xfrm>
          <a:prstGeom prst="rect">
            <a:avLst/>
          </a:prstGeom>
          <a:noFill/>
          <a:ln w="9525">
            <a:noFill/>
            <a:miter lim="800000"/>
            <a:headEnd/>
            <a:tailEnd/>
          </a:ln>
        </p:spPr>
      </p:pic>
      <p:sp>
        <p:nvSpPr>
          <p:cNvPr id="14" name="TextovéPole 13"/>
          <p:cNvSpPr txBox="1"/>
          <p:nvPr/>
        </p:nvSpPr>
        <p:spPr>
          <a:xfrm>
            <a:off x="6876256" y="620688"/>
            <a:ext cx="1944216" cy="461665"/>
          </a:xfrm>
          <a:prstGeom prst="rect">
            <a:avLst/>
          </a:prstGeom>
          <a:noFill/>
        </p:spPr>
        <p:txBody>
          <a:bodyPr wrap="square" rtlCol="0">
            <a:spAutoFit/>
          </a:bodyPr>
          <a:lstStyle/>
          <a:p>
            <a:r>
              <a:rPr lang="cs-CZ" sz="2400" b="1" dirty="0" smtClean="0">
                <a:solidFill>
                  <a:srgbClr val="7030A0"/>
                </a:solidFill>
                <a:latin typeface="Arial Black" pitchFamily="34" charset="0"/>
              </a:rPr>
              <a:t>Galaktóza</a:t>
            </a:r>
            <a:endParaRPr lang="cs-CZ" sz="2400" b="1" dirty="0">
              <a:solidFill>
                <a:srgbClr val="7030A0"/>
              </a:solidFill>
              <a:latin typeface="Arial Black" pitchFamily="34" charset="0"/>
            </a:endParaRPr>
          </a:p>
        </p:txBody>
      </p:sp>
      <p:cxnSp>
        <p:nvCxnSpPr>
          <p:cNvPr id="16" name="Přímá spojovací šipka 15"/>
          <p:cNvCxnSpPr/>
          <p:nvPr/>
        </p:nvCxnSpPr>
        <p:spPr>
          <a:xfrm flipH="1">
            <a:off x="7236296" y="2852936"/>
            <a:ext cx="288032" cy="1008112"/>
          </a:xfrm>
          <a:prstGeom prst="straightConnector1">
            <a:avLst/>
          </a:prstGeom>
          <a:ln w="38100">
            <a:solidFill>
              <a:srgbClr val="008000"/>
            </a:solidFill>
            <a:tailEnd type="arrow"/>
          </a:ln>
        </p:spPr>
        <p:style>
          <a:lnRef idx="1">
            <a:schemeClr val="accent1"/>
          </a:lnRef>
          <a:fillRef idx="0">
            <a:schemeClr val="accent1"/>
          </a:fillRef>
          <a:effectRef idx="0">
            <a:schemeClr val="accent1"/>
          </a:effectRef>
          <a:fontRef idx="minor">
            <a:schemeClr val="tx1"/>
          </a:fontRef>
        </p:style>
      </p:cxnSp>
      <p:sp>
        <p:nvSpPr>
          <p:cNvPr id="15" name="TextovéPole 14"/>
          <p:cNvSpPr txBox="1"/>
          <p:nvPr/>
        </p:nvSpPr>
        <p:spPr>
          <a:xfrm>
            <a:off x="3563888" y="2636912"/>
            <a:ext cx="2160240" cy="1200329"/>
          </a:xfrm>
          <a:prstGeom prst="rect">
            <a:avLst/>
          </a:prstGeom>
          <a:noFill/>
        </p:spPr>
        <p:txBody>
          <a:bodyPr wrap="square" rtlCol="0">
            <a:spAutoFit/>
          </a:bodyPr>
          <a:lstStyle/>
          <a:p>
            <a:r>
              <a:rPr lang="cs-CZ" sz="2400" dirty="0" smtClean="0">
                <a:solidFill>
                  <a:srgbClr val="FF0000"/>
                </a:solidFill>
                <a:latin typeface="Arial Black" pitchFamily="34" charset="0"/>
              </a:rPr>
              <a:t>Dva různé typy vzorců sacharidů</a:t>
            </a:r>
            <a:endParaRPr lang="cs-CZ" sz="2400" dirty="0">
              <a:solidFill>
                <a:srgbClr val="FF0000"/>
              </a:solidFill>
              <a:latin typeface="Arial Black" pitchFamily="34" charset="0"/>
            </a:endParaRPr>
          </a:p>
        </p:txBody>
      </p:sp>
      <p:sp>
        <p:nvSpPr>
          <p:cNvPr id="17" name="Elipsa 16"/>
          <p:cNvSpPr/>
          <p:nvPr/>
        </p:nvSpPr>
        <p:spPr>
          <a:xfrm>
            <a:off x="683568" y="404664"/>
            <a:ext cx="2232248" cy="648072"/>
          </a:xfrm>
          <a:prstGeom prst="ellipse">
            <a:avLst/>
          </a:prstGeom>
          <a:noFill/>
          <a:ln w="76200">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9. 10. 2019</a:t>
            </a:r>
            <a:endParaRPr lang="sk-SK"/>
          </a:p>
        </p:txBody>
      </p:sp>
      <p:sp>
        <p:nvSpPr>
          <p:cNvPr id="3" name="Zástupný symbol pro zápatí 2"/>
          <p:cNvSpPr>
            <a:spLocks noGrp="1"/>
          </p:cNvSpPr>
          <p:nvPr>
            <p:ph type="ftr" sz="quarter" idx="11"/>
          </p:nvPr>
        </p:nvSpPr>
        <p:spPr/>
        <p:txBody>
          <a:bodyPr/>
          <a:lstStyle/>
          <a:p>
            <a:pPr>
              <a:defRPr/>
            </a:pPr>
            <a:r>
              <a:rPr lang="pl-PL" smtClean="0"/>
              <a:t>PŘÍRODNÍ POLYMERY PŘF MU  4_1 2019</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7</a:t>
            </a:fld>
            <a:endParaRPr lang="sk-SK"/>
          </a:p>
        </p:txBody>
      </p:sp>
      <p:pic>
        <p:nvPicPr>
          <p:cNvPr id="5" name="Obrázek 4" descr="520px-Beta_D-Glucuronic_acid_svg.png"/>
          <p:cNvPicPr>
            <a:picLocks noChangeAspect="1"/>
          </p:cNvPicPr>
          <p:nvPr/>
        </p:nvPicPr>
        <p:blipFill>
          <a:blip r:embed="rId2" cstate="print"/>
          <a:stretch>
            <a:fillRect/>
          </a:stretch>
        </p:blipFill>
        <p:spPr>
          <a:xfrm>
            <a:off x="395536" y="548680"/>
            <a:ext cx="4953000" cy="2095500"/>
          </a:xfrm>
          <a:prstGeom prst="rect">
            <a:avLst/>
          </a:prstGeom>
        </p:spPr>
      </p:pic>
      <p:sp>
        <p:nvSpPr>
          <p:cNvPr id="6" name="TextovéPole 5"/>
          <p:cNvSpPr txBox="1"/>
          <p:nvPr/>
        </p:nvSpPr>
        <p:spPr>
          <a:xfrm>
            <a:off x="3131840" y="188640"/>
            <a:ext cx="2232248" cy="830997"/>
          </a:xfrm>
          <a:prstGeom prst="rect">
            <a:avLst/>
          </a:prstGeom>
          <a:noFill/>
        </p:spPr>
        <p:txBody>
          <a:bodyPr wrap="square" rtlCol="0">
            <a:spAutoFit/>
          </a:bodyPr>
          <a:lstStyle/>
          <a:p>
            <a:r>
              <a:rPr lang="cs-CZ" sz="2400" b="1" dirty="0" smtClean="0">
                <a:solidFill>
                  <a:srgbClr val="0000FF"/>
                </a:solidFill>
                <a:latin typeface="Arial Black" pitchFamily="34" charset="0"/>
              </a:rPr>
              <a:t>Kyselina </a:t>
            </a:r>
            <a:r>
              <a:rPr lang="cs-CZ" sz="2400" b="1" dirty="0" err="1" smtClean="0">
                <a:solidFill>
                  <a:srgbClr val="0000FF"/>
                </a:solidFill>
                <a:latin typeface="Arial Black" pitchFamily="34" charset="0"/>
              </a:rPr>
              <a:t>glukoronová</a:t>
            </a:r>
            <a:endParaRPr lang="cs-CZ" sz="2400" b="1" dirty="0">
              <a:solidFill>
                <a:srgbClr val="0000FF"/>
              </a:solidFill>
              <a:latin typeface="Arial Black" pitchFamily="34" charset="0"/>
            </a:endParaRPr>
          </a:p>
        </p:txBody>
      </p:sp>
      <p:pic>
        <p:nvPicPr>
          <p:cNvPr id="7" name="Obrázek 6" descr="800px-Galacturonic_acid.png"/>
          <p:cNvPicPr>
            <a:picLocks noChangeAspect="1"/>
          </p:cNvPicPr>
          <p:nvPr/>
        </p:nvPicPr>
        <p:blipFill>
          <a:blip r:embed="rId3" cstate="print"/>
          <a:stretch>
            <a:fillRect/>
          </a:stretch>
        </p:blipFill>
        <p:spPr>
          <a:xfrm>
            <a:off x="4788024" y="3501008"/>
            <a:ext cx="3954548" cy="2562619"/>
          </a:xfrm>
          <a:prstGeom prst="rect">
            <a:avLst/>
          </a:prstGeom>
        </p:spPr>
      </p:pic>
      <p:sp>
        <p:nvSpPr>
          <p:cNvPr id="8" name="TextovéPole 7"/>
          <p:cNvSpPr txBox="1"/>
          <p:nvPr/>
        </p:nvSpPr>
        <p:spPr>
          <a:xfrm>
            <a:off x="4427984" y="5445224"/>
            <a:ext cx="2736304" cy="830997"/>
          </a:xfrm>
          <a:prstGeom prst="rect">
            <a:avLst/>
          </a:prstGeom>
          <a:noFill/>
        </p:spPr>
        <p:txBody>
          <a:bodyPr wrap="square" rtlCol="0">
            <a:spAutoFit/>
          </a:bodyPr>
          <a:lstStyle/>
          <a:p>
            <a:r>
              <a:rPr lang="cs-CZ" sz="2400" b="1" dirty="0" smtClean="0">
                <a:solidFill>
                  <a:srgbClr val="008000"/>
                </a:solidFill>
                <a:latin typeface="Arial Black" pitchFamily="34" charset="0"/>
              </a:rPr>
              <a:t>Kyselina </a:t>
            </a:r>
            <a:r>
              <a:rPr lang="cs-CZ" sz="2400" b="1" dirty="0" err="1" smtClean="0">
                <a:solidFill>
                  <a:srgbClr val="008000"/>
                </a:solidFill>
                <a:latin typeface="Arial Black" pitchFamily="34" charset="0"/>
              </a:rPr>
              <a:t>galakturonová</a:t>
            </a:r>
            <a:endParaRPr lang="cs-CZ" sz="2400" b="1" dirty="0">
              <a:solidFill>
                <a:srgbClr val="008000"/>
              </a:solidFill>
              <a:latin typeface="Arial Black" pitchFamily="34" charset="0"/>
            </a:endParaRPr>
          </a:p>
        </p:txBody>
      </p:sp>
      <p:sp>
        <p:nvSpPr>
          <p:cNvPr id="15" name="TextovéPole 14"/>
          <p:cNvSpPr txBox="1"/>
          <p:nvPr/>
        </p:nvSpPr>
        <p:spPr>
          <a:xfrm>
            <a:off x="0" y="5229200"/>
            <a:ext cx="3851920" cy="830997"/>
          </a:xfrm>
          <a:prstGeom prst="rect">
            <a:avLst/>
          </a:prstGeom>
          <a:noFill/>
        </p:spPr>
        <p:txBody>
          <a:bodyPr wrap="square" rtlCol="0">
            <a:spAutoFit/>
          </a:bodyPr>
          <a:lstStyle/>
          <a:p>
            <a:r>
              <a:rPr lang="cs-CZ" sz="2400" dirty="0" smtClean="0">
                <a:solidFill>
                  <a:srgbClr val="FF0000"/>
                </a:solidFill>
                <a:latin typeface="Arial Black" pitchFamily="34" charset="0"/>
              </a:rPr>
              <a:t>Dva různé typy vzorců sacharidů</a:t>
            </a:r>
            <a:endParaRPr lang="cs-CZ" sz="2400" dirty="0">
              <a:solidFill>
                <a:srgbClr val="FF0000"/>
              </a:solidFill>
              <a:latin typeface="Arial Black" pitchFamily="34" charset="0"/>
            </a:endParaRPr>
          </a:p>
        </p:txBody>
      </p:sp>
      <p:sp>
        <p:nvSpPr>
          <p:cNvPr id="17" name="Elipsa 16"/>
          <p:cNvSpPr/>
          <p:nvPr/>
        </p:nvSpPr>
        <p:spPr>
          <a:xfrm>
            <a:off x="683568" y="404664"/>
            <a:ext cx="2232248" cy="648072"/>
          </a:xfrm>
          <a:prstGeom prst="ellipse">
            <a:avLst/>
          </a:prstGeom>
          <a:noFill/>
          <a:ln w="76200">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8" name="TextovéPole 17"/>
          <p:cNvSpPr txBox="1"/>
          <p:nvPr/>
        </p:nvSpPr>
        <p:spPr>
          <a:xfrm>
            <a:off x="0" y="2708920"/>
            <a:ext cx="4860032" cy="2062103"/>
          </a:xfrm>
          <a:prstGeom prst="rect">
            <a:avLst/>
          </a:prstGeom>
          <a:noFill/>
        </p:spPr>
        <p:txBody>
          <a:bodyPr wrap="square" rtlCol="0">
            <a:spAutoFit/>
          </a:bodyPr>
          <a:lstStyle/>
          <a:p>
            <a:r>
              <a:rPr lang="cs-CZ" sz="3200" dirty="0" smtClean="0">
                <a:solidFill>
                  <a:srgbClr val="0000FF"/>
                </a:solidFill>
                <a:latin typeface="Arial Black" pitchFamily="34" charset="0"/>
              </a:rPr>
              <a:t>Liší se jen polohou </a:t>
            </a:r>
          </a:p>
          <a:p>
            <a:r>
              <a:rPr lang="cs-CZ" sz="3200" dirty="0" smtClean="0">
                <a:solidFill>
                  <a:srgbClr val="0000FF"/>
                </a:solidFill>
                <a:latin typeface="Arial Black" pitchFamily="34" charset="0"/>
              </a:rPr>
              <a:t>– OH skupiny na uhlíku C3 vůči rovině cyklu</a:t>
            </a:r>
            <a:endParaRPr lang="cs-CZ" sz="3200" dirty="0">
              <a:solidFill>
                <a:srgbClr val="0000FF"/>
              </a:solidFill>
              <a:latin typeface="Arial Black" pitchFamily="34" charset="0"/>
            </a:endParaRPr>
          </a:p>
        </p:txBody>
      </p:sp>
      <p:sp>
        <p:nvSpPr>
          <p:cNvPr id="19" name="Obdélník 18"/>
          <p:cNvSpPr/>
          <p:nvPr/>
        </p:nvSpPr>
        <p:spPr>
          <a:xfrm>
            <a:off x="6156176" y="5301208"/>
            <a:ext cx="702436" cy="523220"/>
          </a:xfrm>
          <a:prstGeom prst="rect">
            <a:avLst/>
          </a:prstGeom>
        </p:spPr>
        <p:txBody>
          <a:bodyPr wrap="none">
            <a:spAutoFit/>
          </a:bodyPr>
          <a:lstStyle/>
          <a:p>
            <a:r>
              <a:rPr lang="cs-CZ" sz="2800" dirty="0" smtClean="0">
                <a:solidFill>
                  <a:srgbClr val="0000FF"/>
                </a:solidFill>
                <a:latin typeface="Arial Black" pitchFamily="34" charset="0"/>
              </a:rPr>
              <a:t>C3</a:t>
            </a:r>
            <a:endParaRPr lang="cs-CZ" sz="2800" dirty="0"/>
          </a:p>
        </p:txBody>
      </p:sp>
      <p:sp>
        <p:nvSpPr>
          <p:cNvPr id="20" name="Obdélník 19"/>
          <p:cNvSpPr/>
          <p:nvPr/>
        </p:nvSpPr>
        <p:spPr>
          <a:xfrm>
            <a:off x="2123728" y="2060848"/>
            <a:ext cx="702436" cy="523220"/>
          </a:xfrm>
          <a:prstGeom prst="rect">
            <a:avLst/>
          </a:prstGeom>
        </p:spPr>
        <p:txBody>
          <a:bodyPr wrap="none">
            <a:spAutoFit/>
          </a:bodyPr>
          <a:lstStyle/>
          <a:p>
            <a:r>
              <a:rPr lang="cs-CZ" sz="2800" dirty="0" smtClean="0">
                <a:solidFill>
                  <a:srgbClr val="0000FF"/>
                </a:solidFill>
                <a:latin typeface="Arial Black" pitchFamily="34" charset="0"/>
              </a:rPr>
              <a:t>C3</a:t>
            </a:r>
            <a:endParaRPr lang="cs-CZ"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9. 10. 2019</a:t>
            </a:r>
            <a:endParaRPr lang="sk-SK"/>
          </a:p>
        </p:txBody>
      </p:sp>
      <p:sp>
        <p:nvSpPr>
          <p:cNvPr id="3" name="Zástupný symbol pro zápatí 2"/>
          <p:cNvSpPr>
            <a:spLocks noGrp="1"/>
          </p:cNvSpPr>
          <p:nvPr>
            <p:ph type="ftr" sz="quarter" idx="11"/>
          </p:nvPr>
        </p:nvSpPr>
        <p:spPr/>
        <p:txBody>
          <a:bodyPr/>
          <a:lstStyle/>
          <a:p>
            <a:pPr>
              <a:defRPr/>
            </a:pPr>
            <a:r>
              <a:rPr lang="pl-PL" smtClean="0"/>
              <a:t>PŘÍRODNÍ POLYMERY PŘF MU  4_1 2019</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8</a:t>
            </a:fld>
            <a:endParaRPr lang="sk-SK"/>
          </a:p>
        </p:txBody>
      </p:sp>
      <p:pic>
        <p:nvPicPr>
          <p:cNvPr id="9" name="Obrázek 8" descr="157px-Beta-D-Glucopyranose_svg.png"/>
          <p:cNvPicPr>
            <a:picLocks noChangeAspect="1"/>
          </p:cNvPicPr>
          <p:nvPr/>
        </p:nvPicPr>
        <p:blipFill>
          <a:blip r:embed="rId2" cstate="print"/>
          <a:stretch>
            <a:fillRect/>
          </a:stretch>
        </p:blipFill>
        <p:spPr>
          <a:xfrm>
            <a:off x="0" y="1933177"/>
            <a:ext cx="4499992" cy="3872087"/>
          </a:xfrm>
          <a:prstGeom prst="rect">
            <a:avLst/>
          </a:prstGeom>
        </p:spPr>
      </p:pic>
      <p:sp>
        <p:nvSpPr>
          <p:cNvPr id="10" name="TextovéPole 9"/>
          <p:cNvSpPr txBox="1"/>
          <p:nvPr/>
        </p:nvSpPr>
        <p:spPr>
          <a:xfrm>
            <a:off x="0" y="1124744"/>
            <a:ext cx="3563888" cy="707886"/>
          </a:xfrm>
          <a:prstGeom prst="rect">
            <a:avLst/>
          </a:prstGeom>
          <a:noFill/>
        </p:spPr>
        <p:txBody>
          <a:bodyPr wrap="square" rtlCol="0">
            <a:spAutoFit/>
          </a:bodyPr>
          <a:lstStyle/>
          <a:p>
            <a:r>
              <a:rPr lang="cs-CZ" sz="4000" b="1" dirty="0" smtClean="0">
                <a:solidFill>
                  <a:srgbClr val="FF0000"/>
                </a:solidFill>
                <a:latin typeface="Symbol" pitchFamily="18" charset="2"/>
              </a:rPr>
              <a:t>b</a:t>
            </a:r>
            <a:r>
              <a:rPr lang="cs-CZ" sz="4000" b="1" dirty="0" smtClean="0">
                <a:solidFill>
                  <a:srgbClr val="FF0000"/>
                </a:solidFill>
                <a:latin typeface="Arial Black" pitchFamily="34" charset="0"/>
              </a:rPr>
              <a:t> D glukóza</a:t>
            </a:r>
            <a:endParaRPr lang="cs-CZ" sz="4000" b="1" dirty="0">
              <a:solidFill>
                <a:srgbClr val="FF0000"/>
              </a:solidFill>
              <a:latin typeface="Arial Black" pitchFamily="34" charset="0"/>
            </a:endParaRPr>
          </a:p>
        </p:txBody>
      </p:sp>
      <p:pic>
        <p:nvPicPr>
          <p:cNvPr id="13" name="Picture 2"/>
          <p:cNvPicPr>
            <a:picLocks noChangeAspect="1" noChangeArrowheads="1"/>
          </p:cNvPicPr>
          <p:nvPr/>
        </p:nvPicPr>
        <p:blipFill>
          <a:blip r:embed="rId3" cstate="print"/>
          <a:srcRect/>
          <a:stretch>
            <a:fillRect/>
          </a:stretch>
        </p:blipFill>
        <p:spPr bwMode="auto">
          <a:xfrm>
            <a:off x="4746368" y="836712"/>
            <a:ext cx="4397632" cy="3240360"/>
          </a:xfrm>
          <a:prstGeom prst="rect">
            <a:avLst/>
          </a:prstGeom>
          <a:noFill/>
          <a:ln w="9525">
            <a:noFill/>
            <a:miter lim="800000"/>
            <a:headEnd/>
            <a:tailEnd/>
          </a:ln>
        </p:spPr>
      </p:pic>
      <p:sp>
        <p:nvSpPr>
          <p:cNvPr id="14" name="TextovéPole 13"/>
          <p:cNvSpPr txBox="1"/>
          <p:nvPr/>
        </p:nvSpPr>
        <p:spPr>
          <a:xfrm>
            <a:off x="5580112" y="0"/>
            <a:ext cx="3384376" cy="707886"/>
          </a:xfrm>
          <a:prstGeom prst="rect">
            <a:avLst/>
          </a:prstGeom>
          <a:noFill/>
        </p:spPr>
        <p:txBody>
          <a:bodyPr wrap="square" rtlCol="0">
            <a:spAutoFit/>
          </a:bodyPr>
          <a:lstStyle/>
          <a:p>
            <a:r>
              <a:rPr lang="cs-CZ" sz="4000" b="1" dirty="0" smtClean="0">
                <a:solidFill>
                  <a:srgbClr val="7030A0"/>
                </a:solidFill>
                <a:latin typeface="Arial Black" pitchFamily="34" charset="0"/>
              </a:rPr>
              <a:t>Galaktóza</a:t>
            </a:r>
            <a:endParaRPr lang="cs-CZ" sz="4000" b="1" dirty="0">
              <a:solidFill>
                <a:srgbClr val="7030A0"/>
              </a:solidFill>
              <a:latin typeface="Arial Black" pitchFamily="34" charset="0"/>
            </a:endParaRPr>
          </a:p>
        </p:txBody>
      </p:sp>
      <p:sp>
        <p:nvSpPr>
          <p:cNvPr id="18" name="TextovéPole 17"/>
          <p:cNvSpPr txBox="1"/>
          <p:nvPr/>
        </p:nvSpPr>
        <p:spPr>
          <a:xfrm>
            <a:off x="3923928" y="4509120"/>
            <a:ext cx="5040560" cy="1569660"/>
          </a:xfrm>
          <a:prstGeom prst="rect">
            <a:avLst/>
          </a:prstGeom>
          <a:noFill/>
        </p:spPr>
        <p:txBody>
          <a:bodyPr wrap="square" rtlCol="0">
            <a:spAutoFit/>
          </a:bodyPr>
          <a:lstStyle/>
          <a:p>
            <a:r>
              <a:rPr lang="cs-CZ" sz="3200" dirty="0" smtClean="0">
                <a:solidFill>
                  <a:srgbClr val="0000FF"/>
                </a:solidFill>
                <a:latin typeface="Arial Black" pitchFamily="34" charset="0"/>
              </a:rPr>
              <a:t>Liší se jen polohou –OH skupiny na uhlíku C3 vůči rovině cyklu</a:t>
            </a:r>
            <a:endParaRPr lang="cs-CZ" sz="3200" dirty="0">
              <a:solidFill>
                <a:srgbClr val="0000FF"/>
              </a:solidFill>
              <a:latin typeface="Arial Black" pitchFamily="34" charset="0"/>
            </a:endParaRPr>
          </a:p>
        </p:txBody>
      </p:sp>
      <p:cxnSp>
        <p:nvCxnSpPr>
          <p:cNvPr id="20" name="Přímá spojovací šipka 19"/>
          <p:cNvCxnSpPr/>
          <p:nvPr/>
        </p:nvCxnSpPr>
        <p:spPr>
          <a:xfrm flipV="1">
            <a:off x="4572000" y="3212976"/>
            <a:ext cx="1368152" cy="2376264"/>
          </a:xfrm>
          <a:prstGeom prst="straightConnector1">
            <a:avLst/>
          </a:prstGeom>
          <a:ln w="76200">
            <a:solidFill>
              <a:srgbClr val="0000FF"/>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22" name="Přímá spojovací šipka 21"/>
          <p:cNvCxnSpPr/>
          <p:nvPr/>
        </p:nvCxnSpPr>
        <p:spPr>
          <a:xfrm flipH="1" flipV="1">
            <a:off x="1368152" y="4481736"/>
            <a:ext cx="2627784" cy="1395536"/>
          </a:xfrm>
          <a:prstGeom prst="straightConnector1">
            <a:avLst/>
          </a:prstGeom>
          <a:ln w="76200">
            <a:solidFill>
              <a:srgbClr val="0000FF"/>
            </a:solidFill>
            <a:prstDash val="sysDot"/>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r>
              <a:rPr lang="cs-CZ" sz="2800" b="1" dirty="0" smtClean="0">
                <a:solidFill>
                  <a:srgbClr val="FF0000"/>
                </a:solidFill>
              </a:rPr>
              <a:t>Přírodní gumy a tzv. ÉČKA</a:t>
            </a:r>
            <a:endParaRPr lang="cs-CZ" sz="2800" b="1" dirty="0">
              <a:solidFill>
                <a:srgbClr val="FF0000"/>
              </a:solidFill>
            </a:endParaRPr>
          </a:p>
        </p:txBody>
      </p:sp>
      <p:sp>
        <p:nvSpPr>
          <p:cNvPr id="6" name="Zástupný symbol pro obsah 5"/>
          <p:cNvSpPr>
            <a:spLocks noGrp="1"/>
          </p:cNvSpPr>
          <p:nvPr>
            <p:ph idx="1"/>
          </p:nvPr>
        </p:nvSpPr>
        <p:spPr>
          <a:xfrm>
            <a:off x="457200" y="1268760"/>
            <a:ext cx="8229600" cy="4857403"/>
          </a:xfrm>
        </p:spPr>
        <p:txBody>
          <a:bodyPr/>
          <a:lstStyle/>
          <a:p>
            <a:pPr algn="ctr">
              <a:buNone/>
            </a:pPr>
            <a:r>
              <a:rPr lang="cs-CZ" b="1" dirty="0" smtClean="0">
                <a:solidFill>
                  <a:srgbClr val="FF0000"/>
                </a:solidFill>
              </a:rPr>
              <a:t>Většina přírodních GUM patří mezi tzv. ÉČKA! </a:t>
            </a:r>
          </a:p>
          <a:p>
            <a:r>
              <a:rPr lang="cs-CZ" sz="2800" b="1" dirty="0" smtClean="0">
                <a:solidFill>
                  <a:srgbClr val="FF0000"/>
                </a:solidFill>
              </a:rPr>
              <a:t>Seznam ÉČEK  najdete na </a:t>
            </a:r>
            <a:r>
              <a:rPr lang="cs-CZ" sz="2800" b="1" dirty="0" smtClean="0">
                <a:solidFill>
                  <a:srgbClr val="FF0000"/>
                </a:solidFill>
                <a:hlinkClick r:id="rId2"/>
              </a:rPr>
              <a:t>www.emulgátory.</a:t>
            </a:r>
            <a:r>
              <a:rPr lang="cs-CZ" sz="2800" b="1" dirty="0" err="1" smtClean="0">
                <a:solidFill>
                  <a:srgbClr val="FF0000"/>
                </a:solidFill>
                <a:hlinkClick r:id="rId2"/>
              </a:rPr>
              <a:t>cz</a:t>
            </a:r>
            <a:r>
              <a:rPr lang="cs-CZ" sz="2800" b="1" dirty="0" smtClean="0">
                <a:solidFill>
                  <a:srgbClr val="FF0000"/>
                </a:solidFill>
              </a:rPr>
              <a:t> </a:t>
            </a:r>
            <a:r>
              <a:rPr lang="cs-CZ" sz="2800" b="1" dirty="0" smtClean="0">
                <a:solidFill>
                  <a:srgbClr val="0000FF"/>
                </a:solidFill>
              </a:rPr>
              <a:t>(</a:t>
            </a:r>
            <a:r>
              <a:rPr lang="cs-CZ" sz="2800" b="1" i="1" u="sng" dirty="0" smtClean="0">
                <a:solidFill>
                  <a:srgbClr val="0000FF"/>
                </a:solidFill>
              </a:rPr>
              <a:t>OTEVŘÍT</a:t>
            </a:r>
            <a:r>
              <a:rPr lang="cs-CZ" sz="2800" b="1" dirty="0" smtClean="0">
                <a:solidFill>
                  <a:srgbClr val="0000FF"/>
                </a:solidFill>
              </a:rPr>
              <a:t>)</a:t>
            </a:r>
          </a:p>
          <a:p>
            <a:r>
              <a:rPr lang="cs-CZ" sz="2800" b="1" dirty="0" smtClean="0">
                <a:solidFill>
                  <a:srgbClr val="0000FF"/>
                </a:solidFill>
              </a:rPr>
              <a:t>PŮSOBÍ JAKO</a:t>
            </a:r>
          </a:p>
          <a:p>
            <a:pPr lvl="1"/>
            <a:r>
              <a:rPr lang="cs-CZ" sz="2400" b="1" dirty="0" smtClean="0">
                <a:solidFill>
                  <a:srgbClr val="0000FF"/>
                </a:solidFill>
              </a:rPr>
              <a:t>Zahušťovadla</a:t>
            </a:r>
          </a:p>
          <a:p>
            <a:pPr lvl="1"/>
            <a:r>
              <a:rPr lang="cs-CZ" sz="2400" b="1" dirty="0" smtClean="0">
                <a:solidFill>
                  <a:srgbClr val="0000FF"/>
                </a:solidFill>
              </a:rPr>
              <a:t>Emulgátory</a:t>
            </a:r>
          </a:p>
          <a:p>
            <a:pPr lvl="1"/>
            <a:r>
              <a:rPr lang="cs-CZ" sz="2400" b="1" dirty="0" smtClean="0">
                <a:solidFill>
                  <a:srgbClr val="0000FF"/>
                </a:solidFill>
              </a:rPr>
              <a:t>Stabilizátory reologických vlastností</a:t>
            </a:r>
          </a:p>
          <a:p>
            <a:pPr lvl="1"/>
            <a:r>
              <a:rPr lang="cs-CZ" sz="2400" b="1" dirty="0" smtClean="0">
                <a:solidFill>
                  <a:srgbClr val="0000FF"/>
                </a:solidFill>
              </a:rPr>
              <a:t>Pojivo tablet a pilulek </a:t>
            </a:r>
            <a:r>
              <a:rPr lang="cs-CZ" sz="2400" b="1" smtClean="0">
                <a:solidFill>
                  <a:srgbClr val="0000FF"/>
                </a:solidFill>
              </a:rPr>
              <a:t>ve farmacii</a:t>
            </a:r>
            <a:endParaRPr lang="cs-CZ" sz="2400" b="1" dirty="0" smtClean="0">
              <a:solidFill>
                <a:srgbClr val="0000FF"/>
              </a:solidFill>
            </a:endParaRPr>
          </a:p>
          <a:p>
            <a:pPr lvl="1"/>
            <a:r>
              <a:rPr lang="cs-CZ" sz="2400" b="1" dirty="0" smtClean="0">
                <a:solidFill>
                  <a:srgbClr val="0000FF"/>
                </a:solidFill>
              </a:rPr>
              <a:t>…………..</a:t>
            </a:r>
            <a:endParaRPr lang="cs-CZ" sz="2400" b="1" dirty="0">
              <a:solidFill>
                <a:srgbClr val="0000FF"/>
              </a:solidFill>
            </a:endParaRPr>
          </a:p>
        </p:txBody>
      </p:sp>
      <p:sp>
        <p:nvSpPr>
          <p:cNvPr id="2" name="Zástupný symbol pro datum 1"/>
          <p:cNvSpPr>
            <a:spLocks noGrp="1"/>
          </p:cNvSpPr>
          <p:nvPr>
            <p:ph type="dt" sz="half" idx="10"/>
          </p:nvPr>
        </p:nvSpPr>
        <p:spPr/>
        <p:txBody>
          <a:bodyPr/>
          <a:lstStyle/>
          <a:p>
            <a:pPr>
              <a:defRPr/>
            </a:pPr>
            <a:r>
              <a:rPr lang="cs-CZ" smtClean="0"/>
              <a:t>9. 10. 2019</a:t>
            </a:r>
            <a:endParaRPr lang="sk-SK"/>
          </a:p>
        </p:txBody>
      </p:sp>
      <p:sp>
        <p:nvSpPr>
          <p:cNvPr id="3" name="Zástupný symbol pro zápatí 2"/>
          <p:cNvSpPr>
            <a:spLocks noGrp="1"/>
          </p:cNvSpPr>
          <p:nvPr>
            <p:ph type="ftr" sz="quarter" idx="11"/>
          </p:nvPr>
        </p:nvSpPr>
        <p:spPr/>
        <p:txBody>
          <a:bodyPr/>
          <a:lstStyle/>
          <a:p>
            <a:pPr>
              <a:defRPr/>
            </a:pPr>
            <a:r>
              <a:rPr lang="pl-PL" smtClean="0"/>
              <a:t>PŘÍRODNÍ POLYMERY PŘF MU  4_1 2019</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9</a:t>
            </a:fld>
            <a:endParaRPr lang="sk-SK"/>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3014</TotalTime>
  <Words>968</Words>
  <Application>Microsoft Office PowerPoint</Application>
  <PresentationFormat>Předvádění na obrazovce (4:3)</PresentationFormat>
  <Paragraphs>193</Paragraphs>
  <Slides>21</Slides>
  <Notes>0</Notes>
  <HiddenSlides>0</HiddenSlides>
  <MMClips>0</MMClips>
  <ScaleCrop>false</ScaleCrop>
  <HeadingPairs>
    <vt:vector size="4" baseType="variant">
      <vt:variant>
        <vt:lpstr>Motiv</vt:lpstr>
      </vt:variant>
      <vt:variant>
        <vt:i4>1</vt:i4>
      </vt:variant>
      <vt:variant>
        <vt:lpstr>Nadpisy snímků</vt:lpstr>
      </vt:variant>
      <vt:variant>
        <vt:i4>21</vt:i4>
      </vt:variant>
    </vt:vector>
  </HeadingPairs>
  <TitlesOfParts>
    <vt:vector size="22" baseType="lpstr">
      <vt:lpstr>Default Design</vt:lpstr>
      <vt:lpstr>PŘÍRODNÍ POLYMERY Přírodní gumy </vt:lpstr>
      <vt:lpstr>Časový plán</vt:lpstr>
      <vt:lpstr>Trochu  terminologie je nutné</vt:lpstr>
      <vt:lpstr>Přehled rostlinných GUM</vt:lpstr>
      <vt:lpstr>Snímek 5</vt:lpstr>
      <vt:lpstr>Snímek 6</vt:lpstr>
      <vt:lpstr>Snímek 7</vt:lpstr>
      <vt:lpstr>Snímek 8</vt:lpstr>
      <vt:lpstr>Přírodní gumy a tzv. ÉČKA</vt:lpstr>
      <vt:lpstr>Přírodní gumy = KLOVATINY</vt:lpstr>
      <vt:lpstr>Přírodní gumy = KLOVATINY</vt:lpstr>
      <vt:lpstr>Arabská GUMA (E 414) – nejběžnější rostlinná guma</vt:lpstr>
      <vt:lpstr>Arabská GUMA (E 414)</vt:lpstr>
      <vt:lpstr>Arabská GUMA (E 414)</vt:lpstr>
      <vt:lpstr>Arabská GUMA (E 414)</vt:lpstr>
      <vt:lpstr>Arabská GUMA (E 414) – co ještě lze nalézt v literatuře</vt:lpstr>
      <vt:lpstr>Snímek 17</vt:lpstr>
      <vt:lpstr>Snímek 18</vt:lpstr>
      <vt:lpstr>Tragant (eng. Tragacanth) E413</vt:lpstr>
      <vt:lpstr>Ovocné gumy</vt:lpstr>
      <vt:lpstr>Umělá klovatina</vt:lpstr>
    </vt:vector>
  </TitlesOfParts>
  <Company>Home Studio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NAVRHOVÁNÍ VÝROBKŮ Z PLASTŮ</dc:title>
  <dc:creator>LP</dc:creator>
  <cp:lastModifiedBy>ladapospa</cp:lastModifiedBy>
  <cp:revision>323</cp:revision>
  <dcterms:created xsi:type="dcterms:W3CDTF">2008-02-10T16:41:08Z</dcterms:created>
  <dcterms:modified xsi:type="dcterms:W3CDTF">2019-11-13T20:41:52Z</dcterms:modified>
</cp:coreProperties>
</file>