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435" r:id="rId3"/>
    <p:sldId id="397" r:id="rId4"/>
    <p:sldId id="399" r:id="rId5"/>
    <p:sldId id="398" r:id="rId6"/>
    <p:sldId id="403" r:id="rId7"/>
    <p:sldId id="401" r:id="rId8"/>
    <p:sldId id="402" r:id="rId9"/>
    <p:sldId id="436" r:id="rId10"/>
    <p:sldId id="458" r:id="rId11"/>
    <p:sldId id="408" r:id="rId12"/>
    <p:sldId id="414" r:id="rId13"/>
    <p:sldId id="452" r:id="rId14"/>
    <p:sldId id="451" r:id="rId15"/>
    <p:sldId id="453" r:id="rId16"/>
    <p:sldId id="400" r:id="rId17"/>
    <p:sldId id="404" r:id="rId18"/>
    <p:sldId id="410" r:id="rId19"/>
    <p:sldId id="405" r:id="rId20"/>
    <p:sldId id="406" r:id="rId21"/>
    <p:sldId id="409" r:id="rId22"/>
    <p:sldId id="411" r:id="rId23"/>
    <p:sldId id="407" r:id="rId24"/>
    <p:sldId id="412" r:id="rId25"/>
    <p:sldId id="445" r:id="rId26"/>
    <p:sldId id="442" r:id="rId27"/>
    <p:sldId id="443" r:id="rId28"/>
    <p:sldId id="444" r:id="rId29"/>
    <p:sldId id="413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3" r:id="rId38"/>
    <p:sldId id="422" r:id="rId39"/>
    <p:sldId id="424" r:id="rId40"/>
    <p:sldId id="425" r:id="rId41"/>
    <p:sldId id="426" r:id="rId42"/>
    <p:sldId id="427" r:id="rId43"/>
    <p:sldId id="459" r:id="rId44"/>
    <p:sldId id="428" r:id="rId45"/>
    <p:sldId id="429" r:id="rId46"/>
    <p:sldId id="437" r:id="rId47"/>
    <p:sldId id="430" r:id="rId48"/>
    <p:sldId id="434" r:id="rId49"/>
    <p:sldId id="438" r:id="rId50"/>
    <p:sldId id="439" r:id="rId51"/>
    <p:sldId id="440" r:id="rId52"/>
    <p:sldId id="441" r:id="rId53"/>
    <p:sldId id="446" r:id="rId54"/>
    <p:sldId id="431" r:id="rId55"/>
    <p:sldId id="457" r:id="rId56"/>
    <p:sldId id="432" r:id="rId57"/>
    <p:sldId id="449" r:id="rId58"/>
    <p:sldId id="448" r:id="rId59"/>
    <p:sldId id="447" r:id="rId60"/>
    <p:sldId id="433" r:id="rId61"/>
    <p:sldId id="454" r:id="rId62"/>
    <p:sldId id="455" r:id="rId63"/>
    <p:sldId id="456" r:id="rId64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0080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dominikmatus.cz/wp-content/uploads/reakce.pn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osk" TargetMode="External"/><Relationship Id="rId13" Type="http://schemas.openxmlformats.org/officeDocument/2006/relationships/hyperlink" Target="http://cs.wikipedia.org/wiki/Prysky%C5%99ice" TargetMode="External"/><Relationship Id="rId3" Type="http://schemas.openxmlformats.org/officeDocument/2006/relationships/hyperlink" Target="http://cs.wikipedia.org/wiki/Lignin" TargetMode="External"/><Relationship Id="rId7" Type="http://schemas.openxmlformats.org/officeDocument/2006/relationships/hyperlink" Target="http://cs.wikipedia.org/wiki/Tuky" TargetMode="External"/><Relationship Id="rId12" Type="http://schemas.openxmlformats.org/officeDocument/2006/relationships/hyperlink" Target="http://cs.wikipedia.org/wiki/Steroly" TargetMode="External"/><Relationship Id="rId17" Type="http://schemas.openxmlformats.org/officeDocument/2006/relationships/hyperlink" Target="http://cs.wikipedia.org/wiki/Holocelul%C3%B3za" TargetMode="External"/><Relationship Id="rId2" Type="http://schemas.openxmlformats.org/officeDocument/2006/relationships/hyperlink" Target="http://cs.wikipedia.org/wiki/Celul%C3%B3za" TargetMode="External"/><Relationship Id="rId16" Type="http://schemas.openxmlformats.org/officeDocument/2006/relationships/hyperlink" Target="http://cs.wikipedia.org/wiki/Polysachari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rpen" TargetMode="External"/><Relationship Id="rId11" Type="http://schemas.openxmlformats.org/officeDocument/2006/relationships/hyperlink" Target="http://cs.wikipedia.org/wiki/Listnat%C3%BD_strom" TargetMode="External"/><Relationship Id="rId5" Type="http://schemas.openxmlformats.org/officeDocument/2006/relationships/hyperlink" Target="http://cs.wikipedia.org/wiki/Organick%C3%A1_l%C3%A1tka" TargetMode="External"/><Relationship Id="rId15" Type="http://schemas.openxmlformats.org/officeDocument/2006/relationships/hyperlink" Target="http://cs.wikipedia.org/wiki/Popel" TargetMode="External"/><Relationship Id="rId10" Type="http://schemas.openxmlformats.org/officeDocument/2006/relationships/hyperlink" Target="http://cs.wikipedia.org/wiki/T%C5%99%C3%ADsloviny" TargetMode="External"/><Relationship Id="rId4" Type="http://schemas.openxmlformats.org/officeDocument/2006/relationships/hyperlink" Target="http://cs.wikipedia.org/wiki/Hemicelul%C3%B3za" TargetMode="External"/><Relationship Id="rId9" Type="http://schemas.openxmlformats.org/officeDocument/2006/relationships/hyperlink" Target="http://cs.wikipedia.org/wiki/Pektin" TargetMode="External"/><Relationship Id="rId14" Type="http://schemas.openxmlformats.org/officeDocument/2006/relationships/hyperlink" Target="http://cs.wikipedia.org/wiki/Anorganick%C3%A1_l%C3%A1tka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Roztok" TargetMode="External"/><Relationship Id="rId13" Type="http://schemas.openxmlformats.org/officeDocument/2006/relationships/hyperlink" Target="https://cs.wikipedia.org/wiki/Substr%C3%A1t" TargetMode="External"/><Relationship Id="rId3" Type="http://schemas.openxmlformats.org/officeDocument/2006/relationships/hyperlink" Target="https://cs.wikipedia.org/wiki/Fotosynt%C3%A9za" TargetMode="External"/><Relationship Id="rId7" Type="http://schemas.openxmlformats.org/officeDocument/2006/relationships/hyperlink" Target="https://cs.wikipedia.org/wiki/Huminov%C3%A9_l%C3%A1tky" TargetMode="External"/><Relationship Id="rId12" Type="http://schemas.openxmlformats.org/officeDocument/2006/relationships/hyperlink" Target="https://cs.wikipedia.org/wiki/Ochrana_rostlin" TargetMode="External"/><Relationship Id="rId2" Type="http://schemas.openxmlformats.org/officeDocument/2006/relationships/hyperlink" Target="https://cs.wikipedia.org/wiki/Ko%C5%99enov%C3%A9_vl%C3%A1%C5%A1en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uxiny" TargetMode="External"/><Relationship Id="rId11" Type="http://schemas.openxmlformats.org/officeDocument/2006/relationships/hyperlink" Target="https://cs.wikipedia.org/wiki/Hnojen%C3%AD_na_list" TargetMode="External"/><Relationship Id="rId5" Type="http://schemas.openxmlformats.org/officeDocument/2006/relationships/hyperlink" Target="https://cs.wikipedia.org/wiki/Fytohormon" TargetMode="External"/><Relationship Id="rId10" Type="http://schemas.openxmlformats.org/officeDocument/2006/relationships/hyperlink" Target="https://cs.wikipedia.org/w/index.php?title=Post%C5%99ik&amp;action=edit&amp;redlink=1" TargetMode="External"/><Relationship Id="rId4" Type="http://schemas.openxmlformats.org/officeDocument/2006/relationships/hyperlink" Target="https://cs.wikipedia.org/wiki/P%C5%AFda" TargetMode="External"/><Relationship Id="rId9" Type="http://schemas.openxmlformats.org/officeDocument/2006/relationships/hyperlink" Target="https://cs.wikipedia.org/w/index.php?title=Granul%C3%A1t&amp;action=edit&amp;redlink=1" TargetMode="External"/><Relationship Id="rId14" Type="http://schemas.openxmlformats.org/officeDocument/2006/relationships/hyperlink" Target="https://cs.wikipedia.org/wiki/Z%C3%A1livk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%C4%9B%C5%BEk%C3%A9_kovy" TargetMode="External"/><Relationship Id="rId2" Type="http://schemas.openxmlformats.org/officeDocument/2006/relationships/hyperlink" Target="http://cs.wikipedia.org/w/index.php?title=Leonardit&amp;action=edit&amp;redlink=1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Polyfenoly</a:t>
            </a: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  <a:b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lignin, třísloviny, </a:t>
            </a:r>
            <a:r>
              <a:rPr lang="cs-CZ" sz="54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huminové</a:t>
            </a: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kyseliny</a:t>
            </a:r>
            <a:r>
              <a:rPr lang="cs-CZ" sz="72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endParaRPr lang="sk-SK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797152"/>
            <a:ext cx="8064896" cy="144016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3600" b="1" dirty="0">
                <a:solidFill>
                  <a:srgbClr val="0000FF"/>
                </a:solidFill>
                <a:latin typeface="Arial Black" pitchFamily="34" charset="0"/>
              </a:rPr>
              <a:t>UČO:29716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2. 11. 2020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motocykl, budova, zaparkované, exteriér&#10;&#10;Popis byl vytvořen automaticky">
            <a:extLst>
              <a:ext uri="{FF2B5EF4-FFF2-40B4-BE49-F238E27FC236}">
                <a16:creationId xmlns:a16="http://schemas.microsoft.com/office/drawing/2014/main" id="{6AF665FC-396F-4506-8E6C-9ACCC8C13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r="2" b="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8512A5-D5C5-4780-B140-2D087C8E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51539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cs-CZ">
                <a:solidFill>
                  <a:schemeClr val="tx1">
                    <a:tint val="75000"/>
                    <a:alpha val="80000"/>
                  </a:schemeClr>
                </a:solidFill>
              </a:rPr>
              <a:t>2. 11. 2020</a:t>
            </a:r>
            <a:endParaRPr lang="sk-SK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23F91F-BB77-42B8-96B1-C9BDBF88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1539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>
                <a:solidFill>
                  <a:schemeClr val="tx1">
                    <a:tint val="75000"/>
                    <a:alpha val="80000"/>
                  </a:schemeClr>
                </a:solidFill>
              </a:rPr>
              <a:t>PŘÍRODNÍ POLYMERY lignin, třísloviny a huminové kyseliny PŘF MU 5 2020</a:t>
            </a:r>
            <a:endParaRPr lang="sk-SK" sz="900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499E1F-B15B-4EB1-B3D7-C44ED70A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1539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2DAE1EA-64DE-4526-BF42-981E8B573A59}" type="slidenum">
              <a:rPr lang="sk-SK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sk-SK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7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VÝROBA CELULÓZY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rial Black" pitchFamily="34" charset="0"/>
              </a:rPr>
              <a:t>NÁTRONOVÝ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SULFITOVÝ</a:t>
            </a:r>
          </a:p>
          <a:p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SULFÁTOVÝ</a:t>
            </a:r>
          </a:p>
          <a:p>
            <a:pPr algn="ctr">
              <a:buNone/>
            </a:pPr>
            <a:r>
              <a:rPr lang="cs-CZ" b="1" u="sng" dirty="0">
                <a:solidFill>
                  <a:srgbClr val="0000FF"/>
                </a:solidFill>
                <a:latin typeface="Arial Black" pitchFamily="34" charset="0"/>
              </a:rPr>
              <a:t>PODROBNĚJI PROBEREME POZDĚJI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>
                <a:solidFill>
                  <a:srgbClr val="FF0000"/>
                </a:solidFill>
                <a:latin typeface="Arial Black" pitchFamily="34" charset="0"/>
              </a:rPr>
              <a:t>Polyfenolické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sloučeniny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b="1" dirty="0"/>
              <a:t> jsou skupina chemických sloučenin obsažených v rostlinách. </a:t>
            </a:r>
            <a:r>
              <a:rPr lang="cs-CZ" sz="2800" dirty="0"/>
              <a:t>Jsou charakterizovány přítomností více než jedné fenolové jednotky nebo stavebního bloku v molekule. </a:t>
            </a:r>
          </a:p>
          <a:p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dirty="0"/>
              <a:t> se obecně dělí na:</a:t>
            </a:r>
          </a:p>
          <a:p>
            <a:pPr lvl="1"/>
            <a:r>
              <a:rPr lang="cs-CZ" sz="2400" b="1" dirty="0" err="1">
                <a:solidFill>
                  <a:srgbClr val="C00000"/>
                </a:solidFill>
                <a:latin typeface="Arial Black" pitchFamily="34" charset="0"/>
              </a:rPr>
              <a:t>hydrolyzovatelné</a:t>
            </a:r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 taniny </a:t>
            </a:r>
            <a:r>
              <a:rPr lang="cs-CZ" sz="2400" dirty="0">
                <a:latin typeface="Arial Black" pitchFamily="34" charset="0"/>
              </a:rPr>
              <a:t>(estery kyseliny </a:t>
            </a:r>
            <a:r>
              <a:rPr lang="cs-CZ" sz="2400" dirty="0" err="1">
                <a:latin typeface="Arial Black" pitchFamily="34" charset="0"/>
              </a:rPr>
              <a:t>gallové</a:t>
            </a:r>
            <a:r>
              <a:rPr lang="cs-CZ" sz="2400" dirty="0">
                <a:latin typeface="Arial Black" pitchFamily="34" charset="0"/>
              </a:rPr>
              <a:t> a glukózy nebo jiných cukrů)</a:t>
            </a:r>
          </a:p>
          <a:p>
            <a:pPr lvl="1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fenylpropanoidy</a:t>
            </a:r>
            <a:r>
              <a:rPr lang="cs-CZ" sz="2400" dirty="0">
                <a:latin typeface="Arial Black" pitchFamily="34" charset="0"/>
              </a:rPr>
              <a:t>, například 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ligniny</a:t>
            </a:r>
            <a:r>
              <a:rPr lang="cs-CZ" sz="2400" dirty="0">
                <a:latin typeface="Arial Black" pitchFamily="34" charset="0"/>
              </a:rPr>
              <a:t>, </a:t>
            </a:r>
          </a:p>
          <a:p>
            <a:pPr lvl="1"/>
            <a:r>
              <a:rPr lang="cs-CZ" sz="2400" b="1" dirty="0" err="1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2400" b="1" dirty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kondenzované taniny</a:t>
            </a:r>
            <a:r>
              <a:rPr lang="cs-CZ" sz="2400" dirty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1026" name="Picture 2" descr="C:\Users\ladapospa\Documents\LIGNIN VALORIZATION - scan 16092018\titul &amp; obsah\titul &amp; obsah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5976664" cy="683058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3212976"/>
            <a:ext cx="9144000" cy="92333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rgbClr val="FF0000"/>
                </a:solidFill>
                <a:latin typeface="Arial Black" pitchFamily="34" charset="0"/>
              </a:rPr>
              <a:t>VYŠLO V DUBNU 2018!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282154"/>
          </a:xfrm>
        </p:spPr>
        <p:txBody>
          <a:bodyPr/>
          <a:lstStyle/>
          <a:p>
            <a:r>
              <a:rPr lang="en-GB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</a:t>
            </a:r>
            <a:r>
              <a:rPr lang="cs-CZ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en-GB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– the LATEST LITERATURE</a:t>
            </a:r>
            <a:br>
              <a:rPr lang="en-GB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en-GB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It will be issued in 2018 or 2019</a:t>
            </a:r>
            <a:endParaRPr lang="en-GB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8" name="Obrázek 7" descr="BOOK LIGNIN VALORIZATION Anouncement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8952" cy="55629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84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Lignin </a:t>
            </a:r>
            <a:r>
              <a:rPr kumimoji="0" lang="cs-CZ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Emerging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Approaches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(RSC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Publishing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Royal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Society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Chemistry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Editor: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Gregg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T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Beckham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About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this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book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Lignin,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aromatic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biopolymer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found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plant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cell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walls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key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component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lignocellulosic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biomass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generally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utilized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heat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power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However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lignin’s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chemical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composition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makes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attractive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source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biological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catalytic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conversion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fuels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chemicals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Bringing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together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experts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from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biology,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catalysis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engineering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analytical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chemistry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techno-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economic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life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cycle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analysis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Lignin </a:t>
            </a: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presents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comprehensive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interdisciplinary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picture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how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lignocellulosic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biorefineries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could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potentially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employ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lignin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technologies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>Hlavní necelulózová složka dřeva (20 – 30 %), jehličnaté dřevo má více ligninu než listnaté</a:t>
            </a:r>
          </a:p>
          <a:p>
            <a:r>
              <a:rPr lang="cs-CZ" sz="2800" b="1" dirty="0">
                <a:solidFill>
                  <a:srgbClr val="C00000"/>
                </a:solidFill>
              </a:rPr>
              <a:t>Vytváří adhezivní složku mezi celulózovými vlákny &gt; dřevo je </a:t>
            </a:r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KOMPOZITNÍ MATERIÁL</a:t>
            </a:r>
            <a:r>
              <a:rPr lang="cs-CZ" sz="2800" b="1" dirty="0">
                <a:solidFill>
                  <a:srgbClr val="C00000"/>
                </a:solidFill>
              </a:rPr>
              <a:t>!</a:t>
            </a:r>
          </a:p>
          <a:p>
            <a:r>
              <a:rPr lang="cs-CZ" sz="2800" b="1" dirty="0">
                <a:solidFill>
                  <a:srgbClr val="008000"/>
                </a:solidFill>
              </a:rPr>
              <a:t>Amorfní makromolekulární látka, směs dosud ne zcela známého složení &gt; existuje řada vzorců ligninu (</a:t>
            </a:r>
            <a:r>
              <a:rPr lang="cs-CZ" sz="2800" b="1" u="sng" dirty="0">
                <a:solidFill>
                  <a:srgbClr val="008000"/>
                </a:solidFill>
              </a:rPr>
              <a:t>ukázka</a:t>
            </a:r>
            <a:r>
              <a:rPr lang="cs-CZ" sz="2800" b="1" dirty="0">
                <a:solidFill>
                  <a:srgbClr val="008000"/>
                </a:solidFill>
              </a:rPr>
              <a:t>)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Ve dřevě pravděpodobně chemicky vázán na </a:t>
            </a: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POLYSACHARIDY</a:t>
            </a:r>
          </a:p>
          <a:p>
            <a:r>
              <a:rPr lang="cs-CZ" sz="2800" b="1" dirty="0"/>
              <a:t>Za základní stavební jednotku jsou považovány deriváty </a:t>
            </a:r>
            <a:r>
              <a:rPr lang="cs-CZ" sz="2800" b="1" dirty="0">
                <a:latin typeface="Arial Black" pitchFamily="34" charset="0"/>
              </a:rPr>
              <a:t>FENYLPROPANU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LIGNIN 2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9" name="Obrázek 8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54892" y="-1002563"/>
            <a:ext cx="3378235" cy="79208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15719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deriváty FENYLPROPANU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653"/>
            <a:ext cx="8229600" cy="778098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LIGNIN 3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8" name="Obrázek 7" descr="img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22894" y="-786183"/>
            <a:ext cx="2666185" cy="5911976"/>
          </a:xfrm>
          <a:prstGeom prst="rect">
            <a:avLst/>
          </a:prstGeom>
        </p:spPr>
      </p:pic>
      <p:pic>
        <p:nvPicPr>
          <p:cNvPr id="11" name="Obrázek 10" descr="img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30553" y="2719152"/>
            <a:ext cx="3536615" cy="468576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1255" y="515719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Síťování ligninu přes ETHEROVÉ MŮSTKY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19800" y="980726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00"/>
                </a:solidFill>
              </a:rPr>
              <a:t>Deriváty FENYLPROPANU  tvořící LIGNIN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4 – MOŽNÉ VZORCE 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8" name="Obrázek 7" descr="800px-Lig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3822"/>
            <a:ext cx="9144000" cy="569417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/>
              <a:t>2. 11. 2020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PŘÍRODNÍ POLYMERY lignin, třísloviny a huminové kyseliny PŘF MU 5 2020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4831378"/>
        </p:xfrm>
        <a:graphic>
          <a:graphicData uri="http://schemas.openxmlformats.org/drawingml/2006/table">
            <a:tbl>
              <a:tblPr/>
              <a:tblGrid>
                <a:gridCol w="72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600" b="1" kern="1200" dirty="0" err="1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kern="12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2800" b="1" kern="12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5516" y="12042"/>
            <a:ext cx="8712968" cy="706090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5 – MOŽNÉ VZORCE II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7" name="Obrázek 6" descr="img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66692" y="456349"/>
            <a:ext cx="6207663" cy="65956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6 – JAK SE ZÍSKÁVÁ? 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001419"/>
          </a:xfrm>
        </p:spPr>
        <p:txBody>
          <a:bodyPr/>
          <a:lstStyle/>
          <a:p>
            <a:r>
              <a:rPr lang="sk-SK" sz="24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LIGNIN je ODPANÍ LÁTKOU  </a:t>
            </a:r>
            <a:r>
              <a:rPr lang="sk-SK" sz="24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při</a:t>
            </a:r>
            <a:r>
              <a:rPr lang="sk-SK" sz="24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chemické </a:t>
            </a:r>
            <a:r>
              <a:rPr lang="sk-SK" sz="24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výrobě</a:t>
            </a:r>
            <a:r>
              <a:rPr lang="sk-SK" sz="24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buničiny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</a:p>
          <a:p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Reaktivním místem je etherový můstek &gt; možná výroba </a:t>
            </a:r>
            <a:r>
              <a:rPr lang="cs-CZ" sz="2800" b="1" dirty="0" err="1">
                <a:solidFill>
                  <a:srgbClr val="008000"/>
                </a:solidFill>
                <a:latin typeface="Arial Black" pitchFamily="34" charset="0"/>
              </a:rPr>
              <a:t>MeOH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 odštěpením –OCH</a:t>
            </a:r>
            <a:r>
              <a:rPr lang="cs-CZ" sz="2800" b="1" baseline="-25000" dirty="0">
                <a:solidFill>
                  <a:srgbClr val="008000"/>
                </a:solidFill>
                <a:latin typeface="Arial Black" pitchFamily="34" charset="0"/>
              </a:rPr>
              <a:t>3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 skupiny</a:t>
            </a:r>
          </a:p>
          <a:p>
            <a:pPr>
              <a:buNone/>
            </a:pPr>
            <a:r>
              <a:rPr lang="cs-CZ" sz="2400" dirty="0"/>
              <a:t> 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9" name="Obrázek 8" descr="img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81653" y="3515090"/>
            <a:ext cx="2836477" cy="2520280"/>
          </a:xfrm>
          <a:prstGeom prst="rect">
            <a:avLst/>
          </a:prstGeom>
        </p:spPr>
      </p:pic>
      <p:pic>
        <p:nvPicPr>
          <p:cNvPr id="10" name="Obrázek 9" descr="img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23116" y="3849348"/>
            <a:ext cx="3109055" cy="2386952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3923928" y="3933056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491880" y="5085184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76256" y="3356992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7164288" y="522920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3581"/>
            <a:ext cx="8229600" cy="1498178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7 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cs-CZ" sz="2800" b="1" dirty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6" name="Obrázek 15" descr="img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37505" y="-271557"/>
            <a:ext cx="5157192" cy="91019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8146"/>
            <a:ext cx="8229600" cy="706090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8 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co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s ním dělat ?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10" name="Obrázek 9" descr="img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39032" y="-860690"/>
            <a:ext cx="6135618" cy="928546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15816" y="980728"/>
            <a:ext cx="3096344" cy="1008112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9 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5424" y="344936"/>
            <a:ext cx="1800200" cy="436792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796136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Kyselina </a:t>
            </a:r>
            <a:r>
              <a:rPr lang="cs-CZ" sz="2000" b="1" dirty="0" err="1"/>
              <a:t>gallová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284984"/>
            <a:ext cx="5328592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u="sng" dirty="0" err="1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u="sng" dirty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</a:p>
          <a:p>
            <a:r>
              <a:rPr lang="sk-SK" sz="2400" b="1" dirty="0">
                <a:solidFill>
                  <a:srgbClr val="008000"/>
                </a:solidFill>
                <a:cs typeface="Times New Roman"/>
              </a:rPr>
              <a:t>Hlavní </a:t>
            </a:r>
            <a:r>
              <a:rPr lang="sk-SK" sz="2400" b="1" dirty="0" err="1">
                <a:solidFill>
                  <a:srgbClr val="008000"/>
                </a:solidFill>
                <a:cs typeface="Times New Roman"/>
              </a:rPr>
              <a:t>část</a:t>
            </a:r>
            <a:r>
              <a:rPr lang="sk-SK" sz="2400" b="1" dirty="0">
                <a:solidFill>
                  <a:srgbClr val="008000"/>
                </a:solidFill>
                <a:cs typeface="Times New Roman"/>
              </a:rPr>
              <a:t>, tzv. </a:t>
            </a:r>
            <a:r>
              <a:rPr lang="sk-SK" sz="2400" b="1" dirty="0" err="1">
                <a:cs typeface="Times New Roman"/>
              </a:rPr>
              <a:t>černé</a:t>
            </a:r>
            <a:r>
              <a:rPr lang="sk-SK" sz="2400" b="1" dirty="0">
                <a:cs typeface="Times New Roman"/>
              </a:rPr>
              <a:t> </a:t>
            </a:r>
            <a:r>
              <a:rPr lang="sk-SK" sz="2400" b="1" dirty="0" err="1">
                <a:cs typeface="Times New Roman"/>
              </a:rPr>
              <a:t>louhy</a:t>
            </a:r>
            <a:r>
              <a:rPr lang="sk-SK" sz="2400" b="1" dirty="0">
                <a:solidFill>
                  <a:srgbClr val="008000"/>
                </a:solidFill>
                <a:cs typeface="Times New Roman"/>
              </a:rPr>
              <a:t>,  </a:t>
            </a:r>
            <a:r>
              <a:rPr lang="sk-SK" sz="2400" b="1" dirty="0" err="1">
                <a:solidFill>
                  <a:srgbClr val="008000"/>
                </a:solidFill>
                <a:cs typeface="Times New Roman"/>
              </a:rPr>
              <a:t>se</a:t>
            </a:r>
            <a:r>
              <a:rPr lang="sk-SK" sz="2400" b="1" dirty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>
                <a:solidFill>
                  <a:srgbClr val="008000"/>
                </a:solidFill>
                <a:cs typeface="Times New Roman"/>
              </a:rPr>
              <a:t>dosud</a:t>
            </a:r>
            <a:r>
              <a:rPr lang="sk-SK" sz="2400" b="1" dirty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>
                <a:solidFill>
                  <a:srgbClr val="008000"/>
                </a:solidFill>
                <a:cs typeface="Times New Roman"/>
              </a:rPr>
              <a:t>spaluje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ZHODNOCENÍ LIGNINU – LEVNÉHO ODPADNÍHO POLYMERU ČEKÁ PRÁVĚ NA VÁS!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10 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1556792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8000"/>
                </a:solidFill>
                <a:latin typeface="Arial Black" pitchFamily="34" charset="0"/>
              </a:rPr>
              <a:t>Nedávno (vloni) se objevil na Internetu proces chemického rozkladu BIOMASY,  který má vést až ke kyselině </a:t>
            </a:r>
            <a:r>
              <a:rPr lang="cs-CZ" sz="4400" dirty="0" err="1">
                <a:solidFill>
                  <a:srgbClr val="008000"/>
                </a:solidFill>
                <a:latin typeface="Arial Black" pitchFamily="34" charset="0"/>
              </a:rPr>
              <a:t>tereftalové</a:t>
            </a:r>
            <a:r>
              <a:rPr lang="cs-CZ" sz="4400" dirty="0">
                <a:solidFill>
                  <a:srgbClr val="008000"/>
                </a:solidFill>
                <a:latin typeface="Arial Black" pitchFamily="34" charset="0"/>
              </a:rPr>
              <a:t>, což je hlavní (hmotnostně) složky pro výrobu PET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5" name="Obrázek 4" descr="img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5" name="Obrázek 4" descr="img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Co to může přinést?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Nebude zvýšení produkce LIGNINU  na úkor celulózy?</a:t>
            </a:r>
          </a:p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Při výrobě </a:t>
            </a:r>
            <a:r>
              <a:rPr lang="cs-CZ" cap="all" dirty="0">
                <a:solidFill>
                  <a:srgbClr val="0000FF"/>
                </a:solidFill>
                <a:latin typeface="Arial Black" pitchFamily="34" charset="0"/>
              </a:rPr>
              <a:t>celulózy</a:t>
            </a:r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 bude více ligninu nevýhodou </a:t>
            </a:r>
          </a:p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Chemické využití LIGNINU  zatím není dořešené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Třísloviny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Třísloviny (taniny</a:t>
            </a:r>
            <a:r>
              <a:rPr lang="cs-CZ" sz="2800" b="1" dirty="0">
                <a:latin typeface="Arial Black" pitchFamily="34" charset="0"/>
              </a:rPr>
              <a:t>) </a:t>
            </a:r>
            <a:r>
              <a:rPr lang="cs-CZ" sz="2800" b="1" dirty="0"/>
              <a:t>jsou rostlinné </a:t>
            </a:r>
            <a:r>
              <a:rPr lang="cs-CZ" sz="2800" b="1" dirty="0" err="1"/>
              <a:t>polyfenoly</a:t>
            </a:r>
            <a:r>
              <a:rPr lang="cs-CZ" sz="2800" b="1" dirty="0"/>
              <a:t> trpké, svíravé či hořké chuti, které sráží proteiny a alkaloidy. </a:t>
            </a:r>
          </a:p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Vyčiňují kůži na useň</a:t>
            </a:r>
          </a:p>
          <a:p>
            <a:r>
              <a:rPr lang="cs-CZ" sz="2800" dirty="0"/>
              <a:t>Z chemického hlediska jsou to velké </a:t>
            </a:r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polyfenolické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 sloučeniny</a:t>
            </a:r>
            <a:r>
              <a:rPr lang="cs-CZ" sz="2800" dirty="0"/>
              <a:t>, které </a:t>
            </a:r>
            <a:r>
              <a:rPr lang="cs-CZ" sz="2800" b="1" dirty="0">
                <a:solidFill>
                  <a:srgbClr val="00B050"/>
                </a:solidFill>
                <a:latin typeface="Arial Black" pitchFamily="34" charset="0"/>
              </a:rPr>
              <a:t>obsahují hydroxylové a karboxylové skupiny</a:t>
            </a:r>
            <a:r>
              <a:rPr lang="cs-CZ" sz="2800" dirty="0"/>
              <a:t> vázající se na proteiny a jiné makromolekuly. </a:t>
            </a:r>
          </a:p>
          <a:p>
            <a:r>
              <a:rPr lang="cs-CZ" sz="2800" dirty="0"/>
              <a:t>Mívají molekulovou hmotnost od 500 do 3 000 g/mol.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/>
              <a:t>Ing. J. Dvořáková: </a:t>
            </a:r>
            <a:r>
              <a:rPr lang="cs-CZ" sz="2800" b="1" dirty="0"/>
              <a:t>PŘÍRODNÍ POLYMERY</a:t>
            </a:r>
            <a:r>
              <a:rPr lang="cs-CZ" sz="2800" dirty="0"/>
              <a:t>, VŠCHT Praha, Katedra polymerů, skripta 1990</a:t>
            </a:r>
          </a:p>
          <a:p>
            <a:r>
              <a:rPr lang="cs-CZ" sz="2800" dirty="0"/>
              <a:t>J. Mleziva, J. Kálal: </a:t>
            </a:r>
            <a:r>
              <a:rPr lang="cs-CZ" sz="2800" b="1" dirty="0"/>
              <a:t>Základy makromolekulární chemie</a:t>
            </a:r>
            <a:r>
              <a:rPr lang="cs-CZ" sz="2800" dirty="0"/>
              <a:t>, SNTL Praha, 1986</a:t>
            </a:r>
          </a:p>
          <a:p>
            <a:r>
              <a:rPr lang="cs-CZ" sz="2800" dirty="0"/>
              <a:t>J. </a:t>
            </a:r>
            <a:r>
              <a:rPr lang="cs-CZ" sz="2800" dirty="0" err="1"/>
              <a:t>Bučko</a:t>
            </a:r>
            <a:r>
              <a:rPr lang="cs-CZ" sz="2800" dirty="0"/>
              <a:t>, L. </a:t>
            </a:r>
            <a:r>
              <a:rPr lang="cs-CZ" sz="2800" dirty="0" err="1"/>
              <a:t>Šutý</a:t>
            </a:r>
            <a:r>
              <a:rPr lang="cs-CZ" sz="2800" dirty="0"/>
              <a:t>, M. Košík: </a:t>
            </a:r>
            <a:r>
              <a:rPr lang="cs-CZ" sz="2800" b="1" dirty="0"/>
              <a:t>Chemické </a:t>
            </a:r>
            <a:r>
              <a:rPr lang="cs-CZ" sz="2800" b="1" dirty="0" err="1"/>
              <a:t>spracovanie</a:t>
            </a:r>
            <a:r>
              <a:rPr lang="cs-CZ" sz="2800" b="1" dirty="0"/>
              <a:t> </a:t>
            </a:r>
            <a:r>
              <a:rPr lang="cs-CZ" sz="2800" b="1" dirty="0" err="1"/>
              <a:t>dreva</a:t>
            </a:r>
            <a:r>
              <a:rPr lang="cs-CZ" sz="2800" dirty="0"/>
              <a:t>, ALFA Bratislava, 1988</a:t>
            </a:r>
          </a:p>
          <a:p>
            <a:r>
              <a:rPr lang="cs-CZ" sz="2800" dirty="0"/>
              <a:t>A. Blažej, L. </a:t>
            </a:r>
            <a:r>
              <a:rPr lang="cs-CZ" sz="2800" dirty="0" err="1"/>
              <a:t>Šutý</a:t>
            </a:r>
            <a:r>
              <a:rPr lang="cs-CZ" sz="2800" dirty="0"/>
              <a:t> : </a:t>
            </a:r>
            <a:r>
              <a:rPr lang="cs-CZ" sz="2800" b="1" dirty="0" err="1"/>
              <a:t>Rastlinné</a:t>
            </a:r>
            <a:r>
              <a:rPr lang="cs-CZ" sz="2800" dirty="0"/>
              <a:t> </a:t>
            </a:r>
            <a:r>
              <a:rPr lang="cs-CZ" sz="2800" b="1" dirty="0"/>
              <a:t>fenolové </a:t>
            </a:r>
            <a:r>
              <a:rPr lang="cs-CZ" sz="2800" b="1" dirty="0" err="1"/>
              <a:t>zlúčeniny</a:t>
            </a:r>
            <a:r>
              <a:rPr lang="cs-CZ" sz="2800" dirty="0"/>
              <a:t>, ALFA Bratislava, 1973</a:t>
            </a:r>
          </a:p>
          <a:p>
            <a:r>
              <a:rPr lang="cs-CZ" sz="2800" dirty="0"/>
              <a:t>A. Blažej, V. </a:t>
            </a:r>
            <a:r>
              <a:rPr lang="cs-CZ" sz="2800" dirty="0" err="1"/>
              <a:t>Szilvová</a:t>
            </a:r>
            <a:r>
              <a:rPr lang="cs-CZ" sz="2800" dirty="0"/>
              <a:t>: </a:t>
            </a:r>
            <a:r>
              <a:rPr lang="cs-CZ" sz="2800" b="1" dirty="0" err="1"/>
              <a:t>Prírodné</a:t>
            </a:r>
            <a:r>
              <a:rPr lang="cs-CZ" sz="2800" b="1" dirty="0"/>
              <a:t> a syntetické polymery</a:t>
            </a:r>
            <a:r>
              <a:rPr lang="cs-CZ" sz="2800" dirty="0"/>
              <a:t>, SVŠT Bratislava, skripta 1985</a:t>
            </a:r>
          </a:p>
          <a:p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7" name="Obrázek 6" descr="img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3521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347864" y="188640"/>
            <a:ext cx="230425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75856" y="3068960"/>
            <a:ext cx="2304256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347864" y="5661248"/>
            <a:ext cx="2304256" cy="57606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5" name="Obrázek 4" descr="375px-Tannic_acid_2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38" y="105674"/>
            <a:ext cx="6862676" cy="6707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ovéPole 6"/>
          <p:cNvSpPr txBox="1"/>
          <p:nvPr/>
        </p:nvSpPr>
        <p:spPr>
          <a:xfrm>
            <a:off x="6887214" y="404664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Tanin – jedna z možných struktur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6" name="Obrázek 5" descr="800px-Tannic_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61" y="1484784"/>
            <a:ext cx="8659411" cy="4633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3326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8000"/>
                </a:solidFill>
                <a:latin typeface="Arial Black" pitchFamily="34" charset="0"/>
              </a:rPr>
              <a:t>Tanin –další z možných struktur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7" name="Obrázek 6" descr="800px-Tannin_in_Plastic_conta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94244"/>
            <a:ext cx="7992888" cy="54551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86" y="764705"/>
            <a:ext cx="9150886" cy="6198856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971600" y="4509120"/>
            <a:ext cx="295232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7544" y="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5" name="Obrázek 4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42584" cy="37444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72514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>
                <a:solidFill>
                  <a:srgbClr val="C00000"/>
                </a:solidFill>
              </a:rPr>
              <a:t>hydrolyzovatelné</a:t>
            </a:r>
            <a:r>
              <a:rPr lang="cs-CZ" sz="4400" b="1" dirty="0">
                <a:solidFill>
                  <a:srgbClr val="C00000"/>
                </a:solidFill>
              </a:rPr>
              <a:t> taniny </a:t>
            </a:r>
            <a:r>
              <a:rPr lang="cs-CZ" sz="2800" b="1" dirty="0">
                <a:solidFill>
                  <a:srgbClr val="C00000"/>
                </a:solidFill>
              </a:rPr>
              <a:t>= </a:t>
            </a:r>
            <a:r>
              <a:rPr lang="cs-CZ" sz="2800" b="1" dirty="0" err="1">
                <a:solidFill>
                  <a:srgbClr val="C00000"/>
                </a:solidFill>
              </a:rPr>
              <a:t>kys</a:t>
            </a:r>
            <a:r>
              <a:rPr lang="cs-CZ" sz="2800" b="1" dirty="0">
                <a:solidFill>
                  <a:srgbClr val="C00000"/>
                </a:solidFill>
              </a:rPr>
              <a:t>. </a:t>
            </a:r>
            <a:r>
              <a:rPr lang="cs-CZ" sz="2800" b="1" dirty="0" err="1">
                <a:solidFill>
                  <a:srgbClr val="C00000"/>
                </a:solidFill>
              </a:rPr>
              <a:t>gallová</a:t>
            </a:r>
            <a:r>
              <a:rPr lang="cs-CZ" sz="2800" b="1" dirty="0">
                <a:solidFill>
                  <a:srgbClr val="C00000"/>
                </a:solidFill>
              </a:rPr>
              <a:t> + navázané sacharidy</a:t>
            </a:r>
            <a:endParaRPr lang="cs-CZ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6" name="Obrázek 5" descr="img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704856" cy="5056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err="1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3600" b="1" dirty="0">
                <a:solidFill>
                  <a:srgbClr val="008000"/>
                </a:solidFill>
                <a:latin typeface="Arial Black" pitchFamily="34" charset="0"/>
              </a:rPr>
              <a:t> &gt; kondenzované taniny</a:t>
            </a:r>
            <a:endParaRPr lang="cs-CZ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>
                <a:solidFill>
                  <a:srgbClr val="0000FF"/>
                </a:solidFill>
                <a:latin typeface="Arial Black" pitchFamily="34" charset="0"/>
              </a:rPr>
              <a:t>Taniny odvozené od STILBENU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119224" cy="2160240"/>
          </a:xfrm>
          <a:prstGeom prst="rect">
            <a:avLst/>
          </a:prstGeom>
        </p:spPr>
      </p:pic>
      <p:pic>
        <p:nvPicPr>
          <p:cNvPr id="9" name="Obrázek 8" descr="img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55775"/>
            <a:ext cx="5045936" cy="3096601"/>
          </a:xfrm>
          <a:prstGeom prst="rect">
            <a:avLst/>
          </a:prstGeom>
        </p:spPr>
      </p:pic>
      <p:cxnSp>
        <p:nvCxnSpPr>
          <p:cNvPr id="11" name="Přímá spojovací šipka 10"/>
          <p:cNvCxnSpPr/>
          <p:nvPr/>
        </p:nvCxnSpPr>
        <p:spPr>
          <a:xfrm flipH="1">
            <a:off x="2987824" y="836712"/>
            <a:ext cx="2880320" cy="10081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320px-Stilbene_trans_structure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836712"/>
            <a:ext cx="3048000" cy="1905000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13" name="TextovéPole 12"/>
          <p:cNvSpPr txBox="1"/>
          <p:nvPr/>
        </p:nvSpPr>
        <p:spPr>
          <a:xfrm>
            <a:off x="6084168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Cis i trans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200" b="1" dirty="0" err="1">
                <a:solidFill>
                  <a:srgbClr val="008000"/>
                </a:solidFill>
              </a:rPr>
              <a:t>Flavonoidy</a:t>
            </a:r>
            <a:r>
              <a:rPr lang="cs-CZ" sz="3200" b="1" dirty="0">
                <a:solidFill>
                  <a:srgbClr val="008000"/>
                </a:solidFill>
              </a:rPr>
              <a:t> &gt; kondenzované taniny</a:t>
            </a:r>
          </a:p>
          <a:p>
            <a:pPr marL="0" lvl="1" algn="ctr"/>
            <a:r>
              <a:rPr lang="cs-CZ" sz="3200" b="1" dirty="0">
                <a:solidFill>
                  <a:srgbClr val="008000"/>
                </a:solidFill>
              </a:rPr>
              <a:t>&amp;</a:t>
            </a:r>
          </a:p>
          <a:p>
            <a:pPr marL="0" lvl="1" algn="ctr"/>
            <a:r>
              <a:rPr lang="cs-CZ" sz="3200" b="1" dirty="0" err="1">
                <a:solidFill>
                  <a:srgbClr val="C00000"/>
                </a:solidFill>
              </a:rPr>
              <a:t>hydrolyzovatelné</a:t>
            </a:r>
            <a:r>
              <a:rPr lang="cs-CZ" sz="3200" b="1" dirty="0">
                <a:solidFill>
                  <a:srgbClr val="C00000"/>
                </a:solidFill>
              </a:rPr>
              <a:t> taniny = </a:t>
            </a:r>
            <a:r>
              <a:rPr lang="cs-CZ" sz="3200" b="1" dirty="0" err="1">
                <a:solidFill>
                  <a:srgbClr val="C00000"/>
                </a:solidFill>
              </a:rPr>
              <a:t>kys</a:t>
            </a:r>
            <a:r>
              <a:rPr lang="cs-CZ" sz="3200" b="1" dirty="0">
                <a:solidFill>
                  <a:srgbClr val="C00000"/>
                </a:solidFill>
              </a:rPr>
              <a:t>. </a:t>
            </a:r>
            <a:r>
              <a:rPr lang="cs-CZ" sz="3200" b="1" dirty="0" err="1">
                <a:solidFill>
                  <a:srgbClr val="C00000"/>
                </a:solidFill>
              </a:rPr>
              <a:t>gallová</a:t>
            </a:r>
            <a:r>
              <a:rPr lang="cs-CZ" sz="3200" b="1" dirty="0">
                <a:solidFill>
                  <a:srgbClr val="C00000"/>
                </a:solidFill>
              </a:rPr>
              <a:t> (</a:t>
            </a:r>
            <a:r>
              <a:rPr lang="cs-CZ" sz="3200" b="1" dirty="0" err="1">
                <a:solidFill>
                  <a:srgbClr val="C00000"/>
                </a:solidFill>
              </a:rPr>
              <a:t>kys</a:t>
            </a:r>
            <a:r>
              <a:rPr lang="cs-CZ" sz="3200" b="1" dirty="0">
                <a:solidFill>
                  <a:srgbClr val="C00000"/>
                </a:solidFill>
              </a:rPr>
              <a:t>. </a:t>
            </a:r>
            <a:r>
              <a:rPr lang="cs-CZ" sz="3200" b="1" dirty="0" err="1">
                <a:solidFill>
                  <a:srgbClr val="C00000"/>
                </a:solidFill>
              </a:rPr>
              <a:t>Elagová</a:t>
            </a:r>
            <a:r>
              <a:rPr lang="cs-CZ" sz="3200" b="1" dirty="0">
                <a:solidFill>
                  <a:srgbClr val="C00000"/>
                </a:solidFill>
              </a:rPr>
              <a:t>) + navázané sacharidy</a:t>
            </a:r>
          </a:p>
          <a:p>
            <a:pPr marL="0" lvl="1" algn="ctr"/>
            <a:r>
              <a:rPr lang="cs-CZ" sz="3200" b="1" dirty="0">
                <a:solidFill>
                  <a:srgbClr val="C00000"/>
                </a:solidFill>
              </a:rPr>
              <a:t>&amp; </a:t>
            </a:r>
          </a:p>
          <a:p>
            <a:pPr marL="0" lvl="1" algn="ctr"/>
            <a:r>
              <a:rPr lang="cs-CZ" sz="3200" b="1" dirty="0">
                <a:solidFill>
                  <a:srgbClr val="0000FF"/>
                </a:solidFill>
              </a:rPr>
              <a:t>Taniny odvozené od STILBENU</a:t>
            </a:r>
            <a:endParaRPr lang="cs-CZ" sz="2400" dirty="0">
              <a:solidFill>
                <a:srgbClr val="0000FF"/>
              </a:solidFill>
            </a:endParaRPr>
          </a:p>
          <a:p>
            <a:pPr marL="0" lvl="1" algn="ctr"/>
            <a:endParaRPr lang="cs-CZ" sz="3200" b="1" dirty="0">
              <a:solidFill>
                <a:srgbClr val="C00000"/>
              </a:solidFill>
            </a:endParaRPr>
          </a:p>
          <a:p>
            <a:pPr marL="0" lvl="1" algn="ctr"/>
            <a:r>
              <a:rPr lang="cs-CZ" sz="3200" b="1" dirty="0">
                <a:solidFill>
                  <a:srgbClr val="FF0000"/>
                </a:solidFill>
              </a:rPr>
              <a:t>Se často vyskytují společně v jednom rostlinném extraktu</a:t>
            </a:r>
            <a:endParaRPr lang="cs-CZ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5" name="Obrázek 4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-1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>
                <a:solidFill>
                  <a:srgbClr val="FF0000"/>
                </a:solidFill>
                <a:latin typeface="Arial Black" pitchFamily="34" charset="0"/>
              </a:rPr>
              <a:t>STROM – PŘIBLIŽNÉ SLOŽENÍ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075240" cy="37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2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FF0000"/>
                          </a:solidFill>
                        </a:rPr>
                        <a:t>ČÁST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rgbClr val="FF0000"/>
                          </a:solidFill>
                        </a:rPr>
                        <a:t>cca. %hmot.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/>
                        <a:t>Pařez + kořenový 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/>
                        <a:t>Větve 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/>
                        <a:t>Kmen – </a:t>
                      </a:r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dále rozděleno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Vrchol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Kůra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>
                          <a:solidFill>
                            <a:srgbClr val="008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51520" y="5229200"/>
            <a:ext cx="864096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Z BIOMASY  stromu tedy zpracováváme na řezivo či buničinu jen cca. 55 % hmot. 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6" name="Obrázek 5" descr="img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28827"/>
            <a:ext cx="9144000" cy="6629172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 flipH="1">
            <a:off x="3923928" y="2060848"/>
            <a:ext cx="288032" cy="64807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283968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Radikál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5" name="Obrázek 4" descr="img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658" y="0"/>
            <a:ext cx="9166658" cy="67560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11960" y="188640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ČINĚNÍ KŮŽÍ NA USEŇ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539" y="0"/>
            <a:ext cx="8229600" cy="850106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Duběnkový inkoust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84576"/>
          </a:xfrm>
        </p:spPr>
        <p:txBody>
          <a:bodyPr/>
          <a:lstStyle/>
          <a:p>
            <a:pPr algn="just">
              <a:buNone/>
            </a:pPr>
            <a:r>
              <a:rPr lang="cs-CZ" b="1" dirty="0">
                <a:solidFill>
                  <a:srgbClr val="FF0000"/>
                </a:solidFill>
              </a:rPr>
              <a:t>Duběnkový inkoust </a:t>
            </a:r>
            <a:r>
              <a:rPr lang="cs-CZ" b="1" dirty="0"/>
              <a:t>(také </a:t>
            </a:r>
            <a:r>
              <a:rPr lang="cs-CZ" b="1" dirty="0" err="1">
                <a:solidFill>
                  <a:srgbClr val="FF0000"/>
                </a:solidFill>
              </a:rPr>
              <a:t>železoduběnkový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železogalový</a:t>
            </a:r>
            <a:r>
              <a:rPr lang="cs-CZ" b="1" dirty="0">
                <a:solidFill>
                  <a:srgbClr val="FF0000"/>
                </a:solidFill>
              </a:rPr>
              <a:t> inkoust</a:t>
            </a:r>
            <a:r>
              <a:rPr lang="cs-CZ" b="1" dirty="0"/>
              <a:t>) je </a:t>
            </a:r>
            <a:r>
              <a:rPr lang="cs-CZ" dirty="0"/>
              <a:t>inkoust </a:t>
            </a:r>
            <a:r>
              <a:rPr lang="cs-CZ" dirty="0" err="1"/>
              <a:t>fialovo</a:t>
            </a:r>
            <a:r>
              <a:rPr lang="cs-CZ" dirty="0"/>
              <a:t>-černé barvy, vyráběný ze solí železa a taninu z rostlinných zdrojů. Jde o organokovovou sloučeninu rozptýlenou ve vodě, ve které je stabilizována pojivem, který zajišťuje rozptýlení pigmentu v roztoku. V Evropě byl běžně používán od 12. do 19. století.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0EE214C-FB40-42B8-8111-14BDF082C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7" b="2784"/>
          <a:stretch/>
        </p:blipFill>
        <p:spPr>
          <a:xfrm rot="10800000"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89D980-F7D1-4576-88E0-A0FB8F4B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cs-CZ">
                <a:solidFill>
                  <a:srgbClr val="FFFFFF"/>
                </a:solidFill>
              </a:rPr>
              <a:t>2. 11. 2020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3444F3-A0AB-42C7-BBCB-50C919C4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>
                <a:solidFill>
                  <a:srgbClr val="FFFFFF"/>
                </a:solidFill>
              </a:rPr>
              <a:t>PŘÍRODNÍ POLYMERY lignin, třísloviny a huminové kyseliny PŘF MU 5 2020</a:t>
            </a:r>
            <a:endParaRPr lang="sk-SK" sz="900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B3BBF6-531F-40F4-AF7E-10488FED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F41B0DE-FA74-4AFF-A5C7-1440790630ED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43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F4978EB-F55D-401F-90BC-0D9749D0F1CE}"/>
              </a:ext>
            </a:extLst>
          </p:cNvPr>
          <p:cNvSpPr txBox="1"/>
          <p:nvPr/>
        </p:nvSpPr>
        <p:spPr>
          <a:xfrm>
            <a:off x="4572000" y="5910943"/>
            <a:ext cx="4582146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Plodem dubu je žalud, </a:t>
            </a:r>
          </a:p>
          <a:p>
            <a:r>
              <a:rPr lang="cs-CZ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ne duběnka!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9681927-7D7A-44DA-88A3-95C98B629872}"/>
              </a:ext>
            </a:extLst>
          </p:cNvPr>
          <p:cNvSpPr txBox="1"/>
          <p:nvPr/>
        </p:nvSpPr>
        <p:spPr>
          <a:xfrm>
            <a:off x="0" y="0"/>
            <a:ext cx="4860032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000FF"/>
                </a:solidFill>
                <a:latin typeface="Arial Black" panose="020B0A04020102020204" pitchFamily="34" charset="0"/>
              </a:rPr>
              <a:t>Duběnkový</a:t>
            </a:r>
            <a:endParaRPr lang="cs-CZ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25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76" y="27856"/>
            <a:ext cx="9036496" cy="1456928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Duběnkový inkoust 2</a:t>
            </a:r>
            <a:b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4000" b="1" dirty="0">
                <a:solidFill>
                  <a:srgbClr val="C00000"/>
                </a:solidFill>
                <a:latin typeface="Arial Black" pitchFamily="34" charset="0"/>
              </a:rPr>
              <a:t>historický recept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1245" y="1700808"/>
            <a:ext cx="9144000" cy="411808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cs-CZ" sz="2000" b="1" i="1" dirty="0"/>
              <a:t>„Opatři stejné váhové množství duběnek a višňové pryskyřice, pryskyřici namoč za dorůstajícího měsíce – 5. nebo</a:t>
            </a:r>
          </a:p>
          <a:p>
            <a:pPr>
              <a:buNone/>
            </a:pPr>
            <a:r>
              <a:rPr lang="cs-CZ" sz="2000" b="1" i="1" dirty="0"/>
              <a:t>11. dne – do medoviny v množství, které se vejde do tří vaječných skořápek, nebo do vody a nech máčet dva týdny.</a:t>
            </a:r>
          </a:p>
          <a:p>
            <a:pPr>
              <a:buNone/>
            </a:pPr>
            <a:r>
              <a:rPr lang="cs-CZ" sz="2000" b="1" i="1" dirty="0"/>
              <a:t>Duběnky roztluč na prášek a prosej sítem. Pak vezmi nevelké železné desky, dlouhé dva nebo tři prsty a široké jeden</a:t>
            </a:r>
          </a:p>
          <a:p>
            <a:pPr>
              <a:buNone/>
            </a:pPr>
            <a:r>
              <a:rPr lang="cs-CZ" sz="2000" b="1" i="1" dirty="0"/>
              <a:t>prst a v počtu dvaceti nebo třiceti je pomocí provázku upevni na dřívko a zavěs do nádoby (s připravenou tekutinou).</a:t>
            </a:r>
          </a:p>
          <a:p>
            <a:pPr>
              <a:buNone/>
            </a:pPr>
            <a:r>
              <a:rPr lang="cs-CZ" sz="2000" b="1" i="1" dirty="0"/>
              <a:t>Míchej dvakrát denně po dva týdny. Pak </a:t>
            </a:r>
            <a:r>
              <a:rPr lang="cs-CZ" sz="2000" b="1" i="1" dirty="0" err="1"/>
              <a:t>přilej</a:t>
            </a:r>
            <a:r>
              <a:rPr lang="cs-CZ" sz="2000" b="1" i="1" dirty="0"/>
              <a:t> tři lžíce vína a dvě lžíce čerstvého medu bez voštin. Inkoust slij tehdy,</a:t>
            </a:r>
          </a:p>
          <a:p>
            <a:pPr>
              <a:buNone/>
            </a:pPr>
            <a:r>
              <a:rPr lang="cs-CZ" sz="2000" b="1" i="1" dirty="0"/>
              <a:t>až získá černou barvu, když je nebe čisté a jasné. Vydrží pak dva nebo tři roky i déle.“</a:t>
            </a:r>
            <a:endParaRPr lang="cs-CZ" sz="2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Duběnkový inkoust 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SLOŽKY</a:t>
            </a:r>
          </a:p>
          <a:p>
            <a:r>
              <a:rPr lang="cs-CZ" dirty="0"/>
              <a:t>TANIN &gt; </a:t>
            </a:r>
            <a:r>
              <a:rPr lang="cs-CZ" b="1" u="sng" dirty="0"/>
              <a:t>tříslovina</a:t>
            </a:r>
          </a:p>
          <a:p>
            <a:r>
              <a:rPr lang="cs-CZ" dirty="0"/>
              <a:t>ZELENÁ SKALICE</a:t>
            </a:r>
          </a:p>
          <a:p>
            <a:r>
              <a:rPr lang="cs-CZ" dirty="0"/>
              <a:t>ARABSKÁ GUMA &gt; </a:t>
            </a:r>
            <a:r>
              <a:rPr lang="cs-CZ" b="1" u="sng" dirty="0"/>
              <a:t>rostlinná guma</a:t>
            </a:r>
          </a:p>
          <a:p>
            <a:r>
              <a:rPr lang="cs-CZ" dirty="0"/>
              <a:t>VODA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9" name="Obrázek 8" descr="Chemická reakce při vzniku duběnkového inkoust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964488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3707904" y="24208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Kyselina GALLOTANINOVÁ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baseline="30000" dirty="0">
                <a:solidFill>
                  <a:srgbClr val="008000"/>
                </a:solidFill>
                <a:latin typeface="Arial Black" pitchFamily="34" charset="0"/>
              </a:rPr>
              <a:t>+2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Arial Black" pitchFamily="34" charset="0"/>
              </a:rPr>
              <a:t>Fe</a:t>
            </a:r>
            <a:r>
              <a:rPr lang="cs-CZ" baseline="30000" dirty="0">
                <a:latin typeface="Arial Black" pitchFamily="34" charset="0"/>
              </a:rPr>
              <a:t>+3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1979712" y="1556792"/>
            <a:ext cx="5472608" cy="288032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AD2A0E-0209-45DC-9688-1D4DCF436E22}"/>
              </a:ext>
            </a:extLst>
          </p:cNvPr>
          <p:cNvSpPr txBox="1"/>
          <p:nvPr/>
        </p:nvSpPr>
        <p:spPr>
          <a:xfrm>
            <a:off x="4701114" y="511044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 Black" panose="020B0A04020102020204" pitchFamily="34" charset="0"/>
              </a:rPr>
              <a:t>Černá barva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Duběnkový inkoust 5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/>
              <a:t>Reakce změny oxidačního stupně železa a tím černé barvy</a:t>
            </a:r>
          </a:p>
          <a:p>
            <a:r>
              <a:rPr lang="cs-CZ" b="1" dirty="0"/>
              <a:t>Příčiny blednutí inkoustu a reakce iontu železa při této změně je </a:t>
            </a:r>
            <a:r>
              <a:rPr lang="cs-CZ" b="1" cap="all" dirty="0">
                <a:solidFill>
                  <a:srgbClr val="C00000"/>
                </a:solidFill>
              </a:rPr>
              <a:t>redukce </a:t>
            </a:r>
          </a:p>
          <a:p>
            <a:r>
              <a:rPr lang="cs-CZ" b="1" dirty="0"/>
              <a:t>Obnovování duběnkového inkoustu je </a:t>
            </a:r>
            <a:r>
              <a:rPr lang="cs-CZ" b="1" dirty="0">
                <a:solidFill>
                  <a:srgbClr val="008000"/>
                </a:solidFill>
              </a:rPr>
              <a:t>OXIDACE  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TRVANLIVOST duběnkového inkoustu tkví v reakci s celulózou nebo kolagenem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68344" y="26369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CC6600"/>
                </a:solidFill>
                <a:latin typeface="Arial Black" pitchFamily="34" charset="0"/>
              </a:rPr>
              <a:t>Fe</a:t>
            </a:r>
            <a:r>
              <a:rPr lang="cs-CZ" sz="2400" baseline="30000" dirty="0">
                <a:solidFill>
                  <a:srgbClr val="CC6600"/>
                </a:solidFill>
                <a:latin typeface="Arial Black" pitchFamily="34" charset="0"/>
              </a:rPr>
              <a:t>+3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15816" y="37170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sz="2400" baseline="30000" dirty="0">
                <a:solidFill>
                  <a:srgbClr val="008000"/>
                </a:solidFill>
                <a:latin typeface="Arial Black" pitchFamily="34" charset="0"/>
              </a:rPr>
              <a:t>+2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INKOUST versus </a:t>
            </a:r>
            <a:r>
              <a:rPr lang="cs-CZ" b="1" dirty="0">
                <a:solidFill>
                  <a:schemeClr val="tx1"/>
                </a:solidFill>
                <a:latin typeface="Arial Black" pitchFamily="34" charset="0"/>
              </a:rPr>
              <a:t>TUŠ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INKOUST je složen z: ……………</a:t>
            </a:r>
          </a:p>
          <a:p>
            <a:r>
              <a:rPr lang="cs-CZ" b="1" dirty="0"/>
              <a:t>TUŠ je složena z: …………………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Taniny &amp; konzervace kovů 1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8" name="Obrázek 7" descr="img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47577" y="-870132"/>
            <a:ext cx="5040562" cy="87422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/>
          <a:lstStyle/>
          <a:p>
            <a:r>
              <a:rPr lang="cs-CZ" sz="3600" b="1" dirty="0">
                <a:solidFill>
                  <a:srgbClr val="FF0000"/>
                </a:solidFill>
                <a:latin typeface="Arial Black" pitchFamily="34" charset="0"/>
              </a:rPr>
              <a:t>DŘEVO – PŘIBLIŽNÉ SLOŽENÍ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2" tooltip="Celulóza"/>
              </a:rPr>
              <a:t>celulóza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(40–50 %)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3" tooltip="Lignin"/>
              </a:rPr>
              <a:t>lignin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(20–30 %)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4" tooltip="Hemicelulóza"/>
              </a:rPr>
              <a:t>hemicelulózy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(20–30 %)</a:t>
            </a:r>
          </a:p>
          <a:p>
            <a:r>
              <a:rPr lang="cs-CZ" sz="2200" b="1" u="sng" dirty="0">
                <a:solidFill>
                  <a:srgbClr val="C00000"/>
                </a:solidFill>
              </a:rPr>
              <a:t>doprovodné složky </a:t>
            </a:r>
          </a:p>
          <a:p>
            <a:pPr lvl="1"/>
            <a:r>
              <a:rPr lang="cs-CZ" sz="2200" b="1" dirty="0">
                <a:solidFill>
                  <a:srgbClr val="C00000"/>
                </a:solidFill>
              </a:rPr>
              <a:t>další </a:t>
            </a:r>
            <a:r>
              <a:rPr lang="cs-CZ" sz="2200" b="1" dirty="0">
                <a:solidFill>
                  <a:srgbClr val="C00000"/>
                </a:solidFill>
                <a:hlinkClick r:id="rId5" tooltip="Organická látka"/>
              </a:rPr>
              <a:t>organické látky</a:t>
            </a:r>
            <a:r>
              <a:rPr lang="cs-CZ" sz="2200" b="1" dirty="0">
                <a:solidFill>
                  <a:srgbClr val="C00000"/>
                </a:solidFill>
              </a:rPr>
              <a:t> (1–3 %, u tropických dřevin až 15 %): </a:t>
            </a:r>
            <a:r>
              <a:rPr lang="cs-CZ" sz="2200" b="1" dirty="0">
                <a:solidFill>
                  <a:srgbClr val="C00000"/>
                </a:solidFill>
                <a:hlinkClick r:id="rId6" tooltip="Terpen"/>
              </a:rPr>
              <a:t>terpeny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7" tooltip="Tuky"/>
              </a:rPr>
              <a:t>tuky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8" tooltip="Vosk"/>
              </a:rPr>
              <a:t>vosky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9" tooltip="Pektin"/>
              </a:rPr>
              <a:t>pektiny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10" tooltip="Třísloviny"/>
              </a:rPr>
              <a:t>třísloviny</a:t>
            </a:r>
            <a:r>
              <a:rPr lang="cs-CZ" sz="2200" b="1" dirty="0">
                <a:solidFill>
                  <a:srgbClr val="C00000"/>
                </a:solidFill>
              </a:rPr>
              <a:t> (pouze u </a:t>
            </a:r>
            <a:r>
              <a:rPr lang="cs-CZ" sz="2200" b="1" dirty="0">
                <a:solidFill>
                  <a:srgbClr val="C00000"/>
                </a:solidFill>
                <a:hlinkClick r:id="rId11" tooltip="Listnatý strom"/>
              </a:rPr>
              <a:t>listnáčů</a:t>
            </a:r>
            <a:r>
              <a:rPr lang="cs-CZ" sz="2200" b="1" dirty="0">
                <a:solidFill>
                  <a:srgbClr val="C00000"/>
                </a:solidFill>
              </a:rPr>
              <a:t>), </a:t>
            </a:r>
            <a:r>
              <a:rPr lang="cs-CZ" sz="2200" b="1" dirty="0">
                <a:solidFill>
                  <a:srgbClr val="C00000"/>
                </a:solidFill>
                <a:hlinkClick r:id="rId12" tooltip="Steroly"/>
              </a:rPr>
              <a:t>steroly</a:t>
            </a:r>
            <a:r>
              <a:rPr lang="cs-CZ" sz="2200" b="1" dirty="0">
                <a:solidFill>
                  <a:srgbClr val="C00000"/>
                </a:solidFill>
              </a:rPr>
              <a:t>, </a:t>
            </a:r>
            <a:r>
              <a:rPr lang="cs-CZ" sz="2200" b="1" dirty="0">
                <a:solidFill>
                  <a:srgbClr val="C00000"/>
                </a:solidFill>
                <a:hlinkClick r:id="rId13" tooltip="Pryskyřice"/>
              </a:rPr>
              <a:t>pryskyřice</a:t>
            </a:r>
            <a:endParaRPr lang="cs-CZ" sz="2200" b="1" dirty="0">
              <a:solidFill>
                <a:srgbClr val="C00000"/>
              </a:solidFill>
            </a:endParaRPr>
          </a:p>
          <a:p>
            <a:pPr lvl="1"/>
            <a:r>
              <a:rPr lang="cs-CZ" sz="2200" b="1" dirty="0">
                <a:solidFill>
                  <a:srgbClr val="C00000"/>
                </a:solidFill>
                <a:hlinkClick r:id="rId14" tooltip="Anorganická látka"/>
              </a:rPr>
              <a:t>anorganické látky</a:t>
            </a:r>
            <a:r>
              <a:rPr lang="cs-CZ" sz="2200" b="1" dirty="0">
                <a:solidFill>
                  <a:srgbClr val="C00000"/>
                </a:solidFill>
              </a:rPr>
              <a:t> (0,1–0,5 %, u tropických dřevin až 5 %) – po spálení tvoří </a:t>
            </a:r>
            <a:r>
              <a:rPr lang="cs-CZ" sz="2200" b="1" dirty="0">
                <a:solidFill>
                  <a:srgbClr val="C00000"/>
                </a:solidFill>
                <a:hlinkClick r:id="rId15" tooltip="Popel"/>
              </a:rPr>
              <a:t>popel</a:t>
            </a:r>
            <a:endParaRPr lang="cs-CZ" sz="2200" b="1" dirty="0">
              <a:solidFill>
                <a:srgbClr val="C00000"/>
              </a:solidFill>
            </a:endParaRPr>
          </a:p>
          <a:p>
            <a:r>
              <a:rPr lang="cs-CZ" sz="2200" b="1" u="sng" dirty="0">
                <a:solidFill>
                  <a:srgbClr val="0000FF"/>
                </a:solidFill>
              </a:rPr>
              <a:t>voda</a:t>
            </a:r>
            <a:r>
              <a:rPr lang="cs-CZ" sz="2200" b="1" dirty="0">
                <a:solidFill>
                  <a:srgbClr val="0000FF"/>
                </a:solidFill>
              </a:rPr>
              <a:t> v různém množství (podle ročního období, stupně vyschnutí dřeva atd.) </a:t>
            </a:r>
            <a:r>
              <a:rPr lang="cs-CZ" sz="22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AŽ 14 % HMOT. 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2" tooltip="Celulóza"/>
              </a:rPr>
              <a:t>Celulóza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4" tooltip="Hemicelulóza"/>
              </a:rPr>
              <a:t>hemicelulózy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patří mezi 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  <a:hlinkClick r:id="rId16" tooltip="Polysacharidy"/>
              </a:rPr>
              <a:t>polysacharidy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 a bývají souhrnně označovány jako </a:t>
            </a:r>
            <a:r>
              <a:rPr lang="cs-CZ" b="1" i="1" cap="all" dirty="0" err="1">
                <a:solidFill>
                  <a:srgbClr val="FF0000"/>
                </a:solidFill>
                <a:latin typeface="Arial Black" pitchFamily="34" charset="0"/>
                <a:hlinkClick r:id="rId17" tooltip="Holocelulóza"/>
              </a:rPr>
              <a:t>holocelulóza</a:t>
            </a:r>
            <a:endParaRPr lang="cs-CZ" b="1" cap="all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Taniny &amp; konzervace kovů 2 &gt; duběnkový inkoust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pic>
        <p:nvPicPr>
          <p:cNvPr id="9" name="Obrázek 8" descr="img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4" y="-747464"/>
            <a:ext cx="5472608" cy="864096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Taniny &amp; konzervace kovů 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8" name="Obrázek 7" descr="img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97359" y="-688641"/>
            <a:ext cx="5949280" cy="914400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Taniny &amp; potravinářství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112474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 ČIŘENÍ ovocných šťáv v kombinaci s želatinou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600" dirty="0">
                <a:solidFill>
                  <a:srgbClr val="00B050"/>
                </a:solidFill>
                <a:latin typeface="Arial Black" pitchFamily="34" charset="0"/>
              </a:rPr>
              <a:t>Sráží bílkoviny</a:t>
            </a:r>
          </a:p>
          <a:p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Taniny - nové použití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pic>
        <p:nvPicPr>
          <p:cNvPr id="8" name="Obrázek 7" descr="pěny z taninů 1710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764704"/>
            <a:ext cx="8839092" cy="2304256"/>
          </a:xfrm>
          <a:prstGeom prst="rect">
            <a:avLst/>
          </a:prstGeom>
        </p:spPr>
      </p:pic>
      <p:pic>
        <p:nvPicPr>
          <p:cNvPr id="10" name="Obrázek 9" descr="polyestery 2 vyd 1978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0145" y="3068960"/>
            <a:ext cx="6776351" cy="378904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3140968"/>
            <a:ext cx="255577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857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Musí se to něčím </a:t>
            </a:r>
            <a:r>
              <a:rPr lang="cs-CZ" sz="3200" dirty="0" err="1">
                <a:solidFill>
                  <a:srgbClr val="0000FF"/>
                </a:solidFill>
                <a:latin typeface="Arial Black" pitchFamily="34" charset="0"/>
              </a:rPr>
              <a:t>sesíťovat</a:t>
            </a: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Proč se dává ČERVENÉ  víno zrát do dubových sudů?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pic>
        <p:nvPicPr>
          <p:cNvPr id="8" name="Zástupný symbol pro obsah 7" descr="dubové sudy na červené víno WIKI ENG 15112018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-2" y="1628800"/>
            <a:ext cx="9143999" cy="4248472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 látky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b="1" dirty="0" err="1">
                <a:solidFill>
                  <a:srgbClr val="C00000"/>
                </a:solidFill>
                <a:latin typeface="Arial Black" pitchFamily="34" charset="0"/>
              </a:rPr>
              <a:t>Huminové</a:t>
            </a:r>
            <a:r>
              <a:rPr lang="cs-CZ" b="1" dirty="0">
                <a:solidFill>
                  <a:srgbClr val="C00000"/>
                </a:solidFill>
                <a:latin typeface="Arial Black" pitchFamily="34" charset="0"/>
              </a:rPr>
              <a:t> látky</a:t>
            </a:r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dirty="0"/>
              <a:t>jsou přírodní organické látky vznikající rozkladem převážně rostlinných zbytků. </a:t>
            </a:r>
            <a:r>
              <a:rPr lang="cs-CZ" dirty="0" err="1"/>
              <a:t>Huminové</a:t>
            </a:r>
            <a:r>
              <a:rPr lang="cs-CZ" dirty="0"/>
              <a:t> látky jen obtížně podléhají dalšímu rozkladu a jsou ve velkém množství obsažené v půdě, rašelině, uhlí a některých vodách. Podle rozpustnosti se dělí na </a:t>
            </a:r>
            <a:r>
              <a:rPr lang="cs-CZ" dirty="0" err="1"/>
              <a:t>huminy</a:t>
            </a:r>
            <a:r>
              <a:rPr lang="cs-CZ" dirty="0"/>
              <a:t>, </a:t>
            </a:r>
            <a:r>
              <a:rPr lang="cs-CZ" dirty="0" err="1"/>
              <a:t>huminové</a:t>
            </a:r>
            <a:r>
              <a:rPr lang="cs-CZ" dirty="0"/>
              <a:t> kyseliny a </a:t>
            </a:r>
            <a:r>
              <a:rPr lang="cs-CZ" dirty="0" err="1"/>
              <a:t>fulvonové</a:t>
            </a:r>
            <a:r>
              <a:rPr lang="cs-CZ" dirty="0"/>
              <a:t> (též </a:t>
            </a:r>
            <a:r>
              <a:rPr lang="cs-CZ" dirty="0" err="1"/>
              <a:t>fulvinové</a:t>
            </a:r>
            <a:r>
              <a:rPr lang="cs-CZ" dirty="0"/>
              <a:t>) kyseliny.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 kyseliny 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err="1">
                <a:solidFill>
                  <a:srgbClr val="C00000"/>
                </a:solidFill>
                <a:latin typeface="Arial Black" pitchFamily="34" charset="0"/>
              </a:rPr>
              <a:t>Huminové</a:t>
            </a:r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 kyseliny </a:t>
            </a:r>
            <a:r>
              <a:rPr lang="cs-CZ" dirty="0"/>
              <a:t>jsou nerozpustné ve vodě s pH 2 a nižším, naopak při vyšším pH se rozpouštějí. Typická barva je hnědá až hnědočerná</a:t>
            </a:r>
          </a:p>
          <a:p>
            <a:r>
              <a:rPr lang="cs-CZ" dirty="0"/>
              <a:t>Obsahují –OH a –COOH skupiny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pic>
        <p:nvPicPr>
          <p:cNvPr id="8" name="Obrázek 7" descr="huminové kyseliny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01666"/>
            <a:ext cx="9144000" cy="665633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 kyseliny 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pic>
        <p:nvPicPr>
          <p:cNvPr id="9" name="Obrázek 8" descr="huminové kyseliny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124" y="1124744"/>
            <a:ext cx="9037749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cs-CZ" sz="4000" b="1" dirty="0" err="1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 kyseliny 4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093296"/>
          </a:xfrm>
        </p:spPr>
        <p:txBody>
          <a:bodyPr/>
          <a:lstStyle/>
          <a:p>
            <a:r>
              <a:rPr lang="cs-CZ" sz="2400" b="1" dirty="0" err="1"/>
              <a:t>Huminové</a:t>
            </a:r>
            <a:r>
              <a:rPr lang="cs-CZ" sz="2400" b="1" dirty="0"/>
              <a:t> látky se využívají především pro výživu rostlin. Ačkoli nejde o hnojivo klasického typu (živiny N, P, K), umožňují </a:t>
            </a:r>
            <a:r>
              <a:rPr lang="cs-CZ" sz="2400" b="1" dirty="0" err="1"/>
              <a:t>huminy</a:t>
            </a:r>
            <a:r>
              <a:rPr lang="cs-CZ" sz="2400" b="1" dirty="0"/>
              <a:t> snazší příjem živin, stimulují tvorbu </a:t>
            </a:r>
            <a:r>
              <a:rPr lang="cs-CZ" sz="2400" b="1" dirty="0">
                <a:hlinkClick r:id="rId2" tooltip="Kořenové vlášení"/>
              </a:rPr>
              <a:t>kořenového vlášení</a:t>
            </a:r>
            <a:r>
              <a:rPr lang="cs-CZ" sz="2400" b="1" dirty="0"/>
              <a:t>, díky kterému rostlina lépe absorbuje vodu a živiny, podporují </a:t>
            </a:r>
            <a:r>
              <a:rPr lang="cs-CZ" sz="2400" b="1" dirty="0">
                <a:hlinkClick r:id="rId3" tooltip="Fotosyntéza"/>
              </a:rPr>
              <a:t>fotosyntézu</a:t>
            </a:r>
            <a:r>
              <a:rPr lang="cs-CZ" sz="2400" b="1" dirty="0"/>
              <a:t> a zlepšují vlastnosti </a:t>
            </a:r>
            <a:r>
              <a:rPr lang="cs-CZ" sz="2400" b="1" dirty="0">
                <a:hlinkClick r:id="rId4" tooltip="Půda"/>
              </a:rPr>
              <a:t>půdy</a:t>
            </a:r>
            <a:r>
              <a:rPr lang="cs-CZ" sz="2400" b="1" dirty="0"/>
              <a:t>. Stimulují růst rostlin v míře srovnatelné s </a:t>
            </a:r>
            <a:r>
              <a:rPr lang="cs-CZ" sz="2400" b="1" dirty="0" err="1">
                <a:hlinkClick r:id="rId5" tooltip="Fytohormon"/>
              </a:rPr>
              <a:t>fytohormónem</a:t>
            </a:r>
            <a:r>
              <a:rPr lang="cs-CZ" sz="2400" b="1" dirty="0"/>
              <a:t> </a:t>
            </a:r>
            <a:r>
              <a:rPr lang="cs-CZ" sz="2400" b="1" dirty="0">
                <a:hlinkClick r:id="rId6" tooltip="Auxiny"/>
              </a:rPr>
              <a:t>auxinem</a:t>
            </a:r>
            <a:r>
              <a:rPr lang="cs-CZ" sz="2400" b="1" dirty="0"/>
              <a:t>.</a:t>
            </a:r>
            <a:r>
              <a:rPr lang="cs-CZ" sz="2400" b="1" baseline="30000" dirty="0">
                <a:hlinkClick r:id="rId7"/>
              </a:rPr>
              <a:t>[1]</a:t>
            </a:r>
            <a:endParaRPr lang="cs-CZ" sz="2400" b="1" dirty="0"/>
          </a:p>
          <a:p>
            <a:r>
              <a:rPr lang="cs-CZ" sz="2400" b="1" dirty="0" err="1"/>
              <a:t>Huminové</a:t>
            </a:r>
            <a:r>
              <a:rPr lang="cs-CZ" sz="2400" b="1" dirty="0"/>
              <a:t> látky se pro zemědělské účely dodávají v podobě </a:t>
            </a:r>
            <a:r>
              <a:rPr lang="cs-CZ" sz="2400" b="1" dirty="0">
                <a:hlinkClick r:id="rId8" tooltip="Roztok"/>
              </a:rPr>
              <a:t>roztoků</a:t>
            </a:r>
            <a:r>
              <a:rPr lang="cs-CZ" sz="2400" b="1" dirty="0"/>
              <a:t>, prášků nebo </a:t>
            </a:r>
            <a:r>
              <a:rPr lang="cs-CZ" sz="2400" b="1" dirty="0">
                <a:hlinkClick r:id="rId9" tooltip="Granulát (stránka neexistuje)"/>
              </a:rPr>
              <a:t>granulátu</a:t>
            </a:r>
            <a:r>
              <a:rPr lang="cs-CZ" sz="2400" b="1" dirty="0"/>
              <a:t>. Aplikují se buďto ve formě </a:t>
            </a:r>
            <a:r>
              <a:rPr lang="cs-CZ" sz="2400" b="1" dirty="0">
                <a:hlinkClick r:id="rId10" tooltip="Postřik (stránka neexistuje)"/>
              </a:rPr>
              <a:t>postřiku</a:t>
            </a:r>
            <a:r>
              <a:rPr lang="cs-CZ" sz="2400" b="1" dirty="0"/>
              <a:t>, kdy je lze kombinovat i s </a:t>
            </a:r>
            <a:r>
              <a:rPr lang="cs-CZ" sz="2400" b="1" dirty="0">
                <a:hlinkClick r:id="rId11" tooltip="Hnojení na list"/>
              </a:rPr>
              <a:t>listovými hnojivy</a:t>
            </a:r>
            <a:r>
              <a:rPr lang="cs-CZ" sz="2400" b="1" dirty="0"/>
              <a:t> či přípravky na </a:t>
            </a:r>
            <a:r>
              <a:rPr lang="cs-CZ" sz="2400" b="1" dirty="0">
                <a:hlinkClick r:id="rId12" tooltip="Ochrana rostlin"/>
              </a:rPr>
              <a:t>ochranu rostlin</a:t>
            </a:r>
            <a:r>
              <a:rPr lang="cs-CZ" sz="2400" b="1" dirty="0"/>
              <a:t> (jejichž účinnost zvyšují), nebo jsou aplikovány do </a:t>
            </a:r>
            <a:r>
              <a:rPr lang="cs-CZ" sz="2400" b="1" dirty="0">
                <a:hlinkClick r:id="rId13" tooltip="Substrát"/>
              </a:rPr>
              <a:t>substrátu</a:t>
            </a:r>
            <a:r>
              <a:rPr lang="cs-CZ" sz="2400" b="1" dirty="0"/>
              <a:t> jako granulát či </a:t>
            </a:r>
            <a:r>
              <a:rPr lang="cs-CZ" sz="2400" b="1" dirty="0">
                <a:hlinkClick r:id="rId14" tooltip="Zálivka"/>
              </a:rPr>
              <a:t>zálivkou</a:t>
            </a:r>
            <a:r>
              <a:rPr lang="cs-CZ" sz="2400" b="1" dirty="0"/>
              <a:t>.</a:t>
            </a:r>
            <a:endParaRPr lang="cs-CZ" sz="1200" b="1" dirty="0"/>
          </a:p>
          <a:p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  <a:latin typeface="Arial Black" pitchFamily="34" charset="0"/>
              </a:rPr>
              <a:t>DŘEVO – ukázka struktury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Zástupný symbol pro obsah 8" descr="img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25348" y="-760647"/>
            <a:ext cx="6093299" cy="9144001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/>
          <a:lstStyle/>
          <a:p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1. generace - uhelné humáty: </a:t>
            </a:r>
            <a:r>
              <a:rPr lang="cs-CZ" sz="3200" b="1" u="sng" dirty="0">
                <a:solidFill>
                  <a:srgbClr val="008000"/>
                </a:solidFill>
                <a:latin typeface="Arial Black" pitchFamily="34" charset="0"/>
              </a:rPr>
              <a:t>s tím jsem já pracoval</a:t>
            </a:r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!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just"/>
            <a:r>
              <a:rPr lang="cs-CZ" sz="2200" b="1" dirty="0"/>
              <a:t>Na konci 19. století byly humáty objeveny a od počátku 20. století vyráběny </a:t>
            </a:r>
            <a:r>
              <a:rPr lang="cs-CZ" sz="2200" b="1" dirty="0" err="1"/>
              <a:t>huminové</a:t>
            </a:r>
            <a:r>
              <a:rPr lang="cs-CZ" sz="2200" b="1" dirty="0"/>
              <a:t> preparáty z přírodní látky zvané </a:t>
            </a:r>
            <a:r>
              <a:rPr lang="cs-CZ" sz="2200" b="1" dirty="0" err="1">
                <a:hlinkClick r:id="rId2" tooltip="Leonardit (stránka neexistuje)"/>
              </a:rPr>
              <a:t>leonardit</a:t>
            </a:r>
            <a:r>
              <a:rPr lang="cs-CZ" sz="2200" b="1" dirty="0"/>
              <a:t>, která je součástí některých uhelných nalezišť. Jde o </a:t>
            </a:r>
            <a:r>
              <a:rPr lang="cs-CZ" sz="2200" b="1" u="sng" dirty="0">
                <a:solidFill>
                  <a:srgbClr val="0000FF"/>
                </a:solidFill>
              </a:rPr>
              <a:t>organickou </a:t>
            </a:r>
            <a:r>
              <a:rPr lang="cs-CZ" sz="2200" b="1" u="sng" dirty="0" err="1">
                <a:solidFill>
                  <a:srgbClr val="0000FF"/>
                </a:solidFill>
              </a:rPr>
              <a:t>neprouhelnatělou</a:t>
            </a:r>
            <a:r>
              <a:rPr lang="cs-CZ" sz="2200" b="1" u="sng" dirty="0">
                <a:solidFill>
                  <a:srgbClr val="0000FF"/>
                </a:solidFill>
              </a:rPr>
              <a:t> hmotu</a:t>
            </a:r>
            <a:r>
              <a:rPr lang="cs-CZ" sz="2200" b="1" dirty="0"/>
              <a:t>. Protože tyto materiály vznikaly dlouhodobě a ležely miliony let v zemi, jsou obvykle vodou rozpustné složky (nízkomolekulární část a </a:t>
            </a:r>
            <a:r>
              <a:rPr lang="cs-CZ" sz="2200" b="1" dirty="0" err="1"/>
              <a:t>huminové</a:t>
            </a:r>
            <a:r>
              <a:rPr lang="cs-CZ" sz="2200" b="1" dirty="0"/>
              <a:t> soli) vyplavené a naopak </a:t>
            </a:r>
            <a:r>
              <a:rPr lang="cs-CZ" sz="2200" b="1" dirty="0" err="1"/>
              <a:t>huminové</a:t>
            </a:r>
            <a:r>
              <a:rPr lang="cs-CZ" sz="2200" b="1" dirty="0"/>
              <a:t> kyseliny na sebe za tuto dobu navázaly značné množství </a:t>
            </a:r>
            <a:r>
              <a:rPr lang="cs-CZ" sz="2200" b="1" dirty="0">
                <a:hlinkClick r:id="rId3" tooltip="Těžké kovy"/>
              </a:rPr>
              <a:t>těžkých kovů</a:t>
            </a:r>
            <a:r>
              <a:rPr lang="cs-CZ" sz="2200" b="1" dirty="0"/>
              <a:t>.</a:t>
            </a:r>
          </a:p>
          <a:p>
            <a:pPr algn="just"/>
            <a:r>
              <a:rPr lang="cs-CZ" sz="2200" b="1" dirty="0"/>
              <a:t>Uhelné humáty se skládají převážně z vysokomolekulárních látek, takže nejsou zcela rozpustné. Obsahují 17-70 % </a:t>
            </a:r>
            <a:r>
              <a:rPr lang="cs-CZ" sz="2200" b="1" dirty="0" err="1"/>
              <a:t>huminových</a:t>
            </a:r>
            <a:r>
              <a:rPr lang="cs-CZ" sz="2200" b="1" dirty="0"/>
              <a:t> látek.</a:t>
            </a:r>
          </a:p>
          <a:p>
            <a:pPr algn="just"/>
            <a:r>
              <a:rPr lang="cs-CZ" sz="3600" b="1" dirty="0">
                <a:solidFill>
                  <a:srgbClr val="0000FF"/>
                </a:solidFill>
              </a:rPr>
              <a:t>EXTRAKCE Z HNĚDÉHO UHLÍ</a:t>
            </a:r>
          </a:p>
          <a:p>
            <a:pPr algn="ctr">
              <a:buNone/>
            </a:pPr>
            <a:r>
              <a:rPr lang="cs-CZ" sz="2600" b="1" dirty="0">
                <a:solidFill>
                  <a:srgbClr val="FF0000"/>
                </a:solidFill>
                <a:latin typeface="Arial Black" pitchFamily="34" charset="0"/>
              </a:rPr>
              <a:t>CÍLEM BYLA ADITIVACE LDPE A DOCÍLENÍ BIODEGRADOVATELNÉ FÓLIE</a:t>
            </a:r>
            <a:endParaRPr lang="cs-CZ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pic>
        <p:nvPicPr>
          <p:cNvPr id="5" name="Obrázek 4" descr="tanniny z vína pro skládky popílku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85" y="516365"/>
            <a:ext cx="8980115" cy="615299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6" name="Obrázek 5" descr="tanniny z vína pro skládky popílku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53916" y="-754475"/>
            <a:ext cx="6220143" cy="856895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336704" cy="476250"/>
          </a:xfrm>
        </p:spPr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0" y="188640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7030A0"/>
                </a:solidFill>
                <a:latin typeface="Arial Black" pitchFamily="34" charset="0"/>
              </a:rPr>
              <a:t>Proč se dává ČERVENÉ VÍNO  do dubových sudů</a:t>
            </a:r>
            <a:r>
              <a:rPr lang="cs-CZ" sz="4000" dirty="0">
                <a:solidFill>
                  <a:srgbClr val="7030A0"/>
                </a:solidFill>
                <a:latin typeface="Arial Black" pitchFamily="34" charset="0"/>
                <a:sym typeface="Wingdings" pitchFamily="2" charset="2"/>
              </a:rPr>
              <a:t>?</a:t>
            </a:r>
            <a:endParaRPr lang="cs-CZ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72816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7030A0"/>
                </a:solidFill>
                <a:latin typeface="Arial Black" pitchFamily="34" charset="0"/>
              </a:rPr>
              <a:t>PROTOŽE ………………..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1476"/>
            <a:ext cx="8640960" cy="706090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DŘEVO JAKO CHEMICKÁ SUROVINA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img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47327" y="-459162"/>
            <a:ext cx="5913640" cy="8720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Obdélník 6"/>
          <p:cNvSpPr/>
          <p:nvPr/>
        </p:nvSpPr>
        <p:spPr>
          <a:xfrm>
            <a:off x="251520" y="4437112"/>
            <a:ext cx="4464496" cy="24208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347864" y="2060848"/>
            <a:ext cx="1656184" cy="100811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483768" y="4941168"/>
            <a:ext cx="2232248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4B4EE8-C630-4308-A476-B128DC651FA5}"/>
              </a:ext>
            </a:extLst>
          </p:cNvPr>
          <p:cNvSpPr txBox="1"/>
          <p:nvPr/>
        </p:nvSpPr>
        <p:spPr>
          <a:xfrm>
            <a:off x="4067944" y="661942"/>
            <a:ext cx="496855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Není zde už uveden NATRONOVÝ ZPŮSOB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DŘEVOPLYN JAKO CHEMICKÁ SUROVINA &amp; PALIVO Z OBNOVITELNÝCH ZDROJŮ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79512" y="1556796"/>
          <a:ext cx="5112568" cy="4680516"/>
        </p:xfrm>
        <a:graphic>
          <a:graphicData uri="http://schemas.openxmlformats.org/drawingml/2006/table">
            <a:tbl>
              <a:tblPr/>
              <a:tblGrid>
                <a:gridCol w="235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FF"/>
                          </a:solidFill>
                          <a:latin typeface="Arial CE"/>
                        </a:rPr>
                        <a:t>sloučenina, </a:t>
                      </a: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(% </a:t>
                      </a:r>
                      <a:r>
                        <a:rPr lang="cs-CZ" sz="1800" b="1" i="0" u="none" strike="noStrike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obj</a:t>
                      </a: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.)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FF"/>
                          </a:solidFill>
                          <a:latin typeface="Arial CE"/>
                        </a:rPr>
                        <a:t>průměrně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O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2</a:t>
                      </a:r>
                      <a:r>
                        <a:rPr lang="cs-CZ" sz="2400" b="1" i="0" u="none" strike="noStrike" dirty="0">
                          <a:latin typeface="Arial CE"/>
                        </a:rPr>
                        <a:t> ve vzorku*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CO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10,946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H</a:t>
                      </a:r>
                      <a:r>
                        <a:rPr lang="cs-CZ" sz="2400" b="1" i="0" u="none" strike="noStrike" baseline="-25000" dirty="0">
                          <a:solidFill>
                            <a:srgbClr val="7030A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18,600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22,050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CH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N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44,000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Ar**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latin typeface="Arial CE"/>
                        </a:rPr>
                        <a:t>ethylen</a:t>
                      </a:r>
                      <a:endParaRPr lang="cs-CZ" sz="2400" b="1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1" u="none" strike="noStrike">
                          <a:latin typeface="Arial CE"/>
                        </a:rPr>
                        <a:t>ostatní složky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1" u="none" strike="noStrike" dirty="0">
                          <a:latin typeface="Arial CE"/>
                        </a:rPr>
                        <a:t>0,254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1340768"/>
            <a:ext cx="3456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Co lze ze stromu využít na DŘEVOPLYN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(</a:t>
            </a:r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Wood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gas</a:t>
            </a:r>
            <a:r>
              <a:rPr lang="cs-CZ" sz="2800" b="1" dirty="0"/>
              <a:t>)</a:t>
            </a:r>
            <a:r>
              <a:rPr lang="cs-CZ" sz="2800" b="1" dirty="0">
                <a:solidFill>
                  <a:srgbClr val="FF0000"/>
                </a:solidFill>
              </a:rPr>
              <a:t>?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008000"/>
                </a:solidFill>
              </a:rPr>
              <a:t>Jaké jsou VÝHODY versus  NEVÝHODY  DŘEVOPLYNU?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DŘEVOPLYN  v tuzemské historii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PŘÍRODNÍ POLYMERY lignin, třísloviny a huminové kyseliny PŘF MU 5 2020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Dřevoplyn auto 800px-Gengas_1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15"/>
            <a:ext cx="5040560" cy="60927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33FE526-25E7-4A02-9929-099CBE7F1B6D}"/>
              </a:ext>
            </a:extLst>
          </p:cNvPr>
          <p:cNvSpPr txBox="1"/>
          <p:nvPr/>
        </p:nvSpPr>
        <p:spPr>
          <a:xfrm>
            <a:off x="5076056" y="0"/>
            <a:ext cx="406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  <a:t>ASI Z 2. SVĚTOVÉ VÁLKY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2827</Words>
  <Application>Microsoft Office PowerPoint</Application>
  <PresentationFormat>Předvádění na obrazovce (4:3)</PresentationFormat>
  <Paragraphs>414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8" baseType="lpstr">
      <vt:lpstr>Arial</vt:lpstr>
      <vt:lpstr>Arial Black</vt:lpstr>
      <vt:lpstr>Arial CE</vt:lpstr>
      <vt:lpstr>Calibri</vt:lpstr>
      <vt:lpstr>Default Design</vt:lpstr>
      <vt:lpstr>PŘÍRODNÍ POLYMERY Polyfenoly: lignin, třísloviny, huminové kyseliny </vt:lpstr>
      <vt:lpstr>Časový plán</vt:lpstr>
      <vt:lpstr>LITERATURA</vt:lpstr>
      <vt:lpstr>STROM – PŘIBLIŽNÉ SLOŽENÍ</vt:lpstr>
      <vt:lpstr>DŘEVO – PŘIBLIŽNÉ SLOŽENÍ</vt:lpstr>
      <vt:lpstr>DŘEVO – ukázka struktury</vt:lpstr>
      <vt:lpstr>DŘEVO JAKO CHEMICKÁ SUROVINA</vt:lpstr>
      <vt:lpstr>DŘEVOPLYN JAKO CHEMICKÁ SUROVINA &amp; PALIVO Z OBNOVITELNÝCH ZDROJŮ</vt:lpstr>
      <vt:lpstr>Prezentace aplikace PowerPoint</vt:lpstr>
      <vt:lpstr>Prezentace aplikace PowerPoint</vt:lpstr>
      <vt:lpstr>VÝROBA CELULÓZY</vt:lpstr>
      <vt:lpstr>Polyfenolické sloučeniny</vt:lpstr>
      <vt:lpstr>Prezentace aplikace PowerPoint</vt:lpstr>
      <vt:lpstr>LIGNIN – the LATEST LITERATURE It will be issued in 2018 or 2019</vt:lpstr>
      <vt:lpstr>Prezentace aplikace PowerPoint</vt:lpstr>
      <vt:lpstr>LIGNIN 1</vt:lpstr>
      <vt:lpstr>LIGNIN 2</vt:lpstr>
      <vt:lpstr>LIGNIN 3</vt:lpstr>
      <vt:lpstr>LIGNIN 4 – MOŽNÉ VZORCE I</vt:lpstr>
      <vt:lpstr>LIGNIN 5 – MOŽNÉ VZORCE II</vt:lpstr>
      <vt:lpstr>LIGNIN 6 – JAK SE ZÍSKÁVÁ? </vt:lpstr>
      <vt:lpstr>LIGNIN 7 – Problémem jeho využití je jeho mnohotvárnost, tj. lignin  z různých zdrojů má různé složení</vt:lpstr>
      <vt:lpstr>LIGNIN 8 – co s ním dělat ? </vt:lpstr>
      <vt:lpstr>LIGNIN 9 – chemické a jiné využití</vt:lpstr>
      <vt:lpstr>LIGNIN 10 – chemické a jiné využití</vt:lpstr>
      <vt:lpstr>Prezentace aplikace PowerPoint</vt:lpstr>
      <vt:lpstr>Prezentace aplikace PowerPoint</vt:lpstr>
      <vt:lpstr>Co to může přinést?</vt:lpstr>
      <vt:lpstr>Třísloviny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Duběnkový inkoust 1</vt:lpstr>
      <vt:lpstr>Prezentace aplikace PowerPoint</vt:lpstr>
      <vt:lpstr>Duběnkový inkoust 2 historický recept</vt:lpstr>
      <vt:lpstr>Duběnkový inkoust 3</vt:lpstr>
      <vt:lpstr>Prezentace aplikace PowerPoint</vt:lpstr>
      <vt:lpstr>Duběnkový inkoust 5</vt:lpstr>
      <vt:lpstr>INKOUST versus TUŠ</vt:lpstr>
      <vt:lpstr>Taniny &amp; konzervace kovů 1</vt:lpstr>
      <vt:lpstr>Taniny &amp; konzervace kovů 2 &gt; duběnkový inkoust</vt:lpstr>
      <vt:lpstr>Taniny &amp; konzervace kovů 3</vt:lpstr>
      <vt:lpstr>Taniny &amp; potravinářství</vt:lpstr>
      <vt:lpstr>Taniny - nové použití</vt:lpstr>
      <vt:lpstr>Proč se dává ČERVENÉ  víno zrát do dubových sudů?</vt:lpstr>
      <vt:lpstr>Huminové látky 1</vt:lpstr>
      <vt:lpstr>Huminové kyseliny 2</vt:lpstr>
      <vt:lpstr>Prezentace aplikace PowerPoint</vt:lpstr>
      <vt:lpstr>Huminové kyseliny 3</vt:lpstr>
      <vt:lpstr>Huminové kyseliny 4</vt:lpstr>
      <vt:lpstr>1. generace - uhelné humáty: s tím jsem já pracoval!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POLYMERY Polyfenoly: lignin, třísloviny, huminové kyseliny </dc:title>
  <dc:creator>ladapospa@icloud.com</dc:creator>
  <cp:lastModifiedBy>ladapospa@icloud.com</cp:lastModifiedBy>
  <cp:revision>2</cp:revision>
  <dcterms:created xsi:type="dcterms:W3CDTF">2021-01-20T20:35:17Z</dcterms:created>
  <dcterms:modified xsi:type="dcterms:W3CDTF">2021-01-20T20:39:21Z</dcterms:modified>
</cp:coreProperties>
</file>