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0"/>
  </p:notesMasterIdLst>
  <p:sldIdLst>
    <p:sldId id="256" r:id="rId2"/>
    <p:sldId id="257" r:id="rId3"/>
    <p:sldId id="300" r:id="rId4"/>
    <p:sldId id="258" r:id="rId5"/>
    <p:sldId id="274" r:id="rId6"/>
    <p:sldId id="275" r:id="rId7"/>
    <p:sldId id="280" r:id="rId8"/>
    <p:sldId id="279" r:id="rId9"/>
    <p:sldId id="273" r:id="rId10"/>
    <p:sldId id="298" r:id="rId11"/>
    <p:sldId id="299" r:id="rId12"/>
    <p:sldId id="281" r:id="rId13"/>
    <p:sldId id="297" r:id="rId14"/>
    <p:sldId id="301" r:id="rId15"/>
    <p:sldId id="259" r:id="rId16"/>
    <p:sldId id="276" r:id="rId17"/>
    <p:sldId id="282" r:id="rId18"/>
    <p:sldId id="283" r:id="rId19"/>
    <p:sldId id="277" r:id="rId20"/>
    <p:sldId id="284" r:id="rId21"/>
    <p:sldId id="286" r:id="rId22"/>
    <p:sldId id="287" r:id="rId23"/>
    <p:sldId id="285" r:id="rId24"/>
    <p:sldId id="291" r:id="rId25"/>
    <p:sldId id="302" r:id="rId26"/>
    <p:sldId id="292" r:id="rId27"/>
    <p:sldId id="293" r:id="rId28"/>
    <p:sldId id="294" r:id="rId29"/>
    <p:sldId id="260" r:id="rId30"/>
    <p:sldId id="261" r:id="rId31"/>
    <p:sldId id="278" r:id="rId32"/>
    <p:sldId id="288" r:id="rId33"/>
    <p:sldId id="295" r:id="rId34"/>
    <p:sldId id="296" r:id="rId35"/>
    <p:sldId id="262" r:id="rId36"/>
    <p:sldId id="263" r:id="rId37"/>
    <p:sldId id="264" r:id="rId38"/>
    <p:sldId id="265" r:id="rId39"/>
    <p:sldId id="266" r:id="rId40"/>
    <p:sldId id="267" r:id="rId41"/>
    <p:sldId id="303" r:id="rId42"/>
    <p:sldId id="268" r:id="rId43"/>
    <p:sldId id="271" r:id="rId44"/>
    <p:sldId id="269" r:id="rId45"/>
    <p:sldId id="270" r:id="rId46"/>
    <p:sldId id="290" r:id="rId47"/>
    <p:sldId id="289" r:id="rId48"/>
    <p:sldId id="272" r:id="rId4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 d="1"/>
        <a:sy n="1" d="1"/>
      </p:scale>
      <p:origin x="0" y="0"/>
    </p:cViewPr>
  </p:notesTextViewPr>
  <p:sorterViewPr>
    <p:cViewPr>
      <p:scale>
        <a:sx n="100" d="100"/>
        <a:sy n="100" d="100"/>
      </p:scale>
      <p:origin x="0" y="42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C8AEE9-D65F-4373-893A-41BDD57FCA16}" type="datetimeFigureOut">
              <a:rPr lang="cs-CZ" smtClean="0"/>
              <a:pPr/>
              <a:t>21.09.2021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C278B-CCB8-45DB-B553-76F2B85CCA1D}" type="slidenum">
              <a:rPr lang="cs-CZ" smtClean="0"/>
              <a:pPr/>
              <a:t>‹#›</a:t>
            </a:fld>
            <a:endParaRPr lang="cs-CZ"/>
          </a:p>
        </p:txBody>
      </p:sp>
    </p:spTree>
    <p:extLst>
      <p:ext uri="{BB962C8B-B14F-4D97-AF65-F5344CB8AC3E}">
        <p14:creationId xmlns:p14="http://schemas.microsoft.com/office/powerpoint/2010/main" xmlns="" val="3283949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7DC278B-CCB8-45DB-B553-76F2B85CCA1D}" type="slidenum">
              <a:rPr lang="cs-CZ" smtClean="0"/>
              <a:pPr/>
              <a:t>10</a:t>
            </a:fld>
            <a:endParaRPr lang="cs-CZ"/>
          </a:p>
        </p:txBody>
      </p:sp>
    </p:spTree>
    <p:extLst>
      <p:ext uri="{BB962C8B-B14F-4D97-AF65-F5344CB8AC3E}">
        <p14:creationId xmlns:p14="http://schemas.microsoft.com/office/powerpoint/2010/main" xmlns="" val="141844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17DC278B-CCB8-45DB-B553-76F2B85CCA1D}" type="slidenum">
              <a:rPr lang="cs-CZ" smtClean="0"/>
              <a:pPr/>
              <a:t>32</a:t>
            </a:fld>
            <a:endParaRPr lang="cs-CZ"/>
          </a:p>
        </p:txBody>
      </p:sp>
    </p:spTree>
    <p:extLst>
      <p:ext uri="{BB962C8B-B14F-4D97-AF65-F5344CB8AC3E}">
        <p14:creationId xmlns:p14="http://schemas.microsoft.com/office/powerpoint/2010/main" xmlns="" val="3491986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r>
              <a:rPr lang="cs-CZ" smtClean="0"/>
              <a:t>2011</a:t>
            </a:r>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r>
              <a:rPr lang="cs-CZ" smtClean="0"/>
              <a:t>prof. Otruba</a:t>
            </a:r>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F588722-7EE2-4D1D-8E3A-08A48B6D2C0A}"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AF588722-7EE2-4D1D-8E3A-08A48B6D2C0A}"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6" name="Zástupný symbol pro číslo snímku 5"/>
          <p:cNvSpPr>
            <a:spLocks noGrp="1"/>
          </p:cNvSpPr>
          <p:nvPr>
            <p:ph type="sldNum" sz="quarter" idx="12"/>
          </p:nvPr>
        </p:nvSpPr>
        <p:spPr/>
        <p:txBody>
          <a:bodyPr/>
          <a:lstStyle/>
          <a:p>
            <a:fld id="{AF588722-7EE2-4D1D-8E3A-08A48B6D2C0A}"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r>
              <a:rPr lang="cs-CZ" smtClean="0"/>
              <a:t>2011</a:t>
            </a:r>
            <a:endParaRPr lang="cs-CZ"/>
          </a:p>
        </p:txBody>
      </p:sp>
      <p:sp>
        <p:nvSpPr>
          <p:cNvPr id="9" name="Zástupný symbol pro číslo snímku 8"/>
          <p:cNvSpPr>
            <a:spLocks noGrp="1"/>
          </p:cNvSpPr>
          <p:nvPr>
            <p:ph type="sldNum" sz="quarter" idx="15"/>
          </p:nvPr>
        </p:nvSpPr>
        <p:spPr/>
        <p:txBody>
          <a:bodyPr rtlCol="0"/>
          <a:lstStyle/>
          <a:p>
            <a:fld id="{AF588722-7EE2-4D1D-8E3A-08A48B6D2C0A}" type="slidenum">
              <a:rPr lang="cs-CZ" smtClean="0"/>
              <a:pPr/>
              <a:t>‹#›</a:t>
            </a:fld>
            <a:endParaRPr lang="cs-CZ"/>
          </a:p>
        </p:txBody>
      </p:sp>
      <p:sp>
        <p:nvSpPr>
          <p:cNvPr id="10" name="Zástupný symbol pro zápatí 9"/>
          <p:cNvSpPr>
            <a:spLocks noGrp="1"/>
          </p:cNvSpPr>
          <p:nvPr>
            <p:ph type="ftr" sz="quarter" idx="16"/>
          </p:nvPr>
        </p:nvSpPr>
        <p:spPr/>
        <p:txBody>
          <a:bodyPr rtlCol="0"/>
          <a:lstStyle/>
          <a:p>
            <a:r>
              <a:rPr lang="cs-CZ" smtClean="0"/>
              <a:t>prof. Otruba</a:t>
            </a:r>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r>
              <a:rPr lang="cs-CZ" smtClean="0"/>
              <a:t>2011</a:t>
            </a:r>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r>
              <a:rPr lang="cs-CZ" smtClean="0"/>
              <a:t>prof. Otruba</a:t>
            </a:r>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F588722-7EE2-4D1D-8E3A-08A48B6D2C0A}"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7" name="Zástupný symbol pro číslo snímku 6"/>
          <p:cNvSpPr>
            <a:spLocks noGrp="1"/>
          </p:cNvSpPr>
          <p:nvPr>
            <p:ph type="sldNum" sz="quarter" idx="12"/>
          </p:nvPr>
        </p:nvSpPr>
        <p:spPr/>
        <p:txBody>
          <a:bodyPr/>
          <a:lstStyle/>
          <a:p>
            <a:fld id="{AF588722-7EE2-4D1D-8E3A-08A48B6D2C0A}"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r>
              <a:rPr lang="cs-CZ" smtClean="0"/>
              <a:t>2011</a:t>
            </a:r>
            <a:endParaRPr lang="cs-CZ"/>
          </a:p>
        </p:txBody>
      </p:sp>
      <p:sp>
        <p:nvSpPr>
          <p:cNvPr id="8" name="Zástupný symbol pro zápatí 7"/>
          <p:cNvSpPr>
            <a:spLocks noGrp="1"/>
          </p:cNvSpPr>
          <p:nvPr>
            <p:ph type="ftr" sz="quarter" idx="11"/>
          </p:nvPr>
        </p:nvSpPr>
        <p:spPr/>
        <p:txBody>
          <a:bodyPr/>
          <a:lstStyle/>
          <a:p>
            <a:r>
              <a:rPr lang="cs-CZ" smtClean="0"/>
              <a:t>prof. Otruba</a:t>
            </a:r>
            <a:endParaRPr lang="cs-CZ"/>
          </a:p>
        </p:txBody>
      </p:sp>
      <p:sp>
        <p:nvSpPr>
          <p:cNvPr id="9" name="Zástupný symbol pro číslo snímku 8"/>
          <p:cNvSpPr>
            <a:spLocks noGrp="1"/>
          </p:cNvSpPr>
          <p:nvPr>
            <p:ph type="sldNum" sz="quarter" idx="12"/>
          </p:nvPr>
        </p:nvSpPr>
        <p:spPr/>
        <p:txBody>
          <a:bodyPr/>
          <a:lstStyle/>
          <a:p>
            <a:fld id="{AF588722-7EE2-4D1D-8E3A-08A48B6D2C0A}"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r>
              <a:rPr lang="cs-CZ" smtClean="0"/>
              <a:t>2011</a:t>
            </a:r>
            <a:endParaRPr lang="cs-CZ"/>
          </a:p>
        </p:txBody>
      </p:sp>
      <p:sp>
        <p:nvSpPr>
          <p:cNvPr id="7" name="Zástupný symbol pro číslo snímku 6"/>
          <p:cNvSpPr>
            <a:spLocks noGrp="1"/>
          </p:cNvSpPr>
          <p:nvPr>
            <p:ph type="sldNum" sz="quarter" idx="11"/>
          </p:nvPr>
        </p:nvSpPr>
        <p:spPr/>
        <p:txBody>
          <a:bodyPr rtlCol="0"/>
          <a:lstStyle/>
          <a:p>
            <a:fld id="{AF588722-7EE2-4D1D-8E3A-08A48B6D2C0A}" type="slidenum">
              <a:rPr lang="cs-CZ" smtClean="0"/>
              <a:pPr/>
              <a:t>‹#›</a:t>
            </a:fld>
            <a:endParaRPr lang="cs-CZ"/>
          </a:p>
        </p:txBody>
      </p:sp>
      <p:sp>
        <p:nvSpPr>
          <p:cNvPr id="8" name="Zástupný symbol pro zápatí 7"/>
          <p:cNvSpPr>
            <a:spLocks noGrp="1"/>
          </p:cNvSpPr>
          <p:nvPr>
            <p:ph type="ftr" sz="quarter" idx="12"/>
          </p:nvPr>
        </p:nvSpPr>
        <p:spPr/>
        <p:txBody>
          <a:bodyPr rtlCol="0"/>
          <a:lstStyle/>
          <a:p>
            <a:r>
              <a:rPr lang="cs-CZ" smtClean="0"/>
              <a:t>prof. Otruba</a:t>
            </a:r>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2011</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AF588722-7EE2-4D1D-8E3A-08A48B6D2C0A}"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r>
              <a:rPr lang="cs-CZ" smtClean="0"/>
              <a:t>2011</a:t>
            </a:r>
            <a:endParaRPr lang="cs-CZ"/>
          </a:p>
        </p:txBody>
      </p:sp>
      <p:sp>
        <p:nvSpPr>
          <p:cNvPr id="22" name="Zástupný symbol pro číslo snímku 21"/>
          <p:cNvSpPr>
            <a:spLocks noGrp="1"/>
          </p:cNvSpPr>
          <p:nvPr>
            <p:ph type="sldNum" sz="quarter" idx="15"/>
          </p:nvPr>
        </p:nvSpPr>
        <p:spPr/>
        <p:txBody>
          <a:bodyPr rtlCol="0"/>
          <a:lstStyle/>
          <a:p>
            <a:fld id="{AF588722-7EE2-4D1D-8E3A-08A48B6D2C0A}" type="slidenum">
              <a:rPr lang="cs-CZ" smtClean="0"/>
              <a:pPr/>
              <a:t>‹#›</a:t>
            </a:fld>
            <a:endParaRPr lang="cs-CZ"/>
          </a:p>
        </p:txBody>
      </p:sp>
      <p:sp>
        <p:nvSpPr>
          <p:cNvPr id="23" name="Zástupný symbol pro zápatí 22"/>
          <p:cNvSpPr>
            <a:spLocks noGrp="1"/>
          </p:cNvSpPr>
          <p:nvPr>
            <p:ph type="ftr" sz="quarter" idx="16"/>
          </p:nvPr>
        </p:nvSpPr>
        <p:spPr/>
        <p:txBody>
          <a:bodyPr rtlCol="0"/>
          <a:lstStyle/>
          <a:p>
            <a:r>
              <a:rPr lang="cs-CZ" smtClean="0"/>
              <a:t>prof. Otruba</a:t>
            </a:r>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r>
              <a:rPr lang="cs-CZ" smtClean="0"/>
              <a:t>2011</a:t>
            </a:r>
            <a:endParaRPr lang="cs-CZ"/>
          </a:p>
        </p:txBody>
      </p:sp>
      <p:sp>
        <p:nvSpPr>
          <p:cNvPr id="18" name="Zástupný symbol pro číslo snímku 17"/>
          <p:cNvSpPr>
            <a:spLocks noGrp="1"/>
          </p:cNvSpPr>
          <p:nvPr>
            <p:ph type="sldNum" sz="quarter" idx="11"/>
          </p:nvPr>
        </p:nvSpPr>
        <p:spPr/>
        <p:txBody>
          <a:bodyPr rtlCol="0"/>
          <a:lstStyle/>
          <a:p>
            <a:fld id="{AF588722-7EE2-4D1D-8E3A-08A48B6D2C0A}" type="slidenum">
              <a:rPr lang="cs-CZ" smtClean="0"/>
              <a:pPr/>
              <a:t>‹#›</a:t>
            </a:fld>
            <a:endParaRPr lang="cs-CZ"/>
          </a:p>
        </p:txBody>
      </p:sp>
      <p:sp>
        <p:nvSpPr>
          <p:cNvPr id="21" name="Zástupný symbol pro zápatí 20"/>
          <p:cNvSpPr>
            <a:spLocks noGrp="1"/>
          </p:cNvSpPr>
          <p:nvPr>
            <p:ph type="ftr" sz="quarter" idx="12"/>
          </p:nvPr>
        </p:nvSpPr>
        <p:spPr/>
        <p:txBody>
          <a:bodyPr rtlCol="0"/>
          <a:lstStyle/>
          <a:p>
            <a:r>
              <a:rPr lang="cs-CZ" smtClean="0"/>
              <a:t>prof. Otruba</a:t>
            </a:r>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cs-CZ" smtClean="0"/>
              <a:t>2011</a:t>
            </a:r>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cs-CZ" smtClean="0"/>
              <a:t>prof. Otruba</a:t>
            </a:r>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F588722-7EE2-4D1D-8E3A-08A48B6D2C0A}"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sites.google.com/a/lbl.gov/rbs-lab/ion-beam-analysis/elastic-recoil-detection-analysis-erda/HFS_schematics.tif?attredirects=0"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Iontová mikrosonda</a:t>
            </a:r>
            <a:endParaRPr lang="cs-CZ" dirty="0"/>
          </a:p>
        </p:txBody>
      </p:sp>
      <p:sp>
        <p:nvSpPr>
          <p:cNvPr id="3" name="Podnadpis 2"/>
          <p:cNvSpPr>
            <a:spLocks noGrp="1"/>
          </p:cNvSpPr>
          <p:nvPr>
            <p:ph type="subTitle" idx="1"/>
          </p:nvPr>
        </p:nvSpPr>
        <p:spPr/>
        <p:txBody>
          <a:bodyPr/>
          <a:lstStyle/>
          <a:p>
            <a:r>
              <a:rPr lang="cs-CZ" dirty="0" smtClean="0"/>
              <a:t>Vítězslav Otruba</a:t>
            </a:r>
            <a:endParaRPr lang="cs-CZ" dirty="0"/>
          </a:p>
        </p:txBody>
      </p:sp>
    </p:spTree>
    <p:extLst>
      <p:ext uri="{BB962C8B-B14F-4D97-AF65-F5344CB8AC3E}">
        <p14:creationId xmlns:p14="http://schemas.microsoft.com/office/powerpoint/2010/main" xmlns="" val="1590614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VAN DE GRAAFFŮV ELEKTROSTATICKÝ URYCHLOVAČ</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10</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433448"/>
            <a:ext cx="8513380" cy="5395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442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EXPERIMENTÁLNÍ KOMORA PRO SIMULTÁNNÍ </a:t>
            </a:r>
            <a:r>
              <a:rPr lang="cs-CZ" dirty="0" smtClean="0"/>
              <a:t>MĚŘENÍ METODAMI </a:t>
            </a:r>
            <a:r>
              <a:rPr lang="cs-CZ" dirty="0"/>
              <a:t>PIXE, RBS A PESA</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11</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037"/>
          <a:stretch/>
        </p:blipFill>
        <p:spPr bwMode="auto">
          <a:xfrm>
            <a:off x="179512" y="1412776"/>
            <a:ext cx="8496944" cy="534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954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lstStyle/>
          <a:p>
            <a:r>
              <a:rPr lang="cs-CZ" dirty="0" smtClean="0"/>
              <a:t>Jednoduchý příklad měření vrstev</a:t>
            </a:r>
            <a:endParaRPr lang="cs-CZ" dirty="0"/>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12</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52" t="6046" r="15485" b="5393"/>
          <a:stretch/>
        </p:blipFill>
        <p:spPr bwMode="auto">
          <a:xfrm>
            <a:off x="1140119" y="1124744"/>
            <a:ext cx="5856694" cy="4473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p:nvSpPr>
        <p:spPr>
          <a:xfrm>
            <a:off x="683568" y="5517232"/>
            <a:ext cx="6984776" cy="1200329"/>
          </a:xfrm>
          <a:prstGeom prst="rect">
            <a:avLst/>
          </a:prstGeom>
        </p:spPr>
        <p:txBody>
          <a:bodyPr wrap="square">
            <a:spAutoFit/>
          </a:bodyPr>
          <a:lstStyle/>
          <a:p>
            <a:r>
              <a:rPr lang="cs-CZ" i="1" dirty="0"/>
              <a:t>tenká povrchová vrstva má tvar píku s </a:t>
            </a:r>
            <a:r>
              <a:rPr lang="cs-CZ" i="1" dirty="0" err="1"/>
              <a:t>pološířkou</a:t>
            </a:r>
            <a:r>
              <a:rPr lang="cs-CZ" i="1" dirty="0"/>
              <a:t> odpovídající FWHM detektoru, povrchová hrana určuje prvek (</a:t>
            </a:r>
            <a:r>
              <a:rPr lang="cs-CZ" i="1" dirty="0" err="1"/>
              <a:t>Sn</a:t>
            </a:r>
            <a:r>
              <a:rPr lang="cs-CZ" i="1" dirty="0"/>
              <a:t>) a plocha píku odpovídá množství, tlustší vrstva dává obdélníkové signály s možností použití poměru ploch, či výšek a šířek. </a:t>
            </a:r>
            <a:r>
              <a:rPr lang="cs-CZ" dirty="0" smtClean="0"/>
              <a:t> </a:t>
            </a:r>
            <a:endParaRPr lang="cs-CZ" dirty="0"/>
          </a:p>
        </p:txBody>
      </p:sp>
    </p:spTree>
    <p:extLst>
      <p:ext uri="{BB962C8B-B14F-4D97-AF65-F5344CB8AC3E}">
        <p14:creationId xmlns:p14="http://schemas.microsoft.com/office/powerpoint/2010/main" xmlns="" val="275739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číslo snímku 3"/>
          <p:cNvSpPr>
            <a:spLocks noGrp="1"/>
          </p:cNvSpPr>
          <p:nvPr>
            <p:ph type="sldNum" sz="quarter" idx="11"/>
          </p:nvPr>
        </p:nvSpPr>
        <p:spPr/>
        <p:txBody>
          <a:bodyPr/>
          <a:lstStyle/>
          <a:p>
            <a:fld id="{AF588722-7EE2-4D1D-8E3A-08A48B6D2C0A}" type="slidenum">
              <a:rPr lang="cs-CZ" smtClean="0"/>
              <a:pPr/>
              <a:t>13</a:t>
            </a:fld>
            <a:endParaRPr lang="cs-CZ"/>
          </a:p>
        </p:txBody>
      </p:sp>
      <p:sp>
        <p:nvSpPr>
          <p:cNvPr id="5" name="Zástupný symbol pro zápatí 4"/>
          <p:cNvSpPr>
            <a:spLocks noGrp="1"/>
          </p:cNvSpPr>
          <p:nvPr>
            <p:ph type="ftr" sz="quarter" idx="12"/>
          </p:nvPr>
        </p:nvSpPr>
        <p:spPr/>
        <p:txBody>
          <a:bodyPr/>
          <a:lstStyle/>
          <a:p>
            <a:r>
              <a:rPr lang="cs-CZ" smtClean="0"/>
              <a:t>prof. Otruba</a:t>
            </a:r>
            <a:endParaRPr lang="cs-CZ"/>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704" t="5204" r="17762" b="5771"/>
          <a:stretch/>
        </p:blipFill>
        <p:spPr bwMode="auto">
          <a:xfrm>
            <a:off x="467544" y="116632"/>
            <a:ext cx="7200800" cy="5777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bdélník 5"/>
          <p:cNvSpPr/>
          <p:nvPr/>
        </p:nvSpPr>
        <p:spPr>
          <a:xfrm>
            <a:off x="467544" y="5894058"/>
            <a:ext cx="7272808" cy="646331"/>
          </a:xfrm>
          <a:prstGeom prst="rect">
            <a:avLst/>
          </a:prstGeom>
        </p:spPr>
        <p:txBody>
          <a:bodyPr wrap="square">
            <a:spAutoFit/>
          </a:bodyPr>
          <a:lstStyle/>
          <a:p>
            <a:r>
              <a:rPr lang="pt-BR" i="1" dirty="0"/>
              <a:t>Výsledek zkusmé simulace difuse stříbra do skla, měřeno na protonech 2.3MeV </a:t>
            </a:r>
            <a:endParaRPr lang="cs-CZ" dirty="0"/>
          </a:p>
        </p:txBody>
      </p:sp>
    </p:spTree>
    <p:extLst>
      <p:ext uri="{BB962C8B-B14F-4D97-AF65-F5344CB8AC3E}">
        <p14:creationId xmlns:p14="http://schemas.microsoft.com/office/powerpoint/2010/main" xmlns="" val="180759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Metoda</a:t>
            </a:r>
            <a:r>
              <a:rPr lang="en-US" dirty="0"/>
              <a:t> PIXE (Particle induced X-ray emission)</a:t>
            </a:r>
            <a:endParaRPr lang="cs-CZ" dirty="0"/>
          </a:p>
        </p:txBody>
      </p:sp>
      <p:sp>
        <p:nvSpPr>
          <p:cNvPr id="6" name="Zástupný symbol pro obsah 5"/>
          <p:cNvSpPr>
            <a:spLocks noGrp="1"/>
          </p:cNvSpPr>
          <p:nvPr>
            <p:ph sz="quarter" idx="1"/>
          </p:nvPr>
        </p:nvSpPr>
        <p:spPr/>
        <p:txBody>
          <a:bodyPr>
            <a:normAutofit fontScale="92500" lnSpcReduction="10000"/>
          </a:bodyPr>
          <a:lstStyle/>
          <a:p>
            <a:r>
              <a:rPr lang="pl-PL" dirty="0"/>
              <a:t>Metoda je založena na produkci charakteristického </a:t>
            </a:r>
            <a:r>
              <a:rPr lang="pl-PL" dirty="0" smtClean="0"/>
              <a:t>roentgenova </a:t>
            </a:r>
            <a:r>
              <a:rPr lang="cs-CZ" dirty="0" smtClean="0"/>
              <a:t>záření </a:t>
            </a:r>
            <a:r>
              <a:rPr lang="cs-CZ" dirty="0"/>
              <a:t>svazkem urychlených iontů.</a:t>
            </a:r>
          </a:p>
          <a:p>
            <a:r>
              <a:rPr lang="es-ES" dirty="0"/>
              <a:t>Stanovení plošné nebo objemové koncentrace většiny </a:t>
            </a:r>
            <a:r>
              <a:rPr lang="es-ES" dirty="0" smtClean="0"/>
              <a:t>prvků</a:t>
            </a:r>
            <a:r>
              <a:rPr lang="cs-CZ" dirty="0" smtClean="0"/>
              <a:t> </a:t>
            </a:r>
            <a:r>
              <a:rPr lang="nl-NL" dirty="0" smtClean="0"/>
              <a:t>- </a:t>
            </a:r>
            <a:r>
              <a:rPr lang="nl-NL" dirty="0"/>
              <a:t>(C), Mg (Al) - U (K,L linky).</a:t>
            </a:r>
          </a:p>
          <a:p>
            <a:r>
              <a:rPr lang="cs-CZ" dirty="0"/>
              <a:t>Vysoký dynamický rozsah, </a:t>
            </a:r>
            <a:r>
              <a:rPr lang="cs-CZ" dirty="0" err="1"/>
              <a:t>ppm</a:t>
            </a:r>
            <a:r>
              <a:rPr lang="cs-CZ" dirty="0"/>
              <a:t> - 100%.</a:t>
            </a:r>
          </a:p>
          <a:p>
            <a:r>
              <a:rPr lang="cs-CZ" dirty="0"/>
              <a:t>Nízké absolutní meze detekce &lt;</a:t>
            </a:r>
            <a:r>
              <a:rPr lang="cs-CZ" dirty="0" err="1"/>
              <a:t>ng</a:t>
            </a:r>
            <a:r>
              <a:rPr lang="cs-CZ" dirty="0"/>
              <a:t> (původní práce </a:t>
            </a:r>
            <a:r>
              <a:rPr lang="cs-CZ" dirty="0" smtClean="0"/>
              <a:t>udává dokonce </a:t>
            </a:r>
            <a:r>
              <a:rPr lang="cs-CZ" dirty="0"/>
              <a:t>&lt;10-12 g).</a:t>
            </a:r>
          </a:p>
          <a:p>
            <a:r>
              <a:rPr lang="cs-CZ" dirty="0"/>
              <a:t>Možnost využití </a:t>
            </a:r>
            <a:r>
              <a:rPr lang="cs-CZ" dirty="0" err="1"/>
              <a:t>mikrosvazků</a:t>
            </a:r>
            <a:r>
              <a:rPr lang="cs-CZ" dirty="0"/>
              <a:t> (též metoda RBS a </a:t>
            </a:r>
            <a:r>
              <a:rPr lang="cs-CZ" dirty="0" smtClean="0"/>
              <a:t>další).</a:t>
            </a:r>
            <a:endParaRPr lang="cs-CZ" dirty="0"/>
          </a:p>
          <a:p>
            <a:r>
              <a:rPr lang="cs-CZ" dirty="0"/>
              <a:t>Typická zkoumaná hloubka - do desítek mm.</a:t>
            </a:r>
          </a:p>
          <a:p>
            <a:r>
              <a:rPr lang="cs-CZ" dirty="0"/>
              <a:t>Typická hmotnost analyzované části vzorku - mg.</a:t>
            </a:r>
          </a:p>
          <a:p>
            <a:r>
              <a:rPr lang="cs-CZ" dirty="0"/>
              <a:t>Využití: </a:t>
            </a:r>
            <a:r>
              <a:rPr lang="cs-CZ" dirty="0" err="1"/>
              <a:t>aerosoly,biologické</a:t>
            </a:r>
            <a:r>
              <a:rPr lang="cs-CZ" dirty="0"/>
              <a:t> materiály, nerosty, tkáně, </a:t>
            </a:r>
            <a:r>
              <a:rPr lang="cs-CZ" dirty="0" smtClean="0"/>
              <a:t>umělecké a </a:t>
            </a:r>
            <a:r>
              <a:rPr lang="cs-CZ" dirty="0"/>
              <a:t>historické předměty, průmyslové vzorky, tenké vrstvy...</a:t>
            </a:r>
          </a:p>
        </p:txBody>
      </p:sp>
      <p:sp>
        <p:nvSpPr>
          <p:cNvPr id="3" name="Zástupný symbol pro datum 2"/>
          <p:cNvSpPr>
            <a:spLocks noGrp="1"/>
          </p:cNvSpPr>
          <p:nvPr>
            <p:ph type="dt" sz="half" idx="14"/>
          </p:nvPr>
        </p:nvSpPr>
        <p:spPr/>
        <p:txBody>
          <a:bodyPr/>
          <a:lstStyle/>
          <a:p>
            <a:r>
              <a:rPr lang="cs-CZ" smtClean="0"/>
              <a:t>2011</a:t>
            </a:r>
            <a:endParaRPr lang="cs-CZ"/>
          </a:p>
        </p:txBody>
      </p:sp>
      <p:sp>
        <p:nvSpPr>
          <p:cNvPr id="4" name="Zástupný symbol pro číslo snímku 3"/>
          <p:cNvSpPr>
            <a:spLocks noGrp="1"/>
          </p:cNvSpPr>
          <p:nvPr>
            <p:ph type="sldNum" sz="quarter" idx="15"/>
          </p:nvPr>
        </p:nvSpPr>
        <p:spPr/>
        <p:txBody>
          <a:bodyPr/>
          <a:lstStyle/>
          <a:p>
            <a:fld id="{AF588722-7EE2-4D1D-8E3A-08A48B6D2C0A}" type="slidenum">
              <a:rPr lang="cs-CZ" smtClean="0"/>
              <a:pPr/>
              <a:t>14</a:t>
            </a:fld>
            <a:endParaRPr lang="cs-CZ"/>
          </a:p>
        </p:txBody>
      </p:sp>
      <p:sp>
        <p:nvSpPr>
          <p:cNvPr id="5" name="Zástupný symbol pro zápatí 4"/>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275551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PIXE (Particle Induced X-ray Emission) </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a:t>Vzhledem k vysoké hmotnosti protonu se metoda PIXE oproti elektrony buzené rentgenové fluorescenci vyznačuje výrazně nižším spojitým pozadím od brzdného záření. Je velmi citlivá a vhodná k </a:t>
            </a:r>
            <a:r>
              <a:rPr lang="cs-CZ" dirty="0" smtClean="0"/>
              <a:t>detekci </a:t>
            </a:r>
            <a:r>
              <a:rPr lang="cs-CZ" dirty="0"/>
              <a:t>i velmi malých vzorků. Již v první práci </a:t>
            </a:r>
            <a:r>
              <a:rPr lang="cs-CZ" dirty="0" err="1"/>
              <a:t>Johanssona</a:t>
            </a:r>
            <a:r>
              <a:rPr lang="cs-CZ" dirty="0"/>
              <a:t> z roku 1970 </a:t>
            </a:r>
            <a:r>
              <a:rPr lang="cs-CZ" dirty="0" smtClean="0"/>
              <a:t>se </a:t>
            </a:r>
            <a:r>
              <a:rPr lang="cs-CZ" dirty="0"/>
              <a:t>mluví o detekci na úrovni 10</a:t>
            </a:r>
            <a:r>
              <a:rPr lang="cs-CZ" baseline="30000" dirty="0"/>
              <a:t>-11</a:t>
            </a:r>
            <a:r>
              <a:rPr lang="cs-CZ" dirty="0"/>
              <a:t> g. </a:t>
            </a:r>
            <a:endParaRPr lang="cs-CZ" dirty="0" smtClean="0"/>
          </a:p>
          <a:p>
            <a:r>
              <a:rPr lang="cs-CZ" dirty="0" smtClean="0"/>
              <a:t>Metoda </a:t>
            </a:r>
            <a:r>
              <a:rPr lang="cs-CZ" dirty="0"/>
              <a:t>je </a:t>
            </a:r>
            <a:r>
              <a:rPr lang="cs-CZ" dirty="0" err="1"/>
              <a:t>mnohoprvková</a:t>
            </a:r>
            <a:r>
              <a:rPr lang="cs-CZ" dirty="0"/>
              <a:t> s detekčními limity dosahujících 1 </a:t>
            </a:r>
            <a:r>
              <a:rPr lang="cs-CZ" dirty="0" err="1"/>
              <a:t>ppm</a:t>
            </a:r>
            <a:r>
              <a:rPr lang="cs-CZ" dirty="0"/>
              <a:t> v tlustých vzorcích a desítek </a:t>
            </a:r>
            <a:r>
              <a:rPr lang="cs-CZ" dirty="0" err="1"/>
              <a:t>pg</a:t>
            </a:r>
            <a:r>
              <a:rPr lang="cs-CZ" dirty="0"/>
              <a:t> v tenkých vzorcích. </a:t>
            </a:r>
            <a:endParaRPr lang="cs-CZ" dirty="0" smtClean="0"/>
          </a:p>
          <a:p>
            <a:r>
              <a:rPr lang="cs-CZ" dirty="0" smtClean="0"/>
              <a:t>Metodou </a:t>
            </a:r>
            <a:r>
              <a:rPr lang="cs-CZ" dirty="0"/>
              <a:t>PIXE běžně stanovujeme všechny prvky od Na po U. Při použití </a:t>
            </a:r>
            <a:r>
              <a:rPr lang="cs-CZ" dirty="0" err="1"/>
              <a:t>bezokénkového</a:t>
            </a:r>
            <a:r>
              <a:rPr lang="cs-CZ" dirty="0"/>
              <a:t> detektoru záření X lze v některých případech detekovat i B, běžně pak C, N, a O. Analýzu velmi lehkých prvků však musíme vždy brát spíše jako </a:t>
            </a:r>
            <a:r>
              <a:rPr lang="cs-CZ" dirty="0" err="1"/>
              <a:t>semikvantitativní</a:t>
            </a:r>
            <a:r>
              <a:rPr lang="cs-CZ" dirty="0"/>
              <a:t> a povrchovou vzhledem k vysoké absorpci nízkoenergetického </a:t>
            </a:r>
            <a:r>
              <a:rPr lang="cs-CZ" dirty="0" err="1" smtClean="0"/>
              <a:t>rentgenova</a:t>
            </a:r>
            <a:r>
              <a:rPr lang="cs-CZ" dirty="0" smtClean="0"/>
              <a:t> </a:t>
            </a:r>
            <a:r>
              <a:rPr lang="cs-CZ" dirty="0"/>
              <a:t>záření ve vzorku.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15</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273788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r>
            <a:br>
              <a:rPr lang="cs-CZ" dirty="0"/>
            </a:br>
            <a:r>
              <a:rPr lang="cs-CZ" dirty="0"/>
              <a:t/>
            </a:r>
            <a:br>
              <a:rPr lang="cs-CZ" dirty="0"/>
            </a:br>
            <a:r>
              <a:rPr lang="cs-CZ" dirty="0" smtClean="0"/>
              <a:t>PIXE - Distribuce </a:t>
            </a:r>
            <a:r>
              <a:rPr lang="cs-CZ" dirty="0"/>
              <a:t>prvků v částici získané z arktického </a:t>
            </a:r>
            <a:r>
              <a:rPr lang="cs-CZ" dirty="0" smtClean="0"/>
              <a:t>ledu</a:t>
            </a:r>
            <a:endParaRPr lang="cs-CZ" dirty="0"/>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16</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647199"/>
            <a:ext cx="1867272" cy="1808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8318" y="1647199"/>
            <a:ext cx="1827786" cy="18277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1639509"/>
            <a:ext cx="1835476" cy="1835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2200" y="1639509"/>
            <a:ext cx="1816610" cy="1816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9552" y="3573016"/>
            <a:ext cx="1872208"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18319" y="3573016"/>
            <a:ext cx="1827786" cy="18652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53249" y="3574586"/>
            <a:ext cx="1810211" cy="1863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3574585"/>
            <a:ext cx="1816610" cy="1863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p:nvSpPr>
        <p:spPr>
          <a:xfrm>
            <a:off x="543216" y="5589240"/>
            <a:ext cx="4572000" cy="461665"/>
          </a:xfrm>
          <a:prstGeom prst="rect">
            <a:avLst/>
          </a:prstGeom>
        </p:spPr>
        <p:txBody>
          <a:bodyPr>
            <a:spAutoFit/>
          </a:bodyPr>
          <a:lstStyle/>
          <a:p>
            <a:r>
              <a:rPr lang="cs-CZ" sz="2400" dirty="0" smtClean="0"/>
              <a:t>Měřítko </a:t>
            </a:r>
            <a:r>
              <a:rPr lang="cs-CZ" sz="2400" dirty="0"/>
              <a:t>–100 </a:t>
            </a:r>
            <a:r>
              <a:rPr lang="el-GR" sz="2400" dirty="0"/>
              <a:t>μ</a:t>
            </a:r>
            <a:r>
              <a:rPr lang="cs-CZ" sz="2400" dirty="0"/>
              <a:t>m</a:t>
            </a:r>
          </a:p>
        </p:txBody>
      </p:sp>
    </p:spTree>
    <p:extLst>
      <p:ext uri="{BB962C8B-B14F-4D97-AF65-F5344CB8AC3E}">
        <p14:creationId xmlns:p14="http://schemas.microsoft.com/office/powerpoint/2010/main" xmlns="" val="4152833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PIXE instrumentace pro </a:t>
            </a:r>
            <a:r>
              <a:rPr lang="cs-CZ" dirty="0" err="1"/>
              <a:t>makrovzorky</a:t>
            </a:r>
            <a:endParaRPr lang="cs-CZ" dirty="0"/>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číslo snímku 4"/>
          <p:cNvSpPr>
            <a:spLocks noGrp="1"/>
          </p:cNvSpPr>
          <p:nvPr>
            <p:ph type="sldNum" sz="quarter" idx="11"/>
          </p:nvPr>
        </p:nvSpPr>
        <p:spPr/>
        <p:txBody>
          <a:bodyPr/>
          <a:lstStyle/>
          <a:p>
            <a:fld id="{AF588722-7EE2-4D1D-8E3A-08A48B6D2C0A}" type="slidenum">
              <a:rPr lang="cs-CZ" smtClean="0"/>
              <a:pPr/>
              <a:t>17</a:t>
            </a:fld>
            <a:endParaRPr lang="cs-CZ"/>
          </a:p>
        </p:txBody>
      </p:sp>
      <p:sp>
        <p:nvSpPr>
          <p:cNvPr id="6" name="Zástupný symbol pro zápatí 5"/>
          <p:cNvSpPr>
            <a:spLocks noGrp="1"/>
          </p:cNvSpPr>
          <p:nvPr>
            <p:ph type="ftr" sz="quarter" idx="12"/>
          </p:nvPr>
        </p:nvSpPr>
        <p:spPr/>
        <p:txBody>
          <a:bodyPr/>
          <a:lstStyle/>
          <a:p>
            <a:r>
              <a:rPr lang="cs-CZ" smtClean="0"/>
              <a:t>prof. Otruba</a:t>
            </a:r>
            <a:endParaRPr lang="cs-CZ"/>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683568" y="1412776"/>
            <a:ext cx="7272808" cy="26324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t="9441" b="6246"/>
          <a:stretch/>
        </p:blipFill>
        <p:spPr bwMode="auto">
          <a:xfrm>
            <a:off x="599269" y="4045189"/>
            <a:ext cx="7465031" cy="2660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6263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PIXE instrumentace - mikrosonda</a:t>
            </a:r>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číslo snímku 3"/>
          <p:cNvSpPr>
            <a:spLocks noGrp="1"/>
          </p:cNvSpPr>
          <p:nvPr>
            <p:ph type="sldNum" sz="quarter" idx="11"/>
          </p:nvPr>
        </p:nvSpPr>
        <p:spPr/>
        <p:txBody>
          <a:bodyPr/>
          <a:lstStyle/>
          <a:p>
            <a:fld id="{AF588722-7EE2-4D1D-8E3A-08A48B6D2C0A}" type="slidenum">
              <a:rPr lang="cs-CZ" smtClean="0"/>
              <a:pPr/>
              <a:t>18</a:t>
            </a:fld>
            <a:endParaRPr lang="cs-CZ"/>
          </a:p>
        </p:txBody>
      </p:sp>
      <p:sp>
        <p:nvSpPr>
          <p:cNvPr id="5" name="Zástupný symbol pro zápatí 4"/>
          <p:cNvSpPr>
            <a:spLocks noGrp="1"/>
          </p:cNvSpPr>
          <p:nvPr>
            <p:ph type="ftr" sz="quarter" idx="12"/>
          </p:nvPr>
        </p:nvSpPr>
        <p:spPr/>
        <p:txBody>
          <a:bodyPr/>
          <a:lstStyle/>
          <a:p>
            <a:r>
              <a:rPr lang="cs-CZ" smtClean="0"/>
              <a:t>prof. Otruba</a:t>
            </a:r>
            <a:endParaRPr lang="cs-CZ"/>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251520" y="1487699"/>
            <a:ext cx="7787308" cy="5161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4847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
            </a:r>
            <a:br>
              <a:rPr lang="cs-CZ" dirty="0"/>
            </a:br>
            <a:r>
              <a:rPr lang="cs-CZ" dirty="0"/>
              <a:t/>
            </a:r>
            <a:br>
              <a:rPr lang="cs-CZ" dirty="0"/>
            </a:br>
            <a:r>
              <a:rPr lang="cs-CZ" dirty="0"/>
              <a:t>Možnosti, výhody a nevýhody protonové mikrosondy</a:t>
            </a:r>
          </a:p>
        </p:txBody>
      </p:sp>
      <p:sp>
        <p:nvSpPr>
          <p:cNvPr id="3" name="Zástupný symbol pro obsah 2"/>
          <p:cNvSpPr>
            <a:spLocks noGrp="1"/>
          </p:cNvSpPr>
          <p:nvPr>
            <p:ph sz="quarter" idx="1"/>
          </p:nvPr>
        </p:nvSpPr>
        <p:spPr/>
        <p:txBody>
          <a:bodyPr>
            <a:normAutofit fontScale="92500" lnSpcReduction="20000"/>
          </a:bodyPr>
          <a:lstStyle/>
          <a:p>
            <a:r>
              <a:rPr lang="cs-CZ" dirty="0" smtClean="0"/>
              <a:t>Mez </a:t>
            </a:r>
            <a:r>
              <a:rPr lang="cs-CZ" dirty="0"/>
              <a:t>detekce </a:t>
            </a:r>
            <a:r>
              <a:rPr lang="cs-CZ" dirty="0" smtClean="0"/>
              <a:t>horší než u </a:t>
            </a:r>
            <a:r>
              <a:rPr lang="cs-CZ" dirty="0"/>
              <a:t>SIMS (většinou 10 </a:t>
            </a:r>
            <a:r>
              <a:rPr lang="cs-CZ" dirty="0" smtClean="0"/>
              <a:t>- 30 </a:t>
            </a:r>
            <a:r>
              <a:rPr lang="cs-CZ" dirty="0" err="1"/>
              <a:t>ppm</a:t>
            </a:r>
            <a:r>
              <a:rPr lang="cs-CZ" dirty="0"/>
              <a:t>, u REE v důsledku výrazných </a:t>
            </a:r>
            <a:r>
              <a:rPr lang="cs-CZ" dirty="0" smtClean="0"/>
              <a:t>koincidencí X0 - X00 </a:t>
            </a:r>
            <a:r>
              <a:rPr lang="cs-CZ" dirty="0" err="1"/>
              <a:t>ppm</a:t>
            </a:r>
            <a:r>
              <a:rPr lang="cs-CZ" dirty="0"/>
              <a:t>). </a:t>
            </a:r>
          </a:p>
          <a:p>
            <a:r>
              <a:rPr lang="cs-CZ" dirty="0" smtClean="0"/>
              <a:t>Přesnost </a:t>
            </a:r>
            <a:r>
              <a:rPr lang="cs-CZ" dirty="0"/>
              <a:t>+10% u těžkých </a:t>
            </a:r>
            <a:r>
              <a:rPr lang="cs-CZ" dirty="0" smtClean="0"/>
              <a:t>kovů s koncentrací kolem </a:t>
            </a:r>
            <a:r>
              <a:rPr lang="cs-CZ" dirty="0"/>
              <a:t>50 </a:t>
            </a:r>
            <a:r>
              <a:rPr lang="cs-CZ" dirty="0" err="1"/>
              <a:t>ppm</a:t>
            </a:r>
            <a:r>
              <a:rPr lang="cs-CZ" dirty="0"/>
              <a:t>, u REE +20% při vyšších obsazích, </a:t>
            </a:r>
            <a:r>
              <a:rPr lang="cs-CZ" dirty="0" smtClean="0"/>
              <a:t>až 50</a:t>
            </a:r>
            <a:r>
              <a:rPr lang="cs-CZ" dirty="0"/>
              <a:t>% při obsazích blízkých mezi detekce.</a:t>
            </a:r>
          </a:p>
          <a:p>
            <a:r>
              <a:rPr lang="cs-CZ" dirty="0" smtClean="0"/>
              <a:t>Při použití standardů trvá jedna </a:t>
            </a:r>
            <a:r>
              <a:rPr lang="cs-CZ" dirty="0"/>
              <a:t>analýza okolo 15 minut; je </a:t>
            </a:r>
            <a:r>
              <a:rPr lang="cs-CZ" dirty="0" smtClean="0"/>
              <a:t>možná též bez </a:t>
            </a:r>
            <a:r>
              <a:rPr lang="cs-CZ" dirty="0" err="1" smtClean="0"/>
              <a:t>standardová</a:t>
            </a:r>
            <a:r>
              <a:rPr lang="cs-CZ" dirty="0" smtClean="0"/>
              <a:t> analýza - s </a:t>
            </a:r>
            <a:r>
              <a:rPr lang="cs-CZ" dirty="0"/>
              <a:t>přesností10 -15%.</a:t>
            </a:r>
          </a:p>
          <a:p>
            <a:r>
              <a:rPr lang="cs-CZ" dirty="0" smtClean="0"/>
              <a:t>Jako </a:t>
            </a:r>
            <a:r>
              <a:rPr lang="cs-CZ" dirty="0"/>
              <a:t>standardy se </a:t>
            </a:r>
            <a:r>
              <a:rPr lang="cs-CZ" dirty="0" smtClean="0"/>
              <a:t>používají tablety</a:t>
            </a:r>
            <a:r>
              <a:rPr lang="cs-CZ" dirty="0"/>
              <a:t>, </a:t>
            </a:r>
            <a:r>
              <a:rPr lang="cs-CZ" dirty="0" smtClean="0"/>
              <a:t>vytavené ze </a:t>
            </a:r>
            <a:r>
              <a:rPr lang="cs-CZ" dirty="0"/>
              <a:t>směsi 90% Li</a:t>
            </a:r>
            <a:r>
              <a:rPr lang="cs-CZ" baseline="-25000" dirty="0"/>
              <a:t>3</a:t>
            </a:r>
            <a:r>
              <a:rPr lang="cs-CZ" dirty="0"/>
              <a:t>(BO</a:t>
            </a:r>
            <a:r>
              <a:rPr lang="cs-CZ" baseline="-25000" dirty="0"/>
              <a:t>3</a:t>
            </a:r>
            <a:r>
              <a:rPr lang="cs-CZ" dirty="0"/>
              <a:t>) a 10% prášku různých referenčních materiálů.</a:t>
            </a:r>
          </a:p>
          <a:p>
            <a:r>
              <a:rPr lang="cs-CZ" dirty="0" smtClean="0"/>
              <a:t>REE </a:t>
            </a:r>
            <a:r>
              <a:rPr lang="cs-CZ" dirty="0"/>
              <a:t>v některých materiálech nelze stanovit, excitace </a:t>
            </a:r>
            <a:r>
              <a:rPr lang="cs-CZ" dirty="0" smtClean="0"/>
              <a:t>protonovým </a:t>
            </a:r>
            <a:r>
              <a:rPr lang="cs-CZ" dirty="0"/>
              <a:t>svazkem </a:t>
            </a:r>
            <a:r>
              <a:rPr lang="cs-CZ" dirty="0" smtClean="0"/>
              <a:t>probíhá i </a:t>
            </a:r>
            <a:r>
              <a:rPr lang="cs-CZ" dirty="0"/>
              <a:t>v hloubce </a:t>
            </a:r>
            <a:r>
              <a:rPr lang="cs-CZ" dirty="0" smtClean="0"/>
              <a:t>větší než tloušťka běžného </a:t>
            </a:r>
            <a:r>
              <a:rPr lang="cs-CZ" dirty="0"/>
              <a:t>výbrusu.</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19</a:t>
            </a:fld>
            <a:endParaRPr lang="cs-CZ"/>
          </a:p>
        </p:txBody>
      </p:sp>
      <p:sp>
        <p:nvSpPr>
          <p:cNvPr id="6" name="Zástupný symbol pro zápatí 5"/>
          <p:cNvSpPr>
            <a:spLocks noGrp="1"/>
          </p:cNvSpPr>
          <p:nvPr>
            <p:ph type="ftr" sz="quarter" idx="16"/>
          </p:nvPr>
        </p:nvSpPr>
        <p:spPr/>
        <p:txBody>
          <a:bodyPr/>
          <a:lstStyle/>
          <a:p>
            <a:r>
              <a:rPr lang="cs-CZ" dirty="0" smtClean="0"/>
              <a:t>prof. Otruba</a:t>
            </a:r>
            <a:endParaRPr lang="cs-CZ" dirty="0"/>
          </a:p>
        </p:txBody>
      </p:sp>
    </p:spTree>
    <p:extLst>
      <p:ext uri="{BB962C8B-B14F-4D97-AF65-F5344CB8AC3E}">
        <p14:creationId xmlns:p14="http://schemas.microsoft.com/office/powerpoint/2010/main" xmlns="" val="2846344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859216" cy="1143000"/>
          </a:xfrm>
        </p:spPr>
        <p:txBody>
          <a:bodyPr/>
          <a:lstStyle/>
          <a:p>
            <a:r>
              <a:rPr lang="cs-CZ" dirty="0" smtClean="0"/>
              <a:t>základní procesy </a:t>
            </a:r>
            <a:r>
              <a:rPr lang="cs-CZ" dirty="0"/>
              <a:t>interakce urychlených iontů se vzorkem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2</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856" y="1700808"/>
            <a:ext cx="7570098"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p:nvSpPr>
        <p:spPr>
          <a:xfrm>
            <a:off x="442856" y="4869160"/>
            <a:ext cx="7369504" cy="1015663"/>
          </a:xfrm>
          <a:prstGeom prst="rect">
            <a:avLst/>
          </a:prstGeom>
        </p:spPr>
        <p:txBody>
          <a:bodyPr wrap="square">
            <a:spAutoFit/>
          </a:bodyPr>
          <a:lstStyle/>
          <a:p>
            <a:r>
              <a:rPr lang="cs-CZ" sz="2000" dirty="0"/>
              <a:t>Schematické znázornění základních procesů probíhajících při ozařování vzorku svazkem urychlených iontů a příslušných metod využitelných pro analýzu vzorku </a:t>
            </a:r>
          </a:p>
        </p:txBody>
      </p:sp>
      <p:sp>
        <p:nvSpPr>
          <p:cNvPr id="3" name="Zaoblený obdélník 2"/>
          <p:cNvSpPr/>
          <p:nvPr/>
        </p:nvSpPr>
        <p:spPr>
          <a:xfrm>
            <a:off x="6964904" y="2420888"/>
            <a:ext cx="792088"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xmlns="" val="2349012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634082"/>
          </a:xfrm>
        </p:spPr>
        <p:txBody>
          <a:bodyPr/>
          <a:lstStyle/>
          <a:p>
            <a:r>
              <a:rPr lang="cs-CZ" dirty="0" err="1"/>
              <a:t>External</a:t>
            </a:r>
            <a:r>
              <a:rPr lang="cs-CZ" dirty="0"/>
              <a:t> </a:t>
            </a:r>
            <a:r>
              <a:rPr lang="cs-CZ" dirty="0" err="1"/>
              <a:t>Beam</a:t>
            </a:r>
            <a:r>
              <a:rPr lang="cs-CZ" dirty="0"/>
              <a:t> PIXE</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číslo snímku 4"/>
          <p:cNvSpPr>
            <a:spLocks noGrp="1"/>
          </p:cNvSpPr>
          <p:nvPr>
            <p:ph type="sldNum" sz="quarter" idx="11"/>
          </p:nvPr>
        </p:nvSpPr>
        <p:spPr/>
        <p:txBody>
          <a:bodyPr/>
          <a:lstStyle/>
          <a:p>
            <a:fld id="{AF588722-7EE2-4D1D-8E3A-08A48B6D2C0A}" type="slidenum">
              <a:rPr lang="cs-CZ" smtClean="0"/>
              <a:pPr/>
              <a:t>20</a:t>
            </a:fld>
            <a:endParaRPr lang="cs-CZ"/>
          </a:p>
        </p:txBody>
      </p:sp>
      <p:sp>
        <p:nvSpPr>
          <p:cNvPr id="6" name="Zástupný symbol pro zápatí 5"/>
          <p:cNvSpPr>
            <a:spLocks noGrp="1"/>
          </p:cNvSpPr>
          <p:nvPr>
            <p:ph type="ftr" sz="quarter" idx="12"/>
          </p:nvPr>
        </p:nvSpPr>
        <p:spPr/>
        <p:txBody>
          <a:bodyPr/>
          <a:lstStyle/>
          <a:p>
            <a:r>
              <a:rPr lang="cs-CZ" smtClean="0"/>
              <a:t>prof. Otruba</a:t>
            </a:r>
            <a:endParaRPr lang="cs-CZ"/>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980728"/>
            <a:ext cx="8324850" cy="398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Obdélník 8"/>
          <p:cNvSpPr/>
          <p:nvPr/>
        </p:nvSpPr>
        <p:spPr>
          <a:xfrm>
            <a:off x="184906" y="5085184"/>
            <a:ext cx="7987494" cy="1477328"/>
          </a:xfrm>
          <a:prstGeom prst="rect">
            <a:avLst/>
          </a:prstGeom>
        </p:spPr>
        <p:txBody>
          <a:bodyPr wrap="square">
            <a:spAutoFit/>
          </a:bodyPr>
          <a:lstStyle/>
          <a:p>
            <a:r>
              <a:rPr lang="en-US" dirty="0"/>
              <a:t>Here is a view of the proton beam emerging into the air in the </a:t>
            </a:r>
            <a:r>
              <a:rPr lang="en-US" dirty="0" smtClean="0"/>
              <a:t>target</a:t>
            </a:r>
            <a:r>
              <a:rPr lang="cs-CZ" dirty="0" smtClean="0"/>
              <a:t> </a:t>
            </a:r>
            <a:r>
              <a:rPr lang="en-US" dirty="0" smtClean="0"/>
              <a:t>room</a:t>
            </a:r>
            <a:r>
              <a:rPr lang="en-US" dirty="0"/>
              <a:t>. The blue light is from the interaction of the proton </a:t>
            </a:r>
            <a:r>
              <a:rPr lang="en-US" dirty="0" smtClean="0"/>
              <a:t>beam</a:t>
            </a:r>
            <a:r>
              <a:rPr lang="cs-CZ" dirty="0" smtClean="0"/>
              <a:t> </a:t>
            </a:r>
            <a:r>
              <a:rPr lang="en-US" dirty="0" smtClean="0"/>
              <a:t>with </a:t>
            </a:r>
            <a:r>
              <a:rPr lang="en-US" dirty="0"/>
              <a:t>the atoms and molecules in the </a:t>
            </a:r>
            <a:r>
              <a:rPr lang="en-US" dirty="0" smtClean="0"/>
              <a:t>air.</a:t>
            </a:r>
            <a:r>
              <a:rPr lang="cs-CZ" dirty="0" smtClean="0"/>
              <a:t> </a:t>
            </a:r>
            <a:r>
              <a:rPr lang="en-US" dirty="0" smtClean="0"/>
              <a:t>This </a:t>
            </a:r>
            <a:r>
              <a:rPr lang="en-US" dirty="0"/>
              <a:t>allows us to </a:t>
            </a:r>
            <a:r>
              <a:rPr lang="en-US" dirty="0" smtClean="0"/>
              <a:t>examine</a:t>
            </a:r>
            <a:r>
              <a:rPr lang="cs-CZ" dirty="0" smtClean="0"/>
              <a:t> </a:t>
            </a:r>
            <a:r>
              <a:rPr lang="en-US" dirty="0" smtClean="0"/>
              <a:t>materials </a:t>
            </a:r>
            <a:r>
              <a:rPr lang="en-US" dirty="0"/>
              <a:t>which could not </a:t>
            </a:r>
            <a:r>
              <a:rPr lang="en-US" dirty="0" smtClean="0"/>
              <a:t>be</a:t>
            </a:r>
            <a:r>
              <a:rPr lang="cs-CZ" dirty="0" smtClean="0"/>
              <a:t> </a:t>
            </a:r>
            <a:r>
              <a:rPr lang="cs-CZ" dirty="0" err="1" smtClean="0"/>
              <a:t>explored</a:t>
            </a:r>
            <a:r>
              <a:rPr lang="cs-CZ" dirty="0" smtClean="0"/>
              <a:t> </a:t>
            </a:r>
            <a:r>
              <a:rPr lang="cs-CZ" dirty="0"/>
              <a:t>in </a:t>
            </a:r>
            <a:r>
              <a:rPr lang="cs-CZ" dirty="0" err="1"/>
              <a:t>vacuum</a:t>
            </a:r>
            <a:r>
              <a:rPr lang="cs-CZ" dirty="0"/>
              <a:t>, </a:t>
            </a:r>
            <a:r>
              <a:rPr lang="cs-CZ" dirty="0" smtClean="0"/>
              <a:t>as </a:t>
            </a:r>
            <a:r>
              <a:rPr lang="en-US" dirty="0" smtClean="0"/>
              <a:t>would </a:t>
            </a:r>
            <a:r>
              <a:rPr lang="en-US" dirty="0"/>
              <a:t>be required with </a:t>
            </a:r>
            <a:r>
              <a:rPr lang="en-US" dirty="0" smtClean="0"/>
              <a:t>some</a:t>
            </a:r>
            <a:r>
              <a:rPr lang="cs-CZ" dirty="0" smtClean="0"/>
              <a:t> </a:t>
            </a:r>
            <a:r>
              <a:rPr lang="cs-CZ" dirty="0" err="1" smtClean="0"/>
              <a:t>other</a:t>
            </a:r>
            <a:r>
              <a:rPr lang="cs-CZ" dirty="0" smtClean="0"/>
              <a:t> </a:t>
            </a:r>
            <a:r>
              <a:rPr lang="cs-CZ" dirty="0"/>
              <a:t>ion </a:t>
            </a:r>
            <a:r>
              <a:rPr lang="cs-CZ" dirty="0" err="1"/>
              <a:t>beam</a:t>
            </a:r>
            <a:r>
              <a:rPr lang="cs-CZ" dirty="0"/>
              <a:t> </a:t>
            </a:r>
            <a:r>
              <a:rPr lang="cs-CZ" dirty="0" err="1" smtClean="0"/>
              <a:t>analysis</a:t>
            </a:r>
            <a:r>
              <a:rPr lang="cs-CZ" dirty="0" smtClean="0"/>
              <a:t> </a:t>
            </a:r>
            <a:r>
              <a:rPr lang="cs-CZ" dirty="0" err="1" smtClean="0"/>
              <a:t>techniques</a:t>
            </a:r>
            <a:r>
              <a:rPr lang="cs-CZ" dirty="0"/>
              <a:t>.</a:t>
            </a:r>
          </a:p>
        </p:txBody>
      </p:sp>
    </p:spTree>
    <p:extLst>
      <p:ext uri="{BB962C8B-B14F-4D97-AF65-F5344CB8AC3E}">
        <p14:creationId xmlns:p14="http://schemas.microsoft.com/office/powerpoint/2010/main" xmlns="" val="283508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err="1"/>
              <a:t>Artwork</a:t>
            </a:r>
            <a:r>
              <a:rPr lang="cs-CZ" dirty="0"/>
              <a:t> </a:t>
            </a:r>
            <a:r>
              <a:rPr lang="cs-CZ" dirty="0" err="1"/>
              <a:t>analysis</a:t>
            </a:r>
            <a:endParaRPr lang="cs-CZ"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číslo snímku 3"/>
          <p:cNvSpPr>
            <a:spLocks noGrp="1"/>
          </p:cNvSpPr>
          <p:nvPr>
            <p:ph type="sldNum" sz="quarter" idx="11"/>
          </p:nvPr>
        </p:nvSpPr>
        <p:spPr/>
        <p:txBody>
          <a:bodyPr/>
          <a:lstStyle/>
          <a:p>
            <a:fld id="{AF588722-7EE2-4D1D-8E3A-08A48B6D2C0A}" type="slidenum">
              <a:rPr lang="cs-CZ" smtClean="0"/>
              <a:pPr/>
              <a:t>21</a:t>
            </a:fld>
            <a:endParaRPr lang="cs-CZ"/>
          </a:p>
        </p:txBody>
      </p:sp>
      <p:sp>
        <p:nvSpPr>
          <p:cNvPr id="5" name="Zástupný symbol pro zápatí 4"/>
          <p:cNvSpPr>
            <a:spLocks noGrp="1"/>
          </p:cNvSpPr>
          <p:nvPr>
            <p:ph type="ftr" sz="quarter" idx="12"/>
          </p:nvPr>
        </p:nvSpPr>
        <p:spPr/>
        <p:txBody>
          <a:bodyPr/>
          <a:lstStyle/>
          <a:p>
            <a:r>
              <a:rPr lang="cs-CZ" smtClean="0"/>
              <a:t>prof. Otruba</a:t>
            </a:r>
            <a:endParaRPr lang="cs-CZ"/>
          </a:p>
        </p:txBody>
      </p:sp>
      <p:sp>
        <p:nvSpPr>
          <p:cNvPr id="6" name="Zástupný symbol pro obsah 2"/>
          <p:cNvSpPr txBox="1">
            <a:spLocks/>
          </p:cNvSpPr>
          <p:nvPr/>
        </p:nvSpPr>
        <p:spPr>
          <a:xfrm>
            <a:off x="179512" y="1268760"/>
            <a:ext cx="3322712" cy="4718304"/>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PIXE is often used to</a:t>
            </a:r>
            <a:r>
              <a:rPr lang="cs-CZ" dirty="0" smtClean="0"/>
              <a:t> </a:t>
            </a:r>
            <a:r>
              <a:rPr lang="cs-CZ" dirty="0" err="1" smtClean="0"/>
              <a:t>examine</a:t>
            </a:r>
            <a:r>
              <a:rPr lang="cs-CZ" dirty="0" smtClean="0"/>
              <a:t> </a:t>
            </a:r>
            <a:r>
              <a:rPr lang="cs-CZ" dirty="0" err="1" smtClean="0"/>
              <a:t>artwork</a:t>
            </a:r>
            <a:r>
              <a:rPr lang="cs-CZ" dirty="0" smtClean="0"/>
              <a:t>. </a:t>
            </a:r>
            <a:r>
              <a:rPr lang="cs-CZ" dirty="0" err="1" smtClean="0"/>
              <a:t>Provenance</a:t>
            </a:r>
            <a:r>
              <a:rPr lang="cs-CZ" dirty="0" smtClean="0"/>
              <a:t> </a:t>
            </a:r>
            <a:r>
              <a:rPr lang="en-US" dirty="0" smtClean="0"/>
              <a:t>can often be established by</a:t>
            </a:r>
            <a:r>
              <a:rPr lang="cs-CZ" dirty="0" smtClean="0"/>
              <a:t> </a:t>
            </a:r>
            <a:r>
              <a:rPr lang="cs-CZ" dirty="0" err="1" smtClean="0"/>
              <a:t>examining</a:t>
            </a:r>
            <a:r>
              <a:rPr lang="cs-CZ" dirty="0" smtClean="0"/>
              <a:t> </a:t>
            </a:r>
            <a:r>
              <a:rPr lang="cs-CZ" dirty="0" err="1" smtClean="0"/>
              <a:t>the</a:t>
            </a:r>
            <a:r>
              <a:rPr lang="cs-CZ" dirty="0" smtClean="0"/>
              <a:t> </a:t>
            </a:r>
            <a:r>
              <a:rPr lang="cs-CZ" dirty="0" err="1" smtClean="0"/>
              <a:t>pigments</a:t>
            </a:r>
            <a:r>
              <a:rPr lang="cs-CZ" dirty="0" smtClean="0"/>
              <a:t> </a:t>
            </a:r>
            <a:r>
              <a:rPr lang="cs-CZ" dirty="0" err="1" smtClean="0"/>
              <a:t>used</a:t>
            </a:r>
            <a:r>
              <a:rPr lang="cs-CZ" dirty="0" smtClean="0"/>
              <a:t> </a:t>
            </a:r>
            <a:r>
              <a:rPr lang="en-US" dirty="0" smtClean="0"/>
              <a:t>in the paints. Forgeries can</a:t>
            </a:r>
            <a:r>
              <a:rPr lang="cs-CZ" dirty="0" smtClean="0"/>
              <a:t> </a:t>
            </a:r>
            <a:r>
              <a:rPr lang="en-US" dirty="0" smtClean="0"/>
              <a:t>easily be distinguished by the</a:t>
            </a:r>
            <a:r>
              <a:rPr lang="cs-CZ" dirty="0" smtClean="0"/>
              <a:t> </a:t>
            </a:r>
            <a:r>
              <a:rPr lang="cs-CZ" dirty="0" err="1" smtClean="0"/>
              <a:t>modern</a:t>
            </a:r>
            <a:r>
              <a:rPr lang="cs-CZ" dirty="0" smtClean="0"/>
              <a:t> </a:t>
            </a:r>
            <a:r>
              <a:rPr lang="cs-CZ" dirty="0" err="1" smtClean="0"/>
              <a:t>components</a:t>
            </a:r>
            <a:r>
              <a:rPr lang="cs-CZ" dirty="0" smtClean="0"/>
              <a:t> in </a:t>
            </a:r>
            <a:r>
              <a:rPr lang="cs-CZ" dirty="0" err="1" smtClean="0"/>
              <a:t>the</a:t>
            </a:r>
            <a:r>
              <a:rPr lang="cs-CZ" dirty="0" smtClean="0"/>
              <a:t> </a:t>
            </a:r>
            <a:r>
              <a:rPr lang="cs-CZ" dirty="0" err="1" smtClean="0"/>
              <a:t>pigments</a:t>
            </a:r>
            <a:r>
              <a:rPr lang="cs-CZ" dirty="0" smtClean="0"/>
              <a:t>.</a:t>
            </a:r>
            <a:endParaRPr lang="cs-CZ"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2225" y="1298497"/>
            <a:ext cx="4578608" cy="4938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304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de-DE" dirty="0"/>
              <a:t>Dürer </a:t>
            </a:r>
            <a:r>
              <a:rPr lang="de-DE" dirty="0" err="1"/>
              <a:t>Silver</a:t>
            </a:r>
            <a:r>
              <a:rPr lang="de-DE" dirty="0"/>
              <a:t> Pen PIXE Studies</a:t>
            </a:r>
            <a:endParaRPr lang="cs-CZ"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číslo snímku 3"/>
          <p:cNvSpPr>
            <a:spLocks noGrp="1"/>
          </p:cNvSpPr>
          <p:nvPr>
            <p:ph type="sldNum" sz="quarter" idx="11"/>
          </p:nvPr>
        </p:nvSpPr>
        <p:spPr/>
        <p:txBody>
          <a:bodyPr/>
          <a:lstStyle/>
          <a:p>
            <a:fld id="{AF588722-7EE2-4D1D-8E3A-08A48B6D2C0A}" type="slidenum">
              <a:rPr lang="cs-CZ" smtClean="0"/>
              <a:pPr/>
              <a:t>22</a:t>
            </a:fld>
            <a:endParaRPr lang="cs-CZ"/>
          </a:p>
        </p:txBody>
      </p:sp>
      <p:sp>
        <p:nvSpPr>
          <p:cNvPr id="5" name="Zástupný symbol pro zápatí 4"/>
          <p:cNvSpPr>
            <a:spLocks noGrp="1"/>
          </p:cNvSpPr>
          <p:nvPr>
            <p:ph type="ftr" sz="quarter" idx="12"/>
          </p:nvPr>
        </p:nvSpPr>
        <p:spPr/>
        <p:txBody>
          <a:bodyPr/>
          <a:lstStyle/>
          <a:p>
            <a:r>
              <a:rPr lang="cs-CZ" smtClean="0"/>
              <a:t>prof. Otruba</a:t>
            </a:r>
            <a:endParaRPr lang="cs-CZ"/>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395842" y="1340768"/>
            <a:ext cx="7560840" cy="30462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9208" r="7317" b="17426"/>
          <a:stretch/>
        </p:blipFill>
        <p:spPr bwMode="auto">
          <a:xfrm>
            <a:off x="4788024" y="4387045"/>
            <a:ext cx="3899624" cy="2346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Obdélník 7"/>
          <p:cNvSpPr/>
          <p:nvPr/>
        </p:nvSpPr>
        <p:spPr>
          <a:xfrm>
            <a:off x="395536" y="4841246"/>
            <a:ext cx="4284476" cy="1200329"/>
          </a:xfrm>
          <a:prstGeom prst="rect">
            <a:avLst/>
          </a:prstGeom>
        </p:spPr>
        <p:txBody>
          <a:bodyPr wrap="square">
            <a:spAutoFit/>
          </a:bodyPr>
          <a:lstStyle/>
          <a:p>
            <a:r>
              <a:rPr lang="en-US" dirty="0"/>
              <a:t>Sketches attributed to Albrecht </a:t>
            </a:r>
            <a:r>
              <a:rPr lang="en-US" dirty="0" err="1"/>
              <a:t>Dürer</a:t>
            </a:r>
            <a:r>
              <a:rPr lang="en-US" dirty="0"/>
              <a:t>, </a:t>
            </a:r>
            <a:endParaRPr lang="cs-CZ" dirty="0" smtClean="0"/>
          </a:p>
          <a:p>
            <a:r>
              <a:rPr lang="en-US" dirty="0" smtClean="0"/>
              <a:t>made </a:t>
            </a:r>
            <a:r>
              <a:rPr lang="en-US" dirty="0"/>
              <a:t>using </a:t>
            </a:r>
            <a:r>
              <a:rPr lang="en-US" dirty="0" smtClean="0"/>
              <a:t>the</a:t>
            </a:r>
            <a:r>
              <a:rPr lang="cs-CZ" dirty="0" smtClean="0"/>
              <a:t> </a:t>
            </a:r>
            <a:r>
              <a:rPr lang="en-US" dirty="0" smtClean="0"/>
              <a:t>silver </a:t>
            </a:r>
            <a:r>
              <a:rPr lang="en-US" dirty="0"/>
              <a:t>pen technique, </a:t>
            </a:r>
            <a:endParaRPr lang="cs-CZ" dirty="0" smtClean="0"/>
          </a:p>
          <a:p>
            <a:r>
              <a:rPr lang="en-US" dirty="0" smtClean="0"/>
              <a:t>were </a:t>
            </a:r>
            <a:r>
              <a:rPr lang="en-US" dirty="0"/>
              <a:t>analyzed using PIXE </a:t>
            </a:r>
            <a:r>
              <a:rPr lang="en-US" dirty="0" smtClean="0"/>
              <a:t>to</a:t>
            </a:r>
            <a:r>
              <a:rPr lang="cs-CZ" dirty="0" smtClean="0"/>
              <a:t> </a:t>
            </a:r>
            <a:r>
              <a:rPr lang="cs-CZ" dirty="0" err="1" smtClean="0"/>
              <a:t>establish</a:t>
            </a:r>
            <a:r>
              <a:rPr lang="cs-CZ" dirty="0" smtClean="0"/>
              <a:t> </a:t>
            </a:r>
          </a:p>
          <a:p>
            <a:r>
              <a:rPr lang="cs-CZ" dirty="0" err="1" smtClean="0"/>
              <a:t>provenance</a:t>
            </a:r>
            <a:r>
              <a:rPr lang="cs-CZ" dirty="0"/>
              <a:t>.</a:t>
            </a:r>
          </a:p>
        </p:txBody>
      </p:sp>
    </p:spTree>
    <p:extLst>
      <p:ext uri="{BB962C8B-B14F-4D97-AF65-F5344CB8AC3E}">
        <p14:creationId xmlns:p14="http://schemas.microsoft.com/office/powerpoint/2010/main" xmlns="" val="3760979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Analytické vlastnosti PIXE</a:t>
            </a:r>
          </a:p>
        </p:txBody>
      </p:sp>
      <p:sp>
        <p:nvSpPr>
          <p:cNvPr id="4" name="Zástupný symbol pro datum 3"/>
          <p:cNvSpPr>
            <a:spLocks noGrp="1"/>
          </p:cNvSpPr>
          <p:nvPr>
            <p:ph type="dt" sz="half" idx="10"/>
          </p:nvPr>
        </p:nvSpPr>
        <p:spPr/>
        <p:txBody>
          <a:bodyPr/>
          <a:lstStyle/>
          <a:p>
            <a:r>
              <a:rPr lang="cs-CZ" smtClean="0"/>
              <a:t>2011</a:t>
            </a:r>
            <a:endParaRPr lang="cs-CZ"/>
          </a:p>
        </p:txBody>
      </p:sp>
      <p:sp>
        <p:nvSpPr>
          <p:cNvPr id="5" name="Zástupný symbol pro číslo snímku 4"/>
          <p:cNvSpPr>
            <a:spLocks noGrp="1"/>
          </p:cNvSpPr>
          <p:nvPr>
            <p:ph type="sldNum" sz="quarter" idx="11"/>
          </p:nvPr>
        </p:nvSpPr>
        <p:spPr/>
        <p:txBody>
          <a:bodyPr/>
          <a:lstStyle/>
          <a:p>
            <a:fld id="{AF588722-7EE2-4D1D-8E3A-08A48B6D2C0A}" type="slidenum">
              <a:rPr lang="cs-CZ" smtClean="0"/>
              <a:pPr/>
              <a:t>23</a:t>
            </a:fld>
            <a:endParaRPr lang="cs-CZ"/>
          </a:p>
        </p:txBody>
      </p:sp>
      <p:sp>
        <p:nvSpPr>
          <p:cNvPr id="6" name="Zástupný symbol pro zápatí 5"/>
          <p:cNvSpPr>
            <a:spLocks noGrp="1"/>
          </p:cNvSpPr>
          <p:nvPr>
            <p:ph type="ftr" sz="quarter" idx="12"/>
          </p:nvPr>
        </p:nvSpPr>
        <p:spPr/>
        <p:txBody>
          <a:bodyPr/>
          <a:lstStyle/>
          <a:p>
            <a:r>
              <a:rPr lang="cs-CZ" smtClean="0"/>
              <a:t>prof. Otruba</a:t>
            </a:r>
            <a:endParaRPr lang="cs-CZ"/>
          </a:p>
        </p:txBody>
      </p:sp>
      <p:sp>
        <p:nvSpPr>
          <p:cNvPr id="7" name="Zástupný symbol pro obsah 2"/>
          <p:cNvSpPr txBox="1">
            <a:spLocks/>
          </p:cNvSpPr>
          <p:nvPr/>
        </p:nvSpPr>
        <p:spPr>
          <a:xfrm>
            <a:off x="457200" y="1673352"/>
            <a:ext cx="2818656" cy="4718304"/>
          </a:xfrm>
          <a:prstGeom prst="rect">
            <a:avLst/>
          </a:prstGeom>
        </p:spPr>
        <p:txBody>
          <a:bodyPr>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90000"/>
              </a:lnSpc>
            </a:pPr>
            <a:r>
              <a:rPr lang="en-US" smtClean="0"/>
              <a:t>Hloubkov</a:t>
            </a:r>
            <a:r>
              <a:rPr lang="cs-CZ" smtClean="0"/>
              <a:t>ý dosah je typicky kolem 5 </a:t>
            </a:r>
            <a:r>
              <a:rPr lang="cs-CZ" smtClean="0">
                <a:sym typeface="Symbol" pitchFamily="18" charset="2"/>
              </a:rPr>
              <a:t></a:t>
            </a:r>
            <a:r>
              <a:rPr lang="cs-CZ" smtClean="0"/>
              <a:t>m</a:t>
            </a:r>
          </a:p>
          <a:p>
            <a:pPr>
              <a:lnSpc>
                <a:spcPct val="90000"/>
              </a:lnSpc>
            </a:pPr>
            <a:r>
              <a:rPr lang="cs-CZ" smtClean="0"/>
              <a:t>Hloubkové rozlišení je nízké (</a:t>
            </a:r>
            <a:r>
              <a:rPr lang="cs-CZ" smtClean="0">
                <a:sym typeface="Symbol" pitchFamily="18" charset="2"/>
              </a:rPr>
              <a:t></a:t>
            </a:r>
            <a:r>
              <a:rPr lang="cs-CZ" smtClean="0"/>
              <a:t>m)</a:t>
            </a:r>
            <a:endParaRPr lang="en-US" smtClean="0"/>
          </a:p>
          <a:p>
            <a:pPr>
              <a:lnSpc>
                <a:spcPct val="90000"/>
              </a:lnSpc>
            </a:pPr>
            <a:r>
              <a:rPr lang="cs-CZ" smtClean="0"/>
              <a:t>NDK je asi </a:t>
            </a:r>
            <a:r>
              <a:rPr lang="en-US" smtClean="0"/>
              <a:t>0.1 – 1 </a:t>
            </a:r>
            <a:r>
              <a:rPr lang="cs-CZ" smtClean="0">
                <a:sym typeface="Symbol" pitchFamily="18" charset="2"/>
              </a:rPr>
              <a:t></a:t>
            </a:r>
            <a:r>
              <a:rPr lang="cs-CZ" smtClean="0"/>
              <a:t>g</a:t>
            </a:r>
            <a:r>
              <a:rPr lang="en-US" smtClean="0"/>
              <a:t>/g</a:t>
            </a:r>
          </a:p>
          <a:p>
            <a:pPr>
              <a:lnSpc>
                <a:spcPct val="90000"/>
              </a:lnSpc>
            </a:pPr>
            <a:r>
              <a:rPr lang="en-US" smtClean="0"/>
              <a:t>Lze detekovat </a:t>
            </a:r>
            <a:r>
              <a:rPr lang="cs-CZ" smtClean="0"/>
              <a:t>příměsi na úrovni </a:t>
            </a:r>
            <a:r>
              <a:rPr lang="en-US" smtClean="0"/>
              <a:t>10</a:t>
            </a:r>
            <a:r>
              <a:rPr lang="en-US" baseline="30000" smtClean="0"/>
              <a:t>-15 </a:t>
            </a:r>
            <a:r>
              <a:rPr lang="en-US" smtClean="0"/>
              <a:t>g</a:t>
            </a:r>
            <a:endParaRPr lang="cs-CZ" dirty="0"/>
          </a:p>
        </p:txBody>
      </p:sp>
      <p:pic>
        <p:nvPicPr>
          <p:cNvPr id="8" name="Picture 4"/>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3282115" y="1700808"/>
            <a:ext cx="5024293" cy="295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Obdélník 8"/>
          <p:cNvSpPr/>
          <p:nvPr/>
        </p:nvSpPr>
        <p:spPr>
          <a:xfrm>
            <a:off x="3462890" y="4936912"/>
            <a:ext cx="4860032" cy="840230"/>
          </a:xfrm>
          <a:prstGeom prst="rect">
            <a:avLst/>
          </a:prstGeom>
        </p:spPr>
        <p:txBody>
          <a:bodyPr wrap="square">
            <a:spAutoFit/>
          </a:bodyPr>
          <a:lstStyle/>
          <a:p>
            <a:pPr>
              <a:lnSpc>
                <a:spcPct val="90000"/>
              </a:lnSpc>
            </a:pPr>
            <a:r>
              <a:rPr lang="cs-CZ" dirty="0" smtClean="0"/>
              <a:t>Detekční limity pro typická měření</a:t>
            </a:r>
          </a:p>
          <a:p>
            <a:pPr>
              <a:lnSpc>
                <a:spcPct val="90000"/>
              </a:lnSpc>
            </a:pPr>
            <a:r>
              <a:rPr lang="cs-CZ" dirty="0" smtClean="0"/>
              <a:t>Čárkované čáry jsou za předpokladu nízkého pozadí</a:t>
            </a:r>
          </a:p>
        </p:txBody>
      </p:sp>
    </p:spTree>
    <p:extLst>
      <p:ext uri="{BB962C8B-B14F-4D97-AF65-F5344CB8AC3E}">
        <p14:creationId xmlns:p14="http://schemas.microsoft.com/office/powerpoint/2010/main" xmlns="" val="232539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PIXE - </a:t>
            </a:r>
            <a:r>
              <a:rPr lang="en-US" dirty="0" smtClean="0"/>
              <a:t>Atmospheric </a:t>
            </a:r>
            <a:r>
              <a:rPr lang="en-US" dirty="0"/>
              <a:t>aerosols </a:t>
            </a:r>
            <a:endParaRPr lang="cs-CZ" dirty="0"/>
          </a:p>
        </p:txBody>
      </p:sp>
      <p:sp>
        <p:nvSpPr>
          <p:cNvPr id="9" name="Zástupný symbol pro obsah 8"/>
          <p:cNvSpPr>
            <a:spLocks noGrp="1"/>
          </p:cNvSpPr>
          <p:nvPr>
            <p:ph sz="quarter" idx="1"/>
          </p:nvPr>
        </p:nvSpPr>
        <p:spPr/>
        <p:txBody>
          <a:bodyPr>
            <a:normAutofit/>
          </a:bodyPr>
          <a:lstStyle/>
          <a:p>
            <a:pPr marL="0" indent="0">
              <a:buNone/>
            </a:pPr>
            <a:r>
              <a:rPr lang="en-US" dirty="0" smtClean="0"/>
              <a:t>This </a:t>
            </a:r>
            <a:r>
              <a:rPr lang="en-US" dirty="0"/>
              <a:t>application has been very popular since the beginning of the technique. The air-pollution (mainly the heavy metals) is very easily </a:t>
            </a:r>
            <a:r>
              <a:rPr lang="en-US" dirty="0" err="1"/>
              <a:t>analysed</a:t>
            </a:r>
            <a:r>
              <a:rPr lang="en-US" dirty="0"/>
              <a:t> this way. Aerosols are collected on a thin film or filter made of light </a:t>
            </a:r>
            <a:br>
              <a:rPr lang="en-US" dirty="0"/>
            </a:br>
            <a:r>
              <a:rPr lang="en-US" dirty="0"/>
              <a:t>elements (e.g. </a:t>
            </a:r>
            <a:r>
              <a:rPr lang="en-US" dirty="0" err="1"/>
              <a:t>Nuclepore</a:t>
            </a:r>
            <a:r>
              <a:rPr lang="en-US" dirty="0"/>
              <a:t> polycarbonate filter, Mylar films, </a:t>
            </a:r>
            <a:r>
              <a:rPr lang="en-US" dirty="0" err="1"/>
              <a:t>Kapton</a:t>
            </a:r>
            <a:r>
              <a:rPr lang="en-US" dirty="0"/>
              <a:t>). These filters are afterwards </a:t>
            </a:r>
            <a:r>
              <a:rPr lang="en-US" dirty="0" err="1"/>
              <a:t>analysed</a:t>
            </a:r>
            <a:r>
              <a:rPr lang="en-US" dirty="0"/>
              <a:t> by PIXE. Analysis of e.g. S, V, Ni, Cu, Zn, As, </a:t>
            </a:r>
            <a:r>
              <a:rPr lang="en-US" dirty="0" err="1"/>
              <a:t>Pb</a:t>
            </a:r>
            <a:r>
              <a:rPr lang="en-US" dirty="0"/>
              <a:t> can be done in 5 minutes. Air pollution analysis is requested indoors (e.g. in working environments) and outdoor near specific pollution sources or urban pollution of large cities. </a:t>
            </a:r>
          </a:p>
          <a:p>
            <a:endParaRPr lang="cs-CZ" dirty="0"/>
          </a:p>
        </p:txBody>
      </p:sp>
      <p:sp>
        <p:nvSpPr>
          <p:cNvPr id="3" name="Zástupný symbol pro datum 2"/>
          <p:cNvSpPr>
            <a:spLocks noGrp="1"/>
          </p:cNvSpPr>
          <p:nvPr>
            <p:ph type="dt" sz="half" idx="14"/>
          </p:nvPr>
        </p:nvSpPr>
        <p:spPr/>
        <p:txBody>
          <a:bodyPr/>
          <a:lstStyle/>
          <a:p>
            <a:r>
              <a:rPr lang="cs-CZ" smtClean="0"/>
              <a:t>2011</a:t>
            </a:r>
            <a:endParaRPr lang="cs-CZ"/>
          </a:p>
        </p:txBody>
      </p:sp>
      <p:sp>
        <p:nvSpPr>
          <p:cNvPr id="4" name="Zástupný symbol pro číslo snímku 3"/>
          <p:cNvSpPr>
            <a:spLocks noGrp="1"/>
          </p:cNvSpPr>
          <p:nvPr>
            <p:ph type="sldNum" sz="quarter" idx="15"/>
          </p:nvPr>
        </p:nvSpPr>
        <p:spPr/>
        <p:txBody>
          <a:bodyPr/>
          <a:lstStyle/>
          <a:p>
            <a:fld id="{AF588722-7EE2-4D1D-8E3A-08A48B6D2C0A}" type="slidenum">
              <a:rPr lang="cs-CZ" smtClean="0"/>
              <a:pPr/>
              <a:t>24</a:t>
            </a:fld>
            <a:endParaRPr lang="cs-CZ"/>
          </a:p>
        </p:txBody>
      </p:sp>
      <p:sp>
        <p:nvSpPr>
          <p:cNvPr id="5" name="Zástupný symbol pro zápatí 4"/>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799885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7467600" cy="1008112"/>
          </a:xfrm>
        </p:spPr>
        <p:txBody>
          <a:bodyPr>
            <a:normAutofit/>
          </a:bodyPr>
          <a:lstStyle/>
          <a:p>
            <a:r>
              <a:rPr lang="en-US" dirty="0"/>
              <a:t>Example of PIXE analysis of atmospheric aerosols</a:t>
            </a:r>
            <a:endParaRPr lang="cs-CZ" dirty="0"/>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25</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2050" name="Picture 2"/>
          <p:cNvPicPr>
            <a:picLocks noChangeAspect="1" noChangeArrowheads="1"/>
          </p:cNvPicPr>
          <p:nvPr/>
        </p:nvPicPr>
        <p:blipFill>
          <a:blip r:embed="rId2" cstate="print">
            <a:biLevel thresh="50000"/>
            <a:extLst>
              <a:ext uri="{28A0092B-C50C-407E-A947-70E740481C1C}">
                <a14:useLocalDpi xmlns:a14="http://schemas.microsoft.com/office/drawing/2010/main" xmlns="" val="0"/>
              </a:ext>
            </a:extLst>
          </a:blip>
          <a:srcRect/>
          <a:stretch>
            <a:fillRect/>
          </a:stretch>
        </p:blipFill>
        <p:spPr bwMode="auto">
          <a:xfrm>
            <a:off x="2195736" y="1340768"/>
            <a:ext cx="4178062" cy="5478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9419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PIXE - Art </a:t>
            </a:r>
            <a:r>
              <a:rPr lang="cs-CZ" dirty="0"/>
              <a:t>and </a:t>
            </a:r>
            <a:r>
              <a:rPr lang="cs-CZ" dirty="0" err="1"/>
              <a:t>Archaeology</a:t>
            </a:r>
            <a:r>
              <a:rPr lang="cs-CZ" dirty="0"/>
              <a:t> </a:t>
            </a:r>
            <a:br>
              <a:rPr lang="cs-CZ" dirty="0"/>
            </a:br>
            <a:endParaRPr lang="cs-CZ" dirty="0"/>
          </a:p>
        </p:txBody>
      </p:sp>
      <p:sp>
        <p:nvSpPr>
          <p:cNvPr id="3" name="Zástupný symbol pro obsah 2"/>
          <p:cNvSpPr>
            <a:spLocks noGrp="1"/>
          </p:cNvSpPr>
          <p:nvPr>
            <p:ph sz="quarter" idx="1"/>
          </p:nvPr>
        </p:nvSpPr>
        <p:spPr>
          <a:xfrm>
            <a:off x="457200" y="1196752"/>
            <a:ext cx="7467600" cy="5277200"/>
          </a:xfrm>
        </p:spPr>
        <p:txBody>
          <a:bodyPr>
            <a:normAutofit fontScale="92500" lnSpcReduction="20000"/>
          </a:bodyPr>
          <a:lstStyle/>
          <a:p>
            <a:r>
              <a:rPr lang="en-US" dirty="0" smtClean="0"/>
              <a:t>e.g</a:t>
            </a:r>
            <a:r>
              <a:rPr lang="en-US" dirty="0"/>
              <a:t>. for authenticity, provenance, </a:t>
            </a:r>
            <a:br>
              <a:rPr lang="en-US" dirty="0"/>
            </a:br>
            <a:r>
              <a:rPr lang="en-US" dirty="0"/>
              <a:t>deterioration and conservation </a:t>
            </a:r>
            <a:r>
              <a:rPr lang="en-US" dirty="0" smtClean="0"/>
              <a:t>questions</a:t>
            </a:r>
            <a:r>
              <a:rPr lang="en-US" dirty="0"/>
              <a:t/>
            </a:r>
            <a:br>
              <a:rPr lang="en-US" dirty="0"/>
            </a:br>
            <a:endParaRPr lang="cs-CZ" dirty="0" smtClean="0"/>
          </a:p>
          <a:p>
            <a:r>
              <a:rPr lang="en-US" dirty="0" smtClean="0"/>
              <a:t>PIXE </a:t>
            </a:r>
            <a:r>
              <a:rPr lang="en-US" dirty="0"/>
              <a:t>is very convenient for art and archaeology samples analysis because of its non-destructivity, when possible. By samples bigger than space at the target position of the PIXE chamber or fragile samples (e.g. analysis of ink in the Gutenberg Bible), very small piece of the object is extracted and </a:t>
            </a:r>
            <a:r>
              <a:rPr lang="en-US" dirty="0" err="1"/>
              <a:t>analysed</a:t>
            </a:r>
            <a:r>
              <a:rPr lang="en-US" dirty="0"/>
              <a:t>. The questions of authenticity, provenance, deterioration and conservation are possibly solved this way (e.g. provenance of pottery). . Large samples need to be </a:t>
            </a:r>
            <a:r>
              <a:rPr lang="en-US" dirty="0" err="1"/>
              <a:t>analysed</a:t>
            </a:r>
            <a:r>
              <a:rPr lang="en-US" dirty="0"/>
              <a:t> in external beams (proton beam is focused out of the guide-line to the target position on air. If matrixes of the samples are of high Z elements (bronze, copper, gold,...), then filters and </a:t>
            </a:r>
            <a:r>
              <a:rPr lang="en-US" dirty="0" smtClean="0"/>
              <a:t>corrections</a:t>
            </a:r>
            <a:r>
              <a:rPr lang="cs-CZ" dirty="0" smtClean="0"/>
              <a:t> </a:t>
            </a:r>
            <a:r>
              <a:rPr lang="en-US" dirty="0" smtClean="0"/>
              <a:t>are </a:t>
            </a:r>
            <a:r>
              <a:rPr lang="en-US" dirty="0"/>
              <a:t>needed </a:t>
            </a:r>
            <a:endParaRPr lang="cs-CZ" dirty="0"/>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26</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55120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PIXE - </a:t>
            </a:r>
            <a:r>
              <a:rPr lang="cs-CZ" dirty="0" err="1" smtClean="0"/>
              <a:t>Earth</a:t>
            </a:r>
            <a:r>
              <a:rPr lang="cs-CZ" dirty="0" smtClean="0"/>
              <a:t> </a:t>
            </a:r>
            <a:r>
              <a:rPr lang="cs-CZ" dirty="0" err="1" smtClean="0"/>
              <a:t>Sciences</a:t>
            </a:r>
            <a:r>
              <a:rPr lang="cs-CZ" dirty="0" smtClean="0"/>
              <a:t> and </a:t>
            </a:r>
            <a:r>
              <a:rPr lang="cs-CZ" dirty="0" err="1" smtClean="0"/>
              <a:t>materials</a:t>
            </a:r>
            <a:r>
              <a:rPr lang="cs-CZ" dirty="0" smtClean="0"/>
              <a:t> </a:t>
            </a:r>
            <a:r>
              <a:rPr lang="cs-CZ" dirty="0" err="1" smtClean="0"/>
              <a:t>analysis</a:t>
            </a:r>
            <a:r>
              <a:rPr lang="cs-CZ" dirty="0" smtClean="0"/>
              <a:t> </a:t>
            </a:r>
            <a:endParaRPr lang="cs-CZ" dirty="0"/>
          </a:p>
        </p:txBody>
      </p:sp>
      <p:sp>
        <p:nvSpPr>
          <p:cNvPr id="3" name="Zástupný symbol pro obsah 2"/>
          <p:cNvSpPr>
            <a:spLocks noGrp="1"/>
          </p:cNvSpPr>
          <p:nvPr>
            <p:ph sz="quarter" idx="1"/>
          </p:nvPr>
        </p:nvSpPr>
        <p:spPr/>
        <p:txBody>
          <a:bodyPr>
            <a:normAutofit lnSpcReduction="10000"/>
          </a:bodyPr>
          <a:lstStyle/>
          <a:p>
            <a:r>
              <a:rPr lang="en-US" dirty="0" smtClean="0"/>
              <a:t>PIXE </a:t>
            </a:r>
            <a:r>
              <a:rPr lang="en-US" dirty="0"/>
              <a:t>is used in aquatic systems science for sea water analysis. Ice cores drilled from glaciers (variation with depth gives information on climatic changes) are </a:t>
            </a:r>
            <a:r>
              <a:rPr lang="en-US" dirty="0" err="1"/>
              <a:t>analysed</a:t>
            </a:r>
            <a:r>
              <a:rPr lang="en-US" dirty="0"/>
              <a:t> by PIXE too. Another applications are e.g. mineral prospecting (filtering </a:t>
            </a:r>
            <a:r>
              <a:rPr lang="en-US" dirty="0" err="1"/>
              <a:t>geogas</a:t>
            </a:r>
            <a:r>
              <a:rPr lang="en-US" dirty="0"/>
              <a:t> or </a:t>
            </a:r>
            <a:r>
              <a:rPr lang="en-US" dirty="0" err="1"/>
              <a:t>analysing</a:t>
            </a:r>
            <a:r>
              <a:rPr lang="en-US" dirty="0"/>
              <a:t> drill cores) and study of liquid inclusion in minerals by micro-</a:t>
            </a:r>
            <a:r>
              <a:rPr lang="en-US" dirty="0" err="1"/>
              <a:t>pixe</a:t>
            </a:r>
            <a:r>
              <a:rPr lang="en-US" dirty="0"/>
              <a:t>. </a:t>
            </a:r>
            <a:endParaRPr lang="cs-CZ" dirty="0" smtClean="0"/>
          </a:p>
          <a:p>
            <a:r>
              <a:rPr lang="en-US" dirty="0"/>
              <a:t>PIXE is used to study corrosion and erosion in Solid-State Physics, to study impurities in single crystals by “</a:t>
            </a:r>
            <a:r>
              <a:rPr lang="en-US" dirty="0" err="1"/>
              <a:t>channelling</a:t>
            </a:r>
            <a:r>
              <a:rPr lang="en-US" dirty="0"/>
              <a:t> PIXE” vs. “common PIXE” analysis. Another possibility is to study high-temperature semi-conductors based on ceramics with oxides of rare elements. </a:t>
            </a:r>
            <a:endParaRPr lang="cs-CZ" dirty="0"/>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27</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3467036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78098"/>
          </a:xfrm>
        </p:spPr>
        <p:txBody>
          <a:bodyPr/>
          <a:lstStyle/>
          <a:p>
            <a:r>
              <a:rPr lang="cs-CZ" dirty="0" smtClean="0"/>
              <a:t>PIXE - </a:t>
            </a:r>
            <a:r>
              <a:rPr lang="cs-CZ" dirty="0" err="1" smtClean="0"/>
              <a:t>Medicine</a:t>
            </a:r>
            <a:r>
              <a:rPr lang="cs-CZ" dirty="0" smtClean="0"/>
              <a:t> </a:t>
            </a:r>
            <a:r>
              <a:rPr lang="cs-CZ" dirty="0"/>
              <a:t>and </a:t>
            </a:r>
            <a:r>
              <a:rPr lang="cs-CZ" dirty="0" smtClean="0"/>
              <a:t>Biology</a:t>
            </a:r>
            <a:endParaRPr lang="cs-CZ" dirty="0"/>
          </a:p>
        </p:txBody>
      </p:sp>
      <p:sp>
        <p:nvSpPr>
          <p:cNvPr id="3" name="Zástupný symbol pro obsah 2"/>
          <p:cNvSpPr>
            <a:spLocks noGrp="1"/>
          </p:cNvSpPr>
          <p:nvPr>
            <p:ph sz="quarter" idx="1"/>
          </p:nvPr>
        </p:nvSpPr>
        <p:spPr>
          <a:xfrm>
            <a:off x="457200" y="1340768"/>
            <a:ext cx="7467600" cy="5133184"/>
          </a:xfrm>
        </p:spPr>
        <p:txBody>
          <a:bodyPr>
            <a:normAutofit fontScale="92500" lnSpcReduction="20000"/>
          </a:bodyPr>
          <a:lstStyle/>
          <a:p>
            <a:r>
              <a:rPr lang="en-US" dirty="0"/>
              <a:t>There is an interest in </a:t>
            </a:r>
            <a:r>
              <a:rPr lang="en-US" dirty="0" err="1"/>
              <a:t>ultratrace</a:t>
            </a:r>
            <a:r>
              <a:rPr lang="en-US" dirty="0"/>
              <a:t> analysis of K, </a:t>
            </a:r>
            <a:r>
              <a:rPr lang="en-US" dirty="0" err="1"/>
              <a:t>Ca</a:t>
            </a:r>
            <a:r>
              <a:rPr lang="en-US" dirty="0"/>
              <a:t>, </a:t>
            </a:r>
            <a:r>
              <a:rPr lang="en-US" dirty="0" err="1"/>
              <a:t>Mn</a:t>
            </a:r>
            <a:r>
              <a:rPr lang="en-US" dirty="0"/>
              <a:t>, Fe, Cu, Zn, Se,... in organic material. Due to the biodiversity of organic samples, high number of samples is required to make statistical analysis.</a:t>
            </a:r>
            <a:br>
              <a:rPr lang="en-US" dirty="0"/>
            </a:br>
            <a:r>
              <a:rPr lang="en-US" dirty="0"/>
              <a:t>Samples are either solid and then no preceding preparation is required</a:t>
            </a:r>
            <a:r>
              <a:rPr lang="en-US" dirty="0" smtClean="0"/>
              <a:t>:</a:t>
            </a:r>
            <a:endParaRPr lang="cs-CZ" dirty="0" smtClean="0"/>
          </a:p>
          <a:p>
            <a:pPr lvl="1"/>
            <a:r>
              <a:rPr lang="en-US" dirty="0" smtClean="0"/>
              <a:t>bones</a:t>
            </a:r>
            <a:r>
              <a:rPr lang="en-US" dirty="0"/>
              <a:t>, finger nails, teeth, hairs (comparison of healthy vs. sick person) </a:t>
            </a:r>
          </a:p>
          <a:p>
            <a:pPr lvl="1"/>
            <a:r>
              <a:rPr lang="en-US" dirty="0"/>
              <a:t>wood (tree cores - acidic rains change </a:t>
            </a:r>
            <a:r>
              <a:rPr lang="en-US" dirty="0" err="1"/>
              <a:t>Ca</a:t>
            </a:r>
            <a:r>
              <a:rPr lang="en-US" dirty="0"/>
              <a:t> content and </a:t>
            </a:r>
            <a:r>
              <a:rPr lang="en-US" dirty="0" err="1"/>
              <a:t>Ca</a:t>
            </a:r>
            <a:r>
              <a:rPr lang="en-US" dirty="0"/>
              <a:t>/</a:t>
            </a:r>
            <a:r>
              <a:rPr lang="en-US" dirty="0" err="1"/>
              <a:t>Mn</a:t>
            </a:r>
            <a:r>
              <a:rPr lang="en-US" dirty="0"/>
              <a:t> ratio) </a:t>
            </a:r>
          </a:p>
          <a:p>
            <a:r>
              <a:rPr lang="en-US" dirty="0" smtClean="0"/>
              <a:t>In </a:t>
            </a:r>
            <a:r>
              <a:rPr lang="en-US" dirty="0"/>
              <a:t>case of soft tissues and liquids, preceding preparation before analysis is required. This means mainly freeze-drying or wet-</a:t>
            </a:r>
            <a:r>
              <a:rPr lang="en-US" dirty="0" err="1"/>
              <a:t>ashing</a:t>
            </a:r>
            <a:r>
              <a:rPr lang="en-US" dirty="0"/>
              <a:t> with addition of internal standards: </a:t>
            </a:r>
          </a:p>
          <a:p>
            <a:pPr lvl="1"/>
            <a:r>
              <a:rPr lang="en-US" dirty="0"/>
              <a:t>brain (Alzheimer), liver, ... </a:t>
            </a:r>
          </a:p>
          <a:p>
            <a:pPr lvl="1"/>
            <a:r>
              <a:rPr lang="en-US" dirty="0"/>
              <a:t>single cells (with </a:t>
            </a:r>
            <a:r>
              <a:rPr lang="en-US" dirty="0" err="1"/>
              <a:t>microbeam</a:t>
            </a:r>
            <a:r>
              <a:rPr lang="en-US" dirty="0"/>
              <a:t>) </a:t>
            </a:r>
          </a:p>
          <a:p>
            <a:pPr lvl="1"/>
            <a:r>
              <a:rPr lang="en-US" dirty="0"/>
              <a:t>blood, urine</a:t>
            </a:r>
            <a:br>
              <a:rPr lang="en-US" dirty="0"/>
            </a:br>
            <a:endParaRPr lang="en-US" dirty="0"/>
          </a:p>
          <a:p>
            <a:endParaRPr lang="cs-CZ" dirty="0"/>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28</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413673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PIGE (Particle Induced Gamma-ray Emission) </a:t>
            </a:r>
            <a:endParaRPr lang="cs-CZ" dirty="0"/>
          </a:p>
        </p:txBody>
      </p:sp>
      <p:sp>
        <p:nvSpPr>
          <p:cNvPr id="3" name="Zástupný symbol pro obsah 2"/>
          <p:cNvSpPr>
            <a:spLocks noGrp="1"/>
          </p:cNvSpPr>
          <p:nvPr>
            <p:ph sz="quarter" idx="1"/>
          </p:nvPr>
        </p:nvSpPr>
        <p:spPr/>
        <p:txBody>
          <a:bodyPr>
            <a:normAutofit lnSpcReduction="10000"/>
          </a:bodyPr>
          <a:lstStyle/>
          <a:p>
            <a:r>
              <a:rPr lang="cs-CZ" dirty="0"/>
              <a:t>je založená na jaderných reakcích nepružného rozptylu nebo reakcí </a:t>
            </a:r>
            <a:r>
              <a:rPr lang="cs-CZ" dirty="0" smtClean="0"/>
              <a:t>typy(p,</a:t>
            </a:r>
            <a:r>
              <a:rPr lang="el-GR" dirty="0" smtClean="0">
                <a:cs typeface="Lucida Sans Unicode"/>
              </a:rPr>
              <a:t>α</a:t>
            </a:r>
            <a:r>
              <a:rPr lang="cs-CZ" dirty="0" smtClean="0">
                <a:latin typeface="Lucida Sans Unicode"/>
                <a:cs typeface="Lucida Sans Unicode"/>
              </a:rPr>
              <a:t>,</a:t>
            </a:r>
            <a:r>
              <a:rPr lang="el-GR" dirty="0" smtClean="0">
                <a:latin typeface="Century Schoolbook"/>
                <a:cs typeface="Lucida Sans Unicode"/>
              </a:rPr>
              <a:t>γ</a:t>
            </a:r>
            <a:r>
              <a:rPr lang="cs-CZ" dirty="0" smtClean="0"/>
              <a:t>), </a:t>
            </a:r>
            <a:r>
              <a:rPr lang="cs-CZ" dirty="0"/>
              <a:t>(</a:t>
            </a:r>
            <a:r>
              <a:rPr lang="cs-CZ" dirty="0" err="1"/>
              <a:t>p,n</a:t>
            </a:r>
            <a:r>
              <a:rPr lang="cs-CZ" dirty="0"/>
              <a:t> </a:t>
            </a:r>
            <a:r>
              <a:rPr lang="el-GR" dirty="0" smtClean="0">
                <a:latin typeface="Century Schoolbook"/>
              </a:rPr>
              <a:t>γ</a:t>
            </a:r>
            <a:r>
              <a:rPr lang="cs-CZ" dirty="0" smtClean="0"/>
              <a:t>). </a:t>
            </a:r>
          </a:p>
          <a:p>
            <a:r>
              <a:rPr lang="cs-CZ" dirty="0" smtClean="0"/>
              <a:t>Je </a:t>
            </a:r>
            <a:r>
              <a:rPr lang="cs-CZ" dirty="0"/>
              <a:t>vhodná především k analýze lehkých prvků jako jsou B, </a:t>
            </a:r>
            <a:r>
              <a:rPr lang="cs-CZ" dirty="0" err="1"/>
              <a:t>Li</a:t>
            </a:r>
            <a:r>
              <a:rPr lang="cs-CZ" dirty="0"/>
              <a:t>, F, Na, Mg, Al, P </a:t>
            </a:r>
            <a:endParaRPr lang="cs-CZ" dirty="0" smtClean="0"/>
          </a:p>
          <a:p>
            <a:r>
              <a:rPr lang="cs-CZ" dirty="0" smtClean="0"/>
              <a:t>je </a:t>
            </a:r>
            <a:r>
              <a:rPr lang="cs-CZ" dirty="0"/>
              <a:t>tak komplementární k metodě PIXE. V metodě PIGE je absorpce záření gama ve vzorku zanedbatelná což výrazně zpřesňuje analýzy</a:t>
            </a:r>
            <a:r>
              <a:rPr lang="cs-CZ" dirty="0" smtClean="0"/>
              <a:t>.</a:t>
            </a:r>
          </a:p>
          <a:p>
            <a:r>
              <a:rPr lang="cs-CZ" dirty="0" smtClean="0"/>
              <a:t> </a:t>
            </a:r>
            <a:r>
              <a:rPr lang="cs-CZ" dirty="0"/>
              <a:t>Není </a:t>
            </a:r>
            <a:r>
              <a:rPr lang="cs-CZ" dirty="0" smtClean="0"/>
              <a:t>příliš </a:t>
            </a:r>
            <a:r>
              <a:rPr lang="cs-CZ" dirty="0"/>
              <a:t>vhodná k analýzám tenkých vzorků (vzorky kde primární ionty prochází vzorkem pouze s malou ztrátou energie) vzhledem k resonančnímu charakteru produkce záření gama (velmi silná závislost produkce záření gama na energii primárních iontů).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29</a:t>
            </a:fld>
            <a:endParaRPr lang="cs-CZ"/>
          </a:p>
        </p:txBody>
      </p:sp>
      <p:sp>
        <p:nvSpPr>
          <p:cNvPr id="6" name="Zástupný symbol pro zápatí 5"/>
          <p:cNvSpPr>
            <a:spLocks noGrp="1"/>
          </p:cNvSpPr>
          <p:nvPr>
            <p:ph type="ftr" sz="quarter" idx="16"/>
          </p:nvPr>
        </p:nvSpPr>
        <p:spPr/>
        <p:txBody>
          <a:bodyPr/>
          <a:lstStyle/>
          <a:p>
            <a:r>
              <a:rPr lang="cs-CZ" dirty="0" smtClean="0"/>
              <a:t>prof. Otruba</a:t>
            </a:r>
            <a:endParaRPr lang="cs-CZ" dirty="0"/>
          </a:p>
        </p:txBody>
      </p:sp>
    </p:spTree>
    <p:extLst>
      <p:ext uri="{BB962C8B-B14F-4D97-AF65-F5344CB8AC3E}">
        <p14:creationId xmlns:p14="http://schemas.microsoft.com/office/powerpoint/2010/main" xmlns="" val="71068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Analýzy struktury a složení látek iontovými svazky</a:t>
            </a:r>
          </a:p>
        </p:txBody>
      </p:sp>
      <p:sp>
        <p:nvSpPr>
          <p:cNvPr id="3" name="Zástupný symbol pro obsah 2"/>
          <p:cNvSpPr>
            <a:spLocks noGrp="1"/>
          </p:cNvSpPr>
          <p:nvPr>
            <p:ph sz="quarter" idx="1"/>
          </p:nvPr>
        </p:nvSpPr>
        <p:spPr>
          <a:xfrm>
            <a:off x="457200" y="1600200"/>
            <a:ext cx="7467600" cy="1540768"/>
          </a:xfrm>
        </p:spPr>
        <p:txBody>
          <a:bodyPr>
            <a:normAutofit fontScale="92500" lnSpcReduction="20000"/>
          </a:bodyPr>
          <a:lstStyle/>
          <a:p>
            <a:r>
              <a:rPr lang="cs-CZ" b="1" dirty="0"/>
              <a:t>Výhody</a:t>
            </a:r>
            <a:r>
              <a:rPr lang="cs-CZ" dirty="0"/>
              <a:t>: </a:t>
            </a:r>
            <a:r>
              <a:rPr lang="cs-CZ" dirty="0" err="1"/>
              <a:t>semi</a:t>
            </a:r>
            <a:r>
              <a:rPr lang="cs-CZ" dirty="0"/>
              <a:t>-nedestruktivní, kvantitativní, rychlé, </a:t>
            </a:r>
            <a:r>
              <a:rPr lang="cs-CZ" dirty="0" err="1" smtClean="0"/>
              <a:t>mnohoprvkové</a:t>
            </a:r>
            <a:r>
              <a:rPr lang="cs-CZ" dirty="0" smtClean="0"/>
              <a:t>, meze </a:t>
            </a:r>
            <a:r>
              <a:rPr lang="cs-CZ" dirty="0"/>
              <a:t>detekce 10-5 -10-6 g/g, hloubkové a stranové rozlišení (</a:t>
            </a:r>
            <a:r>
              <a:rPr lang="cs-CZ" dirty="0" err="1"/>
              <a:t>nm</a:t>
            </a:r>
            <a:r>
              <a:rPr lang="cs-CZ" dirty="0"/>
              <a:t> /</a:t>
            </a:r>
            <a:r>
              <a:rPr lang="el-GR" dirty="0"/>
              <a:t>μ</a:t>
            </a:r>
            <a:r>
              <a:rPr lang="cs-CZ" dirty="0"/>
              <a:t>m)</a:t>
            </a:r>
          </a:p>
          <a:p>
            <a:r>
              <a:rPr lang="cs-CZ" b="1" dirty="0"/>
              <a:t>Nevýhody</a:t>
            </a:r>
            <a:r>
              <a:rPr lang="cs-CZ" dirty="0"/>
              <a:t>: potřeba urychlovače, omezený hloubkový dosah (</a:t>
            </a:r>
            <a:r>
              <a:rPr lang="el-GR" dirty="0"/>
              <a:t>μ</a:t>
            </a:r>
            <a:r>
              <a:rPr lang="cs-CZ" dirty="0"/>
              <a:t>m)</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3</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90" t="3187"/>
          <a:stretch/>
        </p:blipFill>
        <p:spPr bwMode="auto">
          <a:xfrm>
            <a:off x="1331640" y="3140968"/>
            <a:ext cx="6017831" cy="3447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2521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ERDA (Energy Recoil Detection Analysis) </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cs-CZ" dirty="0"/>
              <a:t>Metoda analýzy dopředu vyražených iontů ERDA (</a:t>
            </a:r>
            <a:r>
              <a:rPr lang="cs-CZ" dirty="0" err="1"/>
              <a:t>Energy</a:t>
            </a:r>
            <a:r>
              <a:rPr lang="cs-CZ" dirty="0"/>
              <a:t> </a:t>
            </a:r>
            <a:r>
              <a:rPr lang="cs-CZ" dirty="0" err="1"/>
              <a:t>Recoil</a:t>
            </a:r>
            <a:r>
              <a:rPr lang="cs-CZ" dirty="0"/>
              <a:t> </a:t>
            </a:r>
            <a:r>
              <a:rPr lang="cs-CZ" dirty="0" err="1"/>
              <a:t>Detection</a:t>
            </a:r>
            <a:r>
              <a:rPr lang="cs-CZ" dirty="0"/>
              <a:t> </a:t>
            </a:r>
            <a:r>
              <a:rPr lang="cs-CZ" dirty="0" err="1"/>
              <a:t>Analysis</a:t>
            </a:r>
            <a:r>
              <a:rPr lang="cs-CZ" dirty="0"/>
              <a:t>) je vhodná především k detekci lehkých prvků v těžší matrici, což je obtížné pro metodu RBS a nemožné v případě analýzy prvků </a:t>
            </a:r>
            <a:r>
              <a:rPr lang="cs-CZ" dirty="0" smtClean="0"/>
              <a:t>lehčích, </a:t>
            </a:r>
            <a:r>
              <a:rPr lang="cs-CZ" dirty="0"/>
              <a:t>než je primární částice. </a:t>
            </a:r>
            <a:endParaRPr lang="cs-CZ" dirty="0" smtClean="0"/>
          </a:p>
          <a:p>
            <a:r>
              <a:rPr lang="cs-CZ" dirty="0" smtClean="0"/>
              <a:t>Analyticky </a:t>
            </a:r>
            <a:r>
              <a:rPr lang="cs-CZ" dirty="0"/>
              <a:t>je obecně obtížnější než metoda RBS, neboť na přední úhly jsou </a:t>
            </a:r>
            <a:r>
              <a:rPr lang="cs-CZ" dirty="0" smtClean="0"/>
              <a:t>vyrážena </a:t>
            </a:r>
            <a:r>
              <a:rPr lang="cs-CZ" dirty="0"/>
              <a:t>jádra všech prvků obsažených ve vzorku a zároveň jsou zde přítomny i rozptýlené částice z primárního svazku, které je potřeba nějakým způsobem oddělit nebo rozlišit. Můžeme toho dosáhnout například měřením doby letu vyražených iontů (jader) spolu s jejich energií. Dostaneme tak dvourozměrná </a:t>
            </a:r>
            <a:r>
              <a:rPr lang="cs-CZ" dirty="0" smtClean="0"/>
              <a:t>spektra, </a:t>
            </a:r>
            <a:r>
              <a:rPr lang="cs-CZ" dirty="0"/>
              <a:t>na kterých již </a:t>
            </a:r>
            <a:r>
              <a:rPr lang="cs-CZ" dirty="0" smtClean="0"/>
              <a:t>lze </a:t>
            </a:r>
            <a:r>
              <a:rPr lang="cs-CZ" dirty="0"/>
              <a:t>jednotlivé ionty rozlišit. Mluvíme pak o TOF-ERDA (</a:t>
            </a:r>
            <a:r>
              <a:rPr lang="cs-CZ" dirty="0" err="1"/>
              <a:t>Time</a:t>
            </a:r>
            <a:r>
              <a:rPr lang="cs-CZ" dirty="0"/>
              <a:t> </a:t>
            </a:r>
            <a:r>
              <a:rPr lang="cs-CZ" dirty="0" err="1"/>
              <a:t>of</a:t>
            </a:r>
            <a:r>
              <a:rPr lang="cs-CZ" dirty="0"/>
              <a:t> </a:t>
            </a:r>
            <a:r>
              <a:rPr lang="cs-CZ" dirty="0" err="1"/>
              <a:t>Flight</a:t>
            </a:r>
            <a:r>
              <a:rPr lang="cs-CZ" dirty="0"/>
              <a:t> ERDA). Jednodušeji </a:t>
            </a:r>
            <a:r>
              <a:rPr lang="cs-CZ" dirty="0" smtClean="0"/>
              <a:t>lze </a:t>
            </a:r>
            <a:r>
              <a:rPr lang="cs-CZ" dirty="0"/>
              <a:t>vyražené ionty oddělit umístěním tenké fólie vhodné tloušťky před jejich detektor. Takto lze například měřit obsah a hloubkové profily vodíku ve zkoumaných vzorcích.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30</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3144424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2011</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AF588722-7EE2-4D1D-8E3A-08A48B6D2C0A}" type="slidenum">
              <a:rPr lang="cs-CZ" smtClean="0"/>
              <a:pPr/>
              <a:t>31</a:t>
            </a:fld>
            <a:endParaRPr lang="cs-CZ"/>
          </a:p>
        </p:txBody>
      </p:sp>
      <p:pic>
        <p:nvPicPr>
          <p:cNvPr id="5122" name="Picture 2" descr="https://sites.google.com/a/lbl.gov/rbs-lab/_/rsrc/1297977771903/ion-beam-analysis/elastic-recoil-detection-analysis-erda/HFS_schematics.tif">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32656"/>
            <a:ext cx="8248650" cy="5229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8817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r>
              <a:rPr lang="cs-CZ" dirty="0" smtClean="0"/>
              <a:t>Charakteristiky metody ERDA</a:t>
            </a:r>
            <a:endParaRPr lang="cs-CZ" dirty="0"/>
          </a:p>
        </p:txBody>
      </p:sp>
      <p:sp>
        <p:nvSpPr>
          <p:cNvPr id="6" name="Zástupný symbol pro obsah 5"/>
          <p:cNvSpPr>
            <a:spLocks noGrp="1"/>
          </p:cNvSpPr>
          <p:nvPr>
            <p:ph sz="quarter" idx="1"/>
          </p:nvPr>
        </p:nvSpPr>
        <p:spPr/>
        <p:txBody>
          <a:bodyPr>
            <a:normAutofit fontScale="92500" lnSpcReduction="10000"/>
          </a:bodyPr>
          <a:lstStyle/>
          <a:p>
            <a:r>
              <a:rPr lang="cs-CZ" dirty="0" smtClean="0"/>
              <a:t>Jako </a:t>
            </a:r>
            <a:r>
              <a:rPr lang="cs-CZ" dirty="0"/>
              <a:t>projektily se užívají ionty He, </a:t>
            </a:r>
            <a:r>
              <a:rPr lang="cs-CZ" dirty="0" err="1"/>
              <a:t>Li</a:t>
            </a:r>
            <a:r>
              <a:rPr lang="cs-CZ" dirty="0"/>
              <a:t> či těžší; mají energii několika málo </a:t>
            </a:r>
            <a:r>
              <a:rPr lang="cs-CZ" dirty="0" err="1"/>
              <a:t>MeV</a:t>
            </a:r>
            <a:endParaRPr lang="cs-CZ" dirty="0"/>
          </a:p>
          <a:p>
            <a:r>
              <a:rPr lang="cs-CZ" dirty="0" smtClean="0"/>
              <a:t>Svazek </a:t>
            </a:r>
            <a:r>
              <a:rPr lang="cs-CZ" dirty="0"/>
              <a:t>iontů má průřez cca </a:t>
            </a:r>
            <a:r>
              <a:rPr lang="cs-CZ" dirty="0" smtClean="0"/>
              <a:t>1mm</a:t>
            </a:r>
            <a:r>
              <a:rPr lang="cs-CZ" baseline="30000" dirty="0" smtClean="0"/>
              <a:t>2 </a:t>
            </a:r>
            <a:r>
              <a:rPr lang="cs-CZ" dirty="0" smtClean="0"/>
              <a:t>a běžnou </a:t>
            </a:r>
            <a:r>
              <a:rPr lang="cs-CZ" dirty="0"/>
              <a:t>hustotu proudu do100 </a:t>
            </a:r>
            <a:r>
              <a:rPr lang="cs-CZ" dirty="0" err="1"/>
              <a:t>nA</a:t>
            </a:r>
            <a:r>
              <a:rPr lang="cs-CZ" dirty="0"/>
              <a:t>/mm</a:t>
            </a:r>
            <a:r>
              <a:rPr lang="cs-CZ" baseline="30000" dirty="0"/>
              <a:t>2</a:t>
            </a:r>
          </a:p>
          <a:p>
            <a:r>
              <a:rPr lang="cs-CZ" b="1" dirty="0" smtClean="0"/>
              <a:t>Hloubkový </a:t>
            </a:r>
            <a:r>
              <a:rPr lang="cs-CZ" b="1" dirty="0"/>
              <a:t>koncentrační profil </a:t>
            </a:r>
            <a:r>
              <a:rPr lang="cs-CZ" b="1" dirty="0" smtClean="0"/>
              <a:t>prvků lehčích </a:t>
            </a:r>
            <a:r>
              <a:rPr lang="cs-CZ" b="1" dirty="0"/>
              <a:t>než </a:t>
            </a:r>
            <a:r>
              <a:rPr lang="cs-CZ" b="1" dirty="0" smtClean="0"/>
              <a:t>projektil  </a:t>
            </a:r>
            <a:r>
              <a:rPr lang="cs-CZ" dirty="0" smtClean="0"/>
              <a:t>se </a:t>
            </a:r>
            <a:r>
              <a:rPr lang="cs-CZ" dirty="0"/>
              <a:t>měří simultánně</a:t>
            </a:r>
          </a:p>
          <a:p>
            <a:r>
              <a:rPr lang="cs-CZ" b="1" dirty="0" smtClean="0"/>
              <a:t>Hloubkové rozlišení </a:t>
            </a:r>
            <a:r>
              <a:rPr lang="cs-CZ" dirty="0" smtClean="0"/>
              <a:t>vodíkového </a:t>
            </a:r>
            <a:r>
              <a:rPr lang="cs-CZ" dirty="0"/>
              <a:t>koncentračního profilu se v oblasti blízko povrchu odhaduje na </a:t>
            </a:r>
            <a:r>
              <a:rPr lang="cs-CZ" b="1" dirty="0"/>
              <a:t>25 </a:t>
            </a:r>
            <a:r>
              <a:rPr lang="cs-CZ" b="1" dirty="0" smtClean="0"/>
              <a:t>až 50 </a:t>
            </a:r>
            <a:r>
              <a:rPr lang="cs-CZ" b="1" dirty="0" err="1" smtClean="0"/>
              <a:t>nm</a:t>
            </a:r>
            <a:r>
              <a:rPr lang="cs-CZ" b="1" dirty="0" smtClean="0"/>
              <a:t> </a:t>
            </a:r>
            <a:r>
              <a:rPr lang="cs-CZ" dirty="0" smtClean="0"/>
              <a:t>(</a:t>
            </a:r>
            <a:r>
              <a:rPr lang="cs-CZ" dirty="0"/>
              <a:t>při použití </a:t>
            </a:r>
            <a:r>
              <a:rPr lang="cs-CZ" dirty="0" smtClean="0"/>
              <a:t>He iontů </a:t>
            </a:r>
            <a:r>
              <a:rPr lang="cs-CZ" dirty="0"/>
              <a:t>o energii 1 </a:t>
            </a:r>
            <a:r>
              <a:rPr lang="cs-CZ" dirty="0" err="1" smtClean="0"/>
              <a:t>MeV</a:t>
            </a:r>
            <a:r>
              <a:rPr lang="cs-CZ" dirty="0" smtClean="0"/>
              <a:t>)</a:t>
            </a:r>
            <a:endParaRPr lang="cs-CZ" dirty="0"/>
          </a:p>
          <a:p>
            <a:r>
              <a:rPr lang="da-DK" b="1" dirty="0" smtClean="0"/>
              <a:t>Citlivost stanovení</a:t>
            </a:r>
            <a:r>
              <a:rPr lang="cs-CZ" b="1" dirty="0" smtClean="0"/>
              <a:t> </a:t>
            </a:r>
            <a:r>
              <a:rPr lang="da-DK" dirty="0" smtClean="0"/>
              <a:t>vodíku </a:t>
            </a:r>
            <a:r>
              <a:rPr lang="da-DK" dirty="0"/>
              <a:t>pod 0.1 at.% </a:t>
            </a:r>
          </a:p>
          <a:p>
            <a:r>
              <a:rPr lang="cs-CZ" b="1" dirty="0"/>
              <a:t>Použití ERDA:</a:t>
            </a:r>
            <a:endParaRPr lang="cs-CZ" dirty="0"/>
          </a:p>
          <a:p>
            <a:pPr lvl="1"/>
            <a:r>
              <a:rPr lang="cs-CZ" dirty="0" smtClean="0"/>
              <a:t>Hloubkové </a:t>
            </a:r>
            <a:r>
              <a:rPr lang="cs-CZ" dirty="0"/>
              <a:t>koncentrační profily vodíku a lehkých prvků v </a:t>
            </a:r>
            <a:r>
              <a:rPr lang="cs-CZ" dirty="0" smtClean="0"/>
              <a:t>povrchové </a:t>
            </a:r>
            <a:r>
              <a:rPr lang="cs-CZ" dirty="0" smtClean="0"/>
              <a:t>oblasti</a:t>
            </a:r>
            <a:endParaRPr lang="cs-CZ" dirty="0"/>
          </a:p>
          <a:p>
            <a:pPr lvl="1"/>
            <a:r>
              <a:rPr lang="cs-CZ" dirty="0" smtClean="0"/>
              <a:t>Analýza </a:t>
            </a:r>
            <a:r>
              <a:rPr lang="cs-CZ" dirty="0"/>
              <a:t>povrchu materiálů</a:t>
            </a:r>
          </a:p>
        </p:txBody>
      </p:sp>
      <p:sp>
        <p:nvSpPr>
          <p:cNvPr id="2" name="Zástupný symbol pro datum 1"/>
          <p:cNvSpPr>
            <a:spLocks noGrp="1"/>
          </p:cNvSpPr>
          <p:nvPr>
            <p:ph type="dt" sz="half" idx="14"/>
          </p:nvPr>
        </p:nvSpPr>
        <p:spPr/>
        <p:txBody>
          <a:bodyPr/>
          <a:lstStyle/>
          <a:p>
            <a:r>
              <a:rPr lang="cs-CZ" smtClean="0"/>
              <a:t>2011</a:t>
            </a:r>
            <a:endParaRPr lang="cs-CZ"/>
          </a:p>
        </p:txBody>
      </p:sp>
      <p:sp>
        <p:nvSpPr>
          <p:cNvPr id="4" name="Zástupný symbol pro číslo snímku 3"/>
          <p:cNvSpPr>
            <a:spLocks noGrp="1"/>
          </p:cNvSpPr>
          <p:nvPr>
            <p:ph type="sldNum" sz="quarter" idx="15"/>
          </p:nvPr>
        </p:nvSpPr>
        <p:spPr/>
        <p:txBody>
          <a:bodyPr/>
          <a:lstStyle/>
          <a:p>
            <a:fld id="{AF588722-7EE2-4D1D-8E3A-08A48B6D2C0A}" type="slidenum">
              <a:rPr lang="cs-CZ" smtClean="0"/>
              <a:pPr/>
              <a:t>32</a:t>
            </a:fld>
            <a:endParaRPr lang="cs-CZ"/>
          </a:p>
        </p:txBody>
      </p:sp>
      <p:sp>
        <p:nvSpPr>
          <p:cNvPr id="3" name="Zástupný symbol pro zápatí 2"/>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1405634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850106"/>
          </a:xfrm>
        </p:spPr>
        <p:txBody>
          <a:bodyPr/>
          <a:lstStyle/>
          <a:p>
            <a:r>
              <a:rPr lang="cs-CZ" dirty="0" err="1" smtClean="0"/>
              <a:t>Diamond-like-carbon</a:t>
            </a:r>
            <a:r>
              <a:rPr lang="cs-CZ" dirty="0" smtClean="0"/>
              <a:t> (DLC)</a:t>
            </a:r>
            <a:endParaRPr lang="cs-CZ"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číslo snímku 3"/>
          <p:cNvSpPr>
            <a:spLocks noGrp="1"/>
          </p:cNvSpPr>
          <p:nvPr>
            <p:ph type="sldNum" sz="quarter" idx="11"/>
          </p:nvPr>
        </p:nvSpPr>
        <p:spPr/>
        <p:txBody>
          <a:bodyPr/>
          <a:lstStyle/>
          <a:p>
            <a:fld id="{AF588722-7EE2-4D1D-8E3A-08A48B6D2C0A}" type="slidenum">
              <a:rPr lang="cs-CZ" smtClean="0"/>
              <a:pPr/>
              <a:t>33</a:t>
            </a:fld>
            <a:endParaRPr lang="cs-CZ"/>
          </a:p>
        </p:txBody>
      </p:sp>
      <p:sp>
        <p:nvSpPr>
          <p:cNvPr id="5" name="Zástupný symbol pro zápatí 4"/>
          <p:cNvSpPr>
            <a:spLocks noGrp="1"/>
          </p:cNvSpPr>
          <p:nvPr>
            <p:ph type="ftr" sz="quarter" idx="12"/>
          </p:nvPr>
        </p:nvSpPr>
        <p:spPr/>
        <p:txBody>
          <a:bodyPr/>
          <a:lstStyle/>
          <a:p>
            <a:r>
              <a:rPr lang="cs-CZ" smtClean="0"/>
              <a:t>prof. Otruba</a:t>
            </a:r>
            <a:endParaRPr lang="cs-CZ"/>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130" t="6758" r="16377" b="6008"/>
          <a:stretch/>
        </p:blipFill>
        <p:spPr bwMode="auto">
          <a:xfrm>
            <a:off x="1534076" y="1268760"/>
            <a:ext cx="5282360" cy="4050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bdélník 5"/>
          <p:cNvSpPr/>
          <p:nvPr/>
        </p:nvSpPr>
        <p:spPr>
          <a:xfrm>
            <a:off x="899592" y="5589240"/>
            <a:ext cx="7128792" cy="646331"/>
          </a:xfrm>
          <a:prstGeom prst="rect">
            <a:avLst/>
          </a:prstGeom>
        </p:spPr>
        <p:txBody>
          <a:bodyPr wrap="square">
            <a:spAutoFit/>
          </a:bodyPr>
          <a:lstStyle/>
          <a:p>
            <a:r>
              <a:rPr lang="cs-CZ" i="1" dirty="0"/>
              <a:t>ERDA měření obsahu vodíku v DLC ~ CH2 o tloušťce 1300*10e15 </a:t>
            </a:r>
            <a:r>
              <a:rPr lang="cs-CZ" i="1" dirty="0" err="1"/>
              <a:t>at</a:t>
            </a:r>
            <a:r>
              <a:rPr lang="cs-CZ" i="1" dirty="0"/>
              <a:t>/cm2 </a:t>
            </a:r>
            <a:endParaRPr lang="cs-CZ" dirty="0"/>
          </a:p>
        </p:txBody>
      </p:sp>
    </p:spTree>
    <p:extLst>
      <p:ext uri="{BB962C8B-B14F-4D97-AF65-F5344CB8AC3E}">
        <p14:creationId xmlns:p14="http://schemas.microsoft.com/office/powerpoint/2010/main" xmlns="" val="1761943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r>
              <a:rPr lang="cs-CZ" smtClean="0"/>
              <a:t>2011</a:t>
            </a:r>
            <a:endParaRPr lang="cs-CZ"/>
          </a:p>
        </p:txBody>
      </p:sp>
      <p:sp>
        <p:nvSpPr>
          <p:cNvPr id="5" name="Zástupný symbol pro zápatí 4"/>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AF588722-7EE2-4D1D-8E3A-08A48B6D2C0A}" type="slidenum">
              <a:rPr lang="cs-CZ" smtClean="0"/>
              <a:pPr/>
              <a:t>34</a:t>
            </a:fld>
            <a:endParaRPr lang="cs-CZ"/>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964" b="3599"/>
          <a:stretch/>
        </p:blipFill>
        <p:spPr bwMode="auto">
          <a:xfrm>
            <a:off x="415636" y="116632"/>
            <a:ext cx="7885796" cy="5544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bdélník 5"/>
          <p:cNvSpPr/>
          <p:nvPr/>
        </p:nvSpPr>
        <p:spPr>
          <a:xfrm>
            <a:off x="437977" y="5589240"/>
            <a:ext cx="7612748" cy="1200329"/>
          </a:xfrm>
          <a:prstGeom prst="rect">
            <a:avLst/>
          </a:prstGeom>
        </p:spPr>
        <p:txBody>
          <a:bodyPr wrap="square">
            <a:spAutoFit/>
          </a:bodyPr>
          <a:lstStyle/>
          <a:p>
            <a:r>
              <a:rPr lang="cs-CZ" i="1" dirty="0"/>
              <a:t>Ukázka RBS velmi složitého systému měřeného s 2.7MeV protony, pro přesné stanovení je ještě měřeno s protony ech 1.74, 2.3 </a:t>
            </a:r>
            <a:r>
              <a:rPr lang="cs-CZ" i="1" dirty="0" err="1"/>
              <a:t>MeV</a:t>
            </a:r>
            <a:r>
              <a:rPr lang="cs-CZ" i="1" dirty="0"/>
              <a:t>, s alfa částicemi 3.04 </a:t>
            </a:r>
            <a:r>
              <a:rPr lang="cs-CZ" i="1" dirty="0" err="1"/>
              <a:t>MeV</a:t>
            </a:r>
            <a:r>
              <a:rPr lang="cs-CZ" i="1" dirty="0"/>
              <a:t> a výše </a:t>
            </a:r>
            <a:r>
              <a:rPr lang="cs-CZ" i="1" dirty="0" smtClean="0"/>
              <a:t>a </a:t>
            </a:r>
            <a:r>
              <a:rPr lang="cs-CZ" i="1" dirty="0"/>
              <a:t>ERDA s alfa částicemi 2.7 </a:t>
            </a:r>
            <a:r>
              <a:rPr lang="cs-CZ" i="1" dirty="0" err="1"/>
              <a:t>MeV</a:t>
            </a:r>
            <a:r>
              <a:rPr lang="cs-CZ" i="1" dirty="0"/>
              <a:t>. Výsledné složení je získáno kompilací až 10 spekter. </a:t>
            </a:r>
            <a:endParaRPr lang="cs-CZ" dirty="0"/>
          </a:p>
        </p:txBody>
      </p:sp>
    </p:spTree>
    <p:extLst>
      <p:ext uri="{BB962C8B-B14F-4D97-AF65-F5344CB8AC3E}">
        <p14:creationId xmlns:p14="http://schemas.microsoft.com/office/powerpoint/2010/main" xmlns="" val="4196742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PESA (Proton </a:t>
            </a:r>
            <a:r>
              <a:rPr lang="cs-CZ" dirty="0" err="1"/>
              <a:t>Elastic</a:t>
            </a:r>
            <a:r>
              <a:rPr lang="cs-CZ" dirty="0"/>
              <a:t> </a:t>
            </a:r>
            <a:r>
              <a:rPr lang="cs-CZ" dirty="0" err="1"/>
              <a:t>Scattering</a:t>
            </a:r>
            <a:r>
              <a:rPr lang="cs-CZ" dirty="0"/>
              <a:t> </a:t>
            </a:r>
            <a:r>
              <a:rPr lang="cs-CZ" dirty="0" err="1"/>
              <a:t>Analysis</a:t>
            </a:r>
            <a:r>
              <a:rPr lang="cs-CZ" dirty="0"/>
              <a:t>) </a:t>
            </a:r>
          </a:p>
        </p:txBody>
      </p:sp>
      <p:sp>
        <p:nvSpPr>
          <p:cNvPr id="3" name="Zástupný symbol pro obsah 2"/>
          <p:cNvSpPr>
            <a:spLocks noGrp="1"/>
          </p:cNvSpPr>
          <p:nvPr>
            <p:ph sz="quarter" idx="1"/>
          </p:nvPr>
        </p:nvSpPr>
        <p:spPr/>
        <p:txBody>
          <a:bodyPr/>
          <a:lstStyle/>
          <a:p>
            <a:r>
              <a:rPr lang="cs-CZ" dirty="0"/>
              <a:t>V případě pružného </a:t>
            </a:r>
            <a:r>
              <a:rPr lang="cs-CZ" dirty="0" err="1"/>
              <a:t>dopředného</a:t>
            </a:r>
            <a:r>
              <a:rPr lang="cs-CZ" dirty="0"/>
              <a:t> rozptylu protonů mluvíme o metodě PESA (Proton </a:t>
            </a:r>
            <a:r>
              <a:rPr lang="cs-CZ" dirty="0" err="1"/>
              <a:t>Elastic</a:t>
            </a:r>
            <a:r>
              <a:rPr lang="cs-CZ" dirty="0"/>
              <a:t> </a:t>
            </a:r>
            <a:r>
              <a:rPr lang="cs-CZ" dirty="0" err="1"/>
              <a:t>Scattering</a:t>
            </a:r>
            <a:r>
              <a:rPr lang="cs-CZ" dirty="0"/>
              <a:t> </a:t>
            </a:r>
            <a:r>
              <a:rPr lang="cs-CZ" dirty="0" err="1"/>
              <a:t>Analysis</a:t>
            </a:r>
            <a:r>
              <a:rPr lang="cs-CZ" dirty="0"/>
              <a:t>). Metoda je často využívaná ke zjištění celkového množství vodíku v tenkých vzorcích.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35</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2817294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Iontová mikrosonda </a:t>
            </a:r>
          </a:p>
        </p:txBody>
      </p:sp>
      <p:sp>
        <p:nvSpPr>
          <p:cNvPr id="3" name="Zástupný symbol pro obsah 2"/>
          <p:cNvSpPr>
            <a:spLocks noGrp="1"/>
          </p:cNvSpPr>
          <p:nvPr>
            <p:ph sz="quarter" idx="1"/>
          </p:nvPr>
        </p:nvSpPr>
        <p:spPr/>
        <p:txBody>
          <a:bodyPr>
            <a:normAutofit fontScale="92500" lnSpcReduction="20000"/>
          </a:bodyPr>
          <a:lstStyle/>
          <a:p>
            <a:r>
              <a:rPr lang="cs-CZ" dirty="0"/>
              <a:t>Analytické metody na iontových svazcích </a:t>
            </a:r>
            <a:r>
              <a:rPr lang="cs-CZ" dirty="0" smtClean="0"/>
              <a:t>velmi </a:t>
            </a:r>
            <a:r>
              <a:rPr lang="cs-CZ" dirty="0"/>
              <a:t>silným nástrojem ke zjišťování složení a struktury zkoumaných vzorků. Od začátku jejich rozvoje však zde byla další myšlenka využití fokusovaného svazku iontů, který by umožnil vyšší plošnou hustotu svazku a zároveň poskytl možnost plošného rozlišení analýz. </a:t>
            </a:r>
            <a:endParaRPr lang="cs-CZ" dirty="0" smtClean="0"/>
          </a:p>
          <a:p>
            <a:r>
              <a:rPr lang="cs-CZ" dirty="0" smtClean="0"/>
              <a:t>Pro </a:t>
            </a:r>
            <a:r>
              <a:rPr lang="cs-CZ" dirty="0"/>
              <a:t>fokusaci </a:t>
            </a:r>
            <a:r>
              <a:rPr lang="cs-CZ" dirty="0" err="1"/>
              <a:t>MeV</a:t>
            </a:r>
            <a:r>
              <a:rPr lang="cs-CZ" dirty="0"/>
              <a:t> iontů bylo potřeba využít příčné pole magnetických kvadrupólů, které </a:t>
            </a:r>
            <a:r>
              <a:rPr lang="cs-CZ" dirty="0" smtClean="0"/>
              <a:t>mají </a:t>
            </a:r>
            <a:r>
              <a:rPr lang="cs-CZ" dirty="0"/>
              <a:t>řadu parasitických aberací. Zpočátku, podle provedených výpočtů, se zdálo, že nebude možné ionty fokusovat lépe, než na několik desítek </a:t>
            </a:r>
            <a:r>
              <a:rPr lang="cs-CZ" dirty="0" smtClean="0">
                <a:cs typeface="Arial"/>
              </a:rPr>
              <a:t>µ</a:t>
            </a:r>
            <a:r>
              <a:rPr lang="cs-CZ" dirty="0" smtClean="0"/>
              <a:t>m</a:t>
            </a:r>
            <a:r>
              <a:rPr lang="cs-CZ" dirty="0"/>
              <a:t>. </a:t>
            </a:r>
          </a:p>
          <a:p>
            <a:r>
              <a:rPr lang="cs-CZ" dirty="0" smtClean="0"/>
              <a:t>V </a:t>
            </a:r>
            <a:r>
              <a:rPr lang="cs-CZ" dirty="0"/>
              <a:t>současnosti je na světě v provozu několik desítek iontových mikrosond, řada z nich s rozlišením pod jeden mikrometr. V konfiguraci s nízkým proudem svazku částic již bylo dosaženo rozlišení pouhých několika desítek </a:t>
            </a:r>
            <a:r>
              <a:rPr lang="cs-CZ" dirty="0" err="1"/>
              <a:t>nm</a:t>
            </a:r>
            <a:r>
              <a:rPr lang="cs-CZ" dirty="0"/>
              <a:t>.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36</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4085080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a:t>Iontová mikrosonda v Řeži u Prahy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37</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052736"/>
            <a:ext cx="7827912" cy="4493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p:nvSpPr>
        <p:spPr>
          <a:xfrm>
            <a:off x="467544" y="5573646"/>
            <a:ext cx="7632848" cy="1200329"/>
          </a:xfrm>
          <a:prstGeom prst="rect">
            <a:avLst/>
          </a:prstGeom>
        </p:spPr>
        <p:txBody>
          <a:bodyPr wrap="square">
            <a:spAutoFit/>
          </a:bodyPr>
          <a:lstStyle/>
          <a:p>
            <a:r>
              <a:rPr lang="cs-CZ" dirty="0" smtClean="0"/>
              <a:t>Pohled </a:t>
            </a:r>
            <a:r>
              <a:rPr lang="cs-CZ" dirty="0"/>
              <a:t>na iontové trasy </a:t>
            </a:r>
            <a:r>
              <a:rPr lang="cs-CZ" dirty="0" err="1"/>
              <a:t>Tandetronu</a:t>
            </a:r>
            <a:r>
              <a:rPr lang="cs-CZ" dirty="0"/>
              <a:t>. V popředí </a:t>
            </a:r>
            <a:r>
              <a:rPr lang="cs-CZ" dirty="0" err="1"/>
              <a:t>tečíková</a:t>
            </a:r>
            <a:r>
              <a:rPr lang="cs-CZ" dirty="0"/>
              <a:t> komora mikrosondy s manipulátorem vzorků a </a:t>
            </a:r>
            <a:r>
              <a:rPr lang="cs-CZ" dirty="0" err="1"/>
              <a:t>turbomolekulární</a:t>
            </a:r>
            <a:r>
              <a:rPr lang="cs-CZ" dirty="0"/>
              <a:t> vývěvou spolu s tripletem fokusujících </a:t>
            </a:r>
            <a:r>
              <a:rPr lang="cs-CZ" dirty="0" err="1"/>
              <a:t>kvadrupolových</a:t>
            </a:r>
            <a:r>
              <a:rPr lang="cs-CZ" dirty="0"/>
              <a:t> čoček, upevněné na betonovém stabilizačním bloku </a:t>
            </a:r>
          </a:p>
        </p:txBody>
      </p:sp>
    </p:spTree>
    <p:extLst>
      <p:ext uri="{BB962C8B-B14F-4D97-AF65-F5344CB8AC3E}">
        <p14:creationId xmlns:p14="http://schemas.microsoft.com/office/powerpoint/2010/main" xmlns="" val="1742863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Příklady </a:t>
            </a:r>
            <a:r>
              <a:rPr lang="cs-CZ" dirty="0" smtClean="0"/>
              <a:t>použití: </a:t>
            </a:r>
            <a:r>
              <a:rPr lang="cs-CZ" dirty="0"/>
              <a:t>Výzkum </a:t>
            </a:r>
            <a:r>
              <a:rPr lang="cs-CZ" dirty="0" err="1" smtClean="0"/>
              <a:t>neurodegene-rativních</a:t>
            </a:r>
            <a:r>
              <a:rPr lang="cs-CZ" dirty="0" smtClean="0"/>
              <a:t> </a:t>
            </a:r>
            <a:r>
              <a:rPr lang="cs-CZ" dirty="0"/>
              <a:t>procesů v mozku hlodavců </a:t>
            </a:r>
            <a:r>
              <a:rPr lang="cs-CZ" dirty="0" smtClean="0"/>
              <a:t> </a:t>
            </a:r>
            <a:endParaRPr lang="cs-CZ" dirty="0"/>
          </a:p>
        </p:txBody>
      </p:sp>
      <p:sp>
        <p:nvSpPr>
          <p:cNvPr id="3" name="Zástupný symbol pro obsah 2"/>
          <p:cNvSpPr>
            <a:spLocks noGrp="1"/>
          </p:cNvSpPr>
          <p:nvPr>
            <p:ph sz="quarter" idx="1"/>
          </p:nvPr>
        </p:nvSpPr>
        <p:spPr/>
        <p:txBody>
          <a:bodyPr>
            <a:normAutofit fontScale="92500"/>
          </a:bodyPr>
          <a:lstStyle/>
          <a:p>
            <a:r>
              <a:rPr lang="cs-CZ" dirty="0"/>
              <a:t>V rámci výzkumného projektu “Prvková analýza vnitrobuněčných struktur </a:t>
            </a:r>
            <a:r>
              <a:rPr lang="cs-CZ" dirty="0" err="1" smtClean="0"/>
              <a:t>neuronů“byla</a:t>
            </a:r>
            <a:r>
              <a:rPr lang="cs-CZ" dirty="0" smtClean="0"/>
              <a:t> </a:t>
            </a:r>
            <a:r>
              <a:rPr lang="cs-CZ" dirty="0"/>
              <a:t>zkoumána možnost mapování rozložení prvků v jednotlivých neuronech mozkové tkáně. Důraz byl </a:t>
            </a:r>
            <a:r>
              <a:rPr lang="cs-CZ" dirty="0" smtClean="0"/>
              <a:t>na mapování </a:t>
            </a:r>
            <a:r>
              <a:rPr lang="cs-CZ" dirty="0"/>
              <a:t>stopových obsahů </a:t>
            </a:r>
            <a:r>
              <a:rPr lang="cs-CZ" dirty="0" err="1"/>
              <a:t>Fe</a:t>
            </a:r>
            <a:r>
              <a:rPr lang="cs-CZ" dirty="0"/>
              <a:t>, </a:t>
            </a:r>
            <a:r>
              <a:rPr lang="cs-CZ" dirty="0" err="1"/>
              <a:t>Zn</a:t>
            </a:r>
            <a:r>
              <a:rPr lang="cs-CZ" dirty="0"/>
              <a:t> a </a:t>
            </a:r>
            <a:r>
              <a:rPr lang="cs-CZ" dirty="0" err="1"/>
              <a:t>Cu</a:t>
            </a:r>
            <a:r>
              <a:rPr lang="cs-CZ" dirty="0"/>
              <a:t>. </a:t>
            </a:r>
            <a:endParaRPr lang="cs-CZ" dirty="0" smtClean="0"/>
          </a:p>
          <a:p>
            <a:r>
              <a:rPr lang="cs-CZ" dirty="0" smtClean="0"/>
              <a:t>Vzorky </a:t>
            </a:r>
            <a:r>
              <a:rPr lang="cs-CZ" dirty="0"/>
              <a:t>tenkých řezů mozkové tkáně (cca </a:t>
            </a:r>
            <a:r>
              <a:rPr lang="cs-CZ" dirty="0" smtClean="0"/>
              <a:t>30</a:t>
            </a:r>
            <a:r>
              <a:rPr lang="cs-CZ" dirty="0" smtClean="0">
                <a:cs typeface="Arial"/>
              </a:rPr>
              <a:t>µ</a:t>
            </a:r>
            <a:r>
              <a:rPr lang="cs-CZ" dirty="0" smtClean="0"/>
              <a:t>m </a:t>
            </a:r>
            <a:r>
              <a:rPr lang="cs-CZ" dirty="0"/>
              <a:t>před vysušením) byly naneseny na hliníkovou podložku s hexagonálním vzorem malých otvorů (průměr 1mm). Takto bylo možné zajistit dostatečně stabilní samonosné vzorky tkáně pro následnou analýzu na iontové mikrosondě. </a:t>
            </a:r>
            <a:r>
              <a:rPr lang="cs-CZ" dirty="0" smtClean="0"/>
              <a:t>Příklad </a:t>
            </a:r>
            <a:r>
              <a:rPr lang="cs-CZ" dirty="0"/>
              <a:t>zobrazení neuronu v mapách jednotlivých prvku a odpovídající spektrum záření X je ukázán na obrázku. Velikost </a:t>
            </a:r>
            <a:r>
              <a:rPr lang="cs-CZ" dirty="0" err="1"/>
              <a:t>skenu</a:t>
            </a:r>
            <a:r>
              <a:rPr lang="cs-CZ" dirty="0"/>
              <a:t> byla v tomto případě 50 x 50 </a:t>
            </a:r>
            <a:r>
              <a:rPr lang="cs-CZ" dirty="0" smtClean="0">
                <a:cs typeface="Arial"/>
              </a:rPr>
              <a:t>µ</a:t>
            </a:r>
            <a:r>
              <a:rPr lang="cs-CZ" dirty="0" smtClean="0"/>
              <a:t>m </a:t>
            </a:r>
            <a:r>
              <a:rPr lang="cs-CZ" dirty="0"/>
              <a:t>a doba měření 1h 45min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38</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1793816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922114"/>
          </a:xfrm>
        </p:spPr>
        <p:txBody>
          <a:bodyPr>
            <a:normAutofit fontScale="90000"/>
          </a:bodyPr>
          <a:lstStyle/>
          <a:p>
            <a:r>
              <a:rPr lang="cs-CZ" dirty="0"/>
              <a:t>spektrum charakteristického záření X získaného metodou PIGE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39</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268760"/>
            <a:ext cx="7884368" cy="5366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664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Metoda </a:t>
            </a:r>
            <a:r>
              <a:rPr lang="cs-CZ" dirty="0"/>
              <a:t>elastického zpětného rozptylu RBS (</a:t>
            </a:r>
            <a:r>
              <a:rPr lang="cs-CZ" dirty="0" err="1"/>
              <a:t>Rutherford</a:t>
            </a:r>
            <a:r>
              <a:rPr lang="cs-CZ" dirty="0"/>
              <a:t> </a:t>
            </a:r>
            <a:r>
              <a:rPr lang="cs-CZ" dirty="0" err="1"/>
              <a:t>backscattering</a:t>
            </a:r>
            <a:r>
              <a:rPr lang="cs-CZ" dirty="0"/>
              <a:t>) </a:t>
            </a:r>
          </a:p>
        </p:txBody>
      </p:sp>
      <p:sp>
        <p:nvSpPr>
          <p:cNvPr id="3" name="Zástupný symbol pro obsah 2"/>
          <p:cNvSpPr>
            <a:spLocks noGrp="1"/>
          </p:cNvSpPr>
          <p:nvPr>
            <p:ph sz="quarter" idx="1"/>
          </p:nvPr>
        </p:nvSpPr>
        <p:spPr/>
        <p:txBody>
          <a:bodyPr>
            <a:normAutofit fontScale="92500"/>
          </a:bodyPr>
          <a:lstStyle/>
          <a:p>
            <a:r>
              <a:rPr lang="cs-CZ" sz="2200" dirty="0" smtClean="0"/>
              <a:t>Využívá </a:t>
            </a:r>
            <a:r>
              <a:rPr lang="cs-CZ" sz="2200" dirty="0"/>
              <a:t>většinou urychlené jádra helia (částice alfa) nebo vodíku (protony) v oblasti energií jednotek </a:t>
            </a:r>
            <a:r>
              <a:rPr lang="cs-CZ" sz="2200" dirty="0" err="1"/>
              <a:t>MeV</a:t>
            </a:r>
            <a:r>
              <a:rPr lang="cs-CZ" sz="2200" dirty="0"/>
              <a:t>. Kromě identifikace prvků poskytuje také informace o hloubkovém rozdělení </a:t>
            </a:r>
            <a:r>
              <a:rPr lang="cs-CZ" sz="2200" dirty="0" smtClean="0"/>
              <a:t>koncentrací </a:t>
            </a:r>
            <a:r>
              <a:rPr lang="cs-CZ" sz="2200" dirty="0"/>
              <a:t>(koncentrační limity). </a:t>
            </a:r>
            <a:endParaRPr lang="cs-CZ" sz="2200" dirty="0" smtClean="0"/>
          </a:p>
          <a:p>
            <a:pPr marL="274320" lvl="1">
              <a:spcBef>
                <a:spcPts val="600"/>
              </a:spcBef>
              <a:buSzPct val="70000"/>
              <a:buFont typeface="Wingdings"/>
              <a:buChar char=""/>
            </a:pPr>
            <a:r>
              <a:rPr lang="cs-CZ" sz="2200" dirty="0" smtClean="0"/>
              <a:t>Je </a:t>
            </a:r>
            <a:r>
              <a:rPr lang="cs-CZ" sz="2200" dirty="0"/>
              <a:t>citlivější pro prvky s vyšším protonovým číslem Z, avšak hmotnostní rozlišení s rostoucím Z klesá. Hloubkové rozlišení se pohybuje v oblasti několika jednotek až desítek </a:t>
            </a:r>
            <a:r>
              <a:rPr lang="cs-CZ" sz="2200" dirty="0" err="1"/>
              <a:t>nm</a:t>
            </a:r>
            <a:r>
              <a:rPr lang="cs-CZ" sz="2200" dirty="0"/>
              <a:t> a dosah v rozsahu stovek </a:t>
            </a:r>
            <a:r>
              <a:rPr lang="cs-CZ" sz="2200" dirty="0" err="1"/>
              <a:t>nm</a:t>
            </a:r>
            <a:r>
              <a:rPr lang="cs-CZ" sz="2200" dirty="0"/>
              <a:t> až jednotek </a:t>
            </a:r>
            <a:r>
              <a:rPr lang="cs-CZ" sz="2200" dirty="0">
                <a:latin typeface="+mj-lt"/>
                <a:cs typeface="Arial"/>
              </a:rPr>
              <a:t>µ</a:t>
            </a:r>
            <a:r>
              <a:rPr lang="cs-CZ" sz="2200" dirty="0"/>
              <a:t>m. </a:t>
            </a:r>
          </a:p>
          <a:p>
            <a:r>
              <a:rPr lang="cs-CZ" sz="2200" dirty="0"/>
              <a:t> Princip RBS se dá jednoduše popsat jako </a:t>
            </a:r>
            <a:endParaRPr lang="cs-CZ" sz="2200" dirty="0" smtClean="0"/>
          </a:p>
          <a:p>
            <a:pPr lvl="1"/>
            <a:r>
              <a:rPr lang="cs-CZ" dirty="0" smtClean="0"/>
              <a:t>a) ztráta </a:t>
            </a:r>
            <a:r>
              <a:rPr lang="cs-CZ" dirty="0"/>
              <a:t>energie iontu závislá na vzdálenosti k místu srážky, ta je daná interakcí s elektronovým obalem míjených atomů </a:t>
            </a:r>
            <a:endParaRPr lang="cs-CZ" dirty="0" smtClean="0"/>
          </a:p>
          <a:p>
            <a:pPr lvl="1"/>
            <a:r>
              <a:rPr lang="cs-CZ" dirty="0" smtClean="0"/>
              <a:t>b</a:t>
            </a:r>
            <a:r>
              <a:rPr lang="cs-CZ" dirty="0"/>
              <a:t>) ztráta části energie při srážce, ta je funkcí poměru hmot </a:t>
            </a:r>
            <a:endParaRPr lang="cs-CZ" dirty="0" smtClean="0"/>
          </a:p>
          <a:p>
            <a:pPr lvl="1"/>
            <a:r>
              <a:rPr lang="cs-CZ" dirty="0" smtClean="0"/>
              <a:t>c</a:t>
            </a:r>
            <a:r>
              <a:rPr lang="cs-CZ" dirty="0"/>
              <a:t>) další ztráta energie při cestě zpět k povrchu.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4</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1415956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88640"/>
            <a:ext cx="7467600" cy="1143000"/>
          </a:xfrm>
        </p:spPr>
        <p:txBody>
          <a:bodyPr>
            <a:normAutofit/>
          </a:bodyPr>
          <a:lstStyle/>
          <a:p>
            <a:r>
              <a:rPr lang="cs-CZ" dirty="0"/>
              <a:t>Prvkové mapy rozložení </a:t>
            </a:r>
            <a:r>
              <a:rPr lang="cs-CZ" dirty="0" smtClean="0"/>
              <a:t>jednotlivých </a:t>
            </a:r>
            <a:r>
              <a:rPr lang="cs-CZ" dirty="0"/>
              <a:t>prvků v rámci jediného neuronu.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40</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736" y="1700808"/>
            <a:ext cx="8550536"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957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Biologické aplikace - analýza vzorků mozkové tkáně</a:t>
            </a:r>
            <a:br>
              <a:rPr lang="cs-CZ" dirty="0" smtClean="0"/>
            </a:br>
            <a:r>
              <a:rPr lang="cs-CZ" dirty="0" smtClean="0"/>
              <a:t>v </a:t>
            </a:r>
            <a:r>
              <a:rPr lang="cs-CZ" dirty="0" err="1" smtClean="0"/>
              <a:t>cerebelu</a:t>
            </a:r>
            <a:r>
              <a:rPr lang="cs-CZ" dirty="0" smtClean="0"/>
              <a:t> myších mutantů typu </a:t>
            </a:r>
            <a:r>
              <a:rPr lang="cs-CZ" dirty="0" err="1" smtClean="0"/>
              <a:t>Lurcher</a:t>
            </a:r>
            <a:endParaRPr lang="cs-CZ" dirty="0"/>
          </a:p>
        </p:txBody>
      </p:sp>
      <p:sp>
        <p:nvSpPr>
          <p:cNvPr id="3" name="Zástupný symbol pro obsah 2"/>
          <p:cNvSpPr>
            <a:spLocks noGrp="1"/>
          </p:cNvSpPr>
          <p:nvPr>
            <p:ph sz="quarter" idx="1"/>
          </p:nvPr>
        </p:nvSpPr>
        <p:spPr>
          <a:xfrm>
            <a:off x="457200" y="4149080"/>
            <a:ext cx="7467600" cy="2324872"/>
          </a:xfrm>
        </p:spPr>
        <p:txBody>
          <a:bodyPr>
            <a:normAutofit/>
          </a:bodyPr>
          <a:lstStyle/>
          <a:p>
            <a:r>
              <a:rPr lang="cs-CZ" dirty="0"/>
              <a:t>Zobrazení fluorescence </a:t>
            </a:r>
            <a:r>
              <a:rPr lang="cs-CZ" dirty="0" err="1" smtClean="0"/>
              <a:t>Purkyněho</a:t>
            </a:r>
            <a:r>
              <a:rPr lang="cs-CZ" dirty="0" smtClean="0"/>
              <a:t> </a:t>
            </a:r>
            <a:r>
              <a:rPr lang="cs-CZ" dirty="0"/>
              <a:t>buňky (PC) v konfokálním mikroskopu a </a:t>
            </a:r>
            <a:r>
              <a:rPr lang="cs-CZ" dirty="0" smtClean="0"/>
              <a:t>její obraz </a:t>
            </a:r>
            <a:r>
              <a:rPr lang="cs-CZ" dirty="0"/>
              <a:t>(prvkové mapy) v mikro-PIXE s vysokými obsahy </a:t>
            </a:r>
            <a:r>
              <a:rPr lang="cs-CZ" dirty="0" err="1"/>
              <a:t>Fe</a:t>
            </a:r>
            <a:r>
              <a:rPr lang="cs-CZ" dirty="0"/>
              <a:t> a Zn. Vpravo </a:t>
            </a:r>
            <a:r>
              <a:rPr lang="cs-CZ" dirty="0" smtClean="0"/>
              <a:t>pro porovnání </a:t>
            </a:r>
            <a:r>
              <a:rPr lang="cs-CZ" dirty="0"/>
              <a:t>a pro demonstraci rozlišení metody </a:t>
            </a:r>
            <a:r>
              <a:rPr lang="cs-CZ" dirty="0" err="1"/>
              <a:t>micro</a:t>
            </a:r>
            <a:r>
              <a:rPr lang="cs-CZ" dirty="0"/>
              <a:t>-PIXE je zobrazení </a:t>
            </a:r>
            <a:r>
              <a:rPr lang="cs-CZ" dirty="0" smtClean="0"/>
              <a:t>PC obarvené </a:t>
            </a:r>
            <a:r>
              <a:rPr lang="cs-CZ" dirty="0" err="1"/>
              <a:t>Hg</a:t>
            </a:r>
            <a:r>
              <a:rPr lang="cs-CZ" dirty="0"/>
              <a:t> metodou Golgi.</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41</a:t>
            </a:fld>
            <a:endParaRPr lang="cs-CZ"/>
          </a:p>
        </p:txBody>
      </p:sp>
      <p:sp>
        <p:nvSpPr>
          <p:cNvPr id="6" name="Zástupný symbol pro zápatí 5"/>
          <p:cNvSpPr>
            <a:spLocks noGrp="1"/>
          </p:cNvSpPr>
          <p:nvPr>
            <p:ph type="ftr" sz="quarter" idx="16"/>
          </p:nvPr>
        </p:nvSpPr>
        <p:spPr/>
        <p:txBody>
          <a:bodyPr/>
          <a:lstStyle/>
          <a:p>
            <a:r>
              <a:rPr lang="cs-CZ" dirty="0" smtClean="0"/>
              <a:t>prof. Otruba</a:t>
            </a:r>
            <a:endParaRPr lang="cs-CZ"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651889"/>
            <a:ext cx="7941965" cy="2353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3712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Analýzy střepů staré čínské keramiky </a:t>
            </a:r>
          </a:p>
        </p:txBody>
      </p:sp>
      <p:sp>
        <p:nvSpPr>
          <p:cNvPr id="3" name="Zástupný symbol pro obsah 2"/>
          <p:cNvSpPr>
            <a:spLocks noGrp="1"/>
          </p:cNvSpPr>
          <p:nvPr>
            <p:ph sz="quarter" idx="1"/>
          </p:nvPr>
        </p:nvSpPr>
        <p:spPr/>
        <p:txBody>
          <a:bodyPr>
            <a:normAutofit fontScale="92500" lnSpcReduction="20000"/>
          </a:bodyPr>
          <a:lstStyle/>
          <a:p>
            <a:r>
              <a:rPr lang="cs-CZ" dirty="0"/>
              <a:t>V rámci archeologického výzkumu prováděného u královského paláce v komplexu </a:t>
            </a:r>
            <a:r>
              <a:rPr lang="cs-CZ" dirty="0" err="1"/>
              <a:t>Angkor</a:t>
            </a:r>
            <a:r>
              <a:rPr lang="cs-CZ" dirty="0"/>
              <a:t> </a:t>
            </a:r>
            <a:r>
              <a:rPr lang="cs-CZ" dirty="0" err="1"/>
              <a:t>Thom</a:t>
            </a:r>
            <a:r>
              <a:rPr lang="cs-CZ" dirty="0"/>
              <a:t> byla v sedimentech přilehlého jezírka nalezena řada střepů staré keramiky pravděpodobně pocházející z čínského dovozu. Vzhledem k tomu že celý komplex byl dobyt a opuštěn po roce 1432, dá se předpokládat ze nalezené střepy pochází z keramiky vyrobené a dovezené před tímto datem. </a:t>
            </a:r>
            <a:endParaRPr lang="cs-CZ" dirty="0" smtClean="0"/>
          </a:p>
          <a:p>
            <a:r>
              <a:rPr lang="cs-CZ" dirty="0" smtClean="0"/>
              <a:t>K </a:t>
            </a:r>
            <a:r>
              <a:rPr lang="cs-CZ" dirty="0"/>
              <a:t>analýze na iontové </a:t>
            </a:r>
            <a:r>
              <a:rPr lang="cs-CZ" dirty="0" smtClean="0"/>
              <a:t>mikrosondě </a:t>
            </a:r>
            <a:r>
              <a:rPr lang="cs-CZ" dirty="0"/>
              <a:t>byly vybrány dva bílé střepy s kobaltovou modrou </a:t>
            </a:r>
            <a:r>
              <a:rPr lang="cs-CZ" dirty="0" smtClean="0"/>
              <a:t>kresbou. </a:t>
            </a:r>
            <a:r>
              <a:rPr lang="cs-CZ" dirty="0"/>
              <a:t>Složení glazury, těla a poměry obsahů stopových prvků podporují domněnku, že se jedná skutečně o starý čínský porcelán vyrobený do 15 století. Poměry stopových prvků dokonce naznačují možný původ z pece Ding z provincie </a:t>
            </a:r>
            <a:r>
              <a:rPr lang="cs-CZ" dirty="0" err="1"/>
              <a:t>Debei</a:t>
            </a:r>
            <a:r>
              <a:rPr lang="cs-CZ" dirty="0"/>
              <a:t> a z pece </a:t>
            </a:r>
            <a:r>
              <a:rPr lang="cs-CZ" dirty="0" err="1"/>
              <a:t>Dehua</a:t>
            </a:r>
            <a:r>
              <a:rPr lang="cs-CZ" dirty="0"/>
              <a:t> v provincii </a:t>
            </a:r>
            <a:r>
              <a:rPr lang="cs-CZ" dirty="0" err="1"/>
              <a:t>Fujian</a:t>
            </a:r>
            <a:r>
              <a:rPr lang="cs-CZ" dirty="0"/>
              <a:t>.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42</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1266076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F588722-7EE2-4D1D-8E3A-08A48B6D2C0A}" type="slidenum">
              <a:rPr lang="cs-CZ" smtClean="0"/>
              <a:pPr/>
              <a:t>43</a:t>
            </a:fld>
            <a:endParaRPr lang="cs-CZ"/>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40"/>
            <a:ext cx="8424936"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p:nvSpPr>
        <p:spPr>
          <a:xfrm>
            <a:off x="395536" y="5661248"/>
            <a:ext cx="7632848" cy="646331"/>
          </a:xfrm>
          <a:prstGeom prst="rect">
            <a:avLst/>
          </a:prstGeom>
        </p:spPr>
        <p:txBody>
          <a:bodyPr wrap="square">
            <a:spAutoFit/>
          </a:bodyPr>
          <a:lstStyle/>
          <a:p>
            <a:r>
              <a:rPr lang="cs-CZ" dirty="0"/>
              <a:t>Analyzované střepy modré keramiky a jejich řezy připravené k měření na iontové mikrosondě. </a:t>
            </a:r>
          </a:p>
        </p:txBody>
      </p:sp>
    </p:spTree>
    <p:extLst>
      <p:ext uri="{BB962C8B-B14F-4D97-AF65-F5344CB8AC3E}">
        <p14:creationId xmlns:p14="http://schemas.microsoft.com/office/powerpoint/2010/main" xmlns="" val="3098066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r>
              <a:rPr lang="cs-CZ" smtClean="0"/>
              <a:t>2011</a:t>
            </a:r>
            <a:endParaRPr lang="cs-CZ"/>
          </a:p>
        </p:txBody>
      </p:sp>
      <p:sp>
        <p:nvSpPr>
          <p:cNvPr id="6" name="Zástupný symbol pro zápatí 5"/>
          <p:cNvSpPr>
            <a:spLocks noGrp="1"/>
          </p:cNvSpPr>
          <p:nvPr>
            <p:ph type="ftr" sz="quarter" idx="11"/>
          </p:nvPr>
        </p:nvSpPr>
        <p:spPr/>
        <p:txBody>
          <a:bodyPr/>
          <a:lstStyle/>
          <a:p>
            <a:r>
              <a:rPr lang="cs-CZ" smtClean="0"/>
              <a:t>prof. Otruba</a:t>
            </a:r>
            <a:endParaRPr lang="cs-CZ"/>
          </a:p>
        </p:txBody>
      </p:sp>
      <p:sp>
        <p:nvSpPr>
          <p:cNvPr id="5" name="Zástupný symbol pro číslo snímku 4"/>
          <p:cNvSpPr>
            <a:spLocks noGrp="1"/>
          </p:cNvSpPr>
          <p:nvPr>
            <p:ph type="sldNum" sz="quarter" idx="12"/>
          </p:nvPr>
        </p:nvSpPr>
        <p:spPr/>
        <p:txBody>
          <a:bodyPr/>
          <a:lstStyle/>
          <a:p>
            <a:fld id="{AF588722-7EE2-4D1D-8E3A-08A48B6D2C0A}" type="slidenum">
              <a:rPr lang="cs-CZ" smtClean="0"/>
              <a:pPr/>
              <a:t>44</a:t>
            </a:fld>
            <a:endParaRPr lang="cs-CZ"/>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050" y="116632"/>
            <a:ext cx="8489247" cy="6480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7565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2011</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AF588722-7EE2-4D1D-8E3A-08A48B6D2C0A}" type="slidenum">
              <a:rPr lang="cs-CZ" smtClean="0"/>
              <a:pPr/>
              <a:t>45</a:t>
            </a:fld>
            <a:endParaRPr lang="cs-CZ"/>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88640"/>
            <a:ext cx="76200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Obdélník 4"/>
          <p:cNvSpPr/>
          <p:nvPr/>
        </p:nvSpPr>
        <p:spPr>
          <a:xfrm>
            <a:off x="323528" y="5598840"/>
            <a:ext cx="7620000" cy="1200329"/>
          </a:xfrm>
          <a:prstGeom prst="rect">
            <a:avLst/>
          </a:prstGeom>
        </p:spPr>
        <p:txBody>
          <a:bodyPr wrap="square">
            <a:spAutoFit/>
          </a:bodyPr>
          <a:lstStyle/>
          <a:p>
            <a:r>
              <a:rPr lang="cs-CZ" dirty="0"/>
              <a:t>Detail kobaltové mikročástice nalezené v jednom ze vzorků. Na obrázku je jasná korelace arsenu a kobaltu a částečně i železa v mikročástici. Prvkové složení kobaltového barviva může pomoci s identifikací jeho původu. Velikost </a:t>
            </a:r>
            <a:r>
              <a:rPr lang="cs-CZ" dirty="0" err="1"/>
              <a:t>scanu</a:t>
            </a:r>
            <a:r>
              <a:rPr lang="cs-CZ" dirty="0"/>
              <a:t> je 25 x 25 </a:t>
            </a:r>
            <a:r>
              <a:rPr lang="cs-CZ" dirty="0" smtClean="0">
                <a:cs typeface="Arial"/>
              </a:rPr>
              <a:t>µ</a:t>
            </a:r>
            <a:r>
              <a:rPr lang="cs-CZ" dirty="0" smtClean="0"/>
              <a:t>m</a:t>
            </a:r>
            <a:r>
              <a:rPr lang="cs-CZ" dirty="0"/>
              <a:t>. </a:t>
            </a:r>
          </a:p>
        </p:txBody>
      </p:sp>
    </p:spTree>
    <p:extLst>
      <p:ext uri="{BB962C8B-B14F-4D97-AF65-F5344CB8AC3E}">
        <p14:creationId xmlns:p14="http://schemas.microsoft.com/office/powerpoint/2010/main" xmlns="" val="3700947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smtClean="0"/>
              <a:t>laboratoř INFN ve Florencii </a:t>
            </a:r>
            <a:endParaRPr lang="cs-CZ"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číslo snímku 3"/>
          <p:cNvSpPr>
            <a:spLocks noGrp="1"/>
          </p:cNvSpPr>
          <p:nvPr>
            <p:ph type="sldNum" sz="quarter" idx="11"/>
          </p:nvPr>
        </p:nvSpPr>
        <p:spPr/>
        <p:txBody>
          <a:bodyPr/>
          <a:lstStyle/>
          <a:p>
            <a:fld id="{AF588722-7EE2-4D1D-8E3A-08A48B6D2C0A}" type="slidenum">
              <a:rPr lang="cs-CZ" smtClean="0"/>
              <a:pPr/>
              <a:t>46</a:t>
            </a:fld>
            <a:endParaRPr lang="cs-CZ"/>
          </a:p>
        </p:txBody>
      </p:sp>
      <p:sp>
        <p:nvSpPr>
          <p:cNvPr id="5" name="Zástupný symbol pro zápatí 4"/>
          <p:cNvSpPr>
            <a:spLocks noGrp="1"/>
          </p:cNvSpPr>
          <p:nvPr>
            <p:ph type="ftr" sz="quarter" idx="12"/>
          </p:nvPr>
        </p:nvSpPr>
        <p:spPr/>
        <p:txBody>
          <a:bodyPr/>
          <a:lstStyle/>
          <a:p>
            <a:r>
              <a:rPr lang="cs-CZ" smtClean="0"/>
              <a:t>prof. Otruba</a:t>
            </a:r>
            <a:endParaRPr lang="cs-CZ"/>
          </a:p>
        </p:txBody>
      </p:sp>
      <p:pic>
        <p:nvPicPr>
          <p:cNvPr id="2050" name="Picture 2" descr="http://www.osel.cz/_popisky/120_/120557126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59" y="980727"/>
            <a:ext cx="6938859" cy="439248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Obdélník 5"/>
          <p:cNvSpPr/>
          <p:nvPr/>
        </p:nvSpPr>
        <p:spPr>
          <a:xfrm>
            <a:off x="443575" y="5392064"/>
            <a:ext cx="7560840" cy="1200329"/>
          </a:xfrm>
          <a:prstGeom prst="rect">
            <a:avLst/>
          </a:prstGeom>
        </p:spPr>
        <p:txBody>
          <a:bodyPr wrap="square">
            <a:spAutoFit/>
          </a:bodyPr>
          <a:lstStyle/>
          <a:p>
            <a:r>
              <a:rPr lang="cs-CZ" dirty="0" smtClean="0"/>
              <a:t>Laboratoř </a:t>
            </a:r>
            <a:r>
              <a:rPr lang="cs-CZ" dirty="0"/>
              <a:t>INFN ve Florencii (Italie) s urychlovačem iontů s kanály pro různé typy analýz (PIXE, PIGE, rozptyl) a s možností </a:t>
            </a:r>
            <a:r>
              <a:rPr lang="cs-CZ" dirty="0" err="1"/>
              <a:t>urychlovačové</a:t>
            </a:r>
            <a:r>
              <a:rPr lang="cs-CZ" dirty="0"/>
              <a:t> hmotnostní spektroskopie pro radiouhlíkové </a:t>
            </a:r>
            <a:r>
              <a:rPr lang="cs-CZ" dirty="0" smtClean="0"/>
              <a:t>datování</a:t>
            </a:r>
            <a:r>
              <a:rPr lang="cs-CZ" dirty="0"/>
              <a:t> </a:t>
            </a:r>
            <a:r>
              <a:rPr lang="cs-CZ" dirty="0" smtClean="0"/>
              <a:t>je zaměřena především na analýzy předmětů kulturního dědictví</a:t>
            </a:r>
            <a:endParaRPr lang="cs-CZ" dirty="0"/>
          </a:p>
        </p:txBody>
      </p:sp>
    </p:spTree>
    <p:extLst>
      <p:ext uri="{BB962C8B-B14F-4D97-AF65-F5344CB8AC3E}">
        <p14:creationId xmlns:p14="http://schemas.microsoft.com/office/powerpoint/2010/main" xmlns="" val="4260712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a:xfrm>
            <a:off x="457200" y="274638"/>
            <a:ext cx="7467600" cy="850106"/>
          </a:xfrm>
        </p:spPr>
        <p:txBody>
          <a:bodyPr/>
          <a:lstStyle/>
          <a:p>
            <a:r>
              <a:rPr lang="cs-CZ" dirty="0" smtClean="0"/>
              <a:t>Aplikace PIGE   </a:t>
            </a:r>
            <a:endParaRPr lang="cs-CZ" dirty="0"/>
          </a:p>
        </p:txBody>
      </p:sp>
      <p:sp>
        <p:nvSpPr>
          <p:cNvPr id="2" name="Zástupný symbol pro datum 1"/>
          <p:cNvSpPr>
            <a:spLocks noGrp="1"/>
          </p:cNvSpPr>
          <p:nvPr>
            <p:ph type="dt" sz="half" idx="10"/>
          </p:nvPr>
        </p:nvSpPr>
        <p:spPr/>
        <p:txBody>
          <a:bodyPr/>
          <a:lstStyle/>
          <a:p>
            <a:r>
              <a:rPr lang="cs-CZ" smtClean="0"/>
              <a:t>2011</a:t>
            </a:r>
            <a:endParaRPr lang="cs-CZ"/>
          </a:p>
        </p:txBody>
      </p:sp>
      <p:sp>
        <p:nvSpPr>
          <p:cNvPr id="4" name="Zástupný symbol pro číslo snímku 3"/>
          <p:cNvSpPr>
            <a:spLocks noGrp="1"/>
          </p:cNvSpPr>
          <p:nvPr>
            <p:ph type="sldNum" sz="quarter" idx="11"/>
          </p:nvPr>
        </p:nvSpPr>
        <p:spPr/>
        <p:txBody>
          <a:bodyPr/>
          <a:lstStyle/>
          <a:p>
            <a:fld id="{AF588722-7EE2-4D1D-8E3A-08A48B6D2C0A}" type="slidenum">
              <a:rPr lang="cs-CZ" smtClean="0"/>
              <a:pPr/>
              <a:t>47</a:t>
            </a:fld>
            <a:endParaRPr lang="cs-CZ"/>
          </a:p>
        </p:txBody>
      </p:sp>
      <p:sp>
        <p:nvSpPr>
          <p:cNvPr id="3" name="Zástupný symbol pro zápatí 2"/>
          <p:cNvSpPr>
            <a:spLocks noGrp="1"/>
          </p:cNvSpPr>
          <p:nvPr>
            <p:ph type="ftr" sz="quarter" idx="12"/>
          </p:nvPr>
        </p:nvSpPr>
        <p:spPr/>
        <p:txBody>
          <a:bodyPr/>
          <a:lstStyle/>
          <a:p>
            <a:r>
              <a:rPr lang="cs-CZ" smtClean="0"/>
              <a:t>prof. Otruba</a:t>
            </a:r>
            <a:endParaRPr lang="cs-CZ"/>
          </a:p>
        </p:txBody>
      </p:sp>
      <p:pic>
        <p:nvPicPr>
          <p:cNvPr id="1026" name="Picture 2" descr="http://www.osel.cz/_popisky/120_/120557116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124744"/>
            <a:ext cx="5948660" cy="413846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Obdélník 9"/>
          <p:cNvSpPr/>
          <p:nvPr/>
        </p:nvSpPr>
        <p:spPr>
          <a:xfrm>
            <a:off x="323528" y="5445224"/>
            <a:ext cx="7460828" cy="923330"/>
          </a:xfrm>
          <a:prstGeom prst="rect">
            <a:avLst/>
          </a:prstGeom>
        </p:spPr>
        <p:txBody>
          <a:bodyPr wrap="square">
            <a:spAutoFit/>
          </a:bodyPr>
          <a:lstStyle/>
          <a:p>
            <a:r>
              <a:rPr lang="cs-CZ" b="1" i="1" dirty="0"/>
              <a:t>Pomocí </a:t>
            </a:r>
            <a:r>
              <a:rPr lang="cs-CZ" b="1" i="1" dirty="0" smtClean="0"/>
              <a:t>PIGE </a:t>
            </a:r>
            <a:r>
              <a:rPr lang="cs-CZ" b="1" i="1" dirty="0"/>
              <a:t>metody byl zkoumán i obraz „Madony dei </a:t>
            </a:r>
            <a:r>
              <a:rPr lang="cs-CZ" b="1" i="1" dirty="0" err="1"/>
              <a:t>fusi</a:t>
            </a:r>
            <a:r>
              <a:rPr lang="cs-CZ" b="1" i="1" dirty="0"/>
              <a:t>“ od Leonarda – zdroj prezentace </a:t>
            </a:r>
            <a:r>
              <a:rPr lang="cs-CZ" b="1" i="1" dirty="0" err="1"/>
              <a:t>Pier</a:t>
            </a:r>
            <a:r>
              <a:rPr lang="cs-CZ" b="1" i="1" dirty="0"/>
              <a:t> Andrea </a:t>
            </a:r>
            <a:r>
              <a:rPr lang="cs-CZ" b="1" i="1" dirty="0" err="1"/>
              <a:t>Mandò</a:t>
            </a:r>
            <a:r>
              <a:rPr lang="cs-CZ" b="1" i="1" dirty="0"/>
              <a:t>, </a:t>
            </a:r>
            <a:r>
              <a:rPr lang="cs-CZ" b="1" i="1" dirty="0" err="1"/>
              <a:t>Dipartimento</a:t>
            </a:r>
            <a:r>
              <a:rPr lang="cs-CZ" b="1" i="1" dirty="0"/>
              <a:t> di </a:t>
            </a:r>
            <a:r>
              <a:rPr lang="cs-CZ" b="1" i="1" dirty="0" err="1"/>
              <a:t>Fisica</a:t>
            </a:r>
            <a:r>
              <a:rPr lang="cs-CZ" b="1" i="1" dirty="0"/>
              <a:t> </a:t>
            </a:r>
            <a:endParaRPr lang="cs-CZ" dirty="0"/>
          </a:p>
        </p:txBody>
      </p:sp>
    </p:spTree>
    <p:extLst>
      <p:ext uri="{BB962C8B-B14F-4D97-AF65-F5344CB8AC3E}">
        <p14:creationId xmlns:p14="http://schemas.microsoft.com/office/powerpoint/2010/main" xmlns="" val="1061911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smtClean="0"/>
              <a:t>2011</a:t>
            </a:r>
            <a:endParaRPr lang="cs-CZ"/>
          </a:p>
        </p:txBody>
      </p:sp>
      <p:sp>
        <p:nvSpPr>
          <p:cNvPr id="3" name="Zástupný symbol pro zápatí 2"/>
          <p:cNvSpPr>
            <a:spLocks noGrp="1"/>
          </p:cNvSpPr>
          <p:nvPr>
            <p:ph type="ftr" sz="quarter" idx="11"/>
          </p:nvPr>
        </p:nvSpPr>
        <p:spPr/>
        <p:txBody>
          <a:bodyPr/>
          <a:lstStyle/>
          <a:p>
            <a:r>
              <a:rPr lang="cs-CZ" smtClean="0"/>
              <a:t>prof. Otruba</a:t>
            </a:r>
            <a:endParaRPr lang="cs-CZ"/>
          </a:p>
        </p:txBody>
      </p:sp>
      <p:sp>
        <p:nvSpPr>
          <p:cNvPr id="4" name="Zástupný symbol pro číslo snímku 3"/>
          <p:cNvSpPr>
            <a:spLocks noGrp="1"/>
          </p:cNvSpPr>
          <p:nvPr>
            <p:ph type="sldNum" sz="quarter" idx="12"/>
          </p:nvPr>
        </p:nvSpPr>
        <p:spPr/>
        <p:txBody>
          <a:bodyPr/>
          <a:lstStyle/>
          <a:p>
            <a:fld id="{AF588722-7EE2-4D1D-8E3A-08A48B6D2C0A}" type="slidenum">
              <a:rPr lang="cs-CZ" smtClean="0"/>
              <a:pPr/>
              <a:t>48</a:t>
            </a:fld>
            <a:endParaRPr lang="cs-CZ"/>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443" r="15606" b="3918"/>
          <a:stretch/>
        </p:blipFill>
        <p:spPr bwMode="auto">
          <a:xfrm>
            <a:off x="179512" y="361149"/>
            <a:ext cx="7891581" cy="5831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2992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fyzikální jevy RBS</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smtClean="0"/>
              <a:t>kinematický </a:t>
            </a:r>
            <a:r>
              <a:rPr lang="cs-CZ" dirty="0"/>
              <a:t>faktor popisuje přenos energie elastické dvojné srážky, závisí na hmotnosti a úhlu, a je založen na základních fyzikálních zákonech zachování energie a impulsu; tento proces umožňuje </a:t>
            </a:r>
            <a:r>
              <a:rPr lang="cs-CZ" b="1" dirty="0"/>
              <a:t>hmotnostní rozlišení</a:t>
            </a:r>
            <a:r>
              <a:rPr lang="cs-CZ" dirty="0"/>
              <a:t>, </a:t>
            </a:r>
          </a:p>
          <a:p>
            <a:r>
              <a:rPr lang="cs-CZ" dirty="0" smtClean="0"/>
              <a:t>diferenciální </a:t>
            </a:r>
            <a:r>
              <a:rPr lang="cs-CZ" dirty="0"/>
              <a:t>účinný průřez vyjadřuje pravděpodobnost elastické dvojné srážky; jde o proces, který umožňuje </a:t>
            </a:r>
            <a:r>
              <a:rPr lang="cs-CZ" b="1" dirty="0"/>
              <a:t>kvantitativní určení atomového složení</a:t>
            </a:r>
            <a:r>
              <a:rPr lang="cs-CZ" dirty="0"/>
              <a:t>, </a:t>
            </a:r>
          </a:p>
          <a:p>
            <a:r>
              <a:rPr lang="cs-CZ" dirty="0" smtClean="0"/>
              <a:t>brzdné </a:t>
            </a:r>
            <a:r>
              <a:rPr lang="cs-CZ" dirty="0"/>
              <a:t>působení při průchodu iontu hmotou vzorku, energetické ztráty jsou dány interakcemi mezi iontem, elektrony a jádry atomů vzorku. Závisí tedy na složení vzorku, platí (~) aditivní pravidla; proces umožňující </a:t>
            </a:r>
            <a:r>
              <a:rPr lang="cs-CZ" b="1" dirty="0"/>
              <a:t>hloubkové rozlišení</a:t>
            </a:r>
            <a:r>
              <a:rPr lang="cs-CZ" dirty="0"/>
              <a:t>, </a:t>
            </a:r>
          </a:p>
          <a:p>
            <a:r>
              <a:rPr lang="cs-CZ" dirty="0" smtClean="0"/>
              <a:t>statistické </a:t>
            </a:r>
            <a:r>
              <a:rPr lang="cs-CZ" dirty="0"/>
              <a:t>fluktuace průchodu iontů hmotou vzorku - </a:t>
            </a:r>
            <a:r>
              <a:rPr lang="cs-CZ" dirty="0" err="1"/>
              <a:t>energy</a:t>
            </a:r>
            <a:r>
              <a:rPr lang="cs-CZ" dirty="0"/>
              <a:t> </a:t>
            </a:r>
            <a:r>
              <a:rPr lang="cs-CZ" dirty="0" err="1"/>
              <a:t>straggling</a:t>
            </a:r>
            <a:r>
              <a:rPr lang="cs-CZ" dirty="0"/>
              <a:t> - statistický charakter/fluktuace brzdných ztrát, roste s rostoucí vzdáleností od povrchu; toto limituje hloubkové a hmotnostní rozlišení úměrně vzdálenosti od povrchu.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5</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spTree>
    <p:extLst>
      <p:ext uri="{BB962C8B-B14F-4D97-AF65-F5344CB8AC3E}">
        <p14:creationId xmlns:p14="http://schemas.microsoft.com/office/powerpoint/2010/main" xmlns="" val="86388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Pružná srážka</a:t>
            </a:r>
            <a:endParaRPr lang="cs-CZ" dirty="0"/>
          </a:p>
        </p:txBody>
      </p:sp>
      <p:sp>
        <p:nvSpPr>
          <p:cNvPr id="3" name="Zástupný symbol pro obsah 2"/>
          <p:cNvSpPr>
            <a:spLocks noGrp="1"/>
          </p:cNvSpPr>
          <p:nvPr>
            <p:ph sz="quarter" idx="1"/>
          </p:nvPr>
        </p:nvSpPr>
        <p:spPr/>
        <p:txBody>
          <a:bodyPr/>
          <a:lstStyle/>
          <a:p>
            <a:r>
              <a:rPr lang="cs-CZ" dirty="0"/>
              <a:t>obecné schéma pružné srážky jako východisko pro úvahy zákonů zachování energie a hybnosti </a:t>
            </a:r>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6</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2492896"/>
            <a:ext cx="7050782" cy="2472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bdélník 6"/>
          <p:cNvSpPr/>
          <p:nvPr/>
        </p:nvSpPr>
        <p:spPr>
          <a:xfrm>
            <a:off x="971600" y="5157192"/>
            <a:ext cx="6834758" cy="923330"/>
          </a:xfrm>
          <a:prstGeom prst="rect">
            <a:avLst/>
          </a:prstGeom>
        </p:spPr>
        <p:txBody>
          <a:bodyPr wrap="square">
            <a:spAutoFit/>
          </a:bodyPr>
          <a:lstStyle/>
          <a:p>
            <a:r>
              <a:rPr lang="cs-CZ" i="1" dirty="0" err="1"/>
              <a:t>v</a:t>
            </a:r>
            <a:r>
              <a:rPr lang="cs-CZ" i="1" baseline="-25000" dirty="0" err="1"/>
              <a:t>o</a:t>
            </a:r>
            <a:r>
              <a:rPr lang="cs-CZ" i="1" dirty="0"/>
              <a:t> a </a:t>
            </a:r>
            <a:r>
              <a:rPr lang="cs-CZ" i="1" dirty="0" err="1"/>
              <a:t>E</a:t>
            </a:r>
            <a:r>
              <a:rPr lang="cs-CZ" i="1" baseline="-25000" dirty="0" err="1"/>
              <a:t>o</a:t>
            </a:r>
            <a:r>
              <a:rPr lang="cs-CZ" i="1" dirty="0"/>
              <a:t> znamená rychlost a energii dopadajícího projektilu o hmotě M</a:t>
            </a:r>
            <a:r>
              <a:rPr lang="cs-CZ" i="1" baseline="-25000" dirty="0"/>
              <a:t>1</a:t>
            </a:r>
            <a:r>
              <a:rPr lang="cs-CZ" i="1" dirty="0"/>
              <a:t>, v</a:t>
            </a:r>
            <a:r>
              <a:rPr lang="cs-CZ" i="1" baseline="-25000" dirty="0"/>
              <a:t>1</a:t>
            </a:r>
            <a:r>
              <a:rPr lang="cs-CZ" i="1" dirty="0"/>
              <a:t> a E</a:t>
            </a:r>
            <a:r>
              <a:rPr lang="cs-CZ" i="1" baseline="-25000" dirty="0"/>
              <a:t>1</a:t>
            </a:r>
            <a:r>
              <a:rPr lang="cs-CZ" i="1" dirty="0"/>
              <a:t> po odrazu pod </a:t>
            </a:r>
            <a:r>
              <a:rPr lang="cs-CZ" i="1" dirty="0" smtClean="0"/>
              <a:t>úhlem</a:t>
            </a:r>
            <a:r>
              <a:rPr lang="cs-CZ" dirty="0"/>
              <a:t> </a:t>
            </a:r>
            <a:r>
              <a:rPr lang="el-GR" i="1" dirty="0" smtClean="0">
                <a:cs typeface="Arial"/>
              </a:rPr>
              <a:t>Φ</a:t>
            </a:r>
            <a:r>
              <a:rPr lang="cs-CZ" i="1" dirty="0" smtClean="0">
                <a:cs typeface="Arial"/>
              </a:rPr>
              <a:t>, M</a:t>
            </a:r>
            <a:r>
              <a:rPr lang="cs-CZ" i="1" baseline="-25000" dirty="0" smtClean="0">
                <a:cs typeface="Arial"/>
              </a:rPr>
              <a:t>2  </a:t>
            </a:r>
            <a:r>
              <a:rPr lang="cs-CZ" i="1" dirty="0" smtClean="0"/>
              <a:t>je </a:t>
            </a:r>
            <a:r>
              <a:rPr lang="cs-CZ" i="1" dirty="0"/>
              <a:t>hmota odrážejícího atomu ve vzorku </a:t>
            </a:r>
            <a:endParaRPr lang="cs-CZ" dirty="0"/>
          </a:p>
        </p:txBody>
      </p:sp>
    </p:spTree>
    <p:extLst>
      <p:ext uri="{BB962C8B-B14F-4D97-AF65-F5344CB8AC3E}">
        <p14:creationId xmlns:p14="http://schemas.microsoft.com/office/powerpoint/2010/main" xmlns="" val="95909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332656"/>
            <a:ext cx="7467600" cy="6141296"/>
          </a:xfrm>
        </p:spPr>
        <p:txBody>
          <a:bodyPr/>
          <a:lstStyle/>
          <a:p>
            <a:r>
              <a:rPr lang="cs-CZ" dirty="0"/>
              <a:t>Pro kinematický faktor K = E</a:t>
            </a:r>
            <a:r>
              <a:rPr lang="cs-CZ" baseline="-25000" dirty="0"/>
              <a:t>1</a:t>
            </a:r>
            <a:r>
              <a:rPr lang="cs-CZ" dirty="0"/>
              <a:t>/ </a:t>
            </a:r>
            <a:r>
              <a:rPr lang="cs-CZ" dirty="0" smtClean="0"/>
              <a:t>E</a:t>
            </a:r>
            <a:r>
              <a:rPr lang="cs-CZ" baseline="-25000" dirty="0" smtClean="0"/>
              <a:t>0</a:t>
            </a:r>
            <a:r>
              <a:rPr lang="cs-CZ" dirty="0" smtClean="0"/>
              <a:t> </a:t>
            </a:r>
            <a:r>
              <a:rPr lang="cs-CZ" dirty="0"/>
              <a:t>platí vztah (1) odvozený z uvedených zákonů o zachování energie a dvou složek impulsu, je tedy pouze funkcí M</a:t>
            </a:r>
            <a:r>
              <a:rPr lang="cs-CZ" baseline="-25000" dirty="0"/>
              <a:t>1</a:t>
            </a:r>
            <a:r>
              <a:rPr lang="cs-CZ" dirty="0"/>
              <a:t>/ M</a:t>
            </a:r>
            <a:r>
              <a:rPr lang="cs-CZ" baseline="-25000" dirty="0"/>
              <a:t>2</a:t>
            </a:r>
            <a:r>
              <a:rPr lang="cs-CZ" dirty="0"/>
              <a:t> a úhlu </a:t>
            </a:r>
            <a:r>
              <a:rPr lang="el-GR" i="1" dirty="0" smtClean="0">
                <a:cs typeface="Arial"/>
              </a:rPr>
              <a:t>Φ</a:t>
            </a:r>
            <a:r>
              <a:rPr lang="cs-CZ" dirty="0" smtClean="0">
                <a:latin typeface="Arial"/>
                <a:cs typeface="Arial"/>
              </a:rPr>
              <a:t>. </a:t>
            </a:r>
            <a:r>
              <a:rPr lang="cs-CZ" dirty="0" smtClean="0"/>
              <a:t>Projektil </a:t>
            </a:r>
            <a:r>
              <a:rPr lang="cs-CZ" dirty="0"/>
              <a:t>o hmotě stejné nebo větší než atom vzorku nemůže být zpětně odražen. </a:t>
            </a:r>
          </a:p>
          <a:p>
            <a:pPr marL="0" indent="0">
              <a:buNone/>
            </a:pPr>
            <a:r>
              <a:rPr lang="cs-CZ" dirty="0" smtClean="0"/>
              <a:t> </a:t>
            </a:r>
            <a:endParaRPr lang="cs-CZ" dirty="0"/>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7</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646791"/>
            <a:ext cx="4480706"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9116" b="19116"/>
          <a:stretch/>
        </p:blipFill>
        <p:spPr bwMode="auto">
          <a:xfrm>
            <a:off x="971600" y="3935651"/>
            <a:ext cx="5707582" cy="576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4738"/>
          <a:stretch/>
        </p:blipFill>
        <p:spPr bwMode="auto">
          <a:xfrm>
            <a:off x="971600" y="4690045"/>
            <a:ext cx="5018935" cy="1363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ovéPole 6"/>
          <p:cNvSpPr txBox="1"/>
          <p:nvPr/>
        </p:nvSpPr>
        <p:spPr>
          <a:xfrm>
            <a:off x="6372200" y="5510279"/>
            <a:ext cx="466794" cy="369332"/>
          </a:xfrm>
          <a:prstGeom prst="rect">
            <a:avLst/>
          </a:prstGeom>
          <a:noFill/>
        </p:spPr>
        <p:txBody>
          <a:bodyPr wrap="none" rtlCol="0">
            <a:spAutoFit/>
          </a:bodyPr>
          <a:lstStyle/>
          <a:p>
            <a:r>
              <a:rPr lang="cs-CZ" dirty="0" smtClean="0"/>
              <a:t>(1)</a:t>
            </a:r>
            <a:endParaRPr lang="cs-CZ" dirty="0"/>
          </a:p>
        </p:txBody>
      </p:sp>
    </p:spTree>
    <p:extLst>
      <p:ext uri="{BB962C8B-B14F-4D97-AF65-F5344CB8AC3E}">
        <p14:creationId xmlns:p14="http://schemas.microsoft.com/office/powerpoint/2010/main" xmlns="" val="19052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Geometrické uspořádání RBS</a:t>
            </a:r>
            <a:endParaRPr lang="cs-CZ" dirty="0"/>
          </a:p>
        </p:txBody>
      </p:sp>
      <p:sp>
        <p:nvSpPr>
          <p:cNvPr id="3" name="Zástupný symbol pro datum 2"/>
          <p:cNvSpPr>
            <a:spLocks noGrp="1"/>
          </p:cNvSpPr>
          <p:nvPr>
            <p:ph type="dt" sz="half" idx="10"/>
          </p:nvPr>
        </p:nvSpPr>
        <p:spPr/>
        <p:txBody>
          <a:bodyPr/>
          <a:lstStyle/>
          <a:p>
            <a:r>
              <a:rPr lang="cs-CZ" smtClean="0"/>
              <a:t>2011</a:t>
            </a:r>
            <a:endParaRPr lang="cs-CZ"/>
          </a:p>
        </p:txBody>
      </p:sp>
      <p:sp>
        <p:nvSpPr>
          <p:cNvPr id="4" name="Zástupný symbol pro číslo snímku 3"/>
          <p:cNvSpPr>
            <a:spLocks noGrp="1"/>
          </p:cNvSpPr>
          <p:nvPr>
            <p:ph type="sldNum" sz="quarter" idx="11"/>
          </p:nvPr>
        </p:nvSpPr>
        <p:spPr/>
        <p:txBody>
          <a:bodyPr/>
          <a:lstStyle/>
          <a:p>
            <a:fld id="{AF588722-7EE2-4D1D-8E3A-08A48B6D2C0A}" type="slidenum">
              <a:rPr lang="cs-CZ" smtClean="0"/>
              <a:pPr/>
              <a:t>8</a:t>
            </a:fld>
            <a:endParaRPr lang="cs-CZ"/>
          </a:p>
        </p:txBody>
      </p:sp>
      <p:sp>
        <p:nvSpPr>
          <p:cNvPr id="5" name="Zástupný symbol pro zápatí 4"/>
          <p:cNvSpPr>
            <a:spLocks noGrp="1"/>
          </p:cNvSpPr>
          <p:nvPr>
            <p:ph type="ftr" sz="quarter" idx="12"/>
          </p:nvPr>
        </p:nvSpPr>
        <p:spPr/>
        <p:txBody>
          <a:bodyPr/>
          <a:lstStyle/>
          <a:p>
            <a:r>
              <a:rPr lang="cs-CZ" smtClean="0"/>
              <a:t>prof. Otruba</a:t>
            </a:r>
            <a:endParaRPr lang="cs-CZ"/>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29145"/>
          <a:stretch/>
        </p:blipFill>
        <p:spPr bwMode="auto">
          <a:xfrm>
            <a:off x="372414" y="1556792"/>
            <a:ext cx="7727978" cy="3461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ovéPole 5"/>
          <p:cNvSpPr txBox="1"/>
          <p:nvPr/>
        </p:nvSpPr>
        <p:spPr>
          <a:xfrm>
            <a:off x="1259632" y="2852936"/>
            <a:ext cx="351378" cy="369332"/>
          </a:xfrm>
          <a:prstGeom prst="rect">
            <a:avLst/>
          </a:prstGeom>
          <a:noFill/>
        </p:spPr>
        <p:txBody>
          <a:bodyPr wrap="none" rtlCol="0">
            <a:spAutoFit/>
          </a:bodyPr>
          <a:lstStyle/>
          <a:p>
            <a:r>
              <a:rPr lang="cs-CZ" dirty="0" smtClean="0"/>
              <a:t>A</a:t>
            </a:r>
            <a:endParaRPr lang="cs-CZ" dirty="0"/>
          </a:p>
        </p:txBody>
      </p:sp>
      <p:sp>
        <p:nvSpPr>
          <p:cNvPr id="7" name="TextovéPole 6"/>
          <p:cNvSpPr txBox="1"/>
          <p:nvPr/>
        </p:nvSpPr>
        <p:spPr>
          <a:xfrm>
            <a:off x="6876256" y="2852936"/>
            <a:ext cx="351378" cy="369332"/>
          </a:xfrm>
          <a:prstGeom prst="rect">
            <a:avLst/>
          </a:prstGeom>
          <a:noFill/>
        </p:spPr>
        <p:txBody>
          <a:bodyPr wrap="none" rtlCol="0">
            <a:spAutoFit/>
          </a:bodyPr>
          <a:lstStyle/>
          <a:p>
            <a:r>
              <a:rPr lang="cs-CZ" dirty="0" smtClean="0"/>
              <a:t>B</a:t>
            </a:r>
            <a:endParaRPr lang="cs-CZ" dirty="0"/>
          </a:p>
        </p:txBody>
      </p:sp>
      <p:sp>
        <p:nvSpPr>
          <p:cNvPr id="8" name="TextovéPole 7"/>
          <p:cNvSpPr txBox="1"/>
          <p:nvPr/>
        </p:nvSpPr>
        <p:spPr>
          <a:xfrm>
            <a:off x="1187624" y="5445223"/>
            <a:ext cx="4426212" cy="646331"/>
          </a:xfrm>
          <a:prstGeom prst="rect">
            <a:avLst/>
          </a:prstGeom>
          <a:noFill/>
        </p:spPr>
        <p:txBody>
          <a:bodyPr wrap="none" rtlCol="0">
            <a:spAutoFit/>
          </a:bodyPr>
          <a:lstStyle/>
          <a:p>
            <a:r>
              <a:rPr lang="cs-CZ" dirty="0" smtClean="0"/>
              <a:t>A – RBS s kolmým dopadem projektilů</a:t>
            </a:r>
          </a:p>
          <a:p>
            <a:r>
              <a:rPr lang="cs-CZ" dirty="0" smtClean="0"/>
              <a:t>B – RBS se šikmým dopadem projektilů</a:t>
            </a:r>
            <a:endParaRPr lang="cs-CZ" dirty="0"/>
          </a:p>
        </p:txBody>
      </p:sp>
    </p:spTree>
    <p:extLst>
      <p:ext uri="{BB962C8B-B14F-4D97-AF65-F5344CB8AC3E}">
        <p14:creationId xmlns:p14="http://schemas.microsoft.com/office/powerpoint/2010/main" xmlns="" val="325642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Schéma aparatury RBS</a:t>
            </a:r>
            <a:endParaRPr lang="cs-CZ" dirty="0"/>
          </a:p>
        </p:txBody>
      </p:sp>
      <p:sp>
        <p:nvSpPr>
          <p:cNvPr id="4" name="Zástupný symbol pro datum 3"/>
          <p:cNvSpPr>
            <a:spLocks noGrp="1"/>
          </p:cNvSpPr>
          <p:nvPr>
            <p:ph type="dt" sz="half" idx="14"/>
          </p:nvPr>
        </p:nvSpPr>
        <p:spPr/>
        <p:txBody>
          <a:bodyPr/>
          <a:lstStyle/>
          <a:p>
            <a:r>
              <a:rPr lang="cs-CZ" smtClean="0"/>
              <a:t>2011</a:t>
            </a:r>
            <a:endParaRPr lang="cs-CZ"/>
          </a:p>
        </p:txBody>
      </p:sp>
      <p:sp>
        <p:nvSpPr>
          <p:cNvPr id="5" name="Zástupný symbol pro číslo snímku 4"/>
          <p:cNvSpPr>
            <a:spLocks noGrp="1"/>
          </p:cNvSpPr>
          <p:nvPr>
            <p:ph type="sldNum" sz="quarter" idx="15"/>
          </p:nvPr>
        </p:nvSpPr>
        <p:spPr/>
        <p:txBody>
          <a:bodyPr/>
          <a:lstStyle/>
          <a:p>
            <a:fld id="{AF588722-7EE2-4D1D-8E3A-08A48B6D2C0A}" type="slidenum">
              <a:rPr lang="cs-CZ" smtClean="0"/>
              <a:pPr/>
              <a:t>9</a:t>
            </a:fld>
            <a:endParaRPr lang="cs-CZ"/>
          </a:p>
        </p:txBody>
      </p:sp>
      <p:sp>
        <p:nvSpPr>
          <p:cNvPr id="6" name="Zástupný symbol pro zápatí 5"/>
          <p:cNvSpPr>
            <a:spLocks noGrp="1"/>
          </p:cNvSpPr>
          <p:nvPr>
            <p:ph type="ftr" sz="quarter" idx="16"/>
          </p:nvPr>
        </p:nvSpPr>
        <p:spPr/>
        <p:txBody>
          <a:bodyPr/>
          <a:lstStyle/>
          <a:p>
            <a:r>
              <a:rPr lang="cs-CZ" smtClean="0"/>
              <a:t>prof. Otruba</a:t>
            </a:r>
            <a:endParaRPr lang="cs-CZ"/>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27" y="2060848"/>
            <a:ext cx="8180832"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80675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1053</TotalTime>
  <Words>2593</Words>
  <Application>Microsoft Office PowerPoint</Application>
  <PresentationFormat>Předvádění na obrazovce (4:3)</PresentationFormat>
  <Paragraphs>279</Paragraphs>
  <Slides>48</Slides>
  <Notes>2</Notes>
  <HiddenSlides>0</HiddenSlides>
  <MMClips>0</MMClips>
  <ScaleCrop>false</ScaleCrop>
  <HeadingPairs>
    <vt:vector size="4" baseType="variant">
      <vt:variant>
        <vt:lpstr>Motiv</vt:lpstr>
      </vt:variant>
      <vt:variant>
        <vt:i4>1</vt:i4>
      </vt:variant>
      <vt:variant>
        <vt:lpstr>Nadpisy snímků</vt:lpstr>
      </vt:variant>
      <vt:variant>
        <vt:i4>48</vt:i4>
      </vt:variant>
    </vt:vector>
  </HeadingPairs>
  <TitlesOfParts>
    <vt:vector size="49" baseType="lpstr">
      <vt:lpstr>Arkýř</vt:lpstr>
      <vt:lpstr>Iontová mikrosonda</vt:lpstr>
      <vt:lpstr>základní procesy interakce urychlených iontů se vzorkem </vt:lpstr>
      <vt:lpstr>Analýzy struktury a složení látek iontovými svazky</vt:lpstr>
      <vt:lpstr>Metoda elastického zpětného rozptylu RBS (Rutherford backscattering) </vt:lpstr>
      <vt:lpstr>Základní fyzikální jevy RBS</vt:lpstr>
      <vt:lpstr>Pružná srážka</vt:lpstr>
      <vt:lpstr>Snímek 7</vt:lpstr>
      <vt:lpstr>Geometrické uspořádání RBS</vt:lpstr>
      <vt:lpstr>Schéma aparatury RBS</vt:lpstr>
      <vt:lpstr>VAN DE GRAAFFŮV ELEKTROSTATICKÝ URYCHLOVAČ</vt:lpstr>
      <vt:lpstr>EXPERIMENTÁLNÍ KOMORA PRO SIMULTÁNNÍ MĚŘENÍ METODAMI PIXE, RBS A PESA</vt:lpstr>
      <vt:lpstr>Jednoduchý příklad měření vrstev</vt:lpstr>
      <vt:lpstr>Snímek 13</vt:lpstr>
      <vt:lpstr>Metoda PIXE (Particle induced X-ray emission)</vt:lpstr>
      <vt:lpstr>PIXE (Particle Induced X-ray Emission) </vt:lpstr>
      <vt:lpstr>  PIXE - Distribuce prvků v částici získané z arktického ledu</vt:lpstr>
      <vt:lpstr>PIXE instrumentace pro makrovzorky</vt:lpstr>
      <vt:lpstr>PIXE instrumentace - mikrosonda</vt:lpstr>
      <vt:lpstr>  Možnosti, výhody a nevýhody protonové mikrosondy</vt:lpstr>
      <vt:lpstr>External Beam PIXE</vt:lpstr>
      <vt:lpstr>Artwork analysis</vt:lpstr>
      <vt:lpstr>Dürer Silver Pen PIXE Studies</vt:lpstr>
      <vt:lpstr>Analytické vlastnosti PIXE</vt:lpstr>
      <vt:lpstr>PIXE - Atmospheric aerosols </vt:lpstr>
      <vt:lpstr>Example of PIXE analysis of atmospheric aerosols</vt:lpstr>
      <vt:lpstr>PIXE - Art and Archaeology  </vt:lpstr>
      <vt:lpstr>PIXE - Earth Sciences and materials analysis </vt:lpstr>
      <vt:lpstr>PIXE - Medicine and Biology</vt:lpstr>
      <vt:lpstr>PIGE (Particle Induced Gamma-ray Emission) </vt:lpstr>
      <vt:lpstr>ERDA (Energy Recoil Detection Analysis) </vt:lpstr>
      <vt:lpstr>Snímek 31</vt:lpstr>
      <vt:lpstr>Charakteristiky metody ERDA</vt:lpstr>
      <vt:lpstr>Diamond-like-carbon (DLC)</vt:lpstr>
      <vt:lpstr>Snímek 34</vt:lpstr>
      <vt:lpstr>PESA (Proton Elastic Scattering Analysis) </vt:lpstr>
      <vt:lpstr>Iontová mikrosonda </vt:lpstr>
      <vt:lpstr>Iontová mikrosonda v Řeži u Prahy </vt:lpstr>
      <vt:lpstr>Příklady použití: Výzkum neurodegene-rativních procesů v mozku hlodavců  </vt:lpstr>
      <vt:lpstr>spektrum charakteristického záření X získaného metodou PIGE </vt:lpstr>
      <vt:lpstr>Prvkové mapy rozložení jednotlivých prvků v rámci jediného neuronu. </vt:lpstr>
      <vt:lpstr>Biologické aplikace - analýza vzorků mozkové tkáně v cerebelu myších mutantů typu Lurcher</vt:lpstr>
      <vt:lpstr>Analýzy střepů staré čínské keramiky </vt:lpstr>
      <vt:lpstr>Snímek 43</vt:lpstr>
      <vt:lpstr>Snímek 44</vt:lpstr>
      <vt:lpstr>Snímek 45</vt:lpstr>
      <vt:lpstr>laboratoř INFN ve Florencii </vt:lpstr>
      <vt:lpstr>Aplikace PIGE   </vt:lpstr>
      <vt:lpstr>Snímek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Iontová mikrosonda</dc:title>
  <dc:creator>práce</dc:creator>
  <cp:lastModifiedBy>Ales H</cp:lastModifiedBy>
  <cp:revision>43</cp:revision>
  <dcterms:created xsi:type="dcterms:W3CDTF">2011-02-26T21:34:58Z</dcterms:created>
  <dcterms:modified xsi:type="dcterms:W3CDTF">2021-09-21T09:08:33Z</dcterms:modified>
</cp:coreProperties>
</file>