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6" r:id="rId1"/>
  </p:sldMasterIdLst>
  <p:notesMasterIdLst>
    <p:notesMasterId r:id="rId82"/>
  </p:notesMasterIdLst>
  <p:sldIdLst>
    <p:sldId id="256" r:id="rId2"/>
    <p:sldId id="301" r:id="rId3"/>
    <p:sldId id="258" r:id="rId4"/>
    <p:sldId id="259" r:id="rId5"/>
    <p:sldId id="300" r:id="rId6"/>
    <p:sldId id="275" r:id="rId7"/>
    <p:sldId id="303" r:id="rId8"/>
    <p:sldId id="276" r:id="rId9"/>
    <p:sldId id="304" r:id="rId10"/>
    <p:sldId id="305" r:id="rId11"/>
    <p:sldId id="319" r:id="rId12"/>
    <p:sldId id="306" r:id="rId13"/>
    <p:sldId id="307" r:id="rId14"/>
    <p:sldId id="308" r:id="rId15"/>
    <p:sldId id="279" r:id="rId16"/>
    <p:sldId id="277" r:id="rId17"/>
    <p:sldId id="309" r:id="rId18"/>
    <p:sldId id="310" r:id="rId19"/>
    <p:sldId id="311" r:id="rId20"/>
    <p:sldId id="280" r:id="rId21"/>
    <p:sldId id="281" r:id="rId22"/>
    <p:sldId id="282" r:id="rId23"/>
    <p:sldId id="283" r:id="rId24"/>
    <p:sldId id="278" r:id="rId25"/>
    <p:sldId id="269" r:id="rId26"/>
    <p:sldId id="312" r:id="rId27"/>
    <p:sldId id="260" r:id="rId28"/>
    <p:sldId id="287" r:id="rId29"/>
    <p:sldId id="261" r:id="rId30"/>
    <p:sldId id="320" r:id="rId31"/>
    <p:sldId id="321" r:id="rId32"/>
    <p:sldId id="322" r:id="rId33"/>
    <p:sldId id="329" r:id="rId34"/>
    <p:sldId id="323" r:id="rId35"/>
    <p:sldId id="324" r:id="rId36"/>
    <p:sldId id="314" r:id="rId37"/>
    <p:sldId id="315" r:id="rId38"/>
    <p:sldId id="330" r:id="rId39"/>
    <p:sldId id="331" r:id="rId40"/>
    <p:sldId id="316" r:id="rId41"/>
    <p:sldId id="296" r:id="rId42"/>
    <p:sldId id="295" r:id="rId43"/>
    <p:sldId id="297" r:id="rId44"/>
    <p:sldId id="298" r:id="rId45"/>
    <p:sldId id="299" r:id="rId46"/>
    <p:sldId id="262" r:id="rId47"/>
    <p:sldId id="332" r:id="rId48"/>
    <p:sldId id="333" r:id="rId49"/>
    <p:sldId id="334" r:id="rId50"/>
    <p:sldId id="317" r:id="rId51"/>
    <p:sldId id="318" r:id="rId52"/>
    <p:sldId id="286" r:id="rId53"/>
    <p:sldId id="325" r:id="rId54"/>
    <p:sldId id="263" r:id="rId55"/>
    <p:sldId id="285" r:id="rId56"/>
    <p:sldId id="336" r:id="rId57"/>
    <p:sldId id="302" r:id="rId58"/>
    <p:sldId id="326" r:id="rId59"/>
    <p:sldId id="337" r:id="rId60"/>
    <p:sldId id="327" r:id="rId61"/>
    <p:sldId id="335" r:id="rId62"/>
    <p:sldId id="328" r:id="rId63"/>
    <p:sldId id="264" r:id="rId64"/>
    <p:sldId id="268" r:id="rId65"/>
    <p:sldId id="265" r:id="rId66"/>
    <p:sldId id="266" r:id="rId67"/>
    <p:sldId id="267" r:id="rId68"/>
    <p:sldId id="271" r:id="rId69"/>
    <p:sldId id="313" r:id="rId70"/>
    <p:sldId id="270" r:id="rId71"/>
    <p:sldId id="272" r:id="rId72"/>
    <p:sldId id="273" r:id="rId73"/>
    <p:sldId id="293" r:id="rId74"/>
    <p:sldId id="294" r:id="rId75"/>
    <p:sldId id="274" r:id="rId76"/>
    <p:sldId id="288" r:id="rId77"/>
    <p:sldId id="289" r:id="rId78"/>
    <p:sldId id="284" r:id="rId79"/>
    <p:sldId id="290" r:id="rId80"/>
    <p:sldId id="291" r:id="rId8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IWfjmiaQT6gvFrUb8VQXow==" hashData="ovmsTjAAyYGbmfWvsFZbK4Zwg8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4B54-A000-42F2-9D0F-245BCC3D0F8E}" type="datetimeFigureOut">
              <a:rPr lang="cs-CZ"/>
              <a:pPr>
                <a:defRPr/>
              </a:pPr>
              <a:t>11.10.2012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1D5075-4B36-4B47-B14D-1C4BEC8B68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18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CE6E9B-B510-4457-9E5B-D4A392E7D6A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5840CF5F-E748-446E-9587-3F5E2FCC22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FC087-FD64-402C-8F88-20F771314C0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7F1A3-815B-4F8A-9E41-BEFFDFB979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AF9ABE2C-172D-4411-A507-D4030BADD3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0BC0-A58E-4F69-92A7-44E3559463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DA6D-F9EF-464C-95B6-09706C53129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F612D4A-4C7E-4414-8B80-3D7975CD700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08E21-6431-4C40-BB99-7AFD043832E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2944F8A-AD36-44F1-8DC1-8540E7B1A9F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6C3FCF3-E1A8-4191-9D1E-2A543CD6539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7B269-F8F4-4D31-955E-8E0FDEC002F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emf"/><Relationship Id="rId4" Type="http://schemas.openxmlformats.org/officeDocument/2006/relationships/package" Target="../embeddings/Dokument_aplikace_Microsoft_Word1.docx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Elektronová spektroskopie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Termoemisní zdroj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6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cs-CZ" dirty="0" smtClean="0"/>
                  <a:t>Závislost emisního proudu I na teplotě při proudovém nasycení popisuje </a:t>
                </a:r>
                <a:r>
                  <a:rPr lang="cs-CZ" dirty="0" err="1" smtClean="0"/>
                  <a:t>Richardsonův-Dushmanův</a:t>
                </a:r>
                <a:r>
                  <a:rPr lang="cs-CZ" dirty="0" smtClean="0"/>
                  <a:t> vztah: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𝐼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exp</m:t>
                      </m:r>
                      <m:r>
                        <a:rPr lang="cs-CZ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kde </a:t>
                </a:r>
                <a:r>
                  <a:rPr lang="el-GR" dirty="0" smtClean="0">
                    <a:latin typeface="+mj-lt"/>
                    <a:cs typeface="Arial"/>
                  </a:rPr>
                  <a:t>Φ</a:t>
                </a:r>
                <a:r>
                  <a:rPr lang="cs-CZ" baseline="-25000" dirty="0" smtClean="0">
                    <a:latin typeface="+mj-lt"/>
                    <a:cs typeface="Arial"/>
                  </a:rPr>
                  <a:t>t  </a:t>
                </a:r>
                <a:r>
                  <a:rPr lang="cs-CZ" dirty="0" smtClean="0">
                    <a:latin typeface="+mj-lt"/>
                    <a:cs typeface="Arial"/>
                  </a:rPr>
                  <a:t>je termoemisní výstupní práce materiálu katody a </a:t>
                </a:r>
                <a:r>
                  <a:rPr lang="cs-CZ" dirty="0" err="1" smtClean="0">
                    <a:latin typeface="+mj-lt"/>
                    <a:cs typeface="Arial"/>
                  </a:rPr>
                  <a:t>A</a:t>
                </a:r>
                <a:r>
                  <a:rPr lang="cs-CZ" dirty="0" smtClean="0">
                    <a:latin typeface="+mj-lt"/>
                    <a:cs typeface="Arial"/>
                  </a:rPr>
                  <a:t> je konstanta závislá na materiálu katody.</a:t>
                </a:r>
              </a:p>
              <a:p>
                <a:r>
                  <a:rPr lang="cs-CZ" dirty="0" err="1" smtClean="0">
                    <a:latin typeface="+mj-lt"/>
                    <a:cs typeface="Arial"/>
                  </a:rPr>
                  <a:t>Termoelektrony</a:t>
                </a:r>
                <a:r>
                  <a:rPr lang="cs-CZ" dirty="0" smtClean="0">
                    <a:latin typeface="+mj-lt"/>
                    <a:cs typeface="Arial"/>
                  </a:rPr>
                  <a:t> mají statistické rozdělení energie, popsané pomocí spektrální šířky </a:t>
                </a:r>
                <a:r>
                  <a:rPr lang="el-GR" dirty="0" smtClean="0">
                    <a:cs typeface="Arial"/>
                  </a:rPr>
                  <a:t>Δ</a:t>
                </a:r>
                <a:r>
                  <a:rPr lang="cs-CZ" dirty="0" smtClean="0">
                    <a:cs typeface="Arial"/>
                  </a:rPr>
                  <a:t>E</a:t>
                </a:r>
                <a:r>
                  <a:rPr lang="cs-CZ" baseline="-25000" dirty="0" smtClean="0">
                    <a:cs typeface="Arial"/>
                  </a:rPr>
                  <a:t>FWHM</a:t>
                </a:r>
                <a:r>
                  <a:rPr lang="cs-CZ" dirty="0" smtClean="0">
                    <a:cs typeface="Arial"/>
                  </a:rPr>
                  <a:t>. Platí přibližný vztah:</a:t>
                </a:r>
              </a:p>
              <a:p>
                <a:pPr marL="365760" lvl="1" indent="0">
                  <a:buNone/>
                </a:pPr>
                <a:r>
                  <a:rPr lang="el-GR" dirty="0">
                    <a:cs typeface="Arial"/>
                  </a:rPr>
                  <a:t>Δ</a:t>
                </a:r>
                <a:r>
                  <a:rPr lang="cs-CZ" dirty="0" smtClean="0">
                    <a:cs typeface="Arial"/>
                  </a:rPr>
                  <a:t>E</a:t>
                </a:r>
                <a:r>
                  <a:rPr lang="cs-CZ" baseline="-25000" dirty="0" smtClean="0">
                    <a:cs typeface="Arial"/>
                  </a:rPr>
                  <a:t>FWHM</a:t>
                </a:r>
                <a:r>
                  <a:rPr lang="cs-CZ" dirty="0" smtClean="0">
                    <a:latin typeface="Lucida Sans Unicode"/>
                    <a:cs typeface="Lucida Sans Unicode"/>
                  </a:rPr>
                  <a:t>≅</a:t>
                </a:r>
                <a:r>
                  <a:rPr lang="cs-CZ" dirty="0" smtClean="0">
                    <a:cs typeface="Lucida Sans Unicode"/>
                  </a:rPr>
                  <a:t>2,19.10</a:t>
                </a:r>
                <a:r>
                  <a:rPr lang="cs-CZ" baseline="30000" dirty="0" smtClean="0">
                    <a:cs typeface="Lucida Sans Unicode"/>
                  </a:rPr>
                  <a:t>-4</a:t>
                </a:r>
                <a:r>
                  <a:rPr lang="cs-CZ" dirty="0" smtClean="0">
                    <a:cs typeface="Lucida Sans Unicode"/>
                  </a:rPr>
                  <a:t>.T</a:t>
                </a:r>
                <a:endParaRPr lang="cs-CZ" dirty="0"/>
              </a:p>
            </p:txBody>
          </p:sp>
        </mc:Choice>
        <mc:Fallback xmlns="">
          <p:sp>
            <p:nvSpPr>
              <p:cNvPr id="7" name="Zástupný symbol pro obsah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667" t="-2000" r="-1500" b="-10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Zástupný symbol pro obsah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52" y="1600200"/>
            <a:ext cx="3414646" cy="4572000"/>
          </a:xfrm>
        </p:spPr>
      </p:pic>
    </p:spTree>
    <p:extLst>
      <p:ext uri="{BB962C8B-B14F-4D97-AF65-F5344CB8AC3E}">
        <p14:creationId xmlns:p14="http://schemas.microsoft.com/office/powerpoint/2010/main" val="45887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Monochromatizace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4" y="1607756"/>
            <a:ext cx="6824472" cy="4858512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D60BC0-A58E-4F69-92A7-44E355946331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48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Vakuová technika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/>
          <a:lstStyle/>
          <a:p>
            <a:r>
              <a:rPr lang="cs-CZ" dirty="0" smtClean="0"/>
              <a:t>Důvody práce v </a:t>
            </a:r>
            <a:r>
              <a:rPr lang="cs-CZ" dirty="0" err="1" smtClean="0"/>
              <a:t>ultravysokém</a:t>
            </a:r>
            <a:r>
              <a:rPr lang="cs-CZ" dirty="0" smtClean="0"/>
              <a:t> vakuu:</a:t>
            </a:r>
          </a:p>
          <a:p>
            <a:pPr lvl="1"/>
            <a:r>
              <a:rPr lang="cs-CZ" dirty="0" smtClean="0"/>
              <a:t>Je třeba omezit počet srážek elektronů s částicemi zbytkových plynů. Dostačuje 10</a:t>
            </a:r>
            <a:r>
              <a:rPr lang="cs-CZ" baseline="30000" dirty="0" smtClean="0"/>
              <a:t>-4</a:t>
            </a:r>
            <a:r>
              <a:rPr lang="cs-CZ" dirty="0" smtClean="0"/>
              <a:t> Pa (střední volná dráha desítky metrů)</a:t>
            </a:r>
          </a:p>
          <a:p>
            <a:pPr lvl="1"/>
            <a:r>
              <a:rPr lang="cs-CZ" dirty="0" smtClean="0"/>
              <a:t>Omezení sorpce plynů na povrchu pevných vzorků:</a:t>
            </a:r>
          </a:p>
          <a:p>
            <a:pPr lvl="2"/>
            <a:r>
              <a:rPr lang="cs-CZ" dirty="0" smtClean="0"/>
              <a:t>Kinetická teorie plynů – počet molekul dopadajících na povrch vzorku z plynné fáze n=0,71.p.N</a:t>
            </a:r>
            <a:r>
              <a:rPr lang="cs-CZ" baseline="-25000" dirty="0" smtClean="0"/>
              <a:t>av</a:t>
            </a:r>
            <a:r>
              <a:rPr lang="cs-CZ" dirty="0" smtClean="0"/>
              <a:t>t(</a:t>
            </a:r>
            <a:r>
              <a:rPr lang="el-GR" dirty="0" smtClean="0"/>
              <a:t>π</a:t>
            </a:r>
            <a:r>
              <a:rPr lang="cs-CZ" dirty="0" smtClean="0"/>
              <a:t>.R.T.M</a:t>
            </a:r>
            <a:r>
              <a:rPr lang="cs-CZ" baseline="30000" dirty="0" smtClean="0"/>
              <a:t>)-1/2</a:t>
            </a:r>
          </a:p>
          <a:p>
            <a:pPr lvl="2"/>
            <a:r>
              <a:rPr lang="cs-CZ" dirty="0" smtClean="0"/>
              <a:t>Za předpokladu 100% sorpce platí za laboratorní teploty a vzduch: t</a:t>
            </a:r>
            <a:r>
              <a:rPr lang="cs-CZ" baseline="-25000" dirty="0" smtClean="0"/>
              <a:t>mono</a:t>
            </a:r>
            <a:r>
              <a:rPr lang="cs-CZ" dirty="0" smtClean="0"/>
              <a:t>~10</a:t>
            </a:r>
            <a:r>
              <a:rPr lang="cs-CZ" baseline="30000" dirty="0" smtClean="0"/>
              <a:t>-4</a:t>
            </a:r>
            <a:r>
              <a:rPr lang="cs-CZ" dirty="0" smtClean="0"/>
              <a:t>/p </a:t>
            </a:r>
            <a:r>
              <a:rPr lang="en-US" dirty="0" smtClean="0"/>
              <a:t>[s</a:t>
            </a:r>
            <a:r>
              <a:rPr lang="cs-CZ" dirty="0" smtClean="0"/>
              <a:t>;</a:t>
            </a:r>
            <a:r>
              <a:rPr lang="en-US" dirty="0" smtClean="0"/>
              <a:t>Pa]</a:t>
            </a:r>
            <a:endParaRPr lang="cs-CZ" dirty="0" smtClean="0"/>
          </a:p>
          <a:p>
            <a:pPr lvl="2"/>
            <a:r>
              <a:rPr lang="cs-CZ" dirty="0" smtClean="0"/>
              <a:t>Při tlaku 10</a:t>
            </a:r>
            <a:r>
              <a:rPr lang="cs-CZ" baseline="30000" dirty="0" smtClean="0"/>
              <a:t>-7</a:t>
            </a:r>
            <a:r>
              <a:rPr lang="cs-CZ" dirty="0" smtClean="0"/>
              <a:t> Pa se pokryje vzorek monomolekulární vrstvou přibližně za 1000 s.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prof. Otruba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79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Dosažení </a:t>
            </a:r>
            <a:r>
              <a:rPr lang="cs-CZ" b="1" dirty="0" err="1" smtClean="0"/>
              <a:t>ultravysokého</a:t>
            </a:r>
            <a:r>
              <a:rPr lang="cs-CZ" b="1" dirty="0" smtClean="0"/>
              <a:t> vakua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Klasické rotační a difusní vývěvy s oleji s malou tenzí par (např. </a:t>
            </a:r>
            <a:r>
              <a:rPr lang="cs-CZ" dirty="0" err="1" smtClean="0"/>
              <a:t>polyfenylenether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Iontové vývěvy čerpají plyn po jeho ionizaci </a:t>
            </a:r>
            <a:r>
              <a:rPr lang="cs-CZ" dirty="0" err="1" smtClean="0"/>
              <a:t>Towsendovým</a:t>
            </a:r>
            <a:r>
              <a:rPr lang="cs-CZ" dirty="0" smtClean="0"/>
              <a:t> nebo vf výbojem, příp. svazkem elektronů. Ionty jsou čerpány elektrickým polem k </a:t>
            </a:r>
            <a:r>
              <a:rPr lang="cs-CZ" dirty="0" err="1" smtClean="0"/>
              <a:t>předvakuu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Pro zvýšení účinnosti ionizace elektrony jsou molekuly (atomy) ionizovány na kruhových drahách (</a:t>
            </a:r>
            <a:r>
              <a:rPr lang="cs-CZ" dirty="0" err="1" smtClean="0"/>
              <a:t>orbitronová</a:t>
            </a:r>
            <a:r>
              <a:rPr lang="cs-CZ" dirty="0" smtClean="0"/>
              <a:t> vývěva)</a:t>
            </a:r>
          </a:p>
          <a:p>
            <a:pPr lvl="1"/>
            <a:r>
              <a:rPr lang="cs-CZ" dirty="0" smtClean="0"/>
              <a:t>Jsou </a:t>
            </a:r>
            <a:r>
              <a:rPr lang="cs-CZ" dirty="0" err="1" smtClean="0"/>
              <a:t>chemisorbovány</a:t>
            </a:r>
            <a:r>
              <a:rPr lang="cs-CZ" dirty="0" smtClean="0"/>
              <a:t> na aktivním povrchu kovu (Ti) připraveném sublimací nebo katodovým </a:t>
            </a:r>
            <a:r>
              <a:rPr lang="cs-CZ" dirty="0" err="1" smtClean="0"/>
              <a:t>naprašováním</a:t>
            </a:r>
            <a:r>
              <a:rPr lang="cs-CZ" dirty="0" smtClean="0"/>
              <a:t> (iontově sorpční nebo </a:t>
            </a:r>
            <a:r>
              <a:rPr lang="cs-CZ" dirty="0" err="1" smtClean="0"/>
              <a:t>getrovací</a:t>
            </a:r>
            <a:r>
              <a:rPr lang="cs-CZ" dirty="0" smtClean="0"/>
              <a:t> vývěvy)</a:t>
            </a:r>
          </a:p>
          <a:p>
            <a:r>
              <a:rPr lang="cs-CZ" dirty="0" smtClean="0"/>
              <a:t>Kryogenní a </a:t>
            </a:r>
            <a:r>
              <a:rPr lang="cs-CZ" dirty="0" err="1" smtClean="0"/>
              <a:t>turbomolekulární</a:t>
            </a:r>
            <a:r>
              <a:rPr lang="cs-CZ" dirty="0" smtClean="0"/>
              <a:t> vývěvy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75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Měření tlaku plynu při </a:t>
            </a:r>
            <a:r>
              <a:rPr lang="cs-CZ" b="1" dirty="0" err="1" smtClean="0"/>
              <a:t>ultravysokém</a:t>
            </a:r>
            <a:r>
              <a:rPr lang="cs-CZ" b="1" dirty="0" smtClean="0"/>
              <a:t> vakuu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Ionizace zbytkových plynů svazkem elektronů a měření proudu vzniklých iontů (systém </a:t>
            </a:r>
            <a:r>
              <a:rPr lang="cs-CZ" dirty="0" err="1" smtClean="0"/>
              <a:t>Bayard</a:t>
            </a:r>
            <a:r>
              <a:rPr lang="cs-CZ" dirty="0" smtClean="0"/>
              <a:t> – </a:t>
            </a:r>
            <a:r>
              <a:rPr lang="cs-CZ" dirty="0" err="1" smtClean="0"/>
              <a:t>Alpert</a:t>
            </a:r>
            <a:r>
              <a:rPr lang="cs-CZ" dirty="0" smtClean="0"/>
              <a:t>) do 10</a:t>
            </a:r>
            <a:r>
              <a:rPr lang="cs-CZ" baseline="30000" dirty="0" smtClean="0"/>
              <a:t>-9</a:t>
            </a:r>
            <a:r>
              <a:rPr lang="cs-CZ" dirty="0" smtClean="0"/>
              <a:t> Pa</a:t>
            </a:r>
          </a:p>
          <a:p>
            <a:r>
              <a:rPr lang="cs-CZ" dirty="0" smtClean="0"/>
              <a:t>Kvadrupólový hmotnostní spektrometr pro tlaky do 10</a:t>
            </a:r>
            <a:r>
              <a:rPr lang="cs-CZ" baseline="30000" dirty="0" smtClean="0"/>
              <a:t>-12</a:t>
            </a:r>
            <a:r>
              <a:rPr lang="cs-CZ" dirty="0" smtClean="0"/>
              <a:t> Pa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51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Instrumentální vybavení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8016" r="4936" b="8229"/>
          <a:stretch/>
        </p:blipFill>
        <p:spPr>
          <a:xfrm>
            <a:off x="3995936" y="1556792"/>
            <a:ext cx="4015910" cy="4420860"/>
          </a:xfrm>
        </p:spPr>
      </p:pic>
      <p:sp>
        <p:nvSpPr>
          <p:cNvPr id="9" name="TextovéPole 8"/>
          <p:cNvSpPr txBox="1"/>
          <p:nvPr/>
        </p:nvSpPr>
        <p:spPr>
          <a:xfrm>
            <a:off x="395536" y="1916832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+mn-lt"/>
              </a:rPr>
              <a:t>Primární zdroj: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RTG záření Al, Mg K</a:t>
            </a:r>
            <a:r>
              <a:rPr lang="el-GR" sz="2400" dirty="0" smtClean="0">
                <a:latin typeface="+mn-lt"/>
                <a:cs typeface="Lucida Sans Unicode"/>
              </a:rPr>
              <a:t>α</a:t>
            </a:r>
            <a:endParaRPr lang="cs-CZ" sz="2400" dirty="0" smtClean="0">
              <a:latin typeface="+mn-lt"/>
              <a:cs typeface="Lucida Sans Unicode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  <a:cs typeface="Lucida Sans Unicode"/>
              </a:rPr>
              <a:t>Elektrony 50 – 5000 eV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  <a:cs typeface="Lucida Sans Unicode"/>
              </a:rPr>
              <a:t>UV záření He výboj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latin typeface="+mn-lt"/>
                <a:cs typeface="Lucida Sans Unicode"/>
              </a:rPr>
              <a:t>Synchrotronové záření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+mn-lt"/>
                <a:cs typeface="Lucida Sans Unicode"/>
              </a:rPr>
              <a:t>    40 – 1000 eV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Analyzátory elektronů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65760" indent="-256032" fontAlgn="auto">
                  <a:spcAft>
                    <a:spcPts val="0"/>
                  </a:spcAft>
                  <a:buFont typeface="Wingdings 3"/>
                  <a:buChar char=""/>
                  <a:defRPr/>
                </a:pPr>
                <a:r>
                  <a:rPr lang="cs-CZ" dirty="0" smtClean="0"/>
                  <a:t>Analyzátory slouží k rozkladu (disperzi) proudu elektronů podle hodnot jejich </a:t>
                </a:r>
                <a:r>
                  <a:rPr lang="cs-CZ" i="1" dirty="0" smtClean="0">
                    <a:solidFill>
                      <a:srgbClr val="C00000"/>
                    </a:solidFill>
                  </a:rPr>
                  <a:t>kinetické energie </a:t>
                </a:r>
                <a:r>
                  <a:rPr lang="cs-CZ" dirty="0" smtClean="0"/>
                  <a:t>(nejčastěji se používají elektrostatické analyzátory). V principu jsou ekvivalentní disperzním monochromátorům optické spektrometrie. </a:t>
                </a:r>
              </a:p>
              <a:p>
                <a:pPr marL="365760" indent="-256032" fontAlgn="auto">
                  <a:spcAft>
                    <a:spcPts val="0"/>
                  </a:spcAft>
                  <a:buFont typeface="Wingdings 3"/>
                  <a:buChar char=""/>
                  <a:defRPr/>
                </a:pPr>
                <a:r>
                  <a:rPr lang="cs-CZ" dirty="0" smtClean="0"/>
                  <a:t>Funkce analyzátorů je založena na působení Lorenzovy síly na elektrony, která vede k vychylování drah elektronových paprsků ve vakuu: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=−</m:t>
                    </m:r>
                    <m:r>
                      <a:rPr lang="cs-CZ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𝑬</m:t>
                            </m:r>
                          </m:e>
                        </m:acc>
                        <m:r>
                          <a:rPr lang="cs-CZ" b="0" i="1" smtClean="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1" i="1" smtClean="0">
                                <a:latin typeface="Cambria Math"/>
                              </a:rPr>
                              <m:t>𝒗</m:t>
                            </m:r>
                          </m:e>
                        </m:acc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cs-CZ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b="1" i="1" smtClean="0">
                                <a:latin typeface="Cambria Math"/>
                                <a:ea typeface="Cambria Math"/>
                              </a:rPr>
                              <m:t>𝑩</m:t>
                            </m:r>
                          </m:e>
                        </m:acc>
                      </m:e>
                    </m:d>
                  </m:oMath>
                </a14:m>
                <a:endParaRPr lang="cs-CZ" dirty="0" smtClean="0"/>
              </a:p>
              <a:p>
                <a:pPr marL="365760" indent="-256032" fontAlgn="auto">
                  <a:spcAft>
                    <a:spcPts val="0"/>
                  </a:spcAft>
                  <a:buFont typeface="Wingdings 3"/>
                  <a:buChar char=""/>
                  <a:defRPr/>
                </a:pPr>
                <a:r>
                  <a:rPr lang="cs-CZ" dirty="0" smtClean="0"/>
                  <a:t>K soustředění primárních excitačních paprsků elektronů na povrch vzorku slouží </a:t>
                </a:r>
                <a:r>
                  <a:rPr lang="cs-CZ" i="1" dirty="0" smtClean="0">
                    <a:solidFill>
                      <a:srgbClr val="C00000"/>
                    </a:solidFill>
                  </a:rPr>
                  <a:t>elektronová optika </a:t>
                </a:r>
                <a:endParaRPr lang="cs-CZ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9" name="Zástupný symbol pro datum 2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29701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EE7E77-F013-4F3D-8770-6268AD88F41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/>
          </a:p>
        </p:txBody>
      </p:sp>
      <p:sp>
        <p:nvSpPr>
          <p:cNvPr id="29700" name="Zástupný symbol pro zápatí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Analyzátory elektronů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 smtClean="0">
                <a:solidFill>
                  <a:srgbClr val="C00000"/>
                </a:solidFill>
              </a:rPr>
              <a:t>Propustnost analyzátoru </a:t>
            </a:r>
            <a:r>
              <a:rPr lang="cs-CZ" dirty="0" smtClean="0"/>
              <a:t>je dána schopností analyzátoru zpracovat elektrony z omezeného prostorového úhlu </a:t>
            </a:r>
            <a:r>
              <a:rPr lang="el-GR" dirty="0" smtClean="0"/>
              <a:t>Ω</a:t>
            </a:r>
            <a:r>
              <a:rPr lang="cs-CZ" dirty="0" smtClean="0">
                <a:latin typeface="Lucida Sans Unicode"/>
                <a:cs typeface="Lucida Sans Unicode"/>
              </a:rPr>
              <a:t>. </a:t>
            </a:r>
            <a:r>
              <a:rPr lang="cs-CZ" dirty="0"/>
              <a:t>Pro bodový zdroj elektronů se definuje </a:t>
            </a:r>
            <a:r>
              <a:rPr lang="cs-CZ" dirty="0" smtClean="0"/>
              <a:t>průchodnost (</a:t>
            </a:r>
            <a:r>
              <a:rPr lang="cs-CZ" dirty="0" err="1" smtClean="0"/>
              <a:t>transmission</a:t>
            </a:r>
            <a:r>
              <a:rPr lang="cs-CZ" dirty="0" smtClean="0"/>
              <a:t>) </a:t>
            </a:r>
            <a:r>
              <a:rPr lang="cs-CZ" dirty="0"/>
              <a:t>T=</a:t>
            </a:r>
            <a:r>
              <a:rPr lang="el-GR" dirty="0"/>
              <a:t>Ω</a:t>
            </a:r>
            <a:r>
              <a:rPr lang="cs-CZ" dirty="0" smtClean="0"/>
              <a:t>/4</a:t>
            </a:r>
            <a:r>
              <a:rPr lang="el-GR" dirty="0"/>
              <a:t>π</a:t>
            </a:r>
            <a:r>
              <a:rPr lang="cs-CZ" dirty="0" smtClean="0"/>
              <a:t>. Pro plošný zdroj elektronů o ploše S se definuje svítivost (luminosity) T´=</a:t>
            </a:r>
            <a:r>
              <a:rPr lang="el-GR" dirty="0"/>
              <a:t> </a:t>
            </a:r>
            <a:r>
              <a:rPr lang="el-GR" dirty="0" smtClean="0"/>
              <a:t>Ω</a:t>
            </a:r>
            <a:r>
              <a:rPr lang="cs-CZ" dirty="0" smtClean="0"/>
              <a:t>.S/4</a:t>
            </a:r>
            <a:r>
              <a:rPr lang="el-GR" dirty="0" smtClean="0"/>
              <a:t>π</a:t>
            </a:r>
            <a:r>
              <a:rPr lang="cs-CZ" dirty="0" smtClean="0"/>
              <a:t>.</a:t>
            </a:r>
          </a:p>
          <a:p>
            <a:r>
              <a:rPr lang="cs-CZ" i="1" dirty="0" smtClean="0">
                <a:solidFill>
                  <a:srgbClr val="C00000"/>
                </a:solidFill>
              </a:rPr>
              <a:t>Rozlišení analyzátoru </a:t>
            </a:r>
            <a:r>
              <a:rPr lang="cs-CZ" dirty="0" smtClean="0"/>
              <a:t>je definováno jako </a:t>
            </a:r>
            <a:r>
              <a:rPr lang="el-GR" dirty="0"/>
              <a:t>Δ</a:t>
            </a:r>
            <a:r>
              <a:rPr lang="cs-CZ" dirty="0"/>
              <a:t>E</a:t>
            </a:r>
            <a:r>
              <a:rPr lang="cs-CZ" baseline="-25000" dirty="0"/>
              <a:t>FWHM</a:t>
            </a:r>
            <a:r>
              <a:rPr lang="cs-CZ" dirty="0"/>
              <a:t>/E</a:t>
            </a:r>
            <a:r>
              <a:rPr lang="cs-CZ" baseline="-25000" dirty="0"/>
              <a:t>t</a:t>
            </a:r>
            <a:r>
              <a:rPr lang="cs-CZ" dirty="0"/>
              <a:t>, kde E</a:t>
            </a:r>
            <a:r>
              <a:rPr lang="cs-CZ" baseline="-25000" dirty="0"/>
              <a:t>t</a:t>
            </a:r>
            <a:r>
              <a:rPr lang="cs-CZ" dirty="0"/>
              <a:t>  je tzv. transmisní energie, což je maximum energetického profilu elektronového paprsku.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680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Elektrostatické analyzátory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7704856" cy="4873752"/>
          </a:xfrm>
        </p:spPr>
        <p:txBody>
          <a:bodyPr/>
          <a:lstStyle/>
          <a:p>
            <a:r>
              <a:rPr lang="cs-CZ" dirty="0" smtClean="0"/>
              <a:t>Paprsek je rovnoběžný s </a:t>
            </a:r>
            <a:r>
              <a:rPr lang="cs-CZ" b="1" i="1" dirty="0" smtClean="0"/>
              <a:t>E</a:t>
            </a:r>
            <a:r>
              <a:rPr lang="cs-CZ" dirty="0" smtClean="0"/>
              <a:t>: je ovlivňována pouze rychlost elektronů (</a:t>
            </a:r>
            <a:r>
              <a:rPr lang="cs-CZ" i="1" dirty="0" smtClean="0">
                <a:solidFill>
                  <a:srgbClr val="C00000"/>
                </a:solidFill>
              </a:rPr>
              <a:t>analyzátory s brzdným polem</a:t>
            </a:r>
            <a:r>
              <a:rPr lang="cs-CZ" dirty="0" smtClean="0"/>
              <a:t>)</a:t>
            </a:r>
          </a:p>
          <a:p>
            <a:r>
              <a:rPr lang="cs-CZ" dirty="0" smtClean="0"/>
              <a:t>Paprsek je kolmý k </a:t>
            </a:r>
            <a:r>
              <a:rPr lang="cs-CZ" b="1" i="1" dirty="0" smtClean="0"/>
              <a:t>E</a:t>
            </a:r>
            <a:r>
              <a:rPr lang="cs-CZ" dirty="0" smtClean="0"/>
              <a:t>: je ovlivňován pouze směrově, nikoliv rychlostně (</a:t>
            </a:r>
            <a:r>
              <a:rPr lang="cs-CZ" i="1" dirty="0" smtClean="0">
                <a:solidFill>
                  <a:srgbClr val="C00000"/>
                </a:solidFill>
              </a:rPr>
              <a:t>ohybové analyzátory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Paprsek svírá s </a:t>
            </a:r>
            <a:r>
              <a:rPr lang="cs-CZ" b="1" i="1" dirty="0" smtClean="0"/>
              <a:t>E</a:t>
            </a:r>
            <a:r>
              <a:rPr lang="cs-CZ" dirty="0" smtClean="0"/>
              <a:t> obecný úhel: je ovlivňován rychlostně i směrově (</a:t>
            </a:r>
            <a:r>
              <a:rPr lang="cs-CZ" i="1" dirty="0" smtClean="0">
                <a:solidFill>
                  <a:srgbClr val="C00000"/>
                </a:solidFill>
              </a:rPr>
              <a:t>zrcadlové analyzátory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Analyzátory s magnetickým polem se používají jen výjimečně (</a:t>
            </a:r>
            <a:r>
              <a:rPr lang="cs-CZ" i="1" dirty="0" smtClean="0">
                <a:solidFill>
                  <a:srgbClr val="C00000"/>
                </a:solidFill>
              </a:rPr>
              <a:t>analyzátory magnetické a elektromagnetické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755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Méně rozšířené analyzátory 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Time </a:t>
                </a:r>
                <a:r>
                  <a:rPr lang="cs-CZ" dirty="0" err="1" smtClean="0"/>
                  <a:t>of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flight</a:t>
                </a:r>
                <a:r>
                  <a:rPr lang="cs-CZ" dirty="0" smtClean="0"/>
                  <a:t> (TOF) </a:t>
                </a:r>
              </a:p>
              <a:p>
                <a:pPr lvl="1"/>
                <a:r>
                  <a:rPr lang="cs-CZ" dirty="0" smtClean="0"/>
                  <a:t>Analýza pulzních svazků (velmi malá rychlost elektronů)</a:t>
                </a:r>
              </a:p>
              <a:p>
                <a:r>
                  <a:rPr lang="cs-CZ" dirty="0" smtClean="0"/>
                  <a:t>Magnetické analyzátory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1" i="1" dirty="0" smtClean="0">
                            <a:latin typeface="Cambria Math"/>
                          </a:rPr>
                          <m:t>𝑩</m:t>
                        </m:r>
                      </m:e>
                    </m:acc>
                    <m:r>
                      <a:rPr lang="cs-CZ" b="1" i="1" dirty="0" smtClean="0">
                        <a:latin typeface="Cambria Math"/>
                        <a:ea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cs-CZ" b="1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b="1" i="1" dirty="0" smtClean="0"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dirty="0" smtClean="0"/>
                  <a:t>)</a:t>
                </a:r>
              </a:p>
              <a:p>
                <a:pPr lvl="1"/>
                <a:r>
                  <a:rPr lang="cs-CZ" dirty="0" smtClean="0"/>
                  <a:t>Vysoké rozlišení, drahé</a:t>
                </a:r>
              </a:p>
              <a:p>
                <a:r>
                  <a:rPr lang="cs-CZ" dirty="0" err="1" smtClean="0"/>
                  <a:t>Wienův</a:t>
                </a:r>
                <a:r>
                  <a:rPr lang="cs-CZ" dirty="0" smtClean="0"/>
                  <a:t> filtr 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:r>
                  <a:rPr lang="cs-CZ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1" i="1" smtClean="0">
                            <a:latin typeface="Cambria Math"/>
                          </a:rPr>
                          <m:t>𝑩</m:t>
                        </m:r>
                      </m:e>
                    </m:acc>
                    <m:r>
                      <a:rPr lang="cs-CZ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0;</m:t>
                    </m:r>
                    <m:acc>
                      <m:accPr>
                        <m:chr m:val="⃗"/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</m:acc>
                    <m:r>
                      <a:rPr lang="cs-CZ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0; </m:t>
                    </m:r>
                    <m:acc>
                      <m:accPr>
                        <m:chr m:val="⃗"/>
                        <m:ctrlPr>
                          <a:rPr lang="cs-CZ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cs-CZ" b="1" i="1" smtClean="0">
                            <a:latin typeface="Cambria Math"/>
                            <a:ea typeface="Cambria Math"/>
                          </a:rPr>
                          <m:t>𝑩</m:t>
                        </m:r>
                      </m:e>
                    </m:acc>
                    <m:r>
                      <a:rPr lang="cs-CZ" b="1" i="1" smtClean="0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1" i="1" smtClean="0">
                            <a:latin typeface="Cambria Math"/>
                          </a:rPr>
                          <m:t>𝑬</m:t>
                        </m:r>
                      </m:e>
                    </m:acc>
                    <m:r>
                      <a:rPr lang="cs-CZ" b="0" i="1" smtClean="0">
                        <a:latin typeface="Cambria Math"/>
                      </a:rPr>
                      <m:t>=0; </m:t>
                    </m:r>
                    <m:acc>
                      <m:accPr>
                        <m:chr m:val="⃗"/>
                        <m:ctrlPr>
                          <a:rPr lang="cs-CZ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1" i="1" smtClean="0">
                            <a:latin typeface="Cambria Math"/>
                          </a:rPr>
                          <m:t>𝑬</m:t>
                        </m:r>
                      </m:e>
                    </m:acc>
                    <m:r>
                      <a:rPr lang="cs-CZ" b="1" i="1" smtClean="0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cs-CZ" b="0" i="1" smtClean="0">
                        <a:latin typeface="Cambria Math"/>
                      </a:rPr>
                      <m:t>=0; </m:t>
                    </m:r>
                    <m:acc>
                      <m:accPr>
                        <m:chr m:val="⃗"/>
                        <m:ctrlPr>
                          <a:rPr lang="cs-CZ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1" i="1" smtClean="0">
                            <a:latin typeface="Cambria Math"/>
                          </a:rPr>
                          <m:t>𝑩</m:t>
                        </m:r>
                      </m:e>
                    </m:acc>
                    <m:r>
                      <a:rPr lang="cs-CZ" b="1" i="1" smtClean="0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1" i="1" smtClean="0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cs-CZ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cs-CZ" dirty="0" smtClean="0"/>
                  <a:t>)</a:t>
                </a:r>
              </a:p>
              <a:p>
                <a:pPr lvl="1"/>
                <a:r>
                  <a:rPr lang="cs-CZ" dirty="0" smtClean="0"/>
                  <a:t> </a:t>
                </a:r>
                <a:r>
                  <a:rPr lang="cs-CZ" dirty="0"/>
                  <a:t>ΔE až 0,001 eV</a:t>
                </a:r>
              </a:p>
              <a:p>
                <a:pPr lvl="1"/>
                <a:r>
                  <a:rPr lang="cs-CZ" dirty="0"/>
                  <a:t>Analýza rychlých elektronů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10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prof. Otruba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86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Úvodem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Principem elektronové spektroskopie (ES) v celém prakticky dostupném rozsahu energií (10</a:t>
            </a:r>
            <a:r>
              <a:rPr lang="cs-CZ" baseline="30000" dirty="0" smtClean="0"/>
              <a:t>-3</a:t>
            </a:r>
            <a:r>
              <a:rPr lang="cs-CZ" dirty="0" smtClean="0"/>
              <a:t> – 10</a:t>
            </a:r>
            <a:r>
              <a:rPr lang="cs-CZ" baseline="30000" dirty="0" smtClean="0"/>
              <a:t>4</a:t>
            </a:r>
            <a:r>
              <a:rPr lang="cs-CZ" dirty="0" smtClean="0"/>
              <a:t> eV) jsou kvantové přechody v rámci elektronických a vibračních (rotačních) hladin energie v látkách.</a:t>
            </a:r>
          </a:p>
          <a:p>
            <a:r>
              <a:rPr lang="cs-CZ" dirty="0" smtClean="0"/>
              <a:t>Rozvoj ES byl umožněn zvládnutím techniky </a:t>
            </a:r>
            <a:r>
              <a:rPr lang="cs-CZ" dirty="0" err="1" smtClean="0"/>
              <a:t>ultravysokého</a:t>
            </a:r>
            <a:r>
              <a:rPr lang="cs-CZ" dirty="0" smtClean="0"/>
              <a:t> vakua a vývojem nových zdrojů a detekčních systémů pro spektroskopii korpuskulárního záření relativně pomalých částic  s energií do 10</a:t>
            </a:r>
            <a:r>
              <a:rPr lang="cs-CZ" baseline="30000" dirty="0" smtClean="0"/>
              <a:t>4 </a:t>
            </a:r>
            <a:r>
              <a:rPr lang="cs-CZ" dirty="0" err="1" smtClean="0"/>
              <a:t>eV.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39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Analyzátory</a:t>
            </a:r>
            <a:endParaRPr lang="cs-CZ" b="1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229600" cy="300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Čtyřmřížkový</a:t>
            </a:r>
            <a:r>
              <a:rPr lang="cs-CZ" b="1" dirty="0" smtClean="0"/>
              <a:t> analyzátor </a:t>
            </a:r>
            <a:endParaRPr lang="cs-CZ" b="1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96162"/>
            <a:ext cx="7467600" cy="448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Cylindrický analyzátor (CMA)</a:t>
            </a:r>
            <a:endParaRPr lang="cs-CZ" b="1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2939"/>
          <a:stretch>
            <a:fillRect/>
          </a:stretch>
        </p:blipFill>
        <p:spPr bwMode="auto">
          <a:xfrm>
            <a:off x="227864" y="1714488"/>
            <a:ext cx="8520600" cy="371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 smtClean="0"/>
              <a:t>Hemisférický analyzátor</a:t>
            </a:r>
            <a:endParaRPr lang="cs-CZ" b="1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744944" cy="50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7308304" y="2132856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Detektory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Odezva detektoru musí být dostatečně rychlá a v širokém rozmezí úměrná počtu dopadajících elektronů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U rychlých elektronů (energie nad 10</a:t>
            </a:r>
            <a:r>
              <a:rPr lang="cs-CZ" baseline="30000" dirty="0" smtClean="0"/>
              <a:t>4</a:t>
            </a:r>
            <a:r>
              <a:rPr lang="cs-CZ" dirty="0" smtClean="0"/>
              <a:t> </a:t>
            </a:r>
            <a:r>
              <a:rPr lang="cs-CZ" dirty="0" err="1" smtClean="0"/>
              <a:t>eV</a:t>
            </a:r>
            <a:r>
              <a:rPr lang="cs-CZ" dirty="0" smtClean="0"/>
              <a:t>) lze použít </a:t>
            </a:r>
            <a:r>
              <a:rPr lang="cs-CZ" i="1" dirty="0" smtClean="0">
                <a:solidFill>
                  <a:srgbClr val="C00000"/>
                </a:solidFill>
              </a:rPr>
              <a:t>detektory ionizujícího záření</a:t>
            </a:r>
            <a:r>
              <a:rPr lang="cs-CZ" dirty="0" smtClean="0">
                <a:solidFill>
                  <a:srgbClr val="C00000"/>
                </a:solidFill>
              </a:rPr>
              <a:t>  </a:t>
            </a:r>
            <a:r>
              <a:rPr lang="cs-CZ" dirty="0" smtClean="0"/>
              <a:t>(proporcionální a </a:t>
            </a:r>
            <a:r>
              <a:rPr lang="cs-CZ" dirty="0" err="1" smtClean="0"/>
              <a:t>Geigerovy</a:t>
            </a:r>
            <a:r>
              <a:rPr lang="cs-CZ" dirty="0" smtClean="0"/>
              <a:t>-</a:t>
            </a:r>
            <a:r>
              <a:rPr lang="cs-CZ" dirty="0" err="1" smtClean="0"/>
              <a:t>Müllerovy</a:t>
            </a:r>
            <a:r>
              <a:rPr lang="cs-CZ" dirty="0" smtClean="0"/>
              <a:t> počítače, scintilační a polovodičové detektory)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Vhodným detektorem elektronů je </a:t>
            </a:r>
            <a:r>
              <a:rPr lang="cs-CZ" i="1" dirty="0" err="1" smtClean="0">
                <a:solidFill>
                  <a:srgbClr val="C00000"/>
                </a:solidFill>
              </a:rPr>
              <a:t>bezokénkový</a:t>
            </a:r>
            <a:r>
              <a:rPr lang="cs-CZ" i="1" dirty="0" smtClean="0">
                <a:solidFill>
                  <a:srgbClr val="C00000"/>
                </a:solidFill>
              </a:rPr>
              <a:t> kanálkový </a:t>
            </a:r>
            <a:r>
              <a:rPr lang="cs-CZ" i="1" dirty="0" err="1" smtClean="0">
                <a:solidFill>
                  <a:srgbClr val="C00000"/>
                </a:solidFill>
              </a:rPr>
              <a:t>elektronásobič</a:t>
            </a:r>
            <a:endParaRPr lang="cs-CZ" i="1" dirty="0" smtClean="0">
              <a:solidFill>
                <a:srgbClr val="C0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i="1" dirty="0" smtClean="0">
                <a:solidFill>
                  <a:srgbClr val="C00000"/>
                </a:solidFill>
              </a:rPr>
              <a:t>Intenzifikované </a:t>
            </a:r>
            <a:r>
              <a:rPr lang="cs-CZ" i="1" dirty="0">
                <a:solidFill>
                  <a:srgbClr val="C00000"/>
                </a:solidFill>
              </a:rPr>
              <a:t>CCD snímače (ICCD). </a:t>
            </a:r>
            <a:r>
              <a:rPr lang="cs-CZ" dirty="0"/>
              <a:t>Základem je </a:t>
            </a:r>
            <a:r>
              <a:rPr lang="cs-CZ" dirty="0" err="1"/>
              <a:t>mikrokanálkový</a:t>
            </a:r>
            <a:r>
              <a:rPr lang="cs-CZ" dirty="0"/>
              <a:t> násobič </a:t>
            </a:r>
            <a:r>
              <a:rPr lang="cs-CZ" dirty="0" smtClean="0"/>
              <a:t>elektronů (MCP). </a:t>
            </a:r>
            <a:endParaRPr lang="cs-CZ" dirty="0" smtClean="0">
              <a:solidFill>
                <a:srgbClr val="C00000"/>
              </a:solidFill>
            </a:endParaRPr>
          </a:p>
        </p:txBody>
      </p:sp>
      <p:sp>
        <p:nvSpPr>
          <p:cNvPr id="30723" name="Zástupný symbol pro datum 2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30725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DC51AA-6B32-4CCC-B8E9-3661FDCFF12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/>
          </a:p>
        </p:txBody>
      </p:sp>
      <p:sp>
        <p:nvSpPr>
          <p:cNvPr id="30724" name="Zástupný symbol pro zápatí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Emise elektronů vyvolaná působením fotonů nebo částic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58383"/>
          </a:xfrm>
        </p:spPr>
        <p:txBody>
          <a:bodyPr/>
          <a:lstStyle/>
          <a:p>
            <a:r>
              <a:rPr lang="cs-CZ" b="1" dirty="0" smtClean="0"/>
              <a:t>Indukovaná emise elektronů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583264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Fotony</a:t>
            </a:r>
          </a:p>
          <a:p>
            <a:pPr lvl="1"/>
            <a:r>
              <a:rPr lang="cs-CZ" dirty="0" smtClean="0"/>
              <a:t>UPS (UV fotoemise)</a:t>
            </a:r>
          </a:p>
          <a:p>
            <a:pPr lvl="1"/>
            <a:r>
              <a:rPr lang="cs-CZ" dirty="0" smtClean="0"/>
              <a:t>XPS (RTG fotoemise)</a:t>
            </a:r>
          </a:p>
          <a:p>
            <a:pPr lvl="1"/>
            <a:r>
              <a:rPr lang="cs-CZ" dirty="0" err="1" smtClean="0"/>
              <a:t>Augerova</a:t>
            </a:r>
            <a:r>
              <a:rPr lang="cs-CZ" dirty="0" smtClean="0"/>
              <a:t> X-</a:t>
            </a:r>
            <a:r>
              <a:rPr lang="cs-CZ" dirty="0" err="1" smtClean="0"/>
              <a:t>ray</a:t>
            </a:r>
            <a:r>
              <a:rPr lang="cs-CZ" dirty="0" smtClean="0"/>
              <a:t> spektroskopie (XAES)</a:t>
            </a:r>
          </a:p>
          <a:p>
            <a:r>
              <a:rPr lang="cs-CZ" dirty="0" smtClean="0"/>
              <a:t>Tunelový jev</a:t>
            </a:r>
          </a:p>
          <a:p>
            <a:pPr lvl="1"/>
            <a:r>
              <a:rPr lang="cs-CZ" dirty="0" smtClean="0"/>
              <a:t>Autoemisní elektronová mikroskopie</a:t>
            </a:r>
          </a:p>
          <a:p>
            <a:pPr lvl="1"/>
            <a:r>
              <a:rPr lang="cs-CZ" dirty="0" smtClean="0"/>
              <a:t>Autoemisní elektronová spektrometrie</a:t>
            </a:r>
          </a:p>
          <a:p>
            <a:pPr lvl="1"/>
            <a:r>
              <a:rPr lang="cs-CZ" dirty="0" smtClean="0"/>
              <a:t>Spektroskopie nepružného </a:t>
            </a:r>
            <a:r>
              <a:rPr lang="cs-CZ" dirty="0" err="1" smtClean="0"/>
              <a:t>elektr</a:t>
            </a:r>
            <a:r>
              <a:rPr lang="cs-CZ" dirty="0" smtClean="0"/>
              <a:t>. tunelování ITES</a:t>
            </a:r>
          </a:p>
          <a:p>
            <a:r>
              <a:rPr lang="cs-CZ" dirty="0" smtClean="0"/>
              <a:t>Excitovanými atomy – PIES</a:t>
            </a:r>
          </a:p>
          <a:p>
            <a:r>
              <a:rPr lang="cs-CZ" dirty="0" smtClean="0"/>
              <a:t>Ionty</a:t>
            </a:r>
          </a:p>
          <a:p>
            <a:pPr lvl="1"/>
            <a:r>
              <a:rPr lang="cs-CZ" dirty="0" smtClean="0"/>
              <a:t>Iontová emisní mikroskopie (FIM)</a:t>
            </a:r>
          </a:p>
          <a:p>
            <a:pPr lvl="1"/>
            <a:r>
              <a:rPr lang="cs-CZ" dirty="0" smtClean="0"/>
              <a:t>Iontová neutralizační spektrometrie (INS)</a:t>
            </a:r>
          </a:p>
          <a:p>
            <a:r>
              <a:rPr lang="cs-CZ" dirty="0" smtClean="0"/>
              <a:t>Elektrony</a:t>
            </a:r>
          </a:p>
          <a:p>
            <a:pPr lvl="1"/>
            <a:r>
              <a:rPr lang="cs-CZ" dirty="0" err="1" smtClean="0"/>
              <a:t>Augerova</a:t>
            </a:r>
            <a:r>
              <a:rPr lang="cs-CZ" dirty="0" smtClean="0"/>
              <a:t> elektronová spektrometrie (AES)</a:t>
            </a:r>
          </a:p>
          <a:p>
            <a:pPr lvl="1"/>
            <a:r>
              <a:rPr lang="cs-CZ" dirty="0" smtClean="0"/>
              <a:t>Rastrovací </a:t>
            </a:r>
            <a:r>
              <a:rPr lang="cs-CZ" dirty="0" err="1" smtClean="0"/>
              <a:t>Augerova</a:t>
            </a:r>
            <a:r>
              <a:rPr lang="cs-CZ" dirty="0" smtClean="0"/>
              <a:t> mikrosonda (SAM)</a:t>
            </a:r>
          </a:p>
          <a:p>
            <a:r>
              <a:rPr lang="cs-CZ" dirty="0" smtClean="0"/>
              <a:t>Excitovanými jádry</a:t>
            </a:r>
          </a:p>
          <a:p>
            <a:pPr lvl="1"/>
            <a:r>
              <a:rPr lang="cs-CZ" dirty="0" smtClean="0"/>
              <a:t>Spektrometrie konverzních elektronů (ICES)</a:t>
            </a:r>
          </a:p>
          <a:p>
            <a:pPr lvl="1"/>
            <a:r>
              <a:rPr lang="cs-CZ" dirty="0" err="1" smtClean="0"/>
              <a:t>Mösbauerova</a:t>
            </a:r>
            <a:r>
              <a:rPr lang="cs-CZ" dirty="0" smtClean="0"/>
              <a:t> spektrometrie konverzních elektronů (</a:t>
            </a:r>
            <a:r>
              <a:rPr lang="el-GR" dirty="0" smtClean="0">
                <a:latin typeface="Century Schoolbook"/>
              </a:rPr>
              <a:t>γ</a:t>
            </a:r>
            <a:r>
              <a:rPr lang="cs-CZ" dirty="0" smtClean="0">
                <a:latin typeface="Century Schoolbook"/>
              </a:rPr>
              <a:t>-excitace jader)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533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Fotoelektronová spektroskopie (PES)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7499176" cy="4876800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Metoda je založena na využití fotoelektrického jevu (fotoefektu). Principem fotoelektrického jevu je nepružná srážka fotonu s elektronem atomu vázaného v analyzované látce, při níž je elektron emitován do vakua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Pro fotoelektrický jev platí vztah mezi energií fotonu a kinetickou energií emitovaného elektronu:</a:t>
            </a:r>
            <a:endParaRPr lang="cs-CZ" i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i="1" dirty="0" smtClean="0"/>
              <a:t>			</a:t>
            </a:r>
            <a:r>
              <a:rPr lang="cs-CZ" dirty="0" smtClean="0">
                <a:solidFill>
                  <a:srgbClr val="C00000"/>
                </a:solidFill>
              </a:rPr>
              <a:t>h.</a:t>
            </a:r>
            <a:r>
              <a:rPr lang="el-GR" dirty="0" smtClean="0">
                <a:solidFill>
                  <a:srgbClr val="C00000"/>
                </a:solidFill>
                <a:latin typeface="Lucida Sans Unicode"/>
                <a:cs typeface="Lucida Sans Unicode"/>
              </a:rPr>
              <a:t>ν</a:t>
            </a:r>
            <a:r>
              <a:rPr lang="cs-CZ" dirty="0" smtClean="0">
                <a:solidFill>
                  <a:srgbClr val="C00000"/>
                </a:solidFill>
              </a:rPr>
              <a:t> = </a:t>
            </a:r>
            <a:r>
              <a:rPr lang="cs-CZ" dirty="0" err="1" smtClean="0">
                <a:solidFill>
                  <a:srgbClr val="C00000"/>
                </a:solidFill>
              </a:rPr>
              <a:t>E</a:t>
            </a:r>
            <a:r>
              <a:rPr lang="cs-CZ" baseline="-25000" dirty="0" err="1" smtClean="0">
                <a:solidFill>
                  <a:srgbClr val="C00000"/>
                </a:solidFill>
              </a:rPr>
              <a:t>b</a:t>
            </a:r>
            <a:r>
              <a:rPr lang="cs-CZ" dirty="0" smtClean="0">
                <a:solidFill>
                  <a:srgbClr val="C00000"/>
                </a:solidFill>
              </a:rPr>
              <a:t> + </a:t>
            </a:r>
            <a:r>
              <a:rPr lang="cs-CZ" dirty="0" err="1" smtClean="0">
                <a:solidFill>
                  <a:srgbClr val="C00000"/>
                </a:solidFill>
              </a:rPr>
              <a:t>E</a:t>
            </a:r>
            <a:r>
              <a:rPr lang="cs-CZ" baseline="-25000" dirty="0" err="1" smtClean="0">
                <a:solidFill>
                  <a:srgbClr val="C00000"/>
                </a:solidFill>
              </a:rPr>
              <a:t>kin</a:t>
            </a:r>
            <a:r>
              <a:rPr lang="cs-CZ" dirty="0" smtClean="0">
                <a:solidFill>
                  <a:srgbClr val="C00000"/>
                </a:solidFill>
              </a:rPr>
              <a:t> + C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	kde </a:t>
            </a:r>
            <a:r>
              <a:rPr lang="cs-CZ" dirty="0" err="1" smtClean="0"/>
              <a:t>E</a:t>
            </a:r>
            <a:r>
              <a:rPr lang="cs-CZ" baseline="-25000" dirty="0" err="1" smtClean="0"/>
              <a:t>b</a:t>
            </a:r>
            <a:r>
              <a:rPr lang="cs-CZ" baseline="-25000" dirty="0" smtClean="0"/>
              <a:t> </a:t>
            </a:r>
            <a:r>
              <a:rPr lang="cs-CZ" dirty="0" smtClean="0"/>
              <a:t>je vazebná energie elektronu, </a:t>
            </a:r>
            <a:r>
              <a:rPr lang="cs-CZ" dirty="0" err="1" smtClean="0"/>
              <a:t>Ekin</a:t>
            </a:r>
            <a:r>
              <a:rPr lang="cs-CZ" dirty="0" smtClean="0"/>
              <a:t> je kinetická energie elektronu a C je výstupní práce pro uvolnění elektronu z povrchu.</a:t>
            </a:r>
            <a:endParaRPr lang="cs-CZ" dirty="0" smtClean="0">
              <a:solidFill>
                <a:srgbClr val="C0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Závislost proudu fotoelektronů na </a:t>
            </a:r>
            <a:r>
              <a:rPr lang="cs-CZ" dirty="0" err="1" smtClean="0"/>
              <a:t>E</a:t>
            </a:r>
            <a:r>
              <a:rPr lang="cs-CZ" baseline="-25000" dirty="0" err="1" smtClean="0"/>
              <a:t>kin</a:t>
            </a:r>
            <a:r>
              <a:rPr lang="cs-CZ" dirty="0" smtClean="0"/>
              <a:t> nebo na </a:t>
            </a:r>
            <a:r>
              <a:rPr lang="cs-CZ" dirty="0" err="1" smtClean="0"/>
              <a:t>E</a:t>
            </a:r>
            <a:r>
              <a:rPr lang="cs-CZ" baseline="-25000" dirty="0" err="1" smtClean="0"/>
              <a:t>b</a:t>
            </a:r>
            <a:r>
              <a:rPr lang="cs-CZ" dirty="0" smtClean="0"/>
              <a:t> je registrována jako </a:t>
            </a:r>
            <a:r>
              <a:rPr lang="cs-CZ" i="1" dirty="0" smtClean="0">
                <a:solidFill>
                  <a:srgbClr val="C00000"/>
                </a:solidFill>
              </a:rPr>
              <a:t>fotoelektronové spektrum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Změřené hodnoty </a:t>
            </a:r>
            <a:r>
              <a:rPr lang="cs-CZ" dirty="0" err="1" smtClean="0"/>
              <a:t>E</a:t>
            </a:r>
            <a:r>
              <a:rPr lang="cs-CZ" baseline="-25000" dirty="0" err="1" smtClean="0"/>
              <a:t>b</a:t>
            </a:r>
            <a:r>
              <a:rPr lang="cs-CZ" dirty="0" smtClean="0"/>
              <a:t> představují ionizační energie příslušných orbitalů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Podle způsobu excitace se rozlišují dvě metody : </a:t>
            </a:r>
            <a:r>
              <a:rPr lang="cs-CZ" i="1" dirty="0" smtClean="0">
                <a:solidFill>
                  <a:srgbClr val="C00000"/>
                </a:solidFill>
              </a:rPr>
              <a:t>rentgenová a ultrafialová fotoelektronová spektroskopie</a:t>
            </a:r>
            <a:endParaRPr lang="cs-CZ" dirty="0" smtClean="0">
              <a:solidFill>
                <a:srgbClr val="C0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13315" name="Zástupný symbol pro datum 2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13317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952D45-8333-4166-80DD-D3CFF1127CA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/>
          </a:p>
        </p:txBody>
      </p:sp>
      <p:sp>
        <p:nvSpPr>
          <p:cNvPr id="13316" name="Zástupný symbol pro zápatí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b="1" dirty="0" smtClean="0"/>
              <a:t>Fotoelektrický jev</a:t>
            </a:r>
            <a:endParaRPr lang="cs-CZ" b="1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0646" y="1600200"/>
            <a:ext cx="744070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14282" y="128586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Foton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0112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Rentgenová fotoelektronová</a:t>
            </a:r>
            <a:r>
              <a:rPr lang="cs-CZ" dirty="0" smtClean="0"/>
              <a:t> </a:t>
            </a:r>
            <a:r>
              <a:rPr lang="cs-CZ" b="1" dirty="0" smtClean="0"/>
              <a:t>spektroskopie (XPS)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214313" y="1285874"/>
            <a:ext cx="8174111" cy="5572125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Metoda XPS může být využita pro </a:t>
            </a:r>
            <a:r>
              <a:rPr lang="cs-CZ" i="1" dirty="0" smtClean="0">
                <a:solidFill>
                  <a:srgbClr val="C00000"/>
                </a:solidFill>
              </a:rPr>
              <a:t>kvalitativní, kvantitativní i strukturní analýzu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Rentgenové záření má vysokou energii, vede tudíž k </a:t>
            </a:r>
            <a:r>
              <a:rPr lang="cs-CZ" i="1" dirty="0" smtClean="0">
                <a:solidFill>
                  <a:srgbClr val="C00000"/>
                </a:solidFill>
              </a:rPr>
              <a:t>emisi vnitřních elektronů</a:t>
            </a:r>
            <a:r>
              <a:rPr lang="cs-CZ" dirty="0" smtClean="0">
                <a:solidFill>
                  <a:srgbClr val="C00000"/>
                </a:solidFill>
              </a:rPr>
              <a:t>  </a:t>
            </a:r>
            <a:r>
              <a:rPr lang="cs-CZ" dirty="0" smtClean="0"/>
              <a:t>atomů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Excitovány jsou zde elektrony s vazebnými energiemi 0 až 1500 </a:t>
            </a:r>
            <a:r>
              <a:rPr lang="cs-CZ" dirty="0" err="1" smtClean="0"/>
              <a:t>eV</a:t>
            </a:r>
            <a:r>
              <a:rPr lang="cs-CZ" dirty="0" smtClean="0"/>
              <a:t>. Vazebné energie vnitřních elektronů jsou charakteristické pro každý prvek, je možné provádět jednoznačné určení přítomnosti prvků v libovolné směsi. K </a:t>
            </a:r>
            <a:r>
              <a:rPr lang="cs-CZ" dirty="0" err="1" smtClean="0"/>
              <a:t>překryvu</a:t>
            </a:r>
            <a:r>
              <a:rPr lang="cs-CZ" dirty="0" smtClean="0"/>
              <a:t> čar jednotlivých prvků zde téměř nedochází.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Elektrony jsou emitovány pouze z tenké povrchové vrstvy vzorku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Kvantitativní analýzu lze za konstantních podmínek stanovení provést vyhodnocením výšky nebo plochy píku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Pro strukturní analýzu lze využít skutečnosti, že vnitřní elektronové orbitaly blízké orbitalům valenčním jsou částečně ovlivněny vznikem chemické vazby - dochází k </a:t>
            </a:r>
            <a:r>
              <a:rPr lang="cs-CZ" i="1" dirty="0" smtClean="0">
                <a:solidFill>
                  <a:srgbClr val="C00000"/>
                </a:solidFill>
              </a:rPr>
              <a:t>chemickým posunům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Korelace chemických posunů se změnou náboje může být využita ke stanovení oxidačního čísla atomu a k určení změny polarity vazeb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Při studiu organických sloučenin pomocí XPS lze rovněž sledovat posuny vyvolané připojením odlišných funkčních skupin na daný atom uhlíku</a:t>
            </a:r>
            <a:endParaRPr lang="cs-CZ" dirty="0"/>
          </a:p>
        </p:txBody>
      </p:sp>
      <p:sp>
        <p:nvSpPr>
          <p:cNvPr id="14339" name="Zástupný symbol pro datum 2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 dirty="0"/>
          </a:p>
        </p:txBody>
      </p:sp>
      <p:sp>
        <p:nvSpPr>
          <p:cNvPr id="14341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60A024-F29C-4839-B7EC-41241DA9551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/>
          </a:p>
        </p:txBody>
      </p:sp>
      <p:sp>
        <p:nvSpPr>
          <p:cNvPr id="14340" name="Zástupný symbol pro zápatí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prof. Otruba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Metody spektroskopie elektronů</a:t>
            </a:r>
          </a:p>
        </p:txBody>
      </p:sp>
      <p:sp>
        <p:nvSpPr>
          <p:cNvPr id="1024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214313" y="1285875"/>
            <a:ext cx="8174111" cy="5214938"/>
          </a:xfrm>
        </p:spPr>
        <p:txBody>
          <a:bodyPr>
            <a:noAutofit/>
          </a:bodyPr>
          <a:lstStyle/>
          <a:p>
            <a:r>
              <a:rPr lang="cs-CZ" sz="2200" dirty="0" smtClean="0"/>
              <a:t>Jedná se o metody spočívající ve vyhodnocování energetických spekter </a:t>
            </a:r>
            <a:r>
              <a:rPr lang="cs-CZ" sz="2200" i="1" dirty="0" smtClean="0">
                <a:solidFill>
                  <a:srgbClr val="C00000"/>
                </a:solidFill>
              </a:rPr>
              <a:t>relativně pomalých elektronů </a:t>
            </a:r>
            <a:r>
              <a:rPr lang="cs-CZ" sz="2200" dirty="0" smtClean="0"/>
              <a:t>(energie menší než 10</a:t>
            </a:r>
            <a:r>
              <a:rPr lang="cs-CZ" sz="2200" baseline="30000" dirty="0" smtClean="0"/>
              <a:t>4</a:t>
            </a:r>
            <a:r>
              <a:rPr lang="cs-CZ" sz="2200" dirty="0" smtClean="0"/>
              <a:t> eV)</a:t>
            </a:r>
          </a:p>
          <a:p>
            <a:r>
              <a:rPr lang="cs-CZ" sz="2200" dirty="0" smtClean="0"/>
              <a:t>Spektroskopie elektronů poskytuje cenné informace v oblasti </a:t>
            </a:r>
            <a:r>
              <a:rPr lang="cs-CZ" sz="2200" i="1" dirty="0" smtClean="0">
                <a:solidFill>
                  <a:srgbClr val="C00000"/>
                </a:solidFill>
              </a:rPr>
              <a:t>povrchové analýzy </a:t>
            </a:r>
            <a:r>
              <a:rPr lang="cs-CZ" sz="2200" dirty="0" smtClean="0"/>
              <a:t>pevných vzorků </a:t>
            </a:r>
          </a:p>
          <a:p>
            <a:r>
              <a:rPr lang="cs-CZ" sz="2200" dirty="0" smtClean="0"/>
              <a:t>Atomy na povrchu tenké vrstvy jsou vystaveny elektrickému poli mnohem menšího počtu sousedních atomů než atomy uvnitř krystalu </a:t>
            </a:r>
          </a:p>
          <a:p>
            <a:r>
              <a:rPr lang="cs-CZ" sz="2200" dirty="0" smtClean="0"/>
              <a:t>Elektronové energetické stavy atomů povrchové vrstvy mají tudíž některé rysy stavů volných atomů (valenční elektrony obsazují úzké povolené pásy oddělené větším počtem energetických mezer)</a:t>
            </a:r>
          </a:p>
        </p:txBody>
      </p:sp>
      <p:sp>
        <p:nvSpPr>
          <p:cNvPr id="10243" name="Zástupný symbol pro datum 3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10245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80D760-62AD-4E52-9DAB-B0044C79A89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10244" name="Zástupný symbol pro zápatí 5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n-GB" dirty="0" err="1"/>
              <a:t>Experimentální</a:t>
            </a:r>
            <a:r>
              <a:rPr lang="en-GB" dirty="0"/>
              <a:t> </a:t>
            </a:r>
            <a:r>
              <a:rPr lang="en-GB" dirty="0" err="1"/>
              <a:t>uspořádání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472608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Základními</a:t>
            </a:r>
            <a:r>
              <a:rPr lang="en-GB" dirty="0"/>
              <a:t> </a:t>
            </a:r>
            <a:r>
              <a:rPr lang="en-GB" dirty="0" err="1"/>
              <a:t>součástmi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zdroj</a:t>
            </a:r>
            <a:r>
              <a:rPr lang="en-GB" dirty="0"/>
              <a:t> </a:t>
            </a:r>
            <a:r>
              <a:rPr lang="en-GB" dirty="0" err="1"/>
              <a:t>primárního</a:t>
            </a:r>
            <a:r>
              <a:rPr lang="en-GB" dirty="0"/>
              <a:t> </a:t>
            </a:r>
            <a:r>
              <a:rPr lang="en-GB" dirty="0" err="1"/>
              <a:t>záření</a:t>
            </a:r>
            <a:r>
              <a:rPr lang="en-GB" dirty="0"/>
              <a:t> a </a:t>
            </a:r>
            <a:r>
              <a:rPr lang="en-GB" dirty="0" err="1"/>
              <a:t>energetický</a:t>
            </a:r>
            <a:r>
              <a:rPr lang="en-GB" dirty="0"/>
              <a:t> </a:t>
            </a:r>
            <a:r>
              <a:rPr lang="en-GB" dirty="0" err="1"/>
              <a:t>analyzátor</a:t>
            </a:r>
            <a:r>
              <a:rPr lang="en-GB" dirty="0"/>
              <a:t>. </a:t>
            </a:r>
            <a:endParaRPr lang="cs-CZ" dirty="0"/>
          </a:p>
          <a:p>
            <a:r>
              <a:rPr lang="cs-CZ" dirty="0"/>
              <a:t>Jako zdroj záření X se používá rentgenka nejčastěji vybavená dvěma anodami – Mg a Al. Ty jsou bombardovány elektrony s energiemi mezi 10 a 15 </a:t>
            </a:r>
            <a:r>
              <a:rPr lang="cs-CZ" dirty="0" err="1"/>
              <a:t>kV</a:t>
            </a:r>
            <a:r>
              <a:rPr lang="cs-CZ" dirty="0"/>
              <a:t> a emitují intenzivní čáry </a:t>
            </a:r>
            <a:r>
              <a:rPr lang="cs-CZ" dirty="0" err="1"/>
              <a:t>K</a:t>
            </a:r>
            <a:r>
              <a:rPr lang="cs-CZ" baseline="-25000" dirty="0" err="1"/>
              <a:t>a</a:t>
            </a:r>
            <a:r>
              <a:rPr lang="cs-CZ" dirty="0"/>
              <a:t> o energiích 1253,6 eV s </a:t>
            </a:r>
            <a:r>
              <a:rPr lang="cs-CZ" dirty="0" err="1"/>
              <a:t>pološířkou</a:t>
            </a:r>
            <a:r>
              <a:rPr lang="cs-CZ" dirty="0"/>
              <a:t> 0,7 eV pro Mg a 1486,6 eV s </a:t>
            </a:r>
            <a:r>
              <a:rPr lang="cs-CZ" dirty="0" err="1"/>
              <a:t>pološířkou</a:t>
            </a:r>
            <a:r>
              <a:rPr lang="cs-CZ" dirty="0"/>
              <a:t> 0,85 eV pro Al. </a:t>
            </a:r>
          </a:p>
          <a:p>
            <a:r>
              <a:rPr lang="cs-CZ" dirty="0"/>
              <a:t>Spektrometry XPS také využívají </a:t>
            </a:r>
            <a:r>
              <a:rPr lang="cs-CZ" dirty="0" err="1"/>
              <a:t>synchrotronního</a:t>
            </a:r>
            <a:r>
              <a:rPr lang="cs-CZ" dirty="0"/>
              <a:t> záření produkovaného speciálně stavěnými synchrotrony. Toto záření je spojité a velmi intenzivní, což umožňuje využití monochromátorů a tím práci se spojitě laděnou energií fotonů</a:t>
            </a:r>
          </a:p>
          <a:p>
            <a:r>
              <a:rPr lang="en-GB" dirty="0" err="1"/>
              <a:t>Energetické</a:t>
            </a:r>
            <a:r>
              <a:rPr lang="en-GB" dirty="0"/>
              <a:t> </a:t>
            </a:r>
            <a:r>
              <a:rPr lang="en-GB" dirty="0" err="1"/>
              <a:t>analyzátory</a:t>
            </a:r>
            <a:r>
              <a:rPr lang="en-GB" dirty="0"/>
              <a:t> </a:t>
            </a:r>
            <a:r>
              <a:rPr lang="en-GB" dirty="0" err="1"/>
              <a:t>pracují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energetické</a:t>
            </a:r>
            <a:r>
              <a:rPr lang="en-GB" dirty="0"/>
              <a:t> </a:t>
            </a:r>
            <a:r>
              <a:rPr lang="en-GB" dirty="0" err="1"/>
              <a:t>filtry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se </a:t>
            </a:r>
            <a:r>
              <a:rPr lang="en-GB" dirty="0" err="1"/>
              <a:t>elektrony</a:t>
            </a:r>
            <a:r>
              <a:rPr lang="en-GB" dirty="0"/>
              <a:t> </a:t>
            </a:r>
            <a:r>
              <a:rPr lang="en-GB" dirty="0" err="1"/>
              <a:t>pohybují</a:t>
            </a:r>
            <a:r>
              <a:rPr lang="en-GB" dirty="0"/>
              <a:t> v </a:t>
            </a:r>
            <a:r>
              <a:rPr lang="en-GB" dirty="0" err="1"/>
              <a:t>elektrostatickém</a:t>
            </a:r>
            <a:r>
              <a:rPr lang="en-GB" dirty="0"/>
              <a:t> </a:t>
            </a:r>
            <a:r>
              <a:rPr lang="en-GB" dirty="0" err="1"/>
              <a:t>poli</a:t>
            </a:r>
            <a:r>
              <a:rPr lang="en-GB" dirty="0"/>
              <a:t> a </a:t>
            </a:r>
            <a:r>
              <a:rPr lang="en-GB" dirty="0" err="1"/>
              <a:t>systémem</a:t>
            </a:r>
            <a:r>
              <a:rPr lang="en-GB" dirty="0"/>
              <a:t> </a:t>
            </a:r>
            <a:r>
              <a:rPr lang="en-GB" dirty="0" err="1"/>
              <a:t>projdou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elektrony</a:t>
            </a:r>
            <a:r>
              <a:rPr lang="en-GB" dirty="0"/>
              <a:t> o </a:t>
            </a:r>
            <a:r>
              <a:rPr lang="en-GB" dirty="0" err="1"/>
              <a:t>dané</a:t>
            </a:r>
            <a:r>
              <a:rPr lang="en-GB" dirty="0"/>
              <a:t> </a:t>
            </a:r>
            <a:r>
              <a:rPr lang="en-GB" dirty="0" err="1"/>
              <a:t>energii</a:t>
            </a:r>
            <a:r>
              <a:rPr lang="en-GB" dirty="0"/>
              <a:t>. </a:t>
            </a:r>
            <a:endParaRPr lang="cs-CZ" dirty="0"/>
          </a:p>
          <a:p>
            <a:pPr lvl="1"/>
            <a:r>
              <a:rPr lang="en-GB" dirty="0" err="1"/>
              <a:t>Analyzátor</a:t>
            </a:r>
            <a:r>
              <a:rPr lang="en-GB" dirty="0"/>
              <a:t> s </a:t>
            </a:r>
            <a:r>
              <a:rPr lang="en-GB" dirty="0" err="1"/>
              <a:t>válcovým</a:t>
            </a:r>
            <a:r>
              <a:rPr lang="en-GB" dirty="0"/>
              <a:t> </a:t>
            </a:r>
            <a:r>
              <a:rPr lang="en-GB" dirty="0" err="1"/>
              <a:t>uspořádáním</a:t>
            </a:r>
            <a:r>
              <a:rPr lang="en-GB" dirty="0"/>
              <a:t> (CMA – cylindrical mirror </a:t>
            </a:r>
            <a:r>
              <a:rPr lang="en-GB" dirty="0" err="1"/>
              <a:t>analyzer</a:t>
            </a:r>
            <a:r>
              <a:rPr lang="en-GB" dirty="0"/>
              <a:t>), v </a:t>
            </a:r>
            <a:r>
              <a:rPr lang="en-GB" dirty="0" err="1"/>
              <a:t>němž</a:t>
            </a:r>
            <a:r>
              <a:rPr lang="en-GB" dirty="0"/>
              <a:t> se </a:t>
            </a:r>
            <a:r>
              <a:rPr lang="en-GB" dirty="0" err="1"/>
              <a:t>elektrony</a:t>
            </a:r>
            <a:r>
              <a:rPr lang="en-GB" dirty="0"/>
              <a:t> </a:t>
            </a:r>
            <a:r>
              <a:rPr lang="en-GB" dirty="0" err="1"/>
              <a:t>pohybují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vstupní</a:t>
            </a:r>
            <a:r>
              <a:rPr lang="en-GB" dirty="0"/>
              <a:t> a </a:t>
            </a:r>
            <a:r>
              <a:rPr lang="en-GB" dirty="0" err="1"/>
              <a:t>výstupní</a:t>
            </a:r>
            <a:r>
              <a:rPr lang="en-GB" dirty="0"/>
              <a:t> </a:t>
            </a:r>
            <a:r>
              <a:rPr lang="en-GB" dirty="0" err="1"/>
              <a:t>stěrbinou</a:t>
            </a:r>
            <a:r>
              <a:rPr lang="en-GB" dirty="0"/>
              <a:t> (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kterou</a:t>
            </a:r>
            <a:r>
              <a:rPr lang="en-GB" dirty="0"/>
              <a:t> je </a:t>
            </a:r>
            <a:r>
              <a:rPr lang="en-GB" dirty="0" err="1"/>
              <a:t>umístěn</a:t>
            </a:r>
            <a:r>
              <a:rPr lang="en-GB" dirty="0"/>
              <a:t> </a:t>
            </a:r>
            <a:r>
              <a:rPr lang="en-GB" dirty="0" err="1"/>
              <a:t>elektronový</a:t>
            </a:r>
            <a:r>
              <a:rPr lang="en-GB" dirty="0"/>
              <a:t> </a:t>
            </a:r>
            <a:r>
              <a:rPr lang="en-GB" dirty="0" err="1"/>
              <a:t>násobič</a:t>
            </a:r>
            <a:r>
              <a:rPr lang="en-GB" dirty="0"/>
              <a:t>) v </a:t>
            </a:r>
            <a:r>
              <a:rPr lang="en-GB" dirty="0" err="1"/>
              <a:t>radiálním</a:t>
            </a:r>
            <a:r>
              <a:rPr lang="en-GB" dirty="0"/>
              <a:t> </a:t>
            </a:r>
            <a:r>
              <a:rPr lang="en-GB" dirty="0" err="1"/>
              <a:t>repulzivním</a:t>
            </a:r>
            <a:r>
              <a:rPr lang="en-GB" dirty="0"/>
              <a:t> </a:t>
            </a:r>
            <a:r>
              <a:rPr lang="en-GB" dirty="0" err="1"/>
              <a:t>poli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dvěma</a:t>
            </a:r>
            <a:r>
              <a:rPr lang="en-GB" dirty="0"/>
              <a:t> </a:t>
            </a:r>
            <a:r>
              <a:rPr lang="en-GB" dirty="0" err="1"/>
              <a:t>koncentrickými</a:t>
            </a:r>
            <a:r>
              <a:rPr lang="en-GB" dirty="0"/>
              <a:t> </a:t>
            </a:r>
            <a:r>
              <a:rPr lang="en-GB" dirty="0" err="1"/>
              <a:t>válci</a:t>
            </a:r>
            <a:r>
              <a:rPr lang="en-GB" dirty="0"/>
              <a:t>. </a:t>
            </a:r>
            <a:endParaRPr lang="cs-CZ" dirty="0"/>
          </a:p>
          <a:p>
            <a:pPr lvl="1"/>
            <a:r>
              <a:rPr lang="en-GB" dirty="0" err="1"/>
              <a:t>analyzátor</a:t>
            </a:r>
            <a:r>
              <a:rPr lang="en-GB" dirty="0"/>
              <a:t> </a:t>
            </a:r>
            <a:r>
              <a:rPr lang="en-GB" dirty="0" err="1"/>
              <a:t>hemisférický</a:t>
            </a:r>
            <a:r>
              <a:rPr lang="en-GB" dirty="0"/>
              <a:t>, v </a:t>
            </a:r>
            <a:r>
              <a:rPr lang="en-GB" dirty="0" err="1"/>
              <a:t>němž</a:t>
            </a:r>
            <a:r>
              <a:rPr lang="en-GB" dirty="0"/>
              <a:t> se </a:t>
            </a:r>
            <a:r>
              <a:rPr lang="en-GB" dirty="0" err="1"/>
              <a:t>elektrony</a:t>
            </a:r>
            <a:r>
              <a:rPr lang="en-GB" dirty="0"/>
              <a:t> </a:t>
            </a:r>
            <a:r>
              <a:rPr lang="en-GB" dirty="0" err="1"/>
              <a:t>pohybují</a:t>
            </a:r>
            <a:r>
              <a:rPr lang="en-GB" dirty="0"/>
              <a:t> v </a:t>
            </a:r>
            <a:r>
              <a:rPr lang="en-GB" dirty="0" err="1"/>
              <a:t>radiálním</a:t>
            </a:r>
            <a:r>
              <a:rPr lang="en-GB" dirty="0"/>
              <a:t> </a:t>
            </a:r>
            <a:r>
              <a:rPr lang="en-GB" dirty="0" err="1"/>
              <a:t>poli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dvěma</a:t>
            </a:r>
            <a:r>
              <a:rPr lang="en-GB" dirty="0"/>
              <a:t> </a:t>
            </a:r>
            <a:r>
              <a:rPr lang="en-GB" dirty="0" err="1"/>
              <a:t>soustřednými</a:t>
            </a:r>
            <a:r>
              <a:rPr lang="en-GB" dirty="0"/>
              <a:t> </a:t>
            </a:r>
            <a:r>
              <a:rPr lang="en-GB" dirty="0" err="1"/>
              <a:t>sférickými</a:t>
            </a:r>
            <a:r>
              <a:rPr lang="en-GB" dirty="0"/>
              <a:t> </a:t>
            </a:r>
            <a:r>
              <a:rPr lang="en-GB" dirty="0" err="1"/>
              <a:t>elektrodami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analyzátor</a:t>
            </a:r>
            <a:r>
              <a:rPr lang="en-GB" dirty="0"/>
              <a:t> </a:t>
            </a:r>
            <a:r>
              <a:rPr lang="en-GB" dirty="0" err="1"/>
              <a:t>bývá</a:t>
            </a:r>
            <a:r>
              <a:rPr lang="en-GB" dirty="0"/>
              <a:t> </a:t>
            </a:r>
            <a:r>
              <a:rPr lang="en-GB" dirty="0" err="1"/>
              <a:t>doplněn</a:t>
            </a:r>
            <a:r>
              <a:rPr lang="en-GB" dirty="0"/>
              <a:t> </a:t>
            </a:r>
            <a:r>
              <a:rPr lang="en-GB" dirty="0" err="1"/>
              <a:t>vstupní</a:t>
            </a:r>
            <a:r>
              <a:rPr lang="en-GB" dirty="0"/>
              <a:t> </a:t>
            </a:r>
            <a:r>
              <a:rPr lang="en-GB" dirty="0" err="1"/>
              <a:t>optikou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zajisťuje</a:t>
            </a:r>
            <a:r>
              <a:rPr lang="en-GB" dirty="0"/>
              <a:t> </a:t>
            </a:r>
            <a:r>
              <a:rPr lang="en-GB" dirty="0" err="1"/>
              <a:t>brždění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urychlování</a:t>
            </a:r>
            <a:r>
              <a:rPr lang="en-GB" dirty="0"/>
              <a:t> </a:t>
            </a:r>
            <a:r>
              <a:rPr lang="en-GB" dirty="0" err="1"/>
              <a:t>elektronů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analyzátor</a:t>
            </a:r>
            <a:r>
              <a:rPr lang="en-GB" dirty="0"/>
              <a:t> </a:t>
            </a:r>
            <a:r>
              <a:rPr lang="en-GB" dirty="0" err="1"/>
              <a:t>pracuje</a:t>
            </a:r>
            <a:r>
              <a:rPr lang="en-GB" dirty="0"/>
              <a:t> v 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modu</a:t>
            </a:r>
            <a:r>
              <a:rPr lang="en-GB" dirty="0"/>
              <a:t> </a:t>
            </a:r>
            <a:r>
              <a:rPr lang="en-GB" dirty="0" err="1"/>
              <a:t>konstantní</a:t>
            </a:r>
            <a:r>
              <a:rPr lang="en-GB" dirty="0"/>
              <a:t> </a:t>
            </a:r>
            <a:r>
              <a:rPr lang="en-GB" dirty="0" err="1"/>
              <a:t>průletové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.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560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aparatury XPS - AES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Vstupní optika hemisférického </a:t>
            </a:r>
          </a:p>
          <a:p>
            <a:pPr marL="0" indent="0">
              <a:buNone/>
            </a:pPr>
            <a:r>
              <a:rPr lang="cs-CZ" dirty="0"/>
              <a:t>analyzátoru je umístěna naproti </a:t>
            </a:r>
          </a:p>
          <a:p>
            <a:pPr marL="0" indent="0">
              <a:buNone/>
            </a:pPr>
            <a:r>
              <a:rPr lang="cs-CZ" dirty="0"/>
              <a:t>vzorku, který je ozařován fotony </a:t>
            </a:r>
          </a:p>
          <a:p>
            <a:pPr marL="0" indent="0">
              <a:buNone/>
            </a:pPr>
            <a:r>
              <a:rPr lang="cs-CZ" dirty="0"/>
              <a:t>nebo elektrony podle toho, </a:t>
            </a:r>
          </a:p>
          <a:p>
            <a:pPr marL="0" indent="0">
              <a:buNone/>
            </a:pPr>
            <a:r>
              <a:rPr lang="cs-CZ" dirty="0"/>
              <a:t>který druh spektroskopie je </a:t>
            </a:r>
          </a:p>
          <a:p>
            <a:pPr marL="0" indent="0">
              <a:buNone/>
            </a:pPr>
            <a:r>
              <a:rPr lang="cs-CZ" dirty="0"/>
              <a:t>využíván. Zároveň je možné </a:t>
            </a:r>
          </a:p>
          <a:p>
            <a:pPr marL="0" indent="0">
              <a:buNone/>
            </a:pPr>
            <a:r>
              <a:rPr lang="cs-CZ" dirty="0"/>
              <a:t>vzorek bombardovat ionty </a:t>
            </a:r>
          </a:p>
          <a:p>
            <a:pPr marL="0" indent="0">
              <a:buNone/>
            </a:pPr>
            <a:r>
              <a:rPr lang="cs-CZ" dirty="0"/>
              <a:t>inertního plynu, nejčastěji </a:t>
            </a:r>
          </a:p>
          <a:p>
            <a:pPr marL="0" indent="0">
              <a:buNone/>
            </a:pPr>
            <a:r>
              <a:rPr lang="cs-CZ" dirty="0"/>
              <a:t>argonu. Tato konfigurace </a:t>
            </a:r>
          </a:p>
          <a:p>
            <a:pPr marL="0" indent="0">
              <a:buNone/>
            </a:pPr>
            <a:r>
              <a:rPr lang="cs-CZ" dirty="0"/>
              <a:t>umožňuje sledovat povrchové </a:t>
            </a:r>
          </a:p>
          <a:p>
            <a:pPr marL="0" indent="0">
              <a:buNone/>
            </a:pPr>
            <a:r>
              <a:rPr lang="cs-CZ" dirty="0"/>
              <a:t>koncentrace jednotlivých </a:t>
            </a:r>
          </a:p>
          <a:p>
            <a:pPr marL="0" indent="0">
              <a:buNone/>
            </a:pPr>
            <a:r>
              <a:rPr lang="cs-CZ" dirty="0"/>
              <a:t>složek během iontové eroze </a:t>
            </a:r>
          </a:p>
          <a:p>
            <a:pPr marL="0" indent="0">
              <a:buNone/>
            </a:pPr>
            <a:r>
              <a:rPr lang="cs-CZ" dirty="0"/>
              <a:t>a tím určit tzv. koncentrační profily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06" y="1628800"/>
            <a:ext cx="411166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950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XPS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0BC0-A58E-4F69-92A7-44E355946331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906888" cy="5760640"/>
          </a:xfrm>
        </p:spPr>
        <p:txBody>
          <a:bodyPr>
            <a:normAutofit fontScale="62500" lnSpcReduction="20000"/>
          </a:bodyPr>
          <a:lstStyle/>
          <a:p>
            <a:pPr marL="109537" indent="0">
              <a:buNone/>
            </a:pPr>
            <a:r>
              <a:rPr lang="cs-CZ" sz="2600" dirty="0"/>
              <a:t>Intenzita fotoelektronového toku je funkcí energie emitovaných elektronů (tato závislost se nazývá elektronové spektrum), která závisí především na vazebné energii excitovaného elektronu. V případě pevné látky můžeme souvislost mezi energií primárního fotonu a emitovaného elektronu vyjádřit vztahem</a:t>
            </a:r>
          </a:p>
          <a:p>
            <a:pPr marL="109537" indent="0">
              <a:buNone/>
            </a:pPr>
            <a:r>
              <a:rPr lang="cs-CZ" sz="2600" i="1" dirty="0"/>
              <a:t>h</a:t>
            </a:r>
            <a:r>
              <a:rPr lang="el-GR" sz="2600" i="1" dirty="0">
                <a:latin typeface="Lucida Sans Unicode"/>
                <a:cs typeface="Lucida Sans Unicode"/>
              </a:rPr>
              <a:t>ν</a:t>
            </a:r>
            <a:r>
              <a:rPr lang="cs-CZ" sz="2600" i="1" dirty="0"/>
              <a:t> = </a:t>
            </a:r>
            <a:r>
              <a:rPr lang="cs-CZ" sz="2600" i="1" dirty="0" err="1"/>
              <a:t>E</a:t>
            </a:r>
            <a:r>
              <a:rPr lang="cs-CZ" sz="2600" i="1" baseline="-25000" dirty="0" err="1"/>
              <a:t>b</a:t>
            </a:r>
            <a:r>
              <a:rPr lang="cs-CZ" sz="2600" i="1" dirty="0"/>
              <a:t>(k) + </a:t>
            </a:r>
            <a:r>
              <a:rPr lang="el-GR" sz="2600" i="1" dirty="0"/>
              <a:t>Φ</a:t>
            </a:r>
            <a:r>
              <a:rPr lang="cs-CZ" sz="2600" i="1" dirty="0"/>
              <a:t> + </a:t>
            </a:r>
            <a:r>
              <a:rPr lang="cs-CZ" sz="2600" i="1" dirty="0" err="1"/>
              <a:t>E</a:t>
            </a:r>
            <a:r>
              <a:rPr lang="cs-CZ" sz="2600" i="1" baseline="-25000" dirty="0" err="1"/>
              <a:t>c</a:t>
            </a:r>
            <a:r>
              <a:rPr lang="cs-CZ" sz="2600" i="1" dirty="0"/>
              <a:t>		</a:t>
            </a:r>
            <a:r>
              <a:rPr lang="cs-CZ" sz="2600" i="1" dirty="0" smtClean="0"/>
              <a:t>(</a:t>
            </a:r>
            <a:r>
              <a:rPr lang="cs-CZ" sz="2600" i="1" dirty="0"/>
              <a:t>1)</a:t>
            </a:r>
            <a:endParaRPr lang="cs-CZ" sz="2600" dirty="0"/>
          </a:p>
          <a:p>
            <a:pPr marL="109537" indent="0">
              <a:buNone/>
            </a:pPr>
            <a:r>
              <a:rPr lang="cs-CZ" sz="2600" dirty="0"/>
              <a:t>kde </a:t>
            </a:r>
            <a:r>
              <a:rPr lang="cs-CZ" sz="2600" i="1" dirty="0" err="1"/>
              <a:t>E</a:t>
            </a:r>
            <a:r>
              <a:rPr lang="cs-CZ" sz="2600" i="1" baseline="-25000" dirty="0" err="1"/>
              <a:t>b</a:t>
            </a:r>
            <a:r>
              <a:rPr lang="cs-CZ" sz="2600" i="1" dirty="0"/>
              <a:t>(k) </a:t>
            </a:r>
            <a:r>
              <a:rPr lang="cs-CZ" sz="2600" dirty="0"/>
              <a:t>představuje vazebnou energii hladiny </a:t>
            </a:r>
            <a:r>
              <a:rPr lang="cs-CZ" sz="2600" i="1" dirty="0"/>
              <a:t>k</a:t>
            </a:r>
            <a:r>
              <a:rPr lang="cs-CZ" sz="2600" dirty="0"/>
              <a:t> vztaženou k </a:t>
            </a:r>
            <a:r>
              <a:rPr lang="cs-CZ" sz="2600" dirty="0" err="1"/>
              <a:t>Fermiho</a:t>
            </a:r>
            <a:r>
              <a:rPr lang="cs-CZ" sz="2600" dirty="0"/>
              <a:t> mezi vzorku, </a:t>
            </a:r>
            <a:r>
              <a:rPr lang="el-GR" sz="2600" i="1" dirty="0"/>
              <a:t>Φ</a:t>
            </a:r>
            <a:r>
              <a:rPr lang="cs-CZ" sz="2600" i="1" dirty="0"/>
              <a:t> </a:t>
            </a:r>
            <a:r>
              <a:rPr lang="cs-CZ" sz="2600" dirty="0"/>
              <a:t>výstupní práci (energii potřebnou k extrakci elektronu z látky do vakua) a </a:t>
            </a:r>
            <a:r>
              <a:rPr lang="cs-CZ" sz="2600" i="1" dirty="0" err="1"/>
              <a:t>E</a:t>
            </a:r>
            <a:r>
              <a:rPr lang="cs-CZ" sz="2600" i="1" baseline="-25000" dirty="0" err="1"/>
              <a:t>c</a:t>
            </a:r>
            <a:r>
              <a:rPr lang="cs-CZ" sz="2600" dirty="0"/>
              <a:t> kinetickou energii elektronu. Emitovaný elektron je ještě urychlen (nebo </a:t>
            </a:r>
            <a:r>
              <a:rPr lang="cs-CZ" sz="2600" dirty="0" err="1"/>
              <a:t>zbržděn</a:t>
            </a:r>
            <a:r>
              <a:rPr lang="cs-CZ" sz="2600" dirty="0"/>
              <a:t>) kontaktním rozdílem potenciálů vzorek – spektrometr </a:t>
            </a:r>
            <a:r>
              <a:rPr lang="el-GR" sz="2600" i="1" dirty="0"/>
              <a:t>Φ</a:t>
            </a:r>
            <a:r>
              <a:rPr lang="cs-CZ" sz="2600" i="1" baseline="-25000" dirty="0"/>
              <a:t>s</a:t>
            </a:r>
            <a:r>
              <a:rPr lang="cs-CZ" sz="2600" i="1" dirty="0"/>
              <a:t> - </a:t>
            </a:r>
            <a:r>
              <a:rPr lang="el-GR" sz="2600" i="1" dirty="0"/>
              <a:t>Φ</a:t>
            </a:r>
            <a:r>
              <a:rPr lang="cs-CZ" sz="2600" i="1" dirty="0"/>
              <a:t> </a:t>
            </a:r>
            <a:r>
              <a:rPr lang="cs-CZ" sz="2600" dirty="0"/>
              <a:t>, který po přičtení do rovnice (1) dá definitivní vztah mezi měřenou kinetickou energií elektronů </a:t>
            </a:r>
            <a:r>
              <a:rPr lang="cs-CZ" sz="2600" i="1" dirty="0"/>
              <a:t> E </a:t>
            </a:r>
            <a:r>
              <a:rPr lang="cs-CZ" sz="2600" dirty="0"/>
              <a:t>a vazebnou energií </a:t>
            </a:r>
          </a:p>
          <a:p>
            <a:pPr marL="109537" indent="0">
              <a:buNone/>
            </a:pPr>
            <a:r>
              <a:rPr lang="cs-CZ" sz="2600" i="1" dirty="0"/>
              <a:t>E = h</a:t>
            </a:r>
            <a:r>
              <a:rPr lang="el-GR" sz="2600" i="1" dirty="0">
                <a:latin typeface="Lucida Sans Unicode"/>
                <a:cs typeface="Lucida Sans Unicode"/>
              </a:rPr>
              <a:t>ν</a:t>
            </a:r>
            <a:r>
              <a:rPr lang="cs-CZ" sz="2600" i="1" dirty="0"/>
              <a:t> - </a:t>
            </a:r>
            <a:r>
              <a:rPr lang="cs-CZ" sz="2600" i="1" dirty="0" err="1"/>
              <a:t>E</a:t>
            </a:r>
            <a:r>
              <a:rPr lang="cs-CZ" sz="2600" i="1" baseline="-25000" dirty="0" err="1"/>
              <a:t>b</a:t>
            </a:r>
            <a:r>
              <a:rPr lang="cs-CZ" sz="2600" i="1" dirty="0"/>
              <a:t>(k) - </a:t>
            </a:r>
            <a:r>
              <a:rPr lang="el-GR" sz="2600" i="1" dirty="0"/>
              <a:t>Φ</a:t>
            </a:r>
            <a:r>
              <a:rPr lang="cs-CZ" sz="2600" i="1" baseline="-25000" dirty="0"/>
              <a:t>s</a:t>
            </a:r>
            <a:r>
              <a:rPr lang="cs-CZ" sz="2600" i="1" dirty="0"/>
              <a:t>.		</a:t>
            </a:r>
            <a:r>
              <a:rPr lang="cs-CZ" sz="2600" i="1" dirty="0" smtClean="0"/>
              <a:t>(</a:t>
            </a:r>
            <a:r>
              <a:rPr lang="cs-CZ" sz="2600" i="1" dirty="0"/>
              <a:t>2) </a:t>
            </a:r>
            <a:endParaRPr lang="cs-CZ" sz="2600" dirty="0"/>
          </a:p>
          <a:p>
            <a:pPr marL="109537" indent="0">
              <a:buNone/>
            </a:pPr>
            <a:r>
              <a:rPr lang="cs-CZ" sz="2600" dirty="0"/>
              <a:t>Tato rovnice je základním vztahem umožňujícím interpretaci elektronových spekter </a:t>
            </a:r>
            <a:r>
              <a:rPr lang="cs-CZ" sz="2600" i="1" dirty="0"/>
              <a:t>N(E)</a:t>
            </a:r>
            <a:r>
              <a:rPr lang="cs-CZ" sz="2600" dirty="0"/>
              <a:t>. Píky je možno přiřadit s použitím vztahu </a:t>
            </a:r>
            <a:r>
              <a:rPr lang="cs-CZ" sz="2600" i="1" dirty="0"/>
              <a:t>(2) </a:t>
            </a:r>
            <a:r>
              <a:rPr lang="cs-CZ" sz="2600" dirty="0"/>
              <a:t>jednotlivým energetickým hladinám </a:t>
            </a:r>
            <a:r>
              <a:rPr lang="cs-CZ" sz="2600" i="1" dirty="0" err="1"/>
              <a:t>E</a:t>
            </a:r>
            <a:r>
              <a:rPr lang="cs-CZ" sz="2600" i="1" baseline="-25000" dirty="0" err="1"/>
              <a:t>b</a:t>
            </a:r>
            <a:r>
              <a:rPr lang="cs-CZ" sz="2600" i="1" dirty="0"/>
              <a:t>(k) </a:t>
            </a:r>
            <a:r>
              <a:rPr lang="cs-CZ" sz="2600" dirty="0"/>
              <a:t>atomů obsažených ve vzorku. </a:t>
            </a:r>
          </a:p>
          <a:p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96690291"/>
              </p:ext>
            </p:extLst>
          </p:nvPr>
        </p:nvGraphicFramePr>
        <p:xfrm>
          <a:off x="5436095" y="1196752"/>
          <a:ext cx="3169439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orelDRAW" r:id="rId3" imgW="2057400" imgH="2524125" progId="CorelDRAW.Graphic.11">
                  <p:embed/>
                </p:oleObj>
              </mc:Choice>
              <mc:Fallback>
                <p:oleObj name="CorelDRAW" r:id="rId3" imgW="2057400" imgH="2524125" progId="CorelDRAW.Graphic.11">
                  <p:embed/>
                  <p:pic>
                    <p:nvPicPr>
                      <p:cNvPr id="0" name="Obj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5" y="1196752"/>
                        <a:ext cx="3169439" cy="3888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733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dirty="0"/>
              <a:t>otázka hloubky analyzované vrstvy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D60BC0-A58E-4F69-92A7-44E355946331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2"/>
          <a:stretch/>
        </p:blipFill>
        <p:spPr bwMode="auto">
          <a:xfrm>
            <a:off x="323526" y="1268760"/>
            <a:ext cx="7792717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57510" y="5907435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n-lt"/>
              </a:rPr>
              <a:t>Signál s hloubkou materiálu exponenciálně klesá</a:t>
            </a:r>
          </a:p>
          <a:p>
            <a:r>
              <a:rPr lang="cs-CZ" dirty="0">
                <a:latin typeface="+mn-lt"/>
              </a:rPr>
              <a:t>Cca 95 %informací z hloubky cca 3 </a:t>
            </a:r>
            <a:r>
              <a:rPr lang="el-GR" dirty="0">
                <a:latin typeface="+mn-lt"/>
              </a:rPr>
              <a:t>λ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499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/>
              <a:t>E</a:t>
            </a:r>
            <a:r>
              <a:rPr lang="en-GB" dirty="0" err="1"/>
              <a:t>nergetické</a:t>
            </a:r>
            <a:r>
              <a:rPr lang="en-GB" dirty="0"/>
              <a:t> </a:t>
            </a:r>
            <a:r>
              <a:rPr lang="en-GB" dirty="0" err="1"/>
              <a:t>spektr</a:t>
            </a:r>
            <a:r>
              <a:rPr lang="cs-CZ" dirty="0"/>
              <a:t>um</a:t>
            </a:r>
            <a:r>
              <a:rPr lang="en-GB" dirty="0"/>
              <a:t> </a:t>
            </a:r>
            <a:r>
              <a:rPr lang="en-GB" dirty="0" err="1"/>
              <a:t>safíru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0BC0-A58E-4F69-92A7-44E355946331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3657600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Na spektru jsou vidět 3 výrazné fotoelektronové píky odpovídající elektronovým hladinám hliníku a kyslíku. Ve spektroskopii XPS je dodržována konvence označování jednotlivých hladin pomocí kvantových čísel </a:t>
            </a:r>
            <a:r>
              <a:rPr lang="cs-CZ" i="1" dirty="0"/>
              <a:t>n</a:t>
            </a:r>
            <a:r>
              <a:rPr lang="cs-CZ" dirty="0"/>
              <a:t> a </a:t>
            </a:r>
            <a:r>
              <a:rPr lang="cs-CZ" i="1" dirty="0"/>
              <a:t>l</a:t>
            </a:r>
            <a:r>
              <a:rPr lang="cs-CZ" dirty="0"/>
              <a:t> (</a:t>
            </a:r>
            <a:r>
              <a:rPr lang="cs-CZ" i="1" dirty="0"/>
              <a:t>n</a:t>
            </a:r>
            <a:r>
              <a:rPr lang="cs-CZ" dirty="0"/>
              <a:t> = 1, 2, 3, …, </a:t>
            </a:r>
            <a:r>
              <a:rPr lang="cs-CZ" i="1" dirty="0"/>
              <a:t>l</a:t>
            </a:r>
            <a:r>
              <a:rPr lang="cs-CZ" dirty="0"/>
              <a:t> = 1(s), 2(p), 3(d) a 4(f)). Jelikož v procesu </a:t>
            </a:r>
            <a:r>
              <a:rPr lang="cs-CZ" dirty="0" err="1"/>
              <a:t>fotoionizace</a:t>
            </a:r>
            <a:r>
              <a:rPr lang="cs-CZ" dirty="0"/>
              <a:t> je snímána spin-</a:t>
            </a:r>
            <a:r>
              <a:rPr lang="cs-CZ" dirty="0" err="1"/>
              <a:t>orbitalová</a:t>
            </a:r>
            <a:r>
              <a:rPr lang="cs-CZ" dirty="0"/>
              <a:t> degenerace jsou rozlišena rozštěpení </a:t>
            </a:r>
            <a:r>
              <a:rPr lang="cs-CZ" dirty="0" err="1"/>
              <a:t>píků</a:t>
            </a:r>
            <a:r>
              <a:rPr lang="cs-CZ" dirty="0"/>
              <a:t> </a:t>
            </a:r>
            <a:r>
              <a:rPr lang="cs-CZ" i="1" dirty="0"/>
              <a:t>l ± 1/2.</a:t>
            </a:r>
            <a:r>
              <a:rPr lang="cs-CZ" dirty="0"/>
              <a:t> Ve spektru je vidět i pík příslušející </a:t>
            </a:r>
            <a:r>
              <a:rPr lang="cs-CZ" dirty="0" err="1"/>
              <a:t>Augerovu</a:t>
            </a:r>
            <a:r>
              <a:rPr lang="cs-CZ" dirty="0"/>
              <a:t> přechodu (O</a:t>
            </a:r>
            <a:r>
              <a:rPr lang="cs-CZ" baseline="-25000" dirty="0"/>
              <a:t>KLL</a:t>
            </a:r>
            <a:r>
              <a:rPr lang="cs-CZ" dirty="0"/>
              <a:t>). Oblast spektra těsně nad nulovou vazebnou energií odpovídá rozložení hustoty elektronových stavů v oblasti </a:t>
            </a:r>
            <a:r>
              <a:rPr lang="cs-CZ" dirty="0" err="1"/>
              <a:t>Fermiho</a:t>
            </a:r>
            <a:r>
              <a:rPr lang="cs-CZ" dirty="0"/>
              <a:t> meze.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" r="7759"/>
          <a:stretch/>
        </p:blipFill>
        <p:spPr bwMode="auto">
          <a:xfrm>
            <a:off x="4139952" y="1052736"/>
            <a:ext cx="44644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text 3"/>
          <p:cNvSpPr txBox="1">
            <a:spLocks/>
          </p:cNvSpPr>
          <p:nvPr/>
        </p:nvSpPr>
        <p:spPr>
          <a:xfrm>
            <a:off x="4283968" y="4437112"/>
            <a:ext cx="4041775" cy="194421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Na </a:t>
            </a:r>
            <a:r>
              <a:rPr lang="en-GB" sz="1800" dirty="0" err="1" smtClean="0"/>
              <a:t>ose</a:t>
            </a:r>
            <a:r>
              <a:rPr lang="en-GB" sz="1800" dirty="0" smtClean="0"/>
              <a:t> Y je </a:t>
            </a:r>
            <a:r>
              <a:rPr lang="en-GB" sz="1800" dirty="0" err="1" smtClean="0"/>
              <a:t>vynesena</a:t>
            </a:r>
            <a:r>
              <a:rPr lang="en-GB" sz="1800" dirty="0" smtClean="0"/>
              <a:t> </a:t>
            </a:r>
            <a:r>
              <a:rPr lang="en-GB" sz="1800" dirty="0" err="1" smtClean="0"/>
              <a:t>měřená</a:t>
            </a:r>
            <a:r>
              <a:rPr lang="en-GB" sz="1800" dirty="0" smtClean="0"/>
              <a:t> </a:t>
            </a:r>
            <a:r>
              <a:rPr lang="en-GB" sz="1800" dirty="0" err="1" smtClean="0"/>
              <a:t>intenzita</a:t>
            </a:r>
            <a:r>
              <a:rPr lang="en-GB" sz="1800" dirty="0" smtClean="0"/>
              <a:t> v </a:t>
            </a:r>
            <a:r>
              <a:rPr lang="en-GB" sz="1800" dirty="0" err="1" smtClean="0"/>
              <a:t>jednotkách</a:t>
            </a:r>
            <a:r>
              <a:rPr lang="en-GB" sz="1800" dirty="0" smtClean="0"/>
              <a:t> </a:t>
            </a:r>
            <a:r>
              <a:rPr lang="en-GB" sz="1800" i="1" dirty="0" smtClean="0"/>
              <a:t>cps, </a:t>
            </a:r>
            <a:r>
              <a:rPr lang="en-GB" sz="1800" dirty="0" smtClean="0"/>
              <a:t> </a:t>
            </a:r>
            <a:r>
              <a:rPr lang="en-GB" sz="1800" dirty="0" err="1" smtClean="0"/>
              <a:t>které</a:t>
            </a:r>
            <a:r>
              <a:rPr lang="en-GB" sz="1800" dirty="0" smtClean="0"/>
              <a:t> </a:t>
            </a:r>
            <a:r>
              <a:rPr lang="en-GB" sz="1800" dirty="0" err="1" smtClean="0"/>
              <a:t>udávají</a:t>
            </a:r>
            <a:r>
              <a:rPr lang="en-GB" sz="1800" dirty="0" smtClean="0"/>
              <a:t> </a:t>
            </a:r>
            <a:r>
              <a:rPr lang="en-GB" sz="1800" dirty="0" err="1" smtClean="0"/>
              <a:t>počet</a:t>
            </a:r>
            <a:r>
              <a:rPr lang="en-GB" sz="1800" dirty="0" smtClean="0"/>
              <a:t> </a:t>
            </a:r>
            <a:r>
              <a:rPr lang="en-GB" sz="1800" dirty="0" err="1" smtClean="0"/>
              <a:t>pulzů</a:t>
            </a:r>
            <a:r>
              <a:rPr lang="en-GB" sz="1800" dirty="0" smtClean="0"/>
              <a:t> </a:t>
            </a:r>
            <a:r>
              <a:rPr lang="en-GB" sz="1800" dirty="0" err="1" smtClean="0"/>
              <a:t>odpovídající</a:t>
            </a:r>
            <a:r>
              <a:rPr lang="en-GB" sz="1800" dirty="0" smtClean="0"/>
              <a:t> </a:t>
            </a:r>
            <a:r>
              <a:rPr lang="en-GB" sz="1800" dirty="0" err="1" smtClean="0"/>
              <a:t>počtu</a:t>
            </a:r>
            <a:r>
              <a:rPr lang="en-GB" sz="1800" dirty="0" smtClean="0"/>
              <a:t> </a:t>
            </a:r>
            <a:r>
              <a:rPr lang="en-GB" sz="1800" dirty="0" err="1" smtClean="0"/>
              <a:t>detekovaných</a:t>
            </a:r>
            <a:r>
              <a:rPr lang="en-GB" sz="1800" dirty="0" smtClean="0"/>
              <a:t> </a:t>
            </a:r>
            <a:r>
              <a:rPr lang="en-GB" sz="1800" dirty="0" err="1" smtClean="0"/>
              <a:t>elektronů</a:t>
            </a:r>
            <a:r>
              <a:rPr lang="en-GB" sz="1800" dirty="0" smtClean="0"/>
              <a:t> </a:t>
            </a:r>
            <a:r>
              <a:rPr lang="en-GB" sz="1800" dirty="0" err="1" smtClean="0"/>
              <a:t>za</a:t>
            </a:r>
            <a:r>
              <a:rPr lang="en-GB" sz="1800" dirty="0" smtClean="0"/>
              <a:t> </a:t>
            </a:r>
            <a:r>
              <a:rPr lang="en-GB" sz="1800" dirty="0" err="1" smtClean="0"/>
              <a:t>jednu</a:t>
            </a:r>
            <a:r>
              <a:rPr lang="en-GB" sz="1800" dirty="0" smtClean="0"/>
              <a:t> </a:t>
            </a:r>
            <a:r>
              <a:rPr lang="en-GB" sz="1800" dirty="0" err="1" smtClean="0"/>
              <a:t>sekundu</a:t>
            </a:r>
            <a:r>
              <a:rPr lang="en-GB" sz="1800" dirty="0" smtClean="0"/>
              <a:t>. Na </a:t>
            </a:r>
            <a:r>
              <a:rPr lang="en-GB" sz="1800" dirty="0" err="1" smtClean="0"/>
              <a:t>ose</a:t>
            </a:r>
            <a:r>
              <a:rPr lang="en-GB" sz="1800" dirty="0" smtClean="0"/>
              <a:t> X je </a:t>
            </a:r>
            <a:r>
              <a:rPr lang="en-GB" sz="1800" dirty="0" err="1" smtClean="0"/>
              <a:t>uvedena</a:t>
            </a:r>
            <a:r>
              <a:rPr lang="en-GB" sz="1800" dirty="0" smtClean="0"/>
              <a:t> </a:t>
            </a:r>
            <a:r>
              <a:rPr lang="en-GB" sz="1800" dirty="0" err="1" smtClean="0"/>
              <a:t>vazebná</a:t>
            </a:r>
            <a:r>
              <a:rPr lang="en-GB" sz="1800" dirty="0" smtClean="0"/>
              <a:t> </a:t>
            </a:r>
            <a:r>
              <a:rPr lang="en-GB" sz="1800" dirty="0" err="1" smtClean="0"/>
              <a:t>energie</a:t>
            </a:r>
            <a:r>
              <a:rPr lang="en-GB" sz="1800" dirty="0" smtClean="0"/>
              <a:t> v </a:t>
            </a:r>
            <a:r>
              <a:rPr lang="en-GB" sz="1800" dirty="0" err="1" smtClean="0"/>
              <a:t>elektronvoltech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83080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0BC0-A58E-4F69-92A7-44E355946331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95536" y="404664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>
              <a:buNone/>
            </a:pPr>
            <a:r>
              <a:rPr lang="cs-CZ" dirty="0">
                <a:latin typeface="+mn-lt"/>
              </a:rPr>
              <a:t>V procesu </a:t>
            </a:r>
            <a:r>
              <a:rPr lang="cs-CZ" dirty="0" err="1">
                <a:latin typeface="+mn-lt"/>
              </a:rPr>
              <a:t>fotoionizace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je nutné </a:t>
            </a:r>
            <a:r>
              <a:rPr lang="cs-CZ" dirty="0">
                <a:latin typeface="+mn-lt"/>
              </a:rPr>
              <a:t>rozlišovat mezi dvěma stavy atomu. V počátečním stavu atom obsahuje N elektronů zatím co ve stavu konečném, po emisi fotoelektronu, pouze N – 1 elektronů. Výsledkem  tohoto rozdílu v počtu elektronů je skutečnost, že měřená vazebná energie neodpovídá přesně energii elektronu na příslušné elektronové hladině. N – 1  zbývajících elektronů se nachází v poli vytvořené </a:t>
            </a:r>
            <a:r>
              <a:rPr lang="cs-CZ" dirty="0" err="1">
                <a:latin typeface="+mn-lt"/>
              </a:rPr>
              <a:t>fotodíry</a:t>
            </a:r>
            <a:r>
              <a:rPr lang="cs-CZ" dirty="0">
                <a:latin typeface="+mn-lt"/>
              </a:rPr>
              <a:t>. Výsledkem je „relaxace“ atomu do stabilního výsledného stavu. Protože při odvození vztahu (1) jsme s tímto procesem nepočítali, je potřeba ve skutečnosti zavést do vztahu (1) ještě korekční faktor nazývaný relaxační energie. Dostáváme potom vztah</a:t>
            </a:r>
          </a:p>
          <a:p>
            <a:pPr marL="109537" indent="0">
              <a:buNone/>
            </a:pPr>
            <a:r>
              <a:rPr lang="cs-CZ" dirty="0">
                <a:latin typeface="+mn-lt"/>
              </a:rPr>
              <a:t> </a:t>
            </a:r>
          </a:p>
          <a:p>
            <a:pPr marL="109537" indent="0">
              <a:buNone/>
            </a:pPr>
            <a:r>
              <a:rPr lang="cs-CZ" dirty="0" smtClean="0">
                <a:latin typeface="+mn-lt"/>
              </a:rPr>
              <a:t>h</a:t>
            </a:r>
            <a:r>
              <a:rPr lang="el-GR" dirty="0" smtClean="0">
                <a:latin typeface="+mn-lt"/>
                <a:cs typeface="Lucida Sans Unicode"/>
              </a:rPr>
              <a:t>ν</a:t>
            </a:r>
            <a:r>
              <a:rPr lang="el-GR" dirty="0" smtClean="0">
                <a:latin typeface="+mn-lt"/>
              </a:rPr>
              <a:t> </a:t>
            </a:r>
            <a:r>
              <a:rPr lang="el-GR" dirty="0">
                <a:latin typeface="+mn-lt"/>
              </a:rPr>
              <a:t>= </a:t>
            </a:r>
            <a:r>
              <a:rPr lang="cs-CZ" dirty="0" err="1">
                <a:latin typeface="+mn-lt"/>
              </a:rPr>
              <a:t>E</a:t>
            </a:r>
            <a:r>
              <a:rPr lang="cs-CZ" baseline="-25000" dirty="0" err="1">
                <a:latin typeface="+mn-lt"/>
              </a:rPr>
              <a:t>b</a:t>
            </a:r>
            <a:r>
              <a:rPr lang="cs-CZ" dirty="0">
                <a:latin typeface="+mn-lt"/>
              </a:rPr>
              <a:t>(k) + </a:t>
            </a:r>
            <a:r>
              <a:rPr lang="el-GR" dirty="0" smtClean="0">
                <a:latin typeface="+mn-lt"/>
              </a:rPr>
              <a:t>Φ</a:t>
            </a:r>
            <a:r>
              <a:rPr lang="cs-CZ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+ </a:t>
            </a:r>
            <a:r>
              <a:rPr lang="cs-CZ" dirty="0" err="1" smtClean="0">
                <a:latin typeface="+mn-lt"/>
              </a:rPr>
              <a:t>E</a:t>
            </a:r>
            <a:r>
              <a:rPr lang="cs-CZ" baseline="-25000" dirty="0" err="1" smtClean="0">
                <a:latin typeface="+mn-lt"/>
              </a:rPr>
              <a:t>c</a:t>
            </a:r>
            <a:r>
              <a:rPr lang="cs-CZ" dirty="0" smtClean="0">
                <a:latin typeface="+mn-lt"/>
              </a:rPr>
              <a:t> + </a:t>
            </a:r>
            <a:r>
              <a:rPr lang="cs-CZ" dirty="0" err="1">
                <a:latin typeface="+mn-lt"/>
              </a:rPr>
              <a:t>E</a:t>
            </a:r>
            <a:r>
              <a:rPr lang="cs-CZ" baseline="-25000" dirty="0" err="1">
                <a:latin typeface="+mn-lt"/>
              </a:rPr>
              <a:t>relax</a:t>
            </a:r>
            <a:r>
              <a:rPr lang="cs-CZ" dirty="0">
                <a:latin typeface="+mn-lt"/>
              </a:rPr>
              <a:t>				</a:t>
            </a:r>
            <a:r>
              <a:rPr lang="cs-CZ" dirty="0" smtClean="0">
                <a:latin typeface="+mn-lt"/>
              </a:rPr>
              <a:t>(</a:t>
            </a:r>
            <a:r>
              <a:rPr lang="cs-CZ" dirty="0">
                <a:latin typeface="+mn-lt"/>
              </a:rPr>
              <a:t>3)</a:t>
            </a:r>
          </a:p>
          <a:p>
            <a:pPr marL="109537" indent="0">
              <a:buNone/>
            </a:pPr>
            <a:r>
              <a:rPr lang="cs-CZ" dirty="0">
                <a:latin typeface="+mn-lt"/>
              </a:rPr>
              <a:t> </a:t>
            </a:r>
          </a:p>
          <a:p>
            <a:pPr marL="109537" indent="0">
              <a:buNone/>
            </a:pPr>
            <a:r>
              <a:rPr lang="cs-CZ" dirty="0">
                <a:latin typeface="+mn-lt"/>
              </a:rPr>
              <a:t>Pokud je </a:t>
            </a:r>
            <a:r>
              <a:rPr lang="cs-CZ" dirty="0" err="1">
                <a:latin typeface="+mn-lt"/>
              </a:rPr>
              <a:t>fotoionizovaný</a:t>
            </a:r>
            <a:r>
              <a:rPr lang="cs-CZ" dirty="0">
                <a:latin typeface="+mn-lt"/>
              </a:rPr>
              <a:t> atom součástí molekuly nebo pevné </a:t>
            </a:r>
            <a:r>
              <a:rPr lang="cs-CZ" dirty="0" smtClean="0">
                <a:latin typeface="+mn-lt"/>
              </a:rPr>
              <a:t>látky pak </a:t>
            </a:r>
            <a:r>
              <a:rPr lang="cs-CZ" dirty="0">
                <a:latin typeface="+mn-lt"/>
              </a:rPr>
              <a:t>vazebné energie elektronů jsou ovlivňovány vytvářením chemických vazeb s okolními atomy. Navíc se mění i hodnota relaxační energie vlivem relaxace elektronů okolních atomů. Výsledkem je pozorování tzv. chemických posuvů hodnot vazebných energií. XPS tak lze využívat i ke studiu chemického stavu atomů. Proto je tato metoda často nazývána ESCA (</a:t>
            </a:r>
            <a:r>
              <a:rPr lang="cs-CZ" dirty="0" err="1">
                <a:latin typeface="+mn-lt"/>
              </a:rPr>
              <a:t>electron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spectroscopy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chemical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analysis</a:t>
            </a:r>
            <a:r>
              <a:rPr lang="cs-CZ" dirty="0">
                <a:latin typeface="+mn-lt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50247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b="1" dirty="0" smtClean="0"/>
              <a:t>Chemické posuvy</a:t>
            </a:r>
            <a:endParaRPr lang="cs-CZ" b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6694124"/>
              </p:ext>
            </p:extLst>
          </p:nvPr>
        </p:nvGraphicFramePr>
        <p:xfrm>
          <a:off x="467544" y="1700808"/>
          <a:ext cx="7467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/>
                          <a:cs typeface="Arial"/>
                        </a:rPr>
                        <a:t>Δ</a:t>
                      </a:r>
                      <a:r>
                        <a:rPr lang="cs-CZ" dirty="0" smtClean="0">
                          <a:latin typeface="Arial"/>
                          <a:cs typeface="Arial"/>
                        </a:rPr>
                        <a:t>E (eV)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Piperidin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r>
                        <a:rPr lang="cs-CZ" baseline="-25000" dirty="0" smtClean="0"/>
                        <a:t>5</a:t>
                      </a:r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10</a:t>
                      </a:r>
                      <a:r>
                        <a:rPr lang="cs-CZ" dirty="0" smtClean="0"/>
                        <a:t>NH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Kyanatan</a:t>
                      </a:r>
                      <a:r>
                        <a:rPr lang="cs-CZ" baseline="0" dirty="0" smtClean="0"/>
                        <a:t> draselný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KCNO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Rhodanid</a:t>
                      </a:r>
                      <a:r>
                        <a:rPr lang="cs-CZ" dirty="0" smtClean="0"/>
                        <a:t> draselný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KSCN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Amoniak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NH3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Pyridinium</a:t>
                      </a:r>
                      <a:r>
                        <a:rPr lang="cs-CZ" dirty="0" smtClean="0"/>
                        <a:t> chlorid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r>
                        <a:rPr lang="cs-CZ" baseline="-25000" dirty="0" smtClean="0"/>
                        <a:t>6</a:t>
                      </a:r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5</a:t>
                      </a:r>
                      <a:r>
                        <a:rPr lang="cs-CZ" dirty="0" smtClean="0"/>
                        <a:t>NH</a:t>
                      </a:r>
                      <a:r>
                        <a:rPr lang="cs-CZ" baseline="-25000" dirty="0" smtClean="0"/>
                        <a:t>3</a:t>
                      </a:r>
                      <a:r>
                        <a:rPr lang="cs-CZ" baseline="30000" dirty="0" smtClean="0"/>
                        <a:t>+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30000" dirty="0" smtClean="0"/>
                        <a:t>-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Kyselina </a:t>
                      </a:r>
                      <a:r>
                        <a:rPr lang="cs-CZ" dirty="0" err="1" smtClean="0"/>
                        <a:t>amidosírová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NH</a:t>
                      </a:r>
                      <a:r>
                        <a:rPr lang="cs-CZ" baseline="-25000" dirty="0" smtClean="0"/>
                        <a:t>3</a:t>
                      </a:r>
                      <a:r>
                        <a:rPr lang="cs-CZ" baseline="30000" dirty="0" smtClean="0"/>
                        <a:t>+</a:t>
                      </a:r>
                      <a:r>
                        <a:rPr lang="cs-CZ" dirty="0" smtClean="0"/>
                        <a:t>SO</a:t>
                      </a:r>
                      <a:r>
                        <a:rPr lang="cs-CZ" baseline="-25000" dirty="0" smtClean="0"/>
                        <a:t>3</a:t>
                      </a:r>
                      <a:r>
                        <a:rPr lang="cs-CZ" baseline="30000" dirty="0" smtClean="0"/>
                        <a:t>-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Dusitan sodný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NaNO</a:t>
                      </a:r>
                      <a:r>
                        <a:rPr lang="cs-CZ" baseline="-25000" dirty="0" smtClean="0"/>
                        <a:t>2</a:t>
                      </a:r>
                      <a:endParaRPr lang="cs-CZ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Nitrobenzen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r>
                        <a:rPr lang="cs-CZ" baseline="-25000" dirty="0" smtClean="0"/>
                        <a:t>6</a:t>
                      </a:r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5</a:t>
                      </a:r>
                      <a:r>
                        <a:rPr lang="cs-CZ" dirty="0" smtClean="0"/>
                        <a:t>NO</a:t>
                      </a:r>
                      <a:r>
                        <a:rPr lang="cs-CZ" baseline="-25000" dirty="0" smtClean="0"/>
                        <a:t>2</a:t>
                      </a:r>
                      <a:endParaRPr lang="cs-CZ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Dusičnan sodný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9,4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NaNO</a:t>
                      </a:r>
                      <a:r>
                        <a:rPr lang="cs-CZ" baseline="-25000" dirty="0" smtClean="0"/>
                        <a:t>2</a:t>
                      </a:r>
                      <a:endParaRPr lang="cs-CZ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83568" y="1259468"/>
            <a:ext cx="396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Posuvy </a:t>
            </a:r>
            <a:r>
              <a:rPr lang="cs-CZ" dirty="0" err="1" smtClean="0">
                <a:latin typeface="+mn-lt"/>
              </a:rPr>
              <a:t>E</a:t>
            </a:r>
            <a:r>
              <a:rPr lang="cs-CZ" baseline="-25000" dirty="0" err="1" smtClean="0">
                <a:latin typeface="+mn-lt"/>
              </a:rPr>
              <a:t>b</a:t>
            </a:r>
            <a:r>
              <a:rPr lang="cs-CZ" dirty="0" smtClean="0">
                <a:latin typeface="+mn-lt"/>
              </a:rPr>
              <a:t> N1s (</a:t>
            </a:r>
            <a:r>
              <a:rPr lang="cs-CZ" dirty="0" err="1" smtClean="0">
                <a:latin typeface="+mn-lt"/>
              </a:rPr>
              <a:t>E</a:t>
            </a:r>
            <a:r>
              <a:rPr lang="cs-CZ" baseline="-25000" dirty="0" err="1" smtClean="0">
                <a:latin typeface="+mn-lt"/>
              </a:rPr>
              <a:t>b</a:t>
            </a:r>
            <a:r>
              <a:rPr lang="cs-CZ" dirty="0" smtClean="0">
                <a:latin typeface="+mn-lt"/>
              </a:rPr>
              <a:t> = 398 – 408 eV)</a:t>
            </a:r>
            <a:endParaRPr lang="cs-CZ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5517232"/>
            <a:ext cx="7980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Aplikace: stanovení oxidačního čísla, polarity vazeb (obdoba NMR, NQR, </a:t>
            </a:r>
          </a:p>
          <a:p>
            <a:r>
              <a:rPr lang="cs-CZ" dirty="0" err="1" smtClean="0">
                <a:latin typeface="+mn-lt"/>
              </a:rPr>
              <a:t>Mösbauer</a:t>
            </a:r>
            <a:r>
              <a:rPr lang="cs-CZ" dirty="0" smtClean="0">
                <a:latin typeface="+mn-lt"/>
              </a:rPr>
              <a:t>), spinové stavy komplexů přechodových kovů pro </a:t>
            </a:r>
            <a:r>
              <a:rPr lang="cs-CZ" dirty="0" err="1" smtClean="0">
                <a:latin typeface="+mn-lt"/>
              </a:rPr>
              <a:t>Li</a:t>
            </a:r>
            <a:r>
              <a:rPr lang="cs-CZ" dirty="0" smtClean="0">
                <a:latin typeface="+mn-lt"/>
              </a:rPr>
              <a:t> až </a:t>
            </a:r>
            <a:r>
              <a:rPr lang="cs-CZ" dirty="0" err="1" smtClean="0">
                <a:latin typeface="+mn-lt"/>
              </a:rPr>
              <a:t>Np</a:t>
            </a:r>
            <a:r>
              <a:rPr lang="cs-CZ" dirty="0" smtClean="0">
                <a:latin typeface="+mn-lt"/>
              </a:rPr>
              <a:t> </a:t>
            </a:r>
          </a:p>
          <a:p>
            <a:r>
              <a:rPr lang="cs-CZ" dirty="0" smtClean="0">
                <a:latin typeface="+mn-lt"/>
              </a:rPr>
              <a:t>(rozdíl od NMR)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1709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XPS povrchů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8064"/>
            <a:ext cx="3657600" cy="4211295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71" y="2618232"/>
            <a:ext cx="3493008" cy="3374136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err="1" smtClean="0"/>
              <a:t>Pb</a:t>
            </a:r>
            <a:r>
              <a:rPr lang="cs-CZ" dirty="0" smtClean="0"/>
              <a:t> 4f Průběh oxidace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Si 2p chemický posuv Si-SiO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1304357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XPS </a:t>
            </a:r>
            <a:r>
              <a:rPr lang="cs-CZ" b="1" dirty="0" smtClean="0"/>
              <a:t>rozlišení </a:t>
            </a:r>
            <a:r>
              <a:rPr lang="cs-CZ" b="1" dirty="0"/>
              <a:t>vazebného </a:t>
            </a:r>
            <a:r>
              <a:rPr lang="cs-CZ" b="1" dirty="0" smtClean="0"/>
              <a:t>stavu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D95DA6D-F9EF-464C-95B6-09706C53129A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7"/>
          <a:stretch/>
        </p:blipFill>
        <p:spPr bwMode="auto">
          <a:xfrm>
            <a:off x="1028428" y="1453588"/>
            <a:ext cx="6207868" cy="49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14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spektra </a:t>
            </a:r>
            <a:r>
              <a:rPr lang="cs-CZ" dirty="0" smtClean="0"/>
              <a:t>– databáze </a:t>
            </a:r>
            <a:r>
              <a:rPr lang="cs-CZ" dirty="0"/>
              <a:t>dat </a:t>
            </a:r>
            <a:br>
              <a:rPr lang="cs-CZ" dirty="0"/>
            </a:br>
            <a:r>
              <a:rPr lang="de-DE" dirty="0"/>
              <a:t>–</a:t>
            </a:r>
            <a:r>
              <a:rPr lang="de-DE" dirty="0" err="1"/>
              <a:t>např</a:t>
            </a:r>
            <a:r>
              <a:rPr lang="de-DE" dirty="0"/>
              <a:t>. NIST </a:t>
            </a:r>
            <a:r>
              <a:rPr lang="de-DE" dirty="0" smtClean="0"/>
              <a:t>–</a:t>
            </a:r>
            <a:r>
              <a:rPr lang="cs-CZ" dirty="0" smtClean="0"/>
              <a:t> </a:t>
            </a:r>
            <a:r>
              <a:rPr lang="de-DE" dirty="0" smtClean="0"/>
              <a:t>pro </a:t>
            </a:r>
            <a:r>
              <a:rPr lang="de-DE" dirty="0" err="1"/>
              <a:t>vybrané</a:t>
            </a:r>
            <a:r>
              <a:rPr lang="de-DE" dirty="0"/>
              <a:t> </a:t>
            </a:r>
            <a:r>
              <a:rPr lang="de-DE" dirty="0" err="1"/>
              <a:t>látky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280523" cy="514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427984" y="1916832"/>
            <a:ext cx="3134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rozlišení typu vazby prvku </a:t>
            </a:r>
            <a:endParaRPr lang="cs-CZ" b="1" dirty="0" smtClean="0"/>
          </a:p>
          <a:p>
            <a:r>
              <a:rPr lang="cs-CZ" b="1" dirty="0" smtClean="0"/>
              <a:t>v molekule - </a:t>
            </a:r>
            <a:r>
              <a:rPr lang="cs-CZ" b="1" dirty="0" err="1" smtClean="0"/>
              <a:t>fitování</a:t>
            </a:r>
            <a:r>
              <a:rPr lang="cs-CZ" b="1" dirty="0" smtClean="0"/>
              <a:t> </a:t>
            </a:r>
            <a:r>
              <a:rPr lang="cs-CZ" b="1" dirty="0"/>
              <a:t>pásů </a:t>
            </a:r>
            <a:endParaRPr lang="cs-CZ" b="1" dirty="0" smtClean="0"/>
          </a:p>
          <a:p>
            <a:r>
              <a:rPr lang="cs-CZ" b="1" dirty="0" smtClean="0"/>
              <a:t>modelovými profilovými </a:t>
            </a:r>
          </a:p>
          <a:p>
            <a:r>
              <a:rPr lang="cs-CZ" b="1" dirty="0" smtClean="0"/>
              <a:t>funkcemi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20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Klasifikace metod spektroskopie elektronů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8003232" cy="4853136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sz="2700" dirty="0"/>
              <a:t>Metody využívající </a:t>
            </a:r>
            <a:r>
              <a:rPr lang="cs-CZ" sz="2700" i="1" dirty="0">
                <a:solidFill>
                  <a:srgbClr val="C00000"/>
                </a:solidFill>
              </a:rPr>
              <a:t>indukované emise elektronů </a:t>
            </a:r>
          </a:p>
          <a:p>
            <a:pPr marL="804672" lvl="1" indent="-457200">
              <a:spcBef>
                <a:spcPts val="324"/>
              </a:spcBef>
              <a:defRPr/>
            </a:pPr>
            <a:r>
              <a:rPr lang="cs-CZ" sz="2700" dirty="0"/>
              <a:t>Emise elektronů je vyvolána působením částic s vysokou </a:t>
            </a:r>
            <a:r>
              <a:rPr lang="cs-CZ" sz="2700" dirty="0" smtClean="0"/>
              <a:t>energií</a:t>
            </a:r>
          </a:p>
          <a:p>
            <a:pPr marL="1078992" lvl="2" indent="-457200">
              <a:spcBef>
                <a:spcPts val="324"/>
              </a:spcBef>
              <a:defRPr/>
            </a:pPr>
            <a:r>
              <a:rPr lang="cs-CZ" sz="2400" dirty="0" smtClean="0"/>
              <a:t>UV zářením</a:t>
            </a:r>
          </a:p>
          <a:p>
            <a:pPr marL="1078992" lvl="2" indent="-457200">
              <a:spcBef>
                <a:spcPts val="324"/>
              </a:spcBef>
              <a:defRPr/>
            </a:pPr>
            <a:r>
              <a:rPr lang="cs-CZ" sz="2400" dirty="0" smtClean="0"/>
              <a:t>RTG zářením</a:t>
            </a:r>
          </a:p>
          <a:p>
            <a:pPr marL="1078992" lvl="2" indent="-457200">
              <a:spcBef>
                <a:spcPts val="324"/>
              </a:spcBef>
              <a:defRPr/>
            </a:pPr>
            <a:r>
              <a:rPr lang="cs-CZ" sz="2400" dirty="0" smtClean="0"/>
              <a:t>Primárními elektrony</a:t>
            </a:r>
          </a:p>
          <a:p>
            <a:pPr marL="1078992" lvl="2" indent="-457200">
              <a:spcBef>
                <a:spcPts val="324"/>
              </a:spcBef>
              <a:defRPr/>
            </a:pPr>
            <a:r>
              <a:rPr lang="cs-CZ" sz="2400" dirty="0" smtClean="0"/>
              <a:t>Ionty </a:t>
            </a:r>
            <a:endParaRPr lang="cs-CZ" sz="2400" dirty="0"/>
          </a:p>
          <a:p>
            <a:pPr marL="804672" lvl="1" indent="-457200">
              <a:spcBef>
                <a:spcPts val="324"/>
              </a:spcBef>
              <a:defRPr/>
            </a:pPr>
            <a:r>
              <a:rPr lang="cs-CZ" sz="2700" dirty="0"/>
              <a:t>Emise elektronů je vyvolána tunelovým jevem v přítomnosti elektrostatického pole </a:t>
            </a:r>
          </a:p>
          <a:p>
            <a:pPr marL="365760" lvl="1" indent="-256032" fontAlgn="auto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  <a:defRPr/>
            </a:pPr>
            <a:r>
              <a:rPr lang="cs-CZ" sz="2700" dirty="0" smtClean="0"/>
              <a:t>Metody založené na sledování </a:t>
            </a:r>
            <a:r>
              <a:rPr lang="cs-CZ" sz="2700" i="1" dirty="0" smtClean="0">
                <a:solidFill>
                  <a:srgbClr val="C00000"/>
                </a:solidFill>
              </a:rPr>
              <a:t>změn v paprsku elektronů</a:t>
            </a:r>
            <a:r>
              <a:rPr lang="cs-CZ" sz="2700" dirty="0" smtClean="0"/>
              <a:t> při interakci s analyzovanou látkou</a:t>
            </a:r>
          </a:p>
        </p:txBody>
      </p:sp>
      <p:sp>
        <p:nvSpPr>
          <p:cNvPr id="11267" name="Zástupný symbol pro datum 2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92C971-5247-431D-A8CC-1FE7DF5556F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11268" name="Zástupný symbol pro zápatí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Analýza třívrstvého povrchu</a:t>
            </a:r>
            <a:endParaRPr lang="cs-CZ" b="1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2" y="1600200"/>
            <a:ext cx="6928615" cy="4873625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D95DA6D-F9EF-464C-95B6-09706C53129A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65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Small area analysis and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XPS</a:t>
            </a:r>
            <a:r>
              <a:rPr lang="cs-CZ" b="1" dirty="0" smtClean="0"/>
              <a:t> </a:t>
            </a:r>
            <a:r>
              <a:rPr lang="en-US" b="1" dirty="0" smtClean="0"/>
              <a:t>Imaging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22358"/>
            <a:ext cx="7467600" cy="302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93952" cy="600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b="1" dirty="0" smtClean="0"/>
              <a:t>XPS study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paint</a:t>
            </a:r>
            <a:endParaRPr lang="cs-CZ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263" b="5277"/>
          <a:stretch>
            <a:fillRect/>
          </a:stretch>
        </p:blipFill>
        <p:spPr bwMode="auto">
          <a:xfrm>
            <a:off x="1000100" y="1071546"/>
            <a:ext cx="708654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E208E21-6431-4C40-BB99-7AFD043832EF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Elemental</a:t>
            </a:r>
            <a:r>
              <a:rPr lang="cs-CZ" b="1" dirty="0" smtClean="0"/>
              <a:t> ESCA </a:t>
            </a:r>
            <a:r>
              <a:rPr lang="cs-CZ" b="1" dirty="0" err="1" smtClean="0"/>
              <a:t>Maps</a:t>
            </a:r>
            <a:r>
              <a:rPr lang="cs-CZ" b="1" dirty="0" smtClean="0"/>
              <a:t> </a:t>
            </a:r>
            <a:r>
              <a:rPr lang="cs-CZ" b="1" dirty="0" err="1" smtClean="0"/>
              <a:t>using</a:t>
            </a:r>
            <a:r>
              <a:rPr lang="cs-CZ" b="1" dirty="0" smtClean="0"/>
              <a:t> C 1s, O 1s, Cl 2p </a:t>
            </a:r>
            <a:r>
              <a:rPr lang="cs-CZ" b="1" dirty="0" err="1" smtClean="0"/>
              <a:t>and</a:t>
            </a:r>
            <a:r>
              <a:rPr lang="cs-CZ" b="1" dirty="0" smtClean="0"/>
              <a:t> Si 2p </a:t>
            </a:r>
            <a:r>
              <a:rPr lang="cs-CZ" b="1" dirty="0" err="1" smtClean="0"/>
              <a:t>signals</a:t>
            </a:r>
            <a:endParaRPr lang="cs-CZ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4875"/>
          <a:stretch>
            <a:fillRect/>
          </a:stretch>
        </p:blipFill>
        <p:spPr bwMode="auto">
          <a:xfrm>
            <a:off x="971027" y="1481138"/>
            <a:ext cx="7201946" cy="430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357422" y="5929330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695x320 µm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b="1" dirty="0" smtClean="0"/>
              <a:t>C 1s Chemical State Maps</a:t>
            </a:r>
            <a:endParaRPr lang="cs-CZ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l="8046" t="11469" r="4978" b="9610"/>
          <a:stretch/>
        </p:blipFill>
        <p:spPr bwMode="auto">
          <a:xfrm>
            <a:off x="755576" y="1285860"/>
            <a:ext cx="70355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000364" y="5857892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695x320 µm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Ultrafialová fotoelektronová spektroskopie (UPS)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481138"/>
            <a:ext cx="7715200" cy="48768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K buzení spekter používá ultrafialové záření, které vyvolává </a:t>
            </a:r>
            <a:r>
              <a:rPr lang="cs-CZ" i="1" dirty="0" smtClean="0">
                <a:solidFill>
                  <a:srgbClr val="C00000"/>
                </a:solidFill>
              </a:rPr>
              <a:t>emisi valenčních elektronů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Spektrální píky leží v oblasti vazebných energií mezi   0 - 40 eV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K interpretaci UPS spekter je nutné použít molekulové orbitaly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Předností UPS je možnost zachytit vibrační strukturu energetických hladin valenčních elektronů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Ve spektrech složitých molekul vzniká velké množství charakteristických pásů, které mohou sloužit jako “otisky prstů”, změřená spektra se srovnávají s databází spekter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Hlavní význam UPS spočívá v možnosti přímého měření orbitálních ionizačních energií</a:t>
            </a:r>
            <a:endParaRPr lang="cs-CZ" dirty="0"/>
          </a:p>
        </p:txBody>
      </p:sp>
      <p:sp>
        <p:nvSpPr>
          <p:cNvPr id="15363" name="Zástupný symbol pro datum 2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15365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84852-A84E-4693-AEAD-6529A47435C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cs-CZ"/>
          </a:p>
        </p:txBody>
      </p:sp>
      <p:sp>
        <p:nvSpPr>
          <p:cNvPr id="15364" name="Zástupný symbol pro zápatí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/>
              <a:t>ESCA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Kvantitativní informace o prvkovém složení cca 2 až 10 atomových vrstev povrchu vzorku (cca 5 </a:t>
            </a:r>
            <a:r>
              <a:rPr lang="cs-CZ" dirty="0" smtClean="0"/>
              <a:t>– 10 </a:t>
            </a:r>
            <a:r>
              <a:rPr lang="cs-CZ" dirty="0" err="1"/>
              <a:t>nm</a:t>
            </a:r>
            <a:r>
              <a:rPr lang="cs-CZ" dirty="0"/>
              <a:t>)</a:t>
            </a:r>
          </a:p>
          <a:p>
            <a:pPr lvl="1"/>
            <a:r>
              <a:rPr lang="cs-CZ" dirty="0" smtClean="0"/>
              <a:t>Plocha </a:t>
            </a:r>
            <a:r>
              <a:rPr lang="cs-CZ" dirty="0" err="1"/>
              <a:t>píků</a:t>
            </a:r>
            <a:r>
              <a:rPr lang="cs-CZ" dirty="0"/>
              <a:t>, citlivostní faktory, kalibrační závislosti</a:t>
            </a:r>
          </a:p>
          <a:p>
            <a:r>
              <a:rPr lang="cs-CZ" dirty="0" smtClean="0"/>
              <a:t>V </a:t>
            </a:r>
            <a:r>
              <a:rPr lang="cs-CZ" dirty="0"/>
              <a:t>případě vysokého rozlišení detailní informace o oxidačním stavu, vazebných podmínkách, chemické struktuře (vliv uspořádání valenčních elektronů na vazebné energie vnitřních elektronů) </a:t>
            </a:r>
            <a:r>
              <a:rPr lang="cs-CZ" dirty="0" smtClean="0"/>
              <a:t>- </a:t>
            </a:r>
            <a:r>
              <a:rPr lang="cs-CZ" b="1" dirty="0" smtClean="0"/>
              <a:t>chemické </a:t>
            </a:r>
            <a:r>
              <a:rPr lang="cs-CZ" b="1" dirty="0"/>
              <a:t>posuny</a:t>
            </a:r>
            <a:endParaRPr lang="cs-CZ" dirty="0"/>
          </a:p>
          <a:p>
            <a:r>
              <a:rPr lang="cs-CZ" dirty="0" smtClean="0"/>
              <a:t>Technické </a:t>
            </a:r>
            <a:r>
              <a:rPr lang="cs-CZ" dirty="0"/>
              <a:t>a průmyslové aplikace, povrch vodičů i nevodičů</a:t>
            </a:r>
          </a:p>
          <a:p>
            <a:pPr lvl="1"/>
            <a:r>
              <a:rPr lang="cs-CZ" dirty="0" smtClean="0"/>
              <a:t>Polymery</a:t>
            </a:r>
            <a:r>
              <a:rPr lang="cs-CZ" dirty="0"/>
              <a:t>, skla, keramika</a:t>
            </a:r>
          </a:p>
          <a:p>
            <a:pPr lvl="1"/>
            <a:r>
              <a:rPr lang="cs-CZ" dirty="0" smtClean="0"/>
              <a:t>Katalýza</a:t>
            </a:r>
            <a:endParaRPr lang="cs-CZ" dirty="0"/>
          </a:p>
          <a:p>
            <a:pPr lvl="1"/>
            <a:r>
              <a:rPr lang="cs-CZ" dirty="0" smtClean="0"/>
              <a:t>Koroze</a:t>
            </a:r>
            <a:endParaRPr lang="cs-CZ" dirty="0"/>
          </a:p>
          <a:p>
            <a:pPr lvl="1"/>
            <a:r>
              <a:rPr lang="cs-CZ" dirty="0" smtClean="0"/>
              <a:t>Elektronika </a:t>
            </a:r>
            <a:r>
              <a:rPr lang="cs-CZ" dirty="0"/>
              <a:t>–polovodiče, magnetická media, dielektrické materiály</a:t>
            </a:r>
          </a:p>
          <a:p>
            <a:pPr lvl="1"/>
            <a:r>
              <a:rPr lang="cs-CZ" dirty="0" smtClean="0"/>
              <a:t>Povrchová </a:t>
            </a:r>
            <a:r>
              <a:rPr lang="cs-CZ" dirty="0"/>
              <a:t>úprava konstrukčních materiálů</a:t>
            </a:r>
          </a:p>
          <a:p>
            <a:pPr lvl="1"/>
            <a:r>
              <a:rPr lang="cs-CZ" dirty="0" err="1" smtClean="0"/>
              <a:t>Nanomateriály</a:t>
            </a:r>
            <a:endParaRPr lang="cs-CZ" dirty="0"/>
          </a:p>
          <a:p>
            <a:pPr lvl="1"/>
            <a:r>
              <a:rPr lang="cs-CZ" dirty="0" smtClean="0"/>
              <a:t>Biokompatibilní </a:t>
            </a:r>
            <a:r>
              <a:rPr lang="cs-CZ" dirty="0"/>
              <a:t>materiály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0112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ESCA -příklad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24744"/>
            <a:ext cx="469632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5175133" cy="27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220072" y="1268759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Celková spektra –</a:t>
            </a:r>
          </a:p>
          <a:p>
            <a:r>
              <a:rPr lang="cs-CZ" dirty="0"/>
              <a:t>Přehled o prvkovém </a:t>
            </a:r>
            <a:r>
              <a:rPr lang="cs-CZ" dirty="0" smtClean="0"/>
              <a:t>složení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5517232"/>
            <a:ext cx="2933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Vysoce rozlišená spektra </a:t>
            </a:r>
            <a:r>
              <a:rPr lang="cs-CZ" dirty="0" smtClean="0"/>
              <a:t>–</a:t>
            </a:r>
          </a:p>
          <a:p>
            <a:r>
              <a:rPr lang="cs-CZ" dirty="0" smtClean="0"/>
              <a:t>Oblast </a:t>
            </a:r>
            <a:r>
              <a:rPr lang="cs-CZ" dirty="0"/>
              <a:t>pro 1s AO uhlíku </a:t>
            </a:r>
          </a:p>
        </p:txBody>
      </p:sp>
    </p:spTree>
    <p:extLst>
      <p:ext uri="{BB962C8B-B14F-4D97-AF65-F5344CB8AC3E}">
        <p14:creationId xmlns:p14="http://schemas.microsoft.com/office/powerpoint/2010/main" val="1957355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/>
              <a:t>ESCA -příklad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79512" y="1340769"/>
            <a:ext cx="7992888" cy="432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dirty="0"/>
              <a:t>Kontaminace povrchu polymeru </a:t>
            </a:r>
            <a:r>
              <a:rPr lang="cs-CZ" sz="2600" dirty="0" smtClean="0"/>
              <a:t>– přítomnost </a:t>
            </a:r>
            <a:r>
              <a:rPr lang="cs-CZ" sz="2600" dirty="0"/>
              <a:t>fluoru </a:t>
            </a:r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531204" cy="288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40152" y="2492896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Podrobné plošné </a:t>
            </a:r>
            <a:endParaRPr lang="cs-CZ" sz="2000" dirty="0" smtClean="0">
              <a:latin typeface="+mn-lt"/>
            </a:endParaRPr>
          </a:p>
          <a:p>
            <a:r>
              <a:rPr lang="cs-CZ" sz="2000" dirty="0" smtClean="0">
                <a:latin typeface="+mn-lt"/>
              </a:rPr>
              <a:t>mapování </a:t>
            </a:r>
            <a:r>
              <a:rPr lang="cs-CZ" sz="2000" dirty="0">
                <a:latin typeface="+mn-lt"/>
              </a:rPr>
              <a:t>vybrané </a:t>
            </a:r>
            <a:endParaRPr lang="cs-CZ" sz="2000" dirty="0" smtClean="0">
              <a:latin typeface="+mn-lt"/>
            </a:endParaRPr>
          </a:p>
          <a:p>
            <a:r>
              <a:rPr lang="cs-CZ" sz="2000" dirty="0" smtClean="0">
                <a:latin typeface="+mn-lt"/>
              </a:rPr>
              <a:t>oblasti </a:t>
            </a:r>
            <a:endParaRPr lang="cs-CZ" sz="2000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1560" y="5301208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n-lt"/>
              </a:rPr>
              <a:t>Překryté </a:t>
            </a:r>
            <a:r>
              <a:rPr lang="cs-CZ" sz="2400" dirty="0">
                <a:latin typeface="+mn-lt"/>
              </a:rPr>
              <a:t>mapy </a:t>
            </a:r>
            <a:r>
              <a:rPr lang="cs-CZ" sz="2400" dirty="0" smtClean="0">
                <a:latin typeface="+mn-lt"/>
              </a:rPr>
              <a:t>- zeleně </a:t>
            </a:r>
            <a:r>
              <a:rPr lang="cs-CZ" sz="2400" dirty="0">
                <a:latin typeface="+mn-lt"/>
              </a:rPr>
              <a:t>intenzita pásu </a:t>
            </a:r>
            <a:r>
              <a:rPr lang="cs-CZ" sz="2400" dirty="0" smtClean="0">
                <a:latin typeface="+mn-lt"/>
              </a:rPr>
              <a:t>uhlíku</a:t>
            </a:r>
          </a:p>
          <a:p>
            <a:r>
              <a:rPr lang="cs-CZ" sz="2400" dirty="0" smtClean="0">
                <a:latin typeface="+mn-lt"/>
              </a:rPr>
              <a:t>- červeně </a:t>
            </a:r>
            <a:r>
              <a:rPr lang="cs-CZ" sz="2400" dirty="0">
                <a:latin typeface="+mn-lt"/>
              </a:rPr>
              <a:t>intenzita pásu fluoru </a:t>
            </a:r>
          </a:p>
        </p:txBody>
      </p:sp>
    </p:spTree>
    <p:extLst>
      <p:ext uri="{BB962C8B-B14F-4D97-AF65-F5344CB8AC3E}">
        <p14:creationId xmlns:p14="http://schemas.microsoft.com/office/powerpoint/2010/main" val="4861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Aplikační obory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Analýza tenkých vrstev (0,1 – 1 </a:t>
            </a:r>
            <a:r>
              <a:rPr lang="cs-CZ" dirty="0" err="1" smtClean="0"/>
              <a:t>nm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Koroze</a:t>
            </a:r>
          </a:p>
          <a:p>
            <a:pPr lvl="1"/>
            <a:r>
              <a:rPr lang="cs-CZ" dirty="0" smtClean="0"/>
              <a:t>Katalyzátory</a:t>
            </a:r>
          </a:p>
          <a:p>
            <a:pPr lvl="1"/>
            <a:r>
              <a:rPr lang="cs-CZ" dirty="0" smtClean="0"/>
              <a:t>Polovodiče</a:t>
            </a:r>
          </a:p>
          <a:p>
            <a:r>
              <a:rPr lang="cs-CZ" dirty="0" smtClean="0"/>
              <a:t>Strukturní analýza</a:t>
            </a:r>
          </a:p>
          <a:p>
            <a:pPr lvl="1"/>
            <a:r>
              <a:rPr lang="cs-CZ" dirty="0" smtClean="0"/>
              <a:t>Elektronové struktury</a:t>
            </a:r>
          </a:p>
          <a:p>
            <a:pPr lvl="1"/>
            <a:r>
              <a:rPr lang="cs-CZ" dirty="0" smtClean="0"/>
              <a:t>Vazebné energie orbitalů </a:t>
            </a:r>
            <a:r>
              <a:rPr lang="en-US" dirty="0" smtClean="0"/>
              <a:t>[</a:t>
            </a:r>
            <a:r>
              <a:rPr lang="cs-CZ" dirty="0" smtClean="0"/>
              <a:t>C(1s), N(1s), S(2p)…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cs-CZ" dirty="0" smtClean="0"/>
              <a:t>Energetické vazebné posuvy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610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UPS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Excitace He výbojkou, </a:t>
            </a:r>
            <a:r>
              <a:rPr lang="cs-CZ" dirty="0" err="1" smtClean="0"/>
              <a:t>E</a:t>
            </a:r>
            <a:r>
              <a:rPr lang="cs-CZ" baseline="-25000" dirty="0" err="1" smtClean="0"/>
              <a:t>b</a:t>
            </a:r>
            <a:r>
              <a:rPr lang="cs-CZ" dirty="0" smtClean="0"/>
              <a:t> 0 – 40 eV</a:t>
            </a:r>
          </a:p>
          <a:p>
            <a:r>
              <a:rPr lang="cs-CZ" dirty="0" smtClean="0"/>
              <a:t>Interpretace:</a:t>
            </a:r>
          </a:p>
          <a:p>
            <a:pPr lvl="1"/>
            <a:r>
              <a:rPr lang="cs-CZ" dirty="0" smtClean="0"/>
              <a:t>Použití molekulových orbitalů</a:t>
            </a:r>
          </a:p>
          <a:p>
            <a:pPr lvl="1"/>
            <a:r>
              <a:rPr lang="cs-CZ" dirty="0" smtClean="0"/>
              <a:t>Rozlišení vibračních stavů: </a:t>
            </a:r>
            <a:r>
              <a:rPr lang="cs-CZ" dirty="0" err="1" smtClean="0"/>
              <a:t>E</a:t>
            </a:r>
            <a:r>
              <a:rPr lang="cs-CZ" baseline="-25000" dirty="0" err="1" smtClean="0"/>
              <a:t>b</a:t>
            </a:r>
            <a:r>
              <a:rPr lang="cs-CZ" dirty="0" smtClean="0"/>
              <a:t> = E</a:t>
            </a:r>
            <a:r>
              <a:rPr lang="cs-CZ" baseline="-25000" dirty="0" smtClean="0"/>
              <a:t>I </a:t>
            </a:r>
            <a:r>
              <a:rPr lang="cs-CZ" dirty="0" smtClean="0"/>
              <a:t>- (v+1/2)h</a:t>
            </a:r>
            <a:r>
              <a:rPr lang="el-GR" dirty="0" smtClean="0">
                <a:latin typeface="Lucida Sans Unicode"/>
                <a:cs typeface="Lucida Sans Unicode"/>
              </a:rPr>
              <a:t>ν</a:t>
            </a:r>
            <a:r>
              <a:rPr lang="cs-CZ" dirty="0" smtClean="0">
                <a:latin typeface="Lucida Sans Unicode"/>
                <a:cs typeface="Lucida Sans Unicode"/>
              </a:rPr>
              <a:t>;</a:t>
            </a:r>
          </a:p>
          <a:p>
            <a:pPr marL="365760" lvl="1" indent="0">
              <a:buNone/>
            </a:pPr>
            <a:r>
              <a:rPr lang="cs-CZ" dirty="0" smtClean="0"/>
              <a:t>v </a:t>
            </a:r>
            <a:r>
              <a:rPr lang="cs-CZ" dirty="0"/>
              <a:t>= vibrační kvantové číslo</a:t>
            </a:r>
            <a:r>
              <a:rPr lang="cs-CZ" dirty="0" smtClean="0">
                <a:latin typeface="Lucida Sans Unicode"/>
                <a:cs typeface="Lucida Sans Unicode"/>
              </a:rPr>
              <a:t>	, </a:t>
            </a:r>
            <a:r>
              <a:rPr lang="el-GR" dirty="0" smtClean="0">
                <a:latin typeface="Lucida Sans Unicode"/>
                <a:cs typeface="Lucida Sans Unicode"/>
              </a:rPr>
              <a:t>ν</a:t>
            </a:r>
            <a:r>
              <a:rPr lang="el-GR" dirty="0" smtClean="0"/>
              <a:t> </a:t>
            </a:r>
            <a:r>
              <a:rPr lang="cs-CZ" dirty="0"/>
              <a:t>= frekvence vibrací	</a:t>
            </a:r>
          </a:p>
          <a:p>
            <a:r>
              <a:rPr lang="cs-CZ" dirty="0" smtClean="0"/>
              <a:t>Proti IR a </a:t>
            </a:r>
            <a:r>
              <a:rPr lang="cs-CZ" dirty="0" err="1" smtClean="0"/>
              <a:t>Ramanovské</a:t>
            </a:r>
            <a:r>
              <a:rPr lang="cs-CZ" dirty="0" smtClean="0"/>
              <a:t> spektrometrii:</a:t>
            </a:r>
          </a:p>
          <a:p>
            <a:pPr lvl="1"/>
            <a:r>
              <a:rPr lang="cs-CZ" dirty="0" smtClean="0"/>
              <a:t>Molekula je po emisi v excitovaném stavu</a:t>
            </a:r>
          </a:p>
          <a:p>
            <a:pPr lvl="1"/>
            <a:r>
              <a:rPr lang="cs-CZ" dirty="0" smtClean="0"/>
              <a:t>Doba pro PE je 10</a:t>
            </a:r>
            <a:r>
              <a:rPr lang="cs-CZ" baseline="30000" dirty="0" smtClean="0"/>
              <a:t>-15 </a:t>
            </a:r>
            <a:r>
              <a:rPr lang="cs-CZ" dirty="0" smtClean="0"/>
              <a:t>s, doba vibrací ≈10</a:t>
            </a:r>
            <a:r>
              <a:rPr lang="cs-CZ" baseline="30000" dirty="0" smtClean="0"/>
              <a:t>-10</a:t>
            </a:r>
            <a:r>
              <a:rPr lang="cs-CZ" dirty="0" smtClean="0"/>
              <a:t> – 10</a:t>
            </a:r>
            <a:r>
              <a:rPr lang="cs-CZ" baseline="30000" dirty="0" smtClean="0"/>
              <a:t>-12</a:t>
            </a:r>
            <a:r>
              <a:rPr lang="cs-CZ" dirty="0" smtClean="0"/>
              <a:t> s ⇒ nedochází </a:t>
            </a:r>
            <a:r>
              <a:rPr lang="cs-CZ" dirty="0"/>
              <a:t>ke změně mezijaderných vzdáleností (</a:t>
            </a:r>
            <a:r>
              <a:rPr lang="cs-CZ" dirty="0" err="1"/>
              <a:t>Franck</a:t>
            </a:r>
            <a:r>
              <a:rPr lang="cs-CZ" dirty="0"/>
              <a:t> – </a:t>
            </a:r>
            <a:r>
              <a:rPr lang="cs-CZ" dirty="0" err="1"/>
              <a:t>Condon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Neplatí výběrová pravidla optické spektrometrie</a:t>
            </a:r>
            <a:endParaRPr lang="cs-CZ" dirty="0"/>
          </a:p>
          <a:p>
            <a:pPr marL="365760" lvl="1" indent="0">
              <a:buNone/>
            </a:pPr>
            <a:r>
              <a:rPr lang="cs-CZ" dirty="0"/>
              <a:t>	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F612D4A-4C7E-4414-8B80-3D7975CD7003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22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Vznik vibrační struktury ve fotoelektronovém spektru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3" r="9604" b="19485"/>
          <a:stretch/>
        </p:blipFill>
        <p:spPr>
          <a:xfrm>
            <a:off x="1403648" y="1556792"/>
            <a:ext cx="5168888" cy="497624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680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b="1" dirty="0" smtClean="0"/>
              <a:t>Fotoelektronové spektrum</a:t>
            </a:r>
            <a:endParaRPr lang="cs-CZ" b="1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607008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Atom se</a:t>
            </a:r>
            <a:r>
              <a:rPr lang="cs-CZ" dirty="0"/>
              <a:t>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emisi</a:t>
            </a:r>
            <a:r>
              <a:rPr lang="en-GB" dirty="0"/>
              <a:t> </a:t>
            </a:r>
            <a:r>
              <a:rPr lang="en-GB" dirty="0" err="1"/>
              <a:t>fotoelektronu</a:t>
            </a:r>
            <a:r>
              <a:rPr lang="en-GB" dirty="0"/>
              <a:t> </a:t>
            </a:r>
            <a:r>
              <a:rPr lang="en-GB" dirty="0" err="1"/>
              <a:t>nachází</a:t>
            </a:r>
            <a:r>
              <a:rPr lang="en-GB" dirty="0"/>
              <a:t> v </a:t>
            </a:r>
            <a:r>
              <a:rPr lang="en-GB" dirty="0" err="1"/>
              <a:t>nestabilním</a:t>
            </a:r>
            <a:r>
              <a:rPr lang="en-GB" dirty="0"/>
              <a:t> </a:t>
            </a:r>
            <a:r>
              <a:rPr lang="en-GB" dirty="0" err="1"/>
              <a:t>ionizovaném</a:t>
            </a:r>
            <a:r>
              <a:rPr lang="en-GB" dirty="0"/>
              <a:t> </a:t>
            </a:r>
            <a:r>
              <a:rPr lang="en-GB" dirty="0" err="1"/>
              <a:t>stavu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 </a:t>
            </a:r>
            <a:r>
              <a:rPr lang="en-GB" dirty="0" err="1"/>
              <a:t>následnému</a:t>
            </a:r>
            <a:r>
              <a:rPr lang="en-GB" dirty="0"/>
              <a:t> </a:t>
            </a:r>
            <a:r>
              <a:rPr lang="en-GB" dirty="0" err="1"/>
              <a:t>procesu</a:t>
            </a:r>
            <a:r>
              <a:rPr lang="en-GB" dirty="0"/>
              <a:t> </a:t>
            </a:r>
            <a:r>
              <a:rPr lang="en-GB" dirty="0" err="1"/>
              <a:t>deexcitace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probíhat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dvou</a:t>
            </a:r>
            <a:r>
              <a:rPr lang="en-GB" dirty="0"/>
              <a:t> </a:t>
            </a:r>
            <a:r>
              <a:rPr lang="en-GB" dirty="0" err="1"/>
              <a:t>konkurenčních</a:t>
            </a:r>
            <a:r>
              <a:rPr lang="en-GB" dirty="0"/>
              <a:t> </a:t>
            </a:r>
            <a:r>
              <a:rPr lang="en-GB" dirty="0" err="1"/>
              <a:t>mechanizmů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F</a:t>
            </a:r>
            <a:r>
              <a:rPr lang="en-GB" dirty="0" err="1"/>
              <a:t>luorescence</a:t>
            </a:r>
            <a:r>
              <a:rPr lang="en-GB" dirty="0"/>
              <a:t> X – </a:t>
            </a:r>
            <a:r>
              <a:rPr lang="en-GB" dirty="0" err="1"/>
              <a:t>radiační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,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kterém</a:t>
            </a:r>
            <a:r>
              <a:rPr lang="en-GB" dirty="0"/>
              <a:t> je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uvolněná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zaplnění</a:t>
            </a:r>
            <a:r>
              <a:rPr lang="en-GB" dirty="0"/>
              <a:t> </a:t>
            </a:r>
            <a:r>
              <a:rPr lang="en-GB" dirty="0" err="1"/>
              <a:t>fotodíry</a:t>
            </a:r>
            <a:r>
              <a:rPr lang="en-GB" dirty="0"/>
              <a:t> </a:t>
            </a:r>
            <a:r>
              <a:rPr lang="en-GB" dirty="0" err="1"/>
              <a:t>elektronem</a:t>
            </a:r>
            <a:r>
              <a:rPr lang="en-GB" dirty="0"/>
              <a:t> z </a:t>
            </a:r>
            <a:r>
              <a:rPr lang="en-GB" dirty="0" err="1"/>
              <a:t>energeticky</a:t>
            </a:r>
            <a:r>
              <a:rPr lang="en-GB" dirty="0"/>
              <a:t> </a:t>
            </a:r>
            <a:r>
              <a:rPr lang="en-GB" dirty="0" err="1"/>
              <a:t>vyšší</a:t>
            </a:r>
            <a:r>
              <a:rPr lang="en-GB" dirty="0"/>
              <a:t> </a:t>
            </a:r>
            <a:r>
              <a:rPr lang="en-GB" dirty="0" err="1"/>
              <a:t>hladiny</a:t>
            </a:r>
            <a:r>
              <a:rPr lang="en-GB" dirty="0"/>
              <a:t> </a:t>
            </a:r>
            <a:r>
              <a:rPr lang="en-GB" dirty="0" err="1"/>
              <a:t>vyzářena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formě</a:t>
            </a:r>
            <a:r>
              <a:rPr lang="en-GB" dirty="0"/>
              <a:t> </a:t>
            </a:r>
            <a:r>
              <a:rPr lang="en-GB" dirty="0" err="1"/>
              <a:t>kvanta</a:t>
            </a:r>
            <a:r>
              <a:rPr lang="en-GB" dirty="0"/>
              <a:t> </a:t>
            </a:r>
            <a:r>
              <a:rPr lang="en-GB" i="1" dirty="0"/>
              <a:t>h</a:t>
            </a:r>
            <a:r>
              <a:rPr lang="el-GR" i="1" dirty="0">
                <a:latin typeface="Lucida Sans Unicode"/>
                <a:cs typeface="Lucida Sans Unicode"/>
              </a:rPr>
              <a:t>ν</a:t>
            </a:r>
            <a:r>
              <a:rPr lang="en-GB" i="1" dirty="0"/>
              <a:t>. </a:t>
            </a:r>
            <a:endParaRPr lang="cs-CZ" i="1" dirty="0"/>
          </a:p>
          <a:p>
            <a:pPr lvl="1"/>
            <a:r>
              <a:rPr lang="en-GB" dirty="0" err="1"/>
              <a:t>Augerův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,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kterém</a:t>
            </a:r>
            <a:r>
              <a:rPr lang="en-GB" dirty="0"/>
              <a:t> je </a:t>
            </a:r>
            <a:r>
              <a:rPr lang="en-GB" dirty="0" err="1"/>
              <a:t>uvolněná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 </a:t>
            </a:r>
            <a:r>
              <a:rPr lang="en-GB" dirty="0" err="1"/>
              <a:t>předána</a:t>
            </a:r>
            <a:r>
              <a:rPr lang="en-GB" dirty="0"/>
              <a:t> </a:t>
            </a:r>
            <a:r>
              <a:rPr lang="en-GB" dirty="0" err="1"/>
              <a:t>dalšímu</a:t>
            </a:r>
            <a:r>
              <a:rPr lang="en-GB" dirty="0"/>
              <a:t> </a:t>
            </a:r>
            <a:r>
              <a:rPr lang="en-GB" dirty="0" err="1"/>
              <a:t>elektronu</a:t>
            </a:r>
            <a:r>
              <a:rPr lang="en-GB" dirty="0"/>
              <a:t>.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je </a:t>
            </a:r>
            <a:r>
              <a:rPr lang="en-GB" dirty="0" err="1"/>
              <a:t>základem</a:t>
            </a:r>
            <a:r>
              <a:rPr lang="en-GB" dirty="0"/>
              <a:t> </a:t>
            </a:r>
            <a:r>
              <a:rPr lang="en-GB" dirty="0" err="1"/>
              <a:t>Augerovy</a:t>
            </a:r>
            <a:r>
              <a:rPr lang="en-GB" dirty="0"/>
              <a:t> </a:t>
            </a:r>
            <a:r>
              <a:rPr lang="en-GB" dirty="0" err="1"/>
              <a:t>elektronové</a:t>
            </a:r>
            <a:r>
              <a:rPr lang="en-GB" dirty="0"/>
              <a:t> </a:t>
            </a:r>
            <a:r>
              <a:rPr lang="en-GB" dirty="0" err="1"/>
              <a:t>spektroskopie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532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err="1" smtClean="0"/>
              <a:t>Augerova</a:t>
            </a:r>
            <a:r>
              <a:rPr lang="cs-CZ" b="1" dirty="0" smtClean="0"/>
              <a:t> elektronová spektroskopie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214313" y="1357313"/>
            <a:ext cx="8030095" cy="5456063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Excitace vzorku se zde provádí pomocí </a:t>
            </a:r>
            <a:r>
              <a:rPr lang="cs-CZ" i="1" dirty="0" smtClean="0">
                <a:solidFill>
                  <a:srgbClr val="C00000"/>
                </a:solidFill>
              </a:rPr>
              <a:t>fotonů (X-AES) </a:t>
            </a:r>
            <a:r>
              <a:rPr lang="cs-CZ" dirty="0" smtClean="0"/>
              <a:t>nebo </a:t>
            </a:r>
            <a:r>
              <a:rPr lang="cs-CZ" i="1" dirty="0" smtClean="0">
                <a:solidFill>
                  <a:srgbClr val="C00000"/>
                </a:solidFill>
              </a:rPr>
              <a:t>elektronů (E-AES)</a:t>
            </a:r>
            <a:r>
              <a:rPr lang="cs-CZ" i="1" dirty="0" smtClean="0">
                <a:solidFill>
                  <a:srgbClr val="FFC000"/>
                </a:solidFill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Při dodání dostatečně vysoké energie vzorku dojde k vytržení elektronu z některé vnitřní hladiny a k okamžitému zaplnění </a:t>
            </a:r>
            <a:r>
              <a:rPr lang="cs-CZ" dirty="0" err="1" smtClean="0"/>
              <a:t>vakance</a:t>
            </a:r>
            <a:r>
              <a:rPr lang="cs-CZ" dirty="0" smtClean="0"/>
              <a:t> elektronem z hladiny vyšší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Přebytečná energie je buď uvolněna emisí fotonu nebo je předána dalšímu elektronu, který může být rovněž emitován (dvojnásobná ionizace atomu), obvykle ze stejné slupky jako elektron, který zaplnil </a:t>
            </a:r>
            <a:r>
              <a:rPr lang="cs-CZ" dirty="0" err="1" smtClean="0"/>
              <a:t>vakanci</a:t>
            </a:r>
            <a:r>
              <a:rPr lang="cs-CZ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Pravděpodobnost emise rentgenového záření nebo </a:t>
            </a:r>
            <a:r>
              <a:rPr lang="cs-CZ" dirty="0" err="1" smtClean="0"/>
              <a:t>Augerových</a:t>
            </a:r>
            <a:r>
              <a:rPr lang="cs-CZ" dirty="0" smtClean="0"/>
              <a:t> elektronů závisí na atomovém čísle sledovaných prvků. </a:t>
            </a:r>
            <a:r>
              <a:rPr lang="cs-CZ" dirty="0" err="1" smtClean="0"/>
              <a:t>Augerova</a:t>
            </a:r>
            <a:r>
              <a:rPr lang="cs-CZ" dirty="0" smtClean="0"/>
              <a:t> spektroskopie bývá využívána zejména pro lehké atomy. </a:t>
            </a:r>
            <a:r>
              <a:rPr lang="cs-CZ" i="1" dirty="0" err="1" smtClean="0">
                <a:solidFill>
                  <a:srgbClr val="C00000"/>
                </a:solidFill>
              </a:rPr>
              <a:t>Augerovo</a:t>
            </a:r>
            <a:r>
              <a:rPr lang="cs-CZ" i="1" dirty="0" smtClean="0">
                <a:solidFill>
                  <a:srgbClr val="C00000"/>
                </a:solidFill>
              </a:rPr>
              <a:t> spektrum </a:t>
            </a:r>
            <a:r>
              <a:rPr lang="cs-CZ" dirty="0" smtClean="0"/>
              <a:t>je registrováno jako závislost proudu </a:t>
            </a:r>
            <a:r>
              <a:rPr lang="cs-CZ" dirty="0" err="1" smtClean="0"/>
              <a:t>Augerových</a:t>
            </a:r>
            <a:r>
              <a:rPr lang="cs-CZ" dirty="0" smtClean="0"/>
              <a:t> elektronů na jejich kinetické energii </a:t>
            </a:r>
          </a:p>
        </p:txBody>
      </p:sp>
      <p:sp>
        <p:nvSpPr>
          <p:cNvPr id="16387" name="Zástupný symbol pro datum 2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16389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FF32E8-5115-4F08-9413-6F0373C5F96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cs-CZ"/>
          </a:p>
        </p:txBody>
      </p:sp>
      <p:sp>
        <p:nvSpPr>
          <p:cNvPr id="16388" name="Zástupný symbol pro zápatí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b="1" dirty="0" err="1" smtClean="0"/>
              <a:t>Augerův</a:t>
            </a:r>
            <a:r>
              <a:rPr lang="cs-CZ" b="1" dirty="0" smtClean="0"/>
              <a:t> jev</a:t>
            </a:r>
            <a:endParaRPr lang="cs-CZ" b="1" dirty="0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41644"/>
            <a:ext cx="7467600" cy="45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85720" y="135729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Sekundární</a:t>
            </a:r>
          </a:p>
          <a:p>
            <a:r>
              <a:rPr lang="cs-CZ" dirty="0" smtClean="0"/>
              <a:t>elektron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95936" y="2132856"/>
            <a:ext cx="382668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E-AES </a:t>
            </a:r>
            <a:r>
              <a:rPr lang="cs-CZ" dirty="0" smtClean="0"/>
              <a:t>– excitace </a:t>
            </a:r>
            <a:r>
              <a:rPr lang="cs-CZ" dirty="0"/>
              <a:t>pomocí elektronů</a:t>
            </a:r>
          </a:p>
          <a:p>
            <a:r>
              <a:rPr lang="cs-CZ" b="1" dirty="0" smtClean="0"/>
              <a:t>X-AES </a:t>
            </a:r>
            <a:r>
              <a:rPr lang="cs-CZ" dirty="0" smtClean="0"/>
              <a:t>– excitace </a:t>
            </a:r>
            <a:r>
              <a:rPr lang="cs-CZ" dirty="0"/>
              <a:t>pomocí RTG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Augerův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56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57611"/>
            <a:ext cx="336983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50" y="3347120"/>
            <a:ext cx="22193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1457"/>
            <a:ext cx="2852738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1812809"/>
            <a:ext cx="47355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n-lt"/>
              </a:rPr>
              <a:t>Jev </a:t>
            </a:r>
            <a:r>
              <a:rPr lang="cs-CZ" sz="2200" dirty="0">
                <a:latin typeface="+mn-lt"/>
              </a:rPr>
              <a:t>Augerových elektronů objeven </a:t>
            </a:r>
          </a:p>
          <a:p>
            <a:r>
              <a:rPr lang="cs-CZ" sz="2200" dirty="0">
                <a:latin typeface="+mn-lt"/>
              </a:rPr>
              <a:t>1923 </a:t>
            </a:r>
            <a:r>
              <a:rPr lang="cs-CZ" sz="2200" dirty="0" smtClean="0">
                <a:latin typeface="+mn-lt"/>
              </a:rPr>
              <a:t>- Lise </a:t>
            </a:r>
            <a:r>
              <a:rPr lang="cs-CZ" sz="2200" dirty="0" err="1">
                <a:latin typeface="+mn-lt"/>
              </a:rPr>
              <a:t>Meitner</a:t>
            </a: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1925 </a:t>
            </a:r>
            <a:r>
              <a:rPr lang="cs-CZ" sz="2200" dirty="0" smtClean="0">
                <a:latin typeface="+mn-lt"/>
              </a:rPr>
              <a:t>- </a:t>
            </a:r>
            <a:r>
              <a:rPr lang="cs-CZ" sz="2200" dirty="0" err="1" smtClean="0">
                <a:latin typeface="+mn-lt"/>
              </a:rPr>
              <a:t>Pierre</a:t>
            </a:r>
            <a:r>
              <a:rPr lang="cs-CZ" sz="2200" dirty="0" smtClean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Victor </a:t>
            </a:r>
            <a:r>
              <a:rPr lang="cs-CZ" sz="2200" dirty="0" err="1">
                <a:latin typeface="+mn-lt"/>
              </a:rPr>
              <a:t>Auger</a:t>
            </a:r>
            <a:endParaRPr lang="cs-CZ" sz="2200" dirty="0">
              <a:latin typeface="+mn-lt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532958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Augerovo</a:t>
            </a:r>
            <a:r>
              <a:rPr lang="cs-CZ" b="1" dirty="0" smtClean="0"/>
              <a:t> spektrum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/>
              <a:t>Kinetická energie </a:t>
            </a:r>
            <a:r>
              <a:rPr lang="cs-CZ" dirty="0" err="1"/>
              <a:t>Augerova</a:t>
            </a:r>
            <a:r>
              <a:rPr lang="cs-CZ" dirty="0"/>
              <a:t> elektronu uvolněného ze slupky L je dána vztahem: 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/>
              <a:t>			</a:t>
            </a:r>
            <a:r>
              <a:rPr lang="cs-CZ" dirty="0" err="1">
                <a:solidFill>
                  <a:srgbClr val="C00000"/>
                </a:solidFill>
              </a:rPr>
              <a:t>E</a:t>
            </a:r>
            <a:r>
              <a:rPr lang="cs-CZ" baseline="-25000" dirty="0" err="1">
                <a:solidFill>
                  <a:srgbClr val="C00000"/>
                </a:solidFill>
              </a:rPr>
              <a:t>kin</a:t>
            </a:r>
            <a:r>
              <a:rPr lang="cs-CZ" dirty="0">
                <a:solidFill>
                  <a:srgbClr val="C00000"/>
                </a:solidFill>
              </a:rPr>
              <a:t> = (E</a:t>
            </a:r>
            <a:r>
              <a:rPr lang="cs-CZ" baseline="-25000" dirty="0">
                <a:solidFill>
                  <a:srgbClr val="C00000"/>
                </a:solidFill>
              </a:rPr>
              <a:t>K</a:t>
            </a:r>
            <a:r>
              <a:rPr lang="cs-CZ" dirty="0">
                <a:solidFill>
                  <a:srgbClr val="C00000"/>
                </a:solidFill>
              </a:rPr>
              <a:t> - E</a:t>
            </a:r>
            <a:r>
              <a:rPr lang="cs-CZ" baseline="-25000" dirty="0">
                <a:solidFill>
                  <a:srgbClr val="C00000"/>
                </a:solidFill>
              </a:rPr>
              <a:t>L</a:t>
            </a:r>
            <a:r>
              <a:rPr lang="cs-CZ" dirty="0">
                <a:solidFill>
                  <a:srgbClr val="C00000"/>
                </a:solidFill>
              </a:rPr>
              <a:t>) - E</a:t>
            </a:r>
            <a:r>
              <a:rPr lang="cs-CZ" baseline="-25000" dirty="0">
                <a:solidFill>
                  <a:srgbClr val="C00000"/>
                </a:solidFill>
              </a:rPr>
              <a:t>L</a:t>
            </a:r>
            <a:r>
              <a:rPr lang="cs-CZ" dirty="0">
                <a:solidFill>
                  <a:srgbClr val="C00000"/>
                </a:solidFill>
              </a:rPr>
              <a:t> – C;  </a:t>
            </a:r>
            <a:endParaRPr lang="cs-CZ" dirty="0" smtClean="0">
              <a:solidFill>
                <a:srgbClr val="C0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>
                <a:solidFill>
                  <a:srgbClr val="C00000"/>
                </a:solidFill>
              </a:rPr>
              <a:t>	</a:t>
            </a:r>
            <a:r>
              <a:rPr lang="cs-CZ" dirty="0" smtClean="0"/>
              <a:t>(</a:t>
            </a:r>
            <a:r>
              <a:rPr lang="cs-CZ" dirty="0"/>
              <a:t>E</a:t>
            </a:r>
            <a:r>
              <a:rPr lang="cs-CZ" baseline="-25000" dirty="0"/>
              <a:t>K</a:t>
            </a:r>
            <a:r>
              <a:rPr lang="cs-CZ" dirty="0"/>
              <a:t> - E</a:t>
            </a:r>
            <a:r>
              <a:rPr lang="cs-CZ" baseline="-25000" dirty="0"/>
              <a:t>L</a:t>
            </a:r>
            <a:r>
              <a:rPr lang="cs-CZ" dirty="0"/>
              <a:t>) - rozdíl vazebných energií slupek, mezi kterými došlo k přechodu elektronu, E</a:t>
            </a:r>
            <a:r>
              <a:rPr lang="cs-CZ" baseline="-25000" dirty="0"/>
              <a:t>L</a:t>
            </a:r>
            <a:r>
              <a:rPr lang="cs-CZ" dirty="0"/>
              <a:t> - vazebná energie slupky L, z níž byl </a:t>
            </a:r>
            <a:r>
              <a:rPr lang="cs-CZ" dirty="0" err="1"/>
              <a:t>Augerův</a:t>
            </a:r>
            <a:r>
              <a:rPr lang="cs-CZ" dirty="0"/>
              <a:t> elektron uvolněn 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/>
              <a:t>Energie </a:t>
            </a:r>
            <a:r>
              <a:rPr lang="cs-CZ" dirty="0" err="1"/>
              <a:t>Augerových</a:t>
            </a:r>
            <a:r>
              <a:rPr lang="cs-CZ" dirty="0"/>
              <a:t> elektronů je přímo úměrná atomovému číslu prvku, intenzita </a:t>
            </a:r>
            <a:r>
              <a:rPr lang="cs-CZ" dirty="0" err="1"/>
              <a:t>píků</a:t>
            </a:r>
            <a:r>
              <a:rPr lang="cs-CZ" dirty="0"/>
              <a:t> je úměrná počtu přítomných atomů (kvantitativní analýza)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err="1"/>
              <a:t>Augerova</a:t>
            </a:r>
            <a:r>
              <a:rPr lang="cs-CZ" dirty="0"/>
              <a:t> spektroskopie je velice citlivá metoda pro studium povrchů pevných látek. Rastrovací </a:t>
            </a:r>
            <a:r>
              <a:rPr lang="cs-CZ" dirty="0" err="1"/>
              <a:t>Augerova</a:t>
            </a:r>
            <a:r>
              <a:rPr lang="cs-CZ" dirty="0"/>
              <a:t> mikrosonda poskytuje obraz plošného rozdělení sledovaného prvku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57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4872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AES terminologie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V </a:t>
            </a:r>
            <a:r>
              <a:rPr lang="en-GB" dirty="0" err="1"/>
              <a:t>Augerově</a:t>
            </a:r>
            <a:r>
              <a:rPr lang="en-GB" dirty="0"/>
              <a:t> </a:t>
            </a:r>
            <a:r>
              <a:rPr lang="en-GB" dirty="0" err="1"/>
              <a:t>spektroskopii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zavedena</a:t>
            </a:r>
            <a:r>
              <a:rPr lang="en-GB" dirty="0"/>
              <a:t> </a:t>
            </a:r>
            <a:r>
              <a:rPr lang="en-GB" dirty="0" err="1"/>
              <a:t>konvence</a:t>
            </a:r>
            <a:r>
              <a:rPr lang="en-GB" dirty="0"/>
              <a:t> </a:t>
            </a:r>
            <a:r>
              <a:rPr lang="en-GB" dirty="0" err="1"/>
              <a:t>označování</a:t>
            </a:r>
            <a:r>
              <a:rPr lang="en-GB" dirty="0"/>
              <a:t> </a:t>
            </a:r>
            <a:r>
              <a:rPr lang="en-GB" dirty="0" err="1"/>
              <a:t>elektronových</a:t>
            </a:r>
            <a:r>
              <a:rPr lang="en-GB" dirty="0"/>
              <a:t> </a:t>
            </a:r>
            <a:r>
              <a:rPr lang="en-GB" dirty="0" err="1"/>
              <a:t>hladin</a:t>
            </a:r>
            <a:r>
              <a:rPr lang="en-GB" dirty="0"/>
              <a:t> </a:t>
            </a:r>
            <a:r>
              <a:rPr lang="en-GB" dirty="0" err="1"/>
              <a:t>shodně</a:t>
            </a:r>
            <a:r>
              <a:rPr lang="en-GB" dirty="0"/>
              <a:t> s </a:t>
            </a:r>
            <a:r>
              <a:rPr lang="en-GB" dirty="0" err="1"/>
              <a:t>konvencí</a:t>
            </a:r>
            <a:r>
              <a:rPr lang="en-GB" dirty="0"/>
              <a:t> </a:t>
            </a:r>
            <a:r>
              <a:rPr lang="en-GB" dirty="0" err="1"/>
              <a:t>používanou</a:t>
            </a:r>
            <a:r>
              <a:rPr lang="en-GB" dirty="0"/>
              <a:t> pro </a:t>
            </a:r>
            <a:r>
              <a:rPr lang="en-GB" dirty="0" err="1"/>
              <a:t>záření</a:t>
            </a:r>
            <a:r>
              <a:rPr lang="en-GB" dirty="0"/>
              <a:t> X. Proto </a:t>
            </a:r>
            <a:r>
              <a:rPr lang="en-GB" dirty="0" err="1"/>
              <a:t>popis</a:t>
            </a:r>
            <a:r>
              <a:rPr lang="en-GB" dirty="0"/>
              <a:t> </a:t>
            </a:r>
            <a:r>
              <a:rPr lang="en-GB" dirty="0" err="1"/>
              <a:t>energetických</a:t>
            </a:r>
            <a:r>
              <a:rPr lang="en-GB" dirty="0"/>
              <a:t> </a:t>
            </a:r>
            <a:r>
              <a:rPr lang="en-GB" dirty="0" err="1"/>
              <a:t>hladin</a:t>
            </a:r>
            <a:r>
              <a:rPr lang="en-GB" dirty="0"/>
              <a:t> v XPS a AES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shodný</a:t>
            </a:r>
            <a:r>
              <a:rPr lang="en-GB" dirty="0"/>
              <a:t>. Pro </a:t>
            </a:r>
            <a:r>
              <a:rPr lang="en-GB" dirty="0" err="1"/>
              <a:t>snazší</a:t>
            </a:r>
            <a:r>
              <a:rPr lang="en-GB" dirty="0"/>
              <a:t> </a:t>
            </a:r>
            <a:r>
              <a:rPr lang="en-GB" dirty="0" err="1"/>
              <a:t>orientaci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proto </a:t>
            </a:r>
            <a:r>
              <a:rPr lang="en-GB" dirty="0" err="1"/>
              <a:t>obě</a:t>
            </a:r>
            <a:r>
              <a:rPr lang="en-GB" dirty="0"/>
              <a:t> </a:t>
            </a:r>
            <a:r>
              <a:rPr lang="en-GB" dirty="0" err="1"/>
              <a:t>konvence</a:t>
            </a:r>
            <a:r>
              <a:rPr lang="en-GB" dirty="0"/>
              <a:t> </a:t>
            </a:r>
            <a:r>
              <a:rPr lang="en-GB" dirty="0" err="1"/>
              <a:t>porovnány</a:t>
            </a:r>
            <a:r>
              <a:rPr lang="en-GB" dirty="0"/>
              <a:t> v </a:t>
            </a:r>
            <a:r>
              <a:rPr lang="cs-CZ" dirty="0" smtClean="0"/>
              <a:t>následující </a:t>
            </a:r>
            <a:r>
              <a:rPr lang="en-GB" dirty="0" err="1" smtClean="0"/>
              <a:t>tabulce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58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77961"/>
              </p:ext>
            </p:extLst>
          </p:nvPr>
        </p:nvGraphicFramePr>
        <p:xfrm>
          <a:off x="323528" y="4581128"/>
          <a:ext cx="779973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kument" r:id="rId4" imgW="5315347" imgH="540147" progId="Word.Document.12">
                  <p:embed/>
                </p:oleObj>
              </mc:Choice>
              <mc:Fallback>
                <p:oleObj name="Dokument" r:id="rId4" imgW="5315347" imgH="5401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4581128"/>
                        <a:ext cx="7799737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27827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Excitace AES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E-AES </a:t>
            </a:r>
            <a:r>
              <a:rPr lang="cs-CZ" dirty="0" smtClean="0"/>
              <a:t>– excitace </a:t>
            </a:r>
            <a:r>
              <a:rPr lang="cs-CZ" dirty="0"/>
              <a:t>pomocí </a:t>
            </a:r>
            <a:r>
              <a:rPr lang="cs-CZ" dirty="0" smtClean="0"/>
              <a:t>elektronů – vyšší úroveň signálu i pozadí</a:t>
            </a:r>
            <a:endParaRPr lang="cs-CZ" dirty="0"/>
          </a:p>
          <a:p>
            <a:r>
              <a:rPr lang="cs-CZ" b="1" dirty="0" smtClean="0"/>
              <a:t>X-AES </a:t>
            </a:r>
            <a:r>
              <a:rPr lang="cs-CZ" dirty="0" smtClean="0"/>
              <a:t>– excitace </a:t>
            </a:r>
            <a:r>
              <a:rPr lang="cs-CZ" dirty="0"/>
              <a:t>pomocí RTG </a:t>
            </a:r>
            <a:r>
              <a:rPr lang="cs-CZ" dirty="0" smtClean="0"/>
              <a:t>fotonů - menší </a:t>
            </a:r>
            <a:r>
              <a:rPr lang="cs-CZ" dirty="0"/>
              <a:t>riziko poškození povrchu</a:t>
            </a:r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není nutné monochromatické záření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Obecně uvolnění sekundárního elektronu –celkově dvojnásobná ionizace atomu, nejčastěji uvolnění Augerova elektronu ze stejné slupky odkud byla zaplněna vakance</a:t>
            </a:r>
          </a:p>
          <a:p>
            <a:r>
              <a:rPr lang="cs-CZ" dirty="0"/>
              <a:t>Využíváno spíš pro lehčí prvky</a:t>
            </a:r>
          </a:p>
          <a:p>
            <a:r>
              <a:rPr lang="cs-CZ" dirty="0" err="1"/>
              <a:t>Augerovo</a:t>
            </a:r>
            <a:r>
              <a:rPr lang="cs-CZ" dirty="0"/>
              <a:t> spektrum je registrováno jako závislost proudu Augerových elektronů na jejich kinetické </a:t>
            </a:r>
            <a:r>
              <a:rPr lang="cs-CZ" dirty="0" smtClean="0"/>
              <a:t>energii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59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63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Experimentální uspořádání a instrumentace</a:t>
            </a:r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 smtClean="0"/>
              <a:t>Emise Augerova elektronu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60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258816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600" dirty="0" smtClean="0"/>
              <a:t>Nejdříve </a:t>
            </a:r>
            <a:r>
              <a:rPr lang="cs-CZ" sz="1600" dirty="0"/>
              <a:t>se vytvoří díra emisí fotoelektronu nebo sekundárního elektronu z vnitřní hladiny, např. K. Ta je potom zaplněna elektronem z vyšší hladiny, na obr. </a:t>
            </a:r>
            <a:r>
              <a:rPr lang="cs-CZ" sz="1600" dirty="0" smtClean="0"/>
              <a:t>4 z hladiny </a:t>
            </a:r>
            <a:r>
              <a:rPr lang="cs-CZ" sz="1600" dirty="0"/>
              <a:t>L</a:t>
            </a:r>
            <a:r>
              <a:rPr lang="cs-CZ" sz="1600" baseline="-25000" dirty="0"/>
              <a:t>1</a:t>
            </a:r>
            <a:r>
              <a:rPr lang="cs-CZ" sz="1600" dirty="0"/>
              <a:t>. Uvolněná energie E</a:t>
            </a:r>
            <a:r>
              <a:rPr lang="cs-CZ" sz="1600" baseline="-25000" dirty="0"/>
              <a:t>K</a:t>
            </a:r>
            <a:r>
              <a:rPr lang="cs-CZ" sz="1600" dirty="0"/>
              <a:t> – E</a:t>
            </a:r>
            <a:r>
              <a:rPr lang="cs-CZ" sz="1600" baseline="-25000" dirty="0"/>
              <a:t>L1</a:t>
            </a:r>
            <a:r>
              <a:rPr lang="cs-CZ" sz="1600" dirty="0"/>
              <a:t> je předána dalšímu elektronu, zde na hladině L</a:t>
            </a:r>
            <a:r>
              <a:rPr lang="cs-CZ" sz="1600" baseline="-25000" dirty="0"/>
              <a:t>23</a:t>
            </a:r>
            <a:r>
              <a:rPr lang="cs-CZ" sz="1600" dirty="0"/>
              <a:t> (Hladiny L</a:t>
            </a:r>
            <a:r>
              <a:rPr lang="cs-CZ" sz="1600" baseline="-25000" dirty="0"/>
              <a:t>2</a:t>
            </a:r>
            <a:r>
              <a:rPr lang="cs-CZ" sz="1600" dirty="0"/>
              <a:t> a L</a:t>
            </a:r>
            <a:r>
              <a:rPr lang="cs-CZ" sz="1600" baseline="-25000" dirty="0"/>
              <a:t>3</a:t>
            </a:r>
            <a:r>
              <a:rPr lang="cs-CZ" sz="1600" dirty="0"/>
              <a:t> jsou často tak blízké, že jsou v </a:t>
            </a:r>
            <a:r>
              <a:rPr lang="cs-CZ" sz="1600" dirty="0" err="1"/>
              <a:t>Augerově</a:t>
            </a:r>
            <a:r>
              <a:rPr lang="cs-CZ" sz="1600" dirty="0"/>
              <a:t> spektroskopii nerozlišitelné). Tento elektron nesoucí označení podle elektronových hladin zahrnutých v daném </a:t>
            </a:r>
            <a:r>
              <a:rPr lang="cs-CZ" sz="1600" dirty="0" err="1"/>
              <a:t>Augerově</a:t>
            </a:r>
            <a:r>
              <a:rPr lang="cs-CZ" sz="1600" dirty="0"/>
              <a:t> procesu „KL</a:t>
            </a:r>
            <a:r>
              <a:rPr lang="cs-CZ" sz="1600" baseline="-25000" dirty="0"/>
              <a:t>1</a:t>
            </a:r>
            <a:r>
              <a:rPr lang="cs-CZ" sz="1600" dirty="0"/>
              <a:t>L</a:t>
            </a:r>
            <a:r>
              <a:rPr lang="cs-CZ" sz="1600" baseline="-25000" dirty="0"/>
              <a:t>23</a:t>
            </a:r>
            <a:r>
              <a:rPr lang="cs-CZ" sz="1600" dirty="0"/>
              <a:t>“ je potom emitován do vakua s kinetickou energií </a:t>
            </a:r>
          </a:p>
          <a:p>
            <a:pPr marL="0" indent="0">
              <a:buNone/>
            </a:pPr>
            <a:r>
              <a:rPr lang="cs-CZ" sz="1600" i="1" dirty="0"/>
              <a:t>E</a:t>
            </a:r>
            <a:r>
              <a:rPr lang="cs-CZ" sz="1600" i="1" baseline="-25000" dirty="0"/>
              <a:t>KLL</a:t>
            </a:r>
            <a:r>
              <a:rPr lang="cs-CZ" sz="1600" i="1" dirty="0"/>
              <a:t> = </a:t>
            </a:r>
            <a:r>
              <a:rPr lang="cs-CZ" sz="1600" i="1" dirty="0" err="1"/>
              <a:t>E</a:t>
            </a:r>
            <a:r>
              <a:rPr lang="cs-CZ" sz="1600" i="1" baseline="-25000" dirty="0" err="1"/>
              <a:t>b</a:t>
            </a:r>
            <a:r>
              <a:rPr lang="cs-CZ" sz="1600" i="1" baseline="-25000" dirty="0"/>
              <a:t> </a:t>
            </a:r>
            <a:r>
              <a:rPr lang="cs-CZ" sz="1600" i="1" dirty="0"/>
              <a:t>(K) – </a:t>
            </a:r>
            <a:r>
              <a:rPr lang="cs-CZ" sz="1600" i="1" dirty="0" err="1"/>
              <a:t>E</a:t>
            </a:r>
            <a:r>
              <a:rPr lang="cs-CZ" sz="1600" i="1" baseline="-25000" dirty="0" err="1"/>
              <a:t>b</a:t>
            </a:r>
            <a:r>
              <a:rPr lang="cs-CZ" sz="1600" i="1" dirty="0"/>
              <a:t>(L</a:t>
            </a:r>
            <a:r>
              <a:rPr lang="cs-CZ" sz="1600" i="1" baseline="-25000" dirty="0"/>
              <a:t>1</a:t>
            </a:r>
            <a:r>
              <a:rPr lang="cs-CZ" sz="1600" i="1" dirty="0"/>
              <a:t>) – </a:t>
            </a:r>
            <a:r>
              <a:rPr lang="cs-CZ" sz="1600" i="1" dirty="0" err="1"/>
              <a:t>E</a:t>
            </a:r>
            <a:r>
              <a:rPr lang="cs-CZ" sz="1600" i="1" baseline="-25000" dirty="0" err="1"/>
              <a:t>b</a:t>
            </a:r>
            <a:r>
              <a:rPr lang="cs-CZ" sz="1600" i="1" dirty="0"/>
              <a:t>(L</a:t>
            </a:r>
            <a:r>
              <a:rPr lang="cs-CZ" sz="1600" i="1" baseline="-25000" dirty="0"/>
              <a:t>23</a:t>
            </a:r>
            <a:r>
              <a:rPr lang="cs-CZ" sz="1600" i="1" dirty="0"/>
              <a:t>) </a:t>
            </a:r>
            <a:r>
              <a:rPr lang="cs-CZ" sz="1600" i="1" dirty="0" smtClean="0"/>
              <a:t>- </a:t>
            </a:r>
            <a:r>
              <a:rPr lang="el-GR" sz="1600" i="1" dirty="0" smtClean="0"/>
              <a:t>Φ</a:t>
            </a:r>
            <a:r>
              <a:rPr lang="el-GR" sz="1600" i="1" baseline="-25000" dirty="0" smtClean="0"/>
              <a:t>σ</a:t>
            </a:r>
            <a:r>
              <a:rPr lang="cs-CZ" sz="1600" i="1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Podobně jako ve spektroskopii XPS je nutno do přesného výpočtu zahrnout relaxační energie. Zde je ovšem situace složitější o to, že v </a:t>
            </a:r>
            <a:r>
              <a:rPr lang="cs-CZ" sz="1600" i="1" dirty="0" smtClean="0"/>
              <a:t> </a:t>
            </a:r>
            <a:r>
              <a:rPr lang="cs-CZ" sz="1600" dirty="0" smtClean="0"/>
              <a:t>průběhu procesu vznikají, na rozdíl od procesu </a:t>
            </a:r>
            <a:r>
              <a:rPr lang="cs-CZ" sz="1600" dirty="0" err="1" smtClean="0"/>
              <a:t>fotoionizace</a:t>
            </a:r>
            <a:r>
              <a:rPr lang="cs-CZ" sz="1600" dirty="0" smtClean="0"/>
              <a:t>, dvě díry. Obecně lze říci, že AES, jakožto </a:t>
            </a:r>
            <a:r>
              <a:rPr lang="cs-CZ" sz="1600" dirty="0" err="1" smtClean="0"/>
              <a:t>tříhladinový</a:t>
            </a:r>
            <a:r>
              <a:rPr lang="cs-CZ" sz="1600" dirty="0" smtClean="0"/>
              <a:t> proces, je méně užívaná pro studium chemického stavu atomů, v neposlední řadě i pro to, že přirozená šířka Augerových linií  je širší než v případě XPS. </a:t>
            </a:r>
            <a:endParaRPr lang="cs-CZ" sz="16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070560"/>
              </p:ext>
            </p:extLst>
          </p:nvPr>
        </p:nvGraphicFramePr>
        <p:xfrm>
          <a:off x="4775034" y="1988840"/>
          <a:ext cx="3641970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orelDRAW" r:id="rId3" imgW="2152080" imgH="1828080" progId="CorelDRAW.Graphic.11">
                  <p:embed/>
                </p:oleObj>
              </mc:Choice>
              <mc:Fallback>
                <p:oleObj name="CorelDRAW" r:id="rId3" imgW="2152080" imgH="1828080" progId="CorelDRAW.Graphic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034" y="1988840"/>
                        <a:ext cx="3641970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323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Instrumentace </a:t>
            </a:r>
            <a:r>
              <a:rPr lang="cs-CZ" dirty="0" smtClean="0"/>
              <a:t>–</a:t>
            </a:r>
            <a:r>
              <a:rPr lang="cs-CZ" b="1" dirty="0" smtClean="0"/>
              <a:t>Augerova spektroskopie </a:t>
            </a:r>
            <a:r>
              <a:rPr lang="cs-CZ" b="1" dirty="0"/>
              <a:t>/ mikrosonda </a:t>
            </a:r>
            <a:r>
              <a:rPr lang="cs-CZ" dirty="0" smtClean="0"/>
              <a:t>–</a:t>
            </a:r>
            <a:r>
              <a:rPr lang="cs-CZ" i="1" dirty="0" smtClean="0"/>
              <a:t>detekce analogická </a:t>
            </a:r>
            <a:r>
              <a:rPr lang="cs-CZ" i="1" dirty="0"/>
              <a:t>jako pro </a:t>
            </a:r>
            <a:r>
              <a:rPr lang="cs-CZ" i="1" dirty="0" smtClean="0"/>
              <a:t>ESCA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0BC0-A58E-4F69-92A7-44E355946331}" type="slidenum">
              <a:rPr lang="cs-CZ" smtClean="0"/>
              <a:pPr>
                <a:defRPr/>
              </a:pPr>
              <a:t>61</a:t>
            </a:fld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7490"/>
            <a:ext cx="42100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r="2706"/>
          <a:stretch/>
        </p:blipFill>
        <p:spPr bwMode="auto">
          <a:xfrm>
            <a:off x="4461570" y="1484784"/>
            <a:ext cx="3669789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461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AES - </a:t>
            </a:r>
            <a:r>
              <a:rPr lang="cs-CZ" b="1" dirty="0" err="1" smtClean="0"/>
              <a:t>Auger</a:t>
            </a:r>
            <a:r>
              <a:rPr lang="cs-CZ" b="1" dirty="0" smtClean="0"/>
              <a:t> </a:t>
            </a:r>
            <a:r>
              <a:rPr lang="cs-CZ" b="1" dirty="0" err="1" smtClean="0"/>
              <a:t>electron</a:t>
            </a:r>
            <a:r>
              <a:rPr lang="cs-CZ" b="1" dirty="0" smtClean="0"/>
              <a:t> </a:t>
            </a:r>
            <a:r>
              <a:rPr lang="cs-CZ" b="1" dirty="0" err="1" smtClean="0"/>
              <a:t>spectroscopy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SAM – </a:t>
            </a:r>
            <a:r>
              <a:rPr lang="cs-CZ" b="1" dirty="0" err="1" smtClean="0"/>
              <a:t>scanning</a:t>
            </a:r>
            <a:r>
              <a:rPr lang="cs-CZ" b="1" dirty="0" smtClean="0"/>
              <a:t> </a:t>
            </a:r>
            <a:r>
              <a:rPr lang="cs-CZ" b="1" dirty="0" err="1"/>
              <a:t>Auger</a:t>
            </a:r>
            <a:r>
              <a:rPr lang="cs-CZ" b="1" dirty="0"/>
              <a:t> </a:t>
            </a:r>
            <a:r>
              <a:rPr lang="cs-CZ" b="1" dirty="0" err="1" smtClean="0"/>
              <a:t>microscopy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Silné </a:t>
            </a:r>
            <a:r>
              <a:rPr lang="cs-CZ" dirty="0"/>
              <a:t>stránky</a:t>
            </a:r>
          </a:p>
          <a:p>
            <a:pPr lvl="1"/>
            <a:r>
              <a:rPr lang="cs-CZ" dirty="0"/>
              <a:t>Velmi malé plochy (desítky </a:t>
            </a:r>
            <a:r>
              <a:rPr lang="cs-CZ" dirty="0" err="1"/>
              <a:t>nm</a:t>
            </a:r>
            <a:r>
              <a:rPr lang="cs-CZ" dirty="0"/>
              <a:t>), mapování</a:t>
            </a:r>
          </a:p>
          <a:p>
            <a:pPr lvl="1"/>
            <a:r>
              <a:rPr lang="cs-CZ" dirty="0"/>
              <a:t>Extrémně tenká povrchová vrstva </a:t>
            </a:r>
            <a:r>
              <a:rPr lang="cs-CZ" dirty="0" smtClean="0"/>
              <a:t>– od </a:t>
            </a:r>
            <a:r>
              <a:rPr lang="cs-CZ" dirty="0"/>
              <a:t>cca 2 </a:t>
            </a:r>
            <a:r>
              <a:rPr lang="cs-CZ" dirty="0" err="1"/>
              <a:t>nm</a:t>
            </a:r>
            <a:endParaRPr lang="cs-CZ" dirty="0"/>
          </a:p>
          <a:p>
            <a:pPr lvl="1"/>
            <a:r>
              <a:rPr lang="cs-CZ" dirty="0"/>
              <a:t>Možnost hloubkového profilu</a:t>
            </a:r>
          </a:p>
          <a:p>
            <a:pPr lvl="1"/>
            <a:r>
              <a:rPr lang="cs-CZ" dirty="0"/>
              <a:t>Široká škála prvků </a:t>
            </a:r>
            <a:r>
              <a:rPr lang="cs-CZ" dirty="0" smtClean="0"/>
              <a:t>– </a:t>
            </a:r>
            <a:r>
              <a:rPr lang="cs-CZ" dirty="0" err="1" smtClean="0"/>
              <a:t>Li</a:t>
            </a:r>
            <a:r>
              <a:rPr lang="cs-CZ" dirty="0" smtClean="0"/>
              <a:t> </a:t>
            </a:r>
            <a:r>
              <a:rPr lang="cs-CZ" dirty="0"/>
              <a:t>-U </a:t>
            </a:r>
          </a:p>
          <a:p>
            <a:r>
              <a:rPr lang="cs-CZ" dirty="0"/>
              <a:t>Slabé stránky</a:t>
            </a:r>
          </a:p>
          <a:p>
            <a:pPr lvl="1"/>
            <a:r>
              <a:rPr lang="cs-CZ" dirty="0"/>
              <a:t>Nutné použití standardů pro spolehlivou kvantifikaci</a:t>
            </a:r>
          </a:p>
          <a:p>
            <a:pPr lvl="1"/>
            <a:r>
              <a:rPr lang="cs-CZ" dirty="0"/>
              <a:t>Vzorky musí snést vysoké vakuum</a:t>
            </a:r>
          </a:p>
          <a:p>
            <a:pPr lvl="1"/>
            <a:r>
              <a:rPr lang="cs-CZ" dirty="0"/>
              <a:t>Horší mez stanovitelnosti –nad úrovní 0,1 </a:t>
            </a:r>
            <a:r>
              <a:rPr lang="cs-CZ" dirty="0" err="1"/>
              <a:t>at</a:t>
            </a:r>
            <a:r>
              <a:rPr lang="cs-CZ" dirty="0"/>
              <a:t>. %, spíš okolo 1 %</a:t>
            </a:r>
          </a:p>
          <a:p>
            <a:pPr lvl="1"/>
            <a:r>
              <a:rPr lang="cs-CZ" dirty="0"/>
              <a:t>Nutné speciální postupy pro nevodivé vzorky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62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1948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 err="1" smtClean="0"/>
              <a:t>Peningova</a:t>
            </a:r>
            <a:r>
              <a:rPr lang="cs-CZ" sz="3200" b="1" dirty="0" smtClean="0"/>
              <a:t> ionizační elektronová spektroskopie (PIES)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7958658" cy="4829175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Metoda PIES je založena na studiu energetických spekter elektronů, které jsou uvolněny při nepružných srážkách molekul vzorku s excitovaným atomem (nejčastěji He</a:t>
            </a:r>
            <a:r>
              <a:rPr lang="cs-CZ" baseline="30000" dirty="0" smtClean="0"/>
              <a:t>*</a:t>
            </a:r>
            <a:r>
              <a:rPr lang="cs-CZ" dirty="0" smtClean="0"/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			</a:t>
            </a:r>
            <a:r>
              <a:rPr lang="cs-CZ" dirty="0" smtClean="0">
                <a:solidFill>
                  <a:srgbClr val="C00000"/>
                </a:solidFill>
              </a:rPr>
              <a:t>AB + He</a:t>
            </a:r>
            <a:r>
              <a:rPr lang="cs-CZ" baseline="30000" dirty="0" smtClean="0">
                <a:solidFill>
                  <a:srgbClr val="C00000"/>
                </a:solidFill>
              </a:rPr>
              <a:t>*</a:t>
            </a:r>
            <a:r>
              <a:rPr lang="cs-CZ" dirty="0" smtClean="0">
                <a:solidFill>
                  <a:srgbClr val="C00000"/>
                </a:solidFill>
              </a:rPr>
              <a:t> → AB</a:t>
            </a:r>
            <a:r>
              <a:rPr lang="cs-CZ" baseline="30000" dirty="0" smtClean="0">
                <a:solidFill>
                  <a:srgbClr val="C00000"/>
                </a:solidFill>
              </a:rPr>
              <a:t>+</a:t>
            </a:r>
            <a:r>
              <a:rPr lang="cs-CZ" dirty="0" smtClean="0">
                <a:solidFill>
                  <a:srgbClr val="C00000"/>
                </a:solidFill>
              </a:rPr>
              <a:t> + e</a:t>
            </a:r>
            <a:r>
              <a:rPr lang="cs-CZ" baseline="30000" dirty="0" smtClean="0">
                <a:solidFill>
                  <a:srgbClr val="C00000"/>
                </a:solidFill>
              </a:rPr>
              <a:t>-</a:t>
            </a:r>
            <a:r>
              <a:rPr lang="cs-CZ" dirty="0" smtClean="0">
                <a:solidFill>
                  <a:srgbClr val="C00000"/>
                </a:solidFill>
              </a:rPr>
              <a:t> + He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Při analýze musí být dodržena podmínka, že excitační energie předem dodaná atomům He musí být větší než ionizační energie molekul AB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Vedle analýzy energetických spekter uvolněných elektronů lze rovněž analyzovat vznikající ionty (AB</a:t>
            </a:r>
            <a:r>
              <a:rPr lang="cs-CZ" baseline="30000" dirty="0" smtClean="0"/>
              <a:t>+</a:t>
            </a:r>
            <a:r>
              <a:rPr lang="cs-CZ" dirty="0" smtClean="0"/>
              <a:t> a další), jež mohou být v základním nebo excitovaném stavu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Metoda PIES poskytuje doplňující informace k údajům poskytovaným metodou UPS (povaha elektronového stavu vznikajícího iontu, mechanismus kolizního procesu)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 </a:t>
            </a:r>
            <a:r>
              <a:rPr lang="cs-CZ" dirty="0" err="1" smtClean="0"/>
              <a:t>Peningova</a:t>
            </a:r>
            <a:r>
              <a:rPr lang="cs-CZ" dirty="0" smtClean="0"/>
              <a:t> ionizační elektronová spektroskopie se používá pro látky v plynném nebo pevném skupenství. Metoda PIES nalézá využití zejména při řešení teoretických otázek srážkových a ionizačních procesů a při studiu procesů adsorpce</a:t>
            </a:r>
            <a:endParaRPr lang="cs-CZ" dirty="0"/>
          </a:p>
        </p:txBody>
      </p:sp>
      <p:sp>
        <p:nvSpPr>
          <p:cNvPr id="17411" name="Zástupný symbol pro datum 3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17413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91DE0-136E-4E34-AEFC-5D8A51BCD31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cs-CZ"/>
          </a:p>
        </p:txBody>
      </p:sp>
      <p:sp>
        <p:nvSpPr>
          <p:cNvPr id="17412" name="Zástupný symbol pro zápatí 4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Emise elektronů vyvolaná tunelovým jevem</a:t>
            </a:r>
            <a:endParaRPr lang="cs-CZ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Tunelový jev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1" y="1214438"/>
            <a:ext cx="7787208" cy="5454922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Při vložení silného elektrického pole 10</a:t>
            </a:r>
            <a:r>
              <a:rPr lang="cs-CZ" baseline="30000" dirty="0" smtClean="0"/>
              <a:t>9</a:t>
            </a:r>
            <a:r>
              <a:rPr lang="cs-CZ" dirty="0" smtClean="0"/>
              <a:t> - 10</a:t>
            </a:r>
            <a:r>
              <a:rPr lang="cs-CZ" baseline="30000" dirty="0" smtClean="0"/>
              <a:t>10</a:t>
            </a:r>
            <a:r>
              <a:rPr lang="cs-CZ" dirty="0" smtClean="0"/>
              <a:t> V/m mezi hrotovou katodu (poloměr hrotu 10</a:t>
            </a:r>
            <a:r>
              <a:rPr lang="cs-CZ" baseline="30000" dirty="0" smtClean="0"/>
              <a:t>2</a:t>
            </a:r>
            <a:r>
              <a:rPr lang="cs-CZ" dirty="0" smtClean="0"/>
              <a:t> </a:t>
            </a:r>
            <a:r>
              <a:rPr lang="cs-CZ" dirty="0" err="1" smtClean="0"/>
              <a:t>nm</a:t>
            </a:r>
            <a:r>
              <a:rPr lang="cs-CZ" dirty="0" smtClean="0"/>
              <a:t>) a polokulovou anodu dochází k emisi elektronů z katody (tunelový jev). Za přítomnosti homogenního elektrického pole se průběh potenciální energie elektronu v okolí hrotu deformuje za vzniku bariery (v </a:t>
            </a:r>
            <a:r>
              <a:rPr lang="cs-CZ" dirty="0" smtClean="0"/>
              <a:t>nepřítomnosti </a:t>
            </a:r>
            <a:r>
              <a:rPr lang="cs-CZ" dirty="0" smtClean="0"/>
              <a:t>pole je konstantní). Přes vzniklý potenciálový val nelze běžně elektrony do vakua vypudit ani při vysoké intenzitě vloženého pole. Uplatňuje se zde ale tunelový efekt umožňující elektronům projít potenciálovým valem.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Energie elektronů při průchodu barierou je konstantní a rovná se energii elektronů v látce. Počet elektronů, které projdou barierou, je úměrný počtu elektronů na dané elektronové hladině v látce a pravděpodobnosti tunelového jevu: 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			</a:t>
            </a:r>
            <a:r>
              <a:rPr lang="cs-CZ" sz="3800" dirty="0" smtClean="0">
                <a:solidFill>
                  <a:srgbClr val="C00000"/>
                </a:solidFill>
              </a:rPr>
              <a:t>I</a:t>
            </a:r>
            <a:r>
              <a:rPr lang="cs-CZ" sz="3800" baseline="-25000" dirty="0" smtClean="0">
                <a:solidFill>
                  <a:srgbClr val="C00000"/>
                </a:solidFill>
              </a:rPr>
              <a:t>E</a:t>
            </a:r>
            <a:r>
              <a:rPr lang="cs-CZ" sz="3800" dirty="0" smtClean="0">
                <a:solidFill>
                  <a:srgbClr val="C00000"/>
                </a:solidFill>
              </a:rPr>
              <a:t> = </a:t>
            </a:r>
            <a:r>
              <a:rPr lang="cs-CZ" sz="3800" dirty="0" err="1" smtClean="0">
                <a:solidFill>
                  <a:srgbClr val="C00000"/>
                </a:solidFill>
              </a:rPr>
              <a:t>S</a:t>
            </a:r>
            <a:r>
              <a:rPr lang="cs-CZ" sz="3800" baseline="-25000" dirty="0" err="1" smtClean="0">
                <a:solidFill>
                  <a:srgbClr val="C00000"/>
                </a:solidFill>
              </a:rPr>
              <a:t>E</a:t>
            </a:r>
            <a:r>
              <a:rPr lang="cs-CZ" sz="3800" dirty="0" smtClean="0">
                <a:solidFill>
                  <a:srgbClr val="C00000"/>
                </a:solidFill>
              </a:rPr>
              <a:t>.</a:t>
            </a:r>
            <a:r>
              <a:rPr lang="cs-CZ" sz="3800" dirty="0" err="1" smtClean="0">
                <a:solidFill>
                  <a:srgbClr val="C00000"/>
                </a:solidFill>
              </a:rPr>
              <a:t>p</a:t>
            </a:r>
            <a:r>
              <a:rPr lang="cs-CZ" sz="3800" baseline="-25000" dirty="0" err="1" smtClean="0">
                <a:solidFill>
                  <a:srgbClr val="C00000"/>
                </a:solidFill>
              </a:rPr>
              <a:t>E</a:t>
            </a:r>
            <a:r>
              <a:rPr lang="cs-CZ" sz="3800" dirty="0" smtClean="0">
                <a:solidFill>
                  <a:srgbClr val="C00000"/>
                </a:solidFill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	I</a:t>
            </a:r>
            <a:r>
              <a:rPr lang="cs-CZ" baseline="-25000" dirty="0" smtClean="0"/>
              <a:t>E</a:t>
            </a:r>
            <a:r>
              <a:rPr lang="cs-CZ" dirty="0" smtClean="0"/>
              <a:t> - proud elektronů o energii E; S</a:t>
            </a:r>
            <a:r>
              <a:rPr lang="cs-CZ" baseline="-25000" dirty="0" smtClean="0"/>
              <a:t>E</a:t>
            </a:r>
            <a:r>
              <a:rPr lang="cs-CZ" dirty="0" smtClean="0"/>
              <a:t> - počet elektronů na dané elektronové hladině (hustota stavu); </a:t>
            </a:r>
            <a:r>
              <a:rPr lang="cs-CZ" dirty="0" err="1" smtClean="0"/>
              <a:t>p</a:t>
            </a:r>
            <a:r>
              <a:rPr lang="cs-CZ" baseline="-25000" dirty="0" err="1" smtClean="0"/>
              <a:t>E</a:t>
            </a:r>
            <a:r>
              <a:rPr lang="cs-CZ" dirty="0" smtClean="0"/>
              <a:t> - pravdě-podobnost tunelového jevu</a:t>
            </a:r>
            <a:endParaRPr lang="cs-CZ" dirty="0"/>
          </a:p>
        </p:txBody>
      </p:sp>
      <p:sp>
        <p:nvSpPr>
          <p:cNvPr id="19459" name="Zástupný symbol pro datum 3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19461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2E497D-A031-4B3B-9BCE-F282A29C2ED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cs-CZ"/>
          </a:p>
        </p:txBody>
      </p:sp>
      <p:sp>
        <p:nvSpPr>
          <p:cNvPr id="19460" name="Zástupný symbol pro zápatí 4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/>
              <a:t>Autoemisní elektronová mikroskopie a spektroskopie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Metoda využívající emise elektronů vyvolané tunelovým jevem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Při </a:t>
            </a:r>
            <a:r>
              <a:rPr lang="cs-CZ" dirty="0" smtClean="0">
                <a:solidFill>
                  <a:srgbClr val="C00000"/>
                </a:solidFill>
              </a:rPr>
              <a:t>autoemisní elektronové mikroskopii </a:t>
            </a:r>
            <a:r>
              <a:rPr lang="cs-CZ" dirty="0" smtClean="0"/>
              <a:t>se sleduje geometrické rozdělení elektronů z emitující katody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Při </a:t>
            </a:r>
            <a:r>
              <a:rPr lang="cs-CZ" dirty="0" smtClean="0">
                <a:solidFill>
                  <a:srgbClr val="C00000"/>
                </a:solidFill>
              </a:rPr>
              <a:t>autoemisní elektronové spektroskopii </a:t>
            </a:r>
            <a:r>
              <a:rPr lang="cs-CZ" dirty="0" smtClean="0"/>
              <a:t>se sleduje energetické spektrum elektronů emitovaných z hrotové katody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Uvedenou metodou lze studovat elektronové stavy atomů ve velmi tenké (téměř monomolekulární) povrchové vrstvě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Metodu lze použít rovněž pro </a:t>
            </a:r>
            <a:r>
              <a:rPr lang="cs-CZ" dirty="0" smtClean="0">
                <a:solidFill>
                  <a:srgbClr val="C00000"/>
                </a:solidFill>
              </a:rPr>
              <a:t>studium adsorpce </a:t>
            </a:r>
            <a:r>
              <a:rPr lang="cs-CZ" dirty="0" smtClean="0"/>
              <a:t>na povrchu pevných látek 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20483" name="Zástupný symbol pro datum 3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20485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CAC05E-771C-45F0-8247-CF0375CD1C8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cs-CZ"/>
          </a:p>
        </p:txBody>
      </p:sp>
      <p:sp>
        <p:nvSpPr>
          <p:cNvPr id="20484" name="Zástupný symbol pro zápatí 4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Spektroskopie nepružného elektronového tunelování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7848872" cy="502686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sz="2600" dirty="0" smtClean="0"/>
              <a:t>Při </a:t>
            </a:r>
            <a:r>
              <a:rPr lang="cs-CZ" sz="2600" i="1" dirty="0" smtClean="0">
                <a:solidFill>
                  <a:srgbClr val="C00000"/>
                </a:solidFill>
              </a:rPr>
              <a:t>nepružném</a:t>
            </a:r>
            <a:r>
              <a:rPr lang="cs-CZ" sz="2600" dirty="0" smtClean="0"/>
              <a:t> tunelování dochází při průchodu elektronu vrstvou adsorbovaných molekul k ovlivnění jejich vibračních stavů (</a:t>
            </a:r>
            <a:r>
              <a:rPr lang="cs-CZ" sz="2600" i="1" dirty="0" smtClean="0">
                <a:solidFill>
                  <a:srgbClr val="C00000"/>
                </a:solidFill>
              </a:rPr>
              <a:t>elektron ztrácí část své energie</a:t>
            </a:r>
            <a:r>
              <a:rPr lang="cs-CZ" sz="2600" dirty="0" smtClean="0"/>
              <a:t>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sz="2600" dirty="0" smtClean="0"/>
              <a:t>Energetickou analýzou prošlých elektronů lze vyhodnotit uvedené interakce a sledovat </a:t>
            </a:r>
            <a:r>
              <a:rPr lang="cs-CZ" sz="2600" i="1" dirty="0" smtClean="0">
                <a:solidFill>
                  <a:srgbClr val="C00000"/>
                </a:solidFill>
              </a:rPr>
              <a:t>vibrační</a:t>
            </a:r>
            <a:r>
              <a:rPr lang="cs-CZ" sz="2600" dirty="0" smtClean="0"/>
              <a:t> stavy (př. rotační stavy) adsorbovaných molekul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sz="2600" dirty="0" smtClean="0"/>
              <a:t>Metoda umožňuje proměřovat pásy aktivní v infračerveném i v </a:t>
            </a:r>
            <a:r>
              <a:rPr lang="cs-CZ" sz="2600" dirty="0" err="1" smtClean="0"/>
              <a:t>Ramanově</a:t>
            </a:r>
            <a:r>
              <a:rPr lang="cs-CZ" sz="2600" dirty="0" smtClean="0"/>
              <a:t> spektru</a:t>
            </a:r>
            <a:endParaRPr lang="cs-CZ" sz="2600" dirty="0"/>
          </a:p>
        </p:txBody>
      </p:sp>
      <p:sp>
        <p:nvSpPr>
          <p:cNvPr id="21507" name="Zástupný symbol pro datum 2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21509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67FB13-712B-4323-A6FD-315C8DAE4C4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cs-CZ"/>
          </a:p>
        </p:txBody>
      </p:sp>
      <p:sp>
        <p:nvSpPr>
          <p:cNvPr id="21508" name="Zástupný symbol pro zápatí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Změny v paprsku elektronů při interakci s analyzovanou látkou</a:t>
            </a:r>
            <a:endParaRPr lang="cs-CZ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Interakce elektronů s látkou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Spektroskopie energetických ztrát elektronů ELS, EELS (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loss</a:t>
            </a:r>
            <a:r>
              <a:rPr lang="cs-CZ" dirty="0" smtClean="0"/>
              <a:t> </a:t>
            </a:r>
            <a:r>
              <a:rPr lang="cs-CZ" dirty="0" err="1" smtClean="0"/>
              <a:t>spectroscopy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Spektroskopie ionizačních energetických ztrát (ILS)</a:t>
            </a:r>
          </a:p>
          <a:p>
            <a:pPr lvl="2"/>
            <a:r>
              <a:rPr lang="cs-CZ" dirty="0" smtClean="0"/>
              <a:t>Vnitřní hladiny</a:t>
            </a:r>
          </a:p>
          <a:p>
            <a:pPr lvl="2"/>
            <a:r>
              <a:rPr lang="cs-CZ" dirty="0" err="1" smtClean="0"/>
              <a:t>Plazmony</a:t>
            </a:r>
            <a:endParaRPr lang="cs-CZ" dirty="0" smtClean="0"/>
          </a:p>
          <a:p>
            <a:pPr lvl="1"/>
            <a:r>
              <a:rPr lang="cs-CZ" dirty="0" err="1" smtClean="0"/>
              <a:t>Spektroskoie</a:t>
            </a:r>
            <a:r>
              <a:rPr lang="cs-CZ" dirty="0" smtClean="0"/>
              <a:t> malých energetických ztrát elektronů (LELS)  - vibrační stavy</a:t>
            </a:r>
          </a:p>
          <a:p>
            <a:r>
              <a:rPr lang="cs-CZ" dirty="0" smtClean="0"/>
              <a:t>Difrakce pomalých elektronů</a:t>
            </a:r>
          </a:p>
          <a:p>
            <a:r>
              <a:rPr lang="cs-CZ" dirty="0" smtClean="0"/>
              <a:t>Spektrometrie prahových potenciálů</a:t>
            </a:r>
          </a:p>
          <a:p>
            <a:pPr lvl="1"/>
            <a:r>
              <a:rPr lang="cs-CZ" dirty="0" smtClean="0"/>
              <a:t>Prahová spektrometrie </a:t>
            </a:r>
            <a:r>
              <a:rPr lang="cs-CZ" dirty="0" err="1" smtClean="0"/>
              <a:t>kvazielasticky</a:t>
            </a:r>
            <a:r>
              <a:rPr lang="cs-CZ" dirty="0" smtClean="0"/>
              <a:t> odražených elektronů (DAPS)</a:t>
            </a:r>
          </a:p>
          <a:p>
            <a:pPr lvl="1"/>
            <a:r>
              <a:rPr lang="cs-CZ" dirty="0" smtClean="0"/>
              <a:t>Prahová spektrometrie </a:t>
            </a:r>
            <a:r>
              <a:rPr lang="cs-CZ" dirty="0" err="1" smtClean="0"/>
              <a:t>Augerových</a:t>
            </a:r>
            <a:r>
              <a:rPr lang="cs-CZ" dirty="0" smtClean="0"/>
              <a:t> elektronů (AEAPS – </a:t>
            </a:r>
            <a:r>
              <a:rPr lang="cs-CZ" dirty="0" err="1" smtClean="0"/>
              <a:t>Auger</a:t>
            </a:r>
            <a:r>
              <a:rPr lang="cs-CZ" dirty="0" smtClean="0"/>
              <a:t> </a:t>
            </a:r>
            <a:r>
              <a:rPr lang="cs-CZ" dirty="0" err="1" smtClean="0"/>
              <a:t>electron</a:t>
            </a:r>
            <a:r>
              <a:rPr lang="cs-CZ" dirty="0" smtClean="0"/>
              <a:t> </a:t>
            </a:r>
            <a:r>
              <a:rPr lang="cs-CZ" dirty="0" err="1" smtClean="0"/>
              <a:t>appearance</a:t>
            </a:r>
            <a:r>
              <a:rPr lang="cs-CZ" dirty="0" smtClean="0"/>
              <a:t>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spectrometry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Prahová spektrometrie měkkého RTG záření (SXAPS)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69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30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Vzorky pro 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Plynné</a:t>
            </a:r>
          </a:p>
          <a:p>
            <a:pPr lvl="1"/>
            <a:r>
              <a:rPr lang="cs-CZ" dirty="0" smtClean="0"/>
              <a:t>0,001 Pa</a:t>
            </a:r>
          </a:p>
          <a:p>
            <a:pPr lvl="1"/>
            <a:r>
              <a:rPr lang="cs-CZ" dirty="0" smtClean="0"/>
              <a:t>Paprsky plynu</a:t>
            </a:r>
          </a:p>
          <a:p>
            <a:pPr lvl="1"/>
            <a:r>
              <a:rPr lang="cs-CZ" dirty="0" smtClean="0"/>
              <a:t>Supersonická expanze</a:t>
            </a:r>
          </a:p>
          <a:p>
            <a:r>
              <a:rPr lang="cs-CZ" dirty="0" smtClean="0"/>
              <a:t>Tuhé</a:t>
            </a:r>
          </a:p>
          <a:p>
            <a:pPr lvl="1"/>
            <a:r>
              <a:rPr lang="cs-CZ" dirty="0" smtClean="0"/>
              <a:t>Tablety</a:t>
            </a:r>
          </a:p>
          <a:p>
            <a:pPr lvl="1"/>
            <a:r>
              <a:rPr lang="cs-CZ" dirty="0" smtClean="0"/>
              <a:t>Práškové (zalisovaní v In folii)</a:t>
            </a:r>
          </a:p>
          <a:p>
            <a:pPr lvl="1"/>
            <a:r>
              <a:rPr lang="cs-CZ" dirty="0" smtClean="0"/>
              <a:t>Iontové odprašování (Ar</a:t>
            </a:r>
            <a:r>
              <a:rPr lang="cs-CZ" baseline="30000" dirty="0" smtClean="0"/>
              <a:t>+</a:t>
            </a:r>
            <a:r>
              <a:rPr lang="cs-CZ" dirty="0" smtClean="0"/>
              <a:t>, He</a:t>
            </a:r>
            <a:r>
              <a:rPr lang="cs-CZ" baseline="30000" dirty="0" smtClean="0"/>
              <a:t>+</a:t>
            </a:r>
            <a:r>
              <a:rPr lang="cs-CZ" dirty="0" smtClean="0"/>
              <a:t>) – čištění povrchu</a:t>
            </a:r>
          </a:p>
          <a:p>
            <a:pPr lvl="2"/>
            <a:r>
              <a:rPr lang="cs-CZ" dirty="0" smtClean="0"/>
              <a:t>Ar</a:t>
            </a:r>
            <a:r>
              <a:rPr lang="cs-CZ" baseline="30000" dirty="0" smtClean="0"/>
              <a:t>+</a:t>
            </a:r>
            <a:r>
              <a:rPr lang="cs-CZ" dirty="0" smtClean="0"/>
              <a:t> </a:t>
            </a:r>
            <a:r>
              <a:rPr lang="cs-CZ" dirty="0" err="1" smtClean="0"/>
              <a:t>E</a:t>
            </a:r>
            <a:r>
              <a:rPr lang="cs-CZ" baseline="-25000" dirty="0" err="1" smtClean="0"/>
              <a:t>kin</a:t>
            </a:r>
            <a:r>
              <a:rPr lang="cs-CZ" dirty="0" smtClean="0"/>
              <a:t>=10</a:t>
            </a:r>
            <a:r>
              <a:rPr lang="cs-CZ" baseline="30000" dirty="0" smtClean="0"/>
              <a:t>4</a:t>
            </a:r>
            <a:r>
              <a:rPr lang="cs-CZ" dirty="0" smtClean="0"/>
              <a:t> eV, I=10</a:t>
            </a:r>
            <a:r>
              <a:rPr lang="cs-CZ" baseline="30000" dirty="0" smtClean="0"/>
              <a:t>-6</a:t>
            </a:r>
            <a:r>
              <a:rPr lang="cs-CZ" dirty="0" smtClean="0"/>
              <a:t>A/mm</a:t>
            </a:r>
            <a:r>
              <a:rPr lang="cs-CZ" baseline="30000" dirty="0" smtClean="0"/>
              <a:t>2</a:t>
            </a:r>
            <a:r>
              <a:rPr lang="cs-CZ" dirty="0" smtClean="0"/>
              <a:t>; nerez ocel 100 </a:t>
            </a:r>
            <a:r>
              <a:rPr lang="cs-CZ" dirty="0" err="1" smtClean="0"/>
              <a:t>pm</a:t>
            </a:r>
            <a:r>
              <a:rPr lang="cs-CZ" dirty="0" smtClean="0"/>
              <a:t>/s</a:t>
            </a:r>
          </a:p>
          <a:p>
            <a:pPr lvl="2"/>
            <a:r>
              <a:rPr lang="cs-CZ" dirty="0" smtClean="0"/>
              <a:t>Využití pro hloubkové profily</a:t>
            </a:r>
          </a:p>
          <a:p>
            <a:pPr lvl="1"/>
            <a:r>
              <a:rPr lang="cs-CZ" dirty="0" smtClean="0"/>
              <a:t>Lomové plochy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8424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Rozptyl elektronů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Studován je rozptyl elektronů, k němuž dochází při neelastických srážkách elektronů s molekulami plynů nebo s povrchem pevných látek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Při neelastických srážkách dochází k excitaci elektronových a vibračních stavů molekul: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>
                <a:solidFill>
                  <a:srgbClr val="C00000"/>
                </a:solidFill>
              </a:rPr>
              <a:t>			</a:t>
            </a:r>
            <a:r>
              <a:rPr lang="cs-CZ" dirty="0" err="1" smtClean="0">
                <a:solidFill>
                  <a:srgbClr val="C00000"/>
                </a:solidFill>
              </a:rPr>
              <a:t>E</a:t>
            </a:r>
            <a:r>
              <a:rPr lang="cs-CZ" baseline="-25000" dirty="0" err="1" smtClean="0">
                <a:solidFill>
                  <a:srgbClr val="C00000"/>
                </a:solidFill>
              </a:rPr>
              <a:t>p</a:t>
            </a:r>
            <a:r>
              <a:rPr lang="cs-CZ" dirty="0" smtClean="0">
                <a:solidFill>
                  <a:srgbClr val="C00000"/>
                </a:solidFill>
              </a:rPr>
              <a:t> = </a:t>
            </a:r>
            <a:r>
              <a:rPr lang="cs-CZ" dirty="0" err="1" smtClean="0">
                <a:solidFill>
                  <a:srgbClr val="C00000"/>
                </a:solidFill>
              </a:rPr>
              <a:t>E</a:t>
            </a:r>
            <a:r>
              <a:rPr lang="cs-CZ" baseline="-25000" dirty="0" err="1" smtClean="0">
                <a:solidFill>
                  <a:srgbClr val="C00000"/>
                </a:solidFill>
              </a:rPr>
              <a:t>r</a:t>
            </a:r>
            <a:r>
              <a:rPr lang="cs-CZ" dirty="0" smtClean="0">
                <a:solidFill>
                  <a:srgbClr val="C00000"/>
                </a:solidFill>
              </a:rPr>
              <a:t> +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cs-CZ" dirty="0" smtClean="0">
                <a:solidFill>
                  <a:srgbClr val="C00000"/>
                </a:solidFill>
              </a:rPr>
              <a:t>E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	</a:t>
            </a:r>
            <a:r>
              <a:rPr lang="cs-CZ" dirty="0" err="1" smtClean="0"/>
              <a:t>E</a:t>
            </a:r>
            <a:r>
              <a:rPr lang="cs-CZ" baseline="-25000" dirty="0" err="1" smtClean="0"/>
              <a:t>p</a:t>
            </a:r>
            <a:r>
              <a:rPr lang="cs-CZ" dirty="0" smtClean="0"/>
              <a:t> - energie primárního elektronového svazku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	</a:t>
            </a:r>
            <a:r>
              <a:rPr lang="cs-CZ" dirty="0" err="1" smtClean="0"/>
              <a:t>E</a:t>
            </a:r>
            <a:r>
              <a:rPr lang="cs-CZ" baseline="-25000" dirty="0" err="1" smtClean="0"/>
              <a:t>r</a:t>
            </a:r>
            <a:r>
              <a:rPr lang="cs-CZ" dirty="0" smtClean="0"/>
              <a:t> - energie rozptýleného elektronového paprsku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	</a:t>
            </a:r>
            <a:r>
              <a:rPr lang="el-GR" dirty="0" smtClean="0"/>
              <a:t>Δ</a:t>
            </a:r>
            <a:r>
              <a:rPr lang="cs-CZ" dirty="0" smtClean="0"/>
              <a:t>E - energie potřebná pro excitaci energetických stavů vzorku 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23555" name="Zástupný symbol pro datum 2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23557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3FA4FD-6EB0-4AE7-B671-94D9D4A69E7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cs-CZ"/>
          </a:p>
        </p:txBody>
      </p:sp>
      <p:sp>
        <p:nvSpPr>
          <p:cNvPr id="23556" name="Zástupný symbol pro zápatí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Spektroskopie energetických ztrát elektronů (ELS)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285751" y="1481138"/>
            <a:ext cx="7886650" cy="5019675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Rozptyl elektronů je základem metody </a:t>
            </a:r>
            <a:r>
              <a:rPr lang="cs-CZ" i="1" dirty="0" smtClean="0">
                <a:solidFill>
                  <a:srgbClr val="C00000"/>
                </a:solidFill>
              </a:rPr>
              <a:t>spektroskopie energetických ztrát elektronů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Mechanismus interakce elektronů s látkou je jiný než mechanismus absorpce fotonů - platí zde jiná výběrová pravidla - možnost sledovat </a:t>
            </a:r>
            <a:r>
              <a:rPr lang="cs-CZ" i="1" dirty="0" smtClean="0">
                <a:solidFill>
                  <a:srgbClr val="C00000"/>
                </a:solidFill>
              </a:rPr>
              <a:t>přechody zakázané v optické spektrometrii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Metodu lze použít pro studium povrchů pevných látek nebo pro studium plynů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Energetické ztráty elektronů lze měřit při průchodu elektronů tenkou folií vzorku nebo při odrazu elektronů od povrchu vzorku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Experimentálně zjištěné hodnoty </a:t>
            </a:r>
            <a:r>
              <a:rPr lang="el-GR" dirty="0" smtClean="0"/>
              <a:t>Δ</a:t>
            </a:r>
            <a:r>
              <a:rPr lang="cs-CZ" dirty="0" smtClean="0"/>
              <a:t>E odpovídají excitacím vibračních přechodů, excitacím valenčních (případně vnitřních) elektronů do vakantních hladin nebo excitacím </a:t>
            </a:r>
            <a:r>
              <a:rPr lang="cs-CZ" dirty="0" err="1" smtClean="0"/>
              <a:t>plasmonů</a:t>
            </a:r>
            <a:r>
              <a:rPr lang="cs-CZ" dirty="0" smtClean="0"/>
              <a:t> (kolektivních kmitů elektronového plynu v krystalové mříži)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Příkladem uplatnění uvedených metod může být studium mechanismu povrchové adsorpce nebo výzkum katalyzátorů</a:t>
            </a:r>
            <a:endParaRPr lang="cs-CZ" dirty="0"/>
          </a:p>
        </p:txBody>
      </p:sp>
      <p:sp>
        <p:nvSpPr>
          <p:cNvPr id="24579" name="Zástupný symbol pro datum 2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24581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413AC-ECE0-4705-B171-C1C9B79D0B5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cs-CZ"/>
          </a:p>
        </p:txBody>
      </p:sp>
      <p:sp>
        <p:nvSpPr>
          <p:cNvPr id="24580" name="Zástupný symbol pro zápatí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prof. Otruba</a:t>
            </a:r>
            <a:endParaRPr lang="cs-CZ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Difrakce pomalých elektronů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Difrakce pomalých elektronů povrchy pevných látek je </a:t>
            </a:r>
            <a:r>
              <a:rPr lang="cs-CZ" i="1" dirty="0" smtClean="0">
                <a:solidFill>
                  <a:srgbClr val="C00000"/>
                </a:solidFill>
              </a:rPr>
              <a:t>analogií difrakce rentgenových paprsků  </a:t>
            </a:r>
            <a:r>
              <a:rPr lang="cs-CZ" dirty="0" smtClean="0"/>
              <a:t>na krystalové mřížce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Elektronová tryska poskytuje svazek elektronů s energií od několika desítek do 1000 </a:t>
            </a:r>
            <a:r>
              <a:rPr lang="cs-CZ" dirty="0" err="1" smtClean="0"/>
              <a:t>eV</a:t>
            </a:r>
            <a:r>
              <a:rPr lang="cs-CZ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Dopadající elektrony jsou rozptylovány povrchovými vrstvami vzorku elasticky (bez výměny energie, asi 5%) i neelasticky (s výměnou energie)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Na detektor jsou přiváděny pouze elasticky rozptýlené elektrony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Měření se provádí za vysokého vakua, aby studovaný povrch nebyl </a:t>
            </a:r>
            <a:r>
              <a:rPr lang="cs-CZ" dirty="0" smtClean="0"/>
              <a:t>znečištěn </a:t>
            </a:r>
            <a:r>
              <a:rPr lang="cs-CZ" dirty="0" smtClean="0"/>
              <a:t>adsorpcí molekul okolních plynů. Ze získaných difrakčních obrazců lze určit hodnoty parametrů krystalové mřížky</a:t>
            </a:r>
            <a:endParaRPr lang="cs-CZ" dirty="0"/>
          </a:p>
        </p:txBody>
      </p:sp>
      <p:sp>
        <p:nvSpPr>
          <p:cNvPr id="25603" name="Zástupný symbol pro datum 2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25605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A084C2-0CF9-4E79-8959-7D8F8D19369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cs-CZ"/>
          </a:p>
        </p:txBody>
      </p:sp>
      <p:sp>
        <p:nvSpPr>
          <p:cNvPr id="25604" name="Zástupný symbol pro zápatí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3300"/>
                </a:solidFill>
              </a:rPr>
              <a:t>LEED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br>
              <a:rPr lang="en-US" sz="2400" b="1" dirty="0">
                <a:solidFill>
                  <a:srgbClr val="FF3300"/>
                </a:solidFill>
              </a:rPr>
            </a:br>
            <a:r>
              <a:rPr lang="en-US" sz="2400" b="1" dirty="0">
                <a:solidFill>
                  <a:srgbClr val="FF3300"/>
                </a:solidFill>
              </a:rPr>
              <a:t>Low Energy Electron Diffraction</a:t>
            </a:r>
            <a:endParaRPr lang="cs-CZ" sz="2400" b="1" dirty="0">
              <a:solidFill>
                <a:srgbClr val="FF3300"/>
              </a:solidFill>
            </a:endParaRPr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6588125" y="270827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E </a:t>
            </a:r>
            <a:r>
              <a:rPr lang="en-US"/>
              <a:t>~ 30 – 500 eV</a:t>
            </a:r>
            <a:endParaRPr lang="cs-CZ"/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0" y="1484313"/>
            <a:ext cx="89360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1924:</a:t>
            </a:r>
            <a:r>
              <a:rPr lang="en-US" sz="1600" dirty="0"/>
              <a:t> </a:t>
            </a:r>
            <a:r>
              <a:rPr lang="cs-CZ" sz="1600" dirty="0"/>
              <a:t>náhodný objev</a:t>
            </a:r>
            <a:r>
              <a:rPr lang="en-US" sz="1600" dirty="0"/>
              <a:t> Davisson a </a:t>
            </a:r>
            <a:r>
              <a:rPr lang="en-US" sz="1600" dirty="0" err="1"/>
              <a:t>Kunsman</a:t>
            </a:r>
            <a:r>
              <a:rPr lang="en-US" sz="1600" dirty="0"/>
              <a:t> </a:t>
            </a:r>
            <a:r>
              <a:rPr lang="cs-CZ" sz="1600" dirty="0"/>
              <a:t>během studia </a:t>
            </a:r>
            <a:r>
              <a:rPr lang="en-US" sz="1600" dirty="0" err="1"/>
              <a:t>emis</a:t>
            </a:r>
            <a:r>
              <a:rPr lang="cs-CZ" sz="1600" dirty="0"/>
              <a:t>e</a:t>
            </a:r>
            <a:r>
              <a:rPr lang="en-US" sz="1600" dirty="0"/>
              <a:t> </a:t>
            </a:r>
            <a:r>
              <a:rPr lang="cs-CZ" sz="1600" dirty="0"/>
              <a:t>elektronů z</a:t>
            </a:r>
            <a:r>
              <a:rPr lang="en-US" sz="1600" dirty="0"/>
              <a:t> Ni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1927:</a:t>
            </a:r>
            <a:r>
              <a:rPr lang="en-US" sz="1600" dirty="0"/>
              <a:t> Davisson and </a:t>
            </a:r>
            <a:r>
              <a:rPr lang="en-US" sz="1600" dirty="0" err="1"/>
              <a:t>Germer</a:t>
            </a:r>
            <a:r>
              <a:rPr lang="en-US" sz="1600" dirty="0"/>
              <a:t> </a:t>
            </a:r>
            <a:r>
              <a:rPr lang="cs-CZ" sz="1600" dirty="0"/>
              <a:t>nalezli difrakční maxima</a:t>
            </a:r>
            <a:r>
              <a:rPr lang="en-US" sz="1600" dirty="0"/>
              <a:t>:</a:t>
            </a:r>
          </a:p>
          <a:p>
            <a:pPr marL="742950" lvl="1" indent="-285750">
              <a:spcBef>
                <a:spcPct val="50000"/>
              </a:spcBef>
              <a:buFontTx/>
              <a:buChar char="–"/>
            </a:pPr>
            <a:r>
              <a:rPr lang="en-US" sz="1400" dirty="0" err="1">
                <a:solidFill>
                  <a:srgbClr val="FF3300"/>
                </a:solidFill>
              </a:rPr>
              <a:t>n</a:t>
            </a:r>
            <a:r>
              <a:rPr lang="en-US" sz="1400" dirty="0" err="1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sz="1400" dirty="0">
                <a:solidFill>
                  <a:srgbClr val="FF3300"/>
                </a:solidFill>
              </a:rPr>
              <a:t> = D </a:t>
            </a:r>
            <a:r>
              <a:rPr lang="en-US" sz="1400" dirty="0" err="1">
                <a:solidFill>
                  <a:srgbClr val="FF3300"/>
                </a:solidFill>
              </a:rPr>
              <a:t>sin</a:t>
            </a:r>
            <a:r>
              <a:rPr lang="en-US" sz="1400" dirty="0" err="1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sz="1400" dirty="0">
                <a:solidFill>
                  <a:srgbClr val="FF3300"/>
                </a:solidFill>
              </a:rPr>
              <a:t> </a:t>
            </a:r>
            <a:r>
              <a:rPr lang="en-US" sz="1400" dirty="0"/>
              <a:t>    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1934: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9900"/>
                </a:solidFill>
              </a:rPr>
              <a:t>Fluorescen</a:t>
            </a:r>
            <a:r>
              <a:rPr lang="cs-CZ" sz="1600" dirty="0">
                <a:solidFill>
                  <a:srgbClr val="009900"/>
                </a:solidFill>
              </a:rPr>
              <a:t>ční stínítko </a:t>
            </a:r>
            <a:r>
              <a:rPr lang="en-US" sz="1600" dirty="0"/>
              <a:t> </a:t>
            </a:r>
            <a:r>
              <a:rPr lang="cs-CZ" sz="1600" dirty="0"/>
              <a:t>(</a:t>
            </a:r>
            <a:r>
              <a:rPr lang="en-US" sz="1600" dirty="0"/>
              <a:t>Ehrenburg</a:t>
            </a:r>
            <a:r>
              <a:rPr lang="cs-CZ" sz="1600" dirty="0"/>
              <a:t>)</a:t>
            </a:r>
            <a:endParaRPr lang="en-US" sz="1600" i="1" dirty="0"/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1960: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9900"/>
                </a:solidFill>
              </a:rPr>
              <a:t>UHV </a:t>
            </a:r>
            <a:r>
              <a:rPr lang="en-US" sz="1600" dirty="0" err="1">
                <a:solidFill>
                  <a:srgbClr val="009900"/>
                </a:solidFill>
              </a:rPr>
              <a:t>technolog</a:t>
            </a:r>
            <a:r>
              <a:rPr lang="cs-CZ" sz="1600" dirty="0" err="1">
                <a:solidFill>
                  <a:srgbClr val="009900"/>
                </a:solidFill>
              </a:rPr>
              <a:t>ie</a:t>
            </a:r>
            <a:endParaRPr lang="en-US" sz="1600" dirty="0"/>
          </a:p>
        </p:txBody>
      </p:sp>
      <p:pic>
        <p:nvPicPr>
          <p:cNvPr id="24631" name="Picture 55" descr="scat6_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3543300" cy="2286000"/>
          </a:xfrm>
          <a:prstGeom prst="rect">
            <a:avLst/>
          </a:prstGeom>
          <a:noFill/>
        </p:spPr>
      </p:pic>
      <p:pic>
        <p:nvPicPr>
          <p:cNvPr id="24632" name="Picture 56" descr="LEED Opt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644900"/>
            <a:ext cx="2044700" cy="2519363"/>
          </a:xfrm>
          <a:prstGeom prst="rect">
            <a:avLst/>
          </a:prstGeom>
          <a:noFill/>
        </p:spPr>
      </p:pic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250825" y="6308725"/>
            <a:ext cx="499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Zdroj elektron</a:t>
            </a:r>
            <a:r>
              <a:rPr lang="cs-CZ" sz="1600"/>
              <a:t>ů, držák vzorku, registrace – vše v UHV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5795963" y="4797425"/>
            <a:ext cx="28084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/>
              <a:t>Mřížky –</a:t>
            </a:r>
            <a:r>
              <a:rPr lang="cs-CZ" dirty="0"/>
              <a:t> </a:t>
            </a:r>
          </a:p>
          <a:p>
            <a:r>
              <a:rPr lang="cs-CZ" sz="1200" dirty="0"/>
              <a:t>1. Přímá dráha elektronů</a:t>
            </a:r>
            <a:br>
              <a:rPr lang="cs-CZ" sz="1200" dirty="0"/>
            </a:br>
            <a:r>
              <a:rPr lang="cs-CZ" sz="1200" dirty="0"/>
              <a:t>2, 3 Filtrace energií (záporný potenciál vůči   </a:t>
            </a:r>
            <a:br>
              <a:rPr lang="cs-CZ" sz="1200" dirty="0"/>
            </a:br>
            <a:r>
              <a:rPr lang="cs-CZ" sz="1200" dirty="0"/>
              <a:t>        vzorku)</a:t>
            </a:r>
            <a:br>
              <a:rPr lang="cs-CZ" sz="1200" dirty="0"/>
            </a:br>
            <a:r>
              <a:rPr lang="cs-CZ" sz="1200" dirty="0"/>
              <a:t>4 Stínění pole kolektoru</a:t>
            </a:r>
          </a:p>
          <a:p>
            <a:endParaRPr lang="cs-CZ" sz="1200" dirty="0"/>
          </a:p>
        </p:txBody>
      </p:sp>
      <p:sp>
        <p:nvSpPr>
          <p:cNvPr id="24635" name="Text Box 59"/>
          <p:cNvSpPr txBox="1">
            <a:spLocks noChangeArrowheads="1"/>
          </p:cNvSpPr>
          <p:nvPr/>
        </p:nvSpPr>
        <p:spPr bwMode="auto">
          <a:xfrm>
            <a:off x="5248275" y="638175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1" dirty="0"/>
              <a:t>Detekce</a:t>
            </a:r>
            <a:r>
              <a:rPr lang="cs-CZ" sz="1400" dirty="0"/>
              <a:t> - W pokrytý Ni, 80</a:t>
            </a:r>
            <a:r>
              <a:rPr lang="en-US" sz="1400" dirty="0"/>
              <a:t>% </a:t>
            </a:r>
            <a:r>
              <a:rPr lang="en-US" sz="1400" dirty="0" err="1"/>
              <a:t>pr</a:t>
            </a:r>
            <a:r>
              <a:rPr lang="cs-CZ" sz="1400" dirty="0"/>
              <a:t>ů</a:t>
            </a:r>
            <a:r>
              <a:rPr lang="en-US" sz="1400" dirty="0" err="1"/>
              <a:t>chodnost</a:t>
            </a:r>
            <a:endParaRPr lang="cs-CZ" sz="1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12D4A-4C7E-4414-8B80-3D7975CD7003}" type="slidenum">
              <a:rPr lang="cs-CZ" smtClean="0"/>
              <a:pPr>
                <a:defRPr/>
              </a:pPr>
              <a:t>73</a:t>
            </a:fld>
            <a:endParaRPr lang="cs-CZ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leed_equ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63" y="615950"/>
            <a:ext cx="6621462" cy="5930900"/>
          </a:xfrm>
          <a:prstGeom prst="rect">
            <a:avLst/>
          </a:prstGeo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76763" y="3275013"/>
            <a:ext cx="136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9900"/>
                </a:solidFill>
              </a:rPr>
              <a:t>Sample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350" y="1357313"/>
            <a:ext cx="4062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200" u="sng" dirty="0">
                <a:solidFill>
                  <a:schemeClr val="accent2"/>
                </a:solidFill>
              </a:rPr>
              <a:t>Grid 1</a:t>
            </a:r>
            <a:r>
              <a:rPr lang="en-US" sz="2200" dirty="0">
                <a:solidFill>
                  <a:schemeClr val="accent2"/>
                </a:solidFill>
              </a:rPr>
              <a:t>: retarding voltage</a:t>
            </a:r>
            <a:br>
              <a:rPr lang="en-US" sz="2200" dirty="0">
                <a:solidFill>
                  <a:schemeClr val="accent2"/>
                </a:solidFill>
              </a:rPr>
            </a:br>
            <a:r>
              <a:rPr lang="en-US" sz="2200" dirty="0"/>
              <a:t>(selects only elastic electrons)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-30163" y="4548188"/>
            <a:ext cx="4405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200" u="sng">
                <a:solidFill>
                  <a:schemeClr val="accent2"/>
                </a:solidFill>
              </a:rPr>
              <a:t>Grid 2</a:t>
            </a:r>
            <a:r>
              <a:rPr lang="en-US" sz="2200">
                <a:solidFill>
                  <a:schemeClr val="accent2"/>
                </a:solidFill>
              </a:rPr>
              <a:t>: accelerating voltage</a:t>
            </a:r>
            <a:br>
              <a:rPr lang="en-US" sz="2200">
                <a:solidFill>
                  <a:schemeClr val="accent2"/>
                </a:solidFill>
              </a:rPr>
            </a:br>
            <a:r>
              <a:rPr lang="en-US" sz="2200"/>
              <a:t>(creates fluorescence on screen)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77813" y="2630488"/>
            <a:ext cx="3059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3300"/>
                </a:solidFill>
              </a:rPr>
              <a:t>Fluorescent Screen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476500" y="2060575"/>
            <a:ext cx="1195388" cy="8143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rot="-3235189">
            <a:off x="1926432" y="3807618"/>
            <a:ext cx="1492250" cy="81121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08E21-6431-4C40-BB99-7AFD043832EF}" type="slidenum">
              <a:rPr lang="cs-CZ" smtClean="0"/>
              <a:pPr>
                <a:defRPr/>
              </a:pPr>
              <a:t>74</a:t>
            </a:fld>
            <a:endParaRPr lang="cs-CZ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Difrakce elektronů v plynech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Difrakce elektronů v plynech je vedle mikrovlnné a infračervené spektrometrie jednou z hlavních metod </a:t>
            </a:r>
            <a:r>
              <a:rPr lang="cs-CZ" i="1" dirty="0" smtClean="0">
                <a:solidFill>
                  <a:srgbClr val="C00000"/>
                </a:solidFill>
              </a:rPr>
              <a:t>určování molekulové geometrie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Elektrony jsou emitovány z elektronové trysky, po urychlení a zaostření dopadají kolmo na vzorek molekul zkoumaného plynu vyletujícího z plynové trysky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Následně je elektronový svazek </a:t>
            </a:r>
            <a:r>
              <a:rPr lang="cs-CZ" dirty="0" err="1" smtClean="0"/>
              <a:t>difraktován</a:t>
            </a:r>
            <a:r>
              <a:rPr lang="cs-CZ" dirty="0" smtClean="0"/>
              <a:t> a registrován (na fotografické desce)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Metoda umožňuje měřit délky chemických vazeb s přesností na několik desetin </a:t>
            </a:r>
            <a:r>
              <a:rPr lang="cs-CZ" dirty="0" err="1" smtClean="0"/>
              <a:t>pm</a:t>
            </a:r>
            <a:r>
              <a:rPr lang="cs-CZ" dirty="0" smtClean="0"/>
              <a:t>, úhly s přesností na 1 až 2 stupně, někdy i lepší   </a:t>
            </a:r>
            <a:endParaRPr lang="cs-CZ" dirty="0"/>
          </a:p>
        </p:txBody>
      </p:sp>
      <p:sp>
        <p:nvSpPr>
          <p:cNvPr id="26627" name="Zástupný symbol pro datum 2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26629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777D5E-83AC-4117-94DA-371196A7D14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cs-CZ"/>
          </a:p>
        </p:txBody>
      </p:sp>
      <p:sp>
        <p:nvSpPr>
          <p:cNvPr id="26628" name="Zástupný symbol pro zápatí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Měření</a:t>
            </a:r>
            <a:endParaRPr lang="cs-CZ" b="1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42902"/>
            <a:ext cx="7467600" cy="39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76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 l="22131" t="19827" r="21312" b="61207"/>
          <a:stretch>
            <a:fillRect/>
          </a:stretch>
        </p:blipFill>
        <p:spPr bwMode="auto">
          <a:xfrm>
            <a:off x="285720" y="1428736"/>
            <a:ext cx="8501122" cy="16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Měření</a:t>
            </a:r>
            <a:endParaRPr lang="cs-CZ" b="1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3090" t="28202" r="17014" b="14910"/>
          <a:stretch>
            <a:fillRect/>
          </a:stretch>
        </p:blipFill>
        <p:spPr bwMode="auto">
          <a:xfrm>
            <a:off x="228569" y="1491892"/>
            <a:ext cx="8558273" cy="434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77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Spektrum sekundárních elektronů</a:t>
            </a:r>
            <a:endParaRPr lang="cs-CZ" b="1" dirty="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42902"/>
            <a:ext cx="7467600" cy="39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78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b="1" dirty="0" smtClean="0"/>
              <a:t>Měření</a:t>
            </a:r>
            <a:endParaRPr lang="cs-CZ" b="1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3541" t="16824" r="15278" b="13285"/>
          <a:stretch>
            <a:fillRect/>
          </a:stretch>
        </p:blipFill>
        <p:spPr bwMode="auto">
          <a:xfrm>
            <a:off x="323528" y="1340768"/>
            <a:ext cx="7960398" cy="44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>
          <a:xfrm>
            <a:off x="6715140" y="6357958"/>
            <a:ext cx="1919288" cy="365125"/>
          </a:xfrm>
        </p:spPr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79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EXCITACE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cs-CZ" dirty="0" smtClean="0"/>
              <a:t>	K excitaci elektronových spekter se používají </a:t>
            </a:r>
          </a:p>
          <a:p>
            <a:pPr marL="452628" indent="-342900">
              <a:defRPr/>
            </a:pPr>
            <a:r>
              <a:rPr lang="cs-CZ" dirty="0" smtClean="0"/>
              <a:t>zdroje fotonů (rentgenová a UV oblast) </a:t>
            </a:r>
          </a:p>
          <a:p>
            <a:pPr marL="690372" lvl="1" indent="-342900">
              <a:spcBef>
                <a:spcPts val="324"/>
              </a:spcBef>
              <a:defRPr/>
            </a:pPr>
            <a:r>
              <a:rPr lang="cs-CZ" dirty="0" smtClean="0"/>
              <a:t>Jako zdroj rentgenového záření se nejčastěji používá </a:t>
            </a:r>
            <a:r>
              <a:rPr lang="cs-CZ" i="1" dirty="0" smtClean="0">
                <a:solidFill>
                  <a:srgbClr val="C00000"/>
                </a:solidFill>
              </a:rPr>
              <a:t>rentgenová lampa </a:t>
            </a:r>
          </a:p>
          <a:p>
            <a:pPr marL="690372" lvl="1" indent="-342900">
              <a:spcBef>
                <a:spcPts val="324"/>
              </a:spcBef>
              <a:defRPr/>
            </a:pPr>
            <a:r>
              <a:rPr lang="cs-CZ" dirty="0" smtClean="0"/>
              <a:t>Zdrojem čárového ultrafialového záření jsou </a:t>
            </a:r>
            <a:r>
              <a:rPr lang="cs-CZ" i="1" dirty="0" smtClean="0">
                <a:solidFill>
                  <a:srgbClr val="C00000"/>
                </a:solidFill>
              </a:rPr>
              <a:t>nízkotlaké výbojky (He, Ne, Ar) </a:t>
            </a:r>
          </a:p>
          <a:p>
            <a:pPr marL="452628" indent="-342900">
              <a:defRPr/>
            </a:pPr>
            <a:r>
              <a:rPr lang="cs-CZ" dirty="0" smtClean="0"/>
              <a:t>zdroje nabitých částic (elektronů a iontů)</a:t>
            </a:r>
          </a:p>
          <a:p>
            <a:pPr marL="690372" lvl="1" indent="-342900">
              <a:spcBef>
                <a:spcPts val="324"/>
              </a:spcBef>
              <a:defRPr/>
            </a:pPr>
            <a:r>
              <a:rPr lang="cs-CZ" dirty="0" smtClean="0"/>
              <a:t>Zdrojem elektronů bývá nejčastěji </a:t>
            </a:r>
            <a:r>
              <a:rPr lang="cs-CZ" i="1" dirty="0" smtClean="0">
                <a:solidFill>
                  <a:srgbClr val="C00000"/>
                </a:solidFill>
              </a:rPr>
              <a:t>elektronová tryska </a:t>
            </a:r>
            <a:r>
              <a:rPr lang="cs-CZ" dirty="0" smtClean="0"/>
              <a:t>emitující elektrony do vakua (termoemisní zdroj - žhavené wolframové vlákno) </a:t>
            </a:r>
          </a:p>
          <a:p>
            <a:pPr marL="690372" lvl="1" indent="-342900">
              <a:spcBef>
                <a:spcPts val="324"/>
              </a:spcBef>
              <a:defRPr/>
            </a:pPr>
            <a:r>
              <a:rPr lang="cs-CZ" dirty="0" smtClean="0"/>
              <a:t>Zdrojem iontů bývá adaptovaný </a:t>
            </a:r>
            <a:r>
              <a:rPr lang="cs-CZ" i="1" dirty="0" smtClean="0">
                <a:solidFill>
                  <a:srgbClr val="C00000"/>
                </a:solidFill>
              </a:rPr>
              <a:t>iontový zdroj </a:t>
            </a:r>
            <a:r>
              <a:rPr lang="cs-CZ" dirty="0" smtClean="0"/>
              <a:t>využívaný v metodě MS, který ionizuje přiváděný zvolený plyn </a:t>
            </a:r>
          </a:p>
        </p:txBody>
      </p:sp>
      <p:sp>
        <p:nvSpPr>
          <p:cNvPr id="28675" name="Zástupný symbol pro datum 2"/>
          <p:cNvSpPr>
            <a:spLocks noGrp="1"/>
          </p:cNvSpPr>
          <p:nvPr>
            <p:ph type="dt" sz="half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28677" name="Zástupný symbol pro číslo snímku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3A2FF3-F43D-4B2B-9263-FBF1E0750A9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28676" name="Zástupný symbol pro zápatí 3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Zpracování spekter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3200" dirty="0" smtClean="0"/>
              <a:t>Jednoúčelové programy pro snímání spekter – SPECTRA, SPECSLAB, EIS</a:t>
            </a:r>
          </a:p>
          <a:p>
            <a:r>
              <a:rPr lang="cs-CZ" sz="3200" dirty="0" smtClean="0"/>
              <a:t> Víceúčelové programy – tabulkové procesory – Excel, </a:t>
            </a:r>
            <a:r>
              <a:rPr lang="cs-CZ" sz="3200" dirty="0" err="1" smtClean="0"/>
              <a:t>Origin</a:t>
            </a:r>
            <a:r>
              <a:rPr lang="cs-CZ" sz="3200" dirty="0" smtClean="0"/>
              <a:t>, Igor, </a:t>
            </a:r>
            <a:r>
              <a:rPr lang="cs-CZ" sz="3200" dirty="0" err="1" smtClean="0"/>
              <a:t>MatLab</a:t>
            </a:r>
            <a:r>
              <a:rPr lang="cs-CZ" sz="3200" dirty="0" smtClean="0"/>
              <a:t>, IDL, </a:t>
            </a:r>
            <a:r>
              <a:rPr lang="cs-CZ" sz="3200" dirty="0" err="1" smtClean="0"/>
              <a:t>Mathematica</a:t>
            </a:r>
            <a:endParaRPr lang="cs-CZ" sz="3200" dirty="0" smtClean="0"/>
          </a:p>
          <a:p>
            <a:r>
              <a:rPr lang="cs-CZ" sz="3200" dirty="0" smtClean="0"/>
              <a:t> Jednoúčelové programy pro </a:t>
            </a:r>
            <a:r>
              <a:rPr lang="cs-CZ" sz="3200" dirty="0" err="1" smtClean="0"/>
              <a:t>zpracováníspekter</a:t>
            </a:r>
            <a:r>
              <a:rPr lang="cs-CZ" sz="3200" dirty="0" smtClean="0"/>
              <a:t> – </a:t>
            </a:r>
            <a:r>
              <a:rPr lang="cs-CZ" sz="3200" dirty="0" err="1" smtClean="0"/>
              <a:t>CasaXPS</a:t>
            </a:r>
            <a:r>
              <a:rPr lang="cs-CZ" sz="3200" dirty="0" smtClean="0"/>
              <a:t>, </a:t>
            </a:r>
            <a:r>
              <a:rPr lang="cs-CZ" sz="3200" dirty="0" err="1" smtClean="0"/>
              <a:t>XPSpeak</a:t>
            </a:r>
            <a:r>
              <a:rPr lang="cs-CZ" sz="3200" dirty="0" smtClean="0"/>
              <a:t>, FITT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80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Excitační 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E</a:t>
            </a:r>
            <a:r>
              <a:rPr lang="cs-CZ" dirty="0" smtClean="0">
                <a:latin typeface="+mj-lt"/>
                <a:cs typeface="Arial"/>
              </a:rPr>
              <a:t>lektronov</a:t>
            </a:r>
            <a:r>
              <a:rPr lang="cs-CZ" dirty="0">
                <a:latin typeface="+mj-lt"/>
              </a:rPr>
              <a:t>é</a:t>
            </a:r>
            <a:endParaRPr lang="cs-CZ" dirty="0" smtClean="0">
              <a:latin typeface="+mj-lt"/>
            </a:endParaRPr>
          </a:p>
          <a:p>
            <a:pPr lvl="1"/>
            <a:r>
              <a:rPr lang="cs-CZ" dirty="0" smtClean="0"/>
              <a:t>Termoemise – žhavená katoda W/</a:t>
            </a:r>
            <a:r>
              <a:rPr lang="cs-CZ" dirty="0" err="1" smtClean="0"/>
              <a:t>Th</a:t>
            </a:r>
            <a:endParaRPr lang="cs-CZ" dirty="0" smtClean="0"/>
          </a:p>
          <a:p>
            <a:pPr lvl="1"/>
            <a:r>
              <a:rPr lang="cs-CZ" dirty="0" smtClean="0"/>
              <a:t>Autoemise (hrot r </a:t>
            </a:r>
            <a:r>
              <a:rPr lang="cs-CZ" dirty="0" smtClean="0">
                <a:cs typeface="Arial"/>
              </a:rPr>
              <a:t>≈ 100 </a:t>
            </a:r>
            <a:r>
              <a:rPr lang="cs-CZ" dirty="0" err="1" smtClean="0">
                <a:cs typeface="Arial"/>
              </a:rPr>
              <a:t>nm</a:t>
            </a:r>
            <a:r>
              <a:rPr lang="cs-CZ" dirty="0" smtClean="0">
                <a:cs typeface="Arial"/>
              </a:rPr>
              <a:t>)</a:t>
            </a:r>
          </a:p>
          <a:p>
            <a:r>
              <a:rPr lang="cs-CZ" dirty="0">
                <a:latin typeface="+mj-lt"/>
                <a:cs typeface="Arial"/>
              </a:rPr>
              <a:t>Iontové</a:t>
            </a:r>
          </a:p>
          <a:p>
            <a:pPr lvl="1"/>
            <a:r>
              <a:rPr lang="cs-CZ" dirty="0" smtClean="0">
                <a:latin typeface="+mj-lt"/>
                <a:cs typeface="Arial"/>
              </a:rPr>
              <a:t>Ar</a:t>
            </a:r>
            <a:r>
              <a:rPr lang="cs-CZ" baseline="30000" dirty="0" smtClean="0">
                <a:latin typeface="+mj-lt"/>
                <a:cs typeface="Arial"/>
              </a:rPr>
              <a:t>+</a:t>
            </a:r>
            <a:r>
              <a:rPr lang="cs-CZ" dirty="0" smtClean="0">
                <a:latin typeface="+mj-lt"/>
                <a:cs typeface="Arial"/>
              </a:rPr>
              <a:t>, He</a:t>
            </a:r>
            <a:r>
              <a:rPr lang="cs-CZ" baseline="30000" dirty="0" smtClean="0">
                <a:latin typeface="+mj-lt"/>
                <a:cs typeface="Arial"/>
              </a:rPr>
              <a:t>+</a:t>
            </a:r>
            <a:r>
              <a:rPr lang="cs-CZ" dirty="0" smtClean="0">
                <a:latin typeface="+mj-lt"/>
                <a:cs typeface="Arial"/>
              </a:rPr>
              <a:t>, O</a:t>
            </a:r>
            <a:r>
              <a:rPr lang="cs-CZ" baseline="-25000" dirty="0" smtClean="0">
                <a:latin typeface="+mj-lt"/>
                <a:cs typeface="Arial"/>
              </a:rPr>
              <a:t>2</a:t>
            </a:r>
            <a:r>
              <a:rPr lang="cs-CZ" baseline="30000" dirty="0" smtClean="0">
                <a:latin typeface="+mj-lt"/>
                <a:cs typeface="Arial"/>
              </a:rPr>
              <a:t>+</a:t>
            </a:r>
            <a:r>
              <a:rPr lang="cs-CZ" dirty="0" smtClean="0">
                <a:latin typeface="+mj-lt"/>
                <a:cs typeface="Arial"/>
              </a:rPr>
              <a:t>,I=10</a:t>
            </a:r>
            <a:r>
              <a:rPr lang="cs-CZ" baseline="30000" dirty="0" smtClean="0">
                <a:latin typeface="+mj-lt"/>
                <a:cs typeface="Arial"/>
              </a:rPr>
              <a:t>-6</a:t>
            </a:r>
            <a:r>
              <a:rPr lang="cs-CZ" dirty="0" smtClean="0">
                <a:latin typeface="+mj-lt"/>
                <a:cs typeface="Arial"/>
              </a:rPr>
              <a:t>A, E</a:t>
            </a:r>
            <a:r>
              <a:rPr lang="cs-CZ" baseline="-25000" dirty="0" smtClean="0">
                <a:latin typeface="+mj-lt"/>
                <a:cs typeface="Arial"/>
              </a:rPr>
              <a:t>0</a:t>
            </a:r>
            <a:r>
              <a:rPr lang="cs-CZ" dirty="0" smtClean="0">
                <a:latin typeface="+mj-lt"/>
                <a:cs typeface="Arial"/>
              </a:rPr>
              <a:t>=10-10</a:t>
            </a:r>
            <a:r>
              <a:rPr lang="cs-CZ" baseline="30000" dirty="0" smtClean="0">
                <a:latin typeface="+mj-lt"/>
                <a:cs typeface="Arial"/>
              </a:rPr>
              <a:t>4</a:t>
            </a:r>
            <a:r>
              <a:rPr lang="cs-CZ" dirty="0" smtClean="0">
                <a:latin typeface="+mj-lt"/>
                <a:cs typeface="Arial"/>
              </a:rPr>
              <a:t> eV, </a:t>
            </a:r>
            <a:r>
              <a:rPr lang="el-GR" dirty="0" smtClean="0">
                <a:latin typeface="+mj-lt"/>
                <a:cs typeface="Arial"/>
              </a:rPr>
              <a:t>Δ</a:t>
            </a:r>
            <a:r>
              <a:rPr lang="cs-CZ" dirty="0" smtClean="0">
                <a:latin typeface="+mj-lt"/>
                <a:cs typeface="Arial"/>
              </a:rPr>
              <a:t>E</a:t>
            </a:r>
            <a:r>
              <a:rPr lang="cs-CZ" baseline="-25000" dirty="0" smtClean="0">
                <a:latin typeface="+mj-lt"/>
                <a:cs typeface="Arial"/>
              </a:rPr>
              <a:t>FWHM</a:t>
            </a:r>
            <a:r>
              <a:rPr lang="cs-CZ" dirty="0" smtClean="0">
                <a:latin typeface="+mj-lt"/>
                <a:cs typeface="Arial"/>
              </a:rPr>
              <a:t>=0,1 eV</a:t>
            </a:r>
          </a:p>
          <a:p>
            <a:r>
              <a:rPr lang="cs-CZ" dirty="0" smtClean="0">
                <a:latin typeface="+mj-lt"/>
                <a:cs typeface="Arial"/>
              </a:rPr>
              <a:t>Fotonové</a:t>
            </a:r>
          </a:p>
          <a:p>
            <a:pPr lvl="1"/>
            <a:r>
              <a:rPr lang="cs-CZ" dirty="0" smtClean="0">
                <a:latin typeface="+mj-lt"/>
                <a:cs typeface="Arial"/>
              </a:rPr>
              <a:t>UV; </a:t>
            </a:r>
            <a:r>
              <a:rPr lang="el-GR" dirty="0">
                <a:latin typeface="+mj-lt"/>
                <a:cs typeface="Arial"/>
              </a:rPr>
              <a:t>Δ</a:t>
            </a:r>
            <a:r>
              <a:rPr lang="cs-CZ" dirty="0" smtClean="0">
                <a:latin typeface="+mj-lt"/>
                <a:cs typeface="Arial"/>
              </a:rPr>
              <a:t>E</a:t>
            </a:r>
            <a:r>
              <a:rPr lang="cs-CZ" baseline="-25000" dirty="0" smtClean="0">
                <a:latin typeface="+mj-lt"/>
                <a:cs typeface="Arial"/>
              </a:rPr>
              <a:t>FWHM</a:t>
            </a:r>
            <a:r>
              <a:rPr lang="cs-CZ" dirty="0" smtClean="0">
                <a:latin typeface="+mj-lt"/>
                <a:cs typeface="Arial"/>
              </a:rPr>
              <a:t>=10</a:t>
            </a:r>
            <a:r>
              <a:rPr lang="cs-CZ" baseline="30000" dirty="0" smtClean="0">
                <a:latin typeface="+mj-lt"/>
                <a:cs typeface="Arial"/>
              </a:rPr>
              <a:t>-3</a:t>
            </a:r>
            <a:r>
              <a:rPr lang="cs-CZ" dirty="0" smtClean="0">
                <a:latin typeface="+mj-lt"/>
                <a:cs typeface="Arial"/>
              </a:rPr>
              <a:t> – 10</a:t>
            </a:r>
            <a:r>
              <a:rPr lang="cs-CZ" baseline="30000" dirty="0" smtClean="0">
                <a:latin typeface="+mj-lt"/>
                <a:cs typeface="Arial"/>
              </a:rPr>
              <a:t>-2</a:t>
            </a:r>
            <a:r>
              <a:rPr lang="cs-CZ" dirty="0" smtClean="0">
                <a:latin typeface="+mj-lt"/>
                <a:cs typeface="Arial"/>
              </a:rPr>
              <a:t> eV</a:t>
            </a:r>
          </a:p>
          <a:p>
            <a:pPr lvl="2"/>
            <a:r>
              <a:rPr lang="cs-CZ" dirty="0" err="1" smtClean="0">
                <a:latin typeface="+mj-lt"/>
                <a:cs typeface="Arial"/>
              </a:rPr>
              <a:t>HeI</a:t>
            </a:r>
            <a:r>
              <a:rPr lang="cs-CZ" dirty="0" smtClean="0">
                <a:latin typeface="+mj-lt"/>
                <a:cs typeface="Arial"/>
              </a:rPr>
              <a:t> 21,22 eV</a:t>
            </a:r>
          </a:p>
          <a:p>
            <a:pPr lvl="2"/>
            <a:r>
              <a:rPr lang="cs-CZ" dirty="0" err="1" smtClean="0">
                <a:latin typeface="+mj-lt"/>
                <a:cs typeface="Arial"/>
              </a:rPr>
              <a:t>HeII</a:t>
            </a:r>
            <a:r>
              <a:rPr lang="cs-CZ" dirty="0" smtClean="0">
                <a:latin typeface="+mj-lt"/>
                <a:cs typeface="Arial"/>
              </a:rPr>
              <a:t> 40,81 eV</a:t>
            </a:r>
          </a:p>
          <a:p>
            <a:pPr lvl="2"/>
            <a:r>
              <a:rPr lang="cs-CZ" dirty="0" smtClean="0">
                <a:latin typeface="+mj-lt"/>
                <a:cs typeface="Arial"/>
              </a:rPr>
              <a:t>Ar, Ne …</a:t>
            </a:r>
          </a:p>
          <a:p>
            <a:pPr lvl="1"/>
            <a:r>
              <a:rPr lang="cs-CZ" dirty="0" smtClean="0">
                <a:latin typeface="+mj-lt"/>
                <a:cs typeface="Arial"/>
              </a:rPr>
              <a:t>RTG; </a:t>
            </a:r>
            <a:r>
              <a:rPr lang="el-GR" dirty="0">
                <a:latin typeface="+mj-lt"/>
                <a:cs typeface="Arial"/>
              </a:rPr>
              <a:t>Δ</a:t>
            </a:r>
            <a:r>
              <a:rPr lang="cs-CZ" dirty="0" smtClean="0">
                <a:latin typeface="+mj-lt"/>
                <a:cs typeface="Arial"/>
              </a:rPr>
              <a:t>E</a:t>
            </a:r>
            <a:r>
              <a:rPr lang="cs-CZ" baseline="-25000" dirty="0" smtClean="0">
                <a:latin typeface="+mj-lt"/>
                <a:cs typeface="Arial"/>
              </a:rPr>
              <a:t>FWHM</a:t>
            </a:r>
            <a:r>
              <a:rPr lang="cs-CZ" dirty="0" smtClean="0">
                <a:latin typeface="+mj-lt"/>
                <a:cs typeface="Lucida Sans Unicode"/>
              </a:rPr>
              <a:t>≅</a:t>
            </a:r>
            <a:r>
              <a:rPr lang="cs-CZ" dirty="0" smtClean="0">
                <a:latin typeface="+mj-lt"/>
                <a:cs typeface="Arial"/>
              </a:rPr>
              <a:t> 0,2 eV (dáno přirozenou šířkou čáry)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dirty="0" smtClean="0">
                <a:latin typeface="+mj-lt"/>
                <a:cs typeface="Arial"/>
              </a:rPr>
              <a:t>Synchrotronové záření </a:t>
            </a:r>
            <a:r>
              <a:rPr lang="el-GR" dirty="0" smtClean="0">
                <a:latin typeface="+mj-lt"/>
                <a:cs typeface="Arial"/>
              </a:rPr>
              <a:t>Δ</a:t>
            </a:r>
            <a:r>
              <a:rPr lang="cs-CZ" dirty="0" smtClean="0">
                <a:latin typeface="+mj-lt"/>
                <a:cs typeface="Arial"/>
              </a:rPr>
              <a:t>E</a:t>
            </a:r>
            <a:r>
              <a:rPr lang="cs-CZ" baseline="-25000" dirty="0" smtClean="0">
                <a:latin typeface="+mj-lt"/>
                <a:cs typeface="Arial"/>
              </a:rPr>
              <a:t>FWHM </a:t>
            </a:r>
            <a:r>
              <a:rPr lang="cs-CZ" dirty="0" smtClean="0">
                <a:latin typeface="+mj-lt"/>
                <a:cs typeface="Arial"/>
              </a:rPr>
              <a:t>&lt; 0,1eV</a:t>
            </a:r>
            <a:endParaRPr lang="cs-CZ" dirty="0">
              <a:latin typeface="+mj-lt"/>
              <a:cs typeface="Arial"/>
            </a:endParaRPr>
          </a:p>
          <a:p>
            <a:pPr lvl="1"/>
            <a:endParaRPr lang="cs-CZ" dirty="0" smtClean="0">
              <a:latin typeface="Arial"/>
              <a:cs typeface="Arial"/>
            </a:endParaRPr>
          </a:p>
          <a:p>
            <a:pPr lvl="2"/>
            <a:endParaRPr lang="cs-CZ" dirty="0">
              <a:latin typeface="Arial"/>
              <a:cs typeface="Arial"/>
            </a:endParaRP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2011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441AD61-98AC-47C5-85C0-F4C1B2395875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prof. Otruba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702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1400</TotalTime>
  <Words>2734</Words>
  <Application>Microsoft Office PowerPoint</Application>
  <PresentationFormat>Předvádění na obrazovce (4:3)</PresentationFormat>
  <Paragraphs>651</Paragraphs>
  <Slides>80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80</vt:i4>
      </vt:variant>
    </vt:vector>
  </HeadingPairs>
  <TitlesOfParts>
    <vt:vector size="83" baseType="lpstr">
      <vt:lpstr>Arkýř</vt:lpstr>
      <vt:lpstr>CorelDRAW</vt:lpstr>
      <vt:lpstr>Dokument</vt:lpstr>
      <vt:lpstr>Elektronová spektroskopie</vt:lpstr>
      <vt:lpstr>Úvodem</vt:lpstr>
      <vt:lpstr>Metody spektroskopie elektronů</vt:lpstr>
      <vt:lpstr>Klasifikace metod spektroskopie elektronů</vt:lpstr>
      <vt:lpstr>Aplikační obory</vt:lpstr>
      <vt:lpstr>Experimentální uspořádání a instrumentace</vt:lpstr>
      <vt:lpstr>Vzorky pro ES</vt:lpstr>
      <vt:lpstr>EXCITACE</vt:lpstr>
      <vt:lpstr>Excitační zdroje</vt:lpstr>
      <vt:lpstr>Termoemisní zdroj</vt:lpstr>
      <vt:lpstr>Monochromatizace </vt:lpstr>
      <vt:lpstr>Vakuová technika</vt:lpstr>
      <vt:lpstr>Dosažení ultravysokého vakua</vt:lpstr>
      <vt:lpstr>Měření tlaku plynu při ultravysokém vakuu</vt:lpstr>
      <vt:lpstr>Instrumentální vybavení</vt:lpstr>
      <vt:lpstr>Analyzátory elektronů</vt:lpstr>
      <vt:lpstr>Analyzátory elektronů</vt:lpstr>
      <vt:lpstr>Elektrostatické analyzátory</vt:lpstr>
      <vt:lpstr>Méně rozšířené analyzátory </vt:lpstr>
      <vt:lpstr>Analyzátory</vt:lpstr>
      <vt:lpstr>Čtyřmřížkový analyzátor </vt:lpstr>
      <vt:lpstr>Cylindrický analyzátor (CMA)</vt:lpstr>
      <vt:lpstr>Hemisférický analyzátor</vt:lpstr>
      <vt:lpstr>Detektory</vt:lpstr>
      <vt:lpstr>Emise elektronů vyvolaná působením fotonů nebo částic</vt:lpstr>
      <vt:lpstr>Indukovaná emise elektronů</vt:lpstr>
      <vt:lpstr>Fotoelektronová spektroskopie (PES)</vt:lpstr>
      <vt:lpstr>Fotoelektrický jev</vt:lpstr>
      <vt:lpstr>Rentgenová fotoelektronová spektroskopie (XPS)</vt:lpstr>
      <vt:lpstr>Experimentální uspořádání</vt:lpstr>
      <vt:lpstr>Schéma aparatury XPS - AES</vt:lpstr>
      <vt:lpstr>XPS</vt:lpstr>
      <vt:lpstr>otázka hloubky analyzované vrstvy</vt:lpstr>
      <vt:lpstr>Energetické spektrum safíru</vt:lpstr>
      <vt:lpstr>Prezentace aplikace PowerPoint</vt:lpstr>
      <vt:lpstr>Chemické posuvy</vt:lpstr>
      <vt:lpstr>XPS povrchů</vt:lpstr>
      <vt:lpstr>XPS rozlišení vazebného stavu</vt:lpstr>
      <vt:lpstr>spektra – databáze dat  –např. NIST – pro vybrané látky</vt:lpstr>
      <vt:lpstr>Analýza třívrstvého povrchu</vt:lpstr>
      <vt:lpstr>Small area analysis and  XPS Imaging</vt:lpstr>
      <vt:lpstr>Prezentace aplikace PowerPoint</vt:lpstr>
      <vt:lpstr>XPS study of paint</vt:lpstr>
      <vt:lpstr>Elemental ESCA Maps using C 1s, O 1s, Cl 2p and Si 2p signals</vt:lpstr>
      <vt:lpstr>C 1s Chemical State Maps</vt:lpstr>
      <vt:lpstr>Ultrafialová fotoelektronová spektroskopie (UPS)</vt:lpstr>
      <vt:lpstr>ESCA </vt:lpstr>
      <vt:lpstr>ESCA -příklad</vt:lpstr>
      <vt:lpstr>ESCA -příklad</vt:lpstr>
      <vt:lpstr>UPS</vt:lpstr>
      <vt:lpstr>Vznik vibrační struktury ve fotoelektronovém spektru</vt:lpstr>
      <vt:lpstr>Fotoelektronové spektrum</vt:lpstr>
      <vt:lpstr>XPS</vt:lpstr>
      <vt:lpstr>Augerova elektronová spektroskopie</vt:lpstr>
      <vt:lpstr>Augerův jev</vt:lpstr>
      <vt:lpstr>Augerův jev</vt:lpstr>
      <vt:lpstr>Augerovo spektrum</vt:lpstr>
      <vt:lpstr>AES terminologie</vt:lpstr>
      <vt:lpstr>Excitace AES</vt:lpstr>
      <vt:lpstr>Emise Augerova elektronu</vt:lpstr>
      <vt:lpstr>Instrumentace –Augerova spektroskopie / mikrosonda –detekce analogická jako pro ESCA</vt:lpstr>
      <vt:lpstr>AES - Auger electron spectroscopy SAM – scanning Auger microscopy</vt:lpstr>
      <vt:lpstr>Peningova ionizační elektronová spektroskopie (PIES)</vt:lpstr>
      <vt:lpstr>Emise elektronů vyvolaná tunelovým jevem</vt:lpstr>
      <vt:lpstr>Tunelový jev</vt:lpstr>
      <vt:lpstr>Autoemisní elektronová mikroskopie a spektroskopie</vt:lpstr>
      <vt:lpstr>Spektroskopie nepružného elektronového tunelování</vt:lpstr>
      <vt:lpstr>Změny v paprsku elektronů při interakci s analyzovanou látkou</vt:lpstr>
      <vt:lpstr>Interakce elektronů s látkou</vt:lpstr>
      <vt:lpstr>Rozptyl elektronů</vt:lpstr>
      <vt:lpstr>Spektroskopie energetických ztrát elektronů (ELS)</vt:lpstr>
      <vt:lpstr>Difrakce pomalých elektronů</vt:lpstr>
      <vt:lpstr>LEED  Low Energy Electron Diffraction</vt:lpstr>
      <vt:lpstr>Prezentace aplikace PowerPoint</vt:lpstr>
      <vt:lpstr>Difrakce elektronů v plynech</vt:lpstr>
      <vt:lpstr>Měření</vt:lpstr>
      <vt:lpstr>Měření</vt:lpstr>
      <vt:lpstr>Spektrum sekundárních elektronů</vt:lpstr>
      <vt:lpstr>Měření</vt:lpstr>
      <vt:lpstr>Zpracování spekter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Elektronová spektroskopie</dc:title>
  <dc:creator>Otruba</dc:creator>
  <cp:lastModifiedBy>prace</cp:lastModifiedBy>
  <cp:revision>78</cp:revision>
  <dcterms:created xsi:type="dcterms:W3CDTF">2008-02-22T10:47:56Z</dcterms:created>
  <dcterms:modified xsi:type="dcterms:W3CDTF">2012-10-11T06:54:55Z</dcterms:modified>
</cp:coreProperties>
</file>