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9" r:id="rId9"/>
    <p:sldId id="310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311" r:id="rId18"/>
    <p:sldId id="276" r:id="rId19"/>
    <p:sldId id="277" r:id="rId20"/>
    <p:sldId id="278" r:id="rId21"/>
    <p:sldId id="279" r:id="rId22"/>
    <p:sldId id="280" r:id="rId23"/>
    <p:sldId id="28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91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35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K55EfgWHy1NSYvVm3fdRKQ==" hashData="1HOlxooS39vhzCsp3nBchIvm/3g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77307-1773-4090-9919-21F018F7CECE}" type="datetimeFigureOut">
              <a:rPr lang="cs-CZ" smtClean="0"/>
              <a:t>19.9.2012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0B18F-0AD9-4420-87BC-954A7A30BD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89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9295F5C-D270-4737-B878-578ADC2DDFD5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List_aplikace_Microsoft_Excel_97_20031.xls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emf"/><Relationship Id="rId4" Type="http://schemas.openxmlformats.org/officeDocument/2006/relationships/oleObject" Target="../embeddings/List_aplikace_Microsoft_Excel_97_20032.xls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emf"/><Relationship Id="rId4" Type="http://schemas.openxmlformats.org/officeDocument/2006/relationships/oleObject" Target="../embeddings/List_aplikace_Microsoft_Excel_97_20033.xls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.emf"/><Relationship Id="rId4" Type="http://schemas.openxmlformats.org/officeDocument/2006/relationships/oleObject" Target="../embeddings/List_aplikace_Microsoft_Excel_97_20034.xls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ICP-MS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ICP hmotnostní spektrometrie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21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ICP iontový zdroj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Většina prvků je ionizována z </a:t>
            </a:r>
            <a:r>
              <a:rPr lang="en-US" sz="2800" dirty="0">
                <a:cs typeface="Tahoma" pitchFamily="34" charset="0"/>
              </a:rPr>
              <a:t>&gt;</a:t>
            </a:r>
            <a:r>
              <a:rPr lang="cs-CZ" sz="2800" dirty="0">
                <a:cs typeface="Tahoma" pitchFamily="34" charset="0"/>
              </a:rPr>
              <a:t>90%</a:t>
            </a:r>
          </a:p>
          <a:p>
            <a:pPr>
              <a:buFont typeface="Wingdings" pitchFamily="2" charset="2"/>
              <a:buNone/>
            </a:pPr>
            <a:r>
              <a:rPr lang="cs-CZ" sz="2800" dirty="0">
                <a:cs typeface="Tahoma" pitchFamily="34" charset="0"/>
              </a:rPr>
              <a:t>	(pouze As z 52%; Se z 33%; S z 14% a</a:t>
            </a:r>
          </a:p>
          <a:p>
            <a:pPr>
              <a:buFont typeface="Wingdings" pitchFamily="2" charset="2"/>
              <a:buNone/>
            </a:pPr>
            <a:r>
              <a:rPr lang="cs-CZ" sz="2800" dirty="0">
                <a:cs typeface="Tahoma" pitchFamily="34" charset="0"/>
              </a:rPr>
              <a:t>	F z 0,001%)</a:t>
            </a:r>
          </a:p>
          <a:p>
            <a:r>
              <a:rPr lang="cs-CZ" sz="2800" dirty="0">
                <a:cs typeface="Tahoma" pitchFamily="34" charset="0"/>
              </a:rPr>
              <a:t>V argonovém ICP plazmatu vznikají přednostně jednou nabité pozitivní ionty</a:t>
            </a:r>
          </a:p>
          <a:p>
            <a:r>
              <a:rPr lang="cs-CZ" sz="2800" dirty="0">
                <a:cs typeface="Tahoma" pitchFamily="34" charset="0"/>
              </a:rPr>
              <a:t>Malá </a:t>
            </a:r>
            <a:r>
              <a:rPr lang="cs-CZ" sz="2800" dirty="0" smtClean="0">
                <a:cs typeface="Tahoma" pitchFamily="34" charset="0"/>
              </a:rPr>
              <a:t>disperze </a:t>
            </a:r>
            <a:r>
              <a:rPr lang="cs-CZ" sz="2800" dirty="0">
                <a:cs typeface="Tahoma" pitchFamily="34" charset="0"/>
              </a:rPr>
              <a:t>kinetické </a:t>
            </a:r>
            <a:r>
              <a:rPr lang="cs-CZ" sz="2800" dirty="0" smtClean="0">
                <a:cs typeface="Tahoma" pitchFamily="34" charset="0"/>
              </a:rPr>
              <a:t>energie </a:t>
            </a:r>
            <a:r>
              <a:rPr lang="cs-CZ" sz="2800" dirty="0">
                <a:cs typeface="Tahoma" pitchFamily="34" charset="0"/>
              </a:rPr>
              <a:t>iontů – vhodné pro kvadrupólový </a:t>
            </a:r>
            <a:r>
              <a:rPr lang="cs-CZ" sz="2800" dirty="0" smtClean="0">
                <a:cs typeface="Tahoma" pitchFamily="34" charset="0"/>
              </a:rPr>
              <a:t>filtr</a:t>
            </a:r>
            <a:endParaRPr lang="en-US" sz="2800" dirty="0">
              <a:cs typeface="Tahoma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C062C-B414-4599-BEC4-6D969BCA0DE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7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Interface ICP - MS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musí splňovat tyto požadavky:</a:t>
            </a:r>
          </a:p>
          <a:p>
            <a:pPr lvl="1">
              <a:lnSpc>
                <a:spcPct val="130000"/>
              </a:lnSpc>
            </a:pPr>
            <a:r>
              <a:rPr lang="cs-CZ" sz="2400" dirty="0"/>
              <a:t>Vzorkovat ionty v místě jejich vzniku, tj. v analytickém kanále ICP</a:t>
            </a:r>
            <a:r>
              <a:rPr lang="fr-FR" sz="2400" dirty="0"/>
              <a:t>.</a:t>
            </a:r>
          </a:p>
          <a:p>
            <a:pPr lvl="1">
              <a:lnSpc>
                <a:spcPct val="130000"/>
              </a:lnSpc>
            </a:pPr>
            <a:r>
              <a:rPr lang="cs-CZ" sz="2400" dirty="0"/>
              <a:t>Převést ionty z oblasti atmosférického tlaku do vakua</a:t>
            </a:r>
            <a:r>
              <a:rPr lang="fr-FR" sz="2400" dirty="0"/>
              <a:t>.</a:t>
            </a:r>
          </a:p>
          <a:p>
            <a:pPr lvl="1">
              <a:lnSpc>
                <a:spcPct val="130000"/>
              </a:lnSpc>
            </a:pPr>
            <a:r>
              <a:rPr lang="cs-CZ" sz="2400" dirty="0"/>
              <a:t>Zachovat stechiometrii analytů při transportu iontů</a:t>
            </a:r>
            <a:r>
              <a:rPr lang="fr-FR" sz="2400" dirty="0"/>
              <a:t>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432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Interface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8621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45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 </a:t>
            </a:r>
            <a:r>
              <a:rPr lang="cs-CZ" dirty="0" err="1"/>
              <a:t>Plasmalok</a:t>
            </a:r>
            <a:r>
              <a:rPr lang="cs-CZ" dirty="0"/>
              <a:t> Interface</a:t>
            </a:r>
          </a:p>
        </p:txBody>
      </p:sp>
      <p:pic>
        <p:nvPicPr>
          <p:cNvPr id="12" name="Picture 10" descr="PR_inter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5" y="1581151"/>
            <a:ext cx="3800475" cy="4533900"/>
          </a:xfrm>
          <a:solidFill>
            <a:schemeClr val="accent1"/>
          </a:solidFill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13</a:t>
            </a:fld>
            <a:endParaRPr lang="cs-CZ"/>
          </a:p>
        </p:txBody>
      </p:sp>
      <p:pic>
        <p:nvPicPr>
          <p:cNvPr id="10" name="Picture 13" descr="PE_interf_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6486" y="1639888"/>
            <a:ext cx="3822700" cy="4475163"/>
          </a:xfrm>
          <a:prstGeom prst="rect">
            <a:avLst/>
          </a:prstGeom>
          <a:solidFill>
            <a:srgbClr val="DFDEF6">
              <a:alpha val="25882"/>
            </a:srgbClr>
          </a:solidFill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95536" y="1639888"/>
            <a:ext cx="3816350" cy="4464050"/>
          </a:xfrm>
          <a:prstGeom prst="rect">
            <a:avLst/>
          </a:prstGeom>
          <a:solidFill>
            <a:schemeClr val="bg2">
              <a:lumMod val="90000"/>
              <a:alpha val="21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4355975" y="1639887"/>
            <a:ext cx="3744417" cy="4475163"/>
          </a:xfrm>
          <a:prstGeom prst="rect">
            <a:avLst/>
          </a:prstGeom>
          <a:solidFill>
            <a:schemeClr val="bg2">
              <a:lumMod val="90000"/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77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ICP-MS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Hilger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14</a:t>
            </a:fld>
            <a:endParaRPr lang="cs-CZ"/>
          </a:p>
        </p:txBody>
      </p:sp>
      <p:pic>
        <p:nvPicPr>
          <p:cNvPr id="9" name="Picture 7" descr="03"/>
          <p:cNvPicPr>
            <a:picLocks noChangeAspect="1" noChangeArrowheads="1"/>
          </p:cNvPicPr>
          <p:nvPr/>
        </p:nvPicPr>
        <p:blipFill>
          <a:blip r:embed="rId2" cstate="print">
            <a:lum contrast="-12000"/>
          </a:blip>
          <a:srcRect t="8942" b="11998"/>
          <a:stretch>
            <a:fillRect/>
          </a:stretch>
        </p:blipFill>
        <p:spPr>
          <a:xfrm>
            <a:off x="560843" y="1498302"/>
            <a:ext cx="7323525" cy="4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4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Interface ICP-MS </a:t>
            </a:r>
            <a:r>
              <a:rPr lang="cs-CZ" dirty="0" err="1"/>
              <a:t>Hilger</a:t>
            </a:r>
            <a:endParaRPr lang="cs-CZ" dirty="0"/>
          </a:p>
        </p:txBody>
      </p:sp>
      <p:pic>
        <p:nvPicPr>
          <p:cNvPr id="10" name="Picture 8" descr="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9101" t="16722"/>
          <a:stretch>
            <a:fillRect/>
          </a:stretch>
        </p:blipFill>
        <p:spPr>
          <a:xfrm>
            <a:off x="4428034" y="1797283"/>
            <a:ext cx="3342282" cy="4177833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15</a:t>
            </a:fld>
            <a:endParaRPr lang="cs-CZ"/>
          </a:p>
        </p:txBody>
      </p:sp>
      <p:pic>
        <p:nvPicPr>
          <p:cNvPr id="9" name="Picture 9" descr="1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360" y="1828800"/>
            <a:ext cx="338328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8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iontové optiky</a:t>
            </a:r>
          </a:p>
        </p:txBody>
      </p:sp>
      <p:pic>
        <p:nvPicPr>
          <p:cNvPr id="8" name="Picture 9" descr="PE_ionopt_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>
          <a:xfrm>
            <a:off x="4211960" y="1556792"/>
            <a:ext cx="4070060" cy="4099370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16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Extrakce iontů z neutrálních specií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/>
              <a:t>Fokusace </a:t>
            </a:r>
            <a:r>
              <a:rPr lang="cs-CZ" dirty="0"/>
              <a:t>iontů do úzkého kolimovaného paprsku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Minimální závislost na hmotnosti iontů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Musí odstranit neutrální atomy, molekuly a </a:t>
            </a:r>
            <a:r>
              <a:rPr lang="cs-CZ" dirty="0" smtClean="0"/>
              <a:t>fotony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87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cs-CZ" dirty="0" smtClean="0"/>
              <a:t>Analyzátory pro ICP-MS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654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sz="2800" b="1" dirty="0">
                <a:solidFill>
                  <a:srgbClr val="7030A0"/>
                </a:solidFill>
              </a:rPr>
              <a:t>Statické analyzátory </a:t>
            </a:r>
            <a:r>
              <a:rPr lang="cs-CZ" sz="2800" dirty="0"/>
              <a:t>jsou iontově optickou analogií světelného optického spektrometru (hranol + čočka) a označují se také jako </a:t>
            </a:r>
            <a:r>
              <a:rPr lang="cs-CZ" sz="2800" dirty="0">
                <a:solidFill>
                  <a:srgbClr val="C00000"/>
                </a:solidFill>
              </a:rPr>
              <a:t>spektrometry </a:t>
            </a:r>
            <a:r>
              <a:rPr lang="cs-CZ" sz="2800" dirty="0" err="1">
                <a:solidFill>
                  <a:srgbClr val="C00000"/>
                </a:solidFill>
              </a:rPr>
              <a:t>deflexní</a:t>
            </a:r>
            <a:r>
              <a:rPr lang="cs-CZ" sz="2800" dirty="0">
                <a:solidFill>
                  <a:srgbClr val="C00000"/>
                </a:solidFill>
              </a:rPr>
              <a:t>.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400" dirty="0"/>
              <a:t>Ionty zvoleného poměru m/z jsou přivedeny na centrální dráhu kombinací statických polí – použití zejména pro</a:t>
            </a:r>
          </a:p>
          <a:p>
            <a:pPr lvl="2">
              <a:lnSpc>
                <a:spcPct val="80000"/>
              </a:lnSpc>
              <a:defRPr/>
            </a:pPr>
            <a:r>
              <a:rPr lang="cs-CZ" dirty="0"/>
              <a:t>spektrometrii vysokého rozlišení (s dvojí fokusací) </a:t>
            </a:r>
          </a:p>
          <a:p>
            <a:pPr lvl="2">
              <a:lnSpc>
                <a:spcPct val="80000"/>
              </a:lnSpc>
              <a:defRPr/>
            </a:pPr>
            <a:r>
              <a:rPr lang="cs-CZ" dirty="0"/>
              <a:t>měření izotopových poměrů</a:t>
            </a:r>
            <a:r>
              <a:rPr lang="cs-CZ" dirty="0">
                <a:solidFill>
                  <a:schemeClr val="hlink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sz="2800" b="1" dirty="0">
                <a:solidFill>
                  <a:srgbClr val="7030A0"/>
                </a:solidFill>
              </a:rPr>
              <a:t>Dynamické analyzátory: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400" dirty="0"/>
              <a:t>stabilní dráhy iontu m/z mezi zdrojem a detektorem je dosaženo s využitím radiofrekvenčního pole (kvadrupólový filtr)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400" dirty="0"/>
              <a:t>rozdělení iontů podle m/z se určí z doby jejich letu mezi zdrojem a detektorem (analyzátor z doby letu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21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cs-CZ" sz="4800" dirty="0"/>
              <a:t>Rozlišovací schopnost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cs-CZ" sz="2800" dirty="0"/>
              <a:t>Rozlišovací schopnost R:</a:t>
            </a:r>
          </a:p>
          <a:p>
            <a:pPr>
              <a:buNone/>
              <a:defRPr/>
            </a:pPr>
            <a:r>
              <a:rPr lang="cs-CZ" sz="2800" dirty="0"/>
              <a:t>	</a:t>
            </a:r>
            <a:r>
              <a:rPr lang="cs-CZ" sz="2800" b="1" dirty="0">
                <a:solidFill>
                  <a:srgbClr val="C00000"/>
                </a:solidFill>
              </a:rPr>
              <a:t>R = </a:t>
            </a:r>
            <a:r>
              <a:rPr lang="el-GR" sz="2800" b="1" dirty="0">
                <a:solidFill>
                  <a:srgbClr val="C00000"/>
                </a:solidFill>
                <a:cs typeface="Arial" charset="0"/>
              </a:rPr>
              <a:t>Δ</a:t>
            </a:r>
            <a:r>
              <a:rPr lang="cs-CZ" sz="2800" b="1" dirty="0">
                <a:solidFill>
                  <a:srgbClr val="C00000"/>
                </a:solidFill>
                <a:cs typeface="Arial" charset="0"/>
              </a:rPr>
              <a:t>M/M</a:t>
            </a:r>
          </a:p>
          <a:p>
            <a:pPr>
              <a:defRPr/>
            </a:pPr>
            <a:r>
              <a:rPr lang="fr-FR" sz="2800" dirty="0">
                <a:sym typeface="Symbol" pitchFamily="18" charset="2"/>
              </a:rPr>
              <a:t>M </a:t>
            </a:r>
            <a:r>
              <a:rPr lang="cs-CZ" sz="2800" dirty="0">
                <a:sym typeface="Symbol" pitchFamily="18" charset="2"/>
              </a:rPr>
              <a:t>se měří</a:t>
            </a:r>
            <a:r>
              <a:rPr lang="fr-FR" sz="2800" dirty="0">
                <a:sym typeface="Symbol" pitchFamily="18" charset="2"/>
              </a:rPr>
              <a:t> </a:t>
            </a:r>
            <a:r>
              <a:rPr lang="cs-CZ" sz="2800" dirty="0">
                <a:sym typeface="Symbol" pitchFamily="18" charset="2"/>
              </a:rPr>
              <a:t>při</a:t>
            </a:r>
            <a:r>
              <a:rPr lang="fr-FR" sz="2800" dirty="0">
                <a:sym typeface="Symbol" pitchFamily="18" charset="2"/>
              </a:rPr>
              <a:t> 50% </a:t>
            </a:r>
            <a:r>
              <a:rPr lang="cs-CZ" sz="2800" dirty="0" smtClean="0">
                <a:sym typeface="Symbol" pitchFamily="18" charset="2"/>
              </a:rPr>
              <a:t>(</a:t>
            </a:r>
            <a:r>
              <a:rPr lang="cs-CZ" sz="2800" dirty="0">
                <a:sym typeface="Symbol" pitchFamily="18" charset="2"/>
              </a:rPr>
              <a:t>FWHM, Full </a:t>
            </a:r>
            <a:r>
              <a:rPr lang="cs-CZ" sz="2800" dirty="0" err="1">
                <a:sym typeface="Symbol" pitchFamily="18" charset="2"/>
              </a:rPr>
              <a:t>Width</a:t>
            </a:r>
            <a:r>
              <a:rPr lang="cs-CZ" sz="2800" dirty="0">
                <a:sym typeface="Symbol" pitchFamily="18" charset="2"/>
              </a:rPr>
              <a:t> </a:t>
            </a:r>
            <a:r>
              <a:rPr lang="cs-CZ" sz="2800" dirty="0" err="1">
                <a:sym typeface="Symbol" pitchFamily="18" charset="2"/>
              </a:rPr>
              <a:t>at</a:t>
            </a:r>
            <a:r>
              <a:rPr lang="cs-CZ" sz="2800" dirty="0">
                <a:sym typeface="Symbol" pitchFamily="18" charset="2"/>
              </a:rPr>
              <a:t> </a:t>
            </a:r>
            <a:r>
              <a:rPr lang="cs-CZ" sz="2800" dirty="0" err="1">
                <a:sym typeface="Symbol" pitchFamily="18" charset="2"/>
              </a:rPr>
              <a:t>Half</a:t>
            </a:r>
            <a:r>
              <a:rPr lang="cs-CZ" sz="2800" dirty="0">
                <a:sym typeface="Symbol" pitchFamily="18" charset="2"/>
              </a:rPr>
              <a:t> Maximum) nebo</a:t>
            </a:r>
            <a:r>
              <a:rPr lang="fr-FR" sz="2800" dirty="0">
                <a:sym typeface="Symbol" pitchFamily="18" charset="2"/>
              </a:rPr>
              <a:t> 10% </a:t>
            </a:r>
            <a:r>
              <a:rPr lang="cs-CZ" sz="2800" dirty="0">
                <a:sym typeface="Symbol" pitchFamily="18" charset="2"/>
              </a:rPr>
              <a:t>maximální výšky </a:t>
            </a:r>
            <a:r>
              <a:rPr lang="cs-CZ" sz="2800" dirty="0" smtClean="0">
                <a:sym typeface="Symbol" pitchFamily="18" charset="2"/>
              </a:rPr>
              <a:t>píku</a:t>
            </a:r>
            <a:endParaRPr lang="fr-FR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18</a:t>
            </a:fld>
            <a:endParaRPr lang="cs-CZ"/>
          </a:p>
        </p:txBody>
      </p:sp>
      <p:grpSp>
        <p:nvGrpSpPr>
          <p:cNvPr id="10" name="Skupina 9"/>
          <p:cNvGrpSpPr/>
          <p:nvPr/>
        </p:nvGrpSpPr>
        <p:grpSpPr>
          <a:xfrm>
            <a:off x="3851920" y="1700808"/>
            <a:ext cx="4456112" cy="4083050"/>
            <a:chOff x="4192588" y="2028825"/>
            <a:chExt cx="4456112" cy="4083050"/>
          </a:xfrm>
        </p:grpSpPr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4643438" y="2276475"/>
              <a:ext cx="4005262" cy="3835400"/>
              <a:chOff x="471" y="1319"/>
              <a:chExt cx="2523" cy="2416"/>
            </a:xfrm>
          </p:grpSpPr>
          <p:grpSp>
            <p:nvGrpSpPr>
              <p:cNvPr id="13" name="Group 5"/>
              <p:cNvGrpSpPr>
                <a:grpSpLocks/>
              </p:cNvGrpSpPr>
              <p:nvPr/>
            </p:nvGrpSpPr>
            <p:grpSpPr bwMode="auto">
              <a:xfrm>
                <a:off x="886" y="1544"/>
                <a:ext cx="1855" cy="1524"/>
                <a:chOff x="812" y="1408"/>
                <a:chExt cx="2009" cy="1524"/>
              </a:xfrm>
            </p:grpSpPr>
            <p:sp>
              <p:nvSpPr>
                <p:cNvPr id="19" name="Freeform 6"/>
                <p:cNvSpPr>
                  <a:spLocks/>
                </p:cNvSpPr>
                <p:nvPr/>
              </p:nvSpPr>
              <p:spPr bwMode="auto">
                <a:xfrm>
                  <a:off x="812" y="1408"/>
                  <a:ext cx="1007" cy="1516"/>
                </a:xfrm>
                <a:custGeom>
                  <a:avLst/>
                  <a:gdLst/>
                  <a:ahLst/>
                  <a:cxnLst>
                    <a:cxn ang="0">
                      <a:pos x="5" y="1514"/>
                    </a:cxn>
                    <a:cxn ang="0">
                      <a:pos x="19" y="1515"/>
                    </a:cxn>
                    <a:cxn ang="0">
                      <a:pos x="40" y="1515"/>
                    </a:cxn>
                    <a:cxn ang="0">
                      <a:pos x="66" y="1515"/>
                    </a:cxn>
                    <a:cxn ang="0">
                      <a:pos x="94" y="1514"/>
                    </a:cxn>
                    <a:cxn ang="0">
                      <a:pos x="129" y="1512"/>
                    </a:cxn>
                    <a:cxn ang="0">
                      <a:pos x="151" y="1512"/>
                    </a:cxn>
                    <a:cxn ang="0">
                      <a:pos x="169" y="1510"/>
                    </a:cxn>
                    <a:cxn ang="0">
                      <a:pos x="187" y="1507"/>
                    </a:cxn>
                    <a:cxn ang="0">
                      <a:pos x="210" y="1502"/>
                    </a:cxn>
                    <a:cxn ang="0">
                      <a:pos x="250" y="1490"/>
                    </a:cxn>
                    <a:cxn ang="0">
                      <a:pos x="279" y="1482"/>
                    </a:cxn>
                    <a:cxn ang="0">
                      <a:pos x="302" y="1474"/>
                    </a:cxn>
                    <a:cxn ang="0">
                      <a:pos x="323" y="1464"/>
                    </a:cxn>
                    <a:cxn ang="0">
                      <a:pos x="346" y="1448"/>
                    </a:cxn>
                    <a:cxn ang="0">
                      <a:pos x="382" y="1415"/>
                    </a:cxn>
                    <a:cxn ang="0">
                      <a:pos x="408" y="1388"/>
                    </a:cxn>
                    <a:cxn ang="0">
                      <a:pos x="424" y="1363"/>
                    </a:cxn>
                    <a:cxn ang="0">
                      <a:pos x="437" y="1336"/>
                    </a:cxn>
                    <a:cxn ang="0">
                      <a:pos x="452" y="1303"/>
                    </a:cxn>
                    <a:cxn ang="0">
                      <a:pos x="480" y="1244"/>
                    </a:cxn>
                    <a:cxn ang="0">
                      <a:pos x="506" y="1187"/>
                    </a:cxn>
                    <a:cxn ang="0">
                      <a:pos x="524" y="1144"/>
                    </a:cxn>
                    <a:cxn ang="0">
                      <a:pos x="537" y="1103"/>
                    </a:cxn>
                    <a:cxn ang="0">
                      <a:pos x="552" y="1054"/>
                    </a:cxn>
                    <a:cxn ang="0">
                      <a:pos x="572" y="988"/>
                    </a:cxn>
                    <a:cxn ang="0">
                      <a:pos x="604" y="883"/>
                    </a:cxn>
                    <a:cxn ang="0">
                      <a:pos x="620" y="819"/>
                    </a:cxn>
                    <a:cxn ang="0">
                      <a:pos x="633" y="762"/>
                    </a:cxn>
                    <a:cxn ang="0">
                      <a:pos x="648" y="698"/>
                    </a:cxn>
                    <a:cxn ang="0">
                      <a:pos x="672" y="610"/>
                    </a:cxn>
                    <a:cxn ang="0">
                      <a:pos x="695" y="526"/>
                    </a:cxn>
                    <a:cxn ang="0">
                      <a:pos x="708" y="478"/>
                    </a:cxn>
                    <a:cxn ang="0">
                      <a:pos x="718" y="438"/>
                    </a:cxn>
                    <a:cxn ang="0">
                      <a:pos x="732" y="394"/>
                    </a:cxn>
                    <a:cxn ang="0">
                      <a:pos x="754" y="337"/>
                    </a:cxn>
                    <a:cxn ang="0">
                      <a:pos x="782" y="261"/>
                    </a:cxn>
                    <a:cxn ang="0">
                      <a:pos x="798" y="212"/>
                    </a:cxn>
                    <a:cxn ang="0">
                      <a:pos x="812" y="173"/>
                    </a:cxn>
                    <a:cxn ang="0">
                      <a:pos x="830" y="136"/>
                    </a:cxn>
                    <a:cxn ang="0">
                      <a:pos x="862" y="92"/>
                    </a:cxn>
                    <a:cxn ang="0">
                      <a:pos x="891" y="59"/>
                    </a:cxn>
                    <a:cxn ang="0">
                      <a:pos x="900" y="52"/>
                    </a:cxn>
                    <a:cxn ang="0">
                      <a:pos x="908" y="47"/>
                    </a:cxn>
                    <a:cxn ang="0">
                      <a:pos x="916" y="43"/>
                    </a:cxn>
                    <a:cxn ang="0">
                      <a:pos x="928" y="38"/>
                    </a:cxn>
                    <a:cxn ang="0">
                      <a:pos x="941" y="31"/>
                    </a:cxn>
                    <a:cxn ang="0">
                      <a:pos x="948" y="28"/>
                    </a:cxn>
                    <a:cxn ang="0">
                      <a:pos x="953" y="25"/>
                    </a:cxn>
                    <a:cxn ang="0">
                      <a:pos x="958" y="23"/>
                    </a:cxn>
                    <a:cxn ang="0">
                      <a:pos x="964" y="20"/>
                    </a:cxn>
                    <a:cxn ang="0">
                      <a:pos x="975" y="16"/>
                    </a:cxn>
                    <a:cxn ang="0">
                      <a:pos x="984" y="11"/>
                    </a:cxn>
                    <a:cxn ang="0">
                      <a:pos x="992" y="7"/>
                    </a:cxn>
                    <a:cxn ang="0">
                      <a:pos x="1000" y="3"/>
                    </a:cxn>
                    <a:cxn ang="0">
                      <a:pos x="1004" y="1"/>
                    </a:cxn>
                    <a:cxn ang="0">
                      <a:pos x="1006" y="0"/>
                    </a:cxn>
                  </a:cxnLst>
                  <a:rect l="0" t="0" r="r" b="b"/>
                  <a:pathLst>
                    <a:path w="1007" h="1516">
                      <a:moveTo>
                        <a:pt x="0" y="1514"/>
                      </a:moveTo>
                      <a:lnTo>
                        <a:pt x="0" y="1514"/>
                      </a:lnTo>
                      <a:lnTo>
                        <a:pt x="1" y="1514"/>
                      </a:lnTo>
                      <a:lnTo>
                        <a:pt x="2" y="1514"/>
                      </a:lnTo>
                      <a:lnTo>
                        <a:pt x="4" y="1514"/>
                      </a:lnTo>
                      <a:lnTo>
                        <a:pt x="5" y="1514"/>
                      </a:lnTo>
                      <a:lnTo>
                        <a:pt x="7" y="1514"/>
                      </a:lnTo>
                      <a:lnTo>
                        <a:pt x="9" y="1514"/>
                      </a:lnTo>
                      <a:lnTo>
                        <a:pt x="11" y="1514"/>
                      </a:lnTo>
                      <a:lnTo>
                        <a:pt x="14" y="1514"/>
                      </a:lnTo>
                      <a:lnTo>
                        <a:pt x="16" y="1514"/>
                      </a:lnTo>
                      <a:lnTo>
                        <a:pt x="19" y="1515"/>
                      </a:lnTo>
                      <a:lnTo>
                        <a:pt x="22" y="1515"/>
                      </a:lnTo>
                      <a:lnTo>
                        <a:pt x="26" y="1515"/>
                      </a:lnTo>
                      <a:lnTo>
                        <a:pt x="29" y="1515"/>
                      </a:lnTo>
                      <a:lnTo>
                        <a:pt x="32" y="1515"/>
                      </a:lnTo>
                      <a:lnTo>
                        <a:pt x="36" y="1515"/>
                      </a:lnTo>
                      <a:lnTo>
                        <a:pt x="40" y="1515"/>
                      </a:lnTo>
                      <a:lnTo>
                        <a:pt x="44" y="1515"/>
                      </a:lnTo>
                      <a:lnTo>
                        <a:pt x="48" y="1515"/>
                      </a:lnTo>
                      <a:lnTo>
                        <a:pt x="52" y="1515"/>
                      </a:lnTo>
                      <a:lnTo>
                        <a:pt x="57" y="1515"/>
                      </a:lnTo>
                      <a:lnTo>
                        <a:pt x="61" y="1515"/>
                      </a:lnTo>
                      <a:lnTo>
                        <a:pt x="66" y="1515"/>
                      </a:lnTo>
                      <a:lnTo>
                        <a:pt x="70" y="1515"/>
                      </a:lnTo>
                      <a:lnTo>
                        <a:pt x="75" y="1515"/>
                      </a:lnTo>
                      <a:lnTo>
                        <a:pt x="80" y="1515"/>
                      </a:lnTo>
                      <a:lnTo>
                        <a:pt x="84" y="1515"/>
                      </a:lnTo>
                      <a:lnTo>
                        <a:pt x="89" y="1514"/>
                      </a:lnTo>
                      <a:lnTo>
                        <a:pt x="94" y="1514"/>
                      </a:lnTo>
                      <a:lnTo>
                        <a:pt x="99" y="1514"/>
                      </a:lnTo>
                      <a:lnTo>
                        <a:pt x="104" y="1514"/>
                      </a:lnTo>
                      <a:lnTo>
                        <a:pt x="115" y="1513"/>
                      </a:lnTo>
                      <a:lnTo>
                        <a:pt x="120" y="1513"/>
                      </a:lnTo>
                      <a:lnTo>
                        <a:pt x="124" y="1513"/>
                      </a:lnTo>
                      <a:lnTo>
                        <a:pt x="129" y="1512"/>
                      </a:lnTo>
                      <a:lnTo>
                        <a:pt x="133" y="1512"/>
                      </a:lnTo>
                      <a:lnTo>
                        <a:pt x="137" y="1512"/>
                      </a:lnTo>
                      <a:lnTo>
                        <a:pt x="140" y="1512"/>
                      </a:lnTo>
                      <a:lnTo>
                        <a:pt x="144" y="1512"/>
                      </a:lnTo>
                      <a:lnTo>
                        <a:pt x="148" y="1512"/>
                      </a:lnTo>
                      <a:lnTo>
                        <a:pt x="151" y="1512"/>
                      </a:lnTo>
                      <a:lnTo>
                        <a:pt x="154" y="1511"/>
                      </a:lnTo>
                      <a:lnTo>
                        <a:pt x="157" y="1511"/>
                      </a:lnTo>
                      <a:lnTo>
                        <a:pt x="160" y="1511"/>
                      </a:lnTo>
                      <a:lnTo>
                        <a:pt x="163" y="1511"/>
                      </a:lnTo>
                      <a:lnTo>
                        <a:pt x="166" y="1510"/>
                      </a:lnTo>
                      <a:lnTo>
                        <a:pt x="169" y="1510"/>
                      </a:lnTo>
                      <a:lnTo>
                        <a:pt x="172" y="1510"/>
                      </a:lnTo>
                      <a:lnTo>
                        <a:pt x="175" y="1510"/>
                      </a:lnTo>
                      <a:lnTo>
                        <a:pt x="178" y="1509"/>
                      </a:lnTo>
                      <a:lnTo>
                        <a:pt x="181" y="1508"/>
                      </a:lnTo>
                      <a:lnTo>
                        <a:pt x="184" y="1508"/>
                      </a:lnTo>
                      <a:lnTo>
                        <a:pt x="187" y="1507"/>
                      </a:lnTo>
                      <a:lnTo>
                        <a:pt x="191" y="1507"/>
                      </a:lnTo>
                      <a:lnTo>
                        <a:pt x="194" y="1506"/>
                      </a:lnTo>
                      <a:lnTo>
                        <a:pt x="198" y="1505"/>
                      </a:lnTo>
                      <a:lnTo>
                        <a:pt x="202" y="1504"/>
                      </a:lnTo>
                      <a:lnTo>
                        <a:pt x="206" y="1503"/>
                      </a:lnTo>
                      <a:lnTo>
                        <a:pt x="210" y="1502"/>
                      </a:lnTo>
                      <a:lnTo>
                        <a:pt x="215" y="1500"/>
                      </a:lnTo>
                      <a:lnTo>
                        <a:pt x="220" y="1499"/>
                      </a:lnTo>
                      <a:lnTo>
                        <a:pt x="226" y="1498"/>
                      </a:lnTo>
                      <a:lnTo>
                        <a:pt x="238" y="1494"/>
                      </a:lnTo>
                      <a:lnTo>
                        <a:pt x="244" y="1492"/>
                      </a:lnTo>
                      <a:lnTo>
                        <a:pt x="250" y="1490"/>
                      </a:lnTo>
                      <a:lnTo>
                        <a:pt x="256" y="1489"/>
                      </a:lnTo>
                      <a:lnTo>
                        <a:pt x="261" y="1488"/>
                      </a:lnTo>
                      <a:lnTo>
                        <a:pt x="266" y="1486"/>
                      </a:lnTo>
                      <a:lnTo>
                        <a:pt x="270" y="1485"/>
                      </a:lnTo>
                      <a:lnTo>
                        <a:pt x="275" y="1484"/>
                      </a:lnTo>
                      <a:lnTo>
                        <a:pt x="279" y="1482"/>
                      </a:lnTo>
                      <a:lnTo>
                        <a:pt x="283" y="1481"/>
                      </a:lnTo>
                      <a:lnTo>
                        <a:pt x="287" y="1480"/>
                      </a:lnTo>
                      <a:lnTo>
                        <a:pt x="291" y="1478"/>
                      </a:lnTo>
                      <a:lnTo>
                        <a:pt x="295" y="1477"/>
                      </a:lnTo>
                      <a:lnTo>
                        <a:pt x="298" y="1476"/>
                      </a:lnTo>
                      <a:lnTo>
                        <a:pt x="302" y="1474"/>
                      </a:lnTo>
                      <a:lnTo>
                        <a:pt x="305" y="1473"/>
                      </a:lnTo>
                      <a:lnTo>
                        <a:pt x="309" y="1472"/>
                      </a:lnTo>
                      <a:lnTo>
                        <a:pt x="312" y="1470"/>
                      </a:lnTo>
                      <a:lnTo>
                        <a:pt x="316" y="1468"/>
                      </a:lnTo>
                      <a:lnTo>
                        <a:pt x="319" y="1466"/>
                      </a:lnTo>
                      <a:lnTo>
                        <a:pt x="323" y="1464"/>
                      </a:lnTo>
                      <a:lnTo>
                        <a:pt x="326" y="1462"/>
                      </a:lnTo>
                      <a:lnTo>
                        <a:pt x="330" y="1459"/>
                      </a:lnTo>
                      <a:lnTo>
                        <a:pt x="334" y="1457"/>
                      </a:lnTo>
                      <a:lnTo>
                        <a:pt x="338" y="1454"/>
                      </a:lnTo>
                      <a:lnTo>
                        <a:pt x="342" y="1451"/>
                      </a:lnTo>
                      <a:lnTo>
                        <a:pt x="346" y="1448"/>
                      </a:lnTo>
                      <a:lnTo>
                        <a:pt x="350" y="1444"/>
                      </a:lnTo>
                      <a:lnTo>
                        <a:pt x="354" y="1440"/>
                      </a:lnTo>
                      <a:lnTo>
                        <a:pt x="359" y="1436"/>
                      </a:lnTo>
                      <a:lnTo>
                        <a:pt x="364" y="1432"/>
                      </a:lnTo>
                      <a:lnTo>
                        <a:pt x="377" y="1421"/>
                      </a:lnTo>
                      <a:lnTo>
                        <a:pt x="382" y="1415"/>
                      </a:lnTo>
                      <a:lnTo>
                        <a:pt x="387" y="1410"/>
                      </a:lnTo>
                      <a:lnTo>
                        <a:pt x="392" y="1406"/>
                      </a:lnTo>
                      <a:lnTo>
                        <a:pt x="396" y="1401"/>
                      </a:lnTo>
                      <a:lnTo>
                        <a:pt x="401" y="1396"/>
                      </a:lnTo>
                      <a:lnTo>
                        <a:pt x="404" y="1392"/>
                      </a:lnTo>
                      <a:lnTo>
                        <a:pt x="408" y="1388"/>
                      </a:lnTo>
                      <a:lnTo>
                        <a:pt x="411" y="1383"/>
                      </a:lnTo>
                      <a:lnTo>
                        <a:pt x="414" y="1379"/>
                      </a:lnTo>
                      <a:lnTo>
                        <a:pt x="417" y="1375"/>
                      </a:lnTo>
                      <a:lnTo>
                        <a:pt x="420" y="1371"/>
                      </a:lnTo>
                      <a:lnTo>
                        <a:pt x="422" y="1367"/>
                      </a:lnTo>
                      <a:lnTo>
                        <a:pt x="424" y="1363"/>
                      </a:lnTo>
                      <a:lnTo>
                        <a:pt x="427" y="1358"/>
                      </a:lnTo>
                      <a:lnTo>
                        <a:pt x="429" y="1354"/>
                      </a:lnTo>
                      <a:lnTo>
                        <a:pt x="431" y="1350"/>
                      </a:lnTo>
                      <a:lnTo>
                        <a:pt x="433" y="1345"/>
                      </a:lnTo>
                      <a:lnTo>
                        <a:pt x="435" y="1341"/>
                      </a:lnTo>
                      <a:lnTo>
                        <a:pt x="437" y="1336"/>
                      </a:lnTo>
                      <a:lnTo>
                        <a:pt x="440" y="1331"/>
                      </a:lnTo>
                      <a:lnTo>
                        <a:pt x="442" y="1326"/>
                      </a:lnTo>
                      <a:lnTo>
                        <a:pt x="444" y="1320"/>
                      </a:lnTo>
                      <a:lnTo>
                        <a:pt x="446" y="1315"/>
                      </a:lnTo>
                      <a:lnTo>
                        <a:pt x="449" y="1309"/>
                      </a:lnTo>
                      <a:lnTo>
                        <a:pt x="452" y="1303"/>
                      </a:lnTo>
                      <a:lnTo>
                        <a:pt x="454" y="1296"/>
                      </a:lnTo>
                      <a:lnTo>
                        <a:pt x="458" y="1290"/>
                      </a:lnTo>
                      <a:lnTo>
                        <a:pt x="461" y="1283"/>
                      </a:lnTo>
                      <a:lnTo>
                        <a:pt x="464" y="1275"/>
                      </a:lnTo>
                      <a:lnTo>
                        <a:pt x="468" y="1268"/>
                      </a:lnTo>
                      <a:lnTo>
                        <a:pt x="480" y="1244"/>
                      </a:lnTo>
                      <a:lnTo>
                        <a:pt x="485" y="1233"/>
                      </a:lnTo>
                      <a:lnTo>
                        <a:pt x="490" y="1223"/>
                      </a:lnTo>
                      <a:lnTo>
                        <a:pt x="494" y="1213"/>
                      </a:lnTo>
                      <a:lnTo>
                        <a:pt x="499" y="1204"/>
                      </a:lnTo>
                      <a:lnTo>
                        <a:pt x="502" y="1195"/>
                      </a:lnTo>
                      <a:lnTo>
                        <a:pt x="506" y="1187"/>
                      </a:lnTo>
                      <a:lnTo>
                        <a:pt x="510" y="1179"/>
                      </a:lnTo>
                      <a:lnTo>
                        <a:pt x="513" y="1172"/>
                      </a:lnTo>
                      <a:lnTo>
                        <a:pt x="516" y="1164"/>
                      </a:lnTo>
                      <a:lnTo>
                        <a:pt x="518" y="1157"/>
                      </a:lnTo>
                      <a:lnTo>
                        <a:pt x="521" y="1150"/>
                      </a:lnTo>
                      <a:lnTo>
                        <a:pt x="524" y="1144"/>
                      </a:lnTo>
                      <a:lnTo>
                        <a:pt x="526" y="1137"/>
                      </a:lnTo>
                      <a:lnTo>
                        <a:pt x="528" y="1130"/>
                      </a:lnTo>
                      <a:lnTo>
                        <a:pt x="530" y="1124"/>
                      </a:lnTo>
                      <a:lnTo>
                        <a:pt x="533" y="1117"/>
                      </a:lnTo>
                      <a:lnTo>
                        <a:pt x="535" y="1110"/>
                      </a:lnTo>
                      <a:lnTo>
                        <a:pt x="537" y="1103"/>
                      </a:lnTo>
                      <a:lnTo>
                        <a:pt x="539" y="1096"/>
                      </a:lnTo>
                      <a:lnTo>
                        <a:pt x="542" y="1088"/>
                      </a:lnTo>
                      <a:lnTo>
                        <a:pt x="544" y="1080"/>
                      </a:lnTo>
                      <a:lnTo>
                        <a:pt x="546" y="1072"/>
                      </a:lnTo>
                      <a:lnTo>
                        <a:pt x="549" y="1063"/>
                      </a:lnTo>
                      <a:lnTo>
                        <a:pt x="552" y="1054"/>
                      </a:lnTo>
                      <a:lnTo>
                        <a:pt x="554" y="1045"/>
                      </a:lnTo>
                      <a:lnTo>
                        <a:pt x="558" y="1034"/>
                      </a:lnTo>
                      <a:lnTo>
                        <a:pt x="561" y="1024"/>
                      </a:lnTo>
                      <a:lnTo>
                        <a:pt x="564" y="1012"/>
                      </a:lnTo>
                      <a:lnTo>
                        <a:pt x="568" y="1000"/>
                      </a:lnTo>
                      <a:lnTo>
                        <a:pt x="572" y="988"/>
                      </a:lnTo>
                      <a:lnTo>
                        <a:pt x="583" y="953"/>
                      </a:lnTo>
                      <a:lnTo>
                        <a:pt x="588" y="938"/>
                      </a:lnTo>
                      <a:lnTo>
                        <a:pt x="592" y="923"/>
                      </a:lnTo>
                      <a:lnTo>
                        <a:pt x="596" y="909"/>
                      </a:lnTo>
                      <a:lnTo>
                        <a:pt x="600" y="896"/>
                      </a:lnTo>
                      <a:lnTo>
                        <a:pt x="604" y="883"/>
                      </a:lnTo>
                      <a:lnTo>
                        <a:pt x="607" y="871"/>
                      </a:lnTo>
                      <a:lnTo>
                        <a:pt x="610" y="860"/>
                      </a:lnTo>
                      <a:lnTo>
                        <a:pt x="612" y="849"/>
                      </a:lnTo>
                      <a:lnTo>
                        <a:pt x="615" y="839"/>
                      </a:lnTo>
                      <a:lnTo>
                        <a:pt x="618" y="829"/>
                      </a:lnTo>
                      <a:lnTo>
                        <a:pt x="620" y="819"/>
                      </a:lnTo>
                      <a:lnTo>
                        <a:pt x="622" y="810"/>
                      </a:lnTo>
                      <a:lnTo>
                        <a:pt x="624" y="800"/>
                      </a:lnTo>
                      <a:lnTo>
                        <a:pt x="626" y="791"/>
                      </a:lnTo>
                      <a:lnTo>
                        <a:pt x="629" y="781"/>
                      </a:lnTo>
                      <a:lnTo>
                        <a:pt x="631" y="772"/>
                      </a:lnTo>
                      <a:lnTo>
                        <a:pt x="633" y="762"/>
                      </a:lnTo>
                      <a:lnTo>
                        <a:pt x="635" y="752"/>
                      </a:lnTo>
                      <a:lnTo>
                        <a:pt x="637" y="742"/>
                      </a:lnTo>
                      <a:lnTo>
                        <a:pt x="640" y="732"/>
                      </a:lnTo>
                      <a:lnTo>
                        <a:pt x="642" y="721"/>
                      </a:lnTo>
                      <a:lnTo>
                        <a:pt x="645" y="710"/>
                      </a:lnTo>
                      <a:lnTo>
                        <a:pt x="648" y="698"/>
                      </a:lnTo>
                      <a:lnTo>
                        <a:pt x="651" y="685"/>
                      </a:lnTo>
                      <a:lnTo>
                        <a:pt x="655" y="672"/>
                      </a:lnTo>
                      <a:lnTo>
                        <a:pt x="658" y="658"/>
                      </a:lnTo>
                      <a:lnTo>
                        <a:pt x="662" y="643"/>
                      </a:lnTo>
                      <a:lnTo>
                        <a:pt x="667" y="627"/>
                      </a:lnTo>
                      <a:lnTo>
                        <a:pt x="672" y="610"/>
                      </a:lnTo>
                      <a:lnTo>
                        <a:pt x="677" y="593"/>
                      </a:lnTo>
                      <a:lnTo>
                        <a:pt x="684" y="568"/>
                      </a:lnTo>
                      <a:lnTo>
                        <a:pt x="687" y="556"/>
                      </a:lnTo>
                      <a:lnTo>
                        <a:pt x="690" y="546"/>
                      </a:lnTo>
                      <a:lnTo>
                        <a:pt x="692" y="536"/>
                      </a:lnTo>
                      <a:lnTo>
                        <a:pt x="695" y="526"/>
                      </a:lnTo>
                      <a:lnTo>
                        <a:pt x="697" y="517"/>
                      </a:lnTo>
                      <a:lnTo>
                        <a:pt x="700" y="509"/>
                      </a:lnTo>
                      <a:lnTo>
                        <a:pt x="702" y="501"/>
                      </a:lnTo>
                      <a:lnTo>
                        <a:pt x="704" y="493"/>
                      </a:lnTo>
                      <a:lnTo>
                        <a:pt x="706" y="486"/>
                      </a:lnTo>
                      <a:lnTo>
                        <a:pt x="708" y="478"/>
                      </a:lnTo>
                      <a:lnTo>
                        <a:pt x="709" y="471"/>
                      </a:lnTo>
                      <a:lnTo>
                        <a:pt x="711" y="464"/>
                      </a:lnTo>
                      <a:lnTo>
                        <a:pt x="713" y="458"/>
                      </a:lnTo>
                      <a:lnTo>
                        <a:pt x="715" y="451"/>
                      </a:lnTo>
                      <a:lnTo>
                        <a:pt x="716" y="444"/>
                      </a:lnTo>
                      <a:lnTo>
                        <a:pt x="718" y="438"/>
                      </a:lnTo>
                      <a:lnTo>
                        <a:pt x="720" y="431"/>
                      </a:lnTo>
                      <a:lnTo>
                        <a:pt x="722" y="424"/>
                      </a:lnTo>
                      <a:lnTo>
                        <a:pt x="725" y="417"/>
                      </a:lnTo>
                      <a:lnTo>
                        <a:pt x="727" y="410"/>
                      </a:lnTo>
                      <a:lnTo>
                        <a:pt x="730" y="402"/>
                      </a:lnTo>
                      <a:lnTo>
                        <a:pt x="732" y="394"/>
                      </a:lnTo>
                      <a:lnTo>
                        <a:pt x="735" y="386"/>
                      </a:lnTo>
                      <a:lnTo>
                        <a:pt x="738" y="377"/>
                      </a:lnTo>
                      <a:lnTo>
                        <a:pt x="742" y="368"/>
                      </a:lnTo>
                      <a:lnTo>
                        <a:pt x="746" y="358"/>
                      </a:lnTo>
                      <a:lnTo>
                        <a:pt x="749" y="348"/>
                      </a:lnTo>
                      <a:lnTo>
                        <a:pt x="754" y="337"/>
                      </a:lnTo>
                      <a:lnTo>
                        <a:pt x="758" y="325"/>
                      </a:lnTo>
                      <a:lnTo>
                        <a:pt x="763" y="313"/>
                      </a:lnTo>
                      <a:lnTo>
                        <a:pt x="772" y="290"/>
                      </a:lnTo>
                      <a:lnTo>
                        <a:pt x="776" y="280"/>
                      </a:lnTo>
                      <a:lnTo>
                        <a:pt x="779" y="270"/>
                      </a:lnTo>
                      <a:lnTo>
                        <a:pt x="782" y="261"/>
                      </a:lnTo>
                      <a:lnTo>
                        <a:pt x="785" y="252"/>
                      </a:lnTo>
                      <a:lnTo>
                        <a:pt x="788" y="243"/>
                      </a:lnTo>
                      <a:lnTo>
                        <a:pt x="791" y="235"/>
                      </a:lnTo>
                      <a:lnTo>
                        <a:pt x="793" y="227"/>
                      </a:lnTo>
                      <a:lnTo>
                        <a:pt x="796" y="220"/>
                      </a:lnTo>
                      <a:lnTo>
                        <a:pt x="798" y="212"/>
                      </a:lnTo>
                      <a:lnTo>
                        <a:pt x="800" y="206"/>
                      </a:lnTo>
                      <a:lnTo>
                        <a:pt x="802" y="199"/>
                      </a:lnTo>
                      <a:lnTo>
                        <a:pt x="804" y="192"/>
                      </a:lnTo>
                      <a:lnTo>
                        <a:pt x="807" y="186"/>
                      </a:lnTo>
                      <a:lnTo>
                        <a:pt x="809" y="180"/>
                      </a:lnTo>
                      <a:lnTo>
                        <a:pt x="812" y="173"/>
                      </a:lnTo>
                      <a:lnTo>
                        <a:pt x="814" y="167"/>
                      </a:lnTo>
                      <a:lnTo>
                        <a:pt x="817" y="161"/>
                      </a:lnTo>
                      <a:lnTo>
                        <a:pt x="820" y="155"/>
                      </a:lnTo>
                      <a:lnTo>
                        <a:pt x="823" y="148"/>
                      </a:lnTo>
                      <a:lnTo>
                        <a:pt x="827" y="142"/>
                      </a:lnTo>
                      <a:lnTo>
                        <a:pt x="830" y="136"/>
                      </a:lnTo>
                      <a:lnTo>
                        <a:pt x="835" y="129"/>
                      </a:lnTo>
                      <a:lnTo>
                        <a:pt x="839" y="122"/>
                      </a:lnTo>
                      <a:lnTo>
                        <a:pt x="844" y="115"/>
                      </a:lnTo>
                      <a:lnTo>
                        <a:pt x="850" y="108"/>
                      </a:lnTo>
                      <a:lnTo>
                        <a:pt x="856" y="100"/>
                      </a:lnTo>
                      <a:lnTo>
                        <a:pt x="862" y="92"/>
                      </a:lnTo>
                      <a:lnTo>
                        <a:pt x="869" y="84"/>
                      </a:lnTo>
                      <a:lnTo>
                        <a:pt x="876" y="75"/>
                      </a:lnTo>
                      <a:lnTo>
                        <a:pt x="885" y="66"/>
                      </a:lnTo>
                      <a:lnTo>
                        <a:pt x="888" y="62"/>
                      </a:lnTo>
                      <a:lnTo>
                        <a:pt x="890" y="61"/>
                      </a:lnTo>
                      <a:lnTo>
                        <a:pt x="891" y="59"/>
                      </a:lnTo>
                      <a:lnTo>
                        <a:pt x="893" y="58"/>
                      </a:lnTo>
                      <a:lnTo>
                        <a:pt x="894" y="56"/>
                      </a:lnTo>
                      <a:lnTo>
                        <a:pt x="896" y="55"/>
                      </a:lnTo>
                      <a:lnTo>
                        <a:pt x="897" y="54"/>
                      </a:lnTo>
                      <a:lnTo>
                        <a:pt x="898" y="53"/>
                      </a:lnTo>
                      <a:lnTo>
                        <a:pt x="900" y="52"/>
                      </a:lnTo>
                      <a:lnTo>
                        <a:pt x="901" y="51"/>
                      </a:lnTo>
                      <a:lnTo>
                        <a:pt x="902" y="50"/>
                      </a:lnTo>
                      <a:lnTo>
                        <a:pt x="904" y="49"/>
                      </a:lnTo>
                      <a:lnTo>
                        <a:pt x="905" y="49"/>
                      </a:lnTo>
                      <a:lnTo>
                        <a:pt x="906" y="48"/>
                      </a:lnTo>
                      <a:lnTo>
                        <a:pt x="908" y="47"/>
                      </a:lnTo>
                      <a:lnTo>
                        <a:pt x="909" y="46"/>
                      </a:lnTo>
                      <a:lnTo>
                        <a:pt x="911" y="46"/>
                      </a:lnTo>
                      <a:lnTo>
                        <a:pt x="912" y="45"/>
                      </a:lnTo>
                      <a:lnTo>
                        <a:pt x="914" y="44"/>
                      </a:lnTo>
                      <a:lnTo>
                        <a:pt x="915" y="44"/>
                      </a:lnTo>
                      <a:lnTo>
                        <a:pt x="916" y="43"/>
                      </a:lnTo>
                      <a:lnTo>
                        <a:pt x="918" y="42"/>
                      </a:lnTo>
                      <a:lnTo>
                        <a:pt x="920" y="42"/>
                      </a:lnTo>
                      <a:lnTo>
                        <a:pt x="922" y="41"/>
                      </a:lnTo>
                      <a:lnTo>
                        <a:pt x="924" y="40"/>
                      </a:lnTo>
                      <a:lnTo>
                        <a:pt x="926" y="39"/>
                      </a:lnTo>
                      <a:lnTo>
                        <a:pt x="928" y="38"/>
                      </a:lnTo>
                      <a:lnTo>
                        <a:pt x="930" y="37"/>
                      </a:lnTo>
                      <a:lnTo>
                        <a:pt x="932" y="36"/>
                      </a:lnTo>
                      <a:lnTo>
                        <a:pt x="934" y="35"/>
                      </a:lnTo>
                      <a:lnTo>
                        <a:pt x="937" y="34"/>
                      </a:lnTo>
                      <a:lnTo>
                        <a:pt x="940" y="32"/>
                      </a:lnTo>
                      <a:lnTo>
                        <a:pt x="941" y="31"/>
                      </a:lnTo>
                      <a:lnTo>
                        <a:pt x="942" y="30"/>
                      </a:lnTo>
                      <a:lnTo>
                        <a:pt x="943" y="30"/>
                      </a:lnTo>
                      <a:lnTo>
                        <a:pt x="944" y="29"/>
                      </a:lnTo>
                      <a:lnTo>
                        <a:pt x="946" y="29"/>
                      </a:lnTo>
                      <a:lnTo>
                        <a:pt x="947" y="28"/>
                      </a:lnTo>
                      <a:lnTo>
                        <a:pt x="948" y="28"/>
                      </a:lnTo>
                      <a:lnTo>
                        <a:pt x="949" y="27"/>
                      </a:lnTo>
                      <a:lnTo>
                        <a:pt x="950" y="27"/>
                      </a:lnTo>
                      <a:lnTo>
                        <a:pt x="950" y="26"/>
                      </a:lnTo>
                      <a:lnTo>
                        <a:pt x="951" y="26"/>
                      </a:lnTo>
                      <a:lnTo>
                        <a:pt x="952" y="26"/>
                      </a:lnTo>
                      <a:lnTo>
                        <a:pt x="953" y="25"/>
                      </a:lnTo>
                      <a:lnTo>
                        <a:pt x="954" y="25"/>
                      </a:lnTo>
                      <a:lnTo>
                        <a:pt x="955" y="24"/>
                      </a:lnTo>
                      <a:lnTo>
                        <a:pt x="956" y="24"/>
                      </a:lnTo>
                      <a:lnTo>
                        <a:pt x="956" y="24"/>
                      </a:lnTo>
                      <a:lnTo>
                        <a:pt x="957" y="24"/>
                      </a:lnTo>
                      <a:lnTo>
                        <a:pt x="958" y="23"/>
                      </a:lnTo>
                      <a:lnTo>
                        <a:pt x="959" y="23"/>
                      </a:lnTo>
                      <a:lnTo>
                        <a:pt x="960" y="22"/>
                      </a:lnTo>
                      <a:lnTo>
                        <a:pt x="961" y="22"/>
                      </a:lnTo>
                      <a:lnTo>
                        <a:pt x="962" y="21"/>
                      </a:lnTo>
                      <a:lnTo>
                        <a:pt x="963" y="21"/>
                      </a:lnTo>
                      <a:lnTo>
                        <a:pt x="964" y="20"/>
                      </a:lnTo>
                      <a:lnTo>
                        <a:pt x="966" y="20"/>
                      </a:lnTo>
                      <a:lnTo>
                        <a:pt x="967" y="19"/>
                      </a:lnTo>
                      <a:lnTo>
                        <a:pt x="968" y="18"/>
                      </a:lnTo>
                      <a:lnTo>
                        <a:pt x="970" y="18"/>
                      </a:lnTo>
                      <a:lnTo>
                        <a:pt x="972" y="17"/>
                      </a:lnTo>
                      <a:lnTo>
                        <a:pt x="975" y="16"/>
                      </a:lnTo>
                      <a:lnTo>
                        <a:pt x="976" y="15"/>
                      </a:lnTo>
                      <a:lnTo>
                        <a:pt x="978" y="14"/>
                      </a:lnTo>
                      <a:lnTo>
                        <a:pt x="979" y="13"/>
                      </a:lnTo>
                      <a:lnTo>
                        <a:pt x="981" y="12"/>
                      </a:lnTo>
                      <a:lnTo>
                        <a:pt x="982" y="12"/>
                      </a:lnTo>
                      <a:lnTo>
                        <a:pt x="984" y="11"/>
                      </a:lnTo>
                      <a:lnTo>
                        <a:pt x="986" y="10"/>
                      </a:lnTo>
                      <a:lnTo>
                        <a:pt x="987" y="9"/>
                      </a:lnTo>
                      <a:lnTo>
                        <a:pt x="988" y="9"/>
                      </a:lnTo>
                      <a:lnTo>
                        <a:pt x="990" y="8"/>
                      </a:lnTo>
                      <a:lnTo>
                        <a:pt x="991" y="7"/>
                      </a:lnTo>
                      <a:lnTo>
                        <a:pt x="992" y="7"/>
                      </a:lnTo>
                      <a:lnTo>
                        <a:pt x="994" y="6"/>
                      </a:lnTo>
                      <a:lnTo>
                        <a:pt x="995" y="6"/>
                      </a:lnTo>
                      <a:lnTo>
                        <a:pt x="996" y="5"/>
                      </a:lnTo>
                      <a:lnTo>
                        <a:pt x="997" y="4"/>
                      </a:lnTo>
                      <a:lnTo>
                        <a:pt x="998" y="4"/>
                      </a:lnTo>
                      <a:lnTo>
                        <a:pt x="1000" y="3"/>
                      </a:lnTo>
                      <a:lnTo>
                        <a:pt x="1000" y="3"/>
                      </a:lnTo>
                      <a:lnTo>
                        <a:pt x="1001" y="2"/>
                      </a:lnTo>
                      <a:lnTo>
                        <a:pt x="1002" y="2"/>
                      </a:lnTo>
                      <a:lnTo>
                        <a:pt x="1003" y="2"/>
                      </a:lnTo>
                      <a:lnTo>
                        <a:pt x="1004" y="1"/>
                      </a:lnTo>
                      <a:lnTo>
                        <a:pt x="1004" y="1"/>
                      </a:lnTo>
                      <a:lnTo>
                        <a:pt x="1004" y="1"/>
                      </a:lnTo>
                      <a:lnTo>
                        <a:pt x="1005" y="0"/>
                      </a:lnTo>
                      <a:lnTo>
                        <a:pt x="1005" y="0"/>
                      </a:lnTo>
                      <a:lnTo>
                        <a:pt x="1006" y="0"/>
                      </a:lnTo>
                      <a:lnTo>
                        <a:pt x="1006" y="0"/>
                      </a:lnTo>
                      <a:lnTo>
                        <a:pt x="1006" y="0"/>
                      </a:ln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0" name="Freeform 7"/>
                <p:cNvSpPr>
                  <a:spLocks/>
                </p:cNvSpPr>
                <p:nvPr/>
              </p:nvSpPr>
              <p:spPr bwMode="auto">
                <a:xfrm>
                  <a:off x="1814" y="1416"/>
                  <a:ext cx="1007" cy="1516"/>
                </a:xfrm>
                <a:custGeom>
                  <a:avLst/>
                  <a:gdLst/>
                  <a:ahLst/>
                  <a:cxnLst>
                    <a:cxn ang="0">
                      <a:pos x="1000" y="1514"/>
                    </a:cxn>
                    <a:cxn ang="0">
                      <a:pos x="986" y="1515"/>
                    </a:cxn>
                    <a:cxn ang="0">
                      <a:pos x="965" y="1515"/>
                    </a:cxn>
                    <a:cxn ang="0">
                      <a:pos x="940" y="1515"/>
                    </a:cxn>
                    <a:cxn ang="0">
                      <a:pos x="911" y="1514"/>
                    </a:cxn>
                    <a:cxn ang="0">
                      <a:pos x="876" y="1512"/>
                    </a:cxn>
                    <a:cxn ang="0">
                      <a:pos x="854" y="1511"/>
                    </a:cxn>
                    <a:cxn ang="0">
                      <a:pos x="836" y="1510"/>
                    </a:cxn>
                    <a:cxn ang="0">
                      <a:pos x="818" y="1507"/>
                    </a:cxn>
                    <a:cxn ang="0">
                      <a:pos x="795" y="1502"/>
                    </a:cxn>
                    <a:cxn ang="0">
                      <a:pos x="755" y="1490"/>
                    </a:cxn>
                    <a:cxn ang="0">
                      <a:pos x="726" y="1482"/>
                    </a:cxn>
                    <a:cxn ang="0">
                      <a:pos x="703" y="1474"/>
                    </a:cxn>
                    <a:cxn ang="0">
                      <a:pos x="682" y="1464"/>
                    </a:cxn>
                    <a:cxn ang="0">
                      <a:pos x="660" y="1447"/>
                    </a:cxn>
                    <a:cxn ang="0">
                      <a:pos x="623" y="1415"/>
                    </a:cxn>
                    <a:cxn ang="0">
                      <a:pos x="597" y="1387"/>
                    </a:cxn>
                    <a:cxn ang="0">
                      <a:pos x="580" y="1362"/>
                    </a:cxn>
                    <a:cxn ang="0">
                      <a:pos x="568" y="1336"/>
                    </a:cxn>
                    <a:cxn ang="0">
                      <a:pos x="554" y="1303"/>
                    </a:cxn>
                    <a:cxn ang="0">
                      <a:pos x="525" y="1243"/>
                    </a:cxn>
                    <a:cxn ang="0">
                      <a:pos x="499" y="1187"/>
                    </a:cxn>
                    <a:cxn ang="0">
                      <a:pos x="482" y="1144"/>
                    </a:cxn>
                    <a:cxn ang="0">
                      <a:pos x="468" y="1103"/>
                    </a:cxn>
                    <a:cxn ang="0">
                      <a:pos x="454" y="1054"/>
                    </a:cxn>
                    <a:cxn ang="0">
                      <a:pos x="433" y="988"/>
                    </a:cxn>
                    <a:cxn ang="0">
                      <a:pos x="402" y="883"/>
                    </a:cxn>
                    <a:cxn ang="0">
                      <a:pos x="385" y="819"/>
                    </a:cxn>
                    <a:cxn ang="0">
                      <a:pos x="372" y="762"/>
                    </a:cxn>
                    <a:cxn ang="0">
                      <a:pos x="357" y="698"/>
                    </a:cxn>
                    <a:cxn ang="0">
                      <a:pos x="334" y="610"/>
                    </a:cxn>
                    <a:cxn ang="0">
                      <a:pos x="310" y="526"/>
                    </a:cxn>
                    <a:cxn ang="0">
                      <a:pos x="298" y="478"/>
                    </a:cxn>
                    <a:cxn ang="0">
                      <a:pos x="287" y="438"/>
                    </a:cxn>
                    <a:cxn ang="0">
                      <a:pos x="273" y="394"/>
                    </a:cxn>
                    <a:cxn ang="0">
                      <a:pos x="252" y="337"/>
                    </a:cxn>
                    <a:cxn ang="0">
                      <a:pos x="223" y="261"/>
                    </a:cxn>
                    <a:cxn ang="0">
                      <a:pos x="207" y="212"/>
                    </a:cxn>
                    <a:cxn ang="0">
                      <a:pos x="194" y="173"/>
                    </a:cxn>
                    <a:cxn ang="0">
                      <a:pos x="174" y="136"/>
                    </a:cxn>
                    <a:cxn ang="0">
                      <a:pos x="143" y="92"/>
                    </a:cxn>
                    <a:cxn ang="0">
                      <a:pos x="114" y="59"/>
                    </a:cxn>
                    <a:cxn ang="0">
                      <a:pos x="105" y="52"/>
                    </a:cxn>
                    <a:cxn ang="0">
                      <a:pos x="97" y="47"/>
                    </a:cxn>
                    <a:cxn ang="0">
                      <a:pos x="88" y="43"/>
                    </a:cxn>
                    <a:cxn ang="0">
                      <a:pos x="78" y="38"/>
                    </a:cxn>
                    <a:cxn ang="0">
                      <a:pos x="64" y="31"/>
                    </a:cxn>
                    <a:cxn ang="0">
                      <a:pos x="58" y="28"/>
                    </a:cxn>
                    <a:cxn ang="0">
                      <a:pos x="52" y="25"/>
                    </a:cxn>
                    <a:cxn ang="0">
                      <a:pos x="47" y="23"/>
                    </a:cxn>
                    <a:cxn ang="0">
                      <a:pos x="41" y="20"/>
                    </a:cxn>
                    <a:cxn ang="0">
                      <a:pos x="30" y="15"/>
                    </a:cxn>
                    <a:cxn ang="0">
                      <a:pos x="21" y="11"/>
                    </a:cxn>
                    <a:cxn ang="0">
                      <a:pos x="13" y="6"/>
                    </a:cxn>
                    <a:cxn ang="0">
                      <a:pos x="6" y="3"/>
                    </a:cxn>
                    <a:cxn ang="0">
                      <a:pos x="1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7" h="1516">
                      <a:moveTo>
                        <a:pt x="1006" y="1514"/>
                      </a:moveTo>
                      <a:lnTo>
                        <a:pt x="1005" y="1514"/>
                      </a:lnTo>
                      <a:lnTo>
                        <a:pt x="1004" y="1514"/>
                      </a:lnTo>
                      <a:lnTo>
                        <a:pt x="1003" y="1514"/>
                      </a:lnTo>
                      <a:lnTo>
                        <a:pt x="1002" y="1514"/>
                      </a:lnTo>
                      <a:lnTo>
                        <a:pt x="1000" y="1514"/>
                      </a:lnTo>
                      <a:lnTo>
                        <a:pt x="998" y="1514"/>
                      </a:lnTo>
                      <a:lnTo>
                        <a:pt x="996" y="1514"/>
                      </a:lnTo>
                      <a:lnTo>
                        <a:pt x="994" y="1514"/>
                      </a:lnTo>
                      <a:lnTo>
                        <a:pt x="992" y="1514"/>
                      </a:lnTo>
                      <a:lnTo>
                        <a:pt x="989" y="1514"/>
                      </a:lnTo>
                      <a:lnTo>
                        <a:pt x="986" y="1515"/>
                      </a:lnTo>
                      <a:lnTo>
                        <a:pt x="983" y="1515"/>
                      </a:lnTo>
                      <a:lnTo>
                        <a:pt x="980" y="1515"/>
                      </a:lnTo>
                      <a:lnTo>
                        <a:pt x="976" y="1515"/>
                      </a:lnTo>
                      <a:lnTo>
                        <a:pt x="973" y="1515"/>
                      </a:lnTo>
                      <a:lnTo>
                        <a:pt x="969" y="1515"/>
                      </a:lnTo>
                      <a:lnTo>
                        <a:pt x="965" y="1515"/>
                      </a:lnTo>
                      <a:lnTo>
                        <a:pt x="961" y="1515"/>
                      </a:lnTo>
                      <a:lnTo>
                        <a:pt x="957" y="1515"/>
                      </a:lnTo>
                      <a:lnTo>
                        <a:pt x="953" y="1515"/>
                      </a:lnTo>
                      <a:lnTo>
                        <a:pt x="948" y="1515"/>
                      </a:lnTo>
                      <a:lnTo>
                        <a:pt x="944" y="1515"/>
                      </a:lnTo>
                      <a:lnTo>
                        <a:pt x="940" y="1515"/>
                      </a:lnTo>
                      <a:lnTo>
                        <a:pt x="935" y="1515"/>
                      </a:lnTo>
                      <a:lnTo>
                        <a:pt x="930" y="1515"/>
                      </a:lnTo>
                      <a:lnTo>
                        <a:pt x="926" y="1515"/>
                      </a:lnTo>
                      <a:lnTo>
                        <a:pt x="921" y="1515"/>
                      </a:lnTo>
                      <a:lnTo>
                        <a:pt x="916" y="1514"/>
                      </a:lnTo>
                      <a:lnTo>
                        <a:pt x="911" y="1514"/>
                      </a:lnTo>
                      <a:lnTo>
                        <a:pt x="906" y="1514"/>
                      </a:lnTo>
                      <a:lnTo>
                        <a:pt x="902" y="1514"/>
                      </a:lnTo>
                      <a:lnTo>
                        <a:pt x="890" y="1513"/>
                      </a:lnTo>
                      <a:lnTo>
                        <a:pt x="886" y="1513"/>
                      </a:lnTo>
                      <a:lnTo>
                        <a:pt x="881" y="1512"/>
                      </a:lnTo>
                      <a:lnTo>
                        <a:pt x="876" y="1512"/>
                      </a:lnTo>
                      <a:lnTo>
                        <a:pt x="872" y="1512"/>
                      </a:lnTo>
                      <a:lnTo>
                        <a:pt x="868" y="1512"/>
                      </a:lnTo>
                      <a:lnTo>
                        <a:pt x="865" y="1512"/>
                      </a:lnTo>
                      <a:lnTo>
                        <a:pt x="861" y="1512"/>
                      </a:lnTo>
                      <a:lnTo>
                        <a:pt x="858" y="1512"/>
                      </a:lnTo>
                      <a:lnTo>
                        <a:pt x="854" y="1511"/>
                      </a:lnTo>
                      <a:lnTo>
                        <a:pt x="851" y="1511"/>
                      </a:lnTo>
                      <a:lnTo>
                        <a:pt x="848" y="1511"/>
                      </a:lnTo>
                      <a:lnTo>
                        <a:pt x="845" y="1511"/>
                      </a:lnTo>
                      <a:lnTo>
                        <a:pt x="842" y="1511"/>
                      </a:lnTo>
                      <a:lnTo>
                        <a:pt x="839" y="1510"/>
                      </a:lnTo>
                      <a:lnTo>
                        <a:pt x="836" y="1510"/>
                      </a:lnTo>
                      <a:lnTo>
                        <a:pt x="833" y="1510"/>
                      </a:lnTo>
                      <a:lnTo>
                        <a:pt x="830" y="1509"/>
                      </a:lnTo>
                      <a:lnTo>
                        <a:pt x="828" y="1509"/>
                      </a:lnTo>
                      <a:lnTo>
                        <a:pt x="824" y="1508"/>
                      </a:lnTo>
                      <a:lnTo>
                        <a:pt x="821" y="1508"/>
                      </a:lnTo>
                      <a:lnTo>
                        <a:pt x="818" y="1507"/>
                      </a:lnTo>
                      <a:lnTo>
                        <a:pt x="814" y="1507"/>
                      </a:lnTo>
                      <a:lnTo>
                        <a:pt x="811" y="1506"/>
                      </a:lnTo>
                      <a:lnTo>
                        <a:pt x="807" y="1505"/>
                      </a:lnTo>
                      <a:lnTo>
                        <a:pt x="803" y="1504"/>
                      </a:lnTo>
                      <a:lnTo>
                        <a:pt x="799" y="1503"/>
                      </a:lnTo>
                      <a:lnTo>
                        <a:pt x="795" y="1502"/>
                      </a:lnTo>
                      <a:lnTo>
                        <a:pt x="790" y="1500"/>
                      </a:lnTo>
                      <a:lnTo>
                        <a:pt x="785" y="1499"/>
                      </a:lnTo>
                      <a:lnTo>
                        <a:pt x="780" y="1498"/>
                      </a:lnTo>
                      <a:lnTo>
                        <a:pt x="767" y="1494"/>
                      </a:lnTo>
                      <a:lnTo>
                        <a:pt x="761" y="1492"/>
                      </a:lnTo>
                      <a:lnTo>
                        <a:pt x="755" y="1490"/>
                      </a:lnTo>
                      <a:lnTo>
                        <a:pt x="750" y="1489"/>
                      </a:lnTo>
                      <a:lnTo>
                        <a:pt x="744" y="1487"/>
                      </a:lnTo>
                      <a:lnTo>
                        <a:pt x="740" y="1486"/>
                      </a:lnTo>
                      <a:lnTo>
                        <a:pt x="735" y="1485"/>
                      </a:lnTo>
                      <a:lnTo>
                        <a:pt x="730" y="1484"/>
                      </a:lnTo>
                      <a:lnTo>
                        <a:pt x="726" y="1482"/>
                      </a:lnTo>
                      <a:lnTo>
                        <a:pt x="722" y="1481"/>
                      </a:lnTo>
                      <a:lnTo>
                        <a:pt x="718" y="1480"/>
                      </a:lnTo>
                      <a:lnTo>
                        <a:pt x="714" y="1478"/>
                      </a:lnTo>
                      <a:lnTo>
                        <a:pt x="710" y="1477"/>
                      </a:lnTo>
                      <a:lnTo>
                        <a:pt x="707" y="1476"/>
                      </a:lnTo>
                      <a:lnTo>
                        <a:pt x="703" y="1474"/>
                      </a:lnTo>
                      <a:lnTo>
                        <a:pt x="700" y="1473"/>
                      </a:lnTo>
                      <a:lnTo>
                        <a:pt x="696" y="1471"/>
                      </a:lnTo>
                      <a:lnTo>
                        <a:pt x="693" y="1470"/>
                      </a:lnTo>
                      <a:lnTo>
                        <a:pt x="690" y="1468"/>
                      </a:lnTo>
                      <a:lnTo>
                        <a:pt x="686" y="1466"/>
                      </a:lnTo>
                      <a:lnTo>
                        <a:pt x="682" y="1464"/>
                      </a:lnTo>
                      <a:lnTo>
                        <a:pt x="679" y="1462"/>
                      </a:lnTo>
                      <a:lnTo>
                        <a:pt x="675" y="1459"/>
                      </a:lnTo>
                      <a:lnTo>
                        <a:pt x="672" y="1456"/>
                      </a:lnTo>
                      <a:lnTo>
                        <a:pt x="668" y="1454"/>
                      </a:lnTo>
                      <a:lnTo>
                        <a:pt x="664" y="1451"/>
                      </a:lnTo>
                      <a:lnTo>
                        <a:pt x="660" y="1447"/>
                      </a:lnTo>
                      <a:lnTo>
                        <a:pt x="655" y="1444"/>
                      </a:lnTo>
                      <a:lnTo>
                        <a:pt x="651" y="1440"/>
                      </a:lnTo>
                      <a:lnTo>
                        <a:pt x="646" y="1436"/>
                      </a:lnTo>
                      <a:lnTo>
                        <a:pt x="641" y="1432"/>
                      </a:lnTo>
                      <a:lnTo>
                        <a:pt x="628" y="1420"/>
                      </a:lnTo>
                      <a:lnTo>
                        <a:pt x="623" y="1415"/>
                      </a:lnTo>
                      <a:lnTo>
                        <a:pt x="618" y="1410"/>
                      </a:lnTo>
                      <a:lnTo>
                        <a:pt x="613" y="1405"/>
                      </a:lnTo>
                      <a:lnTo>
                        <a:pt x="609" y="1401"/>
                      </a:lnTo>
                      <a:lnTo>
                        <a:pt x="604" y="1396"/>
                      </a:lnTo>
                      <a:lnTo>
                        <a:pt x="601" y="1392"/>
                      </a:lnTo>
                      <a:lnTo>
                        <a:pt x="597" y="1387"/>
                      </a:lnTo>
                      <a:lnTo>
                        <a:pt x="594" y="1383"/>
                      </a:lnTo>
                      <a:lnTo>
                        <a:pt x="591" y="1379"/>
                      </a:lnTo>
                      <a:lnTo>
                        <a:pt x="588" y="1375"/>
                      </a:lnTo>
                      <a:lnTo>
                        <a:pt x="586" y="1371"/>
                      </a:lnTo>
                      <a:lnTo>
                        <a:pt x="583" y="1366"/>
                      </a:lnTo>
                      <a:lnTo>
                        <a:pt x="580" y="1362"/>
                      </a:lnTo>
                      <a:lnTo>
                        <a:pt x="578" y="1358"/>
                      </a:lnTo>
                      <a:lnTo>
                        <a:pt x="576" y="1354"/>
                      </a:lnTo>
                      <a:lnTo>
                        <a:pt x="574" y="1350"/>
                      </a:lnTo>
                      <a:lnTo>
                        <a:pt x="572" y="1345"/>
                      </a:lnTo>
                      <a:lnTo>
                        <a:pt x="570" y="1340"/>
                      </a:lnTo>
                      <a:lnTo>
                        <a:pt x="568" y="1336"/>
                      </a:lnTo>
                      <a:lnTo>
                        <a:pt x="566" y="1331"/>
                      </a:lnTo>
                      <a:lnTo>
                        <a:pt x="564" y="1326"/>
                      </a:lnTo>
                      <a:lnTo>
                        <a:pt x="561" y="1320"/>
                      </a:lnTo>
                      <a:lnTo>
                        <a:pt x="559" y="1315"/>
                      </a:lnTo>
                      <a:lnTo>
                        <a:pt x="556" y="1309"/>
                      </a:lnTo>
                      <a:lnTo>
                        <a:pt x="554" y="1303"/>
                      </a:lnTo>
                      <a:lnTo>
                        <a:pt x="551" y="1296"/>
                      </a:lnTo>
                      <a:lnTo>
                        <a:pt x="548" y="1290"/>
                      </a:lnTo>
                      <a:lnTo>
                        <a:pt x="544" y="1282"/>
                      </a:lnTo>
                      <a:lnTo>
                        <a:pt x="541" y="1275"/>
                      </a:lnTo>
                      <a:lnTo>
                        <a:pt x="537" y="1267"/>
                      </a:lnTo>
                      <a:lnTo>
                        <a:pt x="525" y="1243"/>
                      </a:lnTo>
                      <a:lnTo>
                        <a:pt x="520" y="1232"/>
                      </a:lnTo>
                      <a:lnTo>
                        <a:pt x="515" y="1222"/>
                      </a:lnTo>
                      <a:lnTo>
                        <a:pt x="511" y="1213"/>
                      </a:lnTo>
                      <a:lnTo>
                        <a:pt x="506" y="1204"/>
                      </a:lnTo>
                      <a:lnTo>
                        <a:pt x="503" y="1195"/>
                      </a:lnTo>
                      <a:lnTo>
                        <a:pt x="499" y="1187"/>
                      </a:lnTo>
                      <a:lnTo>
                        <a:pt x="496" y="1179"/>
                      </a:lnTo>
                      <a:lnTo>
                        <a:pt x="492" y="1172"/>
                      </a:lnTo>
                      <a:lnTo>
                        <a:pt x="490" y="1164"/>
                      </a:lnTo>
                      <a:lnTo>
                        <a:pt x="487" y="1157"/>
                      </a:lnTo>
                      <a:lnTo>
                        <a:pt x="484" y="1150"/>
                      </a:lnTo>
                      <a:lnTo>
                        <a:pt x="482" y="1144"/>
                      </a:lnTo>
                      <a:lnTo>
                        <a:pt x="479" y="1137"/>
                      </a:lnTo>
                      <a:lnTo>
                        <a:pt x="477" y="1130"/>
                      </a:lnTo>
                      <a:lnTo>
                        <a:pt x="475" y="1124"/>
                      </a:lnTo>
                      <a:lnTo>
                        <a:pt x="472" y="1117"/>
                      </a:lnTo>
                      <a:lnTo>
                        <a:pt x="470" y="1110"/>
                      </a:lnTo>
                      <a:lnTo>
                        <a:pt x="468" y="1103"/>
                      </a:lnTo>
                      <a:lnTo>
                        <a:pt x="466" y="1096"/>
                      </a:lnTo>
                      <a:lnTo>
                        <a:pt x="464" y="1088"/>
                      </a:lnTo>
                      <a:lnTo>
                        <a:pt x="461" y="1080"/>
                      </a:lnTo>
                      <a:lnTo>
                        <a:pt x="459" y="1072"/>
                      </a:lnTo>
                      <a:lnTo>
                        <a:pt x="456" y="1063"/>
                      </a:lnTo>
                      <a:lnTo>
                        <a:pt x="454" y="1054"/>
                      </a:lnTo>
                      <a:lnTo>
                        <a:pt x="451" y="1045"/>
                      </a:lnTo>
                      <a:lnTo>
                        <a:pt x="448" y="1034"/>
                      </a:lnTo>
                      <a:lnTo>
                        <a:pt x="444" y="1024"/>
                      </a:lnTo>
                      <a:lnTo>
                        <a:pt x="441" y="1012"/>
                      </a:lnTo>
                      <a:lnTo>
                        <a:pt x="437" y="1000"/>
                      </a:lnTo>
                      <a:lnTo>
                        <a:pt x="433" y="988"/>
                      </a:lnTo>
                      <a:lnTo>
                        <a:pt x="422" y="953"/>
                      </a:lnTo>
                      <a:lnTo>
                        <a:pt x="418" y="938"/>
                      </a:lnTo>
                      <a:lnTo>
                        <a:pt x="413" y="923"/>
                      </a:lnTo>
                      <a:lnTo>
                        <a:pt x="409" y="909"/>
                      </a:lnTo>
                      <a:lnTo>
                        <a:pt x="405" y="896"/>
                      </a:lnTo>
                      <a:lnTo>
                        <a:pt x="402" y="883"/>
                      </a:lnTo>
                      <a:lnTo>
                        <a:pt x="398" y="871"/>
                      </a:lnTo>
                      <a:lnTo>
                        <a:pt x="396" y="860"/>
                      </a:lnTo>
                      <a:lnTo>
                        <a:pt x="393" y="849"/>
                      </a:lnTo>
                      <a:lnTo>
                        <a:pt x="390" y="839"/>
                      </a:lnTo>
                      <a:lnTo>
                        <a:pt x="388" y="829"/>
                      </a:lnTo>
                      <a:lnTo>
                        <a:pt x="385" y="819"/>
                      </a:lnTo>
                      <a:lnTo>
                        <a:pt x="383" y="810"/>
                      </a:lnTo>
                      <a:lnTo>
                        <a:pt x="381" y="800"/>
                      </a:lnTo>
                      <a:lnTo>
                        <a:pt x="379" y="791"/>
                      </a:lnTo>
                      <a:lnTo>
                        <a:pt x="376" y="781"/>
                      </a:lnTo>
                      <a:lnTo>
                        <a:pt x="374" y="772"/>
                      </a:lnTo>
                      <a:lnTo>
                        <a:pt x="372" y="762"/>
                      </a:lnTo>
                      <a:lnTo>
                        <a:pt x="370" y="752"/>
                      </a:lnTo>
                      <a:lnTo>
                        <a:pt x="368" y="742"/>
                      </a:lnTo>
                      <a:lnTo>
                        <a:pt x="365" y="732"/>
                      </a:lnTo>
                      <a:lnTo>
                        <a:pt x="363" y="721"/>
                      </a:lnTo>
                      <a:lnTo>
                        <a:pt x="360" y="710"/>
                      </a:lnTo>
                      <a:lnTo>
                        <a:pt x="357" y="698"/>
                      </a:lnTo>
                      <a:lnTo>
                        <a:pt x="354" y="685"/>
                      </a:lnTo>
                      <a:lnTo>
                        <a:pt x="350" y="672"/>
                      </a:lnTo>
                      <a:lnTo>
                        <a:pt x="347" y="658"/>
                      </a:lnTo>
                      <a:lnTo>
                        <a:pt x="343" y="643"/>
                      </a:lnTo>
                      <a:lnTo>
                        <a:pt x="338" y="627"/>
                      </a:lnTo>
                      <a:lnTo>
                        <a:pt x="334" y="610"/>
                      </a:lnTo>
                      <a:lnTo>
                        <a:pt x="329" y="593"/>
                      </a:lnTo>
                      <a:lnTo>
                        <a:pt x="322" y="568"/>
                      </a:lnTo>
                      <a:lnTo>
                        <a:pt x="318" y="556"/>
                      </a:lnTo>
                      <a:lnTo>
                        <a:pt x="316" y="546"/>
                      </a:lnTo>
                      <a:lnTo>
                        <a:pt x="313" y="536"/>
                      </a:lnTo>
                      <a:lnTo>
                        <a:pt x="310" y="526"/>
                      </a:lnTo>
                      <a:lnTo>
                        <a:pt x="308" y="517"/>
                      </a:lnTo>
                      <a:lnTo>
                        <a:pt x="306" y="509"/>
                      </a:lnTo>
                      <a:lnTo>
                        <a:pt x="304" y="501"/>
                      </a:lnTo>
                      <a:lnTo>
                        <a:pt x="302" y="493"/>
                      </a:lnTo>
                      <a:lnTo>
                        <a:pt x="300" y="486"/>
                      </a:lnTo>
                      <a:lnTo>
                        <a:pt x="298" y="478"/>
                      </a:lnTo>
                      <a:lnTo>
                        <a:pt x="296" y="471"/>
                      </a:lnTo>
                      <a:lnTo>
                        <a:pt x="294" y="464"/>
                      </a:lnTo>
                      <a:lnTo>
                        <a:pt x="292" y="458"/>
                      </a:lnTo>
                      <a:lnTo>
                        <a:pt x="290" y="451"/>
                      </a:lnTo>
                      <a:lnTo>
                        <a:pt x="289" y="444"/>
                      </a:lnTo>
                      <a:lnTo>
                        <a:pt x="287" y="438"/>
                      </a:lnTo>
                      <a:lnTo>
                        <a:pt x="285" y="431"/>
                      </a:lnTo>
                      <a:lnTo>
                        <a:pt x="283" y="424"/>
                      </a:lnTo>
                      <a:lnTo>
                        <a:pt x="280" y="417"/>
                      </a:lnTo>
                      <a:lnTo>
                        <a:pt x="278" y="410"/>
                      </a:lnTo>
                      <a:lnTo>
                        <a:pt x="276" y="402"/>
                      </a:lnTo>
                      <a:lnTo>
                        <a:pt x="273" y="394"/>
                      </a:lnTo>
                      <a:lnTo>
                        <a:pt x="270" y="386"/>
                      </a:lnTo>
                      <a:lnTo>
                        <a:pt x="267" y="377"/>
                      </a:lnTo>
                      <a:lnTo>
                        <a:pt x="263" y="368"/>
                      </a:lnTo>
                      <a:lnTo>
                        <a:pt x="260" y="358"/>
                      </a:lnTo>
                      <a:lnTo>
                        <a:pt x="256" y="348"/>
                      </a:lnTo>
                      <a:lnTo>
                        <a:pt x="252" y="337"/>
                      </a:lnTo>
                      <a:lnTo>
                        <a:pt x="247" y="325"/>
                      </a:lnTo>
                      <a:lnTo>
                        <a:pt x="242" y="313"/>
                      </a:lnTo>
                      <a:lnTo>
                        <a:pt x="234" y="290"/>
                      </a:lnTo>
                      <a:lnTo>
                        <a:pt x="230" y="280"/>
                      </a:lnTo>
                      <a:lnTo>
                        <a:pt x="226" y="270"/>
                      </a:lnTo>
                      <a:lnTo>
                        <a:pt x="223" y="261"/>
                      </a:lnTo>
                      <a:lnTo>
                        <a:pt x="220" y="252"/>
                      </a:lnTo>
                      <a:lnTo>
                        <a:pt x="217" y="243"/>
                      </a:lnTo>
                      <a:lnTo>
                        <a:pt x="214" y="235"/>
                      </a:lnTo>
                      <a:lnTo>
                        <a:pt x="212" y="227"/>
                      </a:lnTo>
                      <a:lnTo>
                        <a:pt x="210" y="220"/>
                      </a:lnTo>
                      <a:lnTo>
                        <a:pt x="207" y="212"/>
                      </a:lnTo>
                      <a:lnTo>
                        <a:pt x="205" y="206"/>
                      </a:lnTo>
                      <a:lnTo>
                        <a:pt x="203" y="199"/>
                      </a:lnTo>
                      <a:lnTo>
                        <a:pt x="201" y="192"/>
                      </a:lnTo>
                      <a:lnTo>
                        <a:pt x="198" y="186"/>
                      </a:lnTo>
                      <a:lnTo>
                        <a:pt x="196" y="180"/>
                      </a:lnTo>
                      <a:lnTo>
                        <a:pt x="194" y="173"/>
                      </a:lnTo>
                      <a:lnTo>
                        <a:pt x="191" y="167"/>
                      </a:lnTo>
                      <a:lnTo>
                        <a:pt x="188" y="161"/>
                      </a:lnTo>
                      <a:lnTo>
                        <a:pt x="185" y="155"/>
                      </a:lnTo>
                      <a:lnTo>
                        <a:pt x="182" y="148"/>
                      </a:lnTo>
                      <a:lnTo>
                        <a:pt x="178" y="142"/>
                      </a:lnTo>
                      <a:lnTo>
                        <a:pt x="174" y="136"/>
                      </a:lnTo>
                      <a:lnTo>
                        <a:pt x="170" y="129"/>
                      </a:lnTo>
                      <a:lnTo>
                        <a:pt x="166" y="122"/>
                      </a:lnTo>
                      <a:lnTo>
                        <a:pt x="161" y="115"/>
                      </a:lnTo>
                      <a:lnTo>
                        <a:pt x="156" y="108"/>
                      </a:lnTo>
                      <a:lnTo>
                        <a:pt x="150" y="100"/>
                      </a:lnTo>
                      <a:lnTo>
                        <a:pt x="143" y="92"/>
                      </a:lnTo>
                      <a:lnTo>
                        <a:pt x="136" y="84"/>
                      </a:lnTo>
                      <a:lnTo>
                        <a:pt x="129" y="75"/>
                      </a:lnTo>
                      <a:lnTo>
                        <a:pt x="121" y="66"/>
                      </a:lnTo>
                      <a:lnTo>
                        <a:pt x="117" y="62"/>
                      </a:lnTo>
                      <a:lnTo>
                        <a:pt x="115" y="61"/>
                      </a:lnTo>
                      <a:lnTo>
                        <a:pt x="114" y="59"/>
                      </a:lnTo>
                      <a:lnTo>
                        <a:pt x="112" y="58"/>
                      </a:lnTo>
                      <a:lnTo>
                        <a:pt x="111" y="56"/>
                      </a:lnTo>
                      <a:lnTo>
                        <a:pt x="109" y="55"/>
                      </a:lnTo>
                      <a:lnTo>
                        <a:pt x="108" y="54"/>
                      </a:lnTo>
                      <a:lnTo>
                        <a:pt x="106" y="53"/>
                      </a:lnTo>
                      <a:lnTo>
                        <a:pt x="105" y="52"/>
                      </a:lnTo>
                      <a:lnTo>
                        <a:pt x="104" y="51"/>
                      </a:lnTo>
                      <a:lnTo>
                        <a:pt x="102" y="50"/>
                      </a:lnTo>
                      <a:lnTo>
                        <a:pt x="101" y="49"/>
                      </a:lnTo>
                      <a:lnTo>
                        <a:pt x="100" y="49"/>
                      </a:lnTo>
                      <a:lnTo>
                        <a:pt x="99" y="48"/>
                      </a:lnTo>
                      <a:lnTo>
                        <a:pt x="97" y="47"/>
                      </a:lnTo>
                      <a:lnTo>
                        <a:pt x="96" y="46"/>
                      </a:lnTo>
                      <a:lnTo>
                        <a:pt x="94" y="46"/>
                      </a:lnTo>
                      <a:lnTo>
                        <a:pt x="93" y="45"/>
                      </a:lnTo>
                      <a:lnTo>
                        <a:pt x="92" y="44"/>
                      </a:lnTo>
                      <a:lnTo>
                        <a:pt x="90" y="44"/>
                      </a:lnTo>
                      <a:lnTo>
                        <a:pt x="88" y="43"/>
                      </a:lnTo>
                      <a:lnTo>
                        <a:pt x="87" y="42"/>
                      </a:lnTo>
                      <a:lnTo>
                        <a:pt x="85" y="42"/>
                      </a:lnTo>
                      <a:lnTo>
                        <a:pt x="84" y="41"/>
                      </a:lnTo>
                      <a:lnTo>
                        <a:pt x="82" y="40"/>
                      </a:lnTo>
                      <a:lnTo>
                        <a:pt x="80" y="39"/>
                      </a:lnTo>
                      <a:lnTo>
                        <a:pt x="78" y="38"/>
                      </a:lnTo>
                      <a:lnTo>
                        <a:pt x="76" y="37"/>
                      </a:lnTo>
                      <a:lnTo>
                        <a:pt x="73" y="36"/>
                      </a:lnTo>
                      <a:lnTo>
                        <a:pt x="71" y="34"/>
                      </a:lnTo>
                      <a:lnTo>
                        <a:pt x="69" y="33"/>
                      </a:lnTo>
                      <a:lnTo>
                        <a:pt x="66" y="32"/>
                      </a:lnTo>
                      <a:lnTo>
                        <a:pt x="64" y="31"/>
                      </a:lnTo>
                      <a:lnTo>
                        <a:pt x="63" y="30"/>
                      </a:lnTo>
                      <a:lnTo>
                        <a:pt x="62" y="30"/>
                      </a:lnTo>
                      <a:lnTo>
                        <a:pt x="60" y="29"/>
                      </a:lnTo>
                      <a:lnTo>
                        <a:pt x="60" y="28"/>
                      </a:lnTo>
                      <a:lnTo>
                        <a:pt x="58" y="28"/>
                      </a:lnTo>
                      <a:lnTo>
                        <a:pt x="58" y="28"/>
                      </a:lnTo>
                      <a:lnTo>
                        <a:pt x="56" y="27"/>
                      </a:lnTo>
                      <a:lnTo>
                        <a:pt x="56" y="26"/>
                      </a:lnTo>
                      <a:lnTo>
                        <a:pt x="55" y="26"/>
                      </a:lnTo>
                      <a:lnTo>
                        <a:pt x="54" y="26"/>
                      </a:lnTo>
                      <a:lnTo>
                        <a:pt x="53" y="25"/>
                      </a:lnTo>
                      <a:lnTo>
                        <a:pt x="52" y="25"/>
                      </a:lnTo>
                      <a:lnTo>
                        <a:pt x="51" y="25"/>
                      </a:lnTo>
                      <a:lnTo>
                        <a:pt x="50" y="24"/>
                      </a:lnTo>
                      <a:lnTo>
                        <a:pt x="50" y="24"/>
                      </a:lnTo>
                      <a:lnTo>
                        <a:pt x="49" y="24"/>
                      </a:lnTo>
                      <a:lnTo>
                        <a:pt x="48" y="23"/>
                      </a:lnTo>
                      <a:lnTo>
                        <a:pt x="47" y="23"/>
                      </a:lnTo>
                      <a:lnTo>
                        <a:pt x="46" y="22"/>
                      </a:lnTo>
                      <a:lnTo>
                        <a:pt x="45" y="22"/>
                      </a:lnTo>
                      <a:lnTo>
                        <a:pt x="44" y="22"/>
                      </a:lnTo>
                      <a:lnTo>
                        <a:pt x="43" y="21"/>
                      </a:lnTo>
                      <a:lnTo>
                        <a:pt x="42" y="20"/>
                      </a:lnTo>
                      <a:lnTo>
                        <a:pt x="41" y="20"/>
                      </a:lnTo>
                      <a:lnTo>
                        <a:pt x="40" y="19"/>
                      </a:lnTo>
                      <a:lnTo>
                        <a:pt x="38" y="19"/>
                      </a:lnTo>
                      <a:lnTo>
                        <a:pt x="37" y="18"/>
                      </a:lnTo>
                      <a:lnTo>
                        <a:pt x="35" y="17"/>
                      </a:lnTo>
                      <a:lnTo>
                        <a:pt x="34" y="17"/>
                      </a:lnTo>
                      <a:lnTo>
                        <a:pt x="30" y="15"/>
                      </a:lnTo>
                      <a:lnTo>
                        <a:pt x="29" y="14"/>
                      </a:lnTo>
                      <a:lnTo>
                        <a:pt x="27" y="14"/>
                      </a:lnTo>
                      <a:lnTo>
                        <a:pt x="26" y="13"/>
                      </a:lnTo>
                      <a:lnTo>
                        <a:pt x="24" y="12"/>
                      </a:lnTo>
                      <a:lnTo>
                        <a:pt x="23" y="11"/>
                      </a:lnTo>
                      <a:lnTo>
                        <a:pt x="21" y="11"/>
                      </a:lnTo>
                      <a:lnTo>
                        <a:pt x="20" y="10"/>
                      </a:lnTo>
                      <a:lnTo>
                        <a:pt x="18" y="9"/>
                      </a:lnTo>
                      <a:lnTo>
                        <a:pt x="17" y="8"/>
                      </a:lnTo>
                      <a:lnTo>
                        <a:pt x="15" y="8"/>
                      </a:lnTo>
                      <a:lnTo>
                        <a:pt x="14" y="7"/>
                      </a:lnTo>
                      <a:lnTo>
                        <a:pt x="13" y="6"/>
                      </a:lnTo>
                      <a:lnTo>
                        <a:pt x="11" y="6"/>
                      </a:lnTo>
                      <a:lnTo>
                        <a:pt x="10" y="6"/>
                      </a:lnTo>
                      <a:lnTo>
                        <a:pt x="9" y="5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3"/>
                      </a:lnTo>
                      <a:lnTo>
                        <a:pt x="5" y="3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471" y="1319"/>
                <a:ext cx="2523" cy="20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9"/>
                  </a:cxn>
                  <a:cxn ang="0">
                    <a:pos x="2731" y="2029"/>
                  </a:cxn>
                </a:cxnLst>
                <a:rect l="0" t="0" r="r" b="b"/>
                <a:pathLst>
                  <a:path w="2732" h="2030">
                    <a:moveTo>
                      <a:pt x="0" y="0"/>
                    </a:moveTo>
                    <a:lnTo>
                      <a:pt x="0" y="2029"/>
                    </a:lnTo>
                    <a:lnTo>
                      <a:pt x="2731" y="2029"/>
                    </a:lnTo>
                  </a:path>
                </a:pathLst>
              </a:custGeom>
              <a:noFill/>
              <a:ln w="38100" cap="flat" cmpd="sng">
                <a:solidFill>
                  <a:schemeClr val="hlink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1806" y="1381"/>
                <a:ext cx="0" cy="1967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6" name="Line 10"/>
              <p:cNvSpPr>
                <a:spLocks noChangeShapeType="1"/>
              </p:cNvSpPr>
              <p:nvPr/>
            </p:nvSpPr>
            <p:spPr bwMode="auto">
              <a:xfrm>
                <a:off x="1300" y="2887"/>
                <a:ext cx="1013" cy="0"/>
              </a:xfrm>
              <a:prstGeom prst="line">
                <a:avLst/>
              </a:prstGeom>
              <a:noFill/>
              <a:ln w="20320">
                <a:solidFill>
                  <a:srgbClr val="0070C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1684" y="3454"/>
                <a:ext cx="330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lang="fr-FR" sz="2700" b="1" dirty="0">
                    <a:solidFill>
                      <a:srgbClr val="C00000"/>
                    </a:solidFill>
                  </a:rPr>
                  <a:t>M</a:t>
                </a:r>
                <a:endParaRPr lang="fr-FR" sz="2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1968" y="2933"/>
                <a:ext cx="464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lang="fr-FR" sz="2700" b="1" dirty="0">
                    <a:solidFill>
                      <a:srgbClr val="C00000"/>
                    </a:solidFill>
                    <a:sym typeface="Symbol" pitchFamily="18" charset="2"/>
                  </a:rPr>
                  <a:t></a:t>
                </a:r>
                <a:r>
                  <a:rPr lang="fr-FR" sz="2700" b="1" dirty="0">
                    <a:solidFill>
                      <a:srgbClr val="C00000"/>
                    </a:solidFill>
                  </a:rPr>
                  <a:t>M</a:t>
                </a:r>
                <a:endParaRPr lang="fr-FR" sz="24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4192588" y="2028825"/>
              <a:ext cx="45076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800" dirty="0" err="1">
                  <a:solidFill>
                    <a:srgbClr val="C00000"/>
                  </a:solidFill>
                </a:rPr>
                <a:t>I</a:t>
              </a:r>
              <a:r>
                <a:rPr lang="cs-CZ" sz="2800" baseline="-25000" dirty="0" err="1">
                  <a:solidFill>
                    <a:srgbClr val="C00000"/>
                  </a:solidFill>
                </a:rPr>
                <a:t>e</a:t>
              </a:r>
              <a:endParaRPr lang="cs-CZ" sz="2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08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3200" dirty="0" smtClean="0"/>
              <a:t>Potřebná rozlišovací </a:t>
            </a:r>
            <a:r>
              <a:rPr lang="cs-CZ" sz="3200" dirty="0"/>
              <a:t>schopnost pro eliminaci interferencí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19</a:t>
            </a:fld>
            <a:endParaRPr lang="cs-CZ"/>
          </a:p>
        </p:txBody>
      </p:sp>
      <p:graphicFrame>
        <p:nvGraphicFramePr>
          <p:cNvPr id="11" name="Group 1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291692"/>
              </p:ext>
            </p:extLst>
          </p:nvPr>
        </p:nvGraphicFramePr>
        <p:xfrm>
          <a:off x="251520" y="1844824"/>
          <a:ext cx="7776864" cy="4402604"/>
        </p:xfrm>
        <a:graphic>
          <a:graphicData uri="http://schemas.openxmlformats.org/drawingml/2006/table">
            <a:tbl>
              <a:tblPr/>
              <a:tblGrid>
                <a:gridCol w="2591790"/>
                <a:gridCol w="2593285"/>
                <a:gridCol w="2591789"/>
              </a:tblGrid>
              <a:tr h="13005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analyt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interferent</a:t>
                      </a:r>
                      <a:endParaRPr kumimoji="0" lang="cs-CZ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rozlišovací schopnost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11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</a:t>
                      </a: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  <a:endParaRPr kumimoji="0" lang="cs-CZ" sz="4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r>
                        <a:rPr kumimoji="0" lang="cs-CZ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</a:t>
                      </a:r>
                      <a:r>
                        <a:rPr kumimoji="0" lang="cs-CZ" sz="4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  <a:r>
                        <a:rPr kumimoji="0" lang="cs-CZ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cs-CZ" sz="4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96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</a:t>
                      </a: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 </a:t>
                      </a:r>
                      <a:endParaRPr kumimoji="0" lang="cs-CZ" sz="4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</a:t>
                      </a:r>
                      <a:r>
                        <a:rPr kumimoji="0" lang="cs-CZ" sz="4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  <a:endParaRPr kumimoji="0" lang="cs-CZ" sz="4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11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  <a:endParaRPr kumimoji="0" lang="cs-CZ" sz="4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</a:t>
                      </a:r>
                      <a:r>
                        <a:rPr kumimoji="0" lang="cs-CZ" sz="4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</a:t>
                      </a:r>
                      <a:endParaRPr kumimoji="0" lang="cs-CZ" sz="4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4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Iontové zdroje pro prvkovou analýzu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ICP</a:t>
            </a:r>
          </a:p>
          <a:p>
            <a:r>
              <a:rPr lang="cs-CZ" dirty="0">
                <a:solidFill>
                  <a:schemeClr val="folHlink"/>
                </a:solidFill>
              </a:rPr>
              <a:t>Nízkotlaké plazma HC</a:t>
            </a:r>
            <a:r>
              <a:rPr lang="cs-CZ" dirty="0"/>
              <a:t>, </a:t>
            </a:r>
            <a:r>
              <a:rPr lang="cs-CZ" dirty="0" err="1">
                <a:solidFill>
                  <a:srgbClr val="FF0000"/>
                </a:solidFill>
              </a:rPr>
              <a:t>Grimmova</a:t>
            </a:r>
            <a:r>
              <a:rPr lang="cs-CZ" dirty="0">
                <a:solidFill>
                  <a:srgbClr val="FF0000"/>
                </a:solidFill>
              </a:rPr>
              <a:t> výbojka</a:t>
            </a:r>
          </a:p>
          <a:p>
            <a:r>
              <a:rPr lang="cs-CZ" dirty="0"/>
              <a:t>Mikrovlnná plazmata</a:t>
            </a:r>
          </a:p>
          <a:p>
            <a:r>
              <a:rPr lang="cs-CZ" dirty="0">
                <a:solidFill>
                  <a:schemeClr val="folHlink"/>
                </a:solidFill>
              </a:rPr>
              <a:t>VF</a:t>
            </a:r>
            <a:r>
              <a:rPr lang="cs-CZ" dirty="0"/>
              <a:t> a SS jiskra</a:t>
            </a:r>
          </a:p>
          <a:p>
            <a:r>
              <a:rPr lang="cs-CZ" dirty="0">
                <a:solidFill>
                  <a:schemeClr val="folHlink"/>
                </a:solidFill>
              </a:rPr>
              <a:t>Iontový nebo elektronový paprsek</a:t>
            </a:r>
          </a:p>
          <a:p>
            <a:r>
              <a:rPr lang="cs-CZ" dirty="0">
                <a:solidFill>
                  <a:schemeClr val="folHlink"/>
                </a:solidFill>
              </a:rPr>
              <a:t>Korona</a:t>
            </a:r>
            <a:r>
              <a:rPr lang="cs-CZ" dirty="0"/>
              <a:t>, </a:t>
            </a:r>
            <a:r>
              <a:rPr lang="cs-CZ" dirty="0" err="1"/>
              <a:t>Towsendův</a:t>
            </a:r>
            <a:r>
              <a:rPr lang="cs-CZ" dirty="0"/>
              <a:t> výboj</a:t>
            </a:r>
          </a:p>
          <a:p>
            <a:r>
              <a:rPr lang="cs-CZ" dirty="0" err="1">
                <a:solidFill>
                  <a:schemeClr val="folHlink"/>
                </a:solidFill>
              </a:rPr>
              <a:t>Elektrospray</a:t>
            </a:r>
            <a:r>
              <a:rPr lang="cs-CZ" dirty="0"/>
              <a:t>, </a:t>
            </a:r>
            <a:r>
              <a:rPr lang="cs-CZ" dirty="0" err="1" smtClean="0"/>
              <a:t>termospray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33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Lorentzova síla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800" b="1" i="1" dirty="0">
                <a:solidFill>
                  <a:srgbClr val="C00000"/>
                </a:solidFill>
              </a:rPr>
              <a:t>F</a:t>
            </a:r>
            <a:r>
              <a:rPr lang="cs-CZ" sz="4800" b="1" i="1" dirty="0"/>
              <a:t> </a:t>
            </a:r>
            <a:r>
              <a:rPr lang="cs-CZ" sz="4800" dirty="0"/>
              <a:t>=</a:t>
            </a:r>
            <a:r>
              <a:rPr lang="cs-CZ" sz="4800" b="1" i="1" dirty="0"/>
              <a:t> </a:t>
            </a:r>
            <a:r>
              <a:rPr lang="cs-CZ" sz="4800" dirty="0" err="1"/>
              <a:t>q</a:t>
            </a:r>
            <a:r>
              <a:rPr lang="cs-CZ" sz="4800" b="1" i="1" dirty="0" err="1">
                <a:solidFill>
                  <a:srgbClr val="C00000"/>
                </a:solidFill>
              </a:rPr>
              <a:t>E</a:t>
            </a:r>
            <a:r>
              <a:rPr lang="cs-CZ" sz="4800" dirty="0"/>
              <a:t> + q(</a:t>
            </a:r>
            <a:r>
              <a:rPr lang="cs-CZ" sz="4800" b="1" i="1" dirty="0">
                <a:solidFill>
                  <a:srgbClr val="C00000"/>
                </a:solidFill>
              </a:rPr>
              <a:t>v</a:t>
            </a:r>
            <a:r>
              <a:rPr lang="cs-CZ" sz="4800" dirty="0"/>
              <a:t> </a:t>
            </a:r>
            <a:r>
              <a:rPr lang="cs-CZ" sz="4800" dirty="0">
                <a:effectLst/>
              </a:rPr>
              <a:t>x</a:t>
            </a:r>
            <a:r>
              <a:rPr lang="cs-CZ" sz="4800" dirty="0"/>
              <a:t> </a:t>
            </a:r>
            <a:r>
              <a:rPr lang="cs-CZ" sz="4800" b="1" i="1" dirty="0">
                <a:solidFill>
                  <a:srgbClr val="C00000"/>
                </a:solidFill>
              </a:rPr>
              <a:t>B</a:t>
            </a:r>
            <a:r>
              <a:rPr lang="cs-CZ" sz="4800" dirty="0"/>
              <a:t>)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/>
              <a:t>	</a:t>
            </a:r>
            <a:r>
              <a:rPr lang="cs-CZ" sz="2800" dirty="0"/>
              <a:t>kde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dirty="0"/>
              <a:t>	</a:t>
            </a:r>
            <a:r>
              <a:rPr lang="cs-CZ" sz="2800" b="1" i="1" dirty="0">
                <a:solidFill>
                  <a:srgbClr val="C00000"/>
                </a:solidFill>
              </a:rPr>
              <a:t>F</a:t>
            </a:r>
            <a:r>
              <a:rPr lang="cs-CZ" sz="2800" dirty="0"/>
              <a:t> je Lorentzova síla působící na náboj q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dirty="0"/>
              <a:t>	</a:t>
            </a:r>
            <a:r>
              <a:rPr lang="cs-CZ" sz="2800" b="1" i="1" dirty="0">
                <a:solidFill>
                  <a:srgbClr val="C00000"/>
                </a:solidFill>
              </a:rPr>
              <a:t>E</a:t>
            </a:r>
            <a:r>
              <a:rPr lang="cs-CZ" sz="2800" dirty="0"/>
              <a:t> je intenzita elektrického pole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dirty="0"/>
              <a:t>	</a:t>
            </a:r>
            <a:r>
              <a:rPr lang="cs-CZ" sz="2800" b="1" i="1" dirty="0">
                <a:solidFill>
                  <a:srgbClr val="C00000"/>
                </a:solidFill>
              </a:rPr>
              <a:t>B</a:t>
            </a:r>
            <a:r>
              <a:rPr lang="cs-CZ" sz="2800" dirty="0"/>
              <a:t> indukce magnetického pole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dirty="0"/>
              <a:t>	</a:t>
            </a:r>
            <a:r>
              <a:rPr lang="cs-CZ" sz="2800" b="1" i="1" dirty="0">
                <a:solidFill>
                  <a:srgbClr val="C00000"/>
                </a:solidFill>
              </a:rPr>
              <a:t>v</a:t>
            </a:r>
            <a:r>
              <a:rPr lang="cs-CZ" sz="2800" b="1" i="1" dirty="0"/>
              <a:t> </a:t>
            </a:r>
            <a:r>
              <a:rPr lang="cs-CZ" sz="2800" dirty="0"/>
              <a:t> je rychlost částice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9150118-B46B-4D06-9A9B-4B6F359A7E0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861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Statické analyzátory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Odchylka dráhy iontu     d</a:t>
            </a:r>
            <a:r>
              <a:rPr lang="cs-CZ" baseline="-25000" dirty="0"/>
              <a:t>e</a:t>
            </a:r>
            <a:r>
              <a:rPr lang="cs-CZ" dirty="0"/>
              <a:t>  v elektrickém a          </a:t>
            </a:r>
            <a:r>
              <a:rPr lang="cs-CZ" dirty="0" err="1"/>
              <a:t>d</a:t>
            </a:r>
            <a:r>
              <a:rPr lang="cs-CZ" baseline="-25000" dirty="0" err="1"/>
              <a:t>b</a:t>
            </a:r>
            <a:r>
              <a:rPr lang="cs-CZ" dirty="0"/>
              <a:t>  v magnetickém poli: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cs-CZ" dirty="0"/>
              <a:t>	</a:t>
            </a:r>
            <a:r>
              <a:rPr lang="cs-CZ" sz="2800" dirty="0">
                <a:solidFill>
                  <a:srgbClr val="C00000"/>
                </a:solidFill>
              </a:rPr>
              <a:t>d</a:t>
            </a:r>
            <a:r>
              <a:rPr lang="cs-CZ" sz="2800" baseline="-25000" dirty="0">
                <a:solidFill>
                  <a:srgbClr val="C00000"/>
                </a:solidFill>
              </a:rPr>
              <a:t>e</a:t>
            </a:r>
            <a:r>
              <a:rPr lang="en-US" sz="2800" dirty="0">
                <a:solidFill>
                  <a:srgbClr val="C00000"/>
                </a:solidFill>
                <a:cs typeface="Arial" charset="0"/>
              </a:rPr>
              <a:t>~</a:t>
            </a:r>
            <a:r>
              <a:rPr lang="cs-CZ" sz="2800" dirty="0">
                <a:solidFill>
                  <a:srgbClr val="C00000"/>
                </a:solidFill>
                <a:cs typeface="Arial" charset="0"/>
              </a:rPr>
              <a:t>e/(mv</a:t>
            </a:r>
            <a:r>
              <a:rPr lang="cs-CZ" sz="2800" baseline="30000" dirty="0">
                <a:solidFill>
                  <a:srgbClr val="C00000"/>
                </a:solidFill>
                <a:cs typeface="Arial" charset="0"/>
              </a:rPr>
              <a:t>2</a:t>
            </a:r>
            <a:r>
              <a:rPr lang="cs-CZ" sz="2800" dirty="0">
                <a:solidFill>
                  <a:srgbClr val="C00000"/>
                </a:solidFill>
                <a:cs typeface="Arial" charset="0"/>
              </a:rPr>
              <a:t>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cs-CZ" sz="2800" dirty="0">
                <a:solidFill>
                  <a:srgbClr val="C00000"/>
                </a:solidFill>
                <a:cs typeface="Arial" charset="0"/>
              </a:rPr>
              <a:t>	</a:t>
            </a:r>
            <a:r>
              <a:rPr lang="cs-CZ" sz="2800" dirty="0" err="1">
                <a:solidFill>
                  <a:srgbClr val="C00000"/>
                </a:solidFill>
                <a:cs typeface="Arial" charset="0"/>
              </a:rPr>
              <a:t>d</a:t>
            </a:r>
            <a:r>
              <a:rPr lang="cs-CZ" sz="2800" baseline="-25000" dirty="0" err="1">
                <a:solidFill>
                  <a:srgbClr val="C00000"/>
                </a:solidFill>
                <a:cs typeface="Arial" charset="0"/>
              </a:rPr>
              <a:t>b</a:t>
            </a:r>
            <a:r>
              <a:rPr lang="cs-CZ" sz="2800" baseline="-25000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cs typeface="Arial" charset="0"/>
              </a:rPr>
              <a:t>~</a:t>
            </a:r>
            <a:r>
              <a:rPr lang="cs-CZ" sz="2800" dirty="0">
                <a:solidFill>
                  <a:srgbClr val="C00000"/>
                </a:solidFill>
                <a:cs typeface="Arial" charset="0"/>
              </a:rPr>
              <a:t>e/(</a:t>
            </a:r>
            <a:r>
              <a:rPr lang="cs-CZ" sz="2800" dirty="0" err="1">
                <a:solidFill>
                  <a:srgbClr val="C00000"/>
                </a:solidFill>
                <a:cs typeface="Arial" charset="0"/>
              </a:rPr>
              <a:t>mv</a:t>
            </a:r>
            <a:r>
              <a:rPr lang="cs-CZ" sz="2800" dirty="0">
                <a:solidFill>
                  <a:srgbClr val="C00000"/>
                </a:solidFill>
                <a:cs typeface="Arial" charset="0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cs-CZ" dirty="0">
                <a:cs typeface="Arial" charset="0"/>
              </a:rPr>
              <a:t>Ze soustavy těchto rovnic je možné stanovit </a:t>
            </a:r>
            <a:r>
              <a:rPr lang="cs-CZ" i="1" dirty="0">
                <a:cs typeface="Arial" charset="0"/>
              </a:rPr>
              <a:t>m</a:t>
            </a:r>
            <a:r>
              <a:rPr lang="cs-CZ" dirty="0">
                <a:cs typeface="Arial" charset="0"/>
              </a:rPr>
              <a:t> a </a:t>
            </a:r>
            <a:r>
              <a:rPr lang="cs-CZ" i="1" dirty="0">
                <a:cs typeface="Arial" charset="0"/>
              </a:rPr>
              <a:t>v. </a:t>
            </a:r>
            <a:r>
              <a:rPr lang="cs-CZ" dirty="0">
                <a:cs typeface="Arial" charset="0"/>
              </a:rPr>
              <a:t>Pro separaci iontů různých hmot a rychlostí je tedy nutné použít vychylování jak elektrickým, tak magnetické polem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21</a:t>
            </a:fld>
            <a:endParaRPr lang="cs-CZ"/>
          </a:p>
        </p:txBody>
      </p:sp>
      <p:grpSp>
        <p:nvGrpSpPr>
          <p:cNvPr id="27" name="Skupina 26"/>
          <p:cNvGrpSpPr/>
          <p:nvPr/>
        </p:nvGrpSpPr>
        <p:grpSpPr>
          <a:xfrm>
            <a:off x="4240213" y="1467262"/>
            <a:ext cx="4024313" cy="4976018"/>
            <a:chOff x="4240213" y="1467262"/>
            <a:chExt cx="4024313" cy="4976018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V="1">
              <a:off x="4692651" y="2007805"/>
              <a:ext cx="0" cy="396081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4692651" y="5968618"/>
              <a:ext cx="32400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4692651" y="4168393"/>
              <a:ext cx="3240088" cy="0"/>
            </a:xfrm>
            <a:prstGeom prst="line">
              <a:avLst/>
            </a:prstGeom>
            <a:noFill/>
            <a:ln w="38100">
              <a:solidFill>
                <a:srgbClr val="66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6851651" y="2007805"/>
              <a:ext cx="0" cy="396081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4692651" y="2007805"/>
              <a:ext cx="3059113" cy="39608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Arc 14"/>
            <p:cNvSpPr>
              <a:spLocks/>
            </p:cNvSpPr>
            <p:nvPr/>
          </p:nvSpPr>
          <p:spPr bwMode="auto">
            <a:xfrm flipH="1">
              <a:off x="4692651" y="2547555"/>
              <a:ext cx="3240088" cy="34210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240213" y="184588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/>
                <a:t>d</a:t>
              </a:r>
              <a:r>
                <a:rPr lang="cs-CZ" sz="2400" baseline="-25000"/>
                <a:t>B</a:t>
              </a:r>
              <a:endParaRPr lang="cs-CZ" sz="2400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7480301" y="598608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/>
                <a:t>d</a:t>
              </a:r>
              <a:r>
                <a:rPr lang="cs-CZ" sz="2400" baseline="-25000"/>
                <a:t>E</a:t>
              </a:r>
              <a:endParaRPr lang="cs-CZ" sz="240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>
              <a:off x="5232401" y="4887530"/>
              <a:ext cx="539750" cy="720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>
              <a:off x="5051426" y="3268280"/>
              <a:ext cx="539750" cy="720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500688" y="5158993"/>
              <a:ext cx="374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m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4872038" y="3447668"/>
              <a:ext cx="387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/>
                <a:t>v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 rot="19643817">
              <a:off x="5576888" y="2561843"/>
              <a:ext cx="1117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m=konst.</a:t>
              </a: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 rot="18376815">
              <a:off x="7056438" y="1804605"/>
              <a:ext cx="1041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/>
                <a:t>v=</a:t>
              </a:r>
              <a:r>
                <a:rPr lang="cs-CZ" dirty="0" err="1"/>
                <a:t>konst</a:t>
              </a:r>
              <a:r>
                <a:rPr lang="cs-CZ" dirty="0"/>
                <a:t>.</a:t>
              </a: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 rot="16200000">
              <a:off x="5922963" y="5097080"/>
              <a:ext cx="15065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½</a:t>
              </a:r>
              <a:r>
                <a:rPr lang="cs-CZ"/>
                <a:t>mv</a:t>
              </a:r>
              <a:r>
                <a:rPr lang="cs-CZ" baseline="30000"/>
                <a:t>2</a:t>
              </a:r>
              <a:r>
                <a:rPr lang="cs-CZ"/>
                <a:t>=konst.</a:t>
              </a:r>
              <a:endParaRPr lang="en-US"/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7032626" y="3808030"/>
              <a:ext cx="12319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mv=konst.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8784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Mattauch-Herzog</a:t>
            </a:r>
            <a:r>
              <a:rPr lang="cs-CZ" sz="3200" dirty="0"/>
              <a:t> sektorový spektrog</a:t>
            </a:r>
            <a:r>
              <a:rPr lang="cs-CZ" sz="3200" b="1" dirty="0"/>
              <a:t>raf</a:t>
            </a:r>
            <a:endParaRPr lang="cs-CZ" b="1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22</a:t>
            </a:fld>
            <a:endParaRPr lang="cs-CZ"/>
          </a:p>
        </p:txBody>
      </p:sp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09575" y="2378868"/>
            <a:ext cx="7939882" cy="3247231"/>
            <a:chOff x="312" y="905"/>
            <a:chExt cx="5224" cy="2164"/>
          </a:xfrm>
        </p:grpSpPr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2350" y="2079"/>
              <a:ext cx="899" cy="1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" y="12"/>
                </a:cxn>
                <a:cxn ang="0">
                  <a:pos x="42" y="17"/>
                </a:cxn>
                <a:cxn ang="0">
                  <a:pos x="57" y="23"/>
                </a:cxn>
                <a:cxn ang="0">
                  <a:pos x="71" y="28"/>
                </a:cxn>
                <a:cxn ang="0">
                  <a:pos x="85" y="33"/>
                </a:cxn>
                <a:cxn ang="0">
                  <a:pos x="100" y="38"/>
                </a:cxn>
                <a:cxn ang="0">
                  <a:pos x="115" y="43"/>
                </a:cxn>
                <a:cxn ang="0">
                  <a:pos x="129" y="47"/>
                </a:cxn>
                <a:cxn ang="0">
                  <a:pos x="144" y="51"/>
                </a:cxn>
                <a:cxn ang="0">
                  <a:pos x="159" y="56"/>
                </a:cxn>
                <a:cxn ang="0">
                  <a:pos x="174" y="60"/>
                </a:cxn>
                <a:cxn ang="0">
                  <a:pos x="189" y="63"/>
                </a:cxn>
                <a:cxn ang="0">
                  <a:pos x="204" y="67"/>
                </a:cxn>
                <a:cxn ang="0">
                  <a:pos x="219" y="71"/>
                </a:cxn>
                <a:cxn ang="0">
                  <a:pos x="234" y="74"/>
                </a:cxn>
                <a:cxn ang="0">
                  <a:pos x="249" y="77"/>
                </a:cxn>
                <a:cxn ang="0">
                  <a:pos x="265" y="80"/>
                </a:cxn>
                <a:cxn ang="0">
                  <a:pos x="280" y="83"/>
                </a:cxn>
                <a:cxn ang="0">
                  <a:pos x="296" y="85"/>
                </a:cxn>
                <a:cxn ang="0">
                  <a:pos x="311" y="87"/>
                </a:cxn>
                <a:cxn ang="0">
                  <a:pos x="327" y="89"/>
                </a:cxn>
                <a:cxn ang="0">
                  <a:pos x="343" y="91"/>
                </a:cxn>
                <a:cxn ang="0">
                  <a:pos x="358" y="93"/>
                </a:cxn>
                <a:cxn ang="0">
                  <a:pos x="374" y="95"/>
                </a:cxn>
                <a:cxn ang="0">
                  <a:pos x="390" y="96"/>
                </a:cxn>
                <a:cxn ang="0">
                  <a:pos x="406" y="97"/>
                </a:cxn>
                <a:cxn ang="0">
                  <a:pos x="422" y="98"/>
                </a:cxn>
                <a:cxn ang="0">
                  <a:pos x="438" y="99"/>
                </a:cxn>
                <a:cxn ang="0">
                  <a:pos x="454" y="99"/>
                </a:cxn>
                <a:cxn ang="0">
                  <a:pos x="470" y="99"/>
                </a:cxn>
                <a:cxn ang="0">
                  <a:pos x="486" y="100"/>
                </a:cxn>
                <a:cxn ang="0">
                  <a:pos x="518" y="99"/>
                </a:cxn>
                <a:cxn ang="0">
                  <a:pos x="535" y="99"/>
                </a:cxn>
                <a:cxn ang="0">
                  <a:pos x="551" y="98"/>
                </a:cxn>
                <a:cxn ang="0">
                  <a:pos x="567" y="97"/>
                </a:cxn>
                <a:cxn ang="0">
                  <a:pos x="583" y="96"/>
                </a:cxn>
                <a:cxn ang="0">
                  <a:pos x="598" y="95"/>
                </a:cxn>
                <a:cxn ang="0">
                  <a:pos x="614" y="93"/>
                </a:cxn>
                <a:cxn ang="0">
                  <a:pos x="630" y="91"/>
                </a:cxn>
                <a:cxn ang="0">
                  <a:pos x="645" y="89"/>
                </a:cxn>
                <a:cxn ang="0">
                  <a:pos x="661" y="87"/>
                </a:cxn>
                <a:cxn ang="0">
                  <a:pos x="677" y="85"/>
                </a:cxn>
                <a:cxn ang="0">
                  <a:pos x="692" y="83"/>
                </a:cxn>
                <a:cxn ang="0">
                  <a:pos x="707" y="80"/>
                </a:cxn>
                <a:cxn ang="0">
                  <a:pos x="723" y="77"/>
                </a:cxn>
                <a:cxn ang="0">
                  <a:pos x="738" y="74"/>
                </a:cxn>
                <a:cxn ang="0">
                  <a:pos x="753" y="71"/>
                </a:cxn>
                <a:cxn ang="0">
                  <a:pos x="769" y="67"/>
                </a:cxn>
                <a:cxn ang="0">
                  <a:pos x="783" y="63"/>
                </a:cxn>
                <a:cxn ang="0">
                  <a:pos x="799" y="60"/>
                </a:cxn>
                <a:cxn ang="0">
                  <a:pos x="813" y="56"/>
                </a:cxn>
                <a:cxn ang="0">
                  <a:pos x="828" y="51"/>
                </a:cxn>
                <a:cxn ang="0">
                  <a:pos x="843" y="47"/>
                </a:cxn>
                <a:cxn ang="0">
                  <a:pos x="858" y="43"/>
                </a:cxn>
                <a:cxn ang="0">
                  <a:pos x="872" y="38"/>
                </a:cxn>
                <a:cxn ang="0">
                  <a:pos x="887" y="33"/>
                </a:cxn>
                <a:cxn ang="0">
                  <a:pos x="901" y="28"/>
                </a:cxn>
                <a:cxn ang="0">
                  <a:pos x="916" y="23"/>
                </a:cxn>
                <a:cxn ang="0">
                  <a:pos x="930" y="17"/>
                </a:cxn>
                <a:cxn ang="0">
                  <a:pos x="944" y="12"/>
                </a:cxn>
                <a:cxn ang="0">
                  <a:pos x="958" y="6"/>
                </a:cxn>
                <a:cxn ang="0">
                  <a:pos x="973" y="0"/>
                </a:cxn>
              </a:cxnLst>
              <a:rect l="0" t="0" r="r" b="b"/>
              <a:pathLst>
                <a:path w="974" h="101">
                  <a:moveTo>
                    <a:pt x="0" y="0"/>
                  </a:moveTo>
                  <a:lnTo>
                    <a:pt x="28" y="12"/>
                  </a:lnTo>
                  <a:lnTo>
                    <a:pt x="42" y="17"/>
                  </a:lnTo>
                  <a:lnTo>
                    <a:pt x="57" y="23"/>
                  </a:lnTo>
                  <a:lnTo>
                    <a:pt x="71" y="28"/>
                  </a:lnTo>
                  <a:lnTo>
                    <a:pt x="85" y="33"/>
                  </a:lnTo>
                  <a:lnTo>
                    <a:pt x="100" y="38"/>
                  </a:lnTo>
                  <a:lnTo>
                    <a:pt x="115" y="43"/>
                  </a:lnTo>
                  <a:lnTo>
                    <a:pt x="129" y="47"/>
                  </a:lnTo>
                  <a:lnTo>
                    <a:pt x="144" y="51"/>
                  </a:lnTo>
                  <a:lnTo>
                    <a:pt x="159" y="56"/>
                  </a:lnTo>
                  <a:lnTo>
                    <a:pt x="174" y="60"/>
                  </a:lnTo>
                  <a:lnTo>
                    <a:pt x="189" y="63"/>
                  </a:lnTo>
                  <a:lnTo>
                    <a:pt x="204" y="67"/>
                  </a:lnTo>
                  <a:lnTo>
                    <a:pt x="219" y="71"/>
                  </a:lnTo>
                  <a:lnTo>
                    <a:pt x="234" y="74"/>
                  </a:lnTo>
                  <a:lnTo>
                    <a:pt x="249" y="77"/>
                  </a:lnTo>
                  <a:lnTo>
                    <a:pt x="265" y="80"/>
                  </a:lnTo>
                  <a:lnTo>
                    <a:pt x="280" y="83"/>
                  </a:lnTo>
                  <a:lnTo>
                    <a:pt x="296" y="85"/>
                  </a:lnTo>
                  <a:lnTo>
                    <a:pt x="311" y="87"/>
                  </a:lnTo>
                  <a:lnTo>
                    <a:pt x="327" y="89"/>
                  </a:lnTo>
                  <a:lnTo>
                    <a:pt x="343" y="91"/>
                  </a:lnTo>
                  <a:lnTo>
                    <a:pt x="358" y="93"/>
                  </a:lnTo>
                  <a:lnTo>
                    <a:pt x="374" y="95"/>
                  </a:lnTo>
                  <a:lnTo>
                    <a:pt x="390" y="96"/>
                  </a:lnTo>
                  <a:lnTo>
                    <a:pt x="406" y="97"/>
                  </a:lnTo>
                  <a:lnTo>
                    <a:pt x="422" y="98"/>
                  </a:lnTo>
                  <a:lnTo>
                    <a:pt x="438" y="99"/>
                  </a:lnTo>
                  <a:lnTo>
                    <a:pt x="454" y="99"/>
                  </a:lnTo>
                  <a:lnTo>
                    <a:pt x="470" y="99"/>
                  </a:lnTo>
                  <a:lnTo>
                    <a:pt x="486" y="100"/>
                  </a:lnTo>
                  <a:lnTo>
                    <a:pt x="518" y="99"/>
                  </a:lnTo>
                  <a:lnTo>
                    <a:pt x="535" y="99"/>
                  </a:lnTo>
                  <a:lnTo>
                    <a:pt x="551" y="98"/>
                  </a:lnTo>
                  <a:lnTo>
                    <a:pt x="567" y="97"/>
                  </a:lnTo>
                  <a:lnTo>
                    <a:pt x="583" y="96"/>
                  </a:lnTo>
                  <a:lnTo>
                    <a:pt x="598" y="95"/>
                  </a:lnTo>
                  <a:lnTo>
                    <a:pt x="614" y="93"/>
                  </a:lnTo>
                  <a:lnTo>
                    <a:pt x="630" y="91"/>
                  </a:lnTo>
                  <a:lnTo>
                    <a:pt x="645" y="89"/>
                  </a:lnTo>
                  <a:lnTo>
                    <a:pt x="661" y="87"/>
                  </a:lnTo>
                  <a:lnTo>
                    <a:pt x="677" y="85"/>
                  </a:lnTo>
                  <a:lnTo>
                    <a:pt x="692" y="83"/>
                  </a:lnTo>
                  <a:lnTo>
                    <a:pt x="707" y="80"/>
                  </a:lnTo>
                  <a:lnTo>
                    <a:pt x="723" y="77"/>
                  </a:lnTo>
                  <a:lnTo>
                    <a:pt x="738" y="74"/>
                  </a:lnTo>
                  <a:lnTo>
                    <a:pt x="753" y="71"/>
                  </a:lnTo>
                  <a:lnTo>
                    <a:pt x="769" y="67"/>
                  </a:lnTo>
                  <a:lnTo>
                    <a:pt x="783" y="63"/>
                  </a:lnTo>
                  <a:lnTo>
                    <a:pt x="799" y="60"/>
                  </a:lnTo>
                  <a:lnTo>
                    <a:pt x="813" y="56"/>
                  </a:lnTo>
                  <a:lnTo>
                    <a:pt x="828" y="51"/>
                  </a:lnTo>
                  <a:lnTo>
                    <a:pt x="843" y="47"/>
                  </a:lnTo>
                  <a:lnTo>
                    <a:pt x="858" y="43"/>
                  </a:lnTo>
                  <a:lnTo>
                    <a:pt x="872" y="38"/>
                  </a:lnTo>
                  <a:lnTo>
                    <a:pt x="887" y="33"/>
                  </a:lnTo>
                  <a:lnTo>
                    <a:pt x="901" y="28"/>
                  </a:lnTo>
                  <a:lnTo>
                    <a:pt x="916" y="23"/>
                  </a:lnTo>
                  <a:lnTo>
                    <a:pt x="930" y="17"/>
                  </a:lnTo>
                  <a:lnTo>
                    <a:pt x="944" y="12"/>
                  </a:lnTo>
                  <a:lnTo>
                    <a:pt x="958" y="6"/>
                  </a:lnTo>
                  <a:lnTo>
                    <a:pt x="973" y="0"/>
                  </a:ln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2270" y="2390"/>
              <a:ext cx="1049" cy="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15"/>
                </a:cxn>
                <a:cxn ang="0">
                  <a:pos x="48" y="22"/>
                </a:cxn>
                <a:cxn ang="0">
                  <a:pos x="65" y="28"/>
                </a:cxn>
                <a:cxn ang="0">
                  <a:pos x="82" y="35"/>
                </a:cxn>
                <a:cxn ang="0">
                  <a:pos x="98" y="41"/>
                </a:cxn>
                <a:cxn ang="0">
                  <a:pos x="116" y="47"/>
                </a:cxn>
                <a:cxn ang="0">
                  <a:pos x="132" y="53"/>
                </a:cxn>
                <a:cxn ang="0">
                  <a:pos x="150" y="58"/>
                </a:cxn>
                <a:cxn ang="0">
                  <a:pos x="167" y="64"/>
                </a:cxn>
                <a:cxn ang="0">
                  <a:pos x="184" y="69"/>
                </a:cxn>
                <a:cxn ang="0">
                  <a:pos x="202" y="74"/>
                </a:cxn>
                <a:cxn ang="0">
                  <a:pos x="219" y="79"/>
                </a:cxn>
                <a:cxn ang="0">
                  <a:pos x="237" y="83"/>
                </a:cxn>
                <a:cxn ang="0">
                  <a:pos x="254" y="88"/>
                </a:cxn>
                <a:cxn ang="0">
                  <a:pos x="272" y="92"/>
                </a:cxn>
                <a:cxn ang="0">
                  <a:pos x="290" y="96"/>
                </a:cxn>
                <a:cxn ang="0">
                  <a:pos x="308" y="99"/>
                </a:cxn>
                <a:cxn ang="0">
                  <a:pos x="326" y="102"/>
                </a:cxn>
                <a:cxn ang="0">
                  <a:pos x="344" y="106"/>
                </a:cxn>
                <a:cxn ang="0">
                  <a:pos x="362" y="108"/>
                </a:cxn>
                <a:cxn ang="0">
                  <a:pos x="380" y="111"/>
                </a:cxn>
                <a:cxn ang="0">
                  <a:pos x="399" y="114"/>
                </a:cxn>
                <a:cxn ang="0">
                  <a:pos x="417" y="116"/>
                </a:cxn>
                <a:cxn ang="0">
                  <a:pos x="436" y="118"/>
                </a:cxn>
                <a:cxn ang="0">
                  <a:pos x="454" y="119"/>
                </a:cxn>
                <a:cxn ang="0">
                  <a:pos x="473" y="120"/>
                </a:cxn>
                <a:cxn ang="0">
                  <a:pos x="492" y="122"/>
                </a:cxn>
                <a:cxn ang="0">
                  <a:pos x="510" y="123"/>
                </a:cxn>
                <a:cxn ang="0">
                  <a:pos x="529" y="123"/>
                </a:cxn>
                <a:cxn ang="0">
                  <a:pos x="548" y="124"/>
                </a:cxn>
                <a:cxn ang="0">
                  <a:pos x="567" y="124"/>
                </a:cxn>
                <a:cxn ang="0">
                  <a:pos x="605" y="123"/>
                </a:cxn>
                <a:cxn ang="0">
                  <a:pos x="624" y="123"/>
                </a:cxn>
                <a:cxn ang="0">
                  <a:pos x="642" y="122"/>
                </a:cxn>
                <a:cxn ang="0">
                  <a:pos x="661" y="120"/>
                </a:cxn>
                <a:cxn ang="0">
                  <a:pos x="680" y="119"/>
                </a:cxn>
                <a:cxn ang="0">
                  <a:pos x="698" y="118"/>
                </a:cxn>
                <a:cxn ang="0">
                  <a:pos x="717" y="116"/>
                </a:cxn>
                <a:cxn ang="0">
                  <a:pos x="735" y="114"/>
                </a:cxn>
                <a:cxn ang="0">
                  <a:pos x="754" y="111"/>
                </a:cxn>
                <a:cxn ang="0">
                  <a:pos x="772" y="108"/>
                </a:cxn>
                <a:cxn ang="0">
                  <a:pos x="790" y="106"/>
                </a:cxn>
                <a:cxn ang="0">
                  <a:pos x="808" y="102"/>
                </a:cxn>
                <a:cxn ang="0">
                  <a:pos x="826" y="99"/>
                </a:cxn>
                <a:cxn ang="0">
                  <a:pos x="844" y="96"/>
                </a:cxn>
                <a:cxn ang="0">
                  <a:pos x="862" y="92"/>
                </a:cxn>
                <a:cxn ang="0">
                  <a:pos x="880" y="88"/>
                </a:cxn>
                <a:cxn ang="0">
                  <a:pos x="897" y="83"/>
                </a:cxn>
                <a:cxn ang="0">
                  <a:pos x="915" y="79"/>
                </a:cxn>
                <a:cxn ang="0">
                  <a:pos x="932" y="74"/>
                </a:cxn>
                <a:cxn ang="0">
                  <a:pos x="950" y="69"/>
                </a:cxn>
                <a:cxn ang="0">
                  <a:pos x="967" y="64"/>
                </a:cxn>
                <a:cxn ang="0">
                  <a:pos x="984" y="58"/>
                </a:cxn>
                <a:cxn ang="0">
                  <a:pos x="1002" y="53"/>
                </a:cxn>
                <a:cxn ang="0">
                  <a:pos x="1018" y="47"/>
                </a:cxn>
                <a:cxn ang="0">
                  <a:pos x="1035" y="41"/>
                </a:cxn>
                <a:cxn ang="0">
                  <a:pos x="1052" y="35"/>
                </a:cxn>
                <a:cxn ang="0">
                  <a:pos x="1069" y="28"/>
                </a:cxn>
                <a:cxn ang="0">
                  <a:pos x="1086" y="22"/>
                </a:cxn>
                <a:cxn ang="0">
                  <a:pos x="1102" y="15"/>
                </a:cxn>
                <a:cxn ang="0">
                  <a:pos x="1118" y="8"/>
                </a:cxn>
                <a:cxn ang="0">
                  <a:pos x="1135" y="0"/>
                </a:cxn>
              </a:cxnLst>
              <a:rect l="0" t="0" r="r" b="b"/>
              <a:pathLst>
                <a:path w="1136" h="125">
                  <a:moveTo>
                    <a:pt x="0" y="0"/>
                  </a:moveTo>
                  <a:lnTo>
                    <a:pt x="32" y="15"/>
                  </a:lnTo>
                  <a:lnTo>
                    <a:pt x="48" y="22"/>
                  </a:lnTo>
                  <a:lnTo>
                    <a:pt x="65" y="28"/>
                  </a:lnTo>
                  <a:lnTo>
                    <a:pt x="82" y="35"/>
                  </a:lnTo>
                  <a:lnTo>
                    <a:pt x="98" y="41"/>
                  </a:lnTo>
                  <a:lnTo>
                    <a:pt x="116" y="47"/>
                  </a:lnTo>
                  <a:lnTo>
                    <a:pt x="132" y="53"/>
                  </a:lnTo>
                  <a:lnTo>
                    <a:pt x="150" y="58"/>
                  </a:lnTo>
                  <a:lnTo>
                    <a:pt x="167" y="64"/>
                  </a:lnTo>
                  <a:lnTo>
                    <a:pt x="184" y="69"/>
                  </a:lnTo>
                  <a:lnTo>
                    <a:pt x="202" y="74"/>
                  </a:lnTo>
                  <a:lnTo>
                    <a:pt x="219" y="79"/>
                  </a:lnTo>
                  <a:lnTo>
                    <a:pt x="237" y="83"/>
                  </a:lnTo>
                  <a:lnTo>
                    <a:pt x="254" y="88"/>
                  </a:lnTo>
                  <a:lnTo>
                    <a:pt x="272" y="92"/>
                  </a:lnTo>
                  <a:lnTo>
                    <a:pt x="290" y="96"/>
                  </a:lnTo>
                  <a:lnTo>
                    <a:pt x="308" y="99"/>
                  </a:lnTo>
                  <a:lnTo>
                    <a:pt x="326" y="102"/>
                  </a:lnTo>
                  <a:lnTo>
                    <a:pt x="344" y="106"/>
                  </a:lnTo>
                  <a:lnTo>
                    <a:pt x="362" y="108"/>
                  </a:lnTo>
                  <a:lnTo>
                    <a:pt x="380" y="111"/>
                  </a:lnTo>
                  <a:lnTo>
                    <a:pt x="399" y="114"/>
                  </a:lnTo>
                  <a:lnTo>
                    <a:pt x="417" y="116"/>
                  </a:lnTo>
                  <a:lnTo>
                    <a:pt x="436" y="118"/>
                  </a:lnTo>
                  <a:lnTo>
                    <a:pt x="454" y="119"/>
                  </a:lnTo>
                  <a:lnTo>
                    <a:pt x="473" y="120"/>
                  </a:lnTo>
                  <a:lnTo>
                    <a:pt x="492" y="122"/>
                  </a:lnTo>
                  <a:lnTo>
                    <a:pt x="510" y="123"/>
                  </a:lnTo>
                  <a:lnTo>
                    <a:pt x="529" y="123"/>
                  </a:lnTo>
                  <a:lnTo>
                    <a:pt x="548" y="124"/>
                  </a:lnTo>
                  <a:lnTo>
                    <a:pt x="567" y="124"/>
                  </a:lnTo>
                  <a:lnTo>
                    <a:pt x="605" y="123"/>
                  </a:lnTo>
                  <a:lnTo>
                    <a:pt x="624" y="123"/>
                  </a:lnTo>
                  <a:lnTo>
                    <a:pt x="642" y="122"/>
                  </a:lnTo>
                  <a:lnTo>
                    <a:pt x="661" y="120"/>
                  </a:lnTo>
                  <a:lnTo>
                    <a:pt x="680" y="119"/>
                  </a:lnTo>
                  <a:lnTo>
                    <a:pt x="698" y="118"/>
                  </a:lnTo>
                  <a:lnTo>
                    <a:pt x="717" y="116"/>
                  </a:lnTo>
                  <a:lnTo>
                    <a:pt x="735" y="114"/>
                  </a:lnTo>
                  <a:lnTo>
                    <a:pt x="754" y="111"/>
                  </a:lnTo>
                  <a:lnTo>
                    <a:pt x="772" y="108"/>
                  </a:lnTo>
                  <a:lnTo>
                    <a:pt x="790" y="106"/>
                  </a:lnTo>
                  <a:lnTo>
                    <a:pt x="808" y="102"/>
                  </a:lnTo>
                  <a:lnTo>
                    <a:pt x="826" y="99"/>
                  </a:lnTo>
                  <a:lnTo>
                    <a:pt x="844" y="96"/>
                  </a:lnTo>
                  <a:lnTo>
                    <a:pt x="862" y="92"/>
                  </a:lnTo>
                  <a:lnTo>
                    <a:pt x="880" y="88"/>
                  </a:lnTo>
                  <a:lnTo>
                    <a:pt x="897" y="83"/>
                  </a:lnTo>
                  <a:lnTo>
                    <a:pt x="915" y="79"/>
                  </a:lnTo>
                  <a:lnTo>
                    <a:pt x="932" y="74"/>
                  </a:lnTo>
                  <a:lnTo>
                    <a:pt x="950" y="69"/>
                  </a:lnTo>
                  <a:lnTo>
                    <a:pt x="967" y="64"/>
                  </a:lnTo>
                  <a:lnTo>
                    <a:pt x="984" y="58"/>
                  </a:lnTo>
                  <a:lnTo>
                    <a:pt x="1002" y="53"/>
                  </a:lnTo>
                  <a:lnTo>
                    <a:pt x="1018" y="47"/>
                  </a:lnTo>
                  <a:lnTo>
                    <a:pt x="1035" y="41"/>
                  </a:lnTo>
                  <a:lnTo>
                    <a:pt x="1052" y="35"/>
                  </a:lnTo>
                  <a:lnTo>
                    <a:pt x="1069" y="28"/>
                  </a:lnTo>
                  <a:lnTo>
                    <a:pt x="1086" y="22"/>
                  </a:lnTo>
                  <a:lnTo>
                    <a:pt x="1102" y="15"/>
                  </a:lnTo>
                  <a:lnTo>
                    <a:pt x="1118" y="8"/>
                  </a:lnTo>
                  <a:lnTo>
                    <a:pt x="1135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>
              <a:off x="4273" y="1954"/>
              <a:ext cx="830" cy="748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 flipH="1" flipV="1">
              <a:off x="4089" y="1594"/>
              <a:ext cx="195" cy="360"/>
            </a:xfrm>
            <a:prstGeom prst="line">
              <a:avLst/>
            </a:prstGeom>
            <a:noFill/>
            <a:ln w="57150">
              <a:solidFill>
                <a:srgbClr val="804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4088" y="1437"/>
              <a:ext cx="1448" cy="1148"/>
            </a:xfrm>
            <a:custGeom>
              <a:avLst/>
              <a:gdLst/>
              <a:ahLst/>
              <a:cxnLst>
                <a:cxn ang="0">
                  <a:pos x="30" y="145"/>
                </a:cxn>
                <a:cxn ang="0">
                  <a:pos x="61" y="127"/>
                </a:cxn>
                <a:cxn ang="0">
                  <a:pos x="92" y="110"/>
                </a:cxn>
                <a:cxn ang="0">
                  <a:pos x="125" y="94"/>
                </a:cxn>
                <a:cxn ang="0">
                  <a:pos x="157" y="80"/>
                </a:cxn>
                <a:cxn ang="0">
                  <a:pos x="191" y="66"/>
                </a:cxn>
                <a:cxn ang="0">
                  <a:pos x="225" y="54"/>
                </a:cxn>
                <a:cxn ang="0">
                  <a:pos x="259" y="43"/>
                </a:cxn>
                <a:cxn ang="0">
                  <a:pos x="294" y="33"/>
                </a:cxn>
                <a:cxn ang="0">
                  <a:pos x="330" y="25"/>
                </a:cxn>
                <a:cxn ang="0">
                  <a:pos x="366" y="17"/>
                </a:cxn>
                <a:cxn ang="0">
                  <a:pos x="402" y="11"/>
                </a:cxn>
                <a:cxn ang="0">
                  <a:pos x="439" y="6"/>
                </a:cxn>
                <a:cxn ang="0">
                  <a:pos x="477" y="3"/>
                </a:cxn>
                <a:cxn ang="0">
                  <a:pos x="514" y="1"/>
                </a:cxn>
                <a:cxn ang="0">
                  <a:pos x="553" y="0"/>
                </a:cxn>
                <a:cxn ang="0">
                  <a:pos x="707" y="12"/>
                </a:cxn>
                <a:cxn ang="0">
                  <a:pos x="806" y="32"/>
                </a:cxn>
                <a:cxn ang="0">
                  <a:pos x="901" y="61"/>
                </a:cxn>
                <a:cxn ang="0">
                  <a:pos x="992" y="100"/>
                </a:cxn>
                <a:cxn ang="0">
                  <a:pos x="1079" y="147"/>
                </a:cxn>
                <a:cxn ang="0">
                  <a:pos x="1159" y="201"/>
                </a:cxn>
                <a:cxn ang="0">
                  <a:pos x="1235" y="263"/>
                </a:cxn>
                <a:cxn ang="0">
                  <a:pos x="1303" y="332"/>
                </a:cxn>
                <a:cxn ang="0">
                  <a:pos x="1365" y="407"/>
                </a:cxn>
                <a:cxn ang="0">
                  <a:pos x="1420" y="488"/>
                </a:cxn>
                <a:cxn ang="0">
                  <a:pos x="1467" y="575"/>
                </a:cxn>
                <a:cxn ang="0">
                  <a:pos x="1505" y="665"/>
                </a:cxn>
                <a:cxn ang="0">
                  <a:pos x="1535" y="761"/>
                </a:cxn>
                <a:cxn ang="0">
                  <a:pos x="1555" y="860"/>
                </a:cxn>
                <a:cxn ang="0">
                  <a:pos x="1566" y="962"/>
                </a:cxn>
                <a:cxn ang="0">
                  <a:pos x="1567" y="1023"/>
                </a:cxn>
                <a:cxn ang="0">
                  <a:pos x="1567" y="1031"/>
                </a:cxn>
                <a:cxn ang="0">
                  <a:pos x="1567" y="1039"/>
                </a:cxn>
                <a:cxn ang="0">
                  <a:pos x="1567" y="1048"/>
                </a:cxn>
                <a:cxn ang="0">
                  <a:pos x="1566" y="1056"/>
                </a:cxn>
                <a:cxn ang="0">
                  <a:pos x="1566" y="1065"/>
                </a:cxn>
                <a:cxn ang="0">
                  <a:pos x="1565" y="1073"/>
                </a:cxn>
                <a:cxn ang="0">
                  <a:pos x="1565" y="1081"/>
                </a:cxn>
                <a:cxn ang="0">
                  <a:pos x="1564" y="1089"/>
                </a:cxn>
                <a:cxn ang="0">
                  <a:pos x="1564" y="1098"/>
                </a:cxn>
                <a:cxn ang="0">
                  <a:pos x="1563" y="1106"/>
                </a:cxn>
                <a:cxn ang="0">
                  <a:pos x="1562" y="1114"/>
                </a:cxn>
                <a:cxn ang="0">
                  <a:pos x="1561" y="1123"/>
                </a:cxn>
                <a:cxn ang="0">
                  <a:pos x="1560" y="1131"/>
                </a:cxn>
                <a:cxn ang="0">
                  <a:pos x="1559" y="1139"/>
                </a:cxn>
                <a:cxn ang="0">
                  <a:pos x="1559" y="1147"/>
                </a:cxn>
              </a:cxnLst>
              <a:rect l="0" t="0" r="r" b="b"/>
              <a:pathLst>
                <a:path w="1568" h="1148">
                  <a:moveTo>
                    <a:pt x="0" y="164"/>
                  </a:moveTo>
                  <a:lnTo>
                    <a:pt x="30" y="145"/>
                  </a:lnTo>
                  <a:lnTo>
                    <a:pt x="45" y="135"/>
                  </a:lnTo>
                  <a:lnTo>
                    <a:pt x="61" y="127"/>
                  </a:lnTo>
                  <a:lnTo>
                    <a:pt x="76" y="118"/>
                  </a:lnTo>
                  <a:lnTo>
                    <a:pt x="92" y="110"/>
                  </a:lnTo>
                  <a:lnTo>
                    <a:pt x="108" y="102"/>
                  </a:lnTo>
                  <a:lnTo>
                    <a:pt x="125" y="94"/>
                  </a:lnTo>
                  <a:lnTo>
                    <a:pt x="141" y="87"/>
                  </a:lnTo>
                  <a:lnTo>
                    <a:pt x="157" y="80"/>
                  </a:lnTo>
                  <a:lnTo>
                    <a:pt x="174" y="73"/>
                  </a:lnTo>
                  <a:lnTo>
                    <a:pt x="191" y="66"/>
                  </a:lnTo>
                  <a:lnTo>
                    <a:pt x="207" y="60"/>
                  </a:lnTo>
                  <a:lnTo>
                    <a:pt x="225" y="54"/>
                  </a:lnTo>
                  <a:lnTo>
                    <a:pt x="242" y="48"/>
                  </a:lnTo>
                  <a:lnTo>
                    <a:pt x="259" y="43"/>
                  </a:lnTo>
                  <a:lnTo>
                    <a:pt x="277" y="38"/>
                  </a:lnTo>
                  <a:lnTo>
                    <a:pt x="294" y="33"/>
                  </a:lnTo>
                  <a:lnTo>
                    <a:pt x="312" y="29"/>
                  </a:lnTo>
                  <a:lnTo>
                    <a:pt x="330" y="25"/>
                  </a:lnTo>
                  <a:lnTo>
                    <a:pt x="348" y="21"/>
                  </a:lnTo>
                  <a:lnTo>
                    <a:pt x="366" y="17"/>
                  </a:lnTo>
                  <a:lnTo>
                    <a:pt x="384" y="14"/>
                  </a:lnTo>
                  <a:lnTo>
                    <a:pt x="402" y="11"/>
                  </a:lnTo>
                  <a:lnTo>
                    <a:pt x="421" y="9"/>
                  </a:lnTo>
                  <a:lnTo>
                    <a:pt x="439" y="6"/>
                  </a:lnTo>
                  <a:lnTo>
                    <a:pt x="458" y="4"/>
                  </a:lnTo>
                  <a:lnTo>
                    <a:pt x="477" y="3"/>
                  </a:lnTo>
                  <a:lnTo>
                    <a:pt x="495" y="1"/>
                  </a:lnTo>
                  <a:lnTo>
                    <a:pt x="514" y="1"/>
                  </a:lnTo>
                  <a:lnTo>
                    <a:pt x="533" y="0"/>
                  </a:lnTo>
                  <a:lnTo>
                    <a:pt x="553" y="0"/>
                  </a:lnTo>
                  <a:lnTo>
                    <a:pt x="656" y="5"/>
                  </a:lnTo>
                  <a:lnTo>
                    <a:pt x="707" y="12"/>
                  </a:lnTo>
                  <a:lnTo>
                    <a:pt x="757" y="21"/>
                  </a:lnTo>
                  <a:lnTo>
                    <a:pt x="806" y="32"/>
                  </a:lnTo>
                  <a:lnTo>
                    <a:pt x="854" y="45"/>
                  </a:lnTo>
                  <a:lnTo>
                    <a:pt x="901" y="61"/>
                  </a:lnTo>
                  <a:lnTo>
                    <a:pt x="947" y="80"/>
                  </a:lnTo>
                  <a:lnTo>
                    <a:pt x="992" y="100"/>
                  </a:lnTo>
                  <a:lnTo>
                    <a:pt x="1036" y="122"/>
                  </a:lnTo>
                  <a:lnTo>
                    <a:pt x="1079" y="147"/>
                  </a:lnTo>
                  <a:lnTo>
                    <a:pt x="1120" y="173"/>
                  </a:lnTo>
                  <a:lnTo>
                    <a:pt x="1159" y="201"/>
                  </a:lnTo>
                  <a:lnTo>
                    <a:pt x="1198" y="231"/>
                  </a:lnTo>
                  <a:lnTo>
                    <a:pt x="1235" y="263"/>
                  </a:lnTo>
                  <a:lnTo>
                    <a:pt x="1270" y="297"/>
                  </a:lnTo>
                  <a:lnTo>
                    <a:pt x="1303" y="332"/>
                  </a:lnTo>
                  <a:lnTo>
                    <a:pt x="1335" y="369"/>
                  </a:lnTo>
                  <a:lnTo>
                    <a:pt x="1365" y="407"/>
                  </a:lnTo>
                  <a:lnTo>
                    <a:pt x="1394" y="447"/>
                  </a:lnTo>
                  <a:lnTo>
                    <a:pt x="1420" y="488"/>
                  </a:lnTo>
                  <a:lnTo>
                    <a:pt x="1445" y="531"/>
                  </a:lnTo>
                  <a:lnTo>
                    <a:pt x="1467" y="575"/>
                  </a:lnTo>
                  <a:lnTo>
                    <a:pt x="1487" y="619"/>
                  </a:lnTo>
                  <a:lnTo>
                    <a:pt x="1505" y="665"/>
                  </a:lnTo>
                  <a:lnTo>
                    <a:pt x="1521" y="713"/>
                  </a:lnTo>
                  <a:lnTo>
                    <a:pt x="1535" y="761"/>
                  </a:lnTo>
                  <a:lnTo>
                    <a:pt x="1547" y="810"/>
                  </a:lnTo>
                  <a:lnTo>
                    <a:pt x="1555" y="860"/>
                  </a:lnTo>
                  <a:lnTo>
                    <a:pt x="1562" y="911"/>
                  </a:lnTo>
                  <a:lnTo>
                    <a:pt x="1566" y="962"/>
                  </a:lnTo>
                  <a:lnTo>
                    <a:pt x="1567" y="1015"/>
                  </a:lnTo>
                  <a:lnTo>
                    <a:pt x="1567" y="1023"/>
                  </a:lnTo>
                  <a:lnTo>
                    <a:pt x="1567" y="1027"/>
                  </a:lnTo>
                  <a:lnTo>
                    <a:pt x="1567" y="1031"/>
                  </a:lnTo>
                  <a:lnTo>
                    <a:pt x="1567" y="1035"/>
                  </a:lnTo>
                  <a:lnTo>
                    <a:pt x="1567" y="1039"/>
                  </a:lnTo>
                  <a:lnTo>
                    <a:pt x="1567" y="1044"/>
                  </a:lnTo>
                  <a:lnTo>
                    <a:pt x="1567" y="1048"/>
                  </a:lnTo>
                  <a:lnTo>
                    <a:pt x="1567" y="1052"/>
                  </a:lnTo>
                  <a:lnTo>
                    <a:pt x="1566" y="1056"/>
                  </a:lnTo>
                  <a:lnTo>
                    <a:pt x="1566" y="1060"/>
                  </a:lnTo>
                  <a:lnTo>
                    <a:pt x="1566" y="1065"/>
                  </a:lnTo>
                  <a:lnTo>
                    <a:pt x="1566" y="1069"/>
                  </a:lnTo>
                  <a:lnTo>
                    <a:pt x="1565" y="1073"/>
                  </a:lnTo>
                  <a:lnTo>
                    <a:pt x="1565" y="1077"/>
                  </a:lnTo>
                  <a:lnTo>
                    <a:pt x="1565" y="1081"/>
                  </a:lnTo>
                  <a:lnTo>
                    <a:pt x="1565" y="1085"/>
                  </a:lnTo>
                  <a:lnTo>
                    <a:pt x="1564" y="1089"/>
                  </a:lnTo>
                  <a:lnTo>
                    <a:pt x="1564" y="1094"/>
                  </a:lnTo>
                  <a:lnTo>
                    <a:pt x="1564" y="1098"/>
                  </a:lnTo>
                  <a:lnTo>
                    <a:pt x="1563" y="1102"/>
                  </a:lnTo>
                  <a:lnTo>
                    <a:pt x="1563" y="1106"/>
                  </a:lnTo>
                  <a:lnTo>
                    <a:pt x="1563" y="1110"/>
                  </a:lnTo>
                  <a:lnTo>
                    <a:pt x="1562" y="1114"/>
                  </a:lnTo>
                  <a:lnTo>
                    <a:pt x="1562" y="1119"/>
                  </a:lnTo>
                  <a:lnTo>
                    <a:pt x="1561" y="1123"/>
                  </a:lnTo>
                  <a:lnTo>
                    <a:pt x="1561" y="1127"/>
                  </a:lnTo>
                  <a:lnTo>
                    <a:pt x="1560" y="1131"/>
                  </a:lnTo>
                  <a:lnTo>
                    <a:pt x="1560" y="1135"/>
                  </a:lnTo>
                  <a:lnTo>
                    <a:pt x="1559" y="1139"/>
                  </a:lnTo>
                  <a:lnTo>
                    <a:pt x="1559" y="1143"/>
                  </a:lnTo>
                  <a:lnTo>
                    <a:pt x="1559" y="1147"/>
                  </a:lnTo>
                </a:path>
              </a:pathLst>
            </a:custGeom>
            <a:noFill/>
            <a:ln w="57150" cap="flat" cmpd="sng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312" y="1432"/>
              <a:ext cx="1993" cy="847"/>
            </a:xfrm>
            <a:custGeom>
              <a:avLst/>
              <a:gdLst/>
              <a:ahLst/>
              <a:cxnLst>
                <a:cxn ang="0">
                  <a:pos x="2157" y="759"/>
                </a:cxn>
                <a:cxn ang="0">
                  <a:pos x="0" y="0"/>
                </a:cxn>
                <a:cxn ang="0">
                  <a:pos x="2145" y="846"/>
                </a:cxn>
              </a:cxnLst>
              <a:rect l="0" t="0" r="r" b="b"/>
              <a:pathLst>
                <a:path w="2158" h="847">
                  <a:moveTo>
                    <a:pt x="2157" y="759"/>
                  </a:moveTo>
                  <a:lnTo>
                    <a:pt x="0" y="0"/>
                  </a:lnTo>
                  <a:lnTo>
                    <a:pt x="2145" y="846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2301" y="2188"/>
              <a:ext cx="1014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11"/>
                </a:cxn>
                <a:cxn ang="0">
                  <a:pos x="50" y="16"/>
                </a:cxn>
                <a:cxn ang="0">
                  <a:pos x="66" y="21"/>
                </a:cxn>
                <a:cxn ang="0">
                  <a:pos x="82" y="26"/>
                </a:cxn>
                <a:cxn ang="0">
                  <a:pos x="99" y="30"/>
                </a:cxn>
                <a:cxn ang="0">
                  <a:pos x="116" y="35"/>
                </a:cxn>
                <a:cxn ang="0">
                  <a:pos x="133" y="39"/>
                </a:cxn>
                <a:cxn ang="0">
                  <a:pos x="150" y="43"/>
                </a:cxn>
                <a:cxn ang="0">
                  <a:pos x="167" y="48"/>
                </a:cxn>
                <a:cxn ang="0">
                  <a:pos x="184" y="51"/>
                </a:cxn>
                <a:cxn ang="0">
                  <a:pos x="201" y="55"/>
                </a:cxn>
                <a:cxn ang="0">
                  <a:pos x="218" y="58"/>
                </a:cxn>
                <a:cxn ang="0">
                  <a:pos x="235" y="62"/>
                </a:cxn>
                <a:cxn ang="0">
                  <a:pos x="252" y="65"/>
                </a:cxn>
                <a:cxn ang="0">
                  <a:pos x="270" y="68"/>
                </a:cxn>
                <a:cxn ang="0">
                  <a:pos x="287" y="71"/>
                </a:cxn>
                <a:cxn ang="0">
                  <a:pos x="304" y="73"/>
                </a:cxn>
                <a:cxn ang="0">
                  <a:pos x="322" y="76"/>
                </a:cxn>
                <a:cxn ang="0">
                  <a:pos x="340" y="78"/>
                </a:cxn>
                <a:cxn ang="0">
                  <a:pos x="357" y="80"/>
                </a:cxn>
                <a:cxn ang="0">
                  <a:pos x="375" y="82"/>
                </a:cxn>
                <a:cxn ang="0">
                  <a:pos x="392" y="84"/>
                </a:cxn>
                <a:cxn ang="0">
                  <a:pos x="410" y="86"/>
                </a:cxn>
                <a:cxn ang="0">
                  <a:pos x="428" y="87"/>
                </a:cxn>
                <a:cxn ang="0">
                  <a:pos x="446" y="88"/>
                </a:cxn>
                <a:cxn ang="0">
                  <a:pos x="464" y="89"/>
                </a:cxn>
                <a:cxn ang="0">
                  <a:pos x="482" y="90"/>
                </a:cxn>
                <a:cxn ang="0">
                  <a:pos x="500" y="90"/>
                </a:cxn>
                <a:cxn ang="0">
                  <a:pos x="518" y="91"/>
                </a:cxn>
                <a:cxn ang="0">
                  <a:pos x="536" y="91"/>
                </a:cxn>
                <a:cxn ang="0">
                  <a:pos x="554" y="92"/>
                </a:cxn>
                <a:cxn ang="0">
                  <a:pos x="590" y="91"/>
                </a:cxn>
                <a:cxn ang="0">
                  <a:pos x="607" y="90"/>
                </a:cxn>
                <a:cxn ang="0">
                  <a:pos x="625" y="90"/>
                </a:cxn>
                <a:cxn ang="0">
                  <a:pos x="642" y="89"/>
                </a:cxn>
                <a:cxn ang="0">
                  <a:pos x="660" y="88"/>
                </a:cxn>
                <a:cxn ang="0">
                  <a:pos x="678" y="87"/>
                </a:cxn>
                <a:cxn ang="0">
                  <a:pos x="695" y="86"/>
                </a:cxn>
                <a:cxn ang="0">
                  <a:pos x="712" y="84"/>
                </a:cxn>
                <a:cxn ang="0">
                  <a:pos x="730" y="82"/>
                </a:cxn>
                <a:cxn ang="0">
                  <a:pos x="747" y="81"/>
                </a:cxn>
                <a:cxn ang="0">
                  <a:pos x="764" y="79"/>
                </a:cxn>
                <a:cxn ang="0">
                  <a:pos x="781" y="76"/>
                </a:cxn>
                <a:cxn ang="0">
                  <a:pos x="798" y="74"/>
                </a:cxn>
                <a:cxn ang="0">
                  <a:pos x="816" y="72"/>
                </a:cxn>
                <a:cxn ang="0">
                  <a:pos x="833" y="69"/>
                </a:cxn>
                <a:cxn ang="0">
                  <a:pos x="850" y="66"/>
                </a:cxn>
                <a:cxn ang="0">
                  <a:pos x="866" y="63"/>
                </a:cxn>
                <a:cxn ang="0">
                  <a:pos x="883" y="60"/>
                </a:cxn>
                <a:cxn ang="0">
                  <a:pos x="900" y="56"/>
                </a:cxn>
                <a:cxn ang="0">
                  <a:pos x="917" y="53"/>
                </a:cxn>
                <a:cxn ang="0">
                  <a:pos x="934" y="49"/>
                </a:cxn>
                <a:cxn ang="0">
                  <a:pos x="950" y="46"/>
                </a:cxn>
                <a:cxn ang="0">
                  <a:pos x="967" y="42"/>
                </a:cxn>
                <a:cxn ang="0">
                  <a:pos x="983" y="37"/>
                </a:cxn>
                <a:cxn ang="0">
                  <a:pos x="1000" y="33"/>
                </a:cxn>
                <a:cxn ang="0">
                  <a:pos x="1016" y="28"/>
                </a:cxn>
                <a:cxn ang="0">
                  <a:pos x="1032" y="24"/>
                </a:cxn>
                <a:cxn ang="0">
                  <a:pos x="1048" y="19"/>
                </a:cxn>
                <a:cxn ang="0">
                  <a:pos x="1064" y="14"/>
                </a:cxn>
                <a:cxn ang="0">
                  <a:pos x="1080" y="9"/>
                </a:cxn>
                <a:cxn ang="0">
                  <a:pos x="1097" y="4"/>
                </a:cxn>
              </a:cxnLst>
              <a:rect l="0" t="0" r="r" b="b"/>
              <a:pathLst>
                <a:path w="1098" h="93">
                  <a:moveTo>
                    <a:pt x="0" y="0"/>
                  </a:moveTo>
                  <a:lnTo>
                    <a:pt x="33" y="11"/>
                  </a:lnTo>
                  <a:lnTo>
                    <a:pt x="50" y="16"/>
                  </a:lnTo>
                  <a:lnTo>
                    <a:pt x="66" y="21"/>
                  </a:lnTo>
                  <a:lnTo>
                    <a:pt x="82" y="26"/>
                  </a:lnTo>
                  <a:lnTo>
                    <a:pt x="99" y="30"/>
                  </a:lnTo>
                  <a:lnTo>
                    <a:pt x="116" y="35"/>
                  </a:lnTo>
                  <a:lnTo>
                    <a:pt x="133" y="39"/>
                  </a:lnTo>
                  <a:lnTo>
                    <a:pt x="150" y="43"/>
                  </a:lnTo>
                  <a:lnTo>
                    <a:pt x="167" y="48"/>
                  </a:lnTo>
                  <a:lnTo>
                    <a:pt x="184" y="51"/>
                  </a:lnTo>
                  <a:lnTo>
                    <a:pt x="201" y="55"/>
                  </a:lnTo>
                  <a:lnTo>
                    <a:pt x="218" y="58"/>
                  </a:lnTo>
                  <a:lnTo>
                    <a:pt x="235" y="62"/>
                  </a:lnTo>
                  <a:lnTo>
                    <a:pt x="252" y="65"/>
                  </a:lnTo>
                  <a:lnTo>
                    <a:pt x="270" y="68"/>
                  </a:lnTo>
                  <a:lnTo>
                    <a:pt x="287" y="71"/>
                  </a:lnTo>
                  <a:lnTo>
                    <a:pt x="304" y="73"/>
                  </a:lnTo>
                  <a:lnTo>
                    <a:pt x="322" y="76"/>
                  </a:lnTo>
                  <a:lnTo>
                    <a:pt x="340" y="78"/>
                  </a:lnTo>
                  <a:lnTo>
                    <a:pt x="357" y="80"/>
                  </a:lnTo>
                  <a:lnTo>
                    <a:pt x="375" y="82"/>
                  </a:lnTo>
                  <a:lnTo>
                    <a:pt x="392" y="84"/>
                  </a:lnTo>
                  <a:lnTo>
                    <a:pt x="410" y="86"/>
                  </a:lnTo>
                  <a:lnTo>
                    <a:pt x="428" y="87"/>
                  </a:lnTo>
                  <a:lnTo>
                    <a:pt x="446" y="88"/>
                  </a:lnTo>
                  <a:lnTo>
                    <a:pt x="464" y="89"/>
                  </a:lnTo>
                  <a:lnTo>
                    <a:pt x="482" y="90"/>
                  </a:lnTo>
                  <a:lnTo>
                    <a:pt x="500" y="90"/>
                  </a:lnTo>
                  <a:lnTo>
                    <a:pt x="518" y="91"/>
                  </a:lnTo>
                  <a:lnTo>
                    <a:pt x="536" y="91"/>
                  </a:lnTo>
                  <a:lnTo>
                    <a:pt x="554" y="92"/>
                  </a:lnTo>
                  <a:lnTo>
                    <a:pt x="590" y="91"/>
                  </a:lnTo>
                  <a:lnTo>
                    <a:pt x="607" y="90"/>
                  </a:lnTo>
                  <a:lnTo>
                    <a:pt x="625" y="90"/>
                  </a:lnTo>
                  <a:lnTo>
                    <a:pt x="642" y="89"/>
                  </a:lnTo>
                  <a:lnTo>
                    <a:pt x="660" y="88"/>
                  </a:lnTo>
                  <a:lnTo>
                    <a:pt x="678" y="87"/>
                  </a:lnTo>
                  <a:lnTo>
                    <a:pt x="695" y="86"/>
                  </a:lnTo>
                  <a:lnTo>
                    <a:pt x="712" y="84"/>
                  </a:lnTo>
                  <a:lnTo>
                    <a:pt x="730" y="82"/>
                  </a:lnTo>
                  <a:lnTo>
                    <a:pt x="747" y="81"/>
                  </a:lnTo>
                  <a:lnTo>
                    <a:pt x="764" y="79"/>
                  </a:lnTo>
                  <a:lnTo>
                    <a:pt x="781" y="76"/>
                  </a:lnTo>
                  <a:lnTo>
                    <a:pt x="798" y="74"/>
                  </a:lnTo>
                  <a:lnTo>
                    <a:pt x="816" y="72"/>
                  </a:lnTo>
                  <a:lnTo>
                    <a:pt x="833" y="69"/>
                  </a:lnTo>
                  <a:lnTo>
                    <a:pt x="850" y="66"/>
                  </a:lnTo>
                  <a:lnTo>
                    <a:pt x="866" y="63"/>
                  </a:lnTo>
                  <a:lnTo>
                    <a:pt x="883" y="60"/>
                  </a:lnTo>
                  <a:lnTo>
                    <a:pt x="900" y="56"/>
                  </a:lnTo>
                  <a:lnTo>
                    <a:pt x="917" y="53"/>
                  </a:lnTo>
                  <a:lnTo>
                    <a:pt x="934" y="49"/>
                  </a:lnTo>
                  <a:lnTo>
                    <a:pt x="950" y="46"/>
                  </a:lnTo>
                  <a:lnTo>
                    <a:pt x="967" y="42"/>
                  </a:lnTo>
                  <a:lnTo>
                    <a:pt x="983" y="37"/>
                  </a:lnTo>
                  <a:lnTo>
                    <a:pt x="1000" y="33"/>
                  </a:lnTo>
                  <a:lnTo>
                    <a:pt x="1016" y="28"/>
                  </a:lnTo>
                  <a:lnTo>
                    <a:pt x="1032" y="24"/>
                  </a:lnTo>
                  <a:lnTo>
                    <a:pt x="1048" y="19"/>
                  </a:lnTo>
                  <a:lnTo>
                    <a:pt x="1064" y="14"/>
                  </a:lnTo>
                  <a:lnTo>
                    <a:pt x="1080" y="9"/>
                  </a:lnTo>
                  <a:lnTo>
                    <a:pt x="1097" y="4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2294" y="2282"/>
              <a:ext cx="1036" cy="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12"/>
                </a:cxn>
                <a:cxn ang="0">
                  <a:pos x="50" y="18"/>
                </a:cxn>
                <a:cxn ang="0">
                  <a:pos x="66" y="24"/>
                </a:cxn>
                <a:cxn ang="0">
                  <a:pos x="83" y="29"/>
                </a:cxn>
                <a:cxn ang="0">
                  <a:pos x="100" y="34"/>
                </a:cxn>
                <a:cxn ang="0">
                  <a:pos x="116" y="39"/>
                </a:cxn>
                <a:cxn ang="0">
                  <a:pos x="133" y="44"/>
                </a:cxn>
                <a:cxn ang="0">
                  <a:pos x="150" y="49"/>
                </a:cxn>
                <a:cxn ang="0">
                  <a:pos x="168" y="53"/>
                </a:cxn>
                <a:cxn ang="0">
                  <a:pos x="184" y="58"/>
                </a:cxn>
                <a:cxn ang="0">
                  <a:pos x="202" y="62"/>
                </a:cxn>
                <a:cxn ang="0">
                  <a:pos x="219" y="66"/>
                </a:cxn>
                <a:cxn ang="0">
                  <a:pos x="236" y="70"/>
                </a:cxn>
                <a:cxn ang="0">
                  <a:pos x="254" y="73"/>
                </a:cxn>
                <a:cxn ang="0">
                  <a:pos x="272" y="76"/>
                </a:cxn>
                <a:cxn ang="0">
                  <a:pos x="289" y="80"/>
                </a:cxn>
                <a:cxn ang="0">
                  <a:pos x="307" y="82"/>
                </a:cxn>
                <a:cxn ang="0">
                  <a:pos x="324" y="85"/>
                </a:cxn>
                <a:cxn ang="0">
                  <a:pos x="342" y="88"/>
                </a:cxn>
                <a:cxn ang="0">
                  <a:pos x="360" y="90"/>
                </a:cxn>
                <a:cxn ang="0">
                  <a:pos x="378" y="92"/>
                </a:cxn>
                <a:cxn ang="0">
                  <a:pos x="396" y="94"/>
                </a:cxn>
                <a:cxn ang="0">
                  <a:pos x="414" y="96"/>
                </a:cxn>
                <a:cxn ang="0">
                  <a:pos x="432" y="98"/>
                </a:cxn>
                <a:cxn ang="0">
                  <a:pos x="450" y="99"/>
                </a:cxn>
                <a:cxn ang="0">
                  <a:pos x="469" y="100"/>
                </a:cxn>
                <a:cxn ang="0">
                  <a:pos x="487" y="101"/>
                </a:cxn>
                <a:cxn ang="0">
                  <a:pos x="505" y="102"/>
                </a:cxn>
                <a:cxn ang="0">
                  <a:pos x="524" y="102"/>
                </a:cxn>
                <a:cxn ang="0">
                  <a:pos x="542" y="102"/>
                </a:cxn>
                <a:cxn ang="0">
                  <a:pos x="561" y="103"/>
                </a:cxn>
                <a:cxn ang="0">
                  <a:pos x="598" y="102"/>
                </a:cxn>
                <a:cxn ang="0">
                  <a:pos x="616" y="102"/>
                </a:cxn>
                <a:cxn ang="0">
                  <a:pos x="634" y="101"/>
                </a:cxn>
                <a:cxn ang="0">
                  <a:pos x="652" y="100"/>
                </a:cxn>
                <a:cxn ang="0">
                  <a:pos x="670" y="99"/>
                </a:cxn>
                <a:cxn ang="0">
                  <a:pos x="689" y="98"/>
                </a:cxn>
                <a:cxn ang="0">
                  <a:pos x="707" y="96"/>
                </a:cxn>
                <a:cxn ang="0">
                  <a:pos x="725" y="94"/>
                </a:cxn>
                <a:cxn ang="0">
                  <a:pos x="743" y="92"/>
                </a:cxn>
                <a:cxn ang="0">
                  <a:pos x="761" y="90"/>
                </a:cxn>
                <a:cxn ang="0">
                  <a:pos x="778" y="88"/>
                </a:cxn>
                <a:cxn ang="0">
                  <a:pos x="796" y="85"/>
                </a:cxn>
                <a:cxn ang="0">
                  <a:pos x="814" y="82"/>
                </a:cxn>
                <a:cxn ang="0">
                  <a:pos x="832" y="80"/>
                </a:cxn>
                <a:cxn ang="0">
                  <a:pos x="849" y="76"/>
                </a:cxn>
                <a:cxn ang="0">
                  <a:pos x="867" y="73"/>
                </a:cxn>
                <a:cxn ang="0">
                  <a:pos x="884" y="70"/>
                </a:cxn>
                <a:cxn ang="0">
                  <a:pos x="902" y="66"/>
                </a:cxn>
                <a:cxn ang="0">
                  <a:pos x="919" y="62"/>
                </a:cxn>
                <a:cxn ang="0">
                  <a:pos x="936" y="58"/>
                </a:cxn>
                <a:cxn ang="0">
                  <a:pos x="953" y="53"/>
                </a:cxn>
                <a:cxn ang="0">
                  <a:pos x="970" y="49"/>
                </a:cxn>
                <a:cxn ang="0">
                  <a:pos x="988" y="44"/>
                </a:cxn>
                <a:cxn ang="0">
                  <a:pos x="1004" y="39"/>
                </a:cxn>
                <a:cxn ang="0">
                  <a:pos x="1021" y="34"/>
                </a:cxn>
                <a:cxn ang="0">
                  <a:pos x="1038" y="29"/>
                </a:cxn>
                <a:cxn ang="0">
                  <a:pos x="1055" y="24"/>
                </a:cxn>
                <a:cxn ang="0">
                  <a:pos x="1071" y="18"/>
                </a:cxn>
                <a:cxn ang="0">
                  <a:pos x="1088" y="12"/>
                </a:cxn>
                <a:cxn ang="0">
                  <a:pos x="1104" y="6"/>
                </a:cxn>
                <a:cxn ang="0">
                  <a:pos x="1121" y="0"/>
                </a:cxn>
              </a:cxnLst>
              <a:rect l="0" t="0" r="r" b="b"/>
              <a:pathLst>
                <a:path w="1122" h="104">
                  <a:moveTo>
                    <a:pt x="0" y="0"/>
                  </a:moveTo>
                  <a:lnTo>
                    <a:pt x="33" y="12"/>
                  </a:lnTo>
                  <a:lnTo>
                    <a:pt x="50" y="18"/>
                  </a:lnTo>
                  <a:lnTo>
                    <a:pt x="66" y="24"/>
                  </a:lnTo>
                  <a:lnTo>
                    <a:pt x="83" y="29"/>
                  </a:lnTo>
                  <a:lnTo>
                    <a:pt x="100" y="34"/>
                  </a:lnTo>
                  <a:lnTo>
                    <a:pt x="116" y="39"/>
                  </a:lnTo>
                  <a:lnTo>
                    <a:pt x="133" y="44"/>
                  </a:lnTo>
                  <a:lnTo>
                    <a:pt x="150" y="49"/>
                  </a:lnTo>
                  <a:lnTo>
                    <a:pt x="168" y="53"/>
                  </a:lnTo>
                  <a:lnTo>
                    <a:pt x="184" y="58"/>
                  </a:lnTo>
                  <a:lnTo>
                    <a:pt x="202" y="62"/>
                  </a:lnTo>
                  <a:lnTo>
                    <a:pt x="219" y="66"/>
                  </a:lnTo>
                  <a:lnTo>
                    <a:pt x="236" y="70"/>
                  </a:lnTo>
                  <a:lnTo>
                    <a:pt x="254" y="73"/>
                  </a:lnTo>
                  <a:lnTo>
                    <a:pt x="272" y="76"/>
                  </a:lnTo>
                  <a:lnTo>
                    <a:pt x="289" y="80"/>
                  </a:lnTo>
                  <a:lnTo>
                    <a:pt x="307" y="82"/>
                  </a:lnTo>
                  <a:lnTo>
                    <a:pt x="324" y="85"/>
                  </a:lnTo>
                  <a:lnTo>
                    <a:pt x="342" y="88"/>
                  </a:lnTo>
                  <a:lnTo>
                    <a:pt x="360" y="90"/>
                  </a:lnTo>
                  <a:lnTo>
                    <a:pt x="378" y="92"/>
                  </a:lnTo>
                  <a:lnTo>
                    <a:pt x="396" y="94"/>
                  </a:lnTo>
                  <a:lnTo>
                    <a:pt x="414" y="96"/>
                  </a:lnTo>
                  <a:lnTo>
                    <a:pt x="432" y="98"/>
                  </a:lnTo>
                  <a:lnTo>
                    <a:pt x="450" y="99"/>
                  </a:lnTo>
                  <a:lnTo>
                    <a:pt x="469" y="100"/>
                  </a:lnTo>
                  <a:lnTo>
                    <a:pt x="487" y="101"/>
                  </a:lnTo>
                  <a:lnTo>
                    <a:pt x="505" y="102"/>
                  </a:lnTo>
                  <a:lnTo>
                    <a:pt x="524" y="102"/>
                  </a:lnTo>
                  <a:lnTo>
                    <a:pt x="542" y="102"/>
                  </a:lnTo>
                  <a:lnTo>
                    <a:pt x="561" y="103"/>
                  </a:lnTo>
                  <a:lnTo>
                    <a:pt x="598" y="102"/>
                  </a:lnTo>
                  <a:lnTo>
                    <a:pt x="616" y="102"/>
                  </a:lnTo>
                  <a:lnTo>
                    <a:pt x="634" y="101"/>
                  </a:lnTo>
                  <a:lnTo>
                    <a:pt x="652" y="100"/>
                  </a:lnTo>
                  <a:lnTo>
                    <a:pt x="670" y="99"/>
                  </a:lnTo>
                  <a:lnTo>
                    <a:pt x="689" y="98"/>
                  </a:lnTo>
                  <a:lnTo>
                    <a:pt x="707" y="96"/>
                  </a:lnTo>
                  <a:lnTo>
                    <a:pt x="725" y="94"/>
                  </a:lnTo>
                  <a:lnTo>
                    <a:pt x="743" y="92"/>
                  </a:lnTo>
                  <a:lnTo>
                    <a:pt x="761" y="90"/>
                  </a:lnTo>
                  <a:lnTo>
                    <a:pt x="778" y="88"/>
                  </a:lnTo>
                  <a:lnTo>
                    <a:pt x="796" y="85"/>
                  </a:lnTo>
                  <a:lnTo>
                    <a:pt x="814" y="82"/>
                  </a:lnTo>
                  <a:lnTo>
                    <a:pt x="832" y="80"/>
                  </a:lnTo>
                  <a:lnTo>
                    <a:pt x="849" y="76"/>
                  </a:lnTo>
                  <a:lnTo>
                    <a:pt x="867" y="73"/>
                  </a:lnTo>
                  <a:lnTo>
                    <a:pt x="884" y="70"/>
                  </a:lnTo>
                  <a:lnTo>
                    <a:pt x="902" y="66"/>
                  </a:lnTo>
                  <a:lnTo>
                    <a:pt x="919" y="62"/>
                  </a:lnTo>
                  <a:lnTo>
                    <a:pt x="936" y="58"/>
                  </a:lnTo>
                  <a:lnTo>
                    <a:pt x="953" y="53"/>
                  </a:lnTo>
                  <a:lnTo>
                    <a:pt x="970" y="49"/>
                  </a:lnTo>
                  <a:lnTo>
                    <a:pt x="988" y="44"/>
                  </a:lnTo>
                  <a:lnTo>
                    <a:pt x="1004" y="39"/>
                  </a:lnTo>
                  <a:lnTo>
                    <a:pt x="1021" y="34"/>
                  </a:lnTo>
                  <a:lnTo>
                    <a:pt x="1038" y="29"/>
                  </a:lnTo>
                  <a:lnTo>
                    <a:pt x="1055" y="24"/>
                  </a:lnTo>
                  <a:lnTo>
                    <a:pt x="1071" y="18"/>
                  </a:lnTo>
                  <a:lnTo>
                    <a:pt x="1088" y="12"/>
                  </a:lnTo>
                  <a:lnTo>
                    <a:pt x="1104" y="6"/>
                  </a:lnTo>
                  <a:lnTo>
                    <a:pt x="1121" y="0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3322" y="2135"/>
              <a:ext cx="261" cy="152"/>
            </a:xfrm>
            <a:custGeom>
              <a:avLst/>
              <a:gdLst/>
              <a:ahLst/>
              <a:cxnLst>
                <a:cxn ang="0">
                  <a:pos x="0" y="151"/>
                </a:cxn>
                <a:cxn ang="0">
                  <a:pos x="19" y="143"/>
                </a:cxn>
                <a:cxn ang="0">
                  <a:pos x="28" y="139"/>
                </a:cxn>
                <a:cxn ang="0">
                  <a:pos x="37" y="135"/>
                </a:cxn>
                <a:cxn ang="0">
                  <a:pos x="46" y="131"/>
                </a:cxn>
                <a:cxn ang="0">
                  <a:pos x="56" y="127"/>
                </a:cxn>
                <a:cxn ang="0">
                  <a:pos x="65" y="123"/>
                </a:cxn>
                <a:cxn ang="0">
                  <a:pos x="74" y="119"/>
                </a:cxn>
                <a:cxn ang="0">
                  <a:pos x="83" y="115"/>
                </a:cxn>
                <a:cxn ang="0">
                  <a:pos x="92" y="110"/>
                </a:cxn>
                <a:cxn ang="0">
                  <a:pos x="101" y="106"/>
                </a:cxn>
                <a:cxn ang="0">
                  <a:pos x="110" y="101"/>
                </a:cxn>
                <a:cxn ang="0">
                  <a:pos x="119" y="97"/>
                </a:cxn>
                <a:cxn ang="0">
                  <a:pos x="128" y="92"/>
                </a:cxn>
                <a:cxn ang="0">
                  <a:pos x="136" y="87"/>
                </a:cxn>
                <a:cxn ang="0">
                  <a:pos x="145" y="83"/>
                </a:cxn>
                <a:cxn ang="0">
                  <a:pos x="154" y="78"/>
                </a:cxn>
                <a:cxn ang="0">
                  <a:pos x="163" y="73"/>
                </a:cxn>
                <a:cxn ang="0">
                  <a:pos x="172" y="68"/>
                </a:cxn>
                <a:cxn ang="0">
                  <a:pos x="180" y="63"/>
                </a:cxn>
                <a:cxn ang="0">
                  <a:pos x="189" y="58"/>
                </a:cxn>
                <a:cxn ang="0">
                  <a:pos x="197" y="53"/>
                </a:cxn>
                <a:cxn ang="0">
                  <a:pos x="206" y="48"/>
                </a:cxn>
                <a:cxn ang="0">
                  <a:pos x="214" y="43"/>
                </a:cxn>
                <a:cxn ang="0">
                  <a:pos x="223" y="38"/>
                </a:cxn>
                <a:cxn ang="0">
                  <a:pos x="231" y="32"/>
                </a:cxn>
                <a:cxn ang="0">
                  <a:pos x="239" y="27"/>
                </a:cxn>
                <a:cxn ang="0">
                  <a:pos x="248" y="22"/>
                </a:cxn>
                <a:cxn ang="0">
                  <a:pos x="256" y="16"/>
                </a:cxn>
                <a:cxn ang="0">
                  <a:pos x="264" y="11"/>
                </a:cxn>
                <a:cxn ang="0">
                  <a:pos x="272" y="5"/>
                </a:cxn>
                <a:cxn ang="0">
                  <a:pos x="281" y="0"/>
                </a:cxn>
              </a:cxnLst>
              <a:rect l="0" t="0" r="r" b="b"/>
              <a:pathLst>
                <a:path w="282" h="152">
                  <a:moveTo>
                    <a:pt x="0" y="151"/>
                  </a:moveTo>
                  <a:lnTo>
                    <a:pt x="19" y="143"/>
                  </a:lnTo>
                  <a:lnTo>
                    <a:pt x="28" y="139"/>
                  </a:lnTo>
                  <a:lnTo>
                    <a:pt x="37" y="135"/>
                  </a:lnTo>
                  <a:lnTo>
                    <a:pt x="46" y="131"/>
                  </a:lnTo>
                  <a:lnTo>
                    <a:pt x="56" y="127"/>
                  </a:lnTo>
                  <a:lnTo>
                    <a:pt x="65" y="123"/>
                  </a:lnTo>
                  <a:lnTo>
                    <a:pt x="74" y="119"/>
                  </a:lnTo>
                  <a:lnTo>
                    <a:pt x="83" y="115"/>
                  </a:lnTo>
                  <a:lnTo>
                    <a:pt x="92" y="110"/>
                  </a:lnTo>
                  <a:lnTo>
                    <a:pt x="101" y="106"/>
                  </a:lnTo>
                  <a:lnTo>
                    <a:pt x="110" y="101"/>
                  </a:lnTo>
                  <a:lnTo>
                    <a:pt x="119" y="97"/>
                  </a:lnTo>
                  <a:lnTo>
                    <a:pt x="128" y="92"/>
                  </a:lnTo>
                  <a:lnTo>
                    <a:pt x="136" y="87"/>
                  </a:lnTo>
                  <a:lnTo>
                    <a:pt x="145" y="83"/>
                  </a:lnTo>
                  <a:lnTo>
                    <a:pt x="154" y="78"/>
                  </a:lnTo>
                  <a:lnTo>
                    <a:pt x="163" y="73"/>
                  </a:lnTo>
                  <a:lnTo>
                    <a:pt x="172" y="68"/>
                  </a:lnTo>
                  <a:lnTo>
                    <a:pt x="180" y="63"/>
                  </a:lnTo>
                  <a:lnTo>
                    <a:pt x="189" y="58"/>
                  </a:lnTo>
                  <a:lnTo>
                    <a:pt x="197" y="53"/>
                  </a:lnTo>
                  <a:lnTo>
                    <a:pt x="206" y="48"/>
                  </a:lnTo>
                  <a:lnTo>
                    <a:pt x="214" y="43"/>
                  </a:lnTo>
                  <a:lnTo>
                    <a:pt x="223" y="38"/>
                  </a:lnTo>
                  <a:lnTo>
                    <a:pt x="231" y="32"/>
                  </a:lnTo>
                  <a:lnTo>
                    <a:pt x="239" y="27"/>
                  </a:lnTo>
                  <a:lnTo>
                    <a:pt x="248" y="22"/>
                  </a:lnTo>
                  <a:lnTo>
                    <a:pt x="256" y="16"/>
                  </a:lnTo>
                  <a:lnTo>
                    <a:pt x="264" y="11"/>
                  </a:lnTo>
                  <a:lnTo>
                    <a:pt x="272" y="5"/>
                  </a:lnTo>
                  <a:lnTo>
                    <a:pt x="281" y="0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3312" y="2089"/>
              <a:ext cx="248" cy="104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7" y="97"/>
                </a:cxn>
                <a:cxn ang="0">
                  <a:pos x="25" y="95"/>
                </a:cxn>
                <a:cxn ang="0">
                  <a:pos x="33" y="92"/>
                </a:cxn>
                <a:cxn ang="0">
                  <a:pos x="42" y="89"/>
                </a:cxn>
                <a:cxn ang="0">
                  <a:pos x="51" y="86"/>
                </a:cxn>
                <a:cxn ang="0">
                  <a:pos x="59" y="83"/>
                </a:cxn>
                <a:cxn ang="0">
                  <a:pos x="67" y="80"/>
                </a:cxn>
                <a:cxn ang="0">
                  <a:pos x="76" y="77"/>
                </a:cxn>
                <a:cxn ang="0">
                  <a:pos x="84" y="74"/>
                </a:cxn>
                <a:cxn ang="0">
                  <a:pos x="93" y="71"/>
                </a:cxn>
                <a:cxn ang="0">
                  <a:pos x="101" y="68"/>
                </a:cxn>
                <a:cxn ang="0">
                  <a:pos x="109" y="65"/>
                </a:cxn>
                <a:cxn ang="0">
                  <a:pos x="118" y="61"/>
                </a:cxn>
                <a:cxn ang="0">
                  <a:pos x="126" y="58"/>
                </a:cxn>
                <a:cxn ang="0">
                  <a:pos x="135" y="55"/>
                </a:cxn>
                <a:cxn ang="0">
                  <a:pos x="143" y="52"/>
                </a:cxn>
                <a:cxn ang="0">
                  <a:pos x="151" y="49"/>
                </a:cxn>
                <a:cxn ang="0">
                  <a:pos x="159" y="45"/>
                </a:cxn>
                <a:cxn ang="0">
                  <a:pos x="168" y="42"/>
                </a:cxn>
                <a:cxn ang="0">
                  <a:pos x="176" y="39"/>
                </a:cxn>
                <a:cxn ang="0">
                  <a:pos x="184" y="35"/>
                </a:cxn>
                <a:cxn ang="0">
                  <a:pos x="193" y="32"/>
                </a:cxn>
                <a:cxn ang="0">
                  <a:pos x="201" y="29"/>
                </a:cxn>
                <a:cxn ang="0">
                  <a:pos x="209" y="25"/>
                </a:cxn>
                <a:cxn ang="0">
                  <a:pos x="217" y="21"/>
                </a:cxn>
                <a:cxn ang="0">
                  <a:pos x="225" y="18"/>
                </a:cxn>
                <a:cxn ang="0">
                  <a:pos x="234" y="15"/>
                </a:cxn>
                <a:cxn ang="0">
                  <a:pos x="242" y="11"/>
                </a:cxn>
                <a:cxn ang="0">
                  <a:pos x="250" y="7"/>
                </a:cxn>
                <a:cxn ang="0">
                  <a:pos x="258" y="4"/>
                </a:cxn>
                <a:cxn ang="0">
                  <a:pos x="267" y="0"/>
                </a:cxn>
              </a:cxnLst>
              <a:rect l="0" t="0" r="r" b="b"/>
              <a:pathLst>
                <a:path w="268" h="104">
                  <a:moveTo>
                    <a:pt x="0" y="103"/>
                  </a:moveTo>
                  <a:lnTo>
                    <a:pt x="17" y="97"/>
                  </a:lnTo>
                  <a:lnTo>
                    <a:pt x="25" y="95"/>
                  </a:lnTo>
                  <a:lnTo>
                    <a:pt x="33" y="92"/>
                  </a:lnTo>
                  <a:lnTo>
                    <a:pt x="42" y="89"/>
                  </a:lnTo>
                  <a:lnTo>
                    <a:pt x="51" y="86"/>
                  </a:lnTo>
                  <a:lnTo>
                    <a:pt x="59" y="83"/>
                  </a:lnTo>
                  <a:lnTo>
                    <a:pt x="67" y="80"/>
                  </a:lnTo>
                  <a:lnTo>
                    <a:pt x="76" y="77"/>
                  </a:lnTo>
                  <a:lnTo>
                    <a:pt x="84" y="74"/>
                  </a:lnTo>
                  <a:lnTo>
                    <a:pt x="93" y="71"/>
                  </a:lnTo>
                  <a:lnTo>
                    <a:pt x="101" y="68"/>
                  </a:lnTo>
                  <a:lnTo>
                    <a:pt x="109" y="65"/>
                  </a:lnTo>
                  <a:lnTo>
                    <a:pt x="118" y="61"/>
                  </a:lnTo>
                  <a:lnTo>
                    <a:pt x="126" y="58"/>
                  </a:lnTo>
                  <a:lnTo>
                    <a:pt x="135" y="55"/>
                  </a:lnTo>
                  <a:lnTo>
                    <a:pt x="143" y="52"/>
                  </a:lnTo>
                  <a:lnTo>
                    <a:pt x="151" y="49"/>
                  </a:lnTo>
                  <a:lnTo>
                    <a:pt x="159" y="45"/>
                  </a:lnTo>
                  <a:lnTo>
                    <a:pt x="168" y="42"/>
                  </a:lnTo>
                  <a:lnTo>
                    <a:pt x="176" y="39"/>
                  </a:lnTo>
                  <a:lnTo>
                    <a:pt x="184" y="35"/>
                  </a:lnTo>
                  <a:lnTo>
                    <a:pt x="193" y="32"/>
                  </a:lnTo>
                  <a:lnTo>
                    <a:pt x="201" y="29"/>
                  </a:lnTo>
                  <a:lnTo>
                    <a:pt x="209" y="25"/>
                  </a:lnTo>
                  <a:lnTo>
                    <a:pt x="217" y="21"/>
                  </a:lnTo>
                  <a:lnTo>
                    <a:pt x="225" y="18"/>
                  </a:lnTo>
                  <a:lnTo>
                    <a:pt x="234" y="15"/>
                  </a:lnTo>
                  <a:lnTo>
                    <a:pt x="242" y="11"/>
                  </a:lnTo>
                  <a:lnTo>
                    <a:pt x="250" y="7"/>
                  </a:lnTo>
                  <a:lnTo>
                    <a:pt x="258" y="4"/>
                  </a:lnTo>
                  <a:lnTo>
                    <a:pt x="267" y="0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3558" y="1672"/>
              <a:ext cx="711" cy="419"/>
            </a:xfrm>
            <a:custGeom>
              <a:avLst/>
              <a:gdLst/>
              <a:ahLst/>
              <a:cxnLst>
                <a:cxn ang="0">
                  <a:pos x="0" y="418"/>
                </a:cxn>
                <a:cxn ang="0">
                  <a:pos x="7" y="414"/>
                </a:cxn>
                <a:cxn ang="0">
                  <a:pos x="14" y="410"/>
                </a:cxn>
                <a:cxn ang="0">
                  <a:pos x="25" y="404"/>
                </a:cxn>
                <a:cxn ang="0">
                  <a:pos x="39" y="397"/>
                </a:cxn>
                <a:cxn ang="0">
                  <a:pos x="55" y="388"/>
                </a:cxn>
                <a:cxn ang="0">
                  <a:pos x="73" y="378"/>
                </a:cxn>
                <a:cxn ang="0">
                  <a:pos x="93" y="367"/>
                </a:cxn>
                <a:cxn ang="0">
                  <a:pos x="115" y="355"/>
                </a:cxn>
                <a:cxn ang="0">
                  <a:pos x="139" y="342"/>
                </a:cxn>
                <a:cxn ang="0">
                  <a:pos x="165" y="328"/>
                </a:cxn>
                <a:cxn ang="0">
                  <a:pos x="193" y="313"/>
                </a:cxn>
                <a:cxn ang="0">
                  <a:pos x="221" y="298"/>
                </a:cxn>
                <a:cxn ang="0">
                  <a:pos x="251" y="282"/>
                </a:cxn>
                <a:cxn ang="0">
                  <a:pos x="281" y="265"/>
                </a:cxn>
                <a:cxn ang="0">
                  <a:pos x="312" y="248"/>
                </a:cxn>
                <a:cxn ang="0">
                  <a:pos x="344" y="231"/>
                </a:cxn>
                <a:cxn ang="0">
                  <a:pos x="376" y="213"/>
                </a:cxn>
                <a:cxn ang="0">
                  <a:pos x="409" y="196"/>
                </a:cxn>
                <a:cxn ang="0">
                  <a:pos x="441" y="178"/>
                </a:cxn>
                <a:cxn ang="0">
                  <a:pos x="473" y="160"/>
                </a:cxn>
                <a:cxn ang="0">
                  <a:pos x="505" y="143"/>
                </a:cxn>
                <a:cxn ang="0">
                  <a:pos x="537" y="126"/>
                </a:cxn>
                <a:cxn ang="0">
                  <a:pos x="567" y="109"/>
                </a:cxn>
                <a:cxn ang="0">
                  <a:pos x="597" y="93"/>
                </a:cxn>
                <a:cxn ang="0">
                  <a:pos x="626" y="77"/>
                </a:cxn>
                <a:cxn ang="0">
                  <a:pos x="654" y="62"/>
                </a:cxn>
                <a:cxn ang="0">
                  <a:pos x="681" y="48"/>
                </a:cxn>
                <a:cxn ang="0">
                  <a:pos x="705" y="34"/>
                </a:cxn>
                <a:cxn ang="0">
                  <a:pos x="729" y="22"/>
                </a:cxn>
                <a:cxn ang="0">
                  <a:pos x="750" y="1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  <a:cxn ang="0">
                  <a:pos x="769" y="0"/>
                </a:cxn>
              </a:cxnLst>
              <a:rect l="0" t="0" r="r" b="b"/>
              <a:pathLst>
                <a:path w="770" h="419">
                  <a:moveTo>
                    <a:pt x="0" y="418"/>
                  </a:moveTo>
                  <a:lnTo>
                    <a:pt x="7" y="414"/>
                  </a:lnTo>
                  <a:lnTo>
                    <a:pt x="14" y="410"/>
                  </a:lnTo>
                  <a:lnTo>
                    <a:pt x="25" y="404"/>
                  </a:lnTo>
                  <a:lnTo>
                    <a:pt x="39" y="397"/>
                  </a:lnTo>
                  <a:lnTo>
                    <a:pt x="55" y="388"/>
                  </a:lnTo>
                  <a:lnTo>
                    <a:pt x="73" y="378"/>
                  </a:lnTo>
                  <a:lnTo>
                    <a:pt x="93" y="367"/>
                  </a:lnTo>
                  <a:lnTo>
                    <a:pt x="115" y="355"/>
                  </a:lnTo>
                  <a:lnTo>
                    <a:pt x="139" y="342"/>
                  </a:lnTo>
                  <a:lnTo>
                    <a:pt x="165" y="328"/>
                  </a:lnTo>
                  <a:lnTo>
                    <a:pt x="193" y="313"/>
                  </a:lnTo>
                  <a:lnTo>
                    <a:pt x="221" y="298"/>
                  </a:lnTo>
                  <a:lnTo>
                    <a:pt x="251" y="282"/>
                  </a:lnTo>
                  <a:lnTo>
                    <a:pt x="281" y="265"/>
                  </a:lnTo>
                  <a:lnTo>
                    <a:pt x="312" y="248"/>
                  </a:lnTo>
                  <a:lnTo>
                    <a:pt x="344" y="231"/>
                  </a:lnTo>
                  <a:lnTo>
                    <a:pt x="376" y="213"/>
                  </a:lnTo>
                  <a:lnTo>
                    <a:pt x="409" y="196"/>
                  </a:lnTo>
                  <a:lnTo>
                    <a:pt x="441" y="178"/>
                  </a:lnTo>
                  <a:lnTo>
                    <a:pt x="473" y="160"/>
                  </a:lnTo>
                  <a:lnTo>
                    <a:pt x="505" y="143"/>
                  </a:lnTo>
                  <a:lnTo>
                    <a:pt x="537" y="126"/>
                  </a:lnTo>
                  <a:lnTo>
                    <a:pt x="567" y="109"/>
                  </a:lnTo>
                  <a:lnTo>
                    <a:pt x="597" y="93"/>
                  </a:lnTo>
                  <a:lnTo>
                    <a:pt x="626" y="77"/>
                  </a:lnTo>
                  <a:lnTo>
                    <a:pt x="654" y="62"/>
                  </a:lnTo>
                  <a:lnTo>
                    <a:pt x="681" y="48"/>
                  </a:lnTo>
                  <a:lnTo>
                    <a:pt x="705" y="34"/>
                  </a:lnTo>
                  <a:lnTo>
                    <a:pt x="729" y="22"/>
                  </a:lnTo>
                  <a:lnTo>
                    <a:pt x="750" y="1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769" y="0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 flipV="1">
              <a:off x="3581" y="1718"/>
              <a:ext cx="702" cy="417"/>
            </a:xfrm>
            <a:prstGeom prst="line">
              <a:avLst/>
            </a:prstGeom>
            <a:noFill/>
            <a:ln w="38100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/>
          </p:nvSpPr>
          <p:spPr bwMode="auto">
            <a:xfrm flipV="1">
              <a:off x="5103" y="2578"/>
              <a:ext cx="421" cy="12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4267" y="1618"/>
              <a:ext cx="561" cy="12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14" y="48"/>
                </a:cxn>
                <a:cxn ang="0">
                  <a:pos x="21" y="45"/>
                </a:cxn>
                <a:cxn ang="0">
                  <a:pos x="29" y="42"/>
                </a:cxn>
                <a:cxn ang="0">
                  <a:pos x="36" y="40"/>
                </a:cxn>
                <a:cxn ang="0">
                  <a:pos x="43" y="37"/>
                </a:cxn>
                <a:cxn ang="0">
                  <a:pos x="51" y="34"/>
                </a:cxn>
                <a:cxn ang="0">
                  <a:pos x="58" y="31"/>
                </a:cxn>
                <a:cxn ang="0">
                  <a:pos x="65" y="29"/>
                </a:cxn>
                <a:cxn ang="0">
                  <a:pos x="73" y="26"/>
                </a:cxn>
                <a:cxn ang="0">
                  <a:pos x="81" y="24"/>
                </a:cxn>
                <a:cxn ang="0">
                  <a:pos x="88" y="22"/>
                </a:cxn>
                <a:cxn ang="0">
                  <a:pos x="96" y="20"/>
                </a:cxn>
                <a:cxn ang="0">
                  <a:pos x="103" y="18"/>
                </a:cxn>
                <a:cxn ang="0">
                  <a:pos x="111" y="16"/>
                </a:cxn>
                <a:cxn ang="0">
                  <a:pos x="119" y="14"/>
                </a:cxn>
                <a:cxn ang="0">
                  <a:pos x="127" y="12"/>
                </a:cxn>
                <a:cxn ang="0">
                  <a:pos x="135" y="11"/>
                </a:cxn>
                <a:cxn ang="0">
                  <a:pos x="142" y="9"/>
                </a:cxn>
                <a:cxn ang="0">
                  <a:pos x="150" y="8"/>
                </a:cxn>
                <a:cxn ang="0">
                  <a:pos x="158" y="6"/>
                </a:cxn>
                <a:cxn ang="0">
                  <a:pos x="166" y="5"/>
                </a:cxn>
                <a:cxn ang="0">
                  <a:pos x="174" y="4"/>
                </a:cxn>
                <a:cxn ang="0">
                  <a:pos x="182" y="4"/>
                </a:cxn>
                <a:cxn ang="0">
                  <a:pos x="191" y="2"/>
                </a:cxn>
                <a:cxn ang="0">
                  <a:pos x="199" y="2"/>
                </a:cxn>
                <a:cxn ang="0">
                  <a:pos x="207" y="1"/>
                </a:cxn>
                <a:cxn ang="0">
                  <a:pos x="215" y="1"/>
                </a:cxn>
                <a:cxn ang="0">
                  <a:pos x="223" y="0"/>
                </a:cxn>
                <a:cxn ang="0">
                  <a:pos x="231" y="0"/>
                </a:cxn>
                <a:cxn ang="0">
                  <a:pos x="240" y="0"/>
                </a:cxn>
                <a:cxn ang="0">
                  <a:pos x="248" y="0"/>
                </a:cxn>
                <a:cxn ang="0">
                  <a:pos x="273" y="0"/>
                </a:cxn>
                <a:cxn ang="0">
                  <a:pos x="286" y="1"/>
                </a:cxn>
                <a:cxn ang="0">
                  <a:pos x="298" y="2"/>
                </a:cxn>
                <a:cxn ang="0">
                  <a:pos x="311" y="3"/>
                </a:cxn>
                <a:cxn ang="0">
                  <a:pos x="323" y="4"/>
                </a:cxn>
                <a:cxn ang="0">
                  <a:pos x="335" y="6"/>
                </a:cxn>
                <a:cxn ang="0">
                  <a:pos x="347" y="8"/>
                </a:cxn>
                <a:cxn ang="0">
                  <a:pos x="359" y="10"/>
                </a:cxn>
                <a:cxn ang="0">
                  <a:pos x="371" y="13"/>
                </a:cxn>
                <a:cxn ang="0">
                  <a:pos x="383" y="16"/>
                </a:cxn>
                <a:cxn ang="0">
                  <a:pos x="395" y="18"/>
                </a:cxn>
                <a:cxn ang="0">
                  <a:pos x="407" y="22"/>
                </a:cxn>
                <a:cxn ang="0">
                  <a:pos x="418" y="25"/>
                </a:cxn>
                <a:cxn ang="0">
                  <a:pos x="429" y="28"/>
                </a:cxn>
                <a:cxn ang="0">
                  <a:pos x="441" y="32"/>
                </a:cxn>
                <a:cxn ang="0">
                  <a:pos x="452" y="36"/>
                </a:cxn>
                <a:cxn ang="0">
                  <a:pos x="463" y="41"/>
                </a:cxn>
                <a:cxn ang="0">
                  <a:pos x="474" y="45"/>
                </a:cxn>
                <a:cxn ang="0">
                  <a:pos x="485" y="50"/>
                </a:cxn>
                <a:cxn ang="0">
                  <a:pos x="496" y="55"/>
                </a:cxn>
                <a:cxn ang="0">
                  <a:pos x="507" y="60"/>
                </a:cxn>
                <a:cxn ang="0">
                  <a:pos x="517" y="66"/>
                </a:cxn>
                <a:cxn ang="0">
                  <a:pos x="528" y="71"/>
                </a:cxn>
                <a:cxn ang="0">
                  <a:pos x="538" y="77"/>
                </a:cxn>
                <a:cxn ang="0">
                  <a:pos x="548" y="83"/>
                </a:cxn>
                <a:cxn ang="0">
                  <a:pos x="558" y="89"/>
                </a:cxn>
                <a:cxn ang="0">
                  <a:pos x="568" y="96"/>
                </a:cxn>
                <a:cxn ang="0">
                  <a:pos x="578" y="102"/>
                </a:cxn>
                <a:cxn ang="0">
                  <a:pos x="587" y="109"/>
                </a:cxn>
                <a:cxn ang="0">
                  <a:pos x="597" y="116"/>
                </a:cxn>
                <a:cxn ang="0">
                  <a:pos x="607" y="123"/>
                </a:cxn>
              </a:cxnLst>
              <a:rect l="0" t="0" r="r" b="b"/>
              <a:pathLst>
                <a:path w="608" h="124">
                  <a:moveTo>
                    <a:pt x="0" y="55"/>
                  </a:moveTo>
                  <a:lnTo>
                    <a:pt x="14" y="48"/>
                  </a:lnTo>
                  <a:lnTo>
                    <a:pt x="21" y="45"/>
                  </a:lnTo>
                  <a:lnTo>
                    <a:pt x="29" y="42"/>
                  </a:lnTo>
                  <a:lnTo>
                    <a:pt x="36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8" y="31"/>
                  </a:lnTo>
                  <a:lnTo>
                    <a:pt x="65" y="29"/>
                  </a:lnTo>
                  <a:lnTo>
                    <a:pt x="73" y="26"/>
                  </a:lnTo>
                  <a:lnTo>
                    <a:pt x="81" y="24"/>
                  </a:lnTo>
                  <a:lnTo>
                    <a:pt x="88" y="22"/>
                  </a:lnTo>
                  <a:lnTo>
                    <a:pt x="96" y="20"/>
                  </a:lnTo>
                  <a:lnTo>
                    <a:pt x="103" y="18"/>
                  </a:lnTo>
                  <a:lnTo>
                    <a:pt x="111" y="16"/>
                  </a:lnTo>
                  <a:lnTo>
                    <a:pt x="119" y="14"/>
                  </a:lnTo>
                  <a:lnTo>
                    <a:pt x="127" y="12"/>
                  </a:lnTo>
                  <a:lnTo>
                    <a:pt x="135" y="11"/>
                  </a:lnTo>
                  <a:lnTo>
                    <a:pt x="142" y="9"/>
                  </a:lnTo>
                  <a:lnTo>
                    <a:pt x="150" y="8"/>
                  </a:lnTo>
                  <a:lnTo>
                    <a:pt x="158" y="6"/>
                  </a:lnTo>
                  <a:lnTo>
                    <a:pt x="166" y="5"/>
                  </a:lnTo>
                  <a:lnTo>
                    <a:pt x="174" y="4"/>
                  </a:lnTo>
                  <a:lnTo>
                    <a:pt x="182" y="4"/>
                  </a:lnTo>
                  <a:lnTo>
                    <a:pt x="191" y="2"/>
                  </a:lnTo>
                  <a:lnTo>
                    <a:pt x="199" y="2"/>
                  </a:lnTo>
                  <a:lnTo>
                    <a:pt x="207" y="1"/>
                  </a:lnTo>
                  <a:lnTo>
                    <a:pt x="215" y="1"/>
                  </a:lnTo>
                  <a:lnTo>
                    <a:pt x="223" y="0"/>
                  </a:lnTo>
                  <a:lnTo>
                    <a:pt x="231" y="0"/>
                  </a:lnTo>
                  <a:lnTo>
                    <a:pt x="240" y="0"/>
                  </a:lnTo>
                  <a:lnTo>
                    <a:pt x="248" y="0"/>
                  </a:lnTo>
                  <a:lnTo>
                    <a:pt x="273" y="0"/>
                  </a:lnTo>
                  <a:lnTo>
                    <a:pt x="286" y="1"/>
                  </a:lnTo>
                  <a:lnTo>
                    <a:pt x="298" y="2"/>
                  </a:lnTo>
                  <a:lnTo>
                    <a:pt x="311" y="3"/>
                  </a:lnTo>
                  <a:lnTo>
                    <a:pt x="323" y="4"/>
                  </a:lnTo>
                  <a:lnTo>
                    <a:pt x="335" y="6"/>
                  </a:lnTo>
                  <a:lnTo>
                    <a:pt x="347" y="8"/>
                  </a:lnTo>
                  <a:lnTo>
                    <a:pt x="359" y="10"/>
                  </a:lnTo>
                  <a:lnTo>
                    <a:pt x="371" y="13"/>
                  </a:lnTo>
                  <a:lnTo>
                    <a:pt x="383" y="16"/>
                  </a:lnTo>
                  <a:lnTo>
                    <a:pt x="395" y="18"/>
                  </a:lnTo>
                  <a:lnTo>
                    <a:pt x="407" y="22"/>
                  </a:lnTo>
                  <a:lnTo>
                    <a:pt x="418" y="25"/>
                  </a:lnTo>
                  <a:lnTo>
                    <a:pt x="429" y="28"/>
                  </a:lnTo>
                  <a:lnTo>
                    <a:pt x="441" y="32"/>
                  </a:lnTo>
                  <a:lnTo>
                    <a:pt x="452" y="36"/>
                  </a:lnTo>
                  <a:lnTo>
                    <a:pt x="463" y="41"/>
                  </a:lnTo>
                  <a:lnTo>
                    <a:pt x="474" y="45"/>
                  </a:lnTo>
                  <a:lnTo>
                    <a:pt x="485" y="50"/>
                  </a:lnTo>
                  <a:lnTo>
                    <a:pt x="496" y="55"/>
                  </a:lnTo>
                  <a:lnTo>
                    <a:pt x="507" y="60"/>
                  </a:lnTo>
                  <a:lnTo>
                    <a:pt x="517" y="66"/>
                  </a:lnTo>
                  <a:lnTo>
                    <a:pt x="528" y="71"/>
                  </a:lnTo>
                  <a:lnTo>
                    <a:pt x="538" y="77"/>
                  </a:lnTo>
                  <a:lnTo>
                    <a:pt x="548" y="83"/>
                  </a:lnTo>
                  <a:lnTo>
                    <a:pt x="558" y="89"/>
                  </a:lnTo>
                  <a:lnTo>
                    <a:pt x="568" y="96"/>
                  </a:lnTo>
                  <a:lnTo>
                    <a:pt x="578" y="102"/>
                  </a:lnTo>
                  <a:lnTo>
                    <a:pt x="587" y="109"/>
                  </a:lnTo>
                  <a:lnTo>
                    <a:pt x="597" y="116"/>
                  </a:lnTo>
                  <a:lnTo>
                    <a:pt x="607" y="123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4828" y="1740"/>
              <a:ext cx="250" cy="8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31"/>
                </a:cxn>
                <a:cxn ang="0">
                  <a:pos x="45" y="47"/>
                </a:cxn>
                <a:cxn ang="0">
                  <a:pos x="59" y="64"/>
                </a:cxn>
                <a:cxn ang="0">
                  <a:pos x="73" y="80"/>
                </a:cxn>
                <a:cxn ang="0">
                  <a:pos x="87" y="98"/>
                </a:cxn>
                <a:cxn ang="0">
                  <a:pos x="99" y="115"/>
                </a:cxn>
                <a:cxn ang="0">
                  <a:pos x="112" y="133"/>
                </a:cxn>
                <a:cxn ang="0">
                  <a:pos x="124" y="151"/>
                </a:cxn>
                <a:cxn ang="0">
                  <a:pos x="136" y="170"/>
                </a:cxn>
                <a:cxn ang="0">
                  <a:pos x="147" y="188"/>
                </a:cxn>
                <a:cxn ang="0">
                  <a:pos x="158" y="208"/>
                </a:cxn>
                <a:cxn ang="0">
                  <a:pos x="168" y="227"/>
                </a:cxn>
                <a:cxn ang="0">
                  <a:pos x="178" y="246"/>
                </a:cxn>
                <a:cxn ang="0">
                  <a:pos x="188" y="266"/>
                </a:cxn>
                <a:cxn ang="0">
                  <a:pos x="197" y="287"/>
                </a:cxn>
                <a:cxn ang="0">
                  <a:pos x="205" y="307"/>
                </a:cxn>
                <a:cxn ang="0">
                  <a:pos x="213" y="328"/>
                </a:cxn>
                <a:cxn ang="0">
                  <a:pos x="221" y="349"/>
                </a:cxn>
                <a:cxn ang="0">
                  <a:pos x="227" y="370"/>
                </a:cxn>
                <a:cxn ang="0">
                  <a:pos x="234" y="391"/>
                </a:cxn>
                <a:cxn ang="0">
                  <a:pos x="240" y="413"/>
                </a:cxn>
                <a:cxn ang="0">
                  <a:pos x="245" y="435"/>
                </a:cxn>
                <a:cxn ang="0">
                  <a:pos x="250" y="457"/>
                </a:cxn>
                <a:cxn ang="0">
                  <a:pos x="255" y="479"/>
                </a:cxn>
                <a:cxn ang="0">
                  <a:pos x="258" y="501"/>
                </a:cxn>
                <a:cxn ang="0">
                  <a:pos x="261" y="524"/>
                </a:cxn>
                <a:cxn ang="0">
                  <a:pos x="264" y="547"/>
                </a:cxn>
                <a:cxn ang="0">
                  <a:pos x="266" y="570"/>
                </a:cxn>
                <a:cxn ang="0">
                  <a:pos x="267" y="593"/>
                </a:cxn>
                <a:cxn ang="0">
                  <a:pos x="269" y="616"/>
                </a:cxn>
                <a:cxn ang="0">
                  <a:pos x="269" y="640"/>
                </a:cxn>
                <a:cxn ang="0">
                  <a:pos x="269" y="656"/>
                </a:cxn>
                <a:cxn ang="0">
                  <a:pos x="269" y="664"/>
                </a:cxn>
                <a:cxn ang="0">
                  <a:pos x="268" y="673"/>
                </a:cxn>
                <a:cxn ang="0">
                  <a:pos x="268" y="681"/>
                </a:cxn>
                <a:cxn ang="0">
                  <a:pos x="267" y="689"/>
                </a:cxn>
                <a:cxn ang="0">
                  <a:pos x="267" y="697"/>
                </a:cxn>
                <a:cxn ang="0">
                  <a:pos x="266" y="706"/>
                </a:cxn>
                <a:cxn ang="0">
                  <a:pos x="266" y="714"/>
                </a:cxn>
                <a:cxn ang="0">
                  <a:pos x="265" y="722"/>
                </a:cxn>
                <a:cxn ang="0">
                  <a:pos x="264" y="730"/>
                </a:cxn>
                <a:cxn ang="0">
                  <a:pos x="263" y="738"/>
                </a:cxn>
                <a:cxn ang="0">
                  <a:pos x="262" y="746"/>
                </a:cxn>
                <a:cxn ang="0">
                  <a:pos x="261" y="754"/>
                </a:cxn>
                <a:cxn ang="0">
                  <a:pos x="260" y="762"/>
                </a:cxn>
                <a:cxn ang="0">
                  <a:pos x="259" y="770"/>
                </a:cxn>
                <a:cxn ang="0">
                  <a:pos x="258" y="778"/>
                </a:cxn>
                <a:cxn ang="0">
                  <a:pos x="257" y="786"/>
                </a:cxn>
                <a:cxn ang="0">
                  <a:pos x="255" y="794"/>
                </a:cxn>
                <a:cxn ang="0">
                  <a:pos x="254" y="802"/>
                </a:cxn>
                <a:cxn ang="0">
                  <a:pos x="252" y="810"/>
                </a:cxn>
                <a:cxn ang="0">
                  <a:pos x="251" y="818"/>
                </a:cxn>
                <a:cxn ang="0">
                  <a:pos x="249" y="826"/>
                </a:cxn>
                <a:cxn ang="0">
                  <a:pos x="247" y="834"/>
                </a:cxn>
                <a:cxn ang="0">
                  <a:pos x="245" y="842"/>
                </a:cxn>
                <a:cxn ang="0">
                  <a:pos x="244" y="849"/>
                </a:cxn>
                <a:cxn ang="0">
                  <a:pos x="242" y="857"/>
                </a:cxn>
                <a:cxn ang="0">
                  <a:pos x="240" y="865"/>
                </a:cxn>
                <a:cxn ang="0">
                  <a:pos x="238" y="872"/>
                </a:cxn>
                <a:cxn ang="0">
                  <a:pos x="236" y="880"/>
                </a:cxn>
                <a:cxn ang="0">
                  <a:pos x="233" y="888"/>
                </a:cxn>
                <a:cxn ang="0">
                  <a:pos x="231" y="896"/>
                </a:cxn>
              </a:cxnLst>
              <a:rect l="0" t="0" r="r" b="b"/>
              <a:pathLst>
                <a:path w="270" h="897">
                  <a:moveTo>
                    <a:pt x="0" y="0"/>
                  </a:moveTo>
                  <a:lnTo>
                    <a:pt x="30" y="31"/>
                  </a:lnTo>
                  <a:lnTo>
                    <a:pt x="45" y="47"/>
                  </a:lnTo>
                  <a:lnTo>
                    <a:pt x="59" y="64"/>
                  </a:lnTo>
                  <a:lnTo>
                    <a:pt x="73" y="80"/>
                  </a:lnTo>
                  <a:lnTo>
                    <a:pt x="87" y="98"/>
                  </a:lnTo>
                  <a:lnTo>
                    <a:pt x="99" y="115"/>
                  </a:lnTo>
                  <a:lnTo>
                    <a:pt x="112" y="133"/>
                  </a:lnTo>
                  <a:lnTo>
                    <a:pt x="124" y="151"/>
                  </a:lnTo>
                  <a:lnTo>
                    <a:pt x="136" y="170"/>
                  </a:lnTo>
                  <a:lnTo>
                    <a:pt x="147" y="188"/>
                  </a:lnTo>
                  <a:lnTo>
                    <a:pt x="158" y="208"/>
                  </a:lnTo>
                  <a:lnTo>
                    <a:pt x="168" y="227"/>
                  </a:lnTo>
                  <a:lnTo>
                    <a:pt x="178" y="246"/>
                  </a:lnTo>
                  <a:lnTo>
                    <a:pt x="188" y="266"/>
                  </a:lnTo>
                  <a:lnTo>
                    <a:pt x="197" y="287"/>
                  </a:lnTo>
                  <a:lnTo>
                    <a:pt x="205" y="307"/>
                  </a:lnTo>
                  <a:lnTo>
                    <a:pt x="213" y="328"/>
                  </a:lnTo>
                  <a:lnTo>
                    <a:pt x="221" y="349"/>
                  </a:lnTo>
                  <a:lnTo>
                    <a:pt x="227" y="370"/>
                  </a:lnTo>
                  <a:lnTo>
                    <a:pt x="234" y="391"/>
                  </a:lnTo>
                  <a:lnTo>
                    <a:pt x="240" y="413"/>
                  </a:lnTo>
                  <a:lnTo>
                    <a:pt x="245" y="435"/>
                  </a:lnTo>
                  <a:lnTo>
                    <a:pt x="250" y="457"/>
                  </a:lnTo>
                  <a:lnTo>
                    <a:pt x="255" y="479"/>
                  </a:lnTo>
                  <a:lnTo>
                    <a:pt x="258" y="501"/>
                  </a:lnTo>
                  <a:lnTo>
                    <a:pt x="261" y="524"/>
                  </a:lnTo>
                  <a:lnTo>
                    <a:pt x="264" y="547"/>
                  </a:lnTo>
                  <a:lnTo>
                    <a:pt x="266" y="570"/>
                  </a:lnTo>
                  <a:lnTo>
                    <a:pt x="267" y="593"/>
                  </a:lnTo>
                  <a:lnTo>
                    <a:pt x="269" y="616"/>
                  </a:lnTo>
                  <a:lnTo>
                    <a:pt x="269" y="640"/>
                  </a:lnTo>
                  <a:lnTo>
                    <a:pt x="269" y="656"/>
                  </a:lnTo>
                  <a:lnTo>
                    <a:pt x="269" y="664"/>
                  </a:lnTo>
                  <a:lnTo>
                    <a:pt x="268" y="673"/>
                  </a:lnTo>
                  <a:lnTo>
                    <a:pt x="268" y="681"/>
                  </a:lnTo>
                  <a:lnTo>
                    <a:pt x="267" y="689"/>
                  </a:lnTo>
                  <a:lnTo>
                    <a:pt x="267" y="697"/>
                  </a:lnTo>
                  <a:lnTo>
                    <a:pt x="266" y="706"/>
                  </a:lnTo>
                  <a:lnTo>
                    <a:pt x="266" y="714"/>
                  </a:lnTo>
                  <a:lnTo>
                    <a:pt x="265" y="722"/>
                  </a:lnTo>
                  <a:lnTo>
                    <a:pt x="264" y="730"/>
                  </a:lnTo>
                  <a:lnTo>
                    <a:pt x="263" y="738"/>
                  </a:lnTo>
                  <a:lnTo>
                    <a:pt x="262" y="746"/>
                  </a:lnTo>
                  <a:lnTo>
                    <a:pt x="261" y="754"/>
                  </a:lnTo>
                  <a:lnTo>
                    <a:pt x="260" y="762"/>
                  </a:lnTo>
                  <a:lnTo>
                    <a:pt x="259" y="770"/>
                  </a:lnTo>
                  <a:lnTo>
                    <a:pt x="258" y="778"/>
                  </a:lnTo>
                  <a:lnTo>
                    <a:pt x="257" y="786"/>
                  </a:lnTo>
                  <a:lnTo>
                    <a:pt x="255" y="794"/>
                  </a:lnTo>
                  <a:lnTo>
                    <a:pt x="254" y="802"/>
                  </a:lnTo>
                  <a:lnTo>
                    <a:pt x="252" y="810"/>
                  </a:lnTo>
                  <a:lnTo>
                    <a:pt x="251" y="818"/>
                  </a:lnTo>
                  <a:lnTo>
                    <a:pt x="249" y="826"/>
                  </a:lnTo>
                  <a:lnTo>
                    <a:pt x="247" y="834"/>
                  </a:lnTo>
                  <a:lnTo>
                    <a:pt x="245" y="842"/>
                  </a:lnTo>
                  <a:lnTo>
                    <a:pt x="244" y="849"/>
                  </a:lnTo>
                  <a:lnTo>
                    <a:pt x="242" y="857"/>
                  </a:lnTo>
                  <a:lnTo>
                    <a:pt x="240" y="865"/>
                  </a:lnTo>
                  <a:lnTo>
                    <a:pt x="238" y="872"/>
                  </a:lnTo>
                  <a:lnTo>
                    <a:pt x="236" y="880"/>
                  </a:lnTo>
                  <a:lnTo>
                    <a:pt x="233" y="888"/>
                  </a:lnTo>
                  <a:lnTo>
                    <a:pt x="231" y="896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4280" y="1676"/>
              <a:ext cx="362" cy="74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9" y="39"/>
                </a:cxn>
                <a:cxn ang="0">
                  <a:pos x="14" y="37"/>
                </a:cxn>
                <a:cxn ang="0">
                  <a:pos x="19" y="34"/>
                </a:cxn>
                <a:cxn ang="0">
                  <a:pos x="24" y="32"/>
                </a:cxn>
                <a:cxn ang="0">
                  <a:pos x="29" y="30"/>
                </a:cxn>
                <a:cxn ang="0">
                  <a:pos x="35" y="28"/>
                </a:cxn>
                <a:cxn ang="0">
                  <a:pos x="40" y="26"/>
                </a:cxn>
                <a:cxn ang="0">
                  <a:pos x="45" y="23"/>
                </a:cxn>
                <a:cxn ang="0">
                  <a:pos x="50" y="22"/>
                </a:cxn>
                <a:cxn ang="0">
                  <a:pos x="55" y="20"/>
                </a:cxn>
                <a:cxn ang="0">
                  <a:pos x="61" y="18"/>
                </a:cxn>
                <a:cxn ang="0">
                  <a:pos x="66" y="16"/>
                </a:cxn>
                <a:cxn ang="0">
                  <a:pos x="71" y="14"/>
                </a:cxn>
                <a:cxn ang="0">
                  <a:pos x="77" y="13"/>
                </a:cxn>
                <a:cxn ang="0">
                  <a:pos x="83" y="12"/>
                </a:cxn>
                <a:cxn ang="0">
                  <a:pos x="88" y="10"/>
                </a:cxn>
                <a:cxn ang="0">
                  <a:pos x="93" y="9"/>
                </a:cxn>
                <a:cxn ang="0">
                  <a:pos x="99" y="8"/>
                </a:cxn>
                <a:cxn ang="0">
                  <a:pos x="105" y="6"/>
                </a:cxn>
                <a:cxn ang="0">
                  <a:pos x="110" y="5"/>
                </a:cxn>
                <a:cxn ang="0">
                  <a:pos x="116" y="4"/>
                </a:cxn>
                <a:cxn ang="0">
                  <a:pos x="121" y="4"/>
                </a:cxn>
                <a:cxn ang="0">
                  <a:pos x="127" y="3"/>
                </a:cxn>
                <a:cxn ang="0">
                  <a:pos x="133" y="2"/>
                </a:cxn>
                <a:cxn ang="0">
                  <a:pos x="139" y="2"/>
                </a:cxn>
                <a:cxn ang="0">
                  <a:pos x="144" y="1"/>
                </a:cxn>
                <a:cxn ang="0">
                  <a:pos x="150" y="0"/>
                </a:cxn>
                <a:cxn ang="0">
                  <a:pos x="156" y="0"/>
                </a:cxn>
                <a:cxn ang="0">
                  <a:pos x="162" y="0"/>
                </a:cxn>
                <a:cxn ang="0">
                  <a:pos x="168" y="0"/>
                </a:cxn>
                <a:cxn ang="0">
                  <a:pos x="174" y="0"/>
                </a:cxn>
                <a:cxn ang="0">
                  <a:pos x="189" y="0"/>
                </a:cxn>
                <a:cxn ang="0">
                  <a:pos x="196" y="0"/>
                </a:cxn>
                <a:cxn ang="0">
                  <a:pos x="204" y="1"/>
                </a:cxn>
                <a:cxn ang="0">
                  <a:pos x="211" y="2"/>
                </a:cxn>
                <a:cxn ang="0">
                  <a:pos x="219" y="2"/>
                </a:cxn>
                <a:cxn ang="0">
                  <a:pos x="226" y="4"/>
                </a:cxn>
                <a:cxn ang="0">
                  <a:pos x="233" y="5"/>
                </a:cxn>
                <a:cxn ang="0">
                  <a:pos x="241" y="6"/>
                </a:cxn>
                <a:cxn ang="0">
                  <a:pos x="248" y="7"/>
                </a:cxn>
                <a:cxn ang="0">
                  <a:pos x="255" y="9"/>
                </a:cxn>
                <a:cxn ang="0">
                  <a:pos x="262" y="11"/>
                </a:cxn>
                <a:cxn ang="0">
                  <a:pos x="269" y="12"/>
                </a:cxn>
                <a:cxn ang="0">
                  <a:pos x="276" y="14"/>
                </a:cxn>
                <a:cxn ang="0">
                  <a:pos x="283" y="17"/>
                </a:cxn>
                <a:cxn ang="0">
                  <a:pos x="290" y="19"/>
                </a:cxn>
                <a:cxn ang="0">
                  <a:pos x="297" y="21"/>
                </a:cxn>
                <a:cxn ang="0">
                  <a:pos x="304" y="24"/>
                </a:cxn>
                <a:cxn ang="0">
                  <a:pos x="310" y="26"/>
                </a:cxn>
                <a:cxn ang="0">
                  <a:pos x="317" y="29"/>
                </a:cxn>
                <a:cxn ang="0">
                  <a:pos x="323" y="32"/>
                </a:cxn>
                <a:cxn ang="0">
                  <a:pos x="330" y="35"/>
                </a:cxn>
                <a:cxn ang="0">
                  <a:pos x="337" y="38"/>
                </a:cxn>
                <a:cxn ang="0">
                  <a:pos x="343" y="42"/>
                </a:cxn>
                <a:cxn ang="0">
                  <a:pos x="349" y="45"/>
                </a:cxn>
                <a:cxn ang="0">
                  <a:pos x="355" y="49"/>
                </a:cxn>
                <a:cxn ang="0">
                  <a:pos x="361" y="52"/>
                </a:cxn>
                <a:cxn ang="0">
                  <a:pos x="367" y="56"/>
                </a:cxn>
                <a:cxn ang="0">
                  <a:pos x="373" y="60"/>
                </a:cxn>
                <a:cxn ang="0">
                  <a:pos x="379" y="64"/>
                </a:cxn>
                <a:cxn ang="0">
                  <a:pos x="385" y="68"/>
                </a:cxn>
                <a:cxn ang="0">
                  <a:pos x="391" y="73"/>
                </a:cxn>
              </a:cxnLst>
              <a:rect l="0" t="0" r="r" b="b"/>
              <a:pathLst>
                <a:path w="392" h="74">
                  <a:moveTo>
                    <a:pt x="0" y="45"/>
                  </a:moveTo>
                  <a:lnTo>
                    <a:pt x="9" y="39"/>
                  </a:lnTo>
                  <a:lnTo>
                    <a:pt x="14" y="37"/>
                  </a:lnTo>
                  <a:lnTo>
                    <a:pt x="19" y="34"/>
                  </a:lnTo>
                  <a:lnTo>
                    <a:pt x="24" y="32"/>
                  </a:lnTo>
                  <a:lnTo>
                    <a:pt x="29" y="30"/>
                  </a:lnTo>
                  <a:lnTo>
                    <a:pt x="35" y="28"/>
                  </a:lnTo>
                  <a:lnTo>
                    <a:pt x="40" y="26"/>
                  </a:lnTo>
                  <a:lnTo>
                    <a:pt x="45" y="23"/>
                  </a:lnTo>
                  <a:lnTo>
                    <a:pt x="50" y="22"/>
                  </a:lnTo>
                  <a:lnTo>
                    <a:pt x="55" y="20"/>
                  </a:lnTo>
                  <a:lnTo>
                    <a:pt x="61" y="18"/>
                  </a:lnTo>
                  <a:lnTo>
                    <a:pt x="66" y="16"/>
                  </a:lnTo>
                  <a:lnTo>
                    <a:pt x="71" y="14"/>
                  </a:lnTo>
                  <a:lnTo>
                    <a:pt x="77" y="13"/>
                  </a:lnTo>
                  <a:lnTo>
                    <a:pt x="83" y="12"/>
                  </a:lnTo>
                  <a:lnTo>
                    <a:pt x="88" y="10"/>
                  </a:lnTo>
                  <a:lnTo>
                    <a:pt x="93" y="9"/>
                  </a:lnTo>
                  <a:lnTo>
                    <a:pt x="99" y="8"/>
                  </a:lnTo>
                  <a:lnTo>
                    <a:pt x="105" y="6"/>
                  </a:lnTo>
                  <a:lnTo>
                    <a:pt x="110" y="5"/>
                  </a:lnTo>
                  <a:lnTo>
                    <a:pt x="116" y="4"/>
                  </a:lnTo>
                  <a:lnTo>
                    <a:pt x="121" y="4"/>
                  </a:lnTo>
                  <a:lnTo>
                    <a:pt x="127" y="3"/>
                  </a:lnTo>
                  <a:lnTo>
                    <a:pt x="133" y="2"/>
                  </a:lnTo>
                  <a:lnTo>
                    <a:pt x="139" y="2"/>
                  </a:lnTo>
                  <a:lnTo>
                    <a:pt x="144" y="1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4" y="0"/>
                  </a:lnTo>
                  <a:lnTo>
                    <a:pt x="189" y="0"/>
                  </a:lnTo>
                  <a:lnTo>
                    <a:pt x="196" y="0"/>
                  </a:lnTo>
                  <a:lnTo>
                    <a:pt x="204" y="1"/>
                  </a:lnTo>
                  <a:lnTo>
                    <a:pt x="211" y="2"/>
                  </a:lnTo>
                  <a:lnTo>
                    <a:pt x="219" y="2"/>
                  </a:lnTo>
                  <a:lnTo>
                    <a:pt x="226" y="4"/>
                  </a:lnTo>
                  <a:lnTo>
                    <a:pt x="233" y="5"/>
                  </a:lnTo>
                  <a:lnTo>
                    <a:pt x="241" y="6"/>
                  </a:lnTo>
                  <a:lnTo>
                    <a:pt x="248" y="7"/>
                  </a:lnTo>
                  <a:lnTo>
                    <a:pt x="255" y="9"/>
                  </a:lnTo>
                  <a:lnTo>
                    <a:pt x="262" y="11"/>
                  </a:lnTo>
                  <a:lnTo>
                    <a:pt x="269" y="12"/>
                  </a:lnTo>
                  <a:lnTo>
                    <a:pt x="276" y="14"/>
                  </a:lnTo>
                  <a:lnTo>
                    <a:pt x="283" y="17"/>
                  </a:lnTo>
                  <a:lnTo>
                    <a:pt x="290" y="19"/>
                  </a:lnTo>
                  <a:lnTo>
                    <a:pt x="297" y="21"/>
                  </a:lnTo>
                  <a:lnTo>
                    <a:pt x="304" y="24"/>
                  </a:lnTo>
                  <a:lnTo>
                    <a:pt x="310" y="26"/>
                  </a:lnTo>
                  <a:lnTo>
                    <a:pt x="317" y="29"/>
                  </a:lnTo>
                  <a:lnTo>
                    <a:pt x="323" y="32"/>
                  </a:lnTo>
                  <a:lnTo>
                    <a:pt x="330" y="35"/>
                  </a:lnTo>
                  <a:lnTo>
                    <a:pt x="337" y="38"/>
                  </a:lnTo>
                  <a:lnTo>
                    <a:pt x="343" y="42"/>
                  </a:lnTo>
                  <a:lnTo>
                    <a:pt x="349" y="45"/>
                  </a:lnTo>
                  <a:lnTo>
                    <a:pt x="355" y="49"/>
                  </a:lnTo>
                  <a:lnTo>
                    <a:pt x="361" y="52"/>
                  </a:lnTo>
                  <a:lnTo>
                    <a:pt x="367" y="56"/>
                  </a:lnTo>
                  <a:lnTo>
                    <a:pt x="373" y="60"/>
                  </a:lnTo>
                  <a:lnTo>
                    <a:pt x="379" y="64"/>
                  </a:lnTo>
                  <a:lnTo>
                    <a:pt x="385" y="68"/>
                  </a:lnTo>
                  <a:lnTo>
                    <a:pt x="391" y="73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4639" y="1745"/>
              <a:ext cx="150" cy="6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9"/>
                </a:cxn>
                <a:cxn ang="0">
                  <a:pos x="27" y="30"/>
                </a:cxn>
                <a:cxn ang="0">
                  <a:pos x="36" y="40"/>
                </a:cxn>
                <a:cxn ang="0">
                  <a:pos x="44" y="51"/>
                </a:cxn>
                <a:cxn ang="0">
                  <a:pos x="52" y="62"/>
                </a:cxn>
                <a:cxn ang="0">
                  <a:pos x="60" y="73"/>
                </a:cxn>
                <a:cxn ang="0">
                  <a:pos x="67" y="84"/>
                </a:cxn>
                <a:cxn ang="0">
                  <a:pos x="74" y="96"/>
                </a:cxn>
                <a:cxn ang="0">
                  <a:pos x="82" y="107"/>
                </a:cxn>
                <a:cxn ang="0">
                  <a:pos x="88" y="119"/>
                </a:cxn>
                <a:cxn ang="0">
                  <a:pos x="95" y="131"/>
                </a:cxn>
                <a:cxn ang="0">
                  <a:pos x="101" y="143"/>
                </a:cxn>
                <a:cxn ang="0">
                  <a:pos x="107" y="155"/>
                </a:cxn>
                <a:cxn ang="0">
                  <a:pos x="112" y="168"/>
                </a:cxn>
                <a:cxn ang="0">
                  <a:pos x="118" y="181"/>
                </a:cxn>
                <a:cxn ang="0">
                  <a:pos x="123" y="193"/>
                </a:cxn>
                <a:cxn ang="0">
                  <a:pos x="128" y="206"/>
                </a:cxn>
                <a:cxn ang="0">
                  <a:pos x="132" y="219"/>
                </a:cxn>
                <a:cxn ang="0">
                  <a:pos x="136" y="233"/>
                </a:cxn>
                <a:cxn ang="0">
                  <a:pos x="140" y="246"/>
                </a:cxn>
                <a:cxn ang="0">
                  <a:pos x="144" y="259"/>
                </a:cxn>
                <a:cxn ang="0">
                  <a:pos x="147" y="273"/>
                </a:cxn>
                <a:cxn ang="0">
                  <a:pos x="150" y="287"/>
                </a:cxn>
                <a:cxn ang="0">
                  <a:pos x="152" y="300"/>
                </a:cxn>
                <a:cxn ang="0">
                  <a:pos x="155" y="314"/>
                </a:cxn>
                <a:cxn ang="0">
                  <a:pos x="156" y="328"/>
                </a:cxn>
                <a:cxn ang="0">
                  <a:pos x="158" y="343"/>
                </a:cxn>
                <a:cxn ang="0">
                  <a:pos x="159" y="357"/>
                </a:cxn>
                <a:cxn ang="0">
                  <a:pos x="160" y="371"/>
                </a:cxn>
                <a:cxn ang="0">
                  <a:pos x="161" y="385"/>
                </a:cxn>
                <a:cxn ang="0">
                  <a:pos x="161" y="400"/>
                </a:cxn>
                <a:cxn ang="0">
                  <a:pos x="161" y="414"/>
                </a:cxn>
                <a:cxn ang="0">
                  <a:pos x="161" y="421"/>
                </a:cxn>
                <a:cxn ang="0">
                  <a:pos x="160" y="428"/>
                </a:cxn>
                <a:cxn ang="0">
                  <a:pos x="160" y="435"/>
                </a:cxn>
                <a:cxn ang="0">
                  <a:pos x="160" y="442"/>
                </a:cxn>
                <a:cxn ang="0">
                  <a:pos x="159" y="449"/>
                </a:cxn>
                <a:cxn ang="0">
                  <a:pos x="158" y="456"/>
                </a:cxn>
                <a:cxn ang="0">
                  <a:pos x="158" y="463"/>
                </a:cxn>
                <a:cxn ang="0">
                  <a:pos x="157" y="470"/>
                </a:cxn>
                <a:cxn ang="0">
                  <a:pos x="156" y="477"/>
                </a:cxn>
                <a:cxn ang="0">
                  <a:pos x="155" y="483"/>
                </a:cxn>
                <a:cxn ang="0">
                  <a:pos x="154" y="490"/>
                </a:cxn>
                <a:cxn ang="0">
                  <a:pos x="153" y="497"/>
                </a:cxn>
                <a:cxn ang="0">
                  <a:pos x="152" y="504"/>
                </a:cxn>
                <a:cxn ang="0">
                  <a:pos x="150" y="511"/>
                </a:cxn>
                <a:cxn ang="0">
                  <a:pos x="149" y="517"/>
                </a:cxn>
                <a:cxn ang="0">
                  <a:pos x="148" y="524"/>
                </a:cxn>
                <a:cxn ang="0">
                  <a:pos x="146" y="531"/>
                </a:cxn>
                <a:cxn ang="0">
                  <a:pos x="145" y="537"/>
                </a:cxn>
                <a:cxn ang="0">
                  <a:pos x="143" y="544"/>
                </a:cxn>
                <a:cxn ang="0">
                  <a:pos x="141" y="550"/>
                </a:cxn>
                <a:cxn ang="0">
                  <a:pos x="140" y="557"/>
                </a:cxn>
                <a:cxn ang="0">
                  <a:pos x="138" y="563"/>
                </a:cxn>
                <a:cxn ang="0">
                  <a:pos x="136" y="570"/>
                </a:cxn>
                <a:cxn ang="0">
                  <a:pos x="134" y="576"/>
                </a:cxn>
                <a:cxn ang="0">
                  <a:pos x="132" y="583"/>
                </a:cxn>
                <a:cxn ang="0">
                  <a:pos x="130" y="589"/>
                </a:cxn>
                <a:cxn ang="0">
                  <a:pos x="127" y="595"/>
                </a:cxn>
                <a:cxn ang="0">
                  <a:pos x="125" y="601"/>
                </a:cxn>
                <a:cxn ang="0">
                  <a:pos x="123" y="608"/>
                </a:cxn>
                <a:cxn ang="0">
                  <a:pos x="120" y="614"/>
                </a:cxn>
              </a:cxnLst>
              <a:rect l="0" t="0" r="r" b="b"/>
              <a:pathLst>
                <a:path w="162" h="615">
                  <a:moveTo>
                    <a:pt x="0" y="0"/>
                  </a:moveTo>
                  <a:lnTo>
                    <a:pt x="18" y="19"/>
                  </a:lnTo>
                  <a:lnTo>
                    <a:pt x="27" y="30"/>
                  </a:lnTo>
                  <a:lnTo>
                    <a:pt x="36" y="40"/>
                  </a:lnTo>
                  <a:lnTo>
                    <a:pt x="44" y="51"/>
                  </a:lnTo>
                  <a:lnTo>
                    <a:pt x="52" y="62"/>
                  </a:lnTo>
                  <a:lnTo>
                    <a:pt x="60" y="73"/>
                  </a:lnTo>
                  <a:lnTo>
                    <a:pt x="67" y="84"/>
                  </a:lnTo>
                  <a:lnTo>
                    <a:pt x="74" y="96"/>
                  </a:lnTo>
                  <a:lnTo>
                    <a:pt x="82" y="107"/>
                  </a:lnTo>
                  <a:lnTo>
                    <a:pt x="88" y="119"/>
                  </a:lnTo>
                  <a:lnTo>
                    <a:pt x="95" y="131"/>
                  </a:lnTo>
                  <a:lnTo>
                    <a:pt x="101" y="143"/>
                  </a:lnTo>
                  <a:lnTo>
                    <a:pt x="107" y="155"/>
                  </a:lnTo>
                  <a:lnTo>
                    <a:pt x="112" y="168"/>
                  </a:lnTo>
                  <a:lnTo>
                    <a:pt x="118" y="181"/>
                  </a:lnTo>
                  <a:lnTo>
                    <a:pt x="123" y="193"/>
                  </a:lnTo>
                  <a:lnTo>
                    <a:pt x="128" y="206"/>
                  </a:lnTo>
                  <a:lnTo>
                    <a:pt x="132" y="219"/>
                  </a:lnTo>
                  <a:lnTo>
                    <a:pt x="136" y="233"/>
                  </a:lnTo>
                  <a:lnTo>
                    <a:pt x="140" y="246"/>
                  </a:lnTo>
                  <a:lnTo>
                    <a:pt x="144" y="259"/>
                  </a:lnTo>
                  <a:lnTo>
                    <a:pt x="147" y="273"/>
                  </a:lnTo>
                  <a:lnTo>
                    <a:pt x="150" y="287"/>
                  </a:lnTo>
                  <a:lnTo>
                    <a:pt x="152" y="300"/>
                  </a:lnTo>
                  <a:lnTo>
                    <a:pt x="155" y="314"/>
                  </a:lnTo>
                  <a:lnTo>
                    <a:pt x="156" y="328"/>
                  </a:lnTo>
                  <a:lnTo>
                    <a:pt x="158" y="343"/>
                  </a:lnTo>
                  <a:lnTo>
                    <a:pt x="159" y="357"/>
                  </a:lnTo>
                  <a:lnTo>
                    <a:pt x="160" y="371"/>
                  </a:lnTo>
                  <a:lnTo>
                    <a:pt x="161" y="385"/>
                  </a:lnTo>
                  <a:lnTo>
                    <a:pt x="161" y="400"/>
                  </a:lnTo>
                  <a:lnTo>
                    <a:pt x="161" y="414"/>
                  </a:lnTo>
                  <a:lnTo>
                    <a:pt x="161" y="421"/>
                  </a:lnTo>
                  <a:lnTo>
                    <a:pt x="160" y="428"/>
                  </a:lnTo>
                  <a:lnTo>
                    <a:pt x="160" y="435"/>
                  </a:lnTo>
                  <a:lnTo>
                    <a:pt x="160" y="442"/>
                  </a:lnTo>
                  <a:lnTo>
                    <a:pt x="159" y="449"/>
                  </a:lnTo>
                  <a:lnTo>
                    <a:pt x="158" y="456"/>
                  </a:lnTo>
                  <a:lnTo>
                    <a:pt x="158" y="463"/>
                  </a:lnTo>
                  <a:lnTo>
                    <a:pt x="157" y="470"/>
                  </a:lnTo>
                  <a:lnTo>
                    <a:pt x="156" y="477"/>
                  </a:lnTo>
                  <a:lnTo>
                    <a:pt x="155" y="483"/>
                  </a:lnTo>
                  <a:lnTo>
                    <a:pt x="154" y="490"/>
                  </a:lnTo>
                  <a:lnTo>
                    <a:pt x="153" y="497"/>
                  </a:lnTo>
                  <a:lnTo>
                    <a:pt x="152" y="504"/>
                  </a:lnTo>
                  <a:lnTo>
                    <a:pt x="150" y="511"/>
                  </a:lnTo>
                  <a:lnTo>
                    <a:pt x="149" y="517"/>
                  </a:lnTo>
                  <a:lnTo>
                    <a:pt x="148" y="524"/>
                  </a:lnTo>
                  <a:lnTo>
                    <a:pt x="146" y="531"/>
                  </a:lnTo>
                  <a:lnTo>
                    <a:pt x="145" y="537"/>
                  </a:lnTo>
                  <a:lnTo>
                    <a:pt x="143" y="544"/>
                  </a:lnTo>
                  <a:lnTo>
                    <a:pt x="141" y="550"/>
                  </a:lnTo>
                  <a:lnTo>
                    <a:pt x="140" y="557"/>
                  </a:lnTo>
                  <a:lnTo>
                    <a:pt x="138" y="563"/>
                  </a:lnTo>
                  <a:lnTo>
                    <a:pt x="136" y="570"/>
                  </a:lnTo>
                  <a:lnTo>
                    <a:pt x="134" y="576"/>
                  </a:lnTo>
                  <a:lnTo>
                    <a:pt x="132" y="583"/>
                  </a:lnTo>
                  <a:lnTo>
                    <a:pt x="130" y="589"/>
                  </a:lnTo>
                  <a:lnTo>
                    <a:pt x="127" y="595"/>
                  </a:lnTo>
                  <a:lnTo>
                    <a:pt x="125" y="601"/>
                  </a:lnTo>
                  <a:lnTo>
                    <a:pt x="123" y="608"/>
                  </a:lnTo>
                  <a:lnTo>
                    <a:pt x="120" y="614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4" name="Line 21"/>
            <p:cNvSpPr>
              <a:spLocks noChangeShapeType="1"/>
            </p:cNvSpPr>
            <p:nvPr/>
          </p:nvSpPr>
          <p:spPr bwMode="auto">
            <a:xfrm flipH="1">
              <a:off x="577" y="1216"/>
              <a:ext cx="104" cy="2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5" name="Line 22"/>
            <p:cNvSpPr>
              <a:spLocks noChangeShapeType="1"/>
            </p:cNvSpPr>
            <p:nvPr/>
          </p:nvSpPr>
          <p:spPr bwMode="auto">
            <a:xfrm flipH="1">
              <a:off x="2123" y="1822"/>
              <a:ext cx="104" cy="26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6" name="Line 23"/>
            <p:cNvSpPr>
              <a:spLocks noChangeShapeType="1"/>
            </p:cNvSpPr>
            <p:nvPr/>
          </p:nvSpPr>
          <p:spPr bwMode="auto">
            <a:xfrm>
              <a:off x="4046" y="1916"/>
              <a:ext cx="120" cy="25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591" y="2172"/>
              <a:ext cx="120" cy="25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3864" y="1541"/>
              <a:ext cx="120" cy="25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9" name="Line 26"/>
            <p:cNvSpPr>
              <a:spLocks noChangeShapeType="1"/>
            </p:cNvSpPr>
            <p:nvPr/>
          </p:nvSpPr>
          <p:spPr bwMode="auto">
            <a:xfrm>
              <a:off x="3415" y="1814"/>
              <a:ext cx="120" cy="25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0" name="Line 27"/>
            <p:cNvSpPr>
              <a:spLocks noChangeShapeType="1"/>
            </p:cNvSpPr>
            <p:nvPr/>
          </p:nvSpPr>
          <p:spPr bwMode="auto">
            <a:xfrm flipH="1">
              <a:off x="442" y="1565"/>
              <a:ext cx="105" cy="26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1" name="Line 28"/>
            <p:cNvSpPr>
              <a:spLocks noChangeShapeType="1"/>
            </p:cNvSpPr>
            <p:nvPr/>
          </p:nvSpPr>
          <p:spPr bwMode="auto">
            <a:xfrm flipH="1">
              <a:off x="1970" y="2214"/>
              <a:ext cx="104" cy="2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2" name="Text Box 29"/>
            <p:cNvSpPr txBox="1">
              <a:spLocks noChangeArrowheads="1"/>
            </p:cNvSpPr>
            <p:nvPr/>
          </p:nvSpPr>
          <p:spPr bwMode="auto">
            <a:xfrm>
              <a:off x="4032" y="2783"/>
              <a:ext cx="941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0070C0"/>
                  </a:solidFill>
                  <a:latin typeface="Times New Roman" pitchFamily="18" charset="0"/>
                </a:rPr>
                <a:t>focal plane</a:t>
              </a:r>
              <a:endParaRPr lang="fr-FR" sz="2400" dirty="0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p:sp>
          <p:nvSpPr>
            <p:cNvPr id="53" name="Text Box 30"/>
            <p:cNvSpPr txBox="1">
              <a:spLocks noChangeArrowheads="1"/>
            </p:cNvSpPr>
            <p:nvPr/>
          </p:nvSpPr>
          <p:spPr bwMode="auto">
            <a:xfrm>
              <a:off x="2112" y="2832"/>
              <a:ext cx="151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FF3300"/>
                  </a:solidFill>
                  <a:latin typeface="Times New Roman" pitchFamily="18" charset="0"/>
                </a:rPr>
                <a:t>electrostatic sector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54" name="Text Box 31"/>
            <p:cNvSpPr txBox="1">
              <a:spLocks noChangeArrowheads="1"/>
            </p:cNvSpPr>
            <p:nvPr/>
          </p:nvSpPr>
          <p:spPr bwMode="auto">
            <a:xfrm>
              <a:off x="3840" y="905"/>
              <a:ext cx="1294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00CC00"/>
                  </a:solidFill>
                  <a:latin typeface="Times New Roman" pitchFamily="18" charset="0"/>
                </a:rPr>
                <a:t>magnetic sector</a:t>
              </a:r>
              <a:endParaRPr lang="fr-FR" sz="2400">
                <a:solidFill>
                  <a:srgbClr val="00CC00"/>
                </a:solidFill>
                <a:latin typeface="Times New Roman" pitchFamily="18" charset="0"/>
              </a:endParaRP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328" y="989"/>
              <a:ext cx="479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66CCFF"/>
                  </a:solidFill>
                </a:rPr>
                <a:t>ions</a:t>
              </a:r>
              <a:endParaRPr lang="fr-FR" sz="2400">
                <a:solidFill>
                  <a:srgbClr val="66CCFF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938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Nier-Johnson </a:t>
            </a:r>
            <a:r>
              <a:rPr lang="cs-CZ" sz="3200" dirty="0"/>
              <a:t>sektorový analyzátor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0118-B46B-4D06-9A9B-4B6F359A7E00}" type="slidenum">
              <a:rPr lang="cs-CZ" smtClean="0"/>
              <a:t>23</a:t>
            </a:fld>
            <a:endParaRPr lang="cs-CZ"/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683568" y="1864555"/>
            <a:ext cx="7512204" cy="3883597"/>
            <a:chOff x="374" y="777"/>
            <a:chExt cx="5381" cy="3109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946" y="1345"/>
              <a:ext cx="967" cy="1071"/>
            </a:xfrm>
            <a:custGeom>
              <a:avLst/>
              <a:gdLst/>
              <a:ahLst/>
              <a:cxnLst>
                <a:cxn ang="0">
                  <a:pos x="0" y="1071"/>
                </a:cxn>
                <a:cxn ang="0">
                  <a:pos x="6" y="963"/>
                </a:cxn>
                <a:cxn ang="0">
                  <a:pos x="12" y="910"/>
                </a:cxn>
                <a:cxn ang="0">
                  <a:pos x="22" y="858"/>
                </a:cxn>
                <a:cxn ang="0">
                  <a:pos x="34" y="807"/>
                </a:cxn>
                <a:cxn ang="0">
                  <a:pos x="48" y="757"/>
                </a:cxn>
                <a:cxn ang="0">
                  <a:pos x="64" y="708"/>
                </a:cxn>
                <a:cxn ang="0">
                  <a:pos x="83" y="660"/>
                </a:cxn>
                <a:cxn ang="0">
                  <a:pos x="104" y="613"/>
                </a:cxn>
                <a:cxn ang="0">
                  <a:pos x="127" y="568"/>
                </a:cxn>
                <a:cxn ang="0">
                  <a:pos x="152" y="523"/>
                </a:cxn>
                <a:cxn ang="0">
                  <a:pos x="180" y="480"/>
                </a:cxn>
                <a:cxn ang="0">
                  <a:pos x="209" y="439"/>
                </a:cxn>
                <a:cxn ang="0">
                  <a:pos x="240" y="399"/>
                </a:cxn>
                <a:cxn ang="0">
                  <a:pos x="273" y="360"/>
                </a:cxn>
                <a:cxn ang="0">
                  <a:pos x="307" y="323"/>
                </a:cxn>
                <a:cxn ang="0">
                  <a:pos x="344" y="288"/>
                </a:cxn>
                <a:cxn ang="0">
                  <a:pos x="382" y="254"/>
                </a:cxn>
                <a:cxn ang="0">
                  <a:pos x="421" y="222"/>
                </a:cxn>
                <a:cxn ang="0">
                  <a:pos x="462" y="192"/>
                </a:cxn>
                <a:cxn ang="0">
                  <a:pos x="504" y="164"/>
                </a:cxn>
                <a:cxn ang="0">
                  <a:pos x="548" y="138"/>
                </a:cxn>
                <a:cxn ang="0">
                  <a:pos x="593" y="114"/>
                </a:cxn>
                <a:cxn ang="0">
                  <a:pos x="640" y="92"/>
                </a:cxn>
                <a:cxn ang="0">
                  <a:pos x="687" y="72"/>
                </a:cxn>
                <a:cxn ang="0">
                  <a:pos x="736" y="55"/>
                </a:cxn>
                <a:cxn ang="0">
                  <a:pos x="785" y="40"/>
                </a:cxn>
                <a:cxn ang="0">
                  <a:pos x="836" y="27"/>
                </a:cxn>
                <a:cxn ang="0">
                  <a:pos x="887" y="16"/>
                </a:cxn>
                <a:cxn ang="0">
                  <a:pos x="940" y="8"/>
                </a:cxn>
                <a:cxn ang="0">
                  <a:pos x="993" y="3"/>
                </a:cxn>
                <a:cxn ang="0">
                  <a:pos x="1047" y="0"/>
                </a:cxn>
              </a:cxnLst>
              <a:rect l="0" t="0" r="r" b="b"/>
              <a:pathLst>
                <a:path w="1048" h="1072">
                  <a:moveTo>
                    <a:pt x="0" y="1071"/>
                  </a:moveTo>
                  <a:lnTo>
                    <a:pt x="6" y="963"/>
                  </a:lnTo>
                  <a:lnTo>
                    <a:pt x="12" y="910"/>
                  </a:lnTo>
                  <a:lnTo>
                    <a:pt x="22" y="858"/>
                  </a:lnTo>
                  <a:lnTo>
                    <a:pt x="34" y="807"/>
                  </a:lnTo>
                  <a:lnTo>
                    <a:pt x="48" y="757"/>
                  </a:lnTo>
                  <a:lnTo>
                    <a:pt x="64" y="708"/>
                  </a:lnTo>
                  <a:lnTo>
                    <a:pt x="83" y="660"/>
                  </a:lnTo>
                  <a:lnTo>
                    <a:pt x="104" y="613"/>
                  </a:lnTo>
                  <a:lnTo>
                    <a:pt x="127" y="568"/>
                  </a:lnTo>
                  <a:lnTo>
                    <a:pt x="152" y="523"/>
                  </a:lnTo>
                  <a:lnTo>
                    <a:pt x="180" y="480"/>
                  </a:lnTo>
                  <a:lnTo>
                    <a:pt x="209" y="439"/>
                  </a:lnTo>
                  <a:lnTo>
                    <a:pt x="240" y="399"/>
                  </a:lnTo>
                  <a:lnTo>
                    <a:pt x="273" y="360"/>
                  </a:lnTo>
                  <a:lnTo>
                    <a:pt x="307" y="323"/>
                  </a:lnTo>
                  <a:lnTo>
                    <a:pt x="344" y="288"/>
                  </a:lnTo>
                  <a:lnTo>
                    <a:pt x="382" y="254"/>
                  </a:lnTo>
                  <a:lnTo>
                    <a:pt x="421" y="222"/>
                  </a:lnTo>
                  <a:lnTo>
                    <a:pt x="462" y="192"/>
                  </a:lnTo>
                  <a:lnTo>
                    <a:pt x="504" y="164"/>
                  </a:lnTo>
                  <a:lnTo>
                    <a:pt x="548" y="138"/>
                  </a:lnTo>
                  <a:lnTo>
                    <a:pt x="593" y="114"/>
                  </a:lnTo>
                  <a:lnTo>
                    <a:pt x="640" y="92"/>
                  </a:lnTo>
                  <a:lnTo>
                    <a:pt x="687" y="72"/>
                  </a:lnTo>
                  <a:lnTo>
                    <a:pt x="736" y="55"/>
                  </a:lnTo>
                  <a:lnTo>
                    <a:pt x="785" y="40"/>
                  </a:lnTo>
                  <a:lnTo>
                    <a:pt x="836" y="27"/>
                  </a:lnTo>
                  <a:lnTo>
                    <a:pt x="887" y="16"/>
                  </a:lnTo>
                  <a:lnTo>
                    <a:pt x="940" y="8"/>
                  </a:lnTo>
                  <a:lnTo>
                    <a:pt x="993" y="3"/>
                  </a:lnTo>
                  <a:lnTo>
                    <a:pt x="1047" y="0"/>
                  </a:ln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3801" y="1338"/>
              <a:ext cx="968" cy="1071"/>
            </a:xfrm>
            <a:custGeom>
              <a:avLst/>
              <a:gdLst/>
              <a:ahLst/>
              <a:cxnLst>
                <a:cxn ang="0">
                  <a:pos x="1048" y="1071"/>
                </a:cxn>
                <a:cxn ang="0">
                  <a:pos x="1042" y="963"/>
                </a:cxn>
                <a:cxn ang="0">
                  <a:pos x="1035" y="910"/>
                </a:cxn>
                <a:cxn ang="0">
                  <a:pos x="1026" y="858"/>
                </a:cxn>
                <a:cxn ang="0">
                  <a:pos x="1014" y="807"/>
                </a:cxn>
                <a:cxn ang="0">
                  <a:pos x="1000" y="757"/>
                </a:cxn>
                <a:cxn ang="0">
                  <a:pos x="983" y="708"/>
                </a:cxn>
                <a:cxn ang="0">
                  <a:pos x="964" y="660"/>
                </a:cxn>
                <a:cxn ang="0">
                  <a:pos x="943" y="613"/>
                </a:cxn>
                <a:cxn ang="0">
                  <a:pos x="920" y="567"/>
                </a:cxn>
                <a:cxn ang="0">
                  <a:pos x="895" y="523"/>
                </a:cxn>
                <a:cxn ang="0">
                  <a:pos x="868" y="480"/>
                </a:cxn>
                <a:cxn ang="0">
                  <a:pos x="838" y="438"/>
                </a:cxn>
                <a:cxn ang="0">
                  <a:pos x="808" y="398"/>
                </a:cxn>
                <a:cxn ang="0">
                  <a:pos x="774" y="360"/>
                </a:cxn>
                <a:cxn ang="0">
                  <a:pos x="740" y="323"/>
                </a:cxn>
                <a:cxn ang="0">
                  <a:pos x="704" y="287"/>
                </a:cxn>
                <a:cxn ang="0">
                  <a:pos x="666" y="254"/>
                </a:cxn>
                <a:cxn ang="0">
                  <a:pos x="626" y="222"/>
                </a:cxn>
                <a:cxn ang="0">
                  <a:pos x="585" y="192"/>
                </a:cxn>
                <a:cxn ang="0">
                  <a:pos x="543" y="164"/>
                </a:cxn>
                <a:cxn ang="0">
                  <a:pos x="499" y="138"/>
                </a:cxn>
                <a:cxn ang="0">
                  <a:pos x="454" y="114"/>
                </a:cxn>
                <a:cxn ang="0">
                  <a:pos x="408" y="92"/>
                </a:cxn>
                <a:cxn ang="0">
                  <a:pos x="360" y="72"/>
                </a:cxn>
                <a:cxn ang="0">
                  <a:pos x="312" y="54"/>
                </a:cxn>
                <a:cxn ang="0">
                  <a:pos x="262" y="39"/>
                </a:cxn>
                <a:cxn ang="0">
                  <a:pos x="211" y="26"/>
                </a:cxn>
                <a:cxn ang="0">
                  <a:pos x="160" y="16"/>
                </a:cxn>
                <a:cxn ang="0">
                  <a:pos x="107" y="8"/>
                </a:cxn>
                <a:cxn ang="0">
                  <a:pos x="54" y="2"/>
                </a:cxn>
                <a:cxn ang="0">
                  <a:pos x="0" y="0"/>
                </a:cxn>
              </a:cxnLst>
              <a:rect l="0" t="0" r="r" b="b"/>
              <a:pathLst>
                <a:path w="1049" h="1072">
                  <a:moveTo>
                    <a:pt x="1048" y="1071"/>
                  </a:moveTo>
                  <a:lnTo>
                    <a:pt x="1042" y="963"/>
                  </a:lnTo>
                  <a:lnTo>
                    <a:pt x="1035" y="910"/>
                  </a:lnTo>
                  <a:lnTo>
                    <a:pt x="1026" y="858"/>
                  </a:lnTo>
                  <a:lnTo>
                    <a:pt x="1014" y="807"/>
                  </a:lnTo>
                  <a:lnTo>
                    <a:pt x="1000" y="757"/>
                  </a:lnTo>
                  <a:lnTo>
                    <a:pt x="983" y="708"/>
                  </a:lnTo>
                  <a:lnTo>
                    <a:pt x="964" y="660"/>
                  </a:lnTo>
                  <a:lnTo>
                    <a:pt x="943" y="613"/>
                  </a:lnTo>
                  <a:lnTo>
                    <a:pt x="920" y="567"/>
                  </a:lnTo>
                  <a:lnTo>
                    <a:pt x="895" y="523"/>
                  </a:lnTo>
                  <a:lnTo>
                    <a:pt x="868" y="480"/>
                  </a:lnTo>
                  <a:lnTo>
                    <a:pt x="838" y="438"/>
                  </a:lnTo>
                  <a:lnTo>
                    <a:pt x="808" y="398"/>
                  </a:lnTo>
                  <a:lnTo>
                    <a:pt x="774" y="360"/>
                  </a:lnTo>
                  <a:lnTo>
                    <a:pt x="740" y="323"/>
                  </a:lnTo>
                  <a:lnTo>
                    <a:pt x="704" y="287"/>
                  </a:lnTo>
                  <a:lnTo>
                    <a:pt x="666" y="254"/>
                  </a:lnTo>
                  <a:lnTo>
                    <a:pt x="626" y="222"/>
                  </a:lnTo>
                  <a:lnTo>
                    <a:pt x="585" y="192"/>
                  </a:lnTo>
                  <a:lnTo>
                    <a:pt x="543" y="164"/>
                  </a:lnTo>
                  <a:lnTo>
                    <a:pt x="499" y="138"/>
                  </a:lnTo>
                  <a:lnTo>
                    <a:pt x="454" y="114"/>
                  </a:lnTo>
                  <a:lnTo>
                    <a:pt x="408" y="92"/>
                  </a:lnTo>
                  <a:lnTo>
                    <a:pt x="360" y="72"/>
                  </a:lnTo>
                  <a:lnTo>
                    <a:pt x="312" y="54"/>
                  </a:lnTo>
                  <a:lnTo>
                    <a:pt x="262" y="39"/>
                  </a:lnTo>
                  <a:lnTo>
                    <a:pt x="211" y="26"/>
                  </a:lnTo>
                  <a:lnTo>
                    <a:pt x="160" y="16"/>
                  </a:lnTo>
                  <a:lnTo>
                    <a:pt x="107" y="8"/>
                  </a:lnTo>
                  <a:lnTo>
                    <a:pt x="54" y="2"/>
                  </a:ln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33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475" y="1892"/>
              <a:ext cx="438" cy="511"/>
            </a:xfrm>
            <a:custGeom>
              <a:avLst/>
              <a:gdLst/>
              <a:ahLst/>
              <a:cxnLst>
                <a:cxn ang="0">
                  <a:pos x="1" y="510"/>
                </a:cxn>
                <a:cxn ang="0">
                  <a:pos x="0" y="510"/>
                </a:cxn>
                <a:cxn ang="0">
                  <a:pos x="0" y="509"/>
                </a:cxn>
                <a:cxn ang="0">
                  <a:pos x="0" y="509"/>
                </a:cxn>
                <a:cxn ang="0">
                  <a:pos x="0" y="508"/>
                </a:cxn>
                <a:cxn ang="0">
                  <a:pos x="0" y="508"/>
                </a:cxn>
                <a:cxn ang="0">
                  <a:pos x="0" y="508"/>
                </a:cxn>
                <a:cxn ang="0">
                  <a:pos x="0" y="508"/>
                </a:cxn>
                <a:cxn ang="0">
                  <a:pos x="0" y="507"/>
                </a:cxn>
                <a:cxn ang="0">
                  <a:pos x="0" y="507"/>
                </a:cxn>
                <a:cxn ang="0">
                  <a:pos x="0" y="506"/>
                </a:cxn>
                <a:cxn ang="0">
                  <a:pos x="0" y="506"/>
                </a:cxn>
                <a:cxn ang="0">
                  <a:pos x="0" y="506"/>
                </a:cxn>
                <a:cxn ang="0">
                  <a:pos x="0" y="506"/>
                </a:cxn>
                <a:cxn ang="0">
                  <a:pos x="0" y="505"/>
                </a:cxn>
                <a:cxn ang="0">
                  <a:pos x="0" y="505"/>
                </a:cxn>
                <a:cxn ang="0">
                  <a:pos x="0" y="504"/>
                </a:cxn>
                <a:cxn ang="0">
                  <a:pos x="0" y="504"/>
                </a:cxn>
                <a:cxn ang="0">
                  <a:pos x="0" y="504"/>
                </a:cxn>
                <a:cxn ang="0">
                  <a:pos x="0" y="504"/>
                </a:cxn>
                <a:cxn ang="0">
                  <a:pos x="0" y="503"/>
                </a:cxn>
                <a:cxn ang="0">
                  <a:pos x="0" y="503"/>
                </a:cxn>
                <a:cxn ang="0">
                  <a:pos x="0" y="502"/>
                </a:cxn>
                <a:cxn ang="0">
                  <a:pos x="0" y="502"/>
                </a:cxn>
                <a:cxn ang="0">
                  <a:pos x="0" y="502"/>
                </a:cxn>
                <a:cxn ang="0">
                  <a:pos x="0" y="502"/>
                </a:cxn>
                <a:cxn ang="0">
                  <a:pos x="0" y="501"/>
                </a:cxn>
                <a:cxn ang="0">
                  <a:pos x="0" y="501"/>
                </a:cxn>
                <a:cxn ang="0">
                  <a:pos x="0" y="500"/>
                </a:cxn>
                <a:cxn ang="0">
                  <a:pos x="0" y="500"/>
                </a:cxn>
                <a:cxn ang="0">
                  <a:pos x="0" y="500"/>
                </a:cxn>
                <a:cxn ang="0">
                  <a:pos x="0" y="500"/>
                </a:cxn>
                <a:cxn ang="0">
                  <a:pos x="3" y="450"/>
                </a:cxn>
                <a:cxn ang="0">
                  <a:pos x="5" y="426"/>
                </a:cxn>
                <a:cxn ang="0">
                  <a:pos x="9" y="402"/>
                </a:cxn>
                <a:cxn ang="0">
                  <a:pos x="15" y="378"/>
                </a:cxn>
                <a:cxn ang="0">
                  <a:pos x="21" y="355"/>
                </a:cxn>
                <a:cxn ang="0">
                  <a:pos x="29" y="332"/>
                </a:cxn>
                <a:cxn ang="0">
                  <a:pos x="37" y="310"/>
                </a:cxn>
                <a:cxn ang="0">
                  <a:pos x="46" y="289"/>
                </a:cxn>
                <a:cxn ang="0">
                  <a:pos x="57" y="268"/>
                </a:cxn>
                <a:cxn ang="0">
                  <a:pos x="68" y="247"/>
                </a:cxn>
                <a:cxn ang="0">
                  <a:pos x="80" y="228"/>
                </a:cxn>
                <a:cxn ang="0">
                  <a:pos x="93" y="208"/>
                </a:cxn>
                <a:cxn ang="0">
                  <a:pos x="107" y="190"/>
                </a:cxn>
                <a:cxn ang="0">
                  <a:pos x="122" y="172"/>
                </a:cxn>
                <a:cxn ang="0">
                  <a:pos x="138" y="154"/>
                </a:cxn>
                <a:cxn ang="0">
                  <a:pos x="154" y="138"/>
                </a:cxn>
                <a:cxn ang="0">
                  <a:pos x="171" y="122"/>
                </a:cxn>
                <a:cxn ang="0">
                  <a:pos x="189" y="108"/>
                </a:cxn>
                <a:cxn ang="0">
                  <a:pos x="208" y="94"/>
                </a:cxn>
                <a:cxn ang="0">
                  <a:pos x="227" y="80"/>
                </a:cxn>
                <a:cxn ang="0">
                  <a:pos x="247" y="68"/>
                </a:cxn>
                <a:cxn ang="0">
                  <a:pos x="267" y="57"/>
                </a:cxn>
                <a:cxn ang="0">
                  <a:pos x="289" y="46"/>
                </a:cxn>
                <a:cxn ang="0">
                  <a:pos x="310" y="37"/>
                </a:cxn>
                <a:cxn ang="0">
                  <a:pos x="332" y="28"/>
                </a:cxn>
                <a:cxn ang="0">
                  <a:pos x="355" y="21"/>
                </a:cxn>
                <a:cxn ang="0">
                  <a:pos x="378" y="14"/>
                </a:cxn>
                <a:cxn ang="0">
                  <a:pos x="401" y="9"/>
                </a:cxn>
                <a:cxn ang="0">
                  <a:pos x="425" y="5"/>
                </a:cxn>
                <a:cxn ang="0">
                  <a:pos x="449" y="2"/>
                </a:cxn>
                <a:cxn ang="0">
                  <a:pos x="474" y="0"/>
                </a:cxn>
              </a:cxnLst>
              <a:rect l="0" t="0" r="r" b="b"/>
              <a:pathLst>
                <a:path w="475" h="511">
                  <a:moveTo>
                    <a:pt x="1" y="510"/>
                  </a:moveTo>
                  <a:lnTo>
                    <a:pt x="0" y="510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0" y="507"/>
                  </a:lnTo>
                  <a:lnTo>
                    <a:pt x="0" y="507"/>
                  </a:lnTo>
                  <a:lnTo>
                    <a:pt x="0" y="506"/>
                  </a:lnTo>
                  <a:lnTo>
                    <a:pt x="0" y="506"/>
                  </a:lnTo>
                  <a:lnTo>
                    <a:pt x="0" y="506"/>
                  </a:lnTo>
                  <a:lnTo>
                    <a:pt x="0" y="506"/>
                  </a:lnTo>
                  <a:lnTo>
                    <a:pt x="0" y="505"/>
                  </a:lnTo>
                  <a:lnTo>
                    <a:pt x="0" y="505"/>
                  </a:lnTo>
                  <a:lnTo>
                    <a:pt x="0" y="504"/>
                  </a:lnTo>
                  <a:lnTo>
                    <a:pt x="0" y="504"/>
                  </a:lnTo>
                  <a:lnTo>
                    <a:pt x="0" y="504"/>
                  </a:lnTo>
                  <a:lnTo>
                    <a:pt x="0" y="504"/>
                  </a:lnTo>
                  <a:lnTo>
                    <a:pt x="0" y="503"/>
                  </a:lnTo>
                  <a:lnTo>
                    <a:pt x="0" y="503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0" y="501"/>
                  </a:lnTo>
                  <a:lnTo>
                    <a:pt x="0" y="501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0" y="500"/>
                  </a:lnTo>
                  <a:lnTo>
                    <a:pt x="3" y="450"/>
                  </a:lnTo>
                  <a:lnTo>
                    <a:pt x="5" y="426"/>
                  </a:lnTo>
                  <a:lnTo>
                    <a:pt x="9" y="402"/>
                  </a:lnTo>
                  <a:lnTo>
                    <a:pt x="15" y="378"/>
                  </a:lnTo>
                  <a:lnTo>
                    <a:pt x="21" y="355"/>
                  </a:lnTo>
                  <a:lnTo>
                    <a:pt x="29" y="332"/>
                  </a:lnTo>
                  <a:lnTo>
                    <a:pt x="37" y="310"/>
                  </a:lnTo>
                  <a:lnTo>
                    <a:pt x="46" y="289"/>
                  </a:lnTo>
                  <a:lnTo>
                    <a:pt x="57" y="268"/>
                  </a:lnTo>
                  <a:lnTo>
                    <a:pt x="68" y="247"/>
                  </a:lnTo>
                  <a:lnTo>
                    <a:pt x="80" y="228"/>
                  </a:lnTo>
                  <a:lnTo>
                    <a:pt x="93" y="208"/>
                  </a:lnTo>
                  <a:lnTo>
                    <a:pt x="107" y="190"/>
                  </a:lnTo>
                  <a:lnTo>
                    <a:pt x="122" y="172"/>
                  </a:lnTo>
                  <a:lnTo>
                    <a:pt x="138" y="154"/>
                  </a:lnTo>
                  <a:lnTo>
                    <a:pt x="154" y="138"/>
                  </a:lnTo>
                  <a:lnTo>
                    <a:pt x="171" y="122"/>
                  </a:lnTo>
                  <a:lnTo>
                    <a:pt x="189" y="108"/>
                  </a:lnTo>
                  <a:lnTo>
                    <a:pt x="208" y="94"/>
                  </a:lnTo>
                  <a:lnTo>
                    <a:pt x="227" y="80"/>
                  </a:lnTo>
                  <a:lnTo>
                    <a:pt x="247" y="68"/>
                  </a:lnTo>
                  <a:lnTo>
                    <a:pt x="267" y="57"/>
                  </a:lnTo>
                  <a:lnTo>
                    <a:pt x="289" y="46"/>
                  </a:lnTo>
                  <a:lnTo>
                    <a:pt x="310" y="37"/>
                  </a:lnTo>
                  <a:lnTo>
                    <a:pt x="332" y="28"/>
                  </a:lnTo>
                  <a:lnTo>
                    <a:pt x="355" y="21"/>
                  </a:lnTo>
                  <a:lnTo>
                    <a:pt x="378" y="14"/>
                  </a:lnTo>
                  <a:lnTo>
                    <a:pt x="401" y="9"/>
                  </a:lnTo>
                  <a:lnTo>
                    <a:pt x="425" y="5"/>
                  </a:lnTo>
                  <a:lnTo>
                    <a:pt x="449" y="2"/>
                  </a:lnTo>
                  <a:lnTo>
                    <a:pt x="474" y="0"/>
                  </a:ln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801" y="1341"/>
              <a:ext cx="968" cy="10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44"/>
                </a:cxn>
                <a:cxn ang="0">
                  <a:pos x="409" y="1069"/>
                </a:cxn>
                <a:cxn ang="0">
                  <a:pos x="1048" y="1069"/>
                </a:cxn>
              </a:cxnLst>
              <a:rect l="0" t="0" r="r" b="b"/>
              <a:pathLst>
                <a:path w="1049" h="1070">
                  <a:moveTo>
                    <a:pt x="0" y="0"/>
                  </a:moveTo>
                  <a:lnTo>
                    <a:pt x="0" y="644"/>
                  </a:lnTo>
                  <a:lnTo>
                    <a:pt x="409" y="1069"/>
                  </a:lnTo>
                  <a:lnTo>
                    <a:pt x="1048" y="1069"/>
                  </a:lnTo>
                </a:path>
              </a:pathLst>
            </a:custGeom>
            <a:noFill/>
            <a:ln w="57150" cap="flat" cmpd="sng">
              <a:solidFill>
                <a:srgbClr val="339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V="1">
              <a:off x="1947" y="1506"/>
              <a:ext cx="1957" cy="212"/>
            </a:xfrm>
            <a:prstGeom prst="line">
              <a:avLst/>
            </a:prstGeom>
            <a:noFill/>
            <a:ln w="203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1935" y="1506"/>
              <a:ext cx="1947" cy="262"/>
            </a:xfrm>
            <a:prstGeom prst="line">
              <a:avLst/>
            </a:prstGeom>
            <a:noFill/>
            <a:ln w="203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1145" y="1508"/>
              <a:ext cx="799" cy="995"/>
            </a:xfrm>
            <a:custGeom>
              <a:avLst/>
              <a:gdLst/>
              <a:ahLst/>
              <a:cxnLst>
                <a:cxn ang="0">
                  <a:pos x="862" y="0"/>
                </a:cxn>
                <a:cxn ang="0">
                  <a:pos x="861" y="0"/>
                </a:cxn>
                <a:cxn ang="0">
                  <a:pos x="860" y="0"/>
                </a:cxn>
                <a:cxn ang="0">
                  <a:pos x="859" y="0"/>
                </a:cxn>
                <a:cxn ang="0">
                  <a:pos x="858" y="0"/>
                </a:cxn>
                <a:cxn ang="0">
                  <a:pos x="857" y="0"/>
                </a:cxn>
                <a:cxn ang="0">
                  <a:pos x="856" y="0"/>
                </a:cxn>
                <a:cxn ang="0">
                  <a:pos x="855" y="0"/>
                </a:cxn>
                <a:cxn ang="0">
                  <a:pos x="854" y="0"/>
                </a:cxn>
                <a:cxn ang="0">
                  <a:pos x="852" y="0"/>
                </a:cxn>
                <a:cxn ang="0">
                  <a:pos x="851" y="0"/>
                </a:cxn>
                <a:cxn ang="0">
                  <a:pos x="850" y="0"/>
                </a:cxn>
                <a:cxn ang="0">
                  <a:pos x="849" y="0"/>
                </a:cxn>
                <a:cxn ang="0">
                  <a:pos x="848" y="0"/>
                </a:cxn>
                <a:cxn ang="0">
                  <a:pos x="847" y="0"/>
                </a:cxn>
                <a:cxn ang="0">
                  <a:pos x="846" y="0"/>
                </a:cxn>
                <a:cxn ang="0">
                  <a:pos x="717" y="9"/>
                </a:cxn>
                <a:cxn ang="0">
                  <a:pos x="634" y="26"/>
                </a:cxn>
                <a:cxn ang="0">
                  <a:pos x="555" y="52"/>
                </a:cxn>
                <a:cxn ang="0">
                  <a:pos x="479" y="84"/>
                </a:cxn>
                <a:cxn ang="0">
                  <a:pos x="407" y="124"/>
                </a:cxn>
                <a:cxn ang="0">
                  <a:pos x="340" y="171"/>
                </a:cxn>
                <a:cxn ang="0">
                  <a:pos x="277" y="223"/>
                </a:cxn>
                <a:cxn ang="0">
                  <a:pos x="219" y="282"/>
                </a:cxn>
                <a:cxn ang="0">
                  <a:pos x="168" y="346"/>
                </a:cxn>
                <a:cxn ang="0">
                  <a:pos x="122" y="414"/>
                </a:cxn>
                <a:cxn ang="0">
                  <a:pos x="83" y="488"/>
                </a:cxn>
                <a:cxn ang="0">
                  <a:pos x="51" y="565"/>
                </a:cxn>
                <a:cxn ang="0">
                  <a:pos x="26" y="646"/>
                </a:cxn>
                <a:cxn ang="0">
                  <a:pos x="9" y="730"/>
                </a:cxn>
                <a:cxn ang="0">
                  <a:pos x="0" y="817"/>
                </a:cxn>
                <a:cxn ang="0">
                  <a:pos x="0" y="870"/>
                </a:cxn>
                <a:cxn ang="0">
                  <a:pos x="0" y="878"/>
                </a:cxn>
                <a:cxn ang="0">
                  <a:pos x="0" y="886"/>
                </a:cxn>
                <a:cxn ang="0">
                  <a:pos x="0" y="895"/>
                </a:cxn>
                <a:cxn ang="0">
                  <a:pos x="0" y="904"/>
                </a:cxn>
                <a:cxn ang="0">
                  <a:pos x="1" y="912"/>
                </a:cxn>
                <a:cxn ang="0">
                  <a:pos x="2" y="920"/>
                </a:cxn>
                <a:cxn ang="0">
                  <a:pos x="2" y="929"/>
                </a:cxn>
                <a:cxn ang="0">
                  <a:pos x="3" y="937"/>
                </a:cxn>
                <a:cxn ang="0">
                  <a:pos x="4" y="946"/>
                </a:cxn>
                <a:cxn ang="0">
                  <a:pos x="4" y="954"/>
                </a:cxn>
                <a:cxn ang="0">
                  <a:pos x="6" y="962"/>
                </a:cxn>
                <a:cxn ang="0">
                  <a:pos x="6" y="970"/>
                </a:cxn>
                <a:cxn ang="0">
                  <a:pos x="8" y="978"/>
                </a:cxn>
                <a:cxn ang="0">
                  <a:pos x="9" y="987"/>
                </a:cxn>
                <a:cxn ang="0">
                  <a:pos x="10" y="995"/>
                </a:cxn>
              </a:cxnLst>
              <a:rect l="0" t="0" r="r" b="b"/>
              <a:pathLst>
                <a:path w="865" h="996">
                  <a:moveTo>
                    <a:pt x="864" y="0"/>
                  </a:moveTo>
                  <a:lnTo>
                    <a:pt x="862" y="0"/>
                  </a:lnTo>
                  <a:lnTo>
                    <a:pt x="862" y="0"/>
                  </a:lnTo>
                  <a:lnTo>
                    <a:pt x="861" y="0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59" y="0"/>
                  </a:lnTo>
                  <a:lnTo>
                    <a:pt x="858" y="0"/>
                  </a:lnTo>
                  <a:lnTo>
                    <a:pt x="858" y="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5" y="0"/>
                  </a:lnTo>
                  <a:lnTo>
                    <a:pt x="855" y="0"/>
                  </a:lnTo>
                  <a:lnTo>
                    <a:pt x="854" y="0"/>
                  </a:lnTo>
                  <a:lnTo>
                    <a:pt x="854" y="0"/>
                  </a:lnTo>
                  <a:lnTo>
                    <a:pt x="853" y="0"/>
                  </a:lnTo>
                  <a:lnTo>
                    <a:pt x="852" y="0"/>
                  </a:lnTo>
                  <a:lnTo>
                    <a:pt x="852" y="0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850" y="0"/>
                  </a:lnTo>
                  <a:lnTo>
                    <a:pt x="850" y="0"/>
                  </a:lnTo>
                  <a:lnTo>
                    <a:pt x="849" y="0"/>
                  </a:lnTo>
                  <a:lnTo>
                    <a:pt x="848" y="0"/>
                  </a:lnTo>
                  <a:lnTo>
                    <a:pt x="848" y="0"/>
                  </a:lnTo>
                  <a:lnTo>
                    <a:pt x="848" y="0"/>
                  </a:lnTo>
                  <a:lnTo>
                    <a:pt x="847" y="0"/>
                  </a:lnTo>
                  <a:lnTo>
                    <a:pt x="846" y="0"/>
                  </a:lnTo>
                  <a:lnTo>
                    <a:pt x="846" y="0"/>
                  </a:lnTo>
                  <a:lnTo>
                    <a:pt x="759" y="4"/>
                  </a:lnTo>
                  <a:lnTo>
                    <a:pt x="717" y="9"/>
                  </a:lnTo>
                  <a:lnTo>
                    <a:pt x="675" y="17"/>
                  </a:lnTo>
                  <a:lnTo>
                    <a:pt x="634" y="26"/>
                  </a:lnTo>
                  <a:lnTo>
                    <a:pt x="594" y="38"/>
                  </a:lnTo>
                  <a:lnTo>
                    <a:pt x="555" y="52"/>
                  </a:lnTo>
                  <a:lnTo>
                    <a:pt x="516" y="67"/>
                  </a:lnTo>
                  <a:lnTo>
                    <a:pt x="479" y="84"/>
                  </a:lnTo>
                  <a:lnTo>
                    <a:pt x="442" y="103"/>
                  </a:lnTo>
                  <a:lnTo>
                    <a:pt x="407" y="124"/>
                  </a:lnTo>
                  <a:lnTo>
                    <a:pt x="373" y="146"/>
                  </a:lnTo>
                  <a:lnTo>
                    <a:pt x="340" y="171"/>
                  </a:lnTo>
                  <a:lnTo>
                    <a:pt x="308" y="196"/>
                  </a:lnTo>
                  <a:lnTo>
                    <a:pt x="277" y="223"/>
                  </a:lnTo>
                  <a:lnTo>
                    <a:pt x="248" y="252"/>
                  </a:lnTo>
                  <a:lnTo>
                    <a:pt x="219" y="282"/>
                  </a:lnTo>
                  <a:lnTo>
                    <a:pt x="193" y="313"/>
                  </a:lnTo>
                  <a:lnTo>
                    <a:pt x="168" y="346"/>
                  </a:lnTo>
                  <a:lnTo>
                    <a:pt x="144" y="379"/>
                  </a:lnTo>
                  <a:lnTo>
                    <a:pt x="122" y="414"/>
                  </a:lnTo>
                  <a:lnTo>
                    <a:pt x="102" y="450"/>
                  </a:lnTo>
                  <a:lnTo>
                    <a:pt x="83" y="488"/>
                  </a:lnTo>
                  <a:lnTo>
                    <a:pt x="66" y="526"/>
                  </a:lnTo>
                  <a:lnTo>
                    <a:pt x="51" y="565"/>
                  </a:lnTo>
                  <a:lnTo>
                    <a:pt x="38" y="605"/>
                  </a:lnTo>
                  <a:lnTo>
                    <a:pt x="26" y="646"/>
                  </a:lnTo>
                  <a:lnTo>
                    <a:pt x="17" y="688"/>
                  </a:lnTo>
                  <a:lnTo>
                    <a:pt x="9" y="730"/>
                  </a:lnTo>
                  <a:lnTo>
                    <a:pt x="4" y="773"/>
                  </a:lnTo>
                  <a:lnTo>
                    <a:pt x="0" y="817"/>
                  </a:lnTo>
                  <a:lnTo>
                    <a:pt x="0" y="861"/>
                  </a:lnTo>
                  <a:lnTo>
                    <a:pt x="0" y="870"/>
                  </a:lnTo>
                  <a:lnTo>
                    <a:pt x="0" y="874"/>
                  </a:lnTo>
                  <a:lnTo>
                    <a:pt x="0" y="878"/>
                  </a:lnTo>
                  <a:lnTo>
                    <a:pt x="0" y="882"/>
                  </a:lnTo>
                  <a:lnTo>
                    <a:pt x="0" y="886"/>
                  </a:lnTo>
                  <a:lnTo>
                    <a:pt x="0" y="891"/>
                  </a:lnTo>
                  <a:lnTo>
                    <a:pt x="0" y="895"/>
                  </a:lnTo>
                  <a:lnTo>
                    <a:pt x="0" y="899"/>
                  </a:lnTo>
                  <a:lnTo>
                    <a:pt x="0" y="904"/>
                  </a:lnTo>
                  <a:lnTo>
                    <a:pt x="1" y="908"/>
                  </a:lnTo>
                  <a:lnTo>
                    <a:pt x="1" y="912"/>
                  </a:lnTo>
                  <a:lnTo>
                    <a:pt x="1" y="916"/>
                  </a:lnTo>
                  <a:lnTo>
                    <a:pt x="2" y="920"/>
                  </a:lnTo>
                  <a:lnTo>
                    <a:pt x="2" y="924"/>
                  </a:lnTo>
                  <a:lnTo>
                    <a:pt x="2" y="929"/>
                  </a:lnTo>
                  <a:lnTo>
                    <a:pt x="2" y="933"/>
                  </a:lnTo>
                  <a:lnTo>
                    <a:pt x="3" y="937"/>
                  </a:lnTo>
                  <a:lnTo>
                    <a:pt x="3" y="941"/>
                  </a:lnTo>
                  <a:lnTo>
                    <a:pt x="4" y="946"/>
                  </a:lnTo>
                  <a:lnTo>
                    <a:pt x="4" y="950"/>
                  </a:lnTo>
                  <a:lnTo>
                    <a:pt x="4" y="954"/>
                  </a:lnTo>
                  <a:lnTo>
                    <a:pt x="5" y="958"/>
                  </a:lnTo>
                  <a:lnTo>
                    <a:pt x="6" y="962"/>
                  </a:lnTo>
                  <a:lnTo>
                    <a:pt x="6" y="966"/>
                  </a:lnTo>
                  <a:lnTo>
                    <a:pt x="6" y="970"/>
                  </a:lnTo>
                  <a:lnTo>
                    <a:pt x="7" y="974"/>
                  </a:lnTo>
                  <a:lnTo>
                    <a:pt x="8" y="978"/>
                  </a:lnTo>
                  <a:lnTo>
                    <a:pt x="8" y="983"/>
                  </a:lnTo>
                  <a:lnTo>
                    <a:pt x="9" y="987"/>
                  </a:lnTo>
                  <a:lnTo>
                    <a:pt x="9" y="991"/>
                  </a:lnTo>
                  <a:lnTo>
                    <a:pt x="10" y="995"/>
                  </a:lnTo>
                </a:path>
              </a:pathLst>
            </a:custGeom>
            <a:noFill/>
            <a:ln w="2032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1245" y="1718"/>
              <a:ext cx="703" cy="773"/>
            </a:xfrm>
            <a:custGeom>
              <a:avLst/>
              <a:gdLst/>
              <a:ahLst/>
              <a:cxnLst>
                <a:cxn ang="0">
                  <a:pos x="761" y="0"/>
                </a:cxn>
                <a:cxn ang="0">
                  <a:pos x="683" y="5"/>
                </a:cxn>
                <a:cxn ang="0">
                  <a:pos x="644" y="10"/>
                </a:cxn>
                <a:cxn ang="0">
                  <a:pos x="607" y="17"/>
                </a:cxn>
                <a:cxn ang="0">
                  <a:pos x="570" y="26"/>
                </a:cxn>
                <a:cxn ang="0">
                  <a:pos x="534" y="37"/>
                </a:cxn>
                <a:cxn ang="0">
                  <a:pos x="499" y="50"/>
                </a:cxn>
                <a:cxn ang="0">
                  <a:pos x="464" y="64"/>
                </a:cxn>
                <a:cxn ang="0">
                  <a:pos x="430" y="79"/>
                </a:cxn>
                <a:cxn ang="0">
                  <a:pos x="398" y="96"/>
                </a:cxn>
                <a:cxn ang="0">
                  <a:pos x="366" y="115"/>
                </a:cxn>
                <a:cxn ang="0">
                  <a:pos x="335" y="135"/>
                </a:cxn>
                <a:cxn ang="0">
                  <a:pos x="305" y="157"/>
                </a:cxn>
                <a:cxn ang="0">
                  <a:pos x="276" y="180"/>
                </a:cxn>
                <a:cxn ang="0">
                  <a:pos x="249" y="204"/>
                </a:cxn>
                <a:cxn ang="0">
                  <a:pos x="222" y="230"/>
                </a:cxn>
                <a:cxn ang="0">
                  <a:pos x="197" y="256"/>
                </a:cxn>
                <a:cxn ang="0">
                  <a:pos x="173" y="284"/>
                </a:cxn>
                <a:cxn ang="0">
                  <a:pos x="151" y="313"/>
                </a:cxn>
                <a:cxn ang="0">
                  <a:pos x="130" y="343"/>
                </a:cxn>
                <a:cxn ang="0">
                  <a:pos x="110" y="374"/>
                </a:cxn>
                <a:cxn ang="0">
                  <a:pos x="92" y="406"/>
                </a:cxn>
                <a:cxn ang="0">
                  <a:pos x="75" y="440"/>
                </a:cxn>
                <a:cxn ang="0">
                  <a:pos x="60" y="474"/>
                </a:cxn>
                <a:cxn ang="0">
                  <a:pos x="46" y="508"/>
                </a:cxn>
                <a:cxn ang="0">
                  <a:pos x="34" y="544"/>
                </a:cxn>
                <a:cxn ang="0">
                  <a:pos x="24" y="580"/>
                </a:cxn>
                <a:cxn ang="0">
                  <a:pos x="15" y="618"/>
                </a:cxn>
                <a:cxn ang="0">
                  <a:pos x="8" y="655"/>
                </a:cxn>
                <a:cxn ang="0">
                  <a:pos x="4" y="694"/>
                </a:cxn>
                <a:cxn ang="0">
                  <a:pos x="1" y="732"/>
                </a:cxn>
                <a:cxn ang="0">
                  <a:pos x="0" y="772"/>
                </a:cxn>
              </a:cxnLst>
              <a:rect l="0" t="0" r="r" b="b"/>
              <a:pathLst>
                <a:path w="762" h="773">
                  <a:moveTo>
                    <a:pt x="761" y="0"/>
                  </a:moveTo>
                  <a:lnTo>
                    <a:pt x="683" y="5"/>
                  </a:lnTo>
                  <a:lnTo>
                    <a:pt x="644" y="10"/>
                  </a:lnTo>
                  <a:lnTo>
                    <a:pt x="607" y="17"/>
                  </a:lnTo>
                  <a:lnTo>
                    <a:pt x="570" y="26"/>
                  </a:lnTo>
                  <a:lnTo>
                    <a:pt x="534" y="37"/>
                  </a:lnTo>
                  <a:lnTo>
                    <a:pt x="499" y="50"/>
                  </a:lnTo>
                  <a:lnTo>
                    <a:pt x="464" y="64"/>
                  </a:lnTo>
                  <a:lnTo>
                    <a:pt x="430" y="79"/>
                  </a:lnTo>
                  <a:lnTo>
                    <a:pt x="398" y="96"/>
                  </a:lnTo>
                  <a:lnTo>
                    <a:pt x="366" y="115"/>
                  </a:lnTo>
                  <a:lnTo>
                    <a:pt x="335" y="135"/>
                  </a:lnTo>
                  <a:lnTo>
                    <a:pt x="305" y="157"/>
                  </a:lnTo>
                  <a:lnTo>
                    <a:pt x="276" y="180"/>
                  </a:lnTo>
                  <a:lnTo>
                    <a:pt x="249" y="204"/>
                  </a:lnTo>
                  <a:lnTo>
                    <a:pt x="222" y="230"/>
                  </a:lnTo>
                  <a:lnTo>
                    <a:pt x="197" y="256"/>
                  </a:lnTo>
                  <a:lnTo>
                    <a:pt x="173" y="284"/>
                  </a:lnTo>
                  <a:lnTo>
                    <a:pt x="151" y="313"/>
                  </a:lnTo>
                  <a:lnTo>
                    <a:pt x="130" y="343"/>
                  </a:lnTo>
                  <a:lnTo>
                    <a:pt x="110" y="374"/>
                  </a:lnTo>
                  <a:lnTo>
                    <a:pt x="92" y="406"/>
                  </a:lnTo>
                  <a:lnTo>
                    <a:pt x="75" y="440"/>
                  </a:lnTo>
                  <a:lnTo>
                    <a:pt x="60" y="474"/>
                  </a:lnTo>
                  <a:lnTo>
                    <a:pt x="46" y="508"/>
                  </a:lnTo>
                  <a:lnTo>
                    <a:pt x="34" y="544"/>
                  </a:lnTo>
                  <a:lnTo>
                    <a:pt x="24" y="580"/>
                  </a:lnTo>
                  <a:lnTo>
                    <a:pt x="15" y="618"/>
                  </a:lnTo>
                  <a:lnTo>
                    <a:pt x="8" y="655"/>
                  </a:lnTo>
                  <a:lnTo>
                    <a:pt x="4" y="694"/>
                  </a:lnTo>
                  <a:lnTo>
                    <a:pt x="1" y="732"/>
                  </a:lnTo>
                  <a:lnTo>
                    <a:pt x="0" y="772"/>
                  </a:lnTo>
                </a:path>
              </a:pathLst>
            </a:custGeom>
            <a:noFill/>
            <a:ln w="2032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151" y="2464"/>
              <a:ext cx="98" cy="849"/>
            </a:xfrm>
            <a:custGeom>
              <a:avLst/>
              <a:gdLst/>
              <a:ahLst/>
              <a:cxnLst>
                <a:cxn ang="0">
                  <a:pos x="1" y="38"/>
                </a:cxn>
                <a:cxn ang="0">
                  <a:pos x="0" y="46"/>
                </a:cxn>
                <a:cxn ang="0">
                  <a:pos x="0" y="57"/>
                </a:cxn>
                <a:cxn ang="0">
                  <a:pos x="0" y="72"/>
                </a:cxn>
                <a:cxn ang="0">
                  <a:pos x="0" y="90"/>
                </a:cxn>
                <a:cxn ang="0">
                  <a:pos x="0" y="112"/>
                </a:cxn>
                <a:cxn ang="0">
                  <a:pos x="0" y="136"/>
                </a:cxn>
                <a:cxn ang="0">
                  <a:pos x="1" y="164"/>
                </a:cxn>
                <a:cxn ang="0">
                  <a:pos x="1" y="193"/>
                </a:cxn>
                <a:cxn ang="0">
                  <a:pos x="1" y="225"/>
                </a:cxn>
                <a:cxn ang="0">
                  <a:pos x="1" y="258"/>
                </a:cxn>
                <a:cxn ang="0">
                  <a:pos x="2" y="293"/>
                </a:cxn>
                <a:cxn ang="0">
                  <a:pos x="2" y="330"/>
                </a:cxn>
                <a:cxn ang="0">
                  <a:pos x="2" y="366"/>
                </a:cxn>
                <a:cxn ang="0">
                  <a:pos x="3" y="404"/>
                </a:cxn>
                <a:cxn ang="0">
                  <a:pos x="4" y="442"/>
                </a:cxn>
                <a:cxn ang="0">
                  <a:pos x="5" y="480"/>
                </a:cxn>
                <a:cxn ang="0">
                  <a:pos x="6" y="518"/>
                </a:cxn>
                <a:cxn ang="0">
                  <a:pos x="7" y="554"/>
                </a:cxn>
                <a:cxn ang="0">
                  <a:pos x="8" y="590"/>
                </a:cxn>
                <a:cxn ang="0">
                  <a:pos x="10" y="626"/>
                </a:cxn>
                <a:cxn ang="0">
                  <a:pos x="11" y="659"/>
                </a:cxn>
                <a:cxn ang="0">
                  <a:pos x="13" y="691"/>
                </a:cxn>
                <a:cxn ang="0">
                  <a:pos x="15" y="720"/>
                </a:cxn>
                <a:cxn ang="0">
                  <a:pos x="17" y="748"/>
                </a:cxn>
                <a:cxn ang="0">
                  <a:pos x="20" y="772"/>
                </a:cxn>
                <a:cxn ang="0">
                  <a:pos x="22" y="794"/>
                </a:cxn>
                <a:cxn ang="0">
                  <a:pos x="25" y="812"/>
                </a:cxn>
                <a:cxn ang="0">
                  <a:pos x="28" y="827"/>
                </a:cxn>
                <a:cxn ang="0">
                  <a:pos x="31" y="838"/>
                </a:cxn>
                <a:cxn ang="0">
                  <a:pos x="35" y="845"/>
                </a:cxn>
                <a:cxn ang="0">
                  <a:pos x="39" y="848"/>
                </a:cxn>
                <a:cxn ang="0">
                  <a:pos x="47" y="838"/>
                </a:cxn>
                <a:cxn ang="0">
                  <a:pos x="50" y="826"/>
                </a:cxn>
                <a:cxn ang="0">
                  <a:pos x="54" y="811"/>
                </a:cxn>
                <a:cxn ang="0">
                  <a:pos x="58" y="792"/>
                </a:cxn>
                <a:cxn ang="0">
                  <a:pos x="61" y="769"/>
                </a:cxn>
                <a:cxn ang="0">
                  <a:pos x="64" y="744"/>
                </a:cxn>
                <a:cxn ang="0">
                  <a:pos x="67" y="715"/>
                </a:cxn>
                <a:cxn ang="0">
                  <a:pos x="70" y="684"/>
                </a:cxn>
                <a:cxn ang="0">
                  <a:pos x="73" y="651"/>
                </a:cxn>
                <a:cxn ang="0">
                  <a:pos x="76" y="616"/>
                </a:cxn>
                <a:cxn ang="0">
                  <a:pos x="78" y="579"/>
                </a:cxn>
                <a:cxn ang="0">
                  <a:pos x="80" y="542"/>
                </a:cxn>
                <a:cxn ang="0">
                  <a:pos x="83" y="503"/>
                </a:cxn>
                <a:cxn ang="0">
                  <a:pos x="85" y="463"/>
                </a:cxn>
                <a:cxn ang="0">
                  <a:pos x="87" y="424"/>
                </a:cxn>
                <a:cxn ang="0">
                  <a:pos x="89" y="384"/>
                </a:cxn>
                <a:cxn ang="0">
                  <a:pos x="90" y="345"/>
                </a:cxn>
                <a:cxn ang="0">
                  <a:pos x="92" y="306"/>
                </a:cxn>
                <a:cxn ang="0">
                  <a:pos x="94" y="268"/>
                </a:cxn>
                <a:cxn ang="0">
                  <a:pos x="95" y="232"/>
                </a:cxn>
                <a:cxn ang="0">
                  <a:pos x="96" y="196"/>
                </a:cxn>
                <a:cxn ang="0">
                  <a:pos x="97" y="163"/>
                </a:cxn>
                <a:cxn ang="0">
                  <a:pos x="98" y="132"/>
                </a:cxn>
                <a:cxn ang="0">
                  <a:pos x="99" y="104"/>
                </a:cxn>
                <a:cxn ang="0">
                  <a:pos x="100" y="78"/>
                </a:cxn>
                <a:cxn ang="0">
                  <a:pos x="100" y="55"/>
                </a:cxn>
                <a:cxn ang="0">
                  <a:pos x="101" y="36"/>
                </a:cxn>
                <a:cxn ang="0">
                  <a:pos x="101" y="21"/>
                </a:cxn>
                <a:cxn ang="0">
                  <a:pos x="102" y="9"/>
                </a:cxn>
                <a:cxn ang="0">
                  <a:pos x="102" y="2"/>
                </a:cxn>
                <a:cxn ang="0">
                  <a:pos x="102" y="0"/>
                </a:cxn>
              </a:cxnLst>
              <a:rect l="0" t="0" r="r" b="b"/>
              <a:pathLst>
                <a:path w="103" h="849">
                  <a:moveTo>
                    <a:pt x="1" y="38"/>
                  </a:moveTo>
                  <a:lnTo>
                    <a:pt x="0" y="46"/>
                  </a:lnTo>
                  <a:lnTo>
                    <a:pt x="0" y="57"/>
                  </a:lnTo>
                  <a:lnTo>
                    <a:pt x="0" y="72"/>
                  </a:lnTo>
                  <a:lnTo>
                    <a:pt x="0" y="90"/>
                  </a:lnTo>
                  <a:lnTo>
                    <a:pt x="0" y="112"/>
                  </a:lnTo>
                  <a:lnTo>
                    <a:pt x="0" y="136"/>
                  </a:lnTo>
                  <a:lnTo>
                    <a:pt x="1" y="164"/>
                  </a:lnTo>
                  <a:lnTo>
                    <a:pt x="1" y="193"/>
                  </a:lnTo>
                  <a:lnTo>
                    <a:pt x="1" y="225"/>
                  </a:lnTo>
                  <a:lnTo>
                    <a:pt x="1" y="258"/>
                  </a:lnTo>
                  <a:lnTo>
                    <a:pt x="2" y="293"/>
                  </a:lnTo>
                  <a:lnTo>
                    <a:pt x="2" y="330"/>
                  </a:lnTo>
                  <a:lnTo>
                    <a:pt x="2" y="366"/>
                  </a:lnTo>
                  <a:lnTo>
                    <a:pt x="3" y="404"/>
                  </a:lnTo>
                  <a:lnTo>
                    <a:pt x="4" y="442"/>
                  </a:lnTo>
                  <a:lnTo>
                    <a:pt x="5" y="480"/>
                  </a:lnTo>
                  <a:lnTo>
                    <a:pt x="6" y="518"/>
                  </a:lnTo>
                  <a:lnTo>
                    <a:pt x="7" y="554"/>
                  </a:lnTo>
                  <a:lnTo>
                    <a:pt x="8" y="590"/>
                  </a:lnTo>
                  <a:lnTo>
                    <a:pt x="10" y="626"/>
                  </a:lnTo>
                  <a:lnTo>
                    <a:pt x="11" y="659"/>
                  </a:lnTo>
                  <a:lnTo>
                    <a:pt x="13" y="691"/>
                  </a:lnTo>
                  <a:lnTo>
                    <a:pt x="15" y="720"/>
                  </a:lnTo>
                  <a:lnTo>
                    <a:pt x="17" y="748"/>
                  </a:lnTo>
                  <a:lnTo>
                    <a:pt x="20" y="772"/>
                  </a:lnTo>
                  <a:lnTo>
                    <a:pt x="22" y="794"/>
                  </a:lnTo>
                  <a:lnTo>
                    <a:pt x="25" y="812"/>
                  </a:lnTo>
                  <a:lnTo>
                    <a:pt x="28" y="827"/>
                  </a:lnTo>
                  <a:lnTo>
                    <a:pt x="31" y="838"/>
                  </a:lnTo>
                  <a:lnTo>
                    <a:pt x="35" y="845"/>
                  </a:lnTo>
                  <a:lnTo>
                    <a:pt x="39" y="848"/>
                  </a:lnTo>
                  <a:lnTo>
                    <a:pt x="47" y="838"/>
                  </a:lnTo>
                  <a:lnTo>
                    <a:pt x="50" y="826"/>
                  </a:lnTo>
                  <a:lnTo>
                    <a:pt x="54" y="811"/>
                  </a:lnTo>
                  <a:lnTo>
                    <a:pt x="58" y="792"/>
                  </a:lnTo>
                  <a:lnTo>
                    <a:pt x="61" y="769"/>
                  </a:lnTo>
                  <a:lnTo>
                    <a:pt x="64" y="744"/>
                  </a:lnTo>
                  <a:lnTo>
                    <a:pt x="67" y="715"/>
                  </a:lnTo>
                  <a:lnTo>
                    <a:pt x="70" y="684"/>
                  </a:lnTo>
                  <a:lnTo>
                    <a:pt x="73" y="651"/>
                  </a:lnTo>
                  <a:lnTo>
                    <a:pt x="76" y="616"/>
                  </a:lnTo>
                  <a:lnTo>
                    <a:pt x="78" y="579"/>
                  </a:lnTo>
                  <a:lnTo>
                    <a:pt x="80" y="542"/>
                  </a:lnTo>
                  <a:lnTo>
                    <a:pt x="83" y="503"/>
                  </a:lnTo>
                  <a:lnTo>
                    <a:pt x="85" y="463"/>
                  </a:lnTo>
                  <a:lnTo>
                    <a:pt x="87" y="424"/>
                  </a:lnTo>
                  <a:lnTo>
                    <a:pt x="89" y="384"/>
                  </a:lnTo>
                  <a:lnTo>
                    <a:pt x="90" y="345"/>
                  </a:lnTo>
                  <a:lnTo>
                    <a:pt x="92" y="306"/>
                  </a:lnTo>
                  <a:lnTo>
                    <a:pt x="94" y="268"/>
                  </a:lnTo>
                  <a:lnTo>
                    <a:pt x="95" y="232"/>
                  </a:lnTo>
                  <a:lnTo>
                    <a:pt x="96" y="196"/>
                  </a:lnTo>
                  <a:lnTo>
                    <a:pt x="97" y="163"/>
                  </a:lnTo>
                  <a:lnTo>
                    <a:pt x="98" y="132"/>
                  </a:lnTo>
                  <a:lnTo>
                    <a:pt x="99" y="104"/>
                  </a:lnTo>
                  <a:lnTo>
                    <a:pt x="100" y="78"/>
                  </a:lnTo>
                  <a:lnTo>
                    <a:pt x="100" y="55"/>
                  </a:lnTo>
                  <a:lnTo>
                    <a:pt x="101" y="36"/>
                  </a:lnTo>
                  <a:lnTo>
                    <a:pt x="101" y="21"/>
                  </a:lnTo>
                  <a:lnTo>
                    <a:pt x="102" y="9"/>
                  </a:lnTo>
                  <a:lnTo>
                    <a:pt x="102" y="2"/>
                  </a:lnTo>
                  <a:lnTo>
                    <a:pt x="102" y="0"/>
                  </a:lnTo>
                </a:path>
              </a:pathLst>
            </a:custGeom>
            <a:noFill/>
            <a:ln w="2032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3905" y="1503"/>
              <a:ext cx="732" cy="10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1" y="10"/>
                </a:cxn>
                <a:cxn ang="0">
                  <a:pos x="121" y="18"/>
                </a:cxn>
                <a:cxn ang="0">
                  <a:pos x="161" y="27"/>
                </a:cxn>
                <a:cxn ang="0">
                  <a:pos x="199" y="39"/>
                </a:cxn>
                <a:cxn ang="0">
                  <a:pos x="237" y="52"/>
                </a:cxn>
                <a:cxn ang="0">
                  <a:pos x="274" y="67"/>
                </a:cxn>
                <a:cxn ang="0">
                  <a:pos x="310" y="83"/>
                </a:cxn>
                <a:cxn ang="0">
                  <a:pos x="345" y="101"/>
                </a:cxn>
                <a:cxn ang="0">
                  <a:pos x="380" y="121"/>
                </a:cxn>
                <a:cxn ang="0">
                  <a:pos x="413" y="142"/>
                </a:cxn>
                <a:cxn ang="0">
                  <a:pos x="445" y="165"/>
                </a:cxn>
                <a:cxn ang="0">
                  <a:pos x="476" y="189"/>
                </a:cxn>
                <a:cxn ang="0">
                  <a:pos x="506" y="214"/>
                </a:cxn>
                <a:cxn ang="0">
                  <a:pos x="535" y="240"/>
                </a:cxn>
                <a:cxn ang="0">
                  <a:pos x="562" y="268"/>
                </a:cxn>
                <a:cxn ang="0">
                  <a:pos x="588" y="297"/>
                </a:cxn>
                <a:cxn ang="0">
                  <a:pos x="613" y="327"/>
                </a:cxn>
                <a:cxn ang="0">
                  <a:pos x="636" y="358"/>
                </a:cxn>
                <a:cxn ang="0">
                  <a:pos x="658" y="391"/>
                </a:cxn>
                <a:cxn ang="0">
                  <a:pos x="678" y="424"/>
                </a:cxn>
                <a:cxn ang="0">
                  <a:pos x="697" y="458"/>
                </a:cxn>
                <a:cxn ang="0">
                  <a:pos x="715" y="493"/>
                </a:cxn>
                <a:cxn ang="0">
                  <a:pos x="730" y="529"/>
                </a:cxn>
                <a:cxn ang="0">
                  <a:pos x="744" y="566"/>
                </a:cxn>
                <a:cxn ang="0">
                  <a:pos x="757" y="604"/>
                </a:cxn>
                <a:cxn ang="0">
                  <a:pos x="767" y="642"/>
                </a:cxn>
                <a:cxn ang="0">
                  <a:pos x="776" y="681"/>
                </a:cxn>
                <a:cxn ang="0">
                  <a:pos x="783" y="721"/>
                </a:cxn>
                <a:cxn ang="0">
                  <a:pos x="787" y="761"/>
                </a:cxn>
                <a:cxn ang="0">
                  <a:pos x="791" y="803"/>
                </a:cxn>
                <a:cxn ang="0">
                  <a:pos x="792" y="844"/>
                </a:cxn>
                <a:cxn ang="0">
                  <a:pos x="791" y="855"/>
                </a:cxn>
                <a:cxn ang="0">
                  <a:pos x="791" y="861"/>
                </a:cxn>
                <a:cxn ang="0">
                  <a:pos x="791" y="867"/>
                </a:cxn>
                <a:cxn ang="0">
                  <a:pos x="791" y="873"/>
                </a:cxn>
                <a:cxn ang="0">
                  <a:pos x="791" y="879"/>
                </a:cxn>
                <a:cxn ang="0">
                  <a:pos x="791" y="884"/>
                </a:cxn>
                <a:cxn ang="0">
                  <a:pos x="790" y="890"/>
                </a:cxn>
                <a:cxn ang="0">
                  <a:pos x="790" y="896"/>
                </a:cxn>
                <a:cxn ang="0">
                  <a:pos x="789" y="901"/>
                </a:cxn>
                <a:cxn ang="0">
                  <a:pos x="789" y="907"/>
                </a:cxn>
                <a:cxn ang="0">
                  <a:pos x="789" y="913"/>
                </a:cxn>
                <a:cxn ang="0">
                  <a:pos x="788" y="918"/>
                </a:cxn>
                <a:cxn ang="0">
                  <a:pos x="788" y="924"/>
                </a:cxn>
                <a:cxn ang="0">
                  <a:pos x="787" y="930"/>
                </a:cxn>
                <a:cxn ang="0">
                  <a:pos x="787" y="935"/>
                </a:cxn>
                <a:cxn ang="0">
                  <a:pos x="786" y="941"/>
                </a:cxn>
                <a:cxn ang="0">
                  <a:pos x="785" y="947"/>
                </a:cxn>
                <a:cxn ang="0">
                  <a:pos x="785" y="952"/>
                </a:cxn>
                <a:cxn ang="0">
                  <a:pos x="784" y="958"/>
                </a:cxn>
                <a:cxn ang="0">
                  <a:pos x="783" y="963"/>
                </a:cxn>
                <a:cxn ang="0">
                  <a:pos x="782" y="969"/>
                </a:cxn>
                <a:cxn ang="0">
                  <a:pos x="781" y="975"/>
                </a:cxn>
                <a:cxn ang="0">
                  <a:pos x="780" y="980"/>
                </a:cxn>
                <a:cxn ang="0">
                  <a:pos x="779" y="985"/>
                </a:cxn>
                <a:cxn ang="0">
                  <a:pos x="778" y="991"/>
                </a:cxn>
                <a:cxn ang="0">
                  <a:pos x="777" y="997"/>
                </a:cxn>
                <a:cxn ang="0">
                  <a:pos x="776" y="1002"/>
                </a:cxn>
                <a:cxn ang="0">
                  <a:pos x="775" y="1008"/>
                </a:cxn>
                <a:cxn ang="0">
                  <a:pos x="774" y="1013"/>
                </a:cxn>
                <a:cxn ang="0">
                  <a:pos x="773" y="1019"/>
                </a:cxn>
                <a:cxn ang="0">
                  <a:pos x="772" y="1024"/>
                </a:cxn>
              </a:cxnLst>
              <a:rect l="0" t="0" r="r" b="b"/>
              <a:pathLst>
                <a:path w="793" h="1025">
                  <a:moveTo>
                    <a:pt x="0" y="0"/>
                  </a:moveTo>
                  <a:lnTo>
                    <a:pt x="81" y="10"/>
                  </a:lnTo>
                  <a:lnTo>
                    <a:pt x="121" y="18"/>
                  </a:lnTo>
                  <a:lnTo>
                    <a:pt x="161" y="27"/>
                  </a:lnTo>
                  <a:lnTo>
                    <a:pt x="199" y="39"/>
                  </a:lnTo>
                  <a:lnTo>
                    <a:pt x="237" y="52"/>
                  </a:lnTo>
                  <a:lnTo>
                    <a:pt x="274" y="67"/>
                  </a:lnTo>
                  <a:lnTo>
                    <a:pt x="310" y="83"/>
                  </a:lnTo>
                  <a:lnTo>
                    <a:pt x="345" y="101"/>
                  </a:lnTo>
                  <a:lnTo>
                    <a:pt x="380" y="121"/>
                  </a:lnTo>
                  <a:lnTo>
                    <a:pt x="413" y="142"/>
                  </a:lnTo>
                  <a:lnTo>
                    <a:pt x="445" y="165"/>
                  </a:lnTo>
                  <a:lnTo>
                    <a:pt x="476" y="189"/>
                  </a:lnTo>
                  <a:lnTo>
                    <a:pt x="506" y="214"/>
                  </a:lnTo>
                  <a:lnTo>
                    <a:pt x="535" y="240"/>
                  </a:lnTo>
                  <a:lnTo>
                    <a:pt x="562" y="268"/>
                  </a:lnTo>
                  <a:lnTo>
                    <a:pt x="588" y="297"/>
                  </a:lnTo>
                  <a:lnTo>
                    <a:pt x="613" y="327"/>
                  </a:lnTo>
                  <a:lnTo>
                    <a:pt x="636" y="358"/>
                  </a:lnTo>
                  <a:lnTo>
                    <a:pt x="658" y="391"/>
                  </a:lnTo>
                  <a:lnTo>
                    <a:pt x="678" y="424"/>
                  </a:lnTo>
                  <a:lnTo>
                    <a:pt x="697" y="458"/>
                  </a:lnTo>
                  <a:lnTo>
                    <a:pt x="715" y="493"/>
                  </a:lnTo>
                  <a:lnTo>
                    <a:pt x="730" y="529"/>
                  </a:lnTo>
                  <a:lnTo>
                    <a:pt x="744" y="566"/>
                  </a:lnTo>
                  <a:lnTo>
                    <a:pt x="757" y="604"/>
                  </a:lnTo>
                  <a:lnTo>
                    <a:pt x="767" y="642"/>
                  </a:lnTo>
                  <a:lnTo>
                    <a:pt x="776" y="681"/>
                  </a:lnTo>
                  <a:lnTo>
                    <a:pt x="783" y="721"/>
                  </a:lnTo>
                  <a:lnTo>
                    <a:pt x="787" y="761"/>
                  </a:lnTo>
                  <a:lnTo>
                    <a:pt x="791" y="803"/>
                  </a:lnTo>
                  <a:lnTo>
                    <a:pt x="792" y="844"/>
                  </a:lnTo>
                  <a:lnTo>
                    <a:pt x="791" y="855"/>
                  </a:lnTo>
                  <a:lnTo>
                    <a:pt x="791" y="861"/>
                  </a:lnTo>
                  <a:lnTo>
                    <a:pt x="791" y="867"/>
                  </a:lnTo>
                  <a:lnTo>
                    <a:pt x="791" y="873"/>
                  </a:lnTo>
                  <a:lnTo>
                    <a:pt x="791" y="879"/>
                  </a:lnTo>
                  <a:lnTo>
                    <a:pt x="791" y="884"/>
                  </a:lnTo>
                  <a:lnTo>
                    <a:pt x="790" y="890"/>
                  </a:lnTo>
                  <a:lnTo>
                    <a:pt x="790" y="896"/>
                  </a:lnTo>
                  <a:lnTo>
                    <a:pt x="789" y="901"/>
                  </a:lnTo>
                  <a:lnTo>
                    <a:pt x="789" y="907"/>
                  </a:lnTo>
                  <a:lnTo>
                    <a:pt x="789" y="913"/>
                  </a:lnTo>
                  <a:lnTo>
                    <a:pt x="788" y="918"/>
                  </a:lnTo>
                  <a:lnTo>
                    <a:pt x="788" y="924"/>
                  </a:lnTo>
                  <a:lnTo>
                    <a:pt x="787" y="930"/>
                  </a:lnTo>
                  <a:lnTo>
                    <a:pt x="787" y="935"/>
                  </a:lnTo>
                  <a:lnTo>
                    <a:pt x="786" y="941"/>
                  </a:lnTo>
                  <a:lnTo>
                    <a:pt x="785" y="947"/>
                  </a:lnTo>
                  <a:lnTo>
                    <a:pt x="785" y="952"/>
                  </a:lnTo>
                  <a:lnTo>
                    <a:pt x="784" y="958"/>
                  </a:lnTo>
                  <a:lnTo>
                    <a:pt x="783" y="963"/>
                  </a:lnTo>
                  <a:lnTo>
                    <a:pt x="782" y="969"/>
                  </a:lnTo>
                  <a:lnTo>
                    <a:pt x="781" y="975"/>
                  </a:lnTo>
                  <a:lnTo>
                    <a:pt x="780" y="980"/>
                  </a:lnTo>
                  <a:lnTo>
                    <a:pt x="779" y="985"/>
                  </a:lnTo>
                  <a:lnTo>
                    <a:pt x="778" y="991"/>
                  </a:lnTo>
                  <a:lnTo>
                    <a:pt x="777" y="997"/>
                  </a:lnTo>
                  <a:lnTo>
                    <a:pt x="776" y="1002"/>
                  </a:lnTo>
                  <a:lnTo>
                    <a:pt x="775" y="1008"/>
                  </a:lnTo>
                  <a:lnTo>
                    <a:pt x="774" y="1013"/>
                  </a:lnTo>
                  <a:lnTo>
                    <a:pt x="773" y="1019"/>
                  </a:lnTo>
                  <a:lnTo>
                    <a:pt x="772" y="1024"/>
                  </a:lnTo>
                </a:path>
              </a:pathLst>
            </a:custGeom>
            <a:noFill/>
            <a:ln w="2032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3882" y="1772"/>
              <a:ext cx="588" cy="7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" y="14"/>
                </a:cxn>
                <a:cxn ang="0">
                  <a:pos x="98" y="23"/>
                </a:cxn>
                <a:cxn ang="0">
                  <a:pos x="130" y="34"/>
                </a:cxn>
                <a:cxn ang="0">
                  <a:pos x="162" y="46"/>
                </a:cxn>
                <a:cxn ang="0">
                  <a:pos x="192" y="59"/>
                </a:cxn>
                <a:cxn ang="0">
                  <a:pos x="222" y="74"/>
                </a:cxn>
                <a:cxn ang="0">
                  <a:pos x="251" y="90"/>
                </a:cxn>
                <a:cxn ang="0">
                  <a:pos x="279" y="107"/>
                </a:cxn>
                <a:cxn ang="0">
                  <a:pos x="307" y="125"/>
                </a:cxn>
                <a:cxn ang="0">
                  <a:pos x="333" y="145"/>
                </a:cxn>
                <a:cxn ang="0">
                  <a:pos x="359" y="166"/>
                </a:cxn>
                <a:cxn ang="0">
                  <a:pos x="384" y="187"/>
                </a:cxn>
                <a:cxn ang="0">
                  <a:pos x="408" y="210"/>
                </a:cxn>
                <a:cxn ang="0">
                  <a:pos x="431" y="234"/>
                </a:cxn>
                <a:cxn ang="0">
                  <a:pos x="453" y="259"/>
                </a:cxn>
                <a:cxn ang="0">
                  <a:pos x="474" y="284"/>
                </a:cxn>
                <a:cxn ang="0">
                  <a:pos x="493" y="311"/>
                </a:cxn>
                <a:cxn ang="0">
                  <a:pos x="512" y="338"/>
                </a:cxn>
                <a:cxn ang="0">
                  <a:pos x="529" y="367"/>
                </a:cxn>
                <a:cxn ang="0">
                  <a:pos x="546" y="396"/>
                </a:cxn>
                <a:cxn ang="0">
                  <a:pos x="560" y="426"/>
                </a:cxn>
                <a:cxn ang="0">
                  <a:pos x="574" y="456"/>
                </a:cxn>
                <a:cxn ang="0">
                  <a:pos x="587" y="488"/>
                </a:cxn>
                <a:cxn ang="0">
                  <a:pos x="598" y="520"/>
                </a:cxn>
                <a:cxn ang="0">
                  <a:pos x="608" y="552"/>
                </a:cxn>
                <a:cxn ang="0">
                  <a:pos x="616" y="585"/>
                </a:cxn>
                <a:cxn ang="0">
                  <a:pos x="623" y="619"/>
                </a:cxn>
                <a:cxn ang="0">
                  <a:pos x="628" y="654"/>
                </a:cxn>
                <a:cxn ang="0">
                  <a:pos x="632" y="688"/>
                </a:cxn>
                <a:cxn ang="0">
                  <a:pos x="634" y="723"/>
                </a:cxn>
                <a:cxn ang="0">
                  <a:pos x="636" y="759"/>
                </a:cxn>
                <a:cxn ang="0">
                  <a:pos x="636" y="760"/>
                </a:cxn>
                <a:cxn ang="0">
                  <a:pos x="636" y="760"/>
                </a:cxn>
                <a:cxn ang="0">
                  <a:pos x="636" y="760"/>
                </a:cxn>
                <a:cxn ang="0">
                  <a:pos x="636" y="760"/>
                </a:cxn>
                <a:cxn ang="0">
                  <a:pos x="636" y="760"/>
                </a:cxn>
                <a:cxn ang="0">
                  <a:pos x="636" y="761"/>
                </a:cxn>
                <a:cxn ang="0">
                  <a:pos x="636" y="761"/>
                </a:cxn>
                <a:cxn ang="0">
                  <a:pos x="636" y="761"/>
                </a:cxn>
                <a:cxn ang="0">
                  <a:pos x="636" y="762"/>
                </a:cxn>
                <a:cxn ang="0">
                  <a:pos x="636" y="762"/>
                </a:cxn>
                <a:cxn ang="0">
                  <a:pos x="636" y="762"/>
                </a:cxn>
                <a:cxn ang="0">
                  <a:pos x="636" y="762"/>
                </a:cxn>
                <a:cxn ang="0">
                  <a:pos x="636" y="763"/>
                </a:cxn>
                <a:cxn ang="0">
                  <a:pos x="636" y="763"/>
                </a:cxn>
                <a:cxn ang="0">
                  <a:pos x="636" y="763"/>
                </a:cxn>
                <a:cxn ang="0">
                  <a:pos x="636" y="764"/>
                </a:cxn>
                <a:cxn ang="0">
                  <a:pos x="636" y="764"/>
                </a:cxn>
                <a:cxn ang="0">
                  <a:pos x="636" y="764"/>
                </a:cxn>
                <a:cxn ang="0">
                  <a:pos x="636" y="764"/>
                </a:cxn>
                <a:cxn ang="0">
                  <a:pos x="636" y="764"/>
                </a:cxn>
                <a:cxn ang="0">
                  <a:pos x="636" y="765"/>
                </a:cxn>
                <a:cxn ang="0">
                  <a:pos x="636" y="765"/>
                </a:cxn>
                <a:cxn ang="0">
                  <a:pos x="636" y="765"/>
                </a:cxn>
                <a:cxn ang="0">
                  <a:pos x="636" y="766"/>
                </a:cxn>
                <a:cxn ang="0">
                  <a:pos x="636" y="766"/>
                </a:cxn>
                <a:cxn ang="0">
                  <a:pos x="636" y="766"/>
                </a:cxn>
                <a:cxn ang="0">
                  <a:pos x="636" y="766"/>
                </a:cxn>
                <a:cxn ang="0">
                  <a:pos x="636" y="766"/>
                </a:cxn>
                <a:cxn ang="0">
                  <a:pos x="636" y="767"/>
                </a:cxn>
                <a:cxn ang="0">
                  <a:pos x="636" y="767"/>
                </a:cxn>
                <a:cxn ang="0">
                  <a:pos x="636" y="768"/>
                </a:cxn>
              </a:cxnLst>
              <a:rect l="0" t="0" r="r" b="b"/>
              <a:pathLst>
                <a:path w="637" h="769">
                  <a:moveTo>
                    <a:pt x="0" y="0"/>
                  </a:moveTo>
                  <a:lnTo>
                    <a:pt x="66" y="14"/>
                  </a:lnTo>
                  <a:lnTo>
                    <a:pt x="98" y="23"/>
                  </a:lnTo>
                  <a:lnTo>
                    <a:pt x="130" y="34"/>
                  </a:lnTo>
                  <a:lnTo>
                    <a:pt x="162" y="46"/>
                  </a:lnTo>
                  <a:lnTo>
                    <a:pt x="192" y="59"/>
                  </a:lnTo>
                  <a:lnTo>
                    <a:pt x="222" y="74"/>
                  </a:lnTo>
                  <a:lnTo>
                    <a:pt x="251" y="90"/>
                  </a:lnTo>
                  <a:lnTo>
                    <a:pt x="279" y="107"/>
                  </a:lnTo>
                  <a:lnTo>
                    <a:pt x="307" y="125"/>
                  </a:lnTo>
                  <a:lnTo>
                    <a:pt x="333" y="145"/>
                  </a:lnTo>
                  <a:lnTo>
                    <a:pt x="359" y="166"/>
                  </a:lnTo>
                  <a:lnTo>
                    <a:pt x="384" y="187"/>
                  </a:lnTo>
                  <a:lnTo>
                    <a:pt x="408" y="210"/>
                  </a:lnTo>
                  <a:lnTo>
                    <a:pt x="431" y="234"/>
                  </a:lnTo>
                  <a:lnTo>
                    <a:pt x="453" y="259"/>
                  </a:lnTo>
                  <a:lnTo>
                    <a:pt x="474" y="284"/>
                  </a:lnTo>
                  <a:lnTo>
                    <a:pt x="493" y="311"/>
                  </a:lnTo>
                  <a:lnTo>
                    <a:pt x="512" y="338"/>
                  </a:lnTo>
                  <a:lnTo>
                    <a:pt x="529" y="367"/>
                  </a:lnTo>
                  <a:lnTo>
                    <a:pt x="546" y="396"/>
                  </a:lnTo>
                  <a:lnTo>
                    <a:pt x="560" y="426"/>
                  </a:lnTo>
                  <a:lnTo>
                    <a:pt x="574" y="456"/>
                  </a:lnTo>
                  <a:lnTo>
                    <a:pt x="587" y="488"/>
                  </a:lnTo>
                  <a:lnTo>
                    <a:pt x="598" y="520"/>
                  </a:lnTo>
                  <a:lnTo>
                    <a:pt x="608" y="552"/>
                  </a:lnTo>
                  <a:lnTo>
                    <a:pt x="616" y="585"/>
                  </a:lnTo>
                  <a:lnTo>
                    <a:pt x="623" y="619"/>
                  </a:lnTo>
                  <a:lnTo>
                    <a:pt x="628" y="654"/>
                  </a:lnTo>
                  <a:lnTo>
                    <a:pt x="632" y="688"/>
                  </a:lnTo>
                  <a:lnTo>
                    <a:pt x="634" y="723"/>
                  </a:lnTo>
                  <a:lnTo>
                    <a:pt x="636" y="759"/>
                  </a:lnTo>
                  <a:lnTo>
                    <a:pt x="636" y="760"/>
                  </a:lnTo>
                  <a:lnTo>
                    <a:pt x="636" y="760"/>
                  </a:lnTo>
                  <a:lnTo>
                    <a:pt x="636" y="760"/>
                  </a:lnTo>
                  <a:lnTo>
                    <a:pt x="636" y="760"/>
                  </a:lnTo>
                  <a:lnTo>
                    <a:pt x="636" y="760"/>
                  </a:lnTo>
                  <a:lnTo>
                    <a:pt x="636" y="761"/>
                  </a:lnTo>
                  <a:lnTo>
                    <a:pt x="636" y="761"/>
                  </a:lnTo>
                  <a:lnTo>
                    <a:pt x="636" y="761"/>
                  </a:lnTo>
                  <a:lnTo>
                    <a:pt x="636" y="762"/>
                  </a:lnTo>
                  <a:lnTo>
                    <a:pt x="636" y="762"/>
                  </a:lnTo>
                  <a:lnTo>
                    <a:pt x="636" y="762"/>
                  </a:lnTo>
                  <a:lnTo>
                    <a:pt x="636" y="762"/>
                  </a:lnTo>
                  <a:lnTo>
                    <a:pt x="636" y="763"/>
                  </a:lnTo>
                  <a:lnTo>
                    <a:pt x="636" y="763"/>
                  </a:lnTo>
                  <a:lnTo>
                    <a:pt x="636" y="763"/>
                  </a:lnTo>
                  <a:lnTo>
                    <a:pt x="636" y="764"/>
                  </a:lnTo>
                  <a:lnTo>
                    <a:pt x="636" y="764"/>
                  </a:lnTo>
                  <a:lnTo>
                    <a:pt x="636" y="764"/>
                  </a:lnTo>
                  <a:lnTo>
                    <a:pt x="636" y="764"/>
                  </a:lnTo>
                  <a:lnTo>
                    <a:pt x="636" y="764"/>
                  </a:lnTo>
                  <a:lnTo>
                    <a:pt x="636" y="765"/>
                  </a:lnTo>
                  <a:lnTo>
                    <a:pt x="636" y="765"/>
                  </a:lnTo>
                  <a:lnTo>
                    <a:pt x="636" y="765"/>
                  </a:lnTo>
                  <a:lnTo>
                    <a:pt x="636" y="766"/>
                  </a:lnTo>
                  <a:lnTo>
                    <a:pt x="636" y="766"/>
                  </a:lnTo>
                  <a:lnTo>
                    <a:pt x="636" y="766"/>
                  </a:lnTo>
                  <a:lnTo>
                    <a:pt x="636" y="766"/>
                  </a:lnTo>
                  <a:lnTo>
                    <a:pt x="636" y="766"/>
                  </a:lnTo>
                  <a:lnTo>
                    <a:pt x="636" y="767"/>
                  </a:lnTo>
                  <a:lnTo>
                    <a:pt x="636" y="767"/>
                  </a:lnTo>
                  <a:lnTo>
                    <a:pt x="636" y="768"/>
                  </a:lnTo>
                </a:path>
              </a:pathLst>
            </a:custGeom>
            <a:noFill/>
            <a:ln w="2032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4469" y="2502"/>
              <a:ext cx="151" cy="76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62" y="760"/>
                </a:cxn>
                <a:cxn ang="0">
                  <a:pos x="162" y="0"/>
                </a:cxn>
              </a:cxnLst>
              <a:rect l="0" t="0" r="r" b="b"/>
              <a:pathLst>
                <a:path w="163" h="761">
                  <a:moveTo>
                    <a:pt x="0" y="25"/>
                  </a:moveTo>
                  <a:lnTo>
                    <a:pt x="62" y="760"/>
                  </a:lnTo>
                  <a:lnTo>
                    <a:pt x="162" y="0"/>
                  </a:lnTo>
                </a:path>
              </a:pathLst>
            </a:custGeom>
            <a:noFill/>
            <a:ln w="2032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2788" y="1120"/>
              <a:ext cx="0" cy="436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2799" y="1730"/>
              <a:ext cx="0" cy="424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15" y="2863"/>
              <a:ext cx="38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2" y="0"/>
                </a:cxn>
                <a:cxn ang="0">
                  <a:pos x="400" y="0"/>
                </a:cxn>
              </a:cxnLst>
              <a:rect l="0" t="0" r="r" b="b"/>
              <a:pathLst>
                <a:path w="413" h="1">
                  <a:moveTo>
                    <a:pt x="0" y="0"/>
                  </a:moveTo>
                  <a:lnTo>
                    <a:pt x="412" y="0"/>
                  </a:lnTo>
                  <a:lnTo>
                    <a:pt x="400" y="0"/>
                  </a:lnTo>
                </a:path>
              </a:pathLst>
            </a:custGeom>
            <a:noFill/>
            <a:ln w="57150" cap="flat" cmpd="sng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1314" y="2863"/>
              <a:ext cx="322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1283" y="1181"/>
              <a:ext cx="275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700">
                  <a:solidFill>
                    <a:srgbClr val="FF3300"/>
                  </a:solidFill>
                </a:rPr>
                <a:t>+</a:t>
              </a:r>
              <a:endParaRPr lang="fr-FR" sz="2400"/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905" y="1512"/>
              <a:ext cx="275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700">
                  <a:solidFill>
                    <a:srgbClr val="FF3300"/>
                  </a:solidFill>
                </a:rPr>
                <a:t>+</a:t>
              </a:r>
              <a:endParaRPr lang="fr-FR" sz="2400"/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700" y="2024"/>
              <a:ext cx="276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700">
                  <a:solidFill>
                    <a:srgbClr val="FF3300"/>
                  </a:solidFill>
                </a:rPr>
                <a:t>+</a:t>
              </a:r>
              <a:endParaRPr lang="fr-FR" sz="2400"/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1754" y="1890"/>
              <a:ext cx="214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700">
                  <a:solidFill>
                    <a:srgbClr val="FF3300"/>
                  </a:solidFill>
                </a:rPr>
                <a:t>-</a:t>
              </a:r>
              <a:endParaRPr lang="fr-FR" sz="2400"/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1560" y="2127"/>
              <a:ext cx="214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700">
                  <a:solidFill>
                    <a:srgbClr val="FF3300"/>
                  </a:solidFill>
                </a:rPr>
                <a:t>-</a:t>
              </a:r>
              <a:endParaRPr lang="fr-FR" sz="2400"/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374" y="817"/>
              <a:ext cx="2424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700" dirty="0">
                  <a:solidFill>
                    <a:srgbClr val="FF3300"/>
                  </a:solidFill>
                </a:rPr>
                <a:t>ele</a:t>
              </a:r>
              <a:r>
                <a:rPr lang="cs-CZ" sz="2700" dirty="0">
                  <a:solidFill>
                    <a:srgbClr val="FF3300"/>
                  </a:solidFill>
                </a:rPr>
                <a:t>k</a:t>
              </a:r>
              <a:r>
                <a:rPr lang="fr-FR" sz="2700" dirty="0">
                  <a:solidFill>
                    <a:srgbClr val="FF3300"/>
                  </a:solidFill>
                </a:rPr>
                <a:t>trostatic</a:t>
              </a:r>
              <a:r>
                <a:rPr lang="cs-CZ" sz="2700" dirty="0" err="1">
                  <a:solidFill>
                    <a:srgbClr val="FF3300"/>
                  </a:solidFill>
                </a:rPr>
                <a:t>ký</a:t>
              </a:r>
              <a:r>
                <a:rPr lang="fr-FR" sz="2700" dirty="0">
                  <a:solidFill>
                    <a:srgbClr val="FF3300"/>
                  </a:solidFill>
                </a:rPr>
                <a:t> se</a:t>
              </a:r>
              <a:r>
                <a:rPr lang="cs-CZ" sz="2700" dirty="0">
                  <a:solidFill>
                    <a:srgbClr val="FF3300"/>
                  </a:solidFill>
                </a:rPr>
                <a:t>k</a:t>
              </a:r>
              <a:r>
                <a:rPr lang="fr-FR" sz="2700" dirty="0">
                  <a:solidFill>
                    <a:srgbClr val="FF3300"/>
                  </a:solidFill>
                </a:rPr>
                <a:t>tor</a:t>
              </a:r>
              <a:endParaRPr lang="fr-FR" sz="2400" dirty="0"/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3505" y="777"/>
              <a:ext cx="2250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700" dirty="0">
                  <a:solidFill>
                    <a:srgbClr val="0070C0"/>
                  </a:solidFill>
                </a:rPr>
                <a:t>magnetic</a:t>
              </a:r>
              <a:r>
                <a:rPr lang="cs-CZ" sz="2700" dirty="0" err="1">
                  <a:solidFill>
                    <a:srgbClr val="0070C0"/>
                  </a:solidFill>
                </a:rPr>
                <a:t>ký</a:t>
              </a:r>
              <a:r>
                <a:rPr lang="fr-FR" sz="2700" dirty="0">
                  <a:solidFill>
                    <a:srgbClr val="0070C0"/>
                  </a:solidFill>
                </a:rPr>
                <a:t> se</a:t>
              </a:r>
              <a:r>
                <a:rPr lang="cs-CZ" sz="2700" dirty="0">
                  <a:solidFill>
                    <a:srgbClr val="0070C0"/>
                  </a:solidFill>
                </a:rPr>
                <a:t>k</a:t>
              </a:r>
              <a:r>
                <a:rPr lang="fr-FR" sz="2700" dirty="0">
                  <a:solidFill>
                    <a:srgbClr val="0070C0"/>
                  </a:solidFill>
                </a:rPr>
                <a:t>tor</a:t>
              </a:r>
              <a:endParaRPr lang="fr-FR" sz="2400" dirty="0">
                <a:solidFill>
                  <a:srgbClr val="0070C0"/>
                </a:solidFill>
              </a:endParaRPr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>
              <a:off x="1296" y="2515"/>
              <a:ext cx="2027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cs-CZ" sz="2200">
                  <a:solidFill>
                    <a:srgbClr val="FF3300"/>
                  </a:solidFill>
                </a:rPr>
                <a:t>Zaostření dle</a:t>
              </a:r>
              <a:r>
                <a:rPr lang="fr-FR" sz="2200">
                  <a:solidFill>
                    <a:srgbClr val="FF3300"/>
                  </a:solidFill>
                </a:rPr>
                <a:t> energ</a:t>
              </a:r>
              <a:r>
                <a:rPr lang="cs-CZ" sz="2200">
                  <a:solidFill>
                    <a:srgbClr val="FF3300"/>
                  </a:solidFill>
                </a:rPr>
                <a:t>ie</a:t>
              </a:r>
              <a:endParaRPr lang="fr-FR" sz="2400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 flipH="1" flipV="1">
              <a:off x="1819" y="2240"/>
              <a:ext cx="149" cy="2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3056" y="2751"/>
              <a:ext cx="140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cs-CZ" sz="2200" dirty="0">
                  <a:solidFill>
                    <a:srgbClr val="0070C0"/>
                  </a:solidFill>
                </a:rPr>
                <a:t>Zaostření </a:t>
              </a:r>
              <a:r>
                <a:rPr lang="fr-FR" sz="2200" dirty="0">
                  <a:solidFill>
                    <a:srgbClr val="0070C0"/>
                  </a:solidFill>
                </a:rPr>
                <a:t>m/z</a:t>
              </a:r>
              <a:endParaRPr lang="fr-FR" sz="2400" dirty="0">
                <a:solidFill>
                  <a:srgbClr val="0070C0"/>
                </a:solidFill>
              </a:endParaRPr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V="1">
              <a:off x="3743" y="2496"/>
              <a:ext cx="184" cy="174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4047" y="3507"/>
              <a:ext cx="167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cs-CZ" sz="2200" dirty="0">
                  <a:solidFill>
                    <a:srgbClr val="C00000"/>
                  </a:solidFill>
                </a:rPr>
                <a:t>Dvojitá fokusace</a:t>
              </a:r>
              <a:endParaRPr lang="fr-FR" sz="2400" dirty="0">
                <a:solidFill>
                  <a:srgbClr val="C00000"/>
                </a:solidFill>
              </a:endParaRP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995" y="3582"/>
              <a:ext cx="60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cs-CZ" sz="2200" dirty="0">
                  <a:solidFill>
                    <a:srgbClr val="C00000"/>
                  </a:solidFill>
                </a:rPr>
                <a:t>ionty</a:t>
              </a:r>
              <a:endParaRPr lang="fr-FR" sz="2400" dirty="0">
                <a:solidFill>
                  <a:srgbClr val="C00000"/>
                </a:solidFill>
              </a:endParaRPr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 flipV="1">
              <a:off x="1210" y="3408"/>
              <a:ext cx="0" cy="19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01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cs-CZ" dirty="0" smtClean="0"/>
              <a:t>Rozlišení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24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539552" y="1601788"/>
            <a:ext cx="7486972" cy="4533900"/>
            <a:chOff x="211138" y="1601788"/>
            <a:chExt cx="7599362" cy="4533900"/>
          </a:xfrm>
        </p:grpSpPr>
        <p:sp>
          <p:nvSpPr>
            <p:cNvPr id="7" name="Rectangle 59"/>
            <p:cNvSpPr>
              <a:spLocks noChangeArrowheads="1"/>
            </p:cNvSpPr>
            <p:nvPr/>
          </p:nvSpPr>
          <p:spPr bwMode="auto">
            <a:xfrm>
              <a:off x="1547813" y="3654425"/>
              <a:ext cx="987425" cy="12858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8" name="Rectangle 60"/>
            <p:cNvSpPr>
              <a:spLocks noChangeArrowheads="1"/>
            </p:cNvSpPr>
            <p:nvPr/>
          </p:nvSpPr>
          <p:spPr bwMode="auto">
            <a:xfrm>
              <a:off x="3444875" y="3654425"/>
              <a:ext cx="987425" cy="12858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9" name="Rectangle 61"/>
            <p:cNvSpPr>
              <a:spLocks noChangeArrowheads="1"/>
            </p:cNvSpPr>
            <p:nvPr/>
          </p:nvSpPr>
          <p:spPr bwMode="auto">
            <a:xfrm>
              <a:off x="1758950" y="3276600"/>
              <a:ext cx="496888" cy="228600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0" name="Text Box 62"/>
            <p:cNvSpPr txBox="1">
              <a:spLocks noChangeArrowheads="1"/>
            </p:cNvSpPr>
            <p:nvPr/>
          </p:nvSpPr>
          <p:spPr bwMode="auto">
            <a:xfrm>
              <a:off x="250825" y="2889250"/>
              <a:ext cx="1045479" cy="5847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b="1" dirty="0">
                  <a:solidFill>
                    <a:srgbClr val="C00000"/>
                  </a:solidFill>
                </a:rPr>
                <a:t>Iontový</a:t>
              </a:r>
            </a:p>
            <a:p>
              <a:pPr eaLnBrk="0" hangingPunct="0"/>
              <a:r>
                <a:rPr lang="cs-CZ" sz="1600" b="1" dirty="0">
                  <a:solidFill>
                    <a:srgbClr val="C00000"/>
                  </a:solidFill>
                </a:rPr>
                <a:t>paprsek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auto">
            <a:xfrm>
              <a:off x="211138" y="3540125"/>
              <a:ext cx="1242648" cy="5847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b="1" dirty="0">
                  <a:solidFill>
                    <a:srgbClr val="0070C0"/>
                  </a:solidFill>
                </a:rPr>
                <a:t>Štěrbina </a:t>
              </a:r>
            </a:p>
            <a:p>
              <a:pPr eaLnBrk="0" hangingPunct="0"/>
              <a:r>
                <a:rPr lang="cs-CZ" sz="1600" b="1" dirty="0">
                  <a:solidFill>
                    <a:srgbClr val="0070C0"/>
                  </a:solidFill>
                </a:rPr>
                <a:t>detektoru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Line 64"/>
            <p:cNvSpPr>
              <a:spLocks noChangeShapeType="1"/>
            </p:cNvSpPr>
            <p:nvPr/>
          </p:nvSpPr>
          <p:spPr bwMode="auto">
            <a:xfrm>
              <a:off x="1865313" y="5410200"/>
              <a:ext cx="592137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Line 65"/>
            <p:cNvSpPr>
              <a:spLocks noChangeShapeType="1"/>
            </p:cNvSpPr>
            <p:nvPr/>
          </p:nvSpPr>
          <p:spPr bwMode="auto">
            <a:xfrm flipH="1">
              <a:off x="2457450" y="4468813"/>
              <a:ext cx="117475" cy="941387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Line 66"/>
            <p:cNvSpPr>
              <a:spLocks noChangeShapeType="1"/>
            </p:cNvSpPr>
            <p:nvPr/>
          </p:nvSpPr>
          <p:spPr bwMode="auto">
            <a:xfrm>
              <a:off x="3444875" y="4468813"/>
              <a:ext cx="119063" cy="941387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67"/>
            <p:cNvSpPr>
              <a:spLocks noChangeShapeType="1"/>
            </p:cNvSpPr>
            <p:nvPr/>
          </p:nvSpPr>
          <p:spPr bwMode="auto">
            <a:xfrm>
              <a:off x="2574925" y="4468813"/>
              <a:ext cx="869950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>
              <a:off x="3563938" y="5410200"/>
              <a:ext cx="592137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Rectangle 69"/>
            <p:cNvSpPr>
              <a:spLocks noChangeArrowheads="1"/>
            </p:cNvSpPr>
            <p:nvPr/>
          </p:nvSpPr>
          <p:spPr bwMode="auto">
            <a:xfrm>
              <a:off x="5065713" y="3660775"/>
              <a:ext cx="1314450" cy="1254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Rectangle 70"/>
            <p:cNvSpPr>
              <a:spLocks noChangeArrowheads="1"/>
            </p:cNvSpPr>
            <p:nvPr/>
          </p:nvSpPr>
          <p:spPr bwMode="auto">
            <a:xfrm>
              <a:off x="6494463" y="3663950"/>
              <a:ext cx="1316037" cy="12541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Line 71"/>
            <p:cNvSpPr>
              <a:spLocks noChangeShapeType="1"/>
            </p:cNvSpPr>
            <p:nvPr/>
          </p:nvSpPr>
          <p:spPr bwMode="auto">
            <a:xfrm>
              <a:off x="5891213" y="3449638"/>
              <a:ext cx="300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5780088" y="5332413"/>
              <a:ext cx="563562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1" name="Line 73"/>
            <p:cNvSpPr>
              <a:spLocks noChangeShapeType="1"/>
            </p:cNvSpPr>
            <p:nvPr/>
          </p:nvSpPr>
          <p:spPr bwMode="auto">
            <a:xfrm flipH="1">
              <a:off x="6343650" y="4437063"/>
              <a:ext cx="112713" cy="89535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6456363" y="4437063"/>
              <a:ext cx="114300" cy="89535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3" name="Line 75"/>
            <p:cNvSpPr>
              <a:spLocks noChangeShapeType="1"/>
            </p:cNvSpPr>
            <p:nvPr/>
          </p:nvSpPr>
          <p:spPr bwMode="auto">
            <a:xfrm>
              <a:off x="6570663" y="5332413"/>
              <a:ext cx="561975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4" name="Text Box 76"/>
            <p:cNvSpPr txBox="1">
              <a:spLocks noChangeArrowheads="1"/>
            </p:cNvSpPr>
            <p:nvPr/>
          </p:nvSpPr>
          <p:spPr bwMode="auto">
            <a:xfrm>
              <a:off x="2668588" y="5772150"/>
              <a:ext cx="599844" cy="3385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C00000"/>
                  </a:solidFill>
                </a:rPr>
                <a:t>400 </a:t>
              </a:r>
              <a:endParaRPr lang="en-US" sz="1600" b="1" dirty="0">
                <a:solidFill>
                  <a:srgbClr val="C00000"/>
                </a:solidFill>
                <a:latin typeface="VG Elemental Logo" pitchFamily="2" charset="2"/>
              </a:endParaRPr>
            </a:p>
          </p:txBody>
        </p:sp>
        <p:sp>
          <p:nvSpPr>
            <p:cNvPr id="25" name="Text Box 77"/>
            <p:cNvSpPr txBox="1">
              <a:spLocks noChangeArrowheads="1"/>
            </p:cNvSpPr>
            <p:nvPr/>
          </p:nvSpPr>
          <p:spPr bwMode="auto">
            <a:xfrm>
              <a:off x="6110288" y="5799138"/>
              <a:ext cx="1489075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C00000"/>
                  </a:solidFill>
                </a:rPr>
                <a:t>10 000 </a:t>
              </a:r>
              <a:endParaRPr lang="en-US" sz="1600" b="1" dirty="0">
                <a:solidFill>
                  <a:srgbClr val="C00000"/>
                </a:solidFill>
                <a:latin typeface="VG Elemental Logo" pitchFamily="2" charset="2"/>
              </a:endParaRPr>
            </a:p>
          </p:txBody>
        </p:sp>
        <p:sp>
          <p:nvSpPr>
            <p:cNvPr id="26" name="Text Box 78"/>
            <p:cNvSpPr txBox="1">
              <a:spLocks noChangeArrowheads="1"/>
            </p:cNvSpPr>
            <p:nvPr/>
          </p:nvSpPr>
          <p:spPr bwMode="auto">
            <a:xfrm>
              <a:off x="211138" y="5772150"/>
              <a:ext cx="1172116" cy="3385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b="1" dirty="0">
                  <a:solidFill>
                    <a:srgbClr val="C00000"/>
                  </a:solidFill>
                </a:rPr>
                <a:t>Rozlišení</a:t>
              </a:r>
              <a:endParaRPr lang="en-US" sz="1600" b="1" dirty="0">
                <a:solidFill>
                  <a:srgbClr val="C00000"/>
                </a:solidFill>
                <a:latin typeface="VG Elemental Logo" pitchFamily="2" charset="2"/>
              </a:endParaRPr>
            </a:p>
          </p:txBody>
        </p:sp>
        <p:sp>
          <p:nvSpPr>
            <p:cNvPr id="27" name="Rectangle 79"/>
            <p:cNvSpPr>
              <a:spLocks noChangeArrowheads="1"/>
            </p:cNvSpPr>
            <p:nvPr/>
          </p:nvSpPr>
          <p:spPr bwMode="auto">
            <a:xfrm>
              <a:off x="3236913" y="2084388"/>
              <a:ext cx="1195387" cy="13335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8" name="Text Box 80"/>
            <p:cNvSpPr txBox="1">
              <a:spLocks noChangeArrowheads="1"/>
            </p:cNvSpPr>
            <p:nvPr/>
          </p:nvSpPr>
          <p:spPr bwMode="auto">
            <a:xfrm>
              <a:off x="211138" y="1779121"/>
              <a:ext cx="1083951" cy="5847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b="1" dirty="0">
                  <a:solidFill>
                    <a:schemeClr val="accent4">
                      <a:lumMod val="75000"/>
                    </a:schemeClr>
                  </a:solidFill>
                </a:rPr>
                <a:t>Vstupní </a:t>
              </a:r>
            </a:p>
            <a:p>
              <a:pPr eaLnBrk="0" hangingPunct="0"/>
              <a:r>
                <a:rPr lang="cs-CZ" sz="1600" b="1" dirty="0">
                  <a:solidFill>
                    <a:schemeClr val="accent4">
                      <a:lumMod val="75000"/>
                    </a:schemeClr>
                  </a:solidFill>
                </a:rPr>
                <a:t>štěrbina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9" name="Rectangle 81"/>
            <p:cNvSpPr>
              <a:spLocks noChangeArrowheads="1"/>
            </p:cNvSpPr>
            <p:nvPr/>
          </p:nvSpPr>
          <p:spPr bwMode="auto">
            <a:xfrm>
              <a:off x="5065713" y="2093913"/>
              <a:ext cx="1336675" cy="1238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0" name="Rectangle 82"/>
            <p:cNvSpPr>
              <a:spLocks noChangeArrowheads="1"/>
            </p:cNvSpPr>
            <p:nvPr/>
          </p:nvSpPr>
          <p:spPr bwMode="auto">
            <a:xfrm>
              <a:off x="6473825" y="2093913"/>
              <a:ext cx="1336675" cy="123825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" name="Text Box 83"/>
            <p:cNvSpPr txBox="1">
              <a:spLocks noChangeArrowheads="1"/>
            </p:cNvSpPr>
            <p:nvPr/>
          </p:nvSpPr>
          <p:spPr bwMode="auto">
            <a:xfrm>
              <a:off x="211138" y="4759325"/>
              <a:ext cx="1179512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b="1"/>
                <a:t>Profil píku</a:t>
              </a:r>
              <a:endParaRPr lang="en-US" sz="1600" b="1">
                <a:latin typeface="VG Elemental Logo" pitchFamily="2" charset="2"/>
              </a:endParaRPr>
            </a:p>
          </p:txBody>
        </p:sp>
        <p:sp>
          <p:nvSpPr>
            <p:cNvPr id="32" name="Text Box 84"/>
            <p:cNvSpPr txBox="1">
              <a:spLocks noChangeArrowheads="1"/>
            </p:cNvSpPr>
            <p:nvPr/>
          </p:nvSpPr>
          <p:spPr bwMode="auto">
            <a:xfrm>
              <a:off x="2411413" y="1601788"/>
              <a:ext cx="1782860" cy="3385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600" b="1" u="sng" dirty="0">
                  <a:solidFill>
                    <a:srgbClr val="C00000"/>
                  </a:solidFill>
                </a:rPr>
                <a:t>Nízké rozlišení</a:t>
              </a:r>
              <a:endParaRPr lang="en-US" sz="1600" b="1" u="sng" dirty="0">
                <a:solidFill>
                  <a:srgbClr val="C00000"/>
                </a:solidFill>
                <a:latin typeface="VG Elemental Logo" pitchFamily="2" charset="2"/>
              </a:endParaRPr>
            </a:p>
          </p:txBody>
        </p:sp>
        <p:sp>
          <p:nvSpPr>
            <p:cNvPr id="33" name="Text Box 85"/>
            <p:cNvSpPr txBox="1">
              <a:spLocks noChangeArrowheads="1"/>
            </p:cNvSpPr>
            <p:nvPr/>
          </p:nvSpPr>
          <p:spPr bwMode="auto">
            <a:xfrm>
              <a:off x="5472113" y="1628775"/>
              <a:ext cx="1979612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1600" b="1" u="sng" dirty="0">
                  <a:solidFill>
                    <a:srgbClr val="C00000"/>
                  </a:solidFill>
                </a:rPr>
                <a:t>Vysoké rozlišení</a:t>
              </a:r>
              <a:endParaRPr lang="en-US" sz="1600" b="1" u="sng" dirty="0">
                <a:solidFill>
                  <a:srgbClr val="C00000"/>
                </a:solidFill>
                <a:latin typeface="VG Elemental Logo" pitchFamily="2" charset="2"/>
              </a:endParaRPr>
            </a:p>
          </p:txBody>
        </p:sp>
        <p:sp>
          <p:nvSpPr>
            <p:cNvPr id="34" name="Rectangle 86"/>
            <p:cNvSpPr>
              <a:spLocks noChangeArrowheads="1"/>
            </p:cNvSpPr>
            <p:nvPr/>
          </p:nvSpPr>
          <p:spPr bwMode="auto">
            <a:xfrm>
              <a:off x="1547813" y="2084388"/>
              <a:ext cx="1196975" cy="13335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5" name="Rectangle 87"/>
            <p:cNvSpPr>
              <a:spLocks noChangeArrowheads="1"/>
            </p:cNvSpPr>
            <p:nvPr/>
          </p:nvSpPr>
          <p:spPr bwMode="auto">
            <a:xfrm>
              <a:off x="5699125" y="3360738"/>
              <a:ext cx="120650" cy="209550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6" name="Line 90"/>
            <p:cNvSpPr>
              <a:spLocks noChangeShapeType="1"/>
            </p:cNvSpPr>
            <p:nvPr/>
          </p:nvSpPr>
          <p:spPr bwMode="auto">
            <a:xfrm>
              <a:off x="2392363" y="3429000"/>
              <a:ext cx="3000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273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cs-CZ" sz="4000" dirty="0"/>
              <a:t>Propustnost vs. rozlišení (Axiom)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25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21797453"/>
              </p:ext>
            </p:extLst>
          </p:nvPr>
        </p:nvGraphicFramePr>
        <p:xfrm>
          <a:off x="152400" y="1628775"/>
          <a:ext cx="7959725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Feuille de calcul" r:id="rId4" imgW="9150480" imgH="5642640" progId="Excel.Sheet.8">
                  <p:embed/>
                </p:oleObj>
              </mc:Choice>
              <mc:Fallback>
                <p:oleObj name="Feuille de calcul" r:id="rId4" imgW="9150480" imgH="5642640" progId="Excel.Sheet.8">
                  <p:embed/>
                  <p:pic>
                    <p:nvPicPr>
                      <p:cNvPr id="0" name="Objek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28775"/>
                        <a:ext cx="7959725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349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4800" dirty="0"/>
              <a:t>Separace </a:t>
            </a:r>
            <a:r>
              <a:rPr lang="cs-CZ" sz="4800" dirty="0" err="1"/>
              <a:t>Fe</a:t>
            </a:r>
            <a:r>
              <a:rPr lang="cs-CZ" sz="4800" dirty="0"/>
              <a:t>/</a:t>
            </a:r>
            <a:r>
              <a:rPr lang="cs-CZ" sz="4800" dirty="0" err="1"/>
              <a:t>ArO</a:t>
            </a:r>
            <a:endParaRPr lang="cs-CZ" sz="48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26</a:t>
            </a:fld>
            <a:endParaRPr lang="cs-CZ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6" y="1340768"/>
            <a:ext cx="7563131" cy="49685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005106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Multikolektor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27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467544" y="1599448"/>
            <a:ext cx="8001000" cy="4666008"/>
            <a:chOff x="574675" y="1568105"/>
            <a:chExt cx="8001000" cy="4666008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 flipV="1">
              <a:off x="3181350" y="2311400"/>
              <a:ext cx="1095375" cy="13970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 flipV="1">
              <a:off x="3181350" y="2697163"/>
              <a:ext cx="1095375" cy="138112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 flipV="1">
              <a:off x="3181350" y="3122613"/>
              <a:ext cx="1095375" cy="138112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 flipV="1">
              <a:off x="3181350" y="2914650"/>
              <a:ext cx="1095375" cy="136525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 flipV="1">
              <a:off x="3181350" y="3556000"/>
              <a:ext cx="1095375" cy="138113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 flipV="1">
              <a:off x="3181350" y="4138613"/>
              <a:ext cx="1095375" cy="138112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 flipV="1">
              <a:off x="3181350" y="4622800"/>
              <a:ext cx="1095375" cy="136525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 flipV="1">
              <a:off x="3181350" y="5046663"/>
              <a:ext cx="1095375" cy="138112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 flipV="1">
              <a:off x="3181350" y="5254625"/>
              <a:ext cx="1095375" cy="138113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373188" y="3656013"/>
              <a:ext cx="1792287" cy="0"/>
            </a:xfrm>
            <a:prstGeom prst="line">
              <a:avLst/>
            </a:prstGeom>
            <a:noFill/>
            <a:ln w="203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1390650" y="2767013"/>
              <a:ext cx="1792288" cy="0"/>
            </a:xfrm>
            <a:prstGeom prst="line">
              <a:avLst/>
            </a:prstGeom>
            <a:noFill/>
            <a:ln w="203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373188" y="3913188"/>
              <a:ext cx="5830887" cy="0"/>
            </a:xfrm>
            <a:prstGeom prst="line">
              <a:avLst/>
            </a:prstGeom>
            <a:noFill/>
            <a:ln w="203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390650" y="4425950"/>
              <a:ext cx="3986213" cy="0"/>
            </a:xfrm>
            <a:prstGeom prst="line">
              <a:avLst/>
            </a:prstGeom>
            <a:noFill/>
            <a:ln w="203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363663" y="3408363"/>
              <a:ext cx="3984625" cy="0"/>
            </a:xfrm>
            <a:prstGeom prst="line">
              <a:avLst/>
            </a:prstGeom>
            <a:noFill/>
            <a:ln w="2032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grpSp>
          <p:nvGrpSpPr>
            <p:cNvPr id="21" name="Group 18"/>
            <p:cNvGrpSpPr>
              <a:grpSpLocks/>
            </p:cNvGrpSpPr>
            <p:nvPr/>
          </p:nvGrpSpPr>
          <p:grpSpPr bwMode="auto">
            <a:xfrm>
              <a:off x="5348288" y="2887663"/>
              <a:ext cx="663575" cy="520700"/>
              <a:chOff x="3649" y="1819"/>
              <a:chExt cx="452" cy="328"/>
            </a:xfrm>
          </p:grpSpPr>
          <p:sp>
            <p:nvSpPr>
              <p:cNvPr id="38" name="Line 19"/>
              <p:cNvSpPr>
                <a:spLocks noChangeShapeType="1"/>
              </p:cNvSpPr>
              <p:nvPr/>
            </p:nvSpPr>
            <p:spPr bwMode="auto">
              <a:xfrm flipV="1">
                <a:off x="3880" y="1819"/>
                <a:ext cx="221" cy="221"/>
              </a:xfrm>
              <a:prstGeom prst="line">
                <a:avLst/>
              </a:prstGeom>
              <a:noFill/>
              <a:ln w="203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3649" y="2040"/>
                <a:ext cx="234" cy="107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7" y="105"/>
                  </a:cxn>
                  <a:cxn ang="0">
                    <a:pos x="25" y="104"/>
                  </a:cxn>
                  <a:cxn ang="0">
                    <a:pos x="34" y="103"/>
                  </a:cxn>
                  <a:cxn ang="0">
                    <a:pos x="42" y="101"/>
                  </a:cxn>
                  <a:cxn ang="0">
                    <a:pos x="50" y="100"/>
                  </a:cxn>
                  <a:cxn ang="0">
                    <a:pos x="59" y="98"/>
                  </a:cxn>
                  <a:cxn ang="0">
                    <a:pos x="67" y="96"/>
                  </a:cxn>
                  <a:cxn ang="0">
                    <a:pos x="75" y="94"/>
                  </a:cxn>
                  <a:cxn ang="0">
                    <a:pos x="83" y="92"/>
                  </a:cxn>
                  <a:cxn ang="0">
                    <a:pos x="90" y="89"/>
                  </a:cxn>
                  <a:cxn ang="0">
                    <a:pos x="98" y="87"/>
                  </a:cxn>
                  <a:cxn ang="0">
                    <a:pos x="106" y="84"/>
                  </a:cxn>
                  <a:cxn ang="0">
                    <a:pos x="113" y="81"/>
                  </a:cxn>
                  <a:cxn ang="0">
                    <a:pos x="121" y="78"/>
                  </a:cxn>
                  <a:cxn ang="0">
                    <a:pos x="129" y="74"/>
                  </a:cxn>
                  <a:cxn ang="0">
                    <a:pos x="136" y="71"/>
                  </a:cxn>
                  <a:cxn ang="0">
                    <a:pos x="143" y="67"/>
                  </a:cxn>
                  <a:cxn ang="0">
                    <a:pos x="150" y="63"/>
                  </a:cxn>
                  <a:cxn ang="0">
                    <a:pos x="157" y="59"/>
                  </a:cxn>
                  <a:cxn ang="0">
                    <a:pos x="164" y="55"/>
                  </a:cxn>
                  <a:cxn ang="0">
                    <a:pos x="171" y="51"/>
                  </a:cxn>
                  <a:cxn ang="0">
                    <a:pos x="178" y="46"/>
                  </a:cxn>
                  <a:cxn ang="0">
                    <a:pos x="184" y="42"/>
                  </a:cxn>
                  <a:cxn ang="0">
                    <a:pos x="191" y="37"/>
                  </a:cxn>
                  <a:cxn ang="0">
                    <a:pos x="197" y="32"/>
                  </a:cxn>
                  <a:cxn ang="0">
                    <a:pos x="203" y="27"/>
                  </a:cxn>
                  <a:cxn ang="0">
                    <a:pos x="209" y="22"/>
                  </a:cxn>
                  <a:cxn ang="0">
                    <a:pos x="215" y="16"/>
                  </a:cxn>
                  <a:cxn ang="0">
                    <a:pos x="221" y="11"/>
                  </a:cxn>
                  <a:cxn ang="0">
                    <a:pos x="227" y="5"/>
                  </a:cxn>
                  <a:cxn ang="0">
                    <a:pos x="233" y="0"/>
                  </a:cxn>
                </a:cxnLst>
                <a:rect l="0" t="0" r="r" b="b"/>
                <a:pathLst>
                  <a:path w="234" h="107">
                    <a:moveTo>
                      <a:pt x="0" y="106"/>
                    </a:moveTo>
                    <a:lnTo>
                      <a:pt x="17" y="105"/>
                    </a:lnTo>
                    <a:lnTo>
                      <a:pt x="25" y="104"/>
                    </a:lnTo>
                    <a:lnTo>
                      <a:pt x="34" y="103"/>
                    </a:lnTo>
                    <a:lnTo>
                      <a:pt x="42" y="101"/>
                    </a:lnTo>
                    <a:lnTo>
                      <a:pt x="50" y="100"/>
                    </a:lnTo>
                    <a:lnTo>
                      <a:pt x="59" y="98"/>
                    </a:lnTo>
                    <a:lnTo>
                      <a:pt x="67" y="96"/>
                    </a:lnTo>
                    <a:lnTo>
                      <a:pt x="75" y="94"/>
                    </a:lnTo>
                    <a:lnTo>
                      <a:pt x="83" y="92"/>
                    </a:lnTo>
                    <a:lnTo>
                      <a:pt x="90" y="89"/>
                    </a:lnTo>
                    <a:lnTo>
                      <a:pt x="98" y="87"/>
                    </a:lnTo>
                    <a:lnTo>
                      <a:pt x="106" y="84"/>
                    </a:lnTo>
                    <a:lnTo>
                      <a:pt x="113" y="81"/>
                    </a:lnTo>
                    <a:lnTo>
                      <a:pt x="121" y="78"/>
                    </a:lnTo>
                    <a:lnTo>
                      <a:pt x="129" y="74"/>
                    </a:lnTo>
                    <a:lnTo>
                      <a:pt x="136" y="71"/>
                    </a:lnTo>
                    <a:lnTo>
                      <a:pt x="143" y="67"/>
                    </a:lnTo>
                    <a:lnTo>
                      <a:pt x="150" y="63"/>
                    </a:lnTo>
                    <a:lnTo>
                      <a:pt x="157" y="59"/>
                    </a:lnTo>
                    <a:lnTo>
                      <a:pt x="164" y="55"/>
                    </a:lnTo>
                    <a:lnTo>
                      <a:pt x="171" y="51"/>
                    </a:lnTo>
                    <a:lnTo>
                      <a:pt x="178" y="46"/>
                    </a:lnTo>
                    <a:lnTo>
                      <a:pt x="184" y="42"/>
                    </a:lnTo>
                    <a:lnTo>
                      <a:pt x="191" y="37"/>
                    </a:lnTo>
                    <a:lnTo>
                      <a:pt x="197" y="32"/>
                    </a:lnTo>
                    <a:lnTo>
                      <a:pt x="203" y="27"/>
                    </a:lnTo>
                    <a:lnTo>
                      <a:pt x="209" y="22"/>
                    </a:lnTo>
                    <a:lnTo>
                      <a:pt x="215" y="16"/>
                    </a:lnTo>
                    <a:lnTo>
                      <a:pt x="221" y="11"/>
                    </a:lnTo>
                    <a:lnTo>
                      <a:pt x="227" y="5"/>
                    </a:lnTo>
                    <a:lnTo>
                      <a:pt x="233" y="0"/>
                    </a:lnTo>
                  </a:path>
                </a:pathLst>
              </a:custGeom>
              <a:noFill/>
              <a:ln w="2032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5378450" y="4425950"/>
              <a:ext cx="661988" cy="520700"/>
              <a:chOff x="3669" y="2788"/>
              <a:chExt cx="452" cy="328"/>
            </a:xfrm>
          </p:grpSpPr>
          <p:sp>
            <p:nvSpPr>
              <p:cNvPr id="36" name="Line 22"/>
              <p:cNvSpPr>
                <a:spLocks noChangeShapeType="1"/>
              </p:cNvSpPr>
              <p:nvPr/>
            </p:nvSpPr>
            <p:spPr bwMode="auto">
              <a:xfrm>
                <a:off x="3900" y="2895"/>
                <a:ext cx="221" cy="221"/>
              </a:xfrm>
              <a:prstGeom prst="line">
                <a:avLst/>
              </a:prstGeom>
              <a:noFill/>
              <a:ln w="203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7" name="Freeform 23"/>
              <p:cNvSpPr>
                <a:spLocks/>
              </p:cNvSpPr>
              <p:nvPr/>
            </p:nvSpPr>
            <p:spPr bwMode="auto">
              <a:xfrm>
                <a:off x="3669" y="2788"/>
                <a:ext cx="234" cy="1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2"/>
                  </a:cxn>
                  <a:cxn ang="0">
                    <a:pos x="25" y="2"/>
                  </a:cxn>
                  <a:cxn ang="0">
                    <a:pos x="33" y="4"/>
                  </a:cxn>
                  <a:cxn ang="0">
                    <a:pos x="42" y="5"/>
                  </a:cxn>
                  <a:cxn ang="0">
                    <a:pos x="50" y="6"/>
                  </a:cxn>
                  <a:cxn ang="0">
                    <a:pos x="58" y="8"/>
                  </a:cxn>
                  <a:cxn ang="0">
                    <a:pos x="66" y="10"/>
                  </a:cxn>
                  <a:cxn ang="0">
                    <a:pos x="74" y="12"/>
                  </a:cxn>
                  <a:cxn ang="0">
                    <a:pos x="82" y="15"/>
                  </a:cxn>
                  <a:cxn ang="0">
                    <a:pos x="90" y="17"/>
                  </a:cxn>
                  <a:cxn ang="0">
                    <a:pos x="98" y="20"/>
                  </a:cxn>
                  <a:cxn ang="0">
                    <a:pos x="106" y="23"/>
                  </a:cxn>
                  <a:cxn ang="0">
                    <a:pos x="113" y="26"/>
                  </a:cxn>
                  <a:cxn ang="0">
                    <a:pos x="121" y="29"/>
                  </a:cxn>
                  <a:cxn ang="0">
                    <a:pos x="128" y="32"/>
                  </a:cxn>
                  <a:cxn ang="0">
                    <a:pos x="135" y="36"/>
                  </a:cxn>
                  <a:cxn ang="0">
                    <a:pos x="143" y="40"/>
                  </a:cxn>
                  <a:cxn ang="0">
                    <a:pos x="150" y="43"/>
                  </a:cxn>
                  <a:cxn ang="0">
                    <a:pos x="157" y="47"/>
                  </a:cxn>
                  <a:cxn ang="0">
                    <a:pos x="164" y="52"/>
                  </a:cxn>
                  <a:cxn ang="0">
                    <a:pos x="171" y="56"/>
                  </a:cxn>
                  <a:cxn ang="0">
                    <a:pos x="177" y="60"/>
                  </a:cxn>
                  <a:cxn ang="0">
                    <a:pos x="184" y="65"/>
                  </a:cxn>
                  <a:cxn ang="0">
                    <a:pos x="191" y="70"/>
                  </a:cxn>
                  <a:cxn ang="0">
                    <a:pos x="197" y="75"/>
                  </a:cxn>
                  <a:cxn ang="0">
                    <a:pos x="203" y="80"/>
                  </a:cxn>
                  <a:cxn ang="0">
                    <a:pos x="209" y="85"/>
                  </a:cxn>
                  <a:cxn ang="0">
                    <a:pos x="215" y="90"/>
                  </a:cxn>
                  <a:cxn ang="0">
                    <a:pos x="221" y="96"/>
                  </a:cxn>
                  <a:cxn ang="0">
                    <a:pos x="227" y="102"/>
                  </a:cxn>
                  <a:cxn ang="0">
                    <a:pos x="233" y="108"/>
                  </a:cxn>
                </a:cxnLst>
                <a:rect l="0" t="0" r="r" b="b"/>
                <a:pathLst>
                  <a:path w="234" h="109">
                    <a:moveTo>
                      <a:pt x="0" y="0"/>
                    </a:moveTo>
                    <a:lnTo>
                      <a:pt x="17" y="2"/>
                    </a:lnTo>
                    <a:lnTo>
                      <a:pt x="25" y="2"/>
                    </a:lnTo>
                    <a:lnTo>
                      <a:pt x="33" y="4"/>
                    </a:lnTo>
                    <a:lnTo>
                      <a:pt x="42" y="5"/>
                    </a:lnTo>
                    <a:lnTo>
                      <a:pt x="50" y="6"/>
                    </a:lnTo>
                    <a:lnTo>
                      <a:pt x="58" y="8"/>
                    </a:lnTo>
                    <a:lnTo>
                      <a:pt x="66" y="10"/>
                    </a:lnTo>
                    <a:lnTo>
                      <a:pt x="74" y="12"/>
                    </a:lnTo>
                    <a:lnTo>
                      <a:pt x="82" y="15"/>
                    </a:lnTo>
                    <a:lnTo>
                      <a:pt x="90" y="17"/>
                    </a:lnTo>
                    <a:lnTo>
                      <a:pt x="98" y="20"/>
                    </a:lnTo>
                    <a:lnTo>
                      <a:pt x="106" y="23"/>
                    </a:lnTo>
                    <a:lnTo>
                      <a:pt x="113" y="26"/>
                    </a:lnTo>
                    <a:lnTo>
                      <a:pt x="121" y="29"/>
                    </a:lnTo>
                    <a:lnTo>
                      <a:pt x="128" y="32"/>
                    </a:lnTo>
                    <a:lnTo>
                      <a:pt x="135" y="36"/>
                    </a:lnTo>
                    <a:lnTo>
                      <a:pt x="143" y="40"/>
                    </a:lnTo>
                    <a:lnTo>
                      <a:pt x="150" y="43"/>
                    </a:lnTo>
                    <a:lnTo>
                      <a:pt x="157" y="47"/>
                    </a:lnTo>
                    <a:lnTo>
                      <a:pt x="164" y="52"/>
                    </a:lnTo>
                    <a:lnTo>
                      <a:pt x="171" y="56"/>
                    </a:lnTo>
                    <a:lnTo>
                      <a:pt x="177" y="60"/>
                    </a:lnTo>
                    <a:lnTo>
                      <a:pt x="184" y="65"/>
                    </a:lnTo>
                    <a:lnTo>
                      <a:pt x="191" y="70"/>
                    </a:lnTo>
                    <a:lnTo>
                      <a:pt x="197" y="75"/>
                    </a:lnTo>
                    <a:lnTo>
                      <a:pt x="203" y="80"/>
                    </a:lnTo>
                    <a:lnTo>
                      <a:pt x="209" y="85"/>
                    </a:lnTo>
                    <a:lnTo>
                      <a:pt x="215" y="90"/>
                    </a:lnTo>
                    <a:lnTo>
                      <a:pt x="221" y="96"/>
                    </a:lnTo>
                    <a:lnTo>
                      <a:pt x="227" y="102"/>
                    </a:lnTo>
                    <a:lnTo>
                      <a:pt x="233" y="108"/>
                    </a:lnTo>
                  </a:path>
                </a:pathLst>
              </a:custGeom>
              <a:noFill/>
              <a:ln w="2032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5384800" y="4352925"/>
              <a:ext cx="385763" cy="290513"/>
              <a:chOff x="3674" y="2742"/>
              <a:chExt cx="263" cy="183"/>
            </a:xfrm>
          </p:grpSpPr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3676" y="2742"/>
                <a:ext cx="261" cy="1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1"/>
                  </a:cxn>
                  <a:cxn ang="0">
                    <a:pos x="27" y="2"/>
                  </a:cxn>
                  <a:cxn ang="0">
                    <a:pos x="36" y="3"/>
                  </a:cxn>
                  <a:cxn ang="0">
                    <a:pos x="46" y="4"/>
                  </a:cxn>
                  <a:cxn ang="0">
                    <a:pos x="55" y="6"/>
                  </a:cxn>
                  <a:cxn ang="0">
                    <a:pos x="64" y="7"/>
                  </a:cxn>
                  <a:cxn ang="0">
                    <a:pos x="73" y="9"/>
                  </a:cxn>
                  <a:cxn ang="0">
                    <a:pos x="82" y="11"/>
                  </a:cxn>
                  <a:cxn ang="0">
                    <a:pos x="90" y="13"/>
                  </a:cxn>
                  <a:cxn ang="0">
                    <a:pos x="99" y="16"/>
                  </a:cxn>
                  <a:cxn ang="0">
                    <a:pos x="108" y="18"/>
                  </a:cxn>
                  <a:cxn ang="0">
                    <a:pos x="116" y="21"/>
                  </a:cxn>
                  <a:cxn ang="0">
                    <a:pos x="125" y="24"/>
                  </a:cxn>
                  <a:cxn ang="0">
                    <a:pos x="133" y="28"/>
                  </a:cxn>
                  <a:cxn ang="0">
                    <a:pos x="142" y="31"/>
                  </a:cxn>
                  <a:cxn ang="0">
                    <a:pos x="150" y="34"/>
                  </a:cxn>
                  <a:cxn ang="0">
                    <a:pos x="158" y="38"/>
                  </a:cxn>
                  <a:cxn ang="0">
                    <a:pos x="166" y="42"/>
                  </a:cxn>
                  <a:cxn ang="0">
                    <a:pos x="174" y="46"/>
                  </a:cxn>
                  <a:cxn ang="0">
                    <a:pos x="182" y="50"/>
                  </a:cxn>
                  <a:cxn ang="0">
                    <a:pos x="189" y="55"/>
                  </a:cxn>
                  <a:cxn ang="0">
                    <a:pos x="197" y="59"/>
                  </a:cxn>
                  <a:cxn ang="0">
                    <a:pos x="204" y="64"/>
                  </a:cxn>
                  <a:cxn ang="0">
                    <a:pos x="212" y="69"/>
                  </a:cxn>
                  <a:cxn ang="0">
                    <a:pos x="219" y="74"/>
                  </a:cxn>
                  <a:cxn ang="0">
                    <a:pos x="226" y="79"/>
                  </a:cxn>
                  <a:cxn ang="0">
                    <a:pos x="233" y="84"/>
                  </a:cxn>
                  <a:cxn ang="0">
                    <a:pos x="240" y="90"/>
                  </a:cxn>
                  <a:cxn ang="0">
                    <a:pos x="247" y="96"/>
                  </a:cxn>
                  <a:cxn ang="0">
                    <a:pos x="253" y="102"/>
                  </a:cxn>
                  <a:cxn ang="0">
                    <a:pos x="260" y="108"/>
                  </a:cxn>
                </a:cxnLst>
                <a:rect l="0" t="0" r="r" b="b"/>
                <a:pathLst>
                  <a:path w="261" h="109">
                    <a:moveTo>
                      <a:pt x="0" y="0"/>
                    </a:moveTo>
                    <a:lnTo>
                      <a:pt x="18" y="1"/>
                    </a:lnTo>
                    <a:lnTo>
                      <a:pt x="27" y="2"/>
                    </a:lnTo>
                    <a:lnTo>
                      <a:pt x="36" y="3"/>
                    </a:lnTo>
                    <a:lnTo>
                      <a:pt x="46" y="4"/>
                    </a:lnTo>
                    <a:lnTo>
                      <a:pt x="55" y="6"/>
                    </a:lnTo>
                    <a:lnTo>
                      <a:pt x="64" y="7"/>
                    </a:lnTo>
                    <a:lnTo>
                      <a:pt x="73" y="9"/>
                    </a:lnTo>
                    <a:lnTo>
                      <a:pt x="82" y="11"/>
                    </a:lnTo>
                    <a:lnTo>
                      <a:pt x="90" y="13"/>
                    </a:lnTo>
                    <a:lnTo>
                      <a:pt x="99" y="16"/>
                    </a:lnTo>
                    <a:lnTo>
                      <a:pt x="108" y="18"/>
                    </a:lnTo>
                    <a:lnTo>
                      <a:pt x="116" y="21"/>
                    </a:lnTo>
                    <a:lnTo>
                      <a:pt x="125" y="24"/>
                    </a:lnTo>
                    <a:lnTo>
                      <a:pt x="133" y="28"/>
                    </a:lnTo>
                    <a:lnTo>
                      <a:pt x="142" y="31"/>
                    </a:lnTo>
                    <a:lnTo>
                      <a:pt x="150" y="34"/>
                    </a:lnTo>
                    <a:lnTo>
                      <a:pt x="158" y="38"/>
                    </a:lnTo>
                    <a:lnTo>
                      <a:pt x="166" y="42"/>
                    </a:lnTo>
                    <a:lnTo>
                      <a:pt x="174" y="46"/>
                    </a:lnTo>
                    <a:lnTo>
                      <a:pt x="182" y="50"/>
                    </a:lnTo>
                    <a:lnTo>
                      <a:pt x="189" y="55"/>
                    </a:lnTo>
                    <a:lnTo>
                      <a:pt x="197" y="59"/>
                    </a:lnTo>
                    <a:lnTo>
                      <a:pt x="204" y="64"/>
                    </a:lnTo>
                    <a:lnTo>
                      <a:pt x="212" y="69"/>
                    </a:lnTo>
                    <a:lnTo>
                      <a:pt x="219" y="74"/>
                    </a:lnTo>
                    <a:lnTo>
                      <a:pt x="226" y="79"/>
                    </a:lnTo>
                    <a:lnTo>
                      <a:pt x="233" y="84"/>
                    </a:lnTo>
                    <a:lnTo>
                      <a:pt x="240" y="90"/>
                    </a:lnTo>
                    <a:lnTo>
                      <a:pt x="247" y="96"/>
                    </a:lnTo>
                    <a:lnTo>
                      <a:pt x="253" y="102"/>
                    </a:lnTo>
                    <a:lnTo>
                      <a:pt x="260" y="108"/>
                    </a:lnTo>
                  </a:path>
                </a:pathLst>
              </a:custGeom>
              <a:noFill/>
              <a:ln w="68580" cap="flat" cmpd="sng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3674" y="2836"/>
                <a:ext cx="186" cy="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" y="2"/>
                  </a:cxn>
                  <a:cxn ang="0">
                    <a:pos x="20" y="3"/>
                  </a:cxn>
                  <a:cxn ang="0">
                    <a:pos x="27" y="4"/>
                  </a:cxn>
                  <a:cxn ang="0">
                    <a:pos x="34" y="5"/>
                  </a:cxn>
                  <a:cxn ang="0">
                    <a:pos x="40" y="7"/>
                  </a:cxn>
                  <a:cxn ang="0">
                    <a:pos x="46" y="8"/>
                  </a:cxn>
                  <a:cxn ang="0">
                    <a:pos x="53" y="10"/>
                  </a:cxn>
                  <a:cxn ang="0">
                    <a:pos x="59" y="12"/>
                  </a:cxn>
                  <a:cxn ang="0">
                    <a:pos x="66" y="14"/>
                  </a:cxn>
                  <a:cxn ang="0">
                    <a:pos x="72" y="16"/>
                  </a:cxn>
                  <a:cxn ang="0">
                    <a:pos x="78" y="18"/>
                  </a:cxn>
                  <a:cxn ang="0">
                    <a:pos x="84" y="21"/>
                  </a:cxn>
                  <a:cxn ang="0">
                    <a:pos x="90" y="23"/>
                  </a:cxn>
                  <a:cxn ang="0">
                    <a:pos x="96" y="26"/>
                  </a:cxn>
                  <a:cxn ang="0">
                    <a:pos x="102" y="29"/>
                  </a:cxn>
                  <a:cxn ang="0">
                    <a:pos x="108" y="32"/>
                  </a:cxn>
                  <a:cxn ang="0">
                    <a:pos x="114" y="34"/>
                  </a:cxn>
                  <a:cxn ang="0">
                    <a:pos x="119" y="38"/>
                  </a:cxn>
                  <a:cxn ang="0">
                    <a:pos x="125" y="41"/>
                  </a:cxn>
                  <a:cxn ang="0">
                    <a:pos x="130" y="44"/>
                  </a:cxn>
                  <a:cxn ang="0">
                    <a:pos x="136" y="48"/>
                  </a:cxn>
                  <a:cxn ang="0">
                    <a:pos x="141" y="51"/>
                  </a:cxn>
                  <a:cxn ang="0">
                    <a:pos x="146" y="55"/>
                  </a:cxn>
                  <a:cxn ang="0">
                    <a:pos x="152" y="59"/>
                  </a:cxn>
                  <a:cxn ang="0">
                    <a:pos x="157" y="63"/>
                  </a:cxn>
                  <a:cxn ang="0">
                    <a:pos x="162" y="67"/>
                  </a:cxn>
                  <a:cxn ang="0">
                    <a:pos x="166" y="71"/>
                  </a:cxn>
                  <a:cxn ang="0">
                    <a:pos x="171" y="75"/>
                  </a:cxn>
                  <a:cxn ang="0">
                    <a:pos x="176" y="79"/>
                  </a:cxn>
                  <a:cxn ang="0">
                    <a:pos x="180" y="84"/>
                  </a:cxn>
                  <a:cxn ang="0">
                    <a:pos x="185" y="88"/>
                  </a:cxn>
                </a:cxnLst>
                <a:rect l="0" t="0" r="r" b="b"/>
                <a:pathLst>
                  <a:path w="186" h="89">
                    <a:moveTo>
                      <a:pt x="0" y="0"/>
                    </a:moveTo>
                    <a:lnTo>
                      <a:pt x="14" y="2"/>
                    </a:lnTo>
                    <a:lnTo>
                      <a:pt x="20" y="3"/>
                    </a:lnTo>
                    <a:lnTo>
                      <a:pt x="27" y="4"/>
                    </a:lnTo>
                    <a:lnTo>
                      <a:pt x="34" y="5"/>
                    </a:lnTo>
                    <a:lnTo>
                      <a:pt x="40" y="7"/>
                    </a:lnTo>
                    <a:lnTo>
                      <a:pt x="46" y="8"/>
                    </a:lnTo>
                    <a:lnTo>
                      <a:pt x="53" y="10"/>
                    </a:lnTo>
                    <a:lnTo>
                      <a:pt x="59" y="12"/>
                    </a:lnTo>
                    <a:lnTo>
                      <a:pt x="66" y="14"/>
                    </a:lnTo>
                    <a:lnTo>
                      <a:pt x="72" y="16"/>
                    </a:lnTo>
                    <a:lnTo>
                      <a:pt x="78" y="18"/>
                    </a:lnTo>
                    <a:lnTo>
                      <a:pt x="84" y="21"/>
                    </a:lnTo>
                    <a:lnTo>
                      <a:pt x="90" y="23"/>
                    </a:lnTo>
                    <a:lnTo>
                      <a:pt x="96" y="26"/>
                    </a:lnTo>
                    <a:lnTo>
                      <a:pt x="102" y="29"/>
                    </a:lnTo>
                    <a:lnTo>
                      <a:pt x="108" y="32"/>
                    </a:lnTo>
                    <a:lnTo>
                      <a:pt x="114" y="34"/>
                    </a:lnTo>
                    <a:lnTo>
                      <a:pt x="119" y="38"/>
                    </a:lnTo>
                    <a:lnTo>
                      <a:pt x="125" y="41"/>
                    </a:lnTo>
                    <a:lnTo>
                      <a:pt x="130" y="44"/>
                    </a:lnTo>
                    <a:lnTo>
                      <a:pt x="136" y="48"/>
                    </a:lnTo>
                    <a:lnTo>
                      <a:pt x="141" y="51"/>
                    </a:lnTo>
                    <a:lnTo>
                      <a:pt x="146" y="55"/>
                    </a:lnTo>
                    <a:lnTo>
                      <a:pt x="152" y="59"/>
                    </a:lnTo>
                    <a:lnTo>
                      <a:pt x="157" y="63"/>
                    </a:lnTo>
                    <a:lnTo>
                      <a:pt x="162" y="67"/>
                    </a:lnTo>
                    <a:lnTo>
                      <a:pt x="166" y="71"/>
                    </a:lnTo>
                    <a:lnTo>
                      <a:pt x="171" y="75"/>
                    </a:lnTo>
                    <a:lnTo>
                      <a:pt x="176" y="79"/>
                    </a:lnTo>
                    <a:lnTo>
                      <a:pt x="180" y="84"/>
                    </a:lnTo>
                    <a:lnTo>
                      <a:pt x="185" y="88"/>
                    </a:lnTo>
                  </a:path>
                </a:pathLst>
              </a:custGeom>
              <a:noFill/>
              <a:ln w="68580" cap="flat" cmpd="sng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4" name="Group 27"/>
            <p:cNvGrpSpPr>
              <a:grpSpLocks/>
            </p:cNvGrpSpPr>
            <p:nvPr/>
          </p:nvGrpSpPr>
          <p:grpSpPr bwMode="auto">
            <a:xfrm>
              <a:off x="5345113" y="3194050"/>
              <a:ext cx="384175" cy="292100"/>
              <a:chOff x="3646" y="2012"/>
              <a:chExt cx="263" cy="184"/>
            </a:xfrm>
          </p:grpSpPr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3647" y="2088"/>
                <a:ext cx="262" cy="108"/>
              </a:xfrm>
              <a:custGeom>
                <a:avLst/>
                <a:gdLst/>
                <a:ahLst/>
                <a:cxnLst>
                  <a:cxn ang="0">
                    <a:pos x="0" y="107"/>
                  </a:cxn>
                  <a:cxn ang="0">
                    <a:pos x="19" y="106"/>
                  </a:cxn>
                  <a:cxn ang="0">
                    <a:pos x="28" y="105"/>
                  </a:cxn>
                  <a:cxn ang="0">
                    <a:pos x="37" y="104"/>
                  </a:cxn>
                  <a:cxn ang="0">
                    <a:pos x="46" y="102"/>
                  </a:cxn>
                  <a:cxn ang="0">
                    <a:pos x="55" y="101"/>
                  </a:cxn>
                  <a:cxn ang="0">
                    <a:pos x="64" y="99"/>
                  </a:cxn>
                  <a:cxn ang="0">
                    <a:pos x="73" y="98"/>
                  </a:cxn>
                  <a:cxn ang="0">
                    <a:pos x="82" y="96"/>
                  </a:cxn>
                  <a:cxn ang="0">
                    <a:pos x="91" y="93"/>
                  </a:cxn>
                  <a:cxn ang="0">
                    <a:pos x="100" y="91"/>
                  </a:cxn>
                  <a:cxn ang="0">
                    <a:pos x="108" y="88"/>
                  </a:cxn>
                  <a:cxn ang="0">
                    <a:pos x="117" y="85"/>
                  </a:cxn>
                  <a:cxn ang="0">
                    <a:pos x="125" y="82"/>
                  </a:cxn>
                  <a:cxn ang="0">
                    <a:pos x="134" y="79"/>
                  </a:cxn>
                  <a:cxn ang="0">
                    <a:pos x="142" y="76"/>
                  </a:cxn>
                  <a:cxn ang="0">
                    <a:pos x="150" y="72"/>
                  </a:cxn>
                  <a:cxn ang="0">
                    <a:pos x="158" y="68"/>
                  </a:cxn>
                  <a:cxn ang="0">
                    <a:pos x="166" y="65"/>
                  </a:cxn>
                  <a:cxn ang="0">
                    <a:pos x="174" y="61"/>
                  </a:cxn>
                  <a:cxn ang="0">
                    <a:pos x="182" y="56"/>
                  </a:cxn>
                  <a:cxn ang="0">
                    <a:pos x="190" y="52"/>
                  </a:cxn>
                  <a:cxn ang="0">
                    <a:pos x="197" y="47"/>
                  </a:cxn>
                  <a:cxn ang="0">
                    <a:pos x="205" y="43"/>
                  </a:cxn>
                  <a:cxn ang="0">
                    <a:pos x="212" y="38"/>
                  </a:cxn>
                  <a:cxn ang="0">
                    <a:pos x="219" y="33"/>
                  </a:cxn>
                  <a:cxn ang="0">
                    <a:pos x="227" y="28"/>
                  </a:cxn>
                  <a:cxn ang="0">
                    <a:pos x="233" y="22"/>
                  </a:cxn>
                  <a:cxn ang="0">
                    <a:pos x="241" y="17"/>
                  </a:cxn>
                  <a:cxn ang="0">
                    <a:pos x="247" y="11"/>
                  </a:cxn>
                  <a:cxn ang="0">
                    <a:pos x="254" y="5"/>
                  </a:cxn>
                  <a:cxn ang="0">
                    <a:pos x="261" y="0"/>
                  </a:cxn>
                </a:cxnLst>
                <a:rect l="0" t="0" r="r" b="b"/>
                <a:pathLst>
                  <a:path w="262" h="108">
                    <a:moveTo>
                      <a:pt x="0" y="107"/>
                    </a:moveTo>
                    <a:lnTo>
                      <a:pt x="19" y="106"/>
                    </a:lnTo>
                    <a:lnTo>
                      <a:pt x="28" y="105"/>
                    </a:lnTo>
                    <a:lnTo>
                      <a:pt x="37" y="104"/>
                    </a:lnTo>
                    <a:lnTo>
                      <a:pt x="46" y="102"/>
                    </a:lnTo>
                    <a:lnTo>
                      <a:pt x="55" y="101"/>
                    </a:lnTo>
                    <a:lnTo>
                      <a:pt x="64" y="99"/>
                    </a:lnTo>
                    <a:lnTo>
                      <a:pt x="73" y="98"/>
                    </a:lnTo>
                    <a:lnTo>
                      <a:pt x="82" y="96"/>
                    </a:lnTo>
                    <a:lnTo>
                      <a:pt x="91" y="93"/>
                    </a:lnTo>
                    <a:lnTo>
                      <a:pt x="100" y="91"/>
                    </a:lnTo>
                    <a:lnTo>
                      <a:pt x="108" y="88"/>
                    </a:lnTo>
                    <a:lnTo>
                      <a:pt x="117" y="85"/>
                    </a:lnTo>
                    <a:lnTo>
                      <a:pt x="125" y="82"/>
                    </a:lnTo>
                    <a:lnTo>
                      <a:pt x="134" y="79"/>
                    </a:lnTo>
                    <a:lnTo>
                      <a:pt x="142" y="76"/>
                    </a:lnTo>
                    <a:lnTo>
                      <a:pt x="150" y="72"/>
                    </a:lnTo>
                    <a:lnTo>
                      <a:pt x="158" y="68"/>
                    </a:lnTo>
                    <a:lnTo>
                      <a:pt x="166" y="65"/>
                    </a:lnTo>
                    <a:lnTo>
                      <a:pt x="174" y="61"/>
                    </a:lnTo>
                    <a:lnTo>
                      <a:pt x="182" y="56"/>
                    </a:lnTo>
                    <a:lnTo>
                      <a:pt x="190" y="52"/>
                    </a:lnTo>
                    <a:lnTo>
                      <a:pt x="197" y="47"/>
                    </a:lnTo>
                    <a:lnTo>
                      <a:pt x="205" y="43"/>
                    </a:lnTo>
                    <a:lnTo>
                      <a:pt x="212" y="38"/>
                    </a:lnTo>
                    <a:lnTo>
                      <a:pt x="219" y="33"/>
                    </a:lnTo>
                    <a:lnTo>
                      <a:pt x="227" y="28"/>
                    </a:lnTo>
                    <a:lnTo>
                      <a:pt x="233" y="22"/>
                    </a:lnTo>
                    <a:lnTo>
                      <a:pt x="241" y="17"/>
                    </a:lnTo>
                    <a:lnTo>
                      <a:pt x="247" y="11"/>
                    </a:lnTo>
                    <a:lnTo>
                      <a:pt x="254" y="5"/>
                    </a:lnTo>
                    <a:lnTo>
                      <a:pt x="261" y="0"/>
                    </a:lnTo>
                  </a:path>
                </a:pathLst>
              </a:custGeom>
              <a:noFill/>
              <a:ln w="68580" cap="flat" cmpd="sng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" name="Freeform 29"/>
              <p:cNvSpPr>
                <a:spLocks/>
              </p:cNvSpPr>
              <p:nvPr/>
            </p:nvSpPr>
            <p:spPr bwMode="auto">
              <a:xfrm>
                <a:off x="3646" y="2012"/>
                <a:ext cx="186" cy="89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13" y="87"/>
                  </a:cxn>
                  <a:cxn ang="0">
                    <a:pos x="20" y="86"/>
                  </a:cxn>
                  <a:cxn ang="0">
                    <a:pos x="26" y="84"/>
                  </a:cxn>
                  <a:cxn ang="0">
                    <a:pos x="33" y="83"/>
                  </a:cxn>
                  <a:cxn ang="0">
                    <a:pos x="40" y="82"/>
                  </a:cxn>
                  <a:cxn ang="0">
                    <a:pos x="46" y="80"/>
                  </a:cxn>
                  <a:cxn ang="0">
                    <a:pos x="53" y="78"/>
                  </a:cxn>
                  <a:cxn ang="0">
                    <a:pos x="59" y="76"/>
                  </a:cxn>
                  <a:cxn ang="0">
                    <a:pos x="65" y="74"/>
                  </a:cxn>
                  <a:cxn ang="0">
                    <a:pos x="72" y="72"/>
                  </a:cxn>
                  <a:cxn ang="0">
                    <a:pos x="78" y="70"/>
                  </a:cxn>
                  <a:cxn ang="0">
                    <a:pos x="84" y="68"/>
                  </a:cxn>
                  <a:cxn ang="0">
                    <a:pos x="90" y="65"/>
                  </a:cxn>
                  <a:cxn ang="0">
                    <a:pos x="96" y="62"/>
                  </a:cxn>
                  <a:cxn ang="0">
                    <a:pos x="102" y="60"/>
                  </a:cxn>
                  <a:cxn ang="0">
                    <a:pos x="108" y="57"/>
                  </a:cxn>
                  <a:cxn ang="0">
                    <a:pos x="114" y="54"/>
                  </a:cxn>
                  <a:cxn ang="0">
                    <a:pos x="119" y="51"/>
                  </a:cxn>
                  <a:cxn ang="0">
                    <a:pos x="125" y="48"/>
                  </a:cxn>
                  <a:cxn ang="0">
                    <a:pos x="130" y="44"/>
                  </a:cxn>
                  <a:cxn ang="0">
                    <a:pos x="136" y="41"/>
                  </a:cxn>
                  <a:cxn ang="0">
                    <a:pos x="141" y="37"/>
                  </a:cxn>
                  <a:cxn ang="0">
                    <a:pos x="146" y="34"/>
                  </a:cxn>
                  <a:cxn ang="0">
                    <a:pos x="152" y="30"/>
                  </a:cxn>
                  <a:cxn ang="0">
                    <a:pos x="157" y="26"/>
                  </a:cxn>
                  <a:cxn ang="0">
                    <a:pos x="162" y="22"/>
                  </a:cxn>
                  <a:cxn ang="0">
                    <a:pos x="166" y="18"/>
                  </a:cxn>
                  <a:cxn ang="0">
                    <a:pos x="171" y="13"/>
                  </a:cxn>
                  <a:cxn ang="0">
                    <a:pos x="176" y="9"/>
                  </a:cxn>
                  <a:cxn ang="0">
                    <a:pos x="180" y="5"/>
                  </a:cxn>
                  <a:cxn ang="0">
                    <a:pos x="185" y="0"/>
                  </a:cxn>
                </a:cxnLst>
                <a:rect l="0" t="0" r="r" b="b"/>
                <a:pathLst>
                  <a:path w="186" h="89">
                    <a:moveTo>
                      <a:pt x="0" y="88"/>
                    </a:moveTo>
                    <a:lnTo>
                      <a:pt x="13" y="87"/>
                    </a:lnTo>
                    <a:lnTo>
                      <a:pt x="20" y="86"/>
                    </a:lnTo>
                    <a:lnTo>
                      <a:pt x="26" y="84"/>
                    </a:lnTo>
                    <a:lnTo>
                      <a:pt x="33" y="83"/>
                    </a:lnTo>
                    <a:lnTo>
                      <a:pt x="40" y="82"/>
                    </a:lnTo>
                    <a:lnTo>
                      <a:pt x="46" y="80"/>
                    </a:lnTo>
                    <a:lnTo>
                      <a:pt x="53" y="78"/>
                    </a:lnTo>
                    <a:lnTo>
                      <a:pt x="59" y="76"/>
                    </a:lnTo>
                    <a:lnTo>
                      <a:pt x="65" y="74"/>
                    </a:lnTo>
                    <a:lnTo>
                      <a:pt x="72" y="72"/>
                    </a:lnTo>
                    <a:lnTo>
                      <a:pt x="78" y="70"/>
                    </a:lnTo>
                    <a:lnTo>
                      <a:pt x="84" y="68"/>
                    </a:lnTo>
                    <a:lnTo>
                      <a:pt x="90" y="65"/>
                    </a:lnTo>
                    <a:lnTo>
                      <a:pt x="96" y="62"/>
                    </a:lnTo>
                    <a:lnTo>
                      <a:pt x="102" y="60"/>
                    </a:lnTo>
                    <a:lnTo>
                      <a:pt x="108" y="57"/>
                    </a:lnTo>
                    <a:lnTo>
                      <a:pt x="114" y="54"/>
                    </a:lnTo>
                    <a:lnTo>
                      <a:pt x="119" y="51"/>
                    </a:lnTo>
                    <a:lnTo>
                      <a:pt x="125" y="48"/>
                    </a:lnTo>
                    <a:lnTo>
                      <a:pt x="130" y="44"/>
                    </a:lnTo>
                    <a:lnTo>
                      <a:pt x="136" y="41"/>
                    </a:lnTo>
                    <a:lnTo>
                      <a:pt x="141" y="37"/>
                    </a:lnTo>
                    <a:lnTo>
                      <a:pt x="146" y="34"/>
                    </a:lnTo>
                    <a:lnTo>
                      <a:pt x="152" y="30"/>
                    </a:lnTo>
                    <a:lnTo>
                      <a:pt x="157" y="26"/>
                    </a:lnTo>
                    <a:lnTo>
                      <a:pt x="162" y="22"/>
                    </a:lnTo>
                    <a:lnTo>
                      <a:pt x="166" y="18"/>
                    </a:lnTo>
                    <a:lnTo>
                      <a:pt x="171" y="13"/>
                    </a:lnTo>
                    <a:lnTo>
                      <a:pt x="176" y="9"/>
                    </a:lnTo>
                    <a:lnTo>
                      <a:pt x="180" y="5"/>
                    </a:lnTo>
                    <a:lnTo>
                      <a:pt x="185" y="0"/>
                    </a:lnTo>
                  </a:path>
                </a:pathLst>
              </a:custGeom>
              <a:noFill/>
              <a:ln w="68580" cap="flat" cmpd="sng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sp>
          <p:nvSpPr>
            <p:cNvPr id="25" name="Rectangle 30"/>
            <p:cNvSpPr>
              <a:spLocks noChangeArrowheads="1"/>
            </p:cNvSpPr>
            <p:nvPr/>
          </p:nvSpPr>
          <p:spPr bwMode="auto">
            <a:xfrm flipV="1">
              <a:off x="7259638" y="3635375"/>
              <a:ext cx="1316037" cy="534988"/>
            </a:xfrm>
            <a:prstGeom prst="rect">
              <a:avLst/>
            </a:prstGeom>
            <a:noFill/>
            <a:ln w="2032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 rot="2700000" flipV="1">
              <a:off x="5861050" y="5167313"/>
              <a:ext cx="1314450" cy="533400"/>
            </a:xfrm>
            <a:prstGeom prst="rect">
              <a:avLst/>
            </a:prstGeom>
            <a:noFill/>
            <a:ln w="2032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 rot="18900000" flipV="1">
              <a:off x="5788819" y="2143919"/>
              <a:ext cx="1423987" cy="492125"/>
            </a:xfrm>
            <a:prstGeom prst="rect">
              <a:avLst/>
            </a:prstGeom>
            <a:noFill/>
            <a:ln w="2032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8" name="Rectangle 33"/>
            <p:cNvSpPr>
              <a:spLocks noChangeArrowheads="1"/>
            </p:cNvSpPr>
            <p:nvPr/>
          </p:nvSpPr>
          <p:spPr bwMode="auto">
            <a:xfrm flipV="1">
              <a:off x="679450" y="2203450"/>
              <a:ext cx="711200" cy="3162300"/>
            </a:xfrm>
            <a:prstGeom prst="rect">
              <a:avLst/>
            </a:prstGeom>
            <a:noFill/>
            <a:ln w="20320">
              <a:solidFill>
                <a:srgbClr val="00B05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9" name="Text Box 34"/>
            <p:cNvSpPr txBox="1">
              <a:spLocks noChangeArrowheads="1"/>
            </p:cNvSpPr>
            <p:nvPr/>
          </p:nvSpPr>
          <p:spPr bwMode="auto">
            <a:xfrm>
              <a:off x="2879725" y="5857875"/>
              <a:ext cx="1989138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FF0000"/>
                  </a:solidFill>
                </a:rPr>
                <a:t>Faraday cups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30" name="Text Box 35"/>
            <p:cNvSpPr txBox="1">
              <a:spLocks noChangeArrowheads="1"/>
            </p:cNvSpPr>
            <p:nvPr/>
          </p:nvSpPr>
          <p:spPr bwMode="auto">
            <a:xfrm>
              <a:off x="6880225" y="4360863"/>
              <a:ext cx="1443038" cy="760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FF00FF"/>
                  </a:solidFill>
                </a:rPr>
                <a:t>electron </a:t>
              </a:r>
            </a:p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FF00FF"/>
                  </a:solidFill>
                </a:rPr>
                <a:t>multiplier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31" name="Text Box 36"/>
            <p:cNvSpPr txBox="1">
              <a:spLocks noChangeArrowheads="1"/>
            </p:cNvSpPr>
            <p:nvPr/>
          </p:nvSpPr>
          <p:spPr bwMode="auto">
            <a:xfrm>
              <a:off x="574675" y="1568105"/>
              <a:ext cx="989373" cy="380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00B050"/>
                  </a:solidFill>
                </a:rPr>
                <a:t>Zoom</a:t>
              </a:r>
              <a:endParaRPr lang="fr-FR" sz="2400" dirty="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081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sz="4800" dirty="0"/>
              <a:t>Kvadrupólový hmotový filtr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1252736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dirty="0"/>
              <a:t>Je to základní hmotový filtr</a:t>
            </a:r>
          </a:p>
          <a:p>
            <a:pPr>
              <a:defRPr/>
            </a:pPr>
            <a:r>
              <a:rPr lang="cs-CZ" dirty="0"/>
              <a:t>Propouští pouze ionty o určitém poměru m/z</a:t>
            </a:r>
          </a:p>
          <a:p>
            <a:pPr>
              <a:defRPr/>
            </a:pPr>
            <a:r>
              <a:rPr lang="cs-CZ" dirty="0"/>
              <a:t>Propouštěná hmotnost (resp. m/z) je lineárně závislá na elektrickém potenciálu elektrod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28</a:t>
            </a:fld>
            <a:endParaRPr lang="cs-CZ"/>
          </a:p>
        </p:txBody>
      </p:sp>
      <p:pic>
        <p:nvPicPr>
          <p:cNvPr id="7" name="Picture 8" descr="PE_kvadrupol1_color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t="4311" b="4312"/>
          <a:stretch>
            <a:fillRect/>
          </a:stretch>
        </p:blipFill>
        <p:spPr bwMode="auto">
          <a:xfrm>
            <a:off x="1403648" y="2924944"/>
            <a:ext cx="59309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529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340768"/>
          </a:xfrm>
        </p:spPr>
        <p:txBody>
          <a:bodyPr/>
          <a:lstStyle/>
          <a:p>
            <a:r>
              <a:rPr lang="cs-CZ" sz="4800" dirty="0"/>
              <a:t>Princip kvadrupólového filtru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29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700088" y="1681163"/>
            <a:ext cx="7632700" cy="4725988"/>
            <a:chOff x="700088" y="1546225"/>
            <a:chExt cx="7632700" cy="4725988"/>
          </a:xfrm>
          <a:noFill/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2503488" y="2322513"/>
              <a:ext cx="1785937" cy="1766887"/>
            </a:xfrm>
            <a:prstGeom prst="ellipse">
              <a:avLst/>
            </a:prstGeom>
            <a:grp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3008313" y="4098925"/>
              <a:ext cx="766762" cy="755650"/>
            </a:xfrm>
            <a:prstGeom prst="ellipse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008313" y="1546225"/>
              <a:ext cx="766762" cy="755650"/>
            </a:xfrm>
            <a:prstGeom prst="ellipse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746250" y="2822575"/>
              <a:ext cx="766763" cy="755650"/>
            </a:xfrm>
            <a:prstGeom prst="ellips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4268788" y="2822575"/>
              <a:ext cx="766762" cy="755650"/>
            </a:xfrm>
            <a:prstGeom prst="ellips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3387725" y="2565400"/>
              <a:ext cx="573088" cy="630238"/>
            </a:xfrm>
            <a:prstGeom prst="line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3765550" y="1919288"/>
              <a:ext cx="1849438" cy="1587"/>
            </a:xfrm>
            <a:prstGeom prst="line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765550" y="4471988"/>
              <a:ext cx="1849438" cy="1587"/>
            </a:xfrm>
            <a:prstGeom prst="line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5594350" y="1949450"/>
              <a:ext cx="1588" cy="2522538"/>
            </a:xfrm>
            <a:prstGeom prst="line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5594350" y="3195638"/>
              <a:ext cx="446088" cy="1587"/>
            </a:xfrm>
            <a:prstGeom prst="line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2124075" y="3595688"/>
              <a:ext cx="1588" cy="1514475"/>
            </a:xfrm>
            <a:prstGeom prst="lin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124075" y="5110163"/>
              <a:ext cx="2552700" cy="1587"/>
            </a:xfrm>
            <a:prstGeom prst="lin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4648200" y="4605338"/>
              <a:ext cx="1588" cy="504825"/>
            </a:xfrm>
            <a:prstGeom prst="lin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4648200" y="3587750"/>
              <a:ext cx="1588" cy="755650"/>
            </a:xfrm>
            <a:prstGeom prst="lin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387725" y="5114925"/>
              <a:ext cx="1588" cy="441325"/>
            </a:xfrm>
            <a:prstGeom prst="line">
              <a:avLst/>
            </a:prstGeom>
            <a:grp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6035675" y="3070225"/>
              <a:ext cx="190500" cy="1889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322638" y="5430838"/>
              <a:ext cx="192087" cy="18891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6162675" y="3462338"/>
              <a:ext cx="2170113" cy="5191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 sz="2800">
                  <a:latin typeface="Times New Roman" pitchFamily="18" charset="0"/>
                </a:rPr>
                <a:t>U + V cos</a:t>
              </a:r>
              <a:r>
                <a:rPr lang="fr-FR" sz="2800">
                  <a:latin typeface="Times New Roman" pitchFamily="18" charset="0"/>
                  <a:sym typeface="Symbol" pitchFamily="18" charset="2"/>
                </a:rPr>
                <a:t>t</a:t>
              </a:r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2189163" y="5753100"/>
              <a:ext cx="2616200" cy="5191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800" dirty="0">
                  <a:latin typeface="Times New Roman" pitchFamily="18" charset="0"/>
                </a:rPr>
                <a:t>-(U + V cos </a:t>
              </a:r>
              <a:r>
                <a:rPr lang="fr-FR" sz="2800" dirty="0">
                  <a:latin typeface="Times New Roman" pitchFamily="18" charset="0"/>
                  <a:sym typeface="Symbol" pitchFamily="18" charset="2"/>
                </a:rPr>
                <a:t>t)</a:t>
              </a:r>
              <a:endParaRPr lang="fr-FR" sz="2400" dirty="0">
                <a:latin typeface="Times New Roman" pitchFamily="18" charset="0"/>
              </a:endParaRP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3260725" y="2563813"/>
              <a:ext cx="511175" cy="5794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 sz="3200">
                  <a:latin typeface="Times New Roman" pitchFamily="18" charset="0"/>
                </a:rPr>
                <a:t>r</a:t>
              </a:r>
              <a:r>
                <a:rPr lang="fr-FR" sz="3200" baseline="-25000">
                  <a:latin typeface="Times New Roman" pitchFamily="18" charset="0"/>
                </a:rPr>
                <a:t>0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3209925" y="1681163"/>
              <a:ext cx="370614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1" dirty="0"/>
                <a:t>+</a:t>
              </a: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3237706" y="4240213"/>
              <a:ext cx="370614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1" dirty="0"/>
                <a:t>+</a:t>
              </a:r>
            </a:p>
          </p:txBody>
        </p: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>
              <a:off x="1945981" y="2754452"/>
              <a:ext cx="356188" cy="707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000" dirty="0"/>
                <a:t>-</a:t>
              </a:r>
            </a:p>
          </p:txBody>
        </p:sp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4491038" y="2754452"/>
              <a:ext cx="356188" cy="707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4000" dirty="0"/>
                <a:t>-</a:t>
              </a:r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 flipV="1">
              <a:off x="971550" y="4149725"/>
              <a:ext cx="0" cy="719138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971550" y="4868863"/>
              <a:ext cx="720725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 flipV="1">
              <a:off x="971550" y="4149725"/>
              <a:ext cx="720725" cy="719138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700088" y="4240213"/>
              <a:ext cx="298450" cy="3667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y</a:t>
              </a:r>
            </a:p>
          </p:txBody>
        </p:sp>
        <p:sp>
          <p:nvSpPr>
            <p:cNvPr id="35" name="Text Box 43"/>
            <p:cNvSpPr txBox="1">
              <a:spLocks noChangeArrowheads="1"/>
            </p:cNvSpPr>
            <p:nvPr/>
          </p:nvSpPr>
          <p:spPr bwMode="auto">
            <a:xfrm>
              <a:off x="1150938" y="4868863"/>
              <a:ext cx="298450" cy="3667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x</a:t>
              </a:r>
            </a:p>
          </p:txBody>
        </p:sp>
        <p:sp>
          <p:nvSpPr>
            <p:cNvPr id="36" name="Text Box 44"/>
            <p:cNvSpPr txBox="1">
              <a:spLocks noChangeArrowheads="1"/>
            </p:cNvSpPr>
            <p:nvPr/>
          </p:nvSpPr>
          <p:spPr bwMode="auto">
            <a:xfrm>
              <a:off x="1419225" y="4240213"/>
              <a:ext cx="298450" cy="3667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56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Indukčně vázané plazma</a:t>
            </a:r>
          </a:p>
        </p:txBody>
      </p:sp>
      <p:pic>
        <p:nvPicPr>
          <p:cNvPr id="9" name="Picture 6" descr="IC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220" y="2509981"/>
            <a:ext cx="5333559" cy="2706400"/>
          </a:xfrm>
          <a:noFill/>
          <a:ln/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374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Kvadrupólové pole +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30</a:t>
            </a:fld>
            <a:endParaRPr lang="cs-CZ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2492" t="17276" r="1498" b="20537"/>
          <a:stretch>
            <a:fillRect/>
          </a:stretch>
        </p:blipFill>
        <p:spPr bwMode="auto">
          <a:xfrm>
            <a:off x="395536" y="1844823"/>
            <a:ext cx="8203882" cy="381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262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Kvadrupólové pole -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31</a:t>
            </a:fld>
            <a:endParaRPr lang="cs-CZ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2" cstate="print"/>
          <a:srcRect/>
          <a:stretch/>
        </p:blipFill>
        <p:spPr bwMode="auto">
          <a:xfrm>
            <a:off x="323528" y="1808162"/>
            <a:ext cx="8418507" cy="406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592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1600200"/>
          </a:xfrm>
        </p:spPr>
        <p:txBody>
          <a:bodyPr/>
          <a:lstStyle/>
          <a:p>
            <a:r>
              <a:rPr lang="cs-CZ" sz="4800" dirty="0"/>
              <a:t>Kvadrupól (</a:t>
            </a:r>
            <a:r>
              <a:rPr lang="cs-CZ" sz="4800" dirty="0" err="1"/>
              <a:t>Thermo</a:t>
            </a:r>
            <a:r>
              <a:rPr lang="cs-CZ" sz="4800" dirty="0"/>
              <a:t> </a:t>
            </a:r>
            <a:r>
              <a:rPr lang="cs-CZ" sz="4800" dirty="0" err="1"/>
              <a:t>Elemental</a:t>
            </a:r>
            <a:r>
              <a:rPr lang="cs-CZ" sz="4800" dirty="0"/>
              <a:t>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32</a:t>
            </a:fld>
            <a:endParaRPr lang="cs-CZ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3189" r="3569"/>
          <a:stretch>
            <a:fillRect/>
          </a:stretch>
        </p:blipFill>
        <p:spPr bwMode="auto">
          <a:xfrm>
            <a:off x="971599" y="1556792"/>
            <a:ext cx="6840489" cy="4863082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12447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Animace ICP-MS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33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029471"/>
              </p:ext>
            </p:extLst>
          </p:nvPr>
        </p:nvGraphicFramePr>
        <p:xfrm>
          <a:off x="3479800" y="3086100"/>
          <a:ext cx="21828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Objekt prostředí balíčkovače" showAsIcon="1" r:id="rId3" imgW="2182680" imgH="685440" progId="Package">
                  <p:embed/>
                </p:oleObj>
              </mc:Choice>
              <mc:Fallback>
                <p:oleObj name="Objekt prostředí balíčkovače" showAsIcon="1" r:id="rId3" imgW="21826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9800" y="3086100"/>
                        <a:ext cx="21828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8257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cs-CZ" sz="4800" dirty="0"/>
              <a:t>Průletové analyzátory - TOF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34</a:t>
            </a:fld>
            <a:endParaRPr lang="cs-CZ"/>
          </a:p>
        </p:txBody>
      </p:sp>
      <p:pic>
        <p:nvPicPr>
          <p:cNvPr id="6" name="Picture 5" descr="TOF"/>
          <p:cNvPicPr>
            <a:picLocks noChangeAspect="1" noChangeArrowheads="1"/>
          </p:cNvPicPr>
          <p:nvPr/>
        </p:nvPicPr>
        <p:blipFill rotWithShape="1">
          <a:blip r:embed="rId2" cstate="print"/>
          <a:srcRect r="2640"/>
          <a:stretch/>
        </p:blipFill>
        <p:spPr>
          <a:xfrm>
            <a:off x="395536" y="1628800"/>
            <a:ext cx="8012303" cy="43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68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4000" dirty="0" err="1"/>
              <a:t>Time-of-flight</a:t>
            </a:r>
            <a:r>
              <a:rPr lang="cs-CZ" sz="4000" dirty="0"/>
              <a:t> hmotnostní spektrometr s </a:t>
            </a:r>
            <a:r>
              <a:rPr lang="cs-CZ" sz="4000" dirty="0" err="1"/>
              <a:t>orthogonální</a:t>
            </a:r>
            <a:r>
              <a:rPr lang="cs-CZ" sz="4000" dirty="0"/>
              <a:t> extrakcí</a:t>
            </a:r>
            <a:r>
              <a:rPr lang="fr-FR" sz="4000" i="1" dirty="0">
                <a:solidFill>
                  <a:srgbClr val="0080FF"/>
                </a:solidFill>
              </a:rPr>
              <a:t> </a:t>
            </a:r>
            <a:endParaRPr lang="cs-CZ" sz="4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35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581025" y="1625270"/>
            <a:ext cx="7870825" cy="4675187"/>
            <a:chOff x="538163" y="1525588"/>
            <a:chExt cx="7870825" cy="4675187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841625" y="2678113"/>
              <a:ext cx="4703763" cy="0"/>
            </a:xfrm>
            <a:prstGeom prst="line">
              <a:avLst/>
            </a:prstGeom>
            <a:noFill/>
            <a:ln w="2032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867025" y="4060825"/>
              <a:ext cx="4702175" cy="0"/>
            </a:xfrm>
            <a:prstGeom prst="line">
              <a:avLst/>
            </a:prstGeom>
            <a:noFill/>
            <a:ln w="2032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flipV="1">
              <a:off x="7759700" y="3016250"/>
              <a:ext cx="180975" cy="660400"/>
            </a:xfrm>
            <a:prstGeom prst="rect">
              <a:avLst/>
            </a:prstGeom>
            <a:solidFill>
              <a:srgbClr val="FF6600"/>
            </a:solidFill>
            <a:ln w="20320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2976563" y="2768600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978150" y="3679825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149600" y="2768600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151188" y="3679825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3324225" y="2768600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325813" y="3679825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3497263" y="2768600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498850" y="3679825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3668713" y="2768600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671888" y="3679825"/>
              <a:ext cx="0" cy="241300"/>
            </a:xfrm>
            <a:prstGeom prst="line">
              <a:avLst/>
            </a:prstGeom>
            <a:noFill/>
            <a:ln w="2032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2339975" y="3465513"/>
              <a:ext cx="142875" cy="153987"/>
              <a:chOff x="1443" y="2156"/>
              <a:chExt cx="107" cy="107"/>
            </a:xfrm>
          </p:grpSpPr>
          <p:sp>
            <p:nvSpPr>
              <p:cNvPr id="148" name="Oval 21"/>
              <p:cNvSpPr>
                <a:spLocks noChangeArrowheads="1"/>
              </p:cNvSpPr>
              <p:nvPr/>
            </p:nvSpPr>
            <p:spPr bwMode="auto">
              <a:xfrm flipV="1">
                <a:off x="1443" y="2156"/>
                <a:ext cx="107" cy="107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9" name="Line 22"/>
              <p:cNvSpPr>
                <a:spLocks noChangeShapeType="1"/>
              </p:cNvSpPr>
              <p:nvPr/>
            </p:nvSpPr>
            <p:spPr bwMode="auto">
              <a:xfrm>
                <a:off x="1497" y="2184"/>
                <a:ext cx="0" cy="54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50" name="Line 23"/>
              <p:cNvSpPr>
                <a:spLocks noChangeShapeType="1"/>
              </p:cNvSpPr>
              <p:nvPr/>
            </p:nvSpPr>
            <p:spPr bwMode="auto">
              <a:xfrm>
                <a:off x="1472" y="2210"/>
                <a:ext cx="56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1" name="Group 24"/>
            <p:cNvGrpSpPr>
              <a:grpSpLocks/>
            </p:cNvGrpSpPr>
            <p:nvPr/>
          </p:nvGrpSpPr>
          <p:grpSpPr bwMode="auto">
            <a:xfrm>
              <a:off x="1984375" y="3248025"/>
              <a:ext cx="141288" cy="152400"/>
              <a:chOff x="1173" y="2004"/>
              <a:chExt cx="107" cy="107"/>
            </a:xfrm>
          </p:grpSpPr>
          <p:sp>
            <p:nvSpPr>
              <p:cNvPr id="145" name="Oval 25"/>
              <p:cNvSpPr>
                <a:spLocks noChangeArrowheads="1"/>
              </p:cNvSpPr>
              <p:nvPr/>
            </p:nvSpPr>
            <p:spPr bwMode="auto">
              <a:xfrm flipV="1">
                <a:off x="1173" y="2004"/>
                <a:ext cx="107" cy="107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6" name="Line 26"/>
              <p:cNvSpPr>
                <a:spLocks noChangeShapeType="1"/>
              </p:cNvSpPr>
              <p:nvPr/>
            </p:nvSpPr>
            <p:spPr bwMode="auto">
              <a:xfrm>
                <a:off x="1226" y="2033"/>
                <a:ext cx="0" cy="54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7" name="Line 27"/>
              <p:cNvSpPr>
                <a:spLocks noChangeShapeType="1"/>
              </p:cNvSpPr>
              <p:nvPr/>
            </p:nvSpPr>
            <p:spPr bwMode="auto">
              <a:xfrm>
                <a:off x="1201" y="2058"/>
                <a:ext cx="53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2" name="Group 28"/>
            <p:cNvGrpSpPr>
              <a:grpSpLocks/>
            </p:cNvGrpSpPr>
            <p:nvPr/>
          </p:nvGrpSpPr>
          <p:grpSpPr bwMode="auto">
            <a:xfrm>
              <a:off x="2366963" y="2951163"/>
              <a:ext cx="141287" cy="153987"/>
              <a:chOff x="1462" y="1797"/>
              <a:chExt cx="107" cy="107"/>
            </a:xfrm>
          </p:grpSpPr>
          <p:sp>
            <p:nvSpPr>
              <p:cNvPr id="142" name="Oval 29"/>
              <p:cNvSpPr>
                <a:spLocks noChangeArrowheads="1"/>
              </p:cNvSpPr>
              <p:nvPr/>
            </p:nvSpPr>
            <p:spPr bwMode="auto">
              <a:xfrm flipV="1">
                <a:off x="1462" y="1797"/>
                <a:ext cx="107" cy="107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3" name="Line 30"/>
              <p:cNvSpPr>
                <a:spLocks noChangeShapeType="1"/>
              </p:cNvSpPr>
              <p:nvPr/>
            </p:nvSpPr>
            <p:spPr bwMode="auto">
              <a:xfrm>
                <a:off x="1515" y="1825"/>
                <a:ext cx="0" cy="53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4" name="Line 31"/>
              <p:cNvSpPr>
                <a:spLocks noChangeShapeType="1"/>
              </p:cNvSpPr>
              <p:nvPr/>
            </p:nvSpPr>
            <p:spPr bwMode="auto">
              <a:xfrm>
                <a:off x="1490" y="1850"/>
                <a:ext cx="54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3" name="Group 32"/>
            <p:cNvGrpSpPr>
              <a:grpSpLocks/>
            </p:cNvGrpSpPr>
            <p:nvPr/>
          </p:nvGrpSpPr>
          <p:grpSpPr bwMode="auto">
            <a:xfrm>
              <a:off x="7359650" y="3262313"/>
              <a:ext cx="142875" cy="152400"/>
              <a:chOff x="5236" y="2014"/>
              <a:chExt cx="107" cy="106"/>
            </a:xfrm>
          </p:grpSpPr>
          <p:sp>
            <p:nvSpPr>
              <p:cNvPr id="139" name="Oval 33"/>
              <p:cNvSpPr>
                <a:spLocks noChangeArrowheads="1"/>
              </p:cNvSpPr>
              <p:nvPr/>
            </p:nvSpPr>
            <p:spPr bwMode="auto">
              <a:xfrm flipV="1">
                <a:off x="5236" y="2014"/>
                <a:ext cx="107" cy="106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0" name="Line 34"/>
              <p:cNvSpPr>
                <a:spLocks noChangeShapeType="1"/>
              </p:cNvSpPr>
              <p:nvPr/>
            </p:nvSpPr>
            <p:spPr bwMode="auto">
              <a:xfrm>
                <a:off x="5290" y="2042"/>
                <a:ext cx="0" cy="53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1" name="Line 35"/>
              <p:cNvSpPr>
                <a:spLocks noChangeShapeType="1"/>
              </p:cNvSpPr>
              <p:nvPr/>
            </p:nvSpPr>
            <p:spPr bwMode="auto">
              <a:xfrm>
                <a:off x="5265" y="2067"/>
                <a:ext cx="56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4" name="Group 36"/>
            <p:cNvGrpSpPr>
              <a:grpSpLocks/>
            </p:cNvGrpSpPr>
            <p:nvPr/>
          </p:nvGrpSpPr>
          <p:grpSpPr bwMode="auto">
            <a:xfrm>
              <a:off x="2028825" y="2635250"/>
              <a:ext cx="138113" cy="150813"/>
              <a:chOff x="1206" y="1576"/>
              <a:chExt cx="106" cy="106"/>
            </a:xfrm>
          </p:grpSpPr>
          <p:sp>
            <p:nvSpPr>
              <p:cNvPr id="136" name="Oval 37"/>
              <p:cNvSpPr>
                <a:spLocks noChangeArrowheads="1"/>
              </p:cNvSpPr>
              <p:nvPr/>
            </p:nvSpPr>
            <p:spPr bwMode="auto">
              <a:xfrm flipV="1">
                <a:off x="1206" y="1576"/>
                <a:ext cx="106" cy="106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37" name="Line 38"/>
              <p:cNvSpPr>
                <a:spLocks noChangeShapeType="1"/>
              </p:cNvSpPr>
              <p:nvPr/>
            </p:nvSpPr>
            <p:spPr bwMode="auto">
              <a:xfrm>
                <a:off x="1260" y="1604"/>
                <a:ext cx="0" cy="54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38" name="Line 39"/>
              <p:cNvSpPr>
                <a:spLocks noChangeShapeType="1"/>
              </p:cNvSpPr>
              <p:nvPr/>
            </p:nvSpPr>
            <p:spPr bwMode="auto">
              <a:xfrm>
                <a:off x="1234" y="1630"/>
                <a:ext cx="54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5" name="Group 40"/>
            <p:cNvGrpSpPr>
              <a:grpSpLocks/>
            </p:cNvGrpSpPr>
            <p:nvPr/>
          </p:nvGrpSpPr>
          <p:grpSpPr bwMode="auto">
            <a:xfrm>
              <a:off x="2325688" y="2155825"/>
              <a:ext cx="141287" cy="153988"/>
              <a:chOff x="1432" y="1242"/>
              <a:chExt cx="106" cy="107"/>
            </a:xfrm>
          </p:grpSpPr>
          <p:sp>
            <p:nvSpPr>
              <p:cNvPr id="133" name="Oval 41"/>
              <p:cNvSpPr>
                <a:spLocks noChangeArrowheads="1"/>
              </p:cNvSpPr>
              <p:nvPr/>
            </p:nvSpPr>
            <p:spPr bwMode="auto">
              <a:xfrm flipV="1">
                <a:off x="1432" y="1242"/>
                <a:ext cx="106" cy="107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34" name="Line 42"/>
              <p:cNvSpPr>
                <a:spLocks noChangeShapeType="1"/>
              </p:cNvSpPr>
              <p:nvPr/>
            </p:nvSpPr>
            <p:spPr bwMode="auto">
              <a:xfrm>
                <a:off x="1486" y="1270"/>
                <a:ext cx="0" cy="54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35" name="Line 43"/>
              <p:cNvSpPr>
                <a:spLocks noChangeShapeType="1"/>
              </p:cNvSpPr>
              <p:nvPr/>
            </p:nvSpPr>
            <p:spPr bwMode="auto">
              <a:xfrm>
                <a:off x="1461" y="1296"/>
                <a:ext cx="56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6" name="Group 44"/>
            <p:cNvGrpSpPr>
              <a:grpSpLocks/>
            </p:cNvGrpSpPr>
            <p:nvPr/>
          </p:nvGrpSpPr>
          <p:grpSpPr bwMode="auto">
            <a:xfrm>
              <a:off x="2098675" y="3884613"/>
              <a:ext cx="139700" cy="150812"/>
              <a:chOff x="1259" y="2448"/>
              <a:chExt cx="107" cy="106"/>
            </a:xfrm>
          </p:grpSpPr>
          <p:sp>
            <p:nvSpPr>
              <p:cNvPr id="130" name="Oval 45"/>
              <p:cNvSpPr>
                <a:spLocks noChangeArrowheads="1"/>
              </p:cNvSpPr>
              <p:nvPr/>
            </p:nvSpPr>
            <p:spPr bwMode="auto">
              <a:xfrm flipV="1">
                <a:off x="1259" y="2448"/>
                <a:ext cx="107" cy="106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31" name="Line 46"/>
              <p:cNvSpPr>
                <a:spLocks noChangeShapeType="1"/>
              </p:cNvSpPr>
              <p:nvPr/>
            </p:nvSpPr>
            <p:spPr bwMode="auto">
              <a:xfrm>
                <a:off x="1313" y="2476"/>
                <a:ext cx="0" cy="54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32" name="Line 47"/>
              <p:cNvSpPr>
                <a:spLocks noChangeShapeType="1"/>
              </p:cNvSpPr>
              <p:nvPr/>
            </p:nvSpPr>
            <p:spPr bwMode="auto">
              <a:xfrm>
                <a:off x="1288" y="2502"/>
                <a:ext cx="52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7" name="Group 48"/>
            <p:cNvGrpSpPr>
              <a:grpSpLocks/>
            </p:cNvGrpSpPr>
            <p:nvPr/>
          </p:nvGrpSpPr>
          <p:grpSpPr bwMode="auto">
            <a:xfrm>
              <a:off x="2165350" y="4348163"/>
              <a:ext cx="141288" cy="152400"/>
              <a:chOff x="1310" y="2772"/>
              <a:chExt cx="107" cy="106"/>
            </a:xfrm>
          </p:grpSpPr>
          <p:sp>
            <p:nvSpPr>
              <p:cNvPr id="127" name="Oval 49"/>
              <p:cNvSpPr>
                <a:spLocks noChangeArrowheads="1"/>
              </p:cNvSpPr>
              <p:nvPr/>
            </p:nvSpPr>
            <p:spPr bwMode="auto">
              <a:xfrm flipV="1">
                <a:off x="1310" y="2772"/>
                <a:ext cx="107" cy="106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8" name="Line 50"/>
              <p:cNvSpPr>
                <a:spLocks noChangeShapeType="1"/>
              </p:cNvSpPr>
              <p:nvPr/>
            </p:nvSpPr>
            <p:spPr bwMode="auto">
              <a:xfrm>
                <a:off x="1364" y="2800"/>
                <a:ext cx="0" cy="53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9" name="Line 51"/>
              <p:cNvSpPr>
                <a:spLocks noChangeShapeType="1"/>
              </p:cNvSpPr>
              <p:nvPr/>
            </p:nvSpPr>
            <p:spPr bwMode="auto">
              <a:xfrm>
                <a:off x="1339" y="2825"/>
                <a:ext cx="53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8" name="Group 52"/>
            <p:cNvGrpSpPr>
              <a:grpSpLocks/>
            </p:cNvGrpSpPr>
            <p:nvPr/>
          </p:nvGrpSpPr>
          <p:grpSpPr bwMode="auto">
            <a:xfrm>
              <a:off x="2373313" y="4651375"/>
              <a:ext cx="139700" cy="152400"/>
              <a:chOff x="1467" y="2984"/>
              <a:chExt cx="106" cy="106"/>
            </a:xfrm>
          </p:grpSpPr>
          <p:sp>
            <p:nvSpPr>
              <p:cNvPr id="124" name="Oval 53"/>
              <p:cNvSpPr>
                <a:spLocks noChangeArrowheads="1"/>
              </p:cNvSpPr>
              <p:nvPr/>
            </p:nvSpPr>
            <p:spPr bwMode="auto">
              <a:xfrm flipV="1">
                <a:off x="1467" y="2984"/>
                <a:ext cx="106" cy="106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5" name="Line 54"/>
              <p:cNvSpPr>
                <a:spLocks noChangeShapeType="1"/>
              </p:cNvSpPr>
              <p:nvPr/>
            </p:nvSpPr>
            <p:spPr bwMode="auto">
              <a:xfrm>
                <a:off x="1520" y="3012"/>
                <a:ext cx="0" cy="53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6" name="Line 55"/>
              <p:cNvSpPr>
                <a:spLocks noChangeShapeType="1"/>
              </p:cNvSpPr>
              <p:nvPr/>
            </p:nvSpPr>
            <p:spPr bwMode="auto">
              <a:xfrm>
                <a:off x="1495" y="3037"/>
                <a:ext cx="53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29" name="Group 56"/>
            <p:cNvGrpSpPr>
              <a:grpSpLocks/>
            </p:cNvGrpSpPr>
            <p:nvPr/>
          </p:nvGrpSpPr>
          <p:grpSpPr bwMode="auto">
            <a:xfrm>
              <a:off x="2062163" y="5197475"/>
              <a:ext cx="141287" cy="152400"/>
              <a:chOff x="1232" y="3365"/>
              <a:chExt cx="107" cy="106"/>
            </a:xfrm>
          </p:grpSpPr>
          <p:sp>
            <p:nvSpPr>
              <p:cNvPr id="121" name="Oval 57"/>
              <p:cNvSpPr>
                <a:spLocks noChangeArrowheads="1"/>
              </p:cNvSpPr>
              <p:nvPr/>
            </p:nvSpPr>
            <p:spPr bwMode="auto">
              <a:xfrm flipV="1">
                <a:off x="1232" y="3365"/>
                <a:ext cx="107" cy="106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2" name="Line 58"/>
              <p:cNvSpPr>
                <a:spLocks noChangeShapeType="1"/>
              </p:cNvSpPr>
              <p:nvPr/>
            </p:nvSpPr>
            <p:spPr bwMode="auto">
              <a:xfrm>
                <a:off x="1286" y="3393"/>
                <a:ext cx="0" cy="53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3" name="Line 59"/>
              <p:cNvSpPr>
                <a:spLocks noChangeShapeType="1"/>
              </p:cNvSpPr>
              <p:nvPr/>
            </p:nvSpPr>
            <p:spPr bwMode="auto">
              <a:xfrm>
                <a:off x="1260" y="3418"/>
                <a:ext cx="54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0" name="Group 60"/>
            <p:cNvGrpSpPr>
              <a:grpSpLocks/>
            </p:cNvGrpSpPr>
            <p:nvPr/>
          </p:nvGrpSpPr>
          <p:grpSpPr bwMode="auto">
            <a:xfrm>
              <a:off x="2090738" y="5746750"/>
              <a:ext cx="141287" cy="152400"/>
              <a:chOff x="1253" y="3748"/>
              <a:chExt cx="107" cy="107"/>
            </a:xfrm>
          </p:grpSpPr>
          <p:sp>
            <p:nvSpPr>
              <p:cNvPr id="118" name="Oval 61"/>
              <p:cNvSpPr>
                <a:spLocks noChangeArrowheads="1"/>
              </p:cNvSpPr>
              <p:nvPr/>
            </p:nvSpPr>
            <p:spPr bwMode="auto">
              <a:xfrm flipV="1">
                <a:off x="1253" y="3748"/>
                <a:ext cx="107" cy="107"/>
              </a:xfrm>
              <a:prstGeom prst="ellips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9" name="Line 62"/>
              <p:cNvSpPr>
                <a:spLocks noChangeShapeType="1"/>
              </p:cNvSpPr>
              <p:nvPr/>
            </p:nvSpPr>
            <p:spPr bwMode="auto">
              <a:xfrm>
                <a:off x="1306" y="3776"/>
                <a:ext cx="0" cy="55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0" name="Line 63"/>
              <p:cNvSpPr>
                <a:spLocks noChangeShapeType="1"/>
              </p:cNvSpPr>
              <p:nvPr/>
            </p:nvSpPr>
            <p:spPr bwMode="auto">
              <a:xfrm>
                <a:off x="1281" y="3801"/>
                <a:ext cx="53" cy="0"/>
              </a:xfrm>
              <a:prstGeom prst="line">
                <a:avLst/>
              </a:prstGeom>
              <a:noFill/>
              <a:ln w="203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1" name="Group 64"/>
            <p:cNvGrpSpPr>
              <a:grpSpLocks/>
            </p:cNvGrpSpPr>
            <p:nvPr/>
          </p:nvGrpSpPr>
          <p:grpSpPr bwMode="auto">
            <a:xfrm>
              <a:off x="2085975" y="2954338"/>
              <a:ext cx="211138" cy="230187"/>
              <a:chOff x="1250" y="1799"/>
              <a:chExt cx="160" cy="161"/>
            </a:xfrm>
          </p:grpSpPr>
          <p:sp>
            <p:nvSpPr>
              <p:cNvPr id="115" name="Oval 65"/>
              <p:cNvSpPr>
                <a:spLocks noChangeArrowheads="1"/>
              </p:cNvSpPr>
              <p:nvPr/>
            </p:nvSpPr>
            <p:spPr bwMode="auto">
              <a:xfrm flipV="1">
                <a:off x="1250" y="1799"/>
                <a:ext cx="160" cy="161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6" name="Line 66"/>
              <p:cNvSpPr>
                <a:spLocks noChangeShapeType="1"/>
              </p:cNvSpPr>
              <p:nvPr/>
            </p:nvSpPr>
            <p:spPr bwMode="auto">
              <a:xfrm flipH="1">
                <a:off x="1292" y="1876"/>
                <a:ext cx="77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7" name="Line 67"/>
              <p:cNvSpPr>
                <a:spLocks noChangeShapeType="1"/>
              </p:cNvSpPr>
              <p:nvPr/>
            </p:nvSpPr>
            <p:spPr bwMode="auto">
              <a:xfrm>
                <a:off x="1331" y="1839"/>
                <a:ext cx="0" cy="77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2" name="Group 68"/>
            <p:cNvGrpSpPr>
              <a:grpSpLocks/>
            </p:cNvGrpSpPr>
            <p:nvPr/>
          </p:nvGrpSpPr>
          <p:grpSpPr bwMode="auto">
            <a:xfrm>
              <a:off x="2116138" y="2327275"/>
              <a:ext cx="211137" cy="230188"/>
              <a:chOff x="1273" y="1361"/>
              <a:chExt cx="160" cy="161"/>
            </a:xfrm>
          </p:grpSpPr>
          <p:sp>
            <p:nvSpPr>
              <p:cNvPr id="112" name="Oval 69"/>
              <p:cNvSpPr>
                <a:spLocks noChangeArrowheads="1"/>
              </p:cNvSpPr>
              <p:nvPr/>
            </p:nvSpPr>
            <p:spPr bwMode="auto">
              <a:xfrm flipV="1">
                <a:off x="1273" y="1361"/>
                <a:ext cx="160" cy="161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3" name="Line 70"/>
              <p:cNvSpPr>
                <a:spLocks noChangeShapeType="1"/>
              </p:cNvSpPr>
              <p:nvPr/>
            </p:nvSpPr>
            <p:spPr bwMode="auto">
              <a:xfrm flipH="1">
                <a:off x="1315" y="1438"/>
                <a:ext cx="77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4" name="Line 71"/>
              <p:cNvSpPr>
                <a:spLocks noChangeShapeType="1"/>
              </p:cNvSpPr>
              <p:nvPr/>
            </p:nvSpPr>
            <p:spPr bwMode="auto">
              <a:xfrm>
                <a:off x="1354" y="1401"/>
                <a:ext cx="0" cy="77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3" name="Group 72"/>
            <p:cNvGrpSpPr>
              <a:grpSpLocks/>
            </p:cNvGrpSpPr>
            <p:nvPr/>
          </p:nvGrpSpPr>
          <p:grpSpPr bwMode="auto">
            <a:xfrm>
              <a:off x="2036763" y="3430588"/>
              <a:ext cx="212725" cy="230187"/>
              <a:chOff x="1213" y="2132"/>
              <a:chExt cx="160" cy="160"/>
            </a:xfrm>
          </p:grpSpPr>
          <p:sp>
            <p:nvSpPr>
              <p:cNvPr id="109" name="Oval 73"/>
              <p:cNvSpPr>
                <a:spLocks noChangeArrowheads="1"/>
              </p:cNvSpPr>
              <p:nvPr/>
            </p:nvSpPr>
            <p:spPr bwMode="auto">
              <a:xfrm flipV="1">
                <a:off x="1213" y="2132"/>
                <a:ext cx="160" cy="160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0" name="Line 74"/>
              <p:cNvSpPr>
                <a:spLocks noChangeShapeType="1"/>
              </p:cNvSpPr>
              <p:nvPr/>
            </p:nvSpPr>
            <p:spPr bwMode="auto">
              <a:xfrm flipH="1">
                <a:off x="1255" y="2209"/>
                <a:ext cx="79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11" name="Line 75"/>
              <p:cNvSpPr>
                <a:spLocks noChangeShapeType="1"/>
              </p:cNvSpPr>
              <p:nvPr/>
            </p:nvSpPr>
            <p:spPr bwMode="auto">
              <a:xfrm>
                <a:off x="1293" y="2171"/>
                <a:ext cx="0" cy="77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4" name="Group 76"/>
            <p:cNvGrpSpPr>
              <a:grpSpLocks/>
            </p:cNvGrpSpPr>
            <p:nvPr/>
          </p:nvGrpSpPr>
          <p:grpSpPr bwMode="auto">
            <a:xfrm>
              <a:off x="4303713" y="3263900"/>
              <a:ext cx="212725" cy="228600"/>
              <a:chOff x="2926" y="2015"/>
              <a:chExt cx="160" cy="160"/>
            </a:xfrm>
          </p:grpSpPr>
          <p:sp>
            <p:nvSpPr>
              <p:cNvPr id="106" name="Oval 77"/>
              <p:cNvSpPr>
                <a:spLocks noChangeArrowheads="1"/>
              </p:cNvSpPr>
              <p:nvPr/>
            </p:nvSpPr>
            <p:spPr bwMode="auto">
              <a:xfrm flipV="1">
                <a:off x="2926" y="2015"/>
                <a:ext cx="160" cy="160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07" name="Line 78"/>
              <p:cNvSpPr>
                <a:spLocks noChangeShapeType="1"/>
              </p:cNvSpPr>
              <p:nvPr/>
            </p:nvSpPr>
            <p:spPr bwMode="auto">
              <a:xfrm flipH="1">
                <a:off x="2968" y="2092"/>
                <a:ext cx="79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08" name="Line 79"/>
              <p:cNvSpPr>
                <a:spLocks noChangeShapeType="1"/>
              </p:cNvSpPr>
              <p:nvPr/>
            </p:nvSpPr>
            <p:spPr bwMode="auto">
              <a:xfrm>
                <a:off x="3006" y="2054"/>
                <a:ext cx="0" cy="77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5" name="Group 80"/>
            <p:cNvGrpSpPr>
              <a:grpSpLocks/>
            </p:cNvGrpSpPr>
            <p:nvPr/>
          </p:nvGrpSpPr>
          <p:grpSpPr bwMode="auto">
            <a:xfrm>
              <a:off x="2257425" y="4013200"/>
              <a:ext cx="212725" cy="228600"/>
              <a:chOff x="1380" y="2538"/>
              <a:chExt cx="160" cy="160"/>
            </a:xfrm>
          </p:grpSpPr>
          <p:sp>
            <p:nvSpPr>
              <p:cNvPr id="103" name="Oval 81"/>
              <p:cNvSpPr>
                <a:spLocks noChangeArrowheads="1"/>
              </p:cNvSpPr>
              <p:nvPr/>
            </p:nvSpPr>
            <p:spPr bwMode="auto">
              <a:xfrm flipV="1">
                <a:off x="1380" y="2538"/>
                <a:ext cx="160" cy="160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04" name="Line 82"/>
              <p:cNvSpPr>
                <a:spLocks noChangeShapeType="1"/>
              </p:cNvSpPr>
              <p:nvPr/>
            </p:nvSpPr>
            <p:spPr bwMode="auto">
              <a:xfrm flipH="1">
                <a:off x="1423" y="2615"/>
                <a:ext cx="76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05" name="Line 83"/>
              <p:cNvSpPr>
                <a:spLocks noChangeShapeType="1"/>
              </p:cNvSpPr>
              <p:nvPr/>
            </p:nvSpPr>
            <p:spPr bwMode="auto">
              <a:xfrm>
                <a:off x="1461" y="2578"/>
                <a:ext cx="0" cy="77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6" name="Group 84"/>
            <p:cNvGrpSpPr>
              <a:grpSpLocks/>
            </p:cNvGrpSpPr>
            <p:nvPr/>
          </p:nvGrpSpPr>
          <p:grpSpPr bwMode="auto">
            <a:xfrm>
              <a:off x="2066925" y="4546600"/>
              <a:ext cx="212725" cy="230188"/>
              <a:chOff x="1236" y="2911"/>
              <a:chExt cx="160" cy="160"/>
            </a:xfrm>
          </p:grpSpPr>
          <p:sp>
            <p:nvSpPr>
              <p:cNvPr id="100" name="Oval 85"/>
              <p:cNvSpPr>
                <a:spLocks noChangeArrowheads="1"/>
              </p:cNvSpPr>
              <p:nvPr/>
            </p:nvSpPr>
            <p:spPr bwMode="auto">
              <a:xfrm flipV="1">
                <a:off x="1236" y="2911"/>
                <a:ext cx="160" cy="160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01" name="Line 86"/>
              <p:cNvSpPr>
                <a:spLocks noChangeShapeType="1"/>
              </p:cNvSpPr>
              <p:nvPr/>
            </p:nvSpPr>
            <p:spPr bwMode="auto">
              <a:xfrm flipH="1">
                <a:off x="1278" y="2988"/>
                <a:ext cx="79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02" name="Line 87"/>
              <p:cNvSpPr>
                <a:spLocks noChangeShapeType="1"/>
              </p:cNvSpPr>
              <p:nvPr/>
            </p:nvSpPr>
            <p:spPr bwMode="auto">
              <a:xfrm>
                <a:off x="1316" y="2950"/>
                <a:ext cx="0" cy="78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7" name="Group 88"/>
            <p:cNvGrpSpPr>
              <a:grpSpLocks/>
            </p:cNvGrpSpPr>
            <p:nvPr/>
          </p:nvGrpSpPr>
          <p:grpSpPr bwMode="auto">
            <a:xfrm>
              <a:off x="2282825" y="4981575"/>
              <a:ext cx="212725" cy="228600"/>
              <a:chOff x="1399" y="3214"/>
              <a:chExt cx="161" cy="160"/>
            </a:xfrm>
          </p:grpSpPr>
          <p:sp>
            <p:nvSpPr>
              <p:cNvPr id="97" name="Oval 89"/>
              <p:cNvSpPr>
                <a:spLocks noChangeArrowheads="1"/>
              </p:cNvSpPr>
              <p:nvPr/>
            </p:nvSpPr>
            <p:spPr bwMode="auto">
              <a:xfrm flipV="1">
                <a:off x="1399" y="3214"/>
                <a:ext cx="161" cy="160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98" name="Line 90"/>
              <p:cNvSpPr>
                <a:spLocks noChangeShapeType="1"/>
              </p:cNvSpPr>
              <p:nvPr/>
            </p:nvSpPr>
            <p:spPr bwMode="auto">
              <a:xfrm flipH="1">
                <a:off x="1442" y="3291"/>
                <a:ext cx="76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99" name="Line 91"/>
              <p:cNvSpPr>
                <a:spLocks noChangeShapeType="1"/>
              </p:cNvSpPr>
              <p:nvPr/>
            </p:nvSpPr>
            <p:spPr bwMode="auto">
              <a:xfrm>
                <a:off x="1480" y="3253"/>
                <a:ext cx="0" cy="77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8" name="Group 92"/>
            <p:cNvGrpSpPr>
              <a:grpSpLocks/>
            </p:cNvGrpSpPr>
            <p:nvPr/>
          </p:nvGrpSpPr>
          <p:grpSpPr bwMode="auto">
            <a:xfrm>
              <a:off x="2063750" y="5449888"/>
              <a:ext cx="211138" cy="230187"/>
              <a:chOff x="1233" y="3541"/>
              <a:chExt cx="160" cy="161"/>
            </a:xfrm>
          </p:grpSpPr>
          <p:sp>
            <p:nvSpPr>
              <p:cNvPr id="94" name="Oval 93"/>
              <p:cNvSpPr>
                <a:spLocks noChangeArrowheads="1"/>
              </p:cNvSpPr>
              <p:nvPr/>
            </p:nvSpPr>
            <p:spPr bwMode="auto">
              <a:xfrm flipV="1">
                <a:off x="1233" y="3541"/>
                <a:ext cx="160" cy="161"/>
              </a:xfrm>
              <a:prstGeom prst="ellips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95" name="Line 94"/>
              <p:cNvSpPr>
                <a:spLocks noChangeShapeType="1"/>
              </p:cNvSpPr>
              <p:nvPr/>
            </p:nvSpPr>
            <p:spPr bwMode="auto">
              <a:xfrm flipH="1">
                <a:off x="1275" y="3618"/>
                <a:ext cx="77" cy="0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96" name="Line 95"/>
              <p:cNvSpPr>
                <a:spLocks noChangeShapeType="1"/>
              </p:cNvSpPr>
              <p:nvPr/>
            </p:nvSpPr>
            <p:spPr bwMode="auto">
              <a:xfrm>
                <a:off x="1314" y="3580"/>
                <a:ext cx="0" cy="78"/>
              </a:xfrm>
              <a:prstGeom prst="line">
                <a:avLst/>
              </a:prstGeom>
              <a:noFill/>
              <a:ln w="203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39" name="Group 108"/>
            <p:cNvGrpSpPr>
              <a:grpSpLocks/>
            </p:cNvGrpSpPr>
            <p:nvPr/>
          </p:nvGrpSpPr>
          <p:grpSpPr bwMode="auto">
            <a:xfrm>
              <a:off x="1968500" y="2062163"/>
              <a:ext cx="180975" cy="195262"/>
              <a:chOff x="1161" y="1176"/>
              <a:chExt cx="136" cy="137"/>
            </a:xfrm>
          </p:grpSpPr>
          <p:sp>
            <p:nvSpPr>
              <p:cNvPr id="91" name="Oval 109"/>
              <p:cNvSpPr>
                <a:spLocks noChangeArrowheads="1"/>
              </p:cNvSpPr>
              <p:nvPr/>
            </p:nvSpPr>
            <p:spPr bwMode="auto">
              <a:xfrm flipV="1">
                <a:off x="1161" y="1176"/>
                <a:ext cx="136" cy="137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92" name="Line 110"/>
              <p:cNvSpPr>
                <a:spLocks noChangeShapeType="1"/>
              </p:cNvSpPr>
              <p:nvPr/>
            </p:nvSpPr>
            <p:spPr bwMode="auto">
              <a:xfrm flipH="1">
                <a:off x="1194" y="1246"/>
                <a:ext cx="62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93" name="Line 111"/>
              <p:cNvSpPr>
                <a:spLocks noChangeShapeType="1"/>
              </p:cNvSpPr>
              <p:nvPr/>
            </p:nvSpPr>
            <p:spPr bwMode="auto">
              <a:xfrm>
                <a:off x="1228" y="1212"/>
                <a:ext cx="0" cy="67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40" name="Group 112"/>
            <p:cNvGrpSpPr>
              <a:grpSpLocks/>
            </p:cNvGrpSpPr>
            <p:nvPr/>
          </p:nvGrpSpPr>
          <p:grpSpPr bwMode="auto">
            <a:xfrm>
              <a:off x="2273300" y="3729038"/>
              <a:ext cx="180975" cy="195262"/>
              <a:chOff x="1392" y="2340"/>
              <a:chExt cx="136" cy="136"/>
            </a:xfrm>
          </p:grpSpPr>
          <p:sp>
            <p:nvSpPr>
              <p:cNvPr id="88" name="Oval 113"/>
              <p:cNvSpPr>
                <a:spLocks noChangeArrowheads="1"/>
              </p:cNvSpPr>
              <p:nvPr/>
            </p:nvSpPr>
            <p:spPr bwMode="auto">
              <a:xfrm flipV="1">
                <a:off x="1392" y="2340"/>
                <a:ext cx="136" cy="136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89" name="Line 114"/>
              <p:cNvSpPr>
                <a:spLocks noChangeShapeType="1"/>
              </p:cNvSpPr>
              <p:nvPr/>
            </p:nvSpPr>
            <p:spPr bwMode="auto">
              <a:xfrm flipH="1">
                <a:off x="1425" y="2409"/>
                <a:ext cx="62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90" name="Line 115"/>
              <p:cNvSpPr>
                <a:spLocks noChangeShapeType="1"/>
              </p:cNvSpPr>
              <p:nvPr/>
            </p:nvSpPr>
            <p:spPr bwMode="auto">
              <a:xfrm>
                <a:off x="1459" y="2375"/>
                <a:ext cx="0" cy="64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41" name="Group 116"/>
            <p:cNvGrpSpPr>
              <a:grpSpLocks/>
            </p:cNvGrpSpPr>
            <p:nvPr/>
          </p:nvGrpSpPr>
          <p:grpSpPr bwMode="auto">
            <a:xfrm>
              <a:off x="2009775" y="4119563"/>
              <a:ext cx="179388" cy="193675"/>
              <a:chOff x="1192" y="2612"/>
              <a:chExt cx="136" cy="136"/>
            </a:xfrm>
          </p:grpSpPr>
          <p:sp>
            <p:nvSpPr>
              <p:cNvPr id="85" name="Oval 117"/>
              <p:cNvSpPr>
                <a:spLocks noChangeArrowheads="1"/>
              </p:cNvSpPr>
              <p:nvPr/>
            </p:nvSpPr>
            <p:spPr bwMode="auto">
              <a:xfrm flipV="1">
                <a:off x="1192" y="2612"/>
                <a:ext cx="136" cy="136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86" name="Line 118"/>
              <p:cNvSpPr>
                <a:spLocks noChangeShapeType="1"/>
              </p:cNvSpPr>
              <p:nvPr/>
            </p:nvSpPr>
            <p:spPr bwMode="auto">
              <a:xfrm flipH="1">
                <a:off x="1224" y="2682"/>
                <a:ext cx="65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87" name="Line 119"/>
              <p:cNvSpPr>
                <a:spLocks noChangeShapeType="1"/>
              </p:cNvSpPr>
              <p:nvPr/>
            </p:nvSpPr>
            <p:spPr bwMode="auto">
              <a:xfrm>
                <a:off x="1258" y="2648"/>
                <a:ext cx="0" cy="67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42" name="Group 120"/>
            <p:cNvGrpSpPr>
              <a:grpSpLocks/>
            </p:cNvGrpSpPr>
            <p:nvPr/>
          </p:nvGrpSpPr>
          <p:grpSpPr bwMode="auto">
            <a:xfrm>
              <a:off x="2373313" y="4322763"/>
              <a:ext cx="179387" cy="195262"/>
              <a:chOff x="1467" y="2754"/>
              <a:chExt cx="136" cy="137"/>
            </a:xfrm>
          </p:grpSpPr>
          <p:sp>
            <p:nvSpPr>
              <p:cNvPr id="82" name="Oval 121"/>
              <p:cNvSpPr>
                <a:spLocks noChangeArrowheads="1"/>
              </p:cNvSpPr>
              <p:nvPr/>
            </p:nvSpPr>
            <p:spPr bwMode="auto">
              <a:xfrm flipV="1">
                <a:off x="1467" y="2754"/>
                <a:ext cx="136" cy="137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83" name="Line 122"/>
              <p:cNvSpPr>
                <a:spLocks noChangeShapeType="1"/>
              </p:cNvSpPr>
              <p:nvPr/>
            </p:nvSpPr>
            <p:spPr bwMode="auto">
              <a:xfrm flipH="1">
                <a:off x="1499" y="2824"/>
                <a:ext cx="65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84" name="Line 123"/>
              <p:cNvSpPr>
                <a:spLocks noChangeShapeType="1"/>
              </p:cNvSpPr>
              <p:nvPr/>
            </p:nvSpPr>
            <p:spPr bwMode="auto">
              <a:xfrm>
                <a:off x="1533" y="2790"/>
                <a:ext cx="0" cy="67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43" name="Group 124"/>
            <p:cNvGrpSpPr>
              <a:grpSpLocks/>
            </p:cNvGrpSpPr>
            <p:nvPr/>
          </p:nvGrpSpPr>
          <p:grpSpPr bwMode="auto">
            <a:xfrm>
              <a:off x="2324100" y="5662613"/>
              <a:ext cx="179388" cy="193675"/>
              <a:chOff x="1430" y="3689"/>
              <a:chExt cx="136" cy="136"/>
            </a:xfrm>
          </p:grpSpPr>
          <p:sp>
            <p:nvSpPr>
              <p:cNvPr id="79" name="Oval 125"/>
              <p:cNvSpPr>
                <a:spLocks noChangeArrowheads="1"/>
              </p:cNvSpPr>
              <p:nvPr/>
            </p:nvSpPr>
            <p:spPr bwMode="auto">
              <a:xfrm flipV="1">
                <a:off x="1430" y="3689"/>
                <a:ext cx="136" cy="136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80" name="Line 126"/>
              <p:cNvSpPr>
                <a:spLocks noChangeShapeType="1"/>
              </p:cNvSpPr>
              <p:nvPr/>
            </p:nvSpPr>
            <p:spPr bwMode="auto">
              <a:xfrm flipH="1">
                <a:off x="1462" y="3758"/>
                <a:ext cx="65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81" name="Line 127"/>
              <p:cNvSpPr>
                <a:spLocks noChangeShapeType="1"/>
              </p:cNvSpPr>
              <p:nvPr/>
            </p:nvSpPr>
            <p:spPr bwMode="auto">
              <a:xfrm>
                <a:off x="1497" y="3724"/>
                <a:ext cx="0" cy="68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44" name="Group 128"/>
            <p:cNvGrpSpPr>
              <a:grpSpLocks/>
            </p:cNvGrpSpPr>
            <p:nvPr/>
          </p:nvGrpSpPr>
          <p:grpSpPr bwMode="auto">
            <a:xfrm>
              <a:off x="2000250" y="4870450"/>
              <a:ext cx="179388" cy="195263"/>
              <a:chOff x="1185" y="3136"/>
              <a:chExt cx="136" cy="137"/>
            </a:xfrm>
          </p:grpSpPr>
          <p:sp>
            <p:nvSpPr>
              <p:cNvPr id="76" name="Oval 129"/>
              <p:cNvSpPr>
                <a:spLocks noChangeArrowheads="1"/>
              </p:cNvSpPr>
              <p:nvPr/>
            </p:nvSpPr>
            <p:spPr bwMode="auto">
              <a:xfrm flipV="1">
                <a:off x="1185" y="3136"/>
                <a:ext cx="136" cy="137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7" name="Line 130"/>
              <p:cNvSpPr>
                <a:spLocks noChangeShapeType="1"/>
              </p:cNvSpPr>
              <p:nvPr/>
            </p:nvSpPr>
            <p:spPr bwMode="auto">
              <a:xfrm flipH="1">
                <a:off x="1217" y="3206"/>
                <a:ext cx="65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8" name="Line 131"/>
              <p:cNvSpPr>
                <a:spLocks noChangeShapeType="1"/>
              </p:cNvSpPr>
              <p:nvPr/>
            </p:nvSpPr>
            <p:spPr bwMode="auto">
              <a:xfrm>
                <a:off x="1252" y="3172"/>
                <a:ext cx="0" cy="67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45" name="Group 132"/>
            <p:cNvGrpSpPr>
              <a:grpSpLocks/>
            </p:cNvGrpSpPr>
            <p:nvPr/>
          </p:nvGrpSpPr>
          <p:grpSpPr bwMode="auto">
            <a:xfrm>
              <a:off x="2312988" y="5294313"/>
              <a:ext cx="180975" cy="193675"/>
              <a:chOff x="1422" y="3432"/>
              <a:chExt cx="136" cy="136"/>
            </a:xfrm>
          </p:grpSpPr>
          <p:sp>
            <p:nvSpPr>
              <p:cNvPr id="73" name="Oval 133"/>
              <p:cNvSpPr>
                <a:spLocks noChangeArrowheads="1"/>
              </p:cNvSpPr>
              <p:nvPr/>
            </p:nvSpPr>
            <p:spPr bwMode="auto">
              <a:xfrm flipV="1">
                <a:off x="1422" y="3432"/>
                <a:ext cx="136" cy="136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4" name="Line 134"/>
              <p:cNvSpPr>
                <a:spLocks noChangeShapeType="1"/>
              </p:cNvSpPr>
              <p:nvPr/>
            </p:nvSpPr>
            <p:spPr bwMode="auto">
              <a:xfrm flipH="1">
                <a:off x="1454" y="3502"/>
                <a:ext cx="66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5" name="Line 135"/>
              <p:cNvSpPr>
                <a:spLocks noChangeShapeType="1"/>
              </p:cNvSpPr>
              <p:nvPr/>
            </p:nvSpPr>
            <p:spPr bwMode="auto">
              <a:xfrm>
                <a:off x="1489" y="3467"/>
                <a:ext cx="0" cy="68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sp>
          <p:nvSpPr>
            <p:cNvPr id="46" name="Freeform 136"/>
            <p:cNvSpPr>
              <a:spLocks/>
            </p:cNvSpPr>
            <p:nvPr/>
          </p:nvSpPr>
          <p:spPr bwMode="auto">
            <a:xfrm>
              <a:off x="1473200" y="5495925"/>
              <a:ext cx="430213" cy="4826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24" y="336"/>
                </a:cxn>
                <a:cxn ang="0">
                  <a:pos x="324" y="0"/>
                </a:cxn>
              </a:cxnLst>
              <a:rect l="0" t="0" r="r" b="b"/>
              <a:pathLst>
                <a:path w="325" h="337">
                  <a:moveTo>
                    <a:pt x="0" y="336"/>
                  </a:moveTo>
                  <a:lnTo>
                    <a:pt x="324" y="336"/>
                  </a:lnTo>
                  <a:lnTo>
                    <a:pt x="324" y="0"/>
                  </a:lnTo>
                </a:path>
              </a:pathLst>
            </a:custGeom>
            <a:noFill/>
            <a:ln w="2032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7" name="Freeform 137"/>
            <p:cNvSpPr>
              <a:spLocks/>
            </p:cNvSpPr>
            <p:nvPr/>
          </p:nvSpPr>
          <p:spPr bwMode="auto">
            <a:xfrm>
              <a:off x="2644775" y="5486400"/>
              <a:ext cx="430213" cy="482600"/>
            </a:xfrm>
            <a:custGeom>
              <a:avLst/>
              <a:gdLst/>
              <a:ahLst/>
              <a:cxnLst>
                <a:cxn ang="0">
                  <a:pos x="324" y="336"/>
                </a:cxn>
                <a:cxn ang="0">
                  <a:pos x="0" y="336"/>
                </a:cxn>
                <a:cxn ang="0">
                  <a:pos x="0" y="0"/>
                </a:cxn>
              </a:cxnLst>
              <a:rect l="0" t="0" r="r" b="b"/>
              <a:pathLst>
                <a:path w="325" h="337">
                  <a:moveTo>
                    <a:pt x="324" y="336"/>
                  </a:moveTo>
                  <a:lnTo>
                    <a:pt x="0" y="336"/>
                  </a:lnTo>
                  <a:lnTo>
                    <a:pt x="0" y="0"/>
                  </a:lnTo>
                </a:path>
              </a:pathLst>
            </a:custGeom>
            <a:noFill/>
            <a:ln w="2032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8" name="Rectangle 138"/>
            <p:cNvSpPr>
              <a:spLocks noChangeArrowheads="1"/>
            </p:cNvSpPr>
            <p:nvPr/>
          </p:nvSpPr>
          <p:spPr bwMode="auto">
            <a:xfrm flipV="1">
              <a:off x="1506538" y="2730500"/>
              <a:ext cx="114300" cy="1266825"/>
            </a:xfrm>
            <a:prstGeom prst="rect">
              <a:avLst/>
            </a:prstGeom>
            <a:solidFill>
              <a:srgbClr val="FF3300"/>
            </a:solidFill>
            <a:ln w="20320">
              <a:solidFill>
                <a:srgbClr val="9933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9" name="Rectangle 139"/>
            <p:cNvSpPr>
              <a:spLocks noChangeArrowheads="1"/>
            </p:cNvSpPr>
            <p:nvPr/>
          </p:nvSpPr>
          <p:spPr bwMode="auto">
            <a:xfrm flipV="1">
              <a:off x="1955800" y="2909888"/>
              <a:ext cx="625475" cy="784225"/>
            </a:xfrm>
            <a:prstGeom prst="rect">
              <a:avLst/>
            </a:prstGeom>
            <a:noFill/>
            <a:ln w="20320">
              <a:solidFill>
                <a:srgbClr val="FF00FF"/>
              </a:solidFill>
              <a:prstDash val="lg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0" name="Line 140"/>
            <p:cNvSpPr>
              <a:spLocks noChangeShapeType="1"/>
            </p:cNvSpPr>
            <p:nvPr/>
          </p:nvSpPr>
          <p:spPr bwMode="auto">
            <a:xfrm>
              <a:off x="4519613" y="3375025"/>
              <a:ext cx="212725" cy="0"/>
            </a:xfrm>
            <a:prstGeom prst="line">
              <a:avLst/>
            </a:prstGeom>
            <a:noFill/>
            <a:ln w="2032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1" name="Line 141"/>
            <p:cNvSpPr>
              <a:spLocks noChangeShapeType="1"/>
            </p:cNvSpPr>
            <p:nvPr/>
          </p:nvSpPr>
          <p:spPr bwMode="auto">
            <a:xfrm>
              <a:off x="6224588" y="3357563"/>
              <a:ext cx="212725" cy="0"/>
            </a:xfrm>
            <a:prstGeom prst="line">
              <a:avLst/>
            </a:prstGeom>
            <a:noFill/>
            <a:ln w="20320">
              <a:solidFill>
                <a:srgbClr val="00B05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2" name="Line 142"/>
            <p:cNvSpPr>
              <a:spLocks noChangeShapeType="1"/>
            </p:cNvSpPr>
            <p:nvPr/>
          </p:nvSpPr>
          <p:spPr bwMode="auto">
            <a:xfrm>
              <a:off x="7504113" y="3340100"/>
              <a:ext cx="212725" cy="0"/>
            </a:xfrm>
            <a:prstGeom prst="line">
              <a:avLst/>
            </a:prstGeom>
            <a:noFill/>
            <a:ln w="2032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3" name="Text Box 143"/>
            <p:cNvSpPr txBox="1">
              <a:spLocks noChangeArrowheads="1"/>
            </p:cNvSpPr>
            <p:nvPr/>
          </p:nvSpPr>
          <p:spPr bwMode="auto">
            <a:xfrm>
              <a:off x="7246938" y="2025650"/>
              <a:ext cx="1162050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FF6600"/>
                  </a:solidFill>
                  <a:latin typeface="Times New Roman" pitchFamily="18" charset="0"/>
                </a:rPr>
                <a:t>detector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54" name="Text Box 144"/>
            <p:cNvSpPr txBox="1">
              <a:spLocks noChangeArrowheads="1"/>
            </p:cNvSpPr>
            <p:nvPr/>
          </p:nvSpPr>
          <p:spPr bwMode="auto">
            <a:xfrm>
              <a:off x="3046413" y="4145211"/>
              <a:ext cx="313258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0070C0"/>
                  </a:solidFill>
                  <a:latin typeface="Times New Roman" pitchFamily="18" charset="0"/>
                </a:rPr>
                <a:t>acceleration zone</a:t>
              </a:r>
            </a:p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0070C0"/>
                  </a:solidFill>
                  <a:latin typeface="Times New Roman" pitchFamily="18" charset="0"/>
                </a:rPr>
                <a:t>(U: acceleration voltage)</a:t>
              </a:r>
              <a:endParaRPr lang="fr-FR" sz="2400" dirty="0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p:sp>
          <p:nvSpPr>
            <p:cNvPr id="55" name="Text Box 145"/>
            <p:cNvSpPr txBox="1">
              <a:spLocks noChangeArrowheads="1"/>
            </p:cNvSpPr>
            <p:nvPr/>
          </p:nvSpPr>
          <p:spPr bwMode="auto">
            <a:xfrm>
              <a:off x="3327400" y="5826125"/>
              <a:ext cx="541338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latin typeface="Times New Roman" pitchFamily="18" charset="0"/>
                </a:rPr>
                <a:t>slit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56" name="Text Box 146"/>
            <p:cNvSpPr txBox="1">
              <a:spLocks noChangeArrowheads="1"/>
            </p:cNvSpPr>
            <p:nvPr/>
          </p:nvSpPr>
          <p:spPr bwMode="auto">
            <a:xfrm>
              <a:off x="4751388" y="1989138"/>
              <a:ext cx="2065337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00CC00"/>
                  </a:solidFill>
                  <a:latin typeface="Times New Roman" pitchFamily="18" charset="0"/>
                </a:rPr>
                <a:t>tube (L: length)</a:t>
              </a:r>
              <a:endParaRPr lang="fr-FR" sz="2400">
                <a:solidFill>
                  <a:srgbClr val="00CC00"/>
                </a:solidFill>
                <a:latin typeface="Times New Roman" pitchFamily="18" charset="0"/>
              </a:endParaRPr>
            </a:p>
          </p:txBody>
        </p:sp>
        <p:sp>
          <p:nvSpPr>
            <p:cNvPr id="57" name="Text Box 147"/>
            <p:cNvSpPr txBox="1">
              <a:spLocks noChangeArrowheads="1"/>
            </p:cNvSpPr>
            <p:nvPr/>
          </p:nvSpPr>
          <p:spPr bwMode="auto">
            <a:xfrm>
              <a:off x="538163" y="1525588"/>
              <a:ext cx="19002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FF3300"/>
                  </a:solidFill>
                  <a:latin typeface="Times New Roman" pitchFamily="18" charset="0"/>
                </a:rPr>
                <a:t>repelling plate</a:t>
              </a:r>
              <a:endParaRPr lang="fr-FR" sz="2400" dirty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58" name="Text Box 148"/>
            <p:cNvSpPr txBox="1">
              <a:spLocks noChangeArrowheads="1"/>
            </p:cNvSpPr>
            <p:nvPr/>
          </p:nvSpPr>
          <p:spPr bwMode="auto">
            <a:xfrm>
              <a:off x="2771775" y="1989138"/>
              <a:ext cx="1838325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FF00FF"/>
                  </a:solidFill>
                  <a:latin typeface="Times New Roman" pitchFamily="18" charset="0"/>
                </a:rPr>
                <a:t>ion extraction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59" name="Line 149"/>
            <p:cNvSpPr>
              <a:spLocks noChangeShapeType="1"/>
            </p:cNvSpPr>
            <p:nvPr/>
          </p:nvSpPr>
          <p:spPr bwMode="auto">
            <a:xfrm flipH="1">
              <a:off x="2611438" y="2428875"/>
              <a:ext cx="131762" cy="373063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60" name="Freeform 150"/>
            <p:cNvSpPr>
              <a:spLocks/>
            </p:cNvSpPr>
            <p:nvPr/>
          </p:nvSpPr>
          <p:spPr bwMode="auto">
            <a:xfrm>
              <a:off x="1109663" y="2160588"/>
              <a:ext cx="249237" cy="8747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6"/>
                </a:cxn>
                <a:cxn ang="0">
                  <a:pos x="1" y="57"/>
                </a:cxn>
                <a:cxn ang="0">
                  <a:pos x="2" y="78"/>
                </a:cxn>
                <a:cxn ang="0">
                  <a:pos x="3" y="98"/>
                </a:cxn>
                <a:cxn ang="0">
                  <a:pos x="5" y="118"/>
                </a:cxn>
                <a:cxn ang="0">
                  <a:pos x="7" y="138"/>
                </a:cxn>
                <a:cxn ang="0">
                  <a:pos x="10" y="158"/>
                </a:cxn>
                <a:cxn ang="0">
                  <a:pos x="13" y="178"/>
                </a:cxn>
                <a:cxn ang="0">
                  <a:pos x="16" y="198"/>
                </a:cxn>
                <a:cxn ang="0">
                  <a:pos x="20" y="218"/>
                </a:cxn>
                <a:cxn ang="0">
                  <a:pos x="24" y="237"/>
                </a:cxn>
                <a:cxn ang="0">
                  <a:pos x="28" y="257"/>
                </a:cxn>
                <a:cxn ang="0">
                  <a:pos x="33" y="276"/>
                </a:cxn>
                <a:cxn ang="0">
                  <a:pos x="38" y="295"/>
                </a:cxn>
                <a:cxn ang="0">
                  <a:pos x="44" y="314"/>
                </a:cxn>
                <a:cxn ang="0">
                  <a:pos x="50" y="333"/>
                </a:cxn>
                <a:cxn ang="0">
                  <a:pos x="56" y="351"/>
                </a:cxn>
                <a:cxn ang="0">
                  <a:pos x="62" y="370"/>
                </a:cxn>
                <a:cxn ang="0">
                  <a:pos x="69" y="388"/>
                </a:cxn>
                <a:cxn ang="0">
                  <a:pos x="76" y="406"/>
                </a:cxn>
                <a:cxn ang="0">
                  <a:pos x="84" y="424"/>
                </a:cxn>
                <a:cxn ang="0">
                  <a:pos x="92" y="442"/>
                </a:cxn>
                <a:cxn ang="0">
                  <a:pos x="100" y="459"/>
                </a:cxn>
                <a:cxn ang="0">
                  <a:pos x="108" y="477"/>
                </a:cxn>
                <a:cxn ang="0">
                  <a:pos x="117" y="494"/>
                </a:cxn>
                <a:cxn ang="0">
                  <a:pos x="126" y="511"/>
                </a:cxn>
                <a:cxn ang="0">
                  <a:pos x="136" y="528"/>
                </a:cxn>
                <a:cxn ang="0">
                  <a:pos x="146" y="545"/>
                </a:cxn>
                <a:cxn ang="0">
                  <a:pos x="156" y="561"/>
                </a:cxn>
                <a:cxn ang="0">
                  <a:pos x="166" y="578"/>
                </a:cxn>
                <a:cxn ang="0">
                  <a:pos x="176" y="594"/>
                </a:cxn>
                <a:cxn ang="0">
                  <a:pos x="188" y="610"/>
                </a:cxn>
              </a:cxnLst>
              <a:rect l="0" t="0" r="r" b="b"/>
              <a:pathLst>
                <a:path w="189" h="61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57"/>
                  </a:lnTo>
                  <a:lnTo>
                    <a:pt x="2" y="78"/>
                  </a:lnTo>
                  <a:lnTo>
                    <a:pt x="3" y="98"/>
                  </a:lnTo>
                  <a:lnTo>
                    <a:pt x="5" y="118"/>
                  </a:lnTo>
                  <a:lnTo>
                    <a:pt x="7" y="138"/>
                  </a:lnTo>
                  <a:lnTo>
                    <a:pt x="10" y="158"/>
                  </a:lnTo>
                  <a:lnTo>
                    <a:pt x="13" y="178"/>
                  </a:lnTo>
                  <a:lnTo>
                    <a:pt x="16" y="198"/>
                  </a:lnTo>
                  <a:lnTo>
                    <a:pt x="20" y="218"/>
                  </a:lnTo>
                  <a:lnTo>
                    <a:pt x="24" y="237"/>
                  </a:lnTo>
                  <a:lnTo>
                    <a:pt x="28" y="257"/>
                  </a:lnTo>
                  <a:lnTo>
                    <a:pt x="33" y="276"/>
                  </a:lnTo>
                  <a:lnTo>
                    <a:pt x="38" y="295"/>
                  </a:lnTo>
                  <a:lnTo>
                    <a:pt x="44" y="314"/>
                  </a:lnTo>
                  <a:lnTo>
                    <a:pt x="50" y="333"/>
                  </a:lnTo>
                  <a:lnTo>
                    <a:pt x="56" y="351"/>
                  </a:lnTo>
                  <a:lnTo>
                    <a:pt x="62" y="370"/>
                  </a:lnTo>
                  <a:lnTo>
                    <a:pt x="69" y="388"/>
                  </a:lnTo>
                  <a:lnTo>
                    <a:pt x="76" y="406"/>
                  </a:lnTo>
                  <a:lnTo>
                    <a:pt x="84" y="424"/>
                  </a:lnTo>
                  <a:lnTo>
                    <a:pt x="92" y="442"/>
                  </a:lnTo>
                  <a:lnTo>
                    <a:pt x="100" y="459"/>
                  </a:lnTo>
                  <a:lnTo>
                    <a:pt x="108" y="477"/>
                  </a:lnTo>
                  <a:lnTo>
                    <a:pt x="117" y="494"/>
                  </a:lnTo>
                  <a:lnTo>
                    <a:pt x="126" y="511"/>
                  </a:lnTo>
                  <a:lnTo>
                    <a:pt x="136" y="528"/>
                  </a:lnTo>
                  <a:lnTo>
                    <a:pt x="146" y="545"/>
                  </a:lnTo>
                  <a:lnTo>
                    <a:pt x="156" y="561"/>
                  </a:lnTo>
                  <a:lnTo>
                    <a:pt x="166" y="578"/>
                  </a:lnTo>
                  <a:lnTo>
                    <a:pt x="176" y="594"/>
                  </a:lnTo>
                  <a:lnTo>
                    <a:pt x="188" y="610"/>
                  </a:ln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grpSp>
          <p:nvGrpSpPr>
            <p:cNvPr id="61" name="Group 96"/>
            <p:cNvGrpSpPr>
              <a:grpSpLocks/>
            </p:cNvGrpSpPr>
            <p:nvPr/>
          </p:nvGrpSpPr>
          <p:grpSpPr bwMode="auto">
            <a:xfrm>
              <a:off x="2203643" y="3248819"/>
              <a:ext cx="180975" cy="195262"/>
              <a:chOff x="1345" y="1990"/>
              <a:chExt cx="136" cy="136"/>
            </a:xfrm>
          </p:grpSpPr>
          <p:sp>
            <p:nvSpPr>
              <p:cNvPr id="70" name="Oval 97"/>
              <p:cNvSpPr>
                <a:spLocks noChangeArrowheads="1"/>
              </p:cNvSpPr>
              <p:nvPr/>
            </p:nvSpPr>
            <p:spPr bwMode="auto">
              <a:xfrm flipV="1">
                <a:off x="1345" y="1990"/>
                <a:ext cx="136" cy="136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1" name="Line 98"/>
              <p:cNvSpPr>
                <a:spLocks noChangeShapeType="1"/>
              </p:cNvSpPr>
              <p:nvPr/>
            </p:nvSpPr>
            <p:spPr bwMode="auto">
              <a:xfrm flipH="1">
                <a:off x="1378" y="2059"/>
                <a:ext cx="62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72" name="Line 99"/>
              <p:cNvSpPr>
                <a:spLocks noChangeShapeType="1"/>
              </p:cNvSpPr>
              <p:nvPr/>
            </p:nvSpPr>
            <p:spPr bwMode="auto">
              <a:xfrm>
                <a:off x="1412" y="2025"/>
                <a:ext cx="0" cy="64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62" name="Group 100"/>
            <p:cNvGrpSpPr>
              <a:grpSpLocks/>
            </p:cNvGrpSpPr>
            <p:nvPr/>
          </p:nvGrpSpPr>
          <p:grpSpPr bwMode="auto">
            <a:xfrm>
              <a:off x="6035868" y="3283744"/>
              <a:ext cx="180975" cy="195262"/>
              <a:chOff x="4241" y="2014"/>
              <a:chExt cx="136" cy="136"/>
            </a:xfrm>
          </p:grpSpPr>
          <p:sp>
            <p:nvSpPr>
              <p:cNvPr id="67" name="Oval 101"/>
              <p:cNvSpPr>
                <a:spLocks noChangeArrowheads="1"/>
              </p:cNvSpPr>
              <p:nvPr/>
            </p:nvSpPr>
            <p:spPr bwMode="auto">
              <a:xfrm flipV="1">
                <a:off x="4241" y="2014"/>
                <a:ext cx="136" cy="136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68" name="Line 102"/>
              <p:cNvSpPr>
                <a:spLocks noChangeShapeType="1"/>
              </p:cNvSpPr>
              <p:nvPr/>
            </p:nvSpPr>
            <p:spPr bwMode="auto">
              <a:xfrm flipH="1">
                <a:off x="4274" y="2083"/>
                <a:ext cx="62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69" name="Line 103"/>
              <p:cNvSpPr>
                <a:spLocks noChangeShapeType="1"/>
              </p:cNvSpPr>
              <p:nvPr/>
            </p:nvSpPr>
            <p:spPr bwMode="auto">
              <a:xfrm>
                <a:off x="4308" y="2049"/>
                <a:ext cx="0" cy="64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63" name="Group 104"/>
            <p:cNvGrpSpPr>
              <a:grpSpLocks/>
            </p:cNvGrpSpPr>
            <p:nvPr/>
          </p:nvGrpSpPr>
          <p:grpSpPr bwMode="auto">
            <a:xfrm>
              <a:off x="2262380" y="2682081"/>
              <a:ext cx="180975" cy="195263"/>
              <a:chOff x="1390" y="1594"/>
              <a:chExt cx="136" cy="136"/>
            </a:xfrm>
          </p:grpSpPr>
          <p:sp>
            <p:nvSpPr>
              <p:cNvPr id="64" name="Oval 105"/>
              <p:cNvSpPr>
                <a:spLocks noChangeArrowheads="1"/>
              </p:cNvSpPr>
              <p:nvPr/>
            </p:nvSpPr>
            <p:spPr bwMode="auto">
              <a:xfrm flipV="1">
                <a:off x="1390" y="1594"/>
                <a:ext cx="136" cy="136"/>
              </a:xfrm>
              <a:prstGeom prst="ellips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65" name="Line 106"/>
              <p:cNvSpPr>
                <a:spLocks noChangeShapeType="1"/>
              </p:cNvSpPr>
              <p:nvPr/>
            </p:nvSpPr>
            <p:spPr bwMode="auto">
              <a:xfrm flipH="1">
                <a:off x="1422" y="1663"/>
                <a:ext cx="66" cy="0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66" name="Line 107"/>
              <p:cNvSpPr>
                <a:spLocks noChangeShapeType="1"/>
              </p:cNvSpPr>
              <p:nvPr/>
            </p:nvSpPr>
            <p:spPr bwMode="auto">
              <a:xfrm>
                <a:off x="1456" y="1629"/>
                <a:ext cx="0" cy="64"/>
              </a:xfrm>
              <a:prstGeom prst="line">
                <a:avLst/>
              </a:prstGeom>
              <a:noFill/>
              <a:ln w="2032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4117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TOF s iontovým zrcadlem (</a:t>
            </a:r>
            <a:r>
              <a:rPr lang="cs-CZ" sz="4400" dirty="0" err="1"/>
              <a:t>reflectron</a:t>
            </a:r>
            <a:r>
              <a:rPr lang="cs-CZ" sz="4400" dirty="0"/>
              <a:t>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36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806087" y="1467616"/>
            <a:ext cx="7396163" cy="4876800"/>
            <a:chOff x="533400" y="1371600"/>
            <a:chExt cx="7472363" cy="5045075"/>
          </a:xfrm>
          <a:solidFill>
            <a:schemeClr val="bg1">
              <a:lumMod val="95000"/>
            </a:schemeClr>
          </a:solidFill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533400" y="2057400"/>
              <a:ext cx="6019800" cy="32766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533400" y="2743200"/>
              <a:ext cx="152400" cy="2057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85800" y="2743200"/>
              <a:ext cx="152400" cy="2057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838200" y="2743200"/>
              <a:ext cx="152400" cy="2057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990600" y="2743200"/>
              <a:ext cx="152400" cy="2057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1143000" y="2743200"/>
              <a:ext cx="152400" cy="2057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1295400" y="2743200"/>
              <a:ext cx="152400" cy="2057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447800" y="2743200"/>
              <a:ext cx="152400" cy="2057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533400" y="2057400"/>
              <a:ext cx="0" cy="327660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>
              <a:off x="5486400" y="4572000"/>
              <a:ext cx="1066800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>
              <a:off x="5486400" y="5105400"/>
              <a:ext cx="1066800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609600" y="2667000"/>
              <a:ext cx="5986463" cy="2209800"/>
            </a:xfrm>
            <a:custGeom>
              <a:avLst/>
              <a:gdLst/>
              <a:ahLst/>
              <a:cxnLst>
                <a:cxn ang="0">
                  <a:pos x="3771" y="1392"/>
                </a:cxn>
                <a:cxn ang="0">
                  <a:pos x="2364" y="1320"/>
                </a:cxn>
                <a:cxn ang="0">
                  <a:pos x="1046" y="1157"/>
                </a:cxn>
                <a:cxn ang="0">
                  <a:pos x="27" y="672"/>
                </a:cxn>
                <a:cxn ang="0">
                  <a:pos x="883" y="284"/>
                </a:cxn>
                <a:cxn ang="0">
                  <a:pos x="2428" y="66"/>
                </a:cxn>
                <a:cxn ang="0">
                  <a:pos x="3627" y="0"/>
                </a:cxn>
              </a:cxnLst>
              <a:rect l="0" t="0" r="r" b="b"/>
              <a:pathLst>
                <a:path w="3771" h="1392">
                  <a:moveTo>
                    <a:pt x="3771" y="1392"/>
                  </a:moveTo>
                  <a:cubicBezTo>
                    <a:pt x="3537" y="1380"/>
                    <a:pt x="2818" y="1359"/>
                    <a:pt x="2364" y="1320"/>
                  </a:cubicBezTo>
                  <a:cubicBezTo>
                    <a:pt x="1910" y="1281"/>
                    <a:pt x="1435" y="1265"/>
                    <a:pt x="1046" y="1157"/>
                  </a:cubicBezTo>
                  <a:cubicBezTo>
                    <a:pt x="657" y="1049"/>
                    <a:pt x="54" y="817"/>
                    <a:pt x="27" y="672"/>
                  </a:cubicBezTo>
                  <a:cubicBezTo>
                    <a:pt x="0" y="527"/>
                    <a:pt x="483" y="385"/>
                    <a:pt x="883" y="284"/>
                  </a:cubicBezTo>
                  <a:cubicBezTo>
                    <a:pt x="1283" y="183"/>
                    <a:pt x="1971" y="113"/>
                    <a:pt x="2428" y="66"/>
                  </a:cubicBezTo>
                  <a:cubicBezTo>
                    <a:pt x="2885" y="19"/>
                    <a:pt x="3377" y="14"/>
                    <a:pt x="3627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158875" y="2684463"/>
              <a:ext cx="5394325" cy="2192337"/>
            </a:xfrm>
            <a:custGeom>
              <a:avLst/>
              <a:gdLst/>
              <a:ahLst/>
              <a:cxnLst>
                <a:cxn ang="0">
                  <a:pos x="3398" y="1381"/>
                </a:cxn>
                <a:cxn ang="0">
                  <a:pos x="2252" y="1291"/>
                </a:cxn>
                <a:cxn ang="0">
                  <a:pos x="870" y="1109"/>
                </a:cxn>
                <a:cxn ang="0">
                  <a:pos x="14" y="661"/>
                </a:cxn>
                <a:cxn ang="0">
                  <a:pos x="952" y="245"/>
                </a:cxn>
                <a:cxn ang="0">
                  <a:pos x="2233" y="73"/>
                </a:cxn>
                <a:cxn ang="0">
                  <a:pos x="3251" y="0"/>
                </a:cxn>
              </a:cxnLst>
              <a:rect l="0" t="0" r="r" b="b"/>
              <a:pathLst>
                <a:path w="3398" h="1381">
                  <a:moveTo>
                    <a:pt x="3398" y="1381"/>
                  </a:moveTo>
                  <a:cubicBezTo>
                    <a:pt x="3207" y="1366"/>
                    <a:pt x="2673" y="1336"/>
                    <a:pt x="2252" y="1291"/>
                  </a:cubicBezTo>
                  <a:cubicBezTo>
                    <a:pt x="1831" y="1246"/>
                    <a:pt x="1243" y="1214"/>
                    <a:pt x="870" y="1109"/>
                  </a:cubicBezTo>
                  <a:cubicBezTo>
                    <a:pt x="497" y="1004"/>
                    <a:pt x="0" y="805"/>
                    <a:pt x="14" y="661"/>
                  </a:cubicBezTo>
                  <a:cubicBezTo>
                    <a:pt x="28" y="517"/>
                    <a:pt x="582" y="343"/>
                    <a:pt x="952" y="245"/>
                  </a:cubicBezTo>
                  <a:cubicBezTo>
                    <a:pt x="1322" y="147"/>
                    <a:pt x="1850" y="114"/>
                    <a:pt x="2233" y="73"/>
                  </a:cubicBezTo>
                  <a:cubicBezTo>
                    <a:pt x="2616" y="32"/>
                    <a:pt x="3039" y="15"/>
                    <a:pt x="3251" y="0"/>
                  </a:cubicBezTo>
                </a:path>
              </a:pathLst>
            </a:custGeom>
            <a:noFill/>
            <a:ln w="381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6400800" y="1371600"/>
              <a:ext cx="1412875" cy="3968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000"/>
                <a:t>focal plane</a:t>
              </a:r>
              <a:endParaRPr lang="de-DE" sz="2000">
                <a:solidFill>
                  <a:srgbClr val="FFCC00"/>
                </a:solidFill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85531" y="2334612"/>
              <a:ext cx="1385316" cy="3539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700" b="1" dirty="0" smtClean="0"/>
                <a:t>Reflectron</a:t>
              </a:r>
              <a:endParaRPr lang="fr-FR" sz="17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6705600" y="2590800"/>
              <a:ext cx="1300163" cy="457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400" b="1"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6324600" y="1447800"/>
              <a:ext cx="0" cy="838200"/>
            </a:xfrm>
            <a:prstGeom prst="line">
              <a:avLst/>
            </a:prstGeom>
            <a:grp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533400" y="5867400"/>
              <a:ext cx="685800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533400" y="6248400"/>
              <a:ext cx="685800" cy="0"/>
            </a:xfrm>
            <a:prstGeom prst="line">
              <a:avLst/>
            </a:prstGeom>
            <a:grpFill/>
            <a:ln w="3810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371600" y="6019800"/>
              <a:ext cx="6192988" cy="3968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fr-FR" sz="2000" dirty="0"/>
                <a:t>Ion of mass X, slightly slower (less kinetic energy)</a:t>
              </a:r>
              <a:endParaRPr lang="de-DE" sz="2000" dirty="0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371600" y="5638800"/>
              <a:ext cx="6192988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fr-FR" sz="2000" dirty="0"/>
                <a:t>Ion of mass X, slightly faster (more kinetic energy)</a:t>
              </a:r>
              <a:endParaRPr lang="de-DE" sz="2000" dirty="0"/>
            </a:p>
          </p:txBody>
        </p:sp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6324600" y="2362200"/>
              <a:ext cx="228600" cy="914400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619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cs-CZ" sz="4800" dirty="0"/>
              <a:t>ICP-TOF-MS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37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953786" y="1491456"/>
            <a:ext cx="6827837" cy="4910137"/>
            <a:chOff x="953786" y="1491456"/>
            <a:chExt cx="6827837" cy="491013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 flipV="1">
              <a:off x="953786" y="1550193"/>
              <a:ext cx="1804987" cy="3375025"/>
            </a:xfrm>
            <a:prstGeom prst="roundRect">
              <a:avLst>
                <a:gd name="adj" fmla="val 2495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862211" y="1491456"/>
              <a:ext cx="2919412" cy="4808537"/>
            </a:xfrm>
            <a:custGeom>
              <a:avLst/>
              <a:gdLst/>
              <a:ahLst/>
              <a:cxnLst>
                <a:cxn ang="0">
                  <a:pos x="0" y="2802"/>
                </a:cxn>
                <a:cxn ang="0">
                  <a:pos x="0" y="0"/>
                </a:cxn>
                <a:cxn ang="0">
                  <a:pos x="1957" y="0"/>
                </a:cxn>
                <a:cxn ang="0">
                  <a:pos x="1957" y="3511"/>
                </a:cxn>
                <a:cxn ang="0">
                  <a:pos x="12" y="3511"/>
                </a:cxn>
                <a:cxn ang="0">
                  <a:pos x="12" y="3300"/>
                </a:cxn>
              </a:cxnLst>
              <a:rect l="0" t="0" r="r" b="b"/>
              <a:pathLst>
                <a:path w="1958" h="3512">
                  <a:moveTo>
                    <a:pt x="0" y="2802"/>
                  </a:moveTo>
                  <a:lnTo>
                    <a:pt x="0" y="0"/>
                  </a:lnTo>
                  <a:lnTo>
                    <a:pt x="1957" y="0"/>
                  </a:lnTo>
                  <a:lnTo>
                    <a:pt x="1957" y="3511"/>
                  </a:lnTo>
                  <a:lnTo>
                    <a:pt x="12" y="3511"/>
                  </a:lnTo>
                  <a:lnTo>
                    <a:pt x="12" y="330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38100" cap="flat" cmpd="sng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5027311" y="1697831"/>
              <a:ext cx="147637" cy="598487"/>
              <a:chOff x="3668" y="636"/>
              <a:chExt cx="99" cy="437"/>
            </a:xfrm>
            <a:solidFill>
              <a:schemeClr val="bg1">
                <a:lumMod val="95000"/>
              </a:schemeClr>
            </a:solidFill>
          </p:grpSpPr>
          <p:sp>
            <p:nvSpPr>
              <p:cNvPr id="45" name="Line 7"/>
              <p:cNvSpPr>
                <a:spLocks noChangeShapeType="1"/>
              </p:cNvSpPr>
              <p:nvPr/>
            </p:nvSpPr>
            <p:spPr bwMode="auto">
              <a:xfrm>
                <a:off x="3668" y="636"/>
                <a:ext cx="99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6" name="Line 8"/>
              <p:cNvSpPr>
                <a:spLocks noChangeShapeType="1"/>
              </p:cNvSpPr>
              <p:nvPr/>
            </p:nvSpPr>
            <p:spPr bwMode="auto">
              <a:xfrm>
                <a:off x="3668" y="724"/>
                <a:ext cx="99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>
                <a:off x="3668" y="811"/>
                <a:ext cx="99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>
                <a:off x="3668" y="898"/>
                <a:ext cx="99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3668" y="985"/>
                <a:ext cx="99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>
                <a:off x="3668" y="1073"/>
                <a:ext cx="99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7416498" y="1697831"/>
              <a:ext cx="149225" cy="598487"/>
              <a:chOff x="5271" y="636"/>
              <a:chExt cx="100" cy="437"/>
            </a:xfrm>
            <a:solidFill>
              <a:schemeClr val="bg1">
                <a:lumMod val="95000"/>
              </a:schemeClr>
            </a:solidFill>
          </p:grpSpPr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5271" y="636"/>
                <a:ext cx="100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>
                <a:off x="5271" y="724"/>
                <a:ext cx="100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5271" y="811"/>
                <a:ext cx="100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2" name="Line 17"/>
              <p:cNvSpPr>
                <a:spLocks noChangeShapeType="1"/>
              </p:cNvSpPr>
              <p:nvPr/>
            </p:nvSpPr>
            <p:spPr bwMode="auto">
              <a:xfrm>
                <a:off x="5271" y="898"/>
                <a:ext cx="100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3" name="Line 18"/>
              <p:cNvSpPr>
                <a:spLocks noChangeShapeType="1"/>
              </p:cNvSpPr>
              <p:nvPr/>
            </p:nvSpPr>
            <p:spPr bwMode="auto">
              <a:xfrm>
                <a:off x="5271" y="985"/>
                <a:ext cx="100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4" name="Line 19"/>
              <p:cNvSpPr>
                <a:spLocks noChangeShapeType="1"/>
              </p:cNvSpPr>
              <p:nvPr/>
            </p:nvSpPr>
            <p:spPr bwMode="auto">
              <a:xfrm>
                <a:off x="5271" y="1073"/>
                <a:ext cx="100" cy="0"/>
              </a:xfrm>
              <a:prstGeom prst="line">
                <a:avLst/>
              </a:prstGeom>
              <a:grpFill/>
              <a:ln w="20320">
                <a:solidFill>
                  <a:srgbClr val="008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 flipV="1">
              <a:off x="5249561" y="5769768"/>
              <a:ext cx="742950" cy="698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032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 flipV="1">
              <a:off x="6568773" y="5379243"/>
              <a:ext cx="800100" cy="203200"/>
            </a:xfrm>
            <a:prstGeom prst="roundRect">
              <a:avLst>
                <a:gd name="adj" fmla="val 20222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>
              <a:off x="5249561" y="5480843"/>
              <a:ext cx="706437" cy="0"/>
            </a:xfrm>
            <a:prstGeom prst="line">
              <a:avLst/>
            </a:prstGeom>
            <a:noFill/>
            <a:ln w="20320">
              <a:solidFill>
                <a:srgbClr val="0080FF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5544836" y="2191543"/>
              <a:ext cx="428625" cy="3459163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6679898" y="2188368"/>
              <a:ext cx="317500" cy="315595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5971873" y="1875631"/>
              <a:ext cx="704850" cy="317500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2" y="206"/>
                </a:cxn>
                <a:cxn ang="0">
                  <a:pos x="4" y="194"/>
                </a:cxn>
                <a:cxn ang="0">
                  <a:pos x="6" y="183"/>
                </a:cxn>
                <a:cxn ang="0">
                  <a:pos x="9" y="172"/>
                </a:cxn>
                <a:cxn ang="0">
                  <a:pos x="12" y="161"/>
                </a:cxn>
                <a:cxn ang="0">
                  <a:pos x="16" y="150"/>
                </a:cxn>
                <a:cxn ang="0">
                  <a:pos x="20" y="140"/>
                </a:cxn>
                <a:cxn ang="0">
                  <a:pos x="25" y="130"/>
                </a:cxn>
                <a:cxn ang="0">
                  <a:pos x="30" y="120"/>
                </a:cxn>
                <a:cxn ang="0">
                  <a:pos x="36" y="110"/>
                </a:cxn>
                <a:cxn ang="0">
                  <a:pos x="42" y="101"/>
                </a:cxn>
                <a:cxn ang="0">
                  <a:pos x="49" y="92"/>
                </a:cxn>
                <a:cxn ang="0">
                  <a:pos x="56" y="83"/>
                </a:cxn>
                <a:cxn ang="0">
                  <a:pos x="64" y="75"/>
                </a:cxn>
                <a:cxn ang="0">
                  <a:pos x="72" y="67"/>
                </a:cxn>
                <a:cxn ang="0">
                  <a:pos x="80" y="59"/>
                </a:cxn>
                <a:cxn ang="0">
                  <a:pos x="88" y="52"/>
                </a:cxn>
                <a:cxn ang="0">
                  <a:pos x="97" y="45"/>
                </a:cxn>
                <a:cxn ang="0">
                  <a:pos x="106" y="39"/>
                </a:cxn>
                <a:cxn ang="0">
                  <a:pos x="116" y="33"/>
                </a:cxn>
                <a:cxn ang="0">
                  <a:pos x="125" y="28"/>
                </a:cxn>
                <a:cxn ang="0">
                  <a:pos x="136" y="22"/>
                </a:cxn>
                <a:cxn ang="0">
                  <a:pos x="146" y="18"/>
                </a:cxn>
                <a:cxn ang="0">
                  <a:pos x="156" y="14"/>
                </a:cxn>
                <a:cxn ang="0">
                  <a:pos x="167" y="10"/>
                </a:cxn>
                <a:cxn ang="0">
                  <a:pos x="178" y="7"/>
                </a:cxn>
                <a:cxn ang="0">
                  <a:pos x="190" y="4"/>
                </a:cxn>
                <a:cxn ang="0">
                  <a:pos x="201" y="2"/>
                </a:cxn>
                <a:cxn ang="0">
                  <a:pos x="212" y="1"/>
                </a:cxn>
                <a:cxn ang="0">
                  <a:pos x="224" y="0"/>
                </a:cxn>
                <a:cxn ang="0">
                  <a:pos x="236" y="0"/>
                </a:cxn>
                <a:cxn ang="0">
                  <a:pos x="260" y="1"/>
                </a:cxn>
                <a:cxn ang="0">
                  <a:pos x="272" y="2"/>
                </a:cxn>
                <a:cxn ang="0">
                  <a:pos x="283" y="4"/>
                </a:cxn>
                <a:cxn ang="0">
                  <a:pos x="294" y="7"/>
                </a:cxn>
                <a:cxn ang="0">
                  <a:pos x="305" y="10"/>
                </a:cxn>
                <a:cxn ang="0">
                  <a:pos x="316" y="14"/>
                </a:cxn>
                <a:cxn ang="0">
                  <a:pos x="326" y="18"/>
                </a:cxn>
                <a:cxn ang="0">
                  <a:pos x="337" y="22"/>
                </a:cxn>
                <a:cxn ang="0">
                  <a:pos x="347" y="28"/>
                </a:cxn>
                <a:cxn ang="0">
                  <a:pos x="357" y="33"/>
                </a:cxn>
                <a:cxn ang="0">
                  <a:pos x="366" y="39"/>
                </a:cxn>
                <a:cxn ang="0">
                  <a:pos x="375" y="45"/>
                </a:cxn>
                <a:cxn ang="0">
                  <a:pos x="384" y="52"/>
                </a:cxn>
                <a:cxn ang="0">
                  <a:pos x="393" y="59"/>
                </a:cxn>
                <a:cxn ang="0">
                  <a:pos x="401" y="67"/>
                </a:cxn>
                <a:cxn ang="0">
                  <a:pos x="409" y="75"/>
                </a:cxn>
                <a:cxn ang="0">
                  <a:pos x="416" y="83"/>
                </a:cxn>
                <a:cxn ang="0">
                  <a:pos x="423" y="92"/>
                </a:cxn>
                <a:cxn ang="0">
                  <a:pos x="430" y="101"/>
                </a:cxn>
                <a:cxn ang="0">
                  <a:pos x="436" y="110"/>
                </a:cxn>
                <a:cxn ang="0">
                  <a:pos x="442" y="120"/>
                </a:cxn>
                <a:cxn ang="0">
                  <a:pos x="447" y="130"/>
                </a:cxn>
                <a:cxn ang="0">
                  <a:pos x="452" y="140"/>
                </a:cxn>
                <a:cxn ang="0">
                  <a:pos x="456" y="150"/>
                </a:cxn>
                <a:cxn ang="0">
                  <a:pos x="460" y="161"/>
                </a:cxn>
                <a:cxn ang="0">
                  <a:pos x="464" y="172"/>
                </a:cxn>
                <a:cxn ang="0">
                  <a:pos x="466" y="183"/>
                </a:cxn>
                <a:cxn ang="0">
                  <a:pos x="468" y="194"/>
                </a:cxn>
                <a:cxn ang="0">
                  <a:pos x="470" y="206"/>
                </a:cxn>
                <a:cxn ang="0">
                  <a:pos x="472" y="218"/>
                </a:cxn>
                <a:cxn ang="0">
                  <a:pos x="472" y="230"/>
                </a:cxn>
              </a:cxnLst>
              <a:rect l="0" t="0" r="r" b="b"/>
              <a:pathLst>
                <a:path w="473" h="231">
                  <a:moveTo>
                    <a:pt x="0" y="230"/>
                  </a:moveTo>
                  <a:lnTo>
                    <a:pt x="2" y="206"/>
                  </a:lnTo>
                  <a:lnTo>
                    <a:pt x="4" y="194"/>
                  </a:lnTo>
                  <a:lnTo>
                    <a:pt x="6" y="183"/>
                  </a:lnTo>
                  <a:lnTo>
                    <a:pt x="9" y="172"/>
                  </a:lnTo>
                  <a:lnTo>
                    <a:pt x="12" y="161"/>
                  </a:lnTo>
                  <a:lnTo>
                    <a:pt x="16" y="150"/>
                  </a:lnTo>
                  <a:lnTo>
                    <a:pt x="20" y="140"/>
                  </a:lnTo>
                  <a:lnTo>
                    <a:pt x="25" y="130"/>
                  </a:lnTo>
                  <a:lnTo>
                    <a:pt x="30" y="120"/>
                  </a:lnTo>
                  <a:lnTo>
                    <a:pt x="36" y="110"/>
                  </a:lnTo>
                  <a:lnTo>
                    <a:pt x="42" y="101"/>
                  </a:lnTo>
                  <a:lnTo>
                    <a:pt x="49" y="92"/>
                  </a:lnTo>
                  <a:lnTo>
                    <a:pt x="56" y="83"/>
                  </a:lnTo>
                  <a:lnTo>
                    <a:pt x="64" y="75"/>
                  </a:lnTo>
                  <a:lnTo>
                    <a:pt x="72" y="67"/>
                  </a:lnTo>
                  <a:lnTo>
                    <a:pt x="80" y="59"/>
                  </a:lnTo>
                  <a:lnTo>
                    <a:pt x="88" y="52"/>
                  </a:lnTo>
                  <a:lnTo>
                    <a:pt x="97" y="45"/>
                  </a:lnTo>
                  <a:lnTo>
                    <a:pt x="106" y="39"/>
                  </a:lnTo>
                  <a:lnTo>
                    <a:pt x="116" y="33"/>
                  </a:lnTo>
                  <a:lnTo>
                    <a:pt x="125" y="28"/>
                  </a:lnTo>
                  <a:lnTo>
                    <a:pt x="136" y="22"/>
                  </a:lnTo>
                  <a:lnTo>
                    <a:pt x="146" y="18"/>
                  </a:lnTo>
                  <a:lnTo>
                    <a:pt x="156" y="14"/>
                  </a:lnTo>
                  <a:lnTo>
                    <a:pt x="167" y="10"/>
                  </a:lnTo>
                  <a:lnTo>
                    <a:pt x="178" y="7"/>
                  </a:lnTo>
                  <a:lnTo>
                    <a:pt x="190" y="4"/>
                  </a:lnTo>
                  <a:lnTo>
                    <a:pt x="201" y="2"/>
                  </a:lnTo>
                  <a:lnTo>
                    <a:pt x="212" y="1"/>
                  </a:lnTo>
                  <a:lnTo>
                    <a:pt x="224" y="0"/>
                  </a:lnTo>
                  <a:lnTo>
                    <a:pt x="236" y="0"/>
                  </a:lnTo>
                  <a:lnTo>
                    <a:pt x="260" y="1"/>
                  </a:lnTo>
                  <a:lnTo>
                    <a:pt x="272" y="2"/>
                  </a:lnTo>
                  <a:lnTo>
                    <a:pt x="283" y="4"/>
                  </a:lnTo>
                  <a:lnTo>
                    <a:pt x="294" y="7"/>
                  </a:lnTo>
                  <a:lnTo>
                    <a:pt x="305" y="10"/>
                  </a:lnTo>
                  <a:lnTo>
                    <a:pt x="316" y="14"/>
                  </a:lnTo>
                  <a:lnTo>
                    <a:pt x="326" y="18"/>
                  </a:lnTo>
                  <a:lnTo>
                    <a:pt x="337" y="22"/>
                  </a:lnTo>
                  <a:lnTo>
                    <a:pt x="347" y="28"/>
                  </a:lnTo>
                  <a:lnTo>
                    <a:pt x="357" y="33"/>
                  </a:lnTo>
                  <a:lnTo>
                    <a:pt x="366" y="39"/>
                  </a:lnTo>
                  <a:lnTo>
                    <a:pt x="375" y="45"/>
                  </a:lnTo>
                  <a:lnTo>
                    <a:pt x="384" y="52"/>
                  </a:lnTo>
                  <a:lnTo>
                    <a:pt x="393" y="59"/>
                  </a:lnTo>
                  <a:lnTo>
                    <a:pt x="401" y="67"/>
                  </a:lnTo>
                  <a:lnTo>
                    <a:pt x="409" y="75"/>
                  </a:lnTo>
                  <a:lnTo>
                    <a:pt x="416" y="83"/>
                  </a:lnTo>
                  <a:lnTo>
                    <a:pt x="423" y="92"/>
                  </a:lnTo>
                  <a:lnTo>
                    <a:pt x="430" y="101"/>
                  </a:lnTo>
                  <a:lnTo>
                    <a:pt x="436" y="110"/>
                  </a:lnTo>
                  <a:lnTo>
                    <a:pt x="442" y="120"/>
                  </a:lnTo>
                  <a:lnTo>
                    <a:pt x="447" y="130"/>
                  </a:lnTo>
                  <a:lnTo>
                    <a:pt x="452" y="140"/>
                  </a:lnTo>
                  <a:lnTo>
                    <a:pt x="456" y="150"/>
                  </a:lnTo>
                  <a:lnTo>
                    <a:pt x="460" y="161"/>
                  </a:lnTo>
                  <a:lnTo>
                    <a:pt x="464" y="172"/>
                  </a:lnTo>
                  <a:lnTo>
                    <a:pt x="466" y="183"/>
                  </a:lnTo>
                  <a:lnTo>
                    <a:pt x="468" y="194"/>
                  </a:lnTo>
                  <a:lnTo>
                    <a:pt x="470" y="206"/>
                  </a:lnTo>
                  <a:lnTo>
                    <a:pt x="472" y="218"/>
                  </a:lnTo>
                  <a:lnTo>
                    <a:pt x="472" y="23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38100" cap="flat" cmpd="sng">
              <a:solidFill>
                <a:srgbClr val="00CC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grpSp>
          <p:nvGrpSpPr>
            <p:cNvPr id="17" name="Group 26"/>
            <p:cNvGrpSpPr>
              <a:grpSpLocks/>
            </p:cNvGrpSpPr>
            <p:nvPr/>
          </p:nvGrpSpPr>
          <p:grpSpPr bwMode="auto">
            <a:xfrm>
              <a:off x="2639711" y="5122068"/>
              <a:ext cx="2230437" cy="460375"/>
              <a:chOff x="2066" y="3137"/>
              <a:chExt cx="1497" cy="336"/>
            </a:xfrm>
            <a:solidFill>
              <a:schemeClr val="bg1">
                <a:lumMod val="95000"/>
              </a:schemeClr>
            </a:solidFill>
          </p:grpSpPr>
          <p:sp>
            <p:nvSpPr>
              <p:cNvPr id="37" name="Freeform 27"/>
              <p:cNvSpPr>
                <a:spLocks/>
              </p:cNvSpPr>
              <p:nvPr/>
            </p:nvSpPr>
            <p:spPr bwMode="auto">
              <a:xfrm>
                <a:off x="2066" y="3137"/>
                <a:ext cx="1497" cy="312"/>
              </a:xfrm>
              <a:custGeom>
                <a:avLst/>
                <a:gdLst/>
                <a:ahLst/>
                <a:cxnLst>
                  <a:cxn ang="0">
                    <a:pos x="1496" y="0"/>
                  </a:cxn>
                  <a:cxn ang="0">
                    <a:pos x="136" y="0"/>
                  </a:cxn>
                  <a:cxn ang="0">
                    <a:pos x="0" y="311"/>
                  </a:cxn>
                </a:cxnLst>
                <a:rect l="0" t="0" r="r" b="b"/>
                <a:pathLst>
                  <a:path w="1497" h="312">
                    <a:moveTo>
                      <a:pt x="1496" y="0"/>
                    </a:moveTo>
                    <a:lnTo>
                      <a:pt x="136" y="0"/>
                    </a:lnTo>
                    <a:lnTo>
                      <a:pt x="0" y="311"/>
                    </a:lnTo>
                  </a:path>
                </a:pathLst>
              </a:custGeom>
              <a:grpFill/>
              <a:ln w="38100" cap="flat" cmpd="sng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8" name="Line 28"/>
              <p:cNvSpPr>
                <a:spLocks noChangeShapeType="1"/>
              </p:cNvSpPr>
              <p:nvPr/>
            </p:nvSpPr>
            <p:spPr bwMode="auto">
              <a:xfrm flipH="1">
                <a:off x="2452" y="3137"/>
                <a:ext cx="137" cy="336"/>
              </a:xfrm>
              <a:prstGeom prst="lin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8" name="Group 29"/>
            <p:cNvGrpSpPr>
              <a:grpSpLocks/>
            </p:cNvGrpSpPr>
            <p:nvPr/>
          </p:nvGrpSpPr>
          <p:grpSpPr bwMode="auto">
            <a:xfrm>
              <a:off x="2639711" y="5682456"/>
              <a:ext cx="2232025" cy="461962"/>
              <a:chOff x="2066" y="3546"/>
              <a:chExt cx="1498" cy="337"/>
            </a:xfrm>
            <a:solidFill>
              <a:schemeClr val="bg1">
                <a:lumMod val="95000"/>
              </a:schemeClr>
            </a:solidFill>
          </p:grpSpPr>
          <p:sp>
            <p:nvSpPr>
              <p:cNvPr id="35" name="Freeform 30"/>
              <p:cNvSpPr>
                <a:spLocks/>
              </p:cNvSpPr>
              <p:nvPr/>
            </p:nvSpPr>
            <p:spPr bwMode="auto">
              <a:xfrm>
                <a:off x="2066" y="3571"/>
                <a:ext cx="1498" cy="312"/>
              </a:xfrm>
              <a:custGeom>
                <a:avLst/>
                <a:gdLst/>
                <a:ahLst/>
                <a:cxnLst>
                  <a:cxn ang="0">
                    <a:pos x="1497" y="311"/>
                  </a:cxn>
                  <a:cxn ang="0">
                    <a:pos x="138" y="311"/>
                  </a:cxn>
                  <a:cxn ang="0">
                    <a:pos x="0" y="0"/>
                  </a:cxn>
                </a:cxnLst>
                <a:rect l="0" t="0" r="r" b="b"/>
                <a:pathLst>
                  <a:path w="1498" h="312">
                    <a:moveTo>
                      <a:pt x="1497" y="311"/>
                    </a:moveTo>
                    <a:lnTo>
                      <a:pt x="138" y="311"/>
                    </a:lnTo>
                    <a:lnTo>
                      <a:pt x="0" y="0"/>
                    </a:lnTo>
                  </a:path>
                </a:pathLst>
              </a:custGeom>
              <a:grpFill/>
              <a:ln w="38100" cap="flat" cmpd="sng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6" name="Line 31"/>
              <p:cNvSpPr>
                <a:spLocks noChangeShapeType="1"/>
              </p:cNvSpPr>
              <p:nvPr/>
            </p:nvSpPr>
            <p:spPr bwMode="auto">
              <a:xfrm flipH="1" flipV="1">
                <a:off x="2453" y="3546"/>
                <a:ext cx="137" cy="336"/>
              </a:xfrm>
              <a:prstGeom prst="line">
                <a:avLst/>
              </a:prstGeom>
              <a:grpFill/>
              <a:ln w="38100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</p:grp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 flipV="1">
              <a:off x="3758898" y="5404643"/>
              <a:ext cx="833438" cy="128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0320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Rectangle 33"/>
            <p:cNvSpPr>
              <a:spLocks noChangeArrowheads="1"/>
            </p:cNvSpPr>
            <p:nvPr/>
          </p:nvSpPr>
          <p:spPr bwMode="auto">
            <a:xfrm flipV="1">
              <a:off x="3758898" y="5734843"/>
              <a:ext cx="833438" cy="128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0320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1" name="Oval 34"/>
            <p:cNvSpPr>
              <a:spLocks noChangeArrowheads="1"/>
            </p:cNvSpPr>
            <p:nvPr/>
          </p:nvSpPr>
          <p:spPr bwMode="auto">
            <a:xfrm flipV="1">
              <a:off x="1912636" y="5460206"/>
              <a:ext cx="750887" cy="3127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0320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2" name="Line 35"/>
            <p:cNvSpPr>
              <a:spLocks noChangeShapeType="1"/>
            </p:cNvSpPr>
            <p:nvPr/>
          </p:nvSpPr>
          <p:spPr bwMode="auto">
            <a:xfrm flipH="1">
              <a:off x="1120473" y="5398293"/>
              <a:ext cx="1041400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3" name="Line 36"/>
            <p:cNvSpPr>
              <a:spLocks noChangeShapeType="1"/>
            </p:cNvSpPr>
            <p:nvPr/>
          </p:nvSpPr>
          <p:spPr bwMode="auto">
            <a:xfrm flipH="1">
              <a:off x="1120473" y="5822156"/>
              <a:ext cx="1041400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>
              <a:off x="1722136" y="4902993"/>
              <a:ext cx="0" cy="47625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5" name="Line 38"/>
            <p:cNvSpPr>
              <a:spLocks noChangeShapeType="1"/>
            </p:cNvSpPr>
            <p:nvPr/>
          </p:nvSpPr>
          <p:spPr bwMode="auto">
            <a:xfrm>
              <a:off x="2701623" y="5634831"/>
              <a:ext cx="2789238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prstDash val="lg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" name="Text Box 39"/>
            <p:cNvSpPr txBox="1">
              <a:spLocks noChangeArrowheads="1"/>
            </p:cNvSpPr>
            <p:nvPr/>
          </p:nvSpPr>
          <p:spPr bwMode="auto">
            <a:xfrm>
              <a:off x="990472" y="2421169"/>
              <a:ext cx="1744489" cy="6678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FF6600"/>
                  </a:solidFill>
                </a:rPr>
                <a:t>HF generator</a:t>
              </a:r>
              <a:endParaRPr lang="fr-FR" sz="2400" dirty="0">
                <a:latin typeface="Times New Roman" pitchFamily="18" charset="0"/>
              </a:endParaRPr>
            </a:p>
          </p:txBody>
        </p:sp>
        <p:sp>
          <p:nvSpPr>
            <p:cNvPr id="27" name="Text Box 40"/>
            <p:cNvSpPr txBox="1">
              <a:spLocks noChangeArrowheads="1"/>
            </p:cNvSpPr>
            <p:nvPr/>
          </p:nvSpPr>
          <p:spPr bwMode="auto">
            <a:xfrm>
              <a:off x="3285823" y="4285456"/>
              <a:ext cx="1509713" cy="3762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0080FF"/>
                  </a:solidFill>
                </a:rPr>
                <a:t>ion optics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28" name="Text Box 41"/>
            <p:cNvSpPr txBox="1">
              <a:spLocks noChangeArrowheads="1"/>
            </p:cNvSpPr>
            <p:nvPr/>
          </p:nvSpPr>
          <p:spPr bwMode="auto">
            <a:xfrm>
              <a:off x="1295098" y="6025356"/>
              <a:ext cx="1117600" cy="3762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chemeClr val="accent2"/>
                  </a:solidFill>
                </a:rPr>
                <a:t>Torche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29" name="Text Box 42"/>
            <p:cNvSpPr txBox="1">
              <a:spLocks noChangeArrowheads="1"/>
            </p:cNvSpPr>
            <p:nvPr/>
          </p:nvSpPr>
          <p:spPr bwMode="auto">
            <a:xfrm>
              <a:off x="6276673" y="5668168"/>
              <a:ext cx="1289050" cy="3762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FFCC00"/>
                  </a:solidFill>
                </a:rPr>
                <a:t>detector</a:t>
              </a:r>
              <a:endParaRPr lang="fr-FR" sz="240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43"/>
            <p:cNvSpPr txBox="1">
              <a:spLocks noChangeArrowheads="1"/>
            </p:cNvSpPr>
            <p:nvPr/>
          </p:nvSpPr>
          <p:spPr bwMode="auto">
            <a:xfrm>
              <a:off x="4978099" y="5889260"/>
              <a:ext cx="1466110" cy="380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FF00FF"/>
                  </a:solidFill>
                </a:rPr>
                <a:t>extraction</a:t>
              </a:r>
              <a:endParaRPr lang="fr-FR" sz="2400" dirty="0">
                <a:latin typeface="Times New Roman" pitchFamily="18" charset="0"/>
              </a:endParaRPr>
            </a:p>
          </p:txBody>
        </p:sp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5609923" y="1526381"/>
              <a:ext cx="1474788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 dirty="0">
                  <a:solidFill>
                    <a:srgbClr val="0080FF"/>
                  </a:solidFill>
                </a:rPr>
                <a:t>reflectron</a:t>
              </a:r>
              <a:endParaRPr lang="fr-FR" sz="2400" dirty="0">
                <a:latin typeface="Times New Roman" pitchFamily="18" charset="0"/>
              </a:endParaRPr>
            </a:p>
          </p:txBody>
        </p:sp>
        <p:sp>
          <p:nvSpPr>
            <p:cNvPr id="32" name="Line 45"/>
            <p:cNvSpPr>
              <a:spLocks noChangeShapeType="1"/>
            </p:cNvSpPr>
            <p:nvPr/>
          </p:nvSpPr>
          <p:spPr bwMode="auto">
            <a:xfrm>
              <a:off x="5527373" y="4134643"/>
              <a:ext cx="0" cy="306388"/>
            </a:xfrm>
            <a:prstGeom prst="line">
              <a:avLst/>
            </a:prstGeom>
            <a:noFill/>
            <a:ln w="20320">
              <a:solidFill>
                <a:srgbClr val="008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" name="Line 46"/>
            <p:cNvSpPr>
              <a:spLocks noChangeShapeType="1"/>
            </p:cNvSpPr>
            <p:nvPr/>
          </p:nvSpPr>
          <p:spPr bwMode="auto">
            <a:xfrm>
              <a:off x="5889323" y="4129881"/>
              <a:ext cx="0" cy="307975"/>
            </a:xfrm>
            <a:prstGeom prst="line">
              <a:avLst/>
            </a:prstGeom>
            <a:noFill/>
            <a:ln w="20320">
              <a:solidFill>
                <a:srgbClr val="008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4" name="Text Box 47"/>
            <p:cNvSpPr txBox="1">
              <a:spLocks noChangeArrowheads="1"/>
            </p:cNvSpPr>
            <p:nvPr/>
          </p:nvSpPr>
          <p:spPr bwMode="auto">
            <a:xfrm>
              <a:off x="5944886" y="3974306"/>
              <a:ext cx="760412" cy="660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2200" b="1">
                  <a:solidFill>
                    <a:srgbClr val="0080FF"/>
                  </a:solidFill>
                </a:rPr>
                <a:t>ion</a:t>
              </a:r>
              <a:br>
                <a:rPr lang="fr-FR" sz="2200" b="1">
                  <a:solidFill>
                    <a:srgbClr val="0080FF"/>
                  </a:solidFill>
                </a:rPr>
              </a:br>
              <a:r>
                <a:rPr lang="fr-FR" sz="2200" b="1">
                  <a:solidFill>
                    <a:srgbClr val="0080FF"/>
                  </a:solidFill>
                </a:rPr>
                <a:t>gate</a:t>
              </a:r>
              <a:endParaRPr lang="fr-FR" sz="24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565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cs-CZ" sz="4800" dirty="0"/>
              <a:t>ICP-TOF-MS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38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386876"/>
              </p:ext>
            </p:extLst>
          </p:nvPr>
        </p:nvGraphicFramePr>
        <p:xfrm>
          <a:off x="755576" y="1556792"/>
          <a:ext cx="7108825" cy="473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List" r:id="rId4" imgW="9368640" imgH="7269840" progId="Excel.Sheet.8">
                  <p:embed/>
                </p:oleObj>
              </mc:Choice>
              <mc:Fallback>
                <p:oleObj name="List" r:id="rId4" imgW="9368640" imgH="7269840" progId="Excel.Sheet.8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556792"/>
                        <a:ext cx="7108825" cy="473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8865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Interference</a:t>
            </a:r>
            <a:br>
              <a:rPr lang="cs-CZ" sz="4800" dirty="0"/>
            </a:br>
            <a:r>
              <a:rPr lang="cs-CZ" sz="4800" dirty="0"/>
              <a:t>izobarické překryvy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39</a:t>
            </a:fld>
            <a:endParaRPr lang="cs-CZ"/>
          </a:p>
        </p:txBody>
      </p:sp>
      <p:grpSp>
        <p:nvGrpSpPr>
          <p:cNvPr id="6" name="Group 4"/>
          <p:cNvGrpSpPr>
            <a:grpSpLocks noGrp="1"/>
          </p:cNvGrpSpPr>
          <p:nvPr/>
        </p:nvGrpSpPr>
        <p:grpSpPr bwMode="auto">
          <a:xfrm>
            <a:off x="457200" y="1916832"/>
            <a:ext cx="7715200" cy="4217268"/>
            <a:chOff x="-3" y="956"/>
            <a:chExt cx="2612" cy="1926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959"/>
              <a:ext cx="2606" cy="1920"/>
              <a:chOff x="0" y="959"/>
              <a:chExt cx="2606" cy="1920"/>
            </a:xfrm>
          </p:grpSpPr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0" y="959"/>
                <a:ext cx="869" cy="461"/>
                <a:chOff x="0" y="959"/>
                <a:chExt cx="869" cy="461"/>
              </a:xfrm>
            </p:grpSpPr>
            <p:sp>
              <p:nvSpPr>
                <p:cNvPr id="43" name="Rectangle 7"/>
                <p:cNvSpPr>
                  <a:spLocks noChangeArrowheads="1"/>
                </p:cNvSpPr>
                <p:nvPr/>
              </p:nvSpPr>
              <p:spPr bwMode="auto">
                <a:xfrm>
                  <a:off x="28" y="959"/>
                  <a:ext cx="813" cy="4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 dirty="0" err="1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Interferent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  <a:cs typeface="Times New Roman" pitchFamily="18" charset="0"/>
                  </a:endParaRPr>
                </a:p>
                <a:p>
                  <a:pPr>
                    <a:defRPr/>
                  </a:pP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4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959"/>
                  <a:ext cx="869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869" y="959"/>
                <a:ext cx="806" cy="461"/>
                <a:chOff x="869" y="959"/>
                <a:chExt cx="806" cy="461"/>
              </a:xfrm>
            </p:grpSpPr>
            <p:sp>
              <p:nvSpPr>
                <p:cNvPr id="41" name="Rectangle 10"/>
                <p:cNvSpPr>
                  <a:spLocks noChangeArrowheads="1"/>
                </p:cNvSpPr>
                <p:nvPr/>
              </p:nvSpPr>
              <p:spPr bwMode="auto">
                <a:xfrm>
                  <a:off x="897" y="959"/>
                  <a:ext cx="747" cy="4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analyt</a:t>
                  </a:r>
                  <a:endParaRPr lang="en-GB" sz="2800">
                    <a:solidFill>
                      <a:srgbClr val="0070C0"/>
                    </a:solidFill>
                    <a:latin typeface="+mj-lt"/>
                    <a:cs typeface="Times New Roman" pitchFamily="18" charset="0"/>
                  </a:endParaRPr>
                </a:p>
                <a:p>
                  <a:pPr>
                    <a:defRPr/>
                  </a:pPr>
                  <a:endParaRPr lang="en-GB" sz="280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42" name="Rectangle 11"/>
                <p:cNvSpPr>
                  <a:spLocks noChangeArrowheads="1"/>
                </p:cNvSpPr>
                <p:nvPr/>
              </p:nvSpPr>
              <p:spPr bwMode="auto">
                <a:xfrm>
                  <a:off x="869" y="959"/>
                  <a:ext cx="80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1" name="Group 12"/>
              <p:cNvGrpSpPr>
                <a:grpSpLocks/>
              </p:cNvGrpSpPr>
              <p:nvPr/>
            </p:nvGrpSpPr>
            <p:grpSpPr bwMode="auto">
              <a:xfrm>
                <a:off x="1675" y="959"/>
                <a:ext cx="931" cy="461"/>
                <a:chOff x="1675" y="959"/>
                <a:chExt cx="931" cy="461"/>
              </a:xfrm>
            </p:grpSpPr>
            <p:sp>
              <p:nvSpPr>
                <p:cNvPr id="39" name="Rectangle 13"/>
                <p:cNvSpPr>
                  <a:spLocks noChangeArrowheads="1"/>
                </p:cNvSpPr>
                <p:nvPr/>
              </p:nvSpPr>
              <p:spPr bwMode="auto">
                <a:xfrm>
                  <a:off x="1703" y="959"/>
                  <a:ext cx="875" cy="4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 dirty="0" err="1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korekce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  <a:cs typeface="Times New Roman" pitchFamily="18" charset="0"/>
                  </a:endParaRPr>
                </a:p>
                <a:p>
                  <a:pPr>
                    <a:defRPr/>
                  </a:pP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40" name="Rectangle 14"/>
                <p:cNvSpPr>
                  <a:spLocks noChangeArrowheads="1"/>
                </p:cNvSpPr>
                <p:nvPr/>
              </p:nvSpPr>
              <p:spPr bwMode="auto">
                <a:xfrm>
                  <a:off x="1675" y="959"/>
                  <a:ext cx="931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2" name="Group 15"/>
              <p:cNvGrpSpPr>
                <a:grpSpLocks/>
              </p:cNvGrpSpPr>
              <p:nvPr/>
            </p:nvGrpSpPr>
            <p:grpSpPr bwMode="auto">
              <a:xfrm>
                <a:off x="0" y="1420"/>
                <a:ext cx="869" cy="499"/>
                <a:chOff x="0" y="1420"/>
                <a:chExt cx="869" cy="499"/>
              </a:xfrm>
            </p:grpSpPr>
            <p:sp>
              <p:nvSpPr>
                <p:cNvPr id="37" name="Rectangle 16"/>
                <p:cNvSpPr>
                  <a:spLocks noChangeArrowheads="1"/>
                </p:cNvSpPr>
                <p:nvPr/>
              </p:nvSpPr>
              <p:spPr bwMode="auto">
                <a:xfrm>
                  <a:off x="28" y="1420"/>
                  <a:ext cx="813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 </a:t>
                  </a:r>
                  <a:r>
                    <a:rPr lang="en-GB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48</a:t>
                  </a:r>
                  <a:r>
                    <a:rPr lang="en-GB" sz="2800" b="1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Ca</a:t>
                  </a:r>
                  <a:r>
                    <a:rPr lang="en-GB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38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1420"/>
                  <a:ext cx="869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869" y="1420"/>
                <a:ext cx="806" cy="499"/>
                <a:chOff x="869" y="1420"/>
                <a:chExt cx="806" cy="499"/>
              </a:xfrm>
            </p:grpSpPr>
            <p:sp>
              <p:nvSpPr>
                <p:cNvPr id="35" name="Rectangle 19"/>
                <p:cNvSpPr>
                  <a:spLocks noChangeArrowheads="1"/>
                </p:cNvSpPr>
                <p:nvPr/>
              </p:nvSpPr>
              <p:spPr bwMode="auto">
                <a:xfrm>
                  <a:off x="897" y="1420"/>
                  <a:ext cx="747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en-GB" sz="2800" b="1" baseline="3000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48</a:t>
                  </a:r>
                  <a:r>
                    <a:rPr lang="en-GB" sz="2800" b="1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Ti</a:t>
                  </a:r>
                  <a:r>
                    <a:rPr lang="en-GB" sz="2800" b="1" baseline="3000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36" name="Rectangle 20"/>
                <p:cNvSpPr>
                  <a:spLocks noChangeArrowheads="1"/>
                </p:cNvSpPr>
                <p:nvPr/>
              </p:nvSpPr>
              <p:spPr bwMode="auto">
                <a:xfrm>
                  <a:off x="869" y="1420"/>
                  <a:ext cx="806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4" name="Group 21"/>
              <p:cNvGrpSpPr>
                <a:grpSpLocks/>
              </p:cNvGrpSpPr>
              <p:nvPr/>
            </p:nvGrpSpPr>
            <p:grpSpPr bwMode="auto">
              <a:xfrm>
                <a:off x="1675" y="1420"/>
                <a:ext cx="931" cy="499"/>
                <a:chOff x="1675" y="1420"/>
                <a:chExt cx="931" cy="499"/>
              </a:xfrm>
            </p:grpSpPr>
            <p:sp>
              <p:nvSpPr>
                <p:cNvPr id="33" name="Rectangle 22"/>
                <p:cNvSpPr>
                  <a:spLocks noChangeArrowheads="1"/>
                </p:cNvSpPr>
                <p:nvPr/>
              </p:nvSpPr>
              <p:spPr bwMode="auto">
                <a:xfrm>
                  <a:off x="1703" y="1420"/>
                  <a:ext cx="875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en-GB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44</a:t>
                  </a:r>
                  <a:r>
                    <a:rPr lang="en-GB" sz="2800" b="1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Ca</a:t>
                  </a:r>
                  <a:r>
                    <a:rPr lang="en-GB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34" name="Rectangle 23"/>
                <p:cNvSpPr>
                  <a:spLocks noChangeArrowheads="1"/>
                </p:cNvSpPr>
                <p:nvPr/>
              </p:nvSpPr>
              <p:spPr bwMode="auto">
                <a:xfrm>
                  <a:off x="1675" y="1420"/>
                  <a:ext cx="931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5" name="Group 24"/>
              <p:cNvGrpSpPr>
                <a:grpSpLocks/>
              </p:cNvGrpSpPr>
              <p:nvPr/>
            </p:nvGrpSpPr>
            <p:grpSpPr bwMode="auto">
              <a:xfrm>
                <a:off x="0" y="1919"/>
                <a:ext cx="869" cy="461"/>
                <a:chOff x="0" y="1919"/>
                <a:chExt cx="869" cy="461"/>
              </a:xfrm>
            </p:grpSpPr>
            <p:sp>
              <p:nvSpPr>
                <p:cNvPr id="31" name="Rectangle 25"/>
                <p:cNvSpPr>
                  <a:spLocks noChangeArrowheads="1"/>
                </p:cNvSpPr>
                <p:nvPr/>
              </p:nvSpPr>
              <p:spPr bwMode="auto">
                <a:xfrm>
                  <a:off x="28" y="1919"/>
                  <a:ext cx="813" cy="4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en-GB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  </a:t>
                  </a: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58</a:t>
                  </a:r>
                  <a:r>
                    <a:rPr lang="de-DE" sz="2800" b="1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Fe</a:t>
                  </a: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32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1919"/>
                  <a:ext cx="869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6" name="Group 27"/>
              <p:cNvGrpSpPr>
                <a:grpSpLocks/>
              </p:cNvGrpSpPr>
              <p:nvPr/>
            </p:nvGrpSpPr>
            <p:grpSpPr bwMode="auto">
              <a:xfrm>
                <a:off x="869" y="1919"/>
                <a:ext cx="806" cy="461"/>
                <a:chOff x="869" y="1919"/>
                <a:chExt cx="806" cy="461"/>
              </a:xfrm>
            </p:grpSpPr>
            <p:sp>
              <p:nvSpPr>
                <p:cNvPr id="29" name="Rectangle 28"/>
                <p:cNvSpPr>
                  <a:spLocks noChangeArrowheads="1"/>
                </p:cNvSpPr>
                <p:nvPr/>
              </p:nvSpPr>
              <p:spPr bwMode="auto">
                <a:xfrm>
                  <a:off x="897" y="1919"/>
                  <a:ext cx="747" cy="4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 baseline="3000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58</a:t>
                  </a:r>
                  <a:r>
                    <a:rPr lang="de-DE" sz="2800" b="1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Ni</a:t>
                  </a:r>
                  <a:r>
                    <a:rPr lang="de-DE" sz="2800" b="1" baseline="3000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869" y="1919"/>
                  <a:ext cx="80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7" name="Group 30"/>
              <p:cNvGrpSpPr>
                <a:grpSpLocks/>
              </p:cNvGrpSpPr>
              <p:nvPr/>
            </p:nvGrpSpPr>
            <p:grpSpPr bwMode="auto">
              <a:xfrm>
                <a:off x="1675" y="1919"/>
                <a:ext cx="931" cy="461"/>
                <a:chOff x="1675" y="1919"/>
                <a:chExt cx="931" cy="461"/>
              </a:xfrm>
            </p:grpSpPr>
            <p:sp>
              <p:nvSpPr>
                <p:cNvPr id="27" name="Rectangle 31"/>
                <p:cNvSpPr>
                  <a:spLocks noChangeArrowheads="1"/>
                </p:cNvSpPr>
                <p:nvPr/>
              </p:nvSpPr>
              <p:spPr bwMode="auto">
                <a:xfrm>
                  <a:off x="1703" y="1919"/>
                  <a:ext cx="875" cy="46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56</a:t>
                  </a:r>
                  <a:r>
                    <a:rPr lang="de-DE" sz="2800" b="1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Fe</a:t>
                  </a: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28" name="Rectangle 32"/>
                <p:cNvSpPr>
                  <a:spLocks noChangeArrowheads="1"/>
                </p:cNvSpPr>
                <p:nvPr/>
              </p:nvSpPr>
              <p:spPr bwMode="auto">
                <a:xfrm>
                  <a:off x="1675" y="1919"/>
                  <a:ext cx="931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8" name="Group 33"/>
              <p:cNvGrpSpPr>
                <a:grpSpLocks/>
              </p:cNvGrpSpPr>
              <p:nvPr/>
            </p:nvGrpSpPr>
            <p:grpSpPr bwMode="auto">
              <a:xfrm>
                <a:off x="0" y="2380"/>
                <a:ext cx="869" cy="499"/>
                <a:chOff x="0" y="2380"/>
                <a:chExt cx="869" cy="499"/>
              </a:xfrm>
            </p:grpSpPr>
            <p:sp>
              <p:nvSpPr>
                <p:cNvPr id="25" name="Rectangle 34"/>
                <p:cNvSpPr>
                  <a:spLocks noChangeArrowheads="1"/>
                </p:cNvSpPr>
                <p:nvPr/>
              </p:nvSpPr>
              <p:spPr bwMode="auto">
                <a:xfrm>
                  <a:off x="28" y="2380"/>
                  <a:ext cx="813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 </a:t>
                  </a: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64</a:t>
                  </a:r>
                  <a:r>
                    <a:rPr lang="de-DE" sz="2800" b="1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Ni</a:t>
                  </a: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26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2380"/>
                  <a:ext cx="869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19" name="Group 36"/>
              <p:cNvGrpSpPr>
                <a:grpSpLocks/>
              </p:cNvGrpSpPr>
              <p:nvPr/>
            </p:nvGrpSpPr>
            <p:grpSpPr bwMode="auto">
              <a:xfrm>
                <a:off x="869" y="2380"/>
                <a:ext cx="806" cy="499"/>
                <a:chOff x="869" y="2380"/>
                <a:chExt cx="806" cy="499"/>
              </a:xfrm>
            </p:grpSpPr>
            <p:sp>
              <p:nvSpPr>
                <p:cNvPr id="23" name="Rectangle 37"/>
                <p:cNvSpPr>
                  <a:spLocks noChangeArrowheads="1"/>
                </p:cNvSpPr>
                <p:nvPr/>
              </p:nvSpPr>
              <p:spPr bwMode="auto">
                <a:xfrm>
                  <a:off x="897" y="2380"/>
                  <a:ext cx="747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 baseline="3000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64</a:t>
                  </a:r>
                  <a:r>
                    <a:rPr lang="de-DE" sz="2800" b="1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Zn</a:t>
                  </a:r>
                  <a:r>
                    <a:rPr lang="de-DE" sz="2800" b="1" baseline="3000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24" name="Rectangle 38"/>
                <p:cNvSpPr>
                  <a:spLocks noChangeArrowheads="1"/>
                </p:cNvSpPr>
                <p:nvPr/>
              </p:nvSpPr>
              <p:spPr bwMode="auto">
                <a:xfrm>
                  <a:off x="869" y="2380"/>
                  <a:ext cx="806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  <p:grpSp>
            <p:nvGrpSpPr>
              <p:cNvPr id="20" name="Group 39"/>
              <p:cNvGrpSpPr>
                <a:grpSpLocks/>
              </p:cNvGrpSpPr>
              <p:nvPr/>
            </p:nvGrpSpPr>
            <p:grpSpPr bwMode="auto">
              <a:xfrm>
                <a:off x="1675" y="2380"/>
                <a:ext cx="931" cy="499"/>
                <a:chOff x="1675" y="2380"/>
                <a:chExt cx="931" cy="499"/>
              </a:xfrm>
            </p:grpSpPr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703" y="2380"/>
                  <a:ext cx="875" cy="49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60</a:t>
                  </a:r>
                  <a:r>
                    <a:rPr lang="de-DE" sz="2800" b="1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Ni</a:t>
                  </a:r>
                  <a:r>
                    <a:rPr lang="de-DE" sz="2800" b="1" baseline="30000" dirty="0">
                      <a:solidFill>
                        <a:srgbClr val="0070C0"/>
                      </a:solidFill>
                      <a:latin typeface="+mj-lt"/>
                      <a:cs typeface="Times New Roman" pitchFamily="18" charset="0"/>
                    </a:rPr>
                    <a:t>+</a:t>
                  </a:r>
                  <a:endParaRPr lang="en-GB" sz="28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675" y="2380"/>
                  <a:ext cx="931" cy="49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cs-CZ">
                    <a:solidFill>
                      <a:srgbClr val="0070C0"/>
                    </a:solidFill>
                    <a:latin typeface="+mj-lt"/>
                    <a:cs typeface="+mn-cs"/>
                  </a:endParaRPr>
                </a:p>
              </p:txBody>
            </p:sp>
          </p:grpSp>
        </p:grpSp>
        <p:sp>
          <p:nvSpPr>
            <p:cNvPr id="8" name="Rectangle 42"/>
            <p:cNvSpPr>
              <a:spLocks noChangeArrowheads="1"/>
            </p:cNvSpPr>
            <p:nvPr/>
          </p:nvSpPr>
          <p:spPr bwMode="auto">
            <a:xfrm>
              <a:off x="-3" y="956"/>
              <a:ext cx="2612" cy="1926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cs-CZ">
                <a:solidFill>
                  <a:srgbClr val="0070C0"/>
                </a:solidFill>
                <a:latin typeface="+mj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19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ICP-MS kvadrupólový spektrometr</a:t>
            </a:r>
          </a:p>
        </p:txBody>
      </p:sp>
      <p:pic>
        <p:nvPicPr>
          <p:cNvPr id="7" name="Picture 7" descr="ICP-M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394"/>
            <a:ext cx="8229600" cy="3869574"/>
          </a:xfrm>
          <a:noFill/>
          <a:ln/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386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cs-CZ" sz="4800" dirty="0" err="1"/>
              <a:t>Polyatomické</a:t>
            </a:r>
            <a:r>
              <a:rPr lang="cs-CZ" sz="4800" dirty="0"/>
              <a:t> interference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3200" dirty="0"/>
              <a:t>Ar: monomer a dimer, </a:t>
            </a:r>
            <a:r>
              <a:rPr lang="cs-CZ" sz="3200" dirty="0"/>
              <a:t>kombinace</a:t>
            </a:r>
            <a:r>
              <a:rPr lang="fr-FR" sz="3200" dirty="0"/>
              <a:t> </a:t>
            </a:r>
            <a:r>
              <a:rPr lang="cs-CZ" sz="3200" dirty="0"/>
              <a:t>mezi</a:t>
            </a:r>
            <a:r>
              <a:rPr lang="fr-FR" sz="3200" dirty="0"/>
              <a:t> </a:t>
            </a:r>
            <a:r>
              <a:rPr lang="cs-CZ" sz="3200" dirty="0"/>
              <a:t>izotopy</a:t>
            </a:r>
            <a:r>
              <a:rPr lang="fr-FR" sz="3200" dirty="0"/>
              <a:t> 36</a:t>
            </a:r>
            <a:r>
              <a:rPr lang="cs-CZ" sz="3200" dirty="0"/>
              <a:t> (0,33%)</a:t>
            </a:r>
            <a:r>
              <a:rPr lang="fr-FR" sz="3200" dirty="0"/>
              <a:t>, 38</a:t>
            </a:r>
            <a:r>
              <a:rPr lang="cs-CZ" sz="3200" dirty="0"/>
              <a:t> (0,06%)</a:t>
            </a:r>
            <a:r>
              <a:rPr lang="fr-FR" sz="3200" dirty="0"/>
              <a:t> </a:t>
            </a:r>
            <a:r>
              <a:rPr lang="cs-CZ" sz="3200" dirty="0"/>
              <a:t>a </a:t>
            </a:r>
            <a:r>
              <a:rPr lang="fr-FR" sz="3200" dirty="0"/>
              <a:t>40</a:t>
            </a:r>
            <a:r>
              <a:rPr lang="cs-CZ" sz="3200" dirty="0"/>
              <a:t> (99,6%)</a:t>
            </a:r>
            <a:r>
              <a:rPr lang="fr-FR" sz="3200" dirty="0"/>
              <a:t>.</a:t>
            </a:r>
          </a:p>
          <a:p>
            <a:pPr>
              <a:defRPr/>
            </a:pPr>
            <a:r>
              <a:rPr lang="cs-CZ" sz="3200" dirty="0"/>
              <a:t>voda</a:t>
            </a:r>
            <a:r>
              <a:rPr lang="fr-FR" sz="3200" dirty="0"/>
              <a:t>: O, OH, </a:t>
            </a:r>
            <a:r>
              <a:rPr lang="cs-CZ" sz="3200" dirty="0"/>
              <a:t>kombinace s </a:t>
            </a:r>
            <a:r>
              <a:rPr lang="fr-FR" sz="3200" dirty="0"/>
              <a:t>Ar</a:t>
            </a:r>
          </a:p>
          <a:p>
            <a:pPr>
              <a:defRPr/>
            </a:pPr>
            <a:r>
              <a:rPr lang="cs-CZ" sz="3200" dirty="0"/>
              <a:t>vzduch</a:t>
            </a:r>
            <a:r>
              <a:rPr lang="fr-FR" sz="3200" dirty="0"/>
              <a:t>: N</a:t>
            </a:r>
            <a:r>
              <a:rPr lang="fr-FR" sz="3200" baseline="-25000" dirty="0"/>
              <a:t>2</a:t>
            </a:r>
            <a:r>
              <a:rPr lang="fr-FR" sz="3200" dirty="0"/>
              <a:t>, N</a:t>
            </a:r>
            <a:r>
              <a:rPr lang="fr-FR" sz="3200" baseline="-25000" dirty="0"/>
              <a:t>2</a:t>
            </a:r>
            <a:r>
              <a:rPr lang="fr-FR" sz="3200" dirty="0"/>
              <a:t>H, </a:t>
            </a:r>
            <a:r>
              <a:rPr lang="fr-FR" sz="3200" dirty="0" smtClean="0"/>
              <a:t>N</a:t>
            </a:r>
            <a:r>
              <a:rPr lang="cs-CZ" sz="3200" dirty="0" smtClean="0"/>
              <a:t>O, O</a:t>
            </a:r>
            <a:r>
              <a:rPr lang="cs-CZ" sz="3200" baseline="-25000" dirty="0" smtClean="0"/>
              <a:t>2</a:t>
            </a:r>
            <a:endParaRPr lang="fr-FR" sz="3200" baseline="-25000" dirty="0"/>
          </a:p>
          <a:p>
            <a:pPr>
              <a:defRPr/>
            </a:pPr>
            <a:r>
              <a:rPr lang="cs-CZ" sz="3200" dirty="0"/>
              <a:t>kyseliny</a:t>
            </a:r>
            <a:r>
              <a:rPr lang="fr-FR" sz="3200" dirty="0"/>
              <a:t>, Cl, S, </a:t>
            </a:r>
            <a:r>
              <a:rPr lang="cs-CZ" sz="3200" dirty="0"/>
              <a:t>kombinace s</a:t>
            </a:r>
            <a:r>
              <a:rPr lang="fr-FR" sz="3200" dirty="0"/>
              <a:t> Ar, O, H</a:t>
            </a:r>
          </a:p>
          <a:p>
            <a:pPr>
              <a:defRPr/>
            </a:pPr>
            <a:r>
              <a:rPr lang="cs-CZ" sz="3200" dirty="0"/>
              <a:t>Stabilní oxidy, </a:t>
            </a:r>
            <a:r>
              <a:rPr lang="cs-CZ" sz="3200" dirty="0" err="1"/>
              <a:t>LaO</a:t>
            </a:r>
            <a:r>
              <a:rPr lang="cs-CZ" sz="3200" dirty="0"/>
              <a:t>, </a:t>
            </a:r>
            <a:r>
              <a:rPr lang="cs-CZ" sz="3200" dirty="0" err="1" smtClean="0"/>
              <a:t>CeO</a:t>
            </a:r>
            <a:r>
              <a:rPr lang="cs-CZ" sz="3200" dirty="0" smtClean="0"/>
              <a:t>,….</a:t>
            </a:r>
            <a:endParaRPr lang="cs-CZ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11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Izobarické interference na bázi argonu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41</a:t>
            </a:fld>
            <a:endParaRPr lang="cs-CZ"/>
          </a:p>
        </p:txBody>
      </p:sp>
      <p:graphicFrame>
        <p:nvGraphicFramePr>
          <p:cNvPr id="6" name="Zástupný symbol pro obsah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5910418"/>
              </p:ext>
            </p:extLst>
          </p:nvPr>
        </p:nvGraphicFramePr>
        <p:xfrm>
          <a:off x="323529" y="1628800"/>
          <a:ext cx="8157591" cy="4754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19197"/>
                <a:gridCol w="2719197"/>
                <a:gridCol w="2719197"/>
              </a:tblGrid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m/z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Molekulové ionty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analyt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Ca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ArH</a:t>
                      </a:r>
                      <a:r>
                        <a:rPr lang="cs-CZ" baseline="-25000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Ca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Cr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54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Fe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err="1" smtClean="0"/>
                        <a:t>Cr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ArNH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Mn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Fe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ArOH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Fe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As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Se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ArAr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Se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ArOCl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Zr</a:t>
                      </a:r>
                      <a:endParaRPr lang="cs-CZ" dirty="0"/>
                    </a:p>
                  </a:txBody>
                  <a:tcPr/>
                </a:tc>
              </a:tr>
              <a:tr h="365579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93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ArOCl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Nb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305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Potlačení spektrálních interferencí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/>
              <a:t>Použitím lepšího spektrálního rozlišení</a:t>
            </a:r>
          </a:p>
          <a:p>
            <a:pPr>
              <a:defRPr/>
            </a:pPr>
            <a:r>
              <a:rPr lang="cs-CZ" sz="3200" dirty="0"/>
              <a:t>Použitím « </a:t>
            </a:r>
            <a:r>
              <a:rPr lang="cs-CZ" sz="3200" dirty="0" err="1"/>
              <a:t>cold</a:t>
            </a:r>
            <a:r>
              <a:rPr lang="cs-CZ" sz="3200" dirty="0"/>
              <a:t> » podmínek v ICP pro snížení tvorby iontů s argonem.</a:t>
            </a:r>
          </a:p>
          <a:p>
            <a:pPr>
              <a:defRPr/>
            </a:pPr>
            <a:r>
              <a:rPr lang="cs-CZ" sz="3200" dirty="0"/>
              <a:t>Použitím reakční cely pro disociaci rušících iontů</a:t>
            </a:r>
          </a:p>
          <a:p>
            <a:pPr>
              <a:defRPr/>
            </a:pPr>
            <a:r>
              <a:rPr lang="cs-CZ" sz="3200" dirty="0"/>
              <a:t>Použitím kolizní cely pro odstranění rušících </a:t>
            </a:r>
            <a:r>
              <a:rPr lang="cs-CZ" sz="3200" dirty="0" smtClean="0"/>
              <a:t>iontů</a:t>
            </a:r>
            <a:endParaRPr lang="cs-CZ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443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r>
              <a:rPr lang="cs-CZ" sz="4800" dirty="0"/>
              <a:t>Rušení</a:t>
            </a:r>
            <a:r>
              <a:rPr lang="cs-CZ" sz="4800" baseline="30000" dirty="0"/>
              <a:t>  </a:t>
            </a:r>
            <a:r>
              <a:rPr lang="fr-FR" sz="4800" baseline="30000" dirty="0"/>
              <a:t>40</a:t>
            </a:r>
            <a:r>
              <a:rPr lang="fr-FR" sz="4800" dirty="0"/>
              <a:t>Ar</a:t>
            </a:r>
            <a:r>
              <a:rPr lang="fr-FR" sz="4800" baseline="30000" dirty="0"/>
              <a:t>16</a:t>
            </a:r>
            <a:r>
              <a:rPr lang="fr-FR" sz="4800" dirty="0"/>
              <a:t>O</a:t>
            </a:r>
            <a:r>
              <a:rPr lang="fr-FR" sz="4800" baseline="30000" dirty="0"/>
              <a:t>+</a:t>
            </a:r>
            <a:r>
              <a:rPr lang="fr-FR" sz="4800" dirty="0"/>
              <a:t> </a:t>
            </a:r>
            <a:r>
              <a:rPr lang="cs-CZ" sz="4800" dirty="0"/>
              <a:t> vs.</a:t>
            </a:r>
            <a:r>
              <a:rPr lang="fr-FR" sz="4800" dirty="0"/>
              <a:t> </a:t>
            </a:r>
            <a:r>
              <a:rPr lang="fr-FR" sz="4800" baseline="30000" dirty="0"/>
              <a:t>56</a:t>
            </a:r>
            <a:r>
              <a:rPr lang="fr-FR" sz="4800" dirty="0"/>
              <a:t>Fe</a:t>
            </a:r>
            <a:r>
              <a:rPr lang="fr-FR" sz="4800" baseline="30000" dirty="0"/>
              <a:t>+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95000"/>
              <a:defRPr/>
            </a:pPr>
            <a:r>
              <a:rPr lang="fr-FR" sz="3200" dirty="0"/>
              <a:t>Cold plasma:</a:t>
            </a:r>
          </a:p>
          <a:p>
            <a:pPr lvl="1">
              <a:buSzPct val="95000"/>
              <a:buNone/>
              <a:defRPr/>
            </a:pPr>
            <a:r>
              <a:rPr lang="cs-CZ" sz="3200" dirty="0"/>
              <a:t>Snížení tvorby</a:t>
            </a:r>
            <a:r>
              <a:rPr lang="fr-FR" sz="3200" dirty="0"/>
              <a:t> Ar</a:t>
            </a:r>
            <a:r>
              <a:rPr lang="fr-FR" sz="3200" baseline="30000" dirty="0"/>
              <a:t>+</a:t>
            </a:r>
            <a:r>
              <a:rPr lang="fr-FR" sz="3200" dirty="0"/>
              <a:t> </a:t>
            </a:r>
            <a:r>
              <a:rPr lang="cs-CZ" sz="3200" dirty="0"/>
              <a:t>a tedy i</a:t>
            </a:r>
            <a:r>
              <a:rPr lang="fr-FR" sz="3200" dirty="0"/>
              <a:t> ArO</a:t>
            </a:r>
            <a:r>
              <a:rPr lang="fr-FR" sz="3200" baseline="30000" dirty="0"/>
              <a:t>+</a:t>
            </a:r>
            <a:endParaRPr lang="fr-FR" sz="3200" dirty="0"/>
          </a:p>
          <a:p>
            <a:pPr>
              <a:buSzPct val="95000"/>
              <a:defRPr/>
            </a:pPr>
            <a:r>
              <a:rPr lang="fr-FR" sz="3200" dirty="0"/>
              <a:t>High resolution:</a:t>
            </a:r>
          </a:p>
          <a:p>
            <a:pPr lvl="1">
              <a:buSzPct val="95000"/>
              <a:buNone/>
              <a:defRPr/>
            </a:pPr>
            <a:r>
              <a:rPr lang="cs-CZ" sz="3200" dirty="0"/>
              <a:t>Separace </a:t>
            </a:r>
            <a:r>
              <a:rPr lang="cs-CZ" sz="3200" dirty="0" err="1"/>
              <a:t>píků</a:t>
            </a:r>
            <a:r>
              <a:rPr lang="fr-FR" sz="3200" dirty="0"/>
              <a:t> ArO</a:t>
            </a:r>
            <a:r>
              <a:rPr lang="fr-FR" sz="3200" baseline="30000" dirty="0"/>
              <a:t>+</a:t>
            </a:r>
            <a:r>
              <a:rPr lang="fr-FR" sz="3200" dirty="0"/>
              <a:t> and Fe</a:t>
            </a:r>
            <a:r>
              <a:rPr lang="fr-FR" sz="3200" baseline="30000" dirty="0"/>
              <a:t>+</a:t>
            </a:r>
            <a:endParaRPr lang="fr-FR" sz="3200" dirty="0"/>
          </a:p>
          <a:p>
            <a:pPr>
              <a:buSzPct val="95000"/>
              <a:defRPr/>
            </a:pPr>
            <a:r>
              <a:rPr lang="cs-CZ" sz="3200" dirty="0"/>
              <a:t>Reakce v plynné fázi</a:t>
            </a:r>
            <a:r>
              <a:rPr lang="fr-FR" sz="3200" dirty="0"/>
              <a:t>/</a:t>
            </a:r>
            <a:r>
              <a:rPr lang="cs-CZ" sz="3200" dirty="0"/>
              <a:t>kolize</a:t>
            </a:r>
            <a:r>
              <a:rPr lang="fr-FR" sz="3200" dirty="0"/>
              <a:t> </a:t>
            </a:r>
            <a:r>
              <a:rPr lang="cs-CZ" sz="3200" dirty="0"/>
              <a:t>v cele</a:t>
            </a:r>
            <a:r>
              <a:rPr lang="fr-FR" sz="3200" dirty="0"/>
              <a:t>:</a:t>
            </a:r>
          </a:p>
          <a:p>
            <a:pPr lvl="1">
              <a:buSzPct val="95000"/>
              <a:buNone/>
              <a:defRPr/>
            </a:pPr>
            <a:r>
              <a:rPr lang="fr-FR" sz="3200" dirty="0"/>
              <a:t>ArO</a:t>
            </a:r>
            <a:r>
              <a:rPr lang="fr-FR" sz="3200" baseline="30000" dirty="0"/>
              <a:t>+</a:t>
            </a:r>
            <a:r>
              <a:rPr lang="fr-FR" sz="3200" dirty="0"/>
              <a:t> + NH</a:t>
            </a:r>
            <a:r>
              <a:rPr lang="fr-FR" sz="3200" baseline="-25000" dirty="0"/>
              <a:t>3</a:t>
            </a:r>
            <a:r>
              <a:rPr lang="fr-FR" sz="3200" dirty="0"/>
              <a:t> </a:t>
            </a:r>
            <a:r>
              <a:rPr lang="fr-FR" sz="3200" dirty="0">
                <a:sym typeface="Symbol" pitchFamily="18" charset="2"/>
              </a:rPr>
              <a:t> ArO + NH</a:t>
            </a:r>
            <a:r>
              <a:rPr lang="fr-FR" sz="3200" baseline="-25000" dirty="0">
                <a:sym typeface="Symbol" pitchFamily="18" charset="2"/>
              </a:rPr>
              <a:t>3</a:t>
            </a:r>
            <a:r>
              <a:rPr lang="fr-FR" sz="3200" baseline="30000" dirty="0" smtClean="0">
                <a:sym typeface="Symbol" pitchFamily="18" charset="2"/>
              </a:rPr>
              <a:t>+</a:t>
            </a:r>
            <a:endParaRPr lang="fr-FR" sz="3200" baseline="30000" dirty="0">
              <a:sym typeface="Symbol" pitchFamily="18" charset="2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984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Podmínky</a:t>
            </a:r>
            <a:r>
              <a:rPr lang="en-US" sz="4800" dirty="0"/>
              <a:t> „</a:t>
            </a:r>
            <a:r>
              <a:rPr lang="en-US" sz="4800" dirty="0" err="1"/>
              <a:t>studeného</a:t>
            </a:r>
            <a:r>
              <a:rPr lang="en-US" sz="4800" dirty="0"/>
              <a:t> (cold, cool)“ ICP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SzPct val="95000"/>
              <a:defRPr/>
            </a:pPr>
            <a:r>
              <a:rPr lang="cs-CZ" sz="2800" dirty="0"/>
              <a:t>Nízký příkon, vysoký průtok nosného plynu</a:t>
            </a:r>
            <a:r>
              <a:rPr lang="fr-FR" sz="2800" dirty="0"/>
              <a:t>.</a:t>
            </a:r>
          </a:p>
          <a:p>
            <a:pPr>
              <a:buSzPct val="95000"/>
              <a:defRPr/>
            </a:pPr>
            <a:r>
              <a:rPr lang="cs-CZ" sz="2800" dirty="0"/>
              <a:t>Vhodné pro roztoky s malým obsahem rozpuštěných látek</a:t>
            </a:r>
            <a:r>
              <a:rPr lang="fr-FR" sz="2800" dirty="0"/>
              <a:t>.</a:t>
            </a:r>
          </a:p>
          <a:p>
            <a:pPr>
              <a:buSzPct val="95000"/>
              <a:defRPr/>
            </a:pPr>
            <a:r>
              <a:rPr lang="cs-CZ" sz="2800" dirty="0"/>
              <a:t>Eliminuje interference</a:t>
            </a:r>
            <a:r>
              <a:rPr lang="fr-FR" sz="2800" dirty="0"/>
              <a:t> Ar</a:t>
            </a:r>
            <a:r>
              <a:rPr lang="fr-FR" sz="2800" baseline="30000" dirty="0"/>
              <a:t>+</a:t>
            </a:r>
            <a:r>
              <a:rPr lang="fr-FR" sz="2800" dirty="0"/>
              <a:t>, ArO</a:t>
            </a:r>
            <a:r>
              <a:rPr lang="fr-FR" sz="2800" baseline="30000" dirty="0"/>
              <a:t>+</a:t>
            </a:r>
            <a:r>
              <a:rPr lang="fr-FR" sz="2800" dirty="0"/>
              <a:t>, ArH</a:t>
            </a:r>
            <a:r>
              <a:rPr lang="fr-FR" sz="2800" baseline="30000" dirty="0"/>
              <a:t>+</a:t>
            </a:r>
            <a:r>
              <a:rPr lang="fr-FR" sz="2800" dirty="0"/>
              <a:t>, ArCl</a:t>
            </a:r>
            <a:r>
              <a:rPr lang="fr-FR" sz="2800" baseline="30000" dirty="0"/>
              <a:t>+</a:t>
            </a:r>
            <a:r>
              <a:rPr lang="fr-FR" sz="2800" dirty="0"/>
              <a:t>, ArC</a:t>
            </a:r>
            <a:r>
              <a:rPr lang="fr-FR" sz="2800" baseline="30000" dirty="0"/>
              <a:t>+</a:t>
            </a:r>
            <a:r>
              <a:rPr lang="fr-FR" sz="2800" dirty="0"/>
              <a:t>, C</a:t>
            </a:r>
            <a:r>
              <a:rPr lang="fr-FR" sz="2800" baseline="-25000" dirty="0"/>
              <a:t>2</a:t>
            </a:r>
            <a:r>
              <a:rPr lang="fr-FR" sz="2800" baseline="30000" dirty="0"/>
              <a:t>+</a:t>
            </a:r>
            <a:r>
              <a:rPr lang="fr-FR" sz="2800" dirty="0"/>
              <a:t>.</a:t>
            </a:r>
          </a:p>
          <a:p>
            <a:pPr>
              <a:buSzPct val="95000"/>
              <a:defRPr/>
            </a:pPr>
            <a:r>
              <a:rPr lang="cs-CZ" sz="2800" dirty="0"/>
              <a:t>Zvyšuje úroveň</a:t>
            </a:r>
            <a:r>
              <a:rPr lang="fr-FR" sz="2800" dirty="0"/>
              <a:t> MO+ </a:t>
            </a:r>
            <a:r>
              <a:rPr lang="cs-CZ" sz="2800" dirty="0"/>
              <a:t>z</a:t>
            </a:r>
            <a:r>
              <a:rPr lang="fr-FR" sz="2800" dirty="0"/>
              <a:t> &lt;1% </a:t>
            </a:r>
            <a:r>
              <a:rPr lang="cs-CZ" sz="2800" dirty="0"/>
              <a:t>až na</a:t>
            </a:r>
            <a:r>
              <a:rPr lang="fr-FR" sz="2800" dirty="0"/>
              <a:t> &gt;20%.</a:t>
            </a:r>
          </a:p>
          <a:p>
            <a:pPr>
              <a:buSzPct val="95000"/>
              <a:defRPr/>
            </a:pPr>
            <a:r>
              <a:rPr lang="cs-CZ" sz="2800" dirty="0"/>
              <a:t>Významné matrix efekty</a:t>
            </a:r>
            <a:r>
              <a:rPr lang="fr-FR" sz="2800" dirty="0"/>
              <a:t> (</a:t>
            </a:r>
            <a:r>
              <a:rPr lang="cs-CZ" sz="2800" dirty="0"/>
              <a:t>nerobustní podmínky v ICP</a:t>
            </a:r>
            <a:r>
              <a:rPr lang="cs-CZ" sz="2800" dirty="0" smtClean="0"/>
              <a:t>).</a:t>
            </a:r>
            <a:endParaRPr lang="fr-FR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58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Rozlišení polyatomických interferencí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45</a:t>
            </a:fld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172485"/>
              </p:ext>
            </p:extLst>
          </p:nvPr>
        </p:nvGraphicFramePr>
        <p:xfrm>
          <a:off x="395536" y="1631897"/>
          <a:ext cx="8208911" cy="4605415"/>
        </p:xfrm>
        <a:graphic>
          <a:graphicData uri="http://schemas.openxmlformats.org/drawingml/2006/table">
            <a:tbl>
              <a:tblPr>
                <a:tableStyleId>{0660B408-B3CF-4A94-85FC-2B1E0A45F4A2}</a:tableStyleId>
              </a:tblPr>
              <a:tblGrid>
                <a:gridCol w="2101916"/>
                <a:gridCol w="2705819"/>
                <a:gridCol w="3313966"/>
                <a:gridCol w="87210"/>
              </a:tblGrid>
              <a:tr h="1203152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 err="1" smtClean="0"/>
                        <a:t>Analyt</a:t>
                      </a:r>
                      <a:endParaRPr lang="cs-CZ" sz="2000" u="none" strike="noStrike" dirty="0" smtClean="0"/>
                    </a:p>
                    <a:p>
                      <a:pPr algn="l" fontAlgn="t"/>
                      <a:endParaRPr lang="cs-CZ" sz="2000" u="none" strike="noStrike" dirty="0" err="1"/>
                    </a:p>
                    <a:p>
                      <a:pPr algn="ctr" fontAlgn="t"/>
                      <a:r>
                        <a:rPr lang="cs-CZ" sz="2000" u="none" strike="noStrike" baseline="30000" dirty="0"/>
                        <a:t>56</a:t>
                      </a:r>
                      <a:r>
                        <a:rPr lang="cs-CZ" sz="2000" u="none" strike="noStrike" dirty="0"/>
                        <a:t>Fe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 err="1" smtClean="0"/>
                        <a:t>Interferent</a:t>
                      </a:r>
                      <a:endParaRPr lang="cs-CZ" sz="2000" u="none" strike="noStrike" dirty="0" smtClean="0"/>
                    </a:p>
                    <a:p>
                      <a:pPr algn="ctr" fontAlgn="t"/>
                      <a:endParaRPr lang="cs-CZ" sz="2000" u="none" strike="noStrike" dirty="0"/>
                    </a:p>
                    <a:p>
                      <a:pPr algn="ctr" fontAlgn="t"/>
                      <a:r>
                        <a:rPr lang="cs-CZ" sz="2000" u="none" strike="noStrike" baseline="30000" dirty="0"/>
                        <a:t>40</a:t>
                      </a:r>
                      <a:r>
                        <a:rPr lang="cs-CZ" sz="2000" u="none" strike="noStrike" dirty="0"/>
                        <a:t>Ar</a:t>
                      </a:r>
                      <a:r>
                        <a:rPr lang="cs-CZ" sz="2000" u="none" strike="noStrike" baseline="30000" dirty="0"/>
                        <a:t>16</a:t>
                      </a:r>
                      <a:r>
                        <a:rPr lang="cs-CZ" sz="2000" u="none" strike="noStrike" dirty="0"/>
                        <a:t>O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Požadované rozlišení</a:t>
                      </a:r>
                    </a:p>
                    <a:p>
                      <a:pPr algn="ctr" fontAlgn="t"/>
                      <a:endParaRPr lang="cs-CZ" sz="2000" u="none" strike="noStrike" dirty="0" smtClean="0"/>
                    </a:p>
                    <a:p>
                      <a:pPr algn="ctr" fontAlgn="t"/>
                      <a:r>
                        <a:rPr lang="cs-CZ" sz="2000" u="none" strike="noStrike" dirty="0" smtClean="0"/>
                        <a:t>2500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rowSpan="9">
                  <a:txBody>
                    <a:bodyPr/>
                    <a:lstStyle/>
                    <a:p>
                      <a:endParaRPr lang="cs-CZ" dirty="0"/>
                    </a:p>
                  </a:txBody>
                  <a:tcPr marL="7951" marR="7951" marT="7951" marB="0" anchor="b"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28</a:t>
                      </a:r>
                      <a:r>
                        <a:rPr lang="cs-CZ" sz="2000" u="none" strike="noStrike" dirty="0"/>
                        <a:t>Si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14</a:t>
                      </a:r>
                      <a:r>
                        <a:rPr lang="cs-CZ" sz="2000" u="none" strike="noStrike" dirty="0"/>
                        <a:t>N</a:t>
                      </a:r>
                      <a:r>
                        <a:rPr lang="cs-CZ" sz="2000" u="none" strike="noStrike" baseline="-25000" dirty="0"/>
                        <a:t>2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960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32</a:t>
                      </a:r>
                      <a:r>
                        <a:rPr lang="cs-CZ" sz="2000" u="none" strike="noStrike" dirty="0"/>
                        <a:t>S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16</a:t>
                      </a:r>
                      <a:r>
                        <a:rPr lang="cs-CZ" sz="2000" u="none" strike="noStrike" dirty="0"/>
                        <a:t>O</a:t>
                      </a:r>
                      <a:r>
                        <a:rPr lang="cs-CZ" sz="2000" u="none" strike="noStrike" baseline="-25000" dirty="0"/>
                        <a:t>2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1800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51</a:t>
                      </a:r>
                      <a:r>
                        <a:rPr lang="cs-CZ" sz="2000" u="none" strike="noStrike" dirty="0"/>
                        <a:t>V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35</a:t>
                      </a:r>
                      <a:r>
                        <a:rPr lang="cs-CZ" sz="2000" u="none" strike="noStrike" dirty="0"/>
                        <a:t>Cl</a:t>
                      </a:r>
                      <a:r>
                        <a:rPr lang="cs-CZ" sz="2000" u="none" strike="noStrike" baseline="30000" dirty="0"/>
                        <a:t>16</a:t>
                      </a:r>
                      <a:r>
                        <a:rPr lang="cs-CZ" sz="2000" u="none" strike="noStrike" dirty="0"/>
                        <a:t>O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 smtClean="0"/>
                        <a:t>2570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52</a:t>
                      </a:r>
                      <a:r>
                        <a:rPr lang="cs-CZ" sz="2000" u="none" strike="noStrike" dirty="0"/>
                        <a:t>Cr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40</a:t>
                      </a:r>
                      <a:r>
                        <a:rPr lang="cs-CZ" sz="2000" u="none" strike="noStrike" dirty="0"/>
                        <a:t>Ar</a:t>
                      </a:r>
                      <a:r>
                        <a:rPr lang="cs-CZ" sz="2000" u="none" strike="noStrike" baseline="30000" dirty="0"/>
                        <a:t>12</a:t>
                      </a:r>
                      <a:r>
                        <a:rPr lang="cs-CZ" sz="2000" u="none" strike="noStrike" dirty="0"/>
                        <a:t>C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2370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80</a:t>
                      </a:r>
                      <a:r>
                        <a:rPr lang="cs-CZ" sz="2000" u="none" strike="noStrike" dirty="0"/>
                        <a:t>Se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40</a:t>
                      </a:r>
                      <a:r>
                        <a:rPr lang="cs-CZ" sz="2000" u="none" strike="noStrike" dirty="0"/>
                        <a:t>Ar</a:t>
                      </a:r>
                      <a:r>
                        <a:rPr lang="cs-CZ" sz="2000" u="none" strike="noStrike" baseline="-25000" dirty="0"/>
                        <a:t>2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9640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39</a:t>
                      </a:r>
                      <a:r>
                        <a:rPr lang="cs-CZ" sz="2000" u="none" strike="noStrike" dirty="0"/>
                        <a:t>K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38</a:t>
                      </a:r>
                      <a:r>
                        <a:rPr lang="cs-CZ" sz="2000" u="none" strike="noStrike" dirty="0"/>
                        <a:t>Ar</a:t>
                      </a:r>
                      <a:r>
                        <a:rPr lang="cs-CZ" sz="2000" u="none" strike="noStrike" baseline="30000" dirty="0"/>
                        <a:t>1</a:t>
                      </a:r>
                      <a:r>
                        <a:rPr lang="cs-CZ" sz="2000" u="none" strike="noStrike" dirty="0"/>
                        <a:t>H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5700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40</a:t>
                      </a:r>
                      <a:r>
                        <a:rPr lang="cs-CZ" sz="2000" u="none" strike="noStrike" dirty="0"/>
                        <a:t>Ca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40</a:t>
                      </a:r>
                      <a:r>
                        <a:rPr lang="cs-CZ" sz="2000" u="none" strike="noStrike" dirty="0"/>
                        <a:t>Ar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199000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7966"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75</a:t>
                      </a:r>
                      <a:r>
                        <a:rPr lang="cs-CZ" sz="2000" u="none" strike="noStrike" dirty="0"/>
                        <a:t>As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baseline="30000" dirty="0"/>
                        <a:t>40</a:t>
                      </a:r>
                      <a:r>
                        <a:rPr lang="cs-CZ" sz="2000" u="none" strike="noStrike" dirty="0"/>
                        <a:t>Ar</a:t>
                      </a:r>
                      <a:r>
                        <a:rPr lang="cs-CZ" sz="2000" u="none" strike="noStrike" baseline="30000" dirty="0"/>
                        <a:t>35</a:t>
                      </a:r>
                      <a:r>
                        <a:rPr lang="cs-CZ" sz="2000" u="none" strike="noStrike" dirty="0"/>
                        <a:t> Cl</a:t>
                      </a:r>
                      <a:r>
                        <a:rPr lang="cs-CZ" sz="2000" u="none" strike="noStrike" baseline="30000" dirty="0"/>
                        <a:t>+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2000" u="none" strike="noStrike" dirty="0"/>
                        <a:t>8000</a:t>
                      </a:r>
                      <a:endParaRPr lang="cs-CZ" sz="2000" b="1" i="0" u="none" strike="noStrike" dirty="0">
                        <a:solidFill>
                          <a:srgbClr val="0070C0"/>
                        </a:solidFill>
                        <a:latin typeface="Arial"/>
                      </a:endParaRPr>
                    </a:p>
                  </a:txBody>
                  <a:tcPr marL="7951" marR="7951" marT="7951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38535">
                <a:tc gridSpan="4">
                  <a:txBody>
                    <a:bodyPr/>
                    <a:lstStyle/>
                    <a:p>
                      <a:pPr algn="ctr" fontAlgn="b"/>
                      <a:endParaRPr lang="cs-CZ" sz="800" b="0" i="0" u="none" strike="noStrike" dirty="0">
                        <a:solidFill>
                          <a:srgbClr val="0070C0"/>
                        </a:solidFill>
                        <a:latin typeface="Arial CE"/>
                      </a:endParaRPr>
                    </a:p>
                  </a:txBody>
                  <a:tcPr marL="7951" marR="7951" marT="795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70C0"/>
                        </a:solidFill>
                        <a:latin typeface="Arial CE"/>
                      </a:endParaRPr>
                    </a:p>
                  </a:txBody>
                  <a:tcPr marL="7951" marR="7951" marT="7951" marB="0" anchor="b">
                    <a:lnB w="12700" cap="flat" cmpd="sng" algn="ctr">
                      <a:noFill/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70C0"/>
                        </a:solidFill>
                        <a:latin typeface="Arial CE"/>
                      </a:endParaRPr>
                    </a:p>
                  </a:txBody>
                  <a:tcPr marL="7951" marR="7951" marT="7951" marB="0" anchor="b">
                    <a:lnB w="12700" cap="flat" cmpd="sng" algn="ctr">
                      <a:noFill/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411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4400" dirty="0"/>
              <a:t>Separace signálů analytu a </a:t>
            </a:r>
            <a:r>
              <a:rPr lang="cs-CZ" sz="4400" dirty="0" err="1"/>
              <a:t>interferentu</a:t>
            </a:r>
            <a:endParaRPr lang="cs-CZ" sz="4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0070C0"/>
                </a:solidFill>
                <a:latin typeface="Arial" charset="0"/>
              </a:rPr>
              <a:t>Kvadrupólový </a:t>
            </a:r>
            <a:r>
              <a:rPr lang="cs-CZ" sz="2000" dirty="0" smtClean="0">
                <a:solidFill>
                  <a:srgbClr val="0070C0"/>
                </a:solidFill>
                <a:latin typeface="Arial" charset="0"/>
              </a:rPr>
              <a:t>ICP-MS</a:t>
            </a:r>
            <a:endParaRPr lang="cs-CZ" sz="20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0070C0"/>
                </a:solidFill>
                <a:latin typeface="Arial" charset="0"/>
              </a:rPr>
              <a:t>ICP-MS s vysokým </a:t>
            </a:r>
            <a:r>
              <a:rPr lang="cs-CZ" sz="2000" dirty="0" smtClean="0">
                <a:solidFill>
                  <a:srgbClr val="0070C0"/>
                </a:solidFill>
                <a:latin typeface="Arial" charset="0"/>
              </a:rPr>
              <a:t>rozlišením</a:t>
            </a:r>
            <a:endParaRPr lang="cs-CZ" sz="20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46</a:t>
            </a:fld>
            <a:endParaRPr lang="cs-CZ"/>
          </a:p>
        </p:txBody>
      </p:sp>
      <p:grpSp>
        <p:nvGrpSpPr>
          <p:cNvPr id="10" name="Zástupný symbol pro obsah 7"/>
          <p:cNvGrpSpPr>
            <a:grpSpLocks noGrp="1"/>
          </p:cNvGrpSpPr>
          <p:nvPr/>
        </p:nvGrpSpPr>
        <p:grpSpPr bwMode="auto">
          <a:xfrm>
            <a:off x="457200" y="2311400"/>
            <a:ext cx="3275013" cy="3822700"/>
            <a:chOff x="533400" y="3200400"/>
            <a:chExt cx="3235325" cy="3048000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3200400"/>
              <a:ext cx="3235325" cy="30480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828784" y="5334506"/>
              <a:ext cx="527648" cy="2208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Arial" charset="0"/>
                  <a:cs typeface="+mn-cs"/>
                </a:rPr>
                <a:t>AMU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195207" y="3394065"/>
              <a:ext cx="1265588" cy="2944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baseline="30000" dirty="0">
                  <a:solidFill>
                    <a:schemeClr val="accent2"/>
                  </a:solidFill>
                  <a:latin typeface="Arial" charset="0"/>
                  <a:cs typeface="+mn-cs"/>
                </a:rPr>
                <a:t>56</a:t>
              </a:r>
              <a:r>
                <a:rPr lang="en-US" b="1" dirty="0">
                  <a:solidFill>
                    <a:schemeClr val="accent2"/>
                  </a:solidFill>
                  <a:latin typeface="Arial" charset="0"/>
                  <a:cs typeface="+mn-cs"/>
                </a:rPr>
                <a:t>Fe/</a:t>
              </a:r>
              <a:r>
                <a:rPr lang="en-US" b="1" dirty="0" err="1">
                  <a:solidFill>
                    <a:srgbClr val="FF0033"/>
                  </a:solidFill>
                  <a:latin typeface="Arial" charset="0"/>
                  <a:cs typeface="+mn-cs"/>
                </a:rPr>
                <a:t>ArO</a:t>
              </a:r>
              <a:endParaRPr lang="en-US" b="1" dirty="0">
                <a:solidFill>
                  <a:srgbClr val="0000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143454" y="3988982"/>
              <a:ext cx="1097736" cy="2944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 err="1">
                  <a:solidFill>
                    <a:srgbClr val="009900"/>
                  </a:solidFill>
                  <a:latin typeface="Arial" charset="0"/>
                  <a:cs typeface="+mn-cs"/>
                </a:rPr>
                <a:t>ArN</a:t>
              </a:r>
              <a:r>
                <a:rPr lang="en-US" b="1" dirty="0">
                  <a:solidFill>
                    <a:srgbClr val="009900"/>
                  </a:solidFill>
                  <a:latin typeface="Arial" charset="0"/>
                  <a:cs typeface="+mn-cs"/>
                </a:rPr>
                <a:t>/</a:t>
              </a:r>
              <a:r>
                <a:rPr lang="en-US" b="1" baseline="30000" dirty="0">
                  <a:solidFill>
                    <a:srgbClr val="0000FF"/>
                  </a:solidFill>
                  <a:latin typeface="Arial" charset="0"/>
                  <a:cs typeface="+mn-cs"/>
                </a:rPr>
                <a:t>54</a:t>
              </a:r>
              <a:r>
                <a:rPr lang="en-US" b="1" dirty="0">
                  <a:solidFill>
                    <a:srgbClr val="0000FF"/>
                  </a:solidFill>
                  <a:latin typeface="Arial" charset="0"/>
                  <a:cs typeface="+mn-cs"/>
                </a:rPr>
                <a:t>Fe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744649" y="3592792"/>
              <a:ext cx="841196" cy="51534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 err="1">
                  <a:latin typeface="Arial" charset="0"/>
                  <a:cs typeface="+mn-cs"/>
                </a:rPr>
                <a:t>ArOH</a:t>
              </a:r>
              <a:r>
                <a:rPr lang="en-US" b="1" dirty="0">
                  <a:latin typeface="Arial" charset="0"/>
                  <a:cs typeface="+mn-cs"/>
                </a:rPr>
                <a:t>/</a:t>
              </a:r>
              <a:endParaRPr lang="cs-CZ" b="1" dirty="0">
                <a:latin typeface="Arial" charset="0"/>
                <a:cs typeface="+mn-cs"/>
              </a:endParaRPr>
            </a:p>
            <a:p>
              <a:pPr>
                <a:defRPr/>
              </a:pPr>
              <a:r>
                <a:rPr lang="en-US" b="1" dirty="0">
                  <a:latin typeface="Arial" charset="0"/>
                  <a:cs typeface="+mn-cs"/>
                </a:rPr>
                <a:t> </a:t>
              </a:r>
              <a:r>
                <a:rPr lang="en-US" b="1" baseline="30000" dirty="0">
                  <a:solidFill>
                    <a:srgbClr val="0000FF"/>
                  </a:solidFill>
                  <a:latin typeface="Arial" charset="0"/>
                  <a:cs typeface="+mn-cs"/>
                </a:rPr>
                <a:t>57</a:t>
              </a:r>
              <a:r>
                <a:rPr lang="en-US" b="1" dirty="0">
                  <a:solidFill>
                    <a:srgbClr val="0000FF"/>
                  </a:solidFill>
                  <a:latin typeface="Arial" charset="0"/>
                  <a:cs typeface="+mn-cs"/>
                </a:rPr>
                <a:t>Fe</a:t>
              </a: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1676663" y="4572506"/>
              <a:ext cx="0" cy="1036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3124169" y="4386437"/>
              <a:ext cx="0" cy="12227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pic>
        <p:nvPicPr>
          <p:cNvPr id="19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lum contrast="30000"/>
          </a:blip>
          <a:srcRect l="382" t="14006" r="-382" b="7001"/>
          <a:stretch/>
        </p:blipFill>
        <p:spPr bwMode="auto">
          <a:xfrm>
            <a:off x="4061279" y="2968774"/>
            <a:ext cx="4652509" cy="276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5830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Reakční (kolizní) cely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dirty="0"/>
              <a:t>Reakce v</a:t>
            </a:r>
            <a:r>
              <a:rPr lang="fr-FR" sz="3200" dirty="0"/>
              <a:t> r</a:t>
            </a:r>
            <a:r>
              <a:rPr lang="cs-CZ" sz="3200" dirty="0" err="1"/>
              <a:t>adiofrekvenční</a:t>
            </a:r>
            <a:r>
              <a:rPr lang="cs-CZ" sz="3200" dirty="0"/>
              <a:t> kvadrupólové cele</a:t>
            </a:r>
            <a:r>
              <a:rPr lang="fr-FR" sz="3200" dirty="0"/>
              <a:t> (DRC</a:t>
            </a:r>
            <a:r>
              <a:rPr lang="cs-CZ" sz="3200" dirty="0"/>
              <a:t>,</a:t>
            </a:r>
            <a:r>
              <a:rPr lang="fr-FR" sz="3200" dirty="0"/>
              <a:t> dynamic reaction cell, PE 6100), </a:t>
            </a:r>
          </a:p>
          <a:p>
            <a:pPr>
              <a:defRPr/>
            </a:pPr>
            <a:r>
              <a:rPr lang="cs-CZ" sz="3200" dirty="0"/>
              <a:t>Kolize v</a:t>
            </a:r>
            <a:r>
              <a:rPr lang="fr-FR" sz="3200" dirty="0"/>
              <a:t> </a:t>
            </a:r>
            <a:r>
              <a:rPr lang="cs-CZ" sz="3200" dirty="0"/>
              <a:t>radiofrekvenční</a:t>
            </a:r>
            <a:r>
              <a:rPr lang="fr-FR" sz="3200" dirty="0"/>
              <a:t>-hexap</a:t>
            </a:r>
            <a:r>
              <a:rPr lang="cs-CZ" sz="3200" dirty="0"/>
              <a:t>ó</a:t>
            </a:r>
            <a:r>
              <a:rPr lang="fr-FR" sz="3200" dirty="0"/>
              <a:t>l</a:t>
            </a:r>
            <a:r>
              <a:rPr lang="cs-CZ" sz="3200" dirty="0" err="1"/>
              <a:t>ové</a:t>
            </a:r>
            <a:r>
              <a:rPr lang="cs-CZ" sz="3200" dirty="0"/>
              <a:t> (</a:t>
            </a:r>
            <a:r>
              <a:rPr lang="cs-CZ" sz="3200" dirty="0" err="1"/>
              <a:t>oktopólové</a:t>
            </a:r>
            <a:r>
              <a:rPr lang="cs-CZ" sz="3200" dirty="0"/>
              <a:t>)</a:t>
            </a:r>
            <a:r>
              <a:rPr lang="fr-FR" sz="3200" dirty="0"/>
              <a:t> cel</a:t>
            </a:r>
            <a:r>
              <a:rPr lang="cs-CZ" sz="3200" dirty="0"/>
              <a:t>e</a:t>
            </a:r>
            <a:r>
              <a:rPr lang="fr-FR" sz="3200" dirty="0"/>
              <a:t> (Micromass Platform, TJA ExCell).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4294967295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9150118-B46B-4D06-9A9B-4B6F359A7E00}" type="slidenum">
              <a:rPr lang="cs-CZ" smtClean="0"/>
              <a:t>47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356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err="1"/>
              <a:t>Perkin</a:t>
            </a:r>
            <a:r>
              <a:rPr lang="cs-CZ" sz="4800" dirty="0"/>
              <a:t> </a:t>
            </a:r>
            <a:r>
              <a:rPr lang="cs-CZ" sz="4800" dirty="0" smtClean="0"/>
              <a:t>Elmer </a:t>
            </a:r>
            <a:r>
              <a:rPr lang="en-US" sz="4800" dirty="0"/>
              <a:t>ELAN 6100DRC</a:t>
            </a:r>
            <a:endParaRPr lang="cs-CZ" sz="48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48</a:t>
            </a:fld>
            <a:endParaRPr lang="cs-CZ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431800" y="2225675"/>
            <a:ext cx="7908925" cy="2660650"/>
            <a:chOff x="191" y="934"/>
            <a:chExt cx="5362" cy="1974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 flipH="1">
              <a:off x="4694" y="934"/>
              <a:ext cx="836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sampler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flipH="1">
              <a:off x="4181" y="1117"/>
              <a:ext cx="905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skimmer</a:t>
              </a:r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371" y="1413"/>
              <a:ext cx="5182" cy="1495"/>
              <a:chOff x="371" y="1413"/>
              <a:chExt cx="5182" cy="1495"/>
            </a:xfrm>
          </p:grpSpPr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2707" y="1675"/>
                <a:ext cx="1477" cy="1028"/>
              </a:xfrm>
              <a:prstGeom prst="rect">
                <a:avLst/>
              </a:prstGeom>
              <a:solidFill>
                <a:srgbClr val="A2C1FE"/>
              </a:solidFill>
              <a:ln w="12700">
                <a:solidFill>
                  <a:srgbClr val="063DE8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grpSp>
            <p:nvGrpSpPr>
              <p:cNvPr id="19" name="Group 9"/>
              <p:cNvGrpSpPr>
                <a:grpSpLocks/>
              </p:cNvGrpSpPr>
              <p:nvPr/>
            </p:nvGrpSpPr>
            <p:grpSpPr bwMode="auto">
              <a:xfrm>
                <a:off x="2741" y="1671"/>
                <a:ext cx="455" cy="1038"/>
                <a:chOff x="2741" y="1671"/>
                <a:chExt cx="455" cy="1038"/>
              </a:xfrm>
            </p:grpSpPr>
            <p:sp>
              <p:nvSpPr>
                <p:cNvPr id="76" name="Rectangle 10"/>
                <p:cNvSpPr>
                  <a:spLocks noChangeArrowheads="1"/>
                </p:cNvSpPr>
                <p:nvPr/>
              </p:nvSpPr>
              <p:spPr bwMode="auto">
                <a:xfrm>
                  <a:off x="2816" y="1675"/>
                  <a:ext cx="300" cy="1027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7" name="Rectangle 11"/>
                <p:cNvSpPr>
                  <a:spLocks noChangeArrowheads="1"/>
                </p:cNvSpPr>
                <p:nvPr/>
              </p:nvSpPr>
              <p:spPr bwMode="auto">
                <a:xfrm>
                  <a:off x="2818" y="1675"/>
                  <a:ext cx="310" cy="4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8" name="Arc 12"/>
                <p:cNvSpPr>
                  <a:spLocks/>
                </p:cNvSpPr>
                <p:nvPr/>
              </p:nvSpPr>
              <p:spPr bwMode="auto">
                <a:xfrm>
                  <a:off x="2741" y="1671"/>
                  <a:ext cx="145" cy="103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39883 w 39883"/>
                    <a:gd name="T1" fmla="*/ 33100 h 43198"/>
                    <a:gd name="T2" fmla="*/ 21325 w 39883"/>
                    <a:gd name="T3" fmla="*/ 0 h 43198"/>
                    <a:gd name="T4" fmla="*/ 21600 w 39883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883" h="43198" fill="none" extrusionOk="0">
                      <a:moveTo>
                        <a:pt x="39882" y="33099"/>
                      </a:moveTo>
                      <a:cubicBezTo>
                        <a:pt x="35929" y="39384"/>
                        <a:pt x="29024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75"/>
                        <a:pt x="9503" y="150"/>
                        <a:pt x="21324" y="-1"/>
                      </a:cubicBezTo>
                    </a:path>
                    <a:path w="39883" h="43198" stroke="0" extrusionOk="0">
                      <a:moveTo>
                        <a:pt x="39882" y="33099"/>
                      </a:moveTo>
                      <a:cubicBezTo>
                        <a:pt x="35929" y="39384"/>
                        <a:pt x="29024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75"/>
                        <a:pt x="9503" y="150"/>
                        <a:pt x="21324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solidFill>
                  <a:srgbClr val="919191"/>
                </a:solidFill>
                <a:ln w="12700" cap="rnd">
                  <a:solidFill>
                    <a:srgbClr val="063DE8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9" name="Arc 13"/>
                <p:cNvSpPr>
                  <a:spLocks/>
                </p:cNvSpPr>
                <p:nvPr/>
              </p:nvSpPr>
              <p:spPr bwMode="auto">
                <a:xfrm>
                  <a:off x="3054" y="1677"/>
                  <a:ext cx="79" cy="715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2093 w 21600"/>
                    <a:gd name="T1" fmla="*/ 30873 h 30873"/>
                    <a:gd name="T2" fmla="*/ 21322 w 21600"/>
                    <a:gd name="T3" fmla="*/ 0 h 30873"/>
                    <a:gd name="T4" fmla="*/ 21600 w 21600"/>
                    <a:gd name="T5" fmla="*/ 21598 h 308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30873" fill="none" extrusionOk="0">
                      <a:moveTo>
                        <a:pt x="2092" y="30873"/>
                      </a:moveTo>
                      <a:cubicBezTo>
                        <a:pt x="714" y="27975"/>
                        <a:pt x="0" y="24806"/>
                        <a:pt x="0" y="21598"/>
                      </a:cubicBezTo>
                      <a:cubicBezTo>
                        <a:pt x="-1" y="9777"/>
                        <a:pt x="9502" y="151"/>
                        <a:pt x="21321" y="-1"/>
                      </a:cubicBezTo>
                    </a:path>
                    <a:path w="21600" h="30873" stroke="0" extrusionOk="0">
                      <a:moveTo>
                        <a:pt x="2092" y="30873"/>
                      </a:moveTo>
                      <a:cubicBezTo>
                        <a:pt x="714" y="27975"/>
                        <a:pt x="0" y="24806"/>
                        <a:pt x="0" y="21598"/>
                      </a:cubicBezTo>
                      <a:cubicBezTo>
                        <a:pt x="-1" y="9777"/>
                        <a:pt x="9502" y="151"/>
                        <a:pt x="21321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rgbClr val="91919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0" name="Arc 14"/>
                <p:cNvSpPr>
                  <a:spLocks/>
                </p:cNvSpPr>
                <p:nvPr/>
              </p:nvSpPr>
              <p:spPr bwMode="auto">
                <a:xfrm>
                  <a:off x="3046" y="1671"/>
                  <a:ext cx="143" cy="1034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40256 w 40256"/>
                    <a:gd name="T1" fmla="*/ 32485 h 43198"/>
                    <a:gd name="T2" fmla="*/ 21325 w 40256"/>
                    <a:gd name="T3" fmla="*/ 0 h 43198"/>
                    <a:gd name="T4" fmla="*/ 21600 w 4025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256" h="43198" fill="none" extrusionOk="0">
                      <a:moveTo>
                        <a:pt x="40255" y="32484"/>
                      </a:moveTo>
                      <a:cubicBezTo>
                        <a:pt x="36384" y="39118"/>
                        <a:pt x="2928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75"/>
                        <a:pt x="9503" y="150"/>
                        <a:pt x="21324" y="-1"/>
                      </a:cubicBezTo>
                    </a:path>
                    <a:path w="40256" h="43198" stroke="0" extrusionOk="0">
                      <a:moveTo>
                        <a:pt x="40255" y="32484"/>
                      </a:moveTo>
                      <a:cubicBezTo>
                        <a:pt x="36384" y="39118"/>
                        <a:pt x="29281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75"/>
                        <a:pt x="9503" y="150"/>
                        <a:pt x="21324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solidFill>
                  <a:srgbClr val="919191"/>
                </a:solidFill>
                <a:ln w="12700" cap="rnd">
                  <a:solidFill>
                    <a:srgbClr val="063DE8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1" name="Rectangle 15"/>
                <p:cNvSpPr>
                  <a:spLocks noChangeArrowheads="1"/>
                </p:cNvSpPr>
                <p:nvPr/>
              </p:nvSpPr>
              <p:spPr bwMode="auto">
                <a:xfrm>
                  <a:off x="3060" y="2048"/>
                  <a:ext cx="129" cy="399"/>
                </a:xfrm>
                <a:prstGeom prst="rect">
                  <a:avLst/>
                </a:prstGeom>
                <a:solidFill>
                  <a:srgbClr val="A2C1FE"/>
                </a:solidFill>
                <a:ln w="12700">
                  <a:solidFill>
                    <a:srgbClr val="A2C1FE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2" name="Arc 16"/>
                <p:cNvSpPr>
                  <a:spLocks/>
                </p:cNvSpPr>
                <p:nvPr/>
              </p:nvSpPr>
              <p:spPr bwMode="auto">
                <a:xfrm>
                  <a:off x="2748" y="1671"/>
                  <a:ext cx="76" cy="518"/>
                </a:xfrm>
                <a:custGeom>
                  <a:avLst/>
                  <a:gdLst>
                    <a:gd name="G0" fmla="+- 21206 0 0"/>
                    <a:gd name="G1" fmla="+- 21598 0 0"/>
                    <a:gd name="G2" fmla="+- 21600 0 0"/>
                    <a:gd name="T0" fmla="*/ 0 w 21206"/>
                    <a:gd name="T1" fmla="*/ 17492 h 21598"/>
                    <a:gd name="T2" fmla="*/ 20929 w 21206"/>
                    <a:gd name="T3" fmla="*/ 0 h 21598"/>
                    <a:gd name="T4" fmla="*/ 21206 w 21206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206" h="21598" fill="none" extrusionOk="0">
                      <a:moveTo>
                        <a:pt x="-1" y="17491"/>
                      </a:moveTo>
                      <a:cubicBezTo>
                        <a:pt x="1946" y="7436"/>
                        <a:pt x="10687" y="131"/>
                        <a:pt x="20928" y="-1"/>
                      </a:cubicBezTo>
                    </a:path>
                    <a:path w="21206" h="21598" stroke="0" extrusionOk="0">
                      <a:moveTo>
                        <a:pt x="-1" y="17491"/>
                      </a:moveTo>
                      <a:cubicBezTo>
                        <a:pt x="1946" y="7436"/>
                        <a:pt x="10687" y="131"/>
                        <a:pt x="20928" y="-1"/>
                      </a:cubicBezTo>
                      <a:lnTo>
                        <a:pt x="21206" y="215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rnd">
                  <a:solidFill>
                    <a:srgbClr val="91919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3" name="Arc 17"/>
                <p:cNvSpPr>
                  <a:spLocks/>
                </p:cNvSpPr>
                <p:nvPr/>
              </p:nvSpPr>
              <p:spPr bwMode="auto">
                <a:xfrm>
                  <a:off x="3056" y="1671"/>
                  <a:ext cx="94" cy="518"/>
                </a:xfrm>
                <a:custGeom>
                  <a:avLst/>
                  <a:gdLst>
                    <a:gd name="G0" fmla="+- 21208 0 0"/>
                    <a:gd name="G1" fmla="+- 21599 0 0"/>
                    <a:gd name="G2" fmla="+- 21600 0 0"/>
                    <a:gd name="T0" fmla="*/ 0 w 21208"/>
                    <a:gd name="T1" fmla="*/ 17503 h 21599"/>
                    <a:gd name="T2" fmla="*/ 20983 w 21208"/>
                    <a:gd name="T3" fmla="*/ 0 h 21599"/>
                    <a:gd name="T4" fmla="*/ 21208 w 21208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208" h="21599" fill="none" extrusionOk="0">
                      <a:moveTo>
                        <a:pt x="-1" y="17502"/>
                      </a:moveTo>
                      <a:cubicBezTo>
                        <a:pt x="1946" y="7423"/>
                        <a:pt x="10718" y="107"/>
                        <a:pt x="20983" y="0"/>
                      </a:cubicBezTo>
                    </a:path>
                    <a:path w="21208" h="21599" stroke="0" extrusionOk="0">
                      <a:moveTo>
                        <a:pt x="-1" y="17502"/>
                      </a:moveTo>
                      <a:cubicBezTo>
                        <a:pt x="1946" y="7423"/>
                        <a:pt x="10718" y="107"/>
                        <a:pt x="20983" y="0"/>
                      </a:cubicBezTo>
                      <a:lnTo>
                        <a:pt x="21208" y="21599"/>
                      </a:lnTo>
                      <a:close/>
                    </a:path>
                  </a:pathLst>
                </a:custGeom>
                <a:solidFill>
                  <a:srgbClr val="A2C1FE"/>
                </a:solidFill>
                <a:ln w="12700" cap="rnd">
                  <a:solidFill>
                    <a:srgbClr val="A2C1FE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4" name="Rectangle 18"/>
                <p:cNvSpPr>
                  <a:spLocks noChangeArrowheads="1"/>
                </p:cNvSpPr>
                <p:nvPr/>
              </p:nvSpPr>
              <p:spPr bwMode="auto">
                <a:xfrm>
                  <a:off x="2748" y="2069"/>
                  <a:ext cx="291" cy="11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5" name="Arc 19"/>
                <p:cNvSpPr>
                  <a:spLocks/>
                </p:cNvSpPr>
                <p:nvPr/>
              </p:nvSpPr>
              <p:spPr bwMode="auto">
                <a:xfrm>
                  <a:off x="3046" y="1681"/>
                  <a:ext cx="142" cy="1028"/>
                </a:xfrm>
                <a:custGeom>
                  <a:avLst/>
                  <a:gdLst>
                    <a:gd name="G0" fmla="+- 21600 0 0"/>
                    <a:gd name="G1" fmla="+- 21598 0 0"/>
                    <a:gd name="G2" fmla="+- 21600 0 0"/>
                    <a:gd name="T0" fmla="*/ 39656 w 39656"/>
                    <a:gd name="T1" fmla="*/ 33454 h 43198"/>
                    <a:gd name="T2" fmla="*/ 21325 w 39656"/>
                    <a:gd name="T3" fmla="*/ 0 h 43198"/>
                    <a:gd name="T4" fmla="*/ 21600 w 39656"/>
                    <a:gd name="T5" fmla="*/ 21598 h 43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9656" h="43198" fill="none" extrusionOk="0">
                      <a:moveTo>
                        <a:pt x="39655" y="33453"/>
                      </a:moveTo>
                      <a:cubicBezTo>
                        <a:pt x="35662" y="39535"/>
                        <a:pt x="28875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75"/>
                        <a:pt x="9503" y="150"/>
                        <a:pt x="21324" y="-1"/>
                      </a:cubicBezTo>
                    </a:path>
                    <a:path w="39656" h="43198" stroke="0" extrusionOk="0">
                      <a:moveTo>
                        <a:pt x="39655" y="33453"/>
                      </a:moveTo>
                      <a:cubicBezTo>
                        <a:pt x="35662" y="39535"/>
                        <a:pt x="28875" y="43197"/>
                        <a:pt x="21600" y="43198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-1" y="9775"/>
                        <a:pt x="9503" y="150"/>
                        <a:pt x="21324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63DE8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6" name="Rectangle 20"/>
                <p:cNvSpPr>
                  <a:spLocks noChangeArrowheads="1"/>
                </p:cNvSpPr>
                <p:nvPr/>
              </p:nvSpPr>
              <p:spPr bwMode="auto">
                <a:xfrm>
                  <a:off x="3025" y="2456"/>
                  <a:ext cx="93" cy="250"/>
                </a:xfrm>
                <a:prstGeom prst="rect">
                  <a:avLst/>
                </a:prstGeom>
                <a:solidFill>
                  <a:srgbClr val="91919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2829" y="2705"/>
                  <a:ext cx="306" cy="0"/>
                </a:xfrm>
                <a:prstGeom prst="line">
                  <a:avLst/>
                </a:prstGeom>
                <a:noFill/>
                <a:ln w="12700">
                  <a:solidFill>
                    <a:srgbClr val="063DE8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2819" y="1675"/>
                  <a:ext cx="305" cy="0"/>
                </a:xfrm>
                <a:prstGeom prst="line">
                  <a:avLst/>
                </a:prstGeom>
                <a:noFill/>
                <a:ln w="12700">
                  <a:solidFill>
                    <a:srgbClr val="063DE8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2890" y="2451"/>
                  <a:ext cx="306" cy="0"/>
                </a:xfrm>
                <a:prstGeom prst="line">
                  <a:avLst/>
                </a:prstGeom>
                <a:noFill/>
                <a:ln w="12700">
                  <a:solidFill>
                    <a:srgbClr val="063DE8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20" name="Oval 24"/>
              <p:cNvSpPr>
                <a:spLocks noChangeArrowheads="1"/>
              </p:cNvSpPr>
              <p:nvPr/>
            </p:nvSpPr>
            <p:spPr bwMode="auto">
              <a:xfrm>
                <a:off x="4133" y="1662"/>
                <a:ext cx="142" cy="1045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grpSp>
            <p:nvGrpSpPr>
              <p:cNvPr id="21" name="Group 25"/>
              <p:cNvGrpSpPr>
                <a:grpSpLocks/>
              </p:cNvGrpSpPr>
              <p:nvPr/>
            </p:nvGrpSpPr>
            <p:grpSpPr bwMode="auto">
              <a:xfrm>
                <a:off x="2700" y="1936"/>
                <a:ext cx="1451" cy="444"/>
                <a:chOff x="2700" y="1936"/>
                <a:chExt cx="1451" cy="444"/>
              </a:xfrm>
            </p:grpSpPr>
            <p:sp>
              <p:nvSpPr>
                <p:cNvPr id="64" name="Oval 26"/>
                <p:cNvSpPr>
                  <a:spLocks noChangeArrowheads="1"/>
                </p:cNvSpPr>
                <p:nvPr/>
              </p:nvSpPr>
              <p:spPr bwMode="auto">
                <a:xfrm>
                  <a:off x="3970" y="2096"/>
                  <a:ext cx="61" cy="14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65" name="Rectangle 27"/>
                <p:cNvSpPr>
                  <a:spLocks noChangeArrowheads="1"/>
                </p:cNvSpPr>
                <p:nvPr/>
              </p:nvSpPr>
              <p:spPr bwMode="auto">
                <a:xfrm>
                  <a:off x="2731" y="2096"/>
                  <a:ext cx="1270" cy="141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66" name="Oval 28"/>
                <p:cNvSpPr>
                  <a:spLocks noChangeArrowheads="1"/>
                </p:cNvSpPr>
                <p:nvPr/>
              </p:nvSpPr>
              <p:spPr bwMode="auto">
                <a:xfrm>
                  <a:off x="2700" y="2096"/>
                  <a:ext cx="63" cy="141"/>
                </a:xfrm>
                <a:prstGeom prst="ellipse">
                  <a:avLst/>
                </a:pr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67" name="Oval 29"/>
                <p:cNvSpPr>
                  <a:spLocks noChangeArrowheads="1"/>
                </p:cNvSpPr>
                <p:nvPr/>
              </p:nvSpPr>
              <p:spPr bwMode="auto">
                <a:xfrm>
                  <a:off x="4017" y="1936"/>
                  <a:ext cx="60" cy="14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68" name="Rectangle 30"/>
                <p:cNvSpPr>
                  <a:spLocks noChangeArrowheads="1"/>
                </p:cNvSpPr>
                <p:nvPr/>
              </p:nvSpPr>
              <p:spPr bwMode="auto">
                <a:xfrm>
                  <a:off x="2777" y="1936"/>
                  <a:ext cx="1268" cy="143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69" name="Oval 31"/>
                <p:cNvSpPr>
                  <a:spLocks noChangeArrowheads="1"/>
                </p:cNvSpPr>
                <p:nvPr/>
              </p:nvSpPr>
              <p:spPr bwMode="auto">
                <a:xfrm>
                  <a:off x="2747" y="1936"/>
                  <a:ext cx="60" cy="143"/>
                </a:xfrm>
                <a:prstGeom prst="ellipse">
                  <a:avLst/>
                </a:pr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0" name="Oval 32"/>
                <p:cNvSpPr>
                  <a:spLocks noChangeArrowheads="1"/>
                </p:cNvSpPr>
                <p:nvPr/>
              </p:nvSpPr>
              <p:spPr bwMode="auto">
                <a:xfrm>
                  <a:off x="4087" y="2087"/>
                  <a:ext cx="6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1" name="Rectangle 33"/>
                <p:cNvSpPr>
                  <a:spLocks noChangeArrowheads="1"/>
                </p:cNvSpPr>
                <p:nvPr/>
              </p:nvSpPr>
              <p:spPr bwMode="auto">
                <a:xfrm>
                  <a:off x="2847" y="2087"/>
                  <a:ext cx="1269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2" name="Oval 34"/>
                <p:cNvSpPr>
                  <a:spLocks noChangeArrowheads="1"/>
                </p:cNvSpPr>
                <p:nvPr/>
              </p:nvSpPr>
              <p:spPr bwMode="auto">
                <a:xfrm>
                  <a:off x="2818" y="2087"/>
                  <a:ext cx="60" cy="144"/>
                </a:xfrm>
                <a:prstGeom prst="ellipse">
                  <a:avLst/>
                </a:pr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3" name="Oval 35"/>
                <p:cNvSpPr>
                  <a:spLocks noChangeArrowheads="1"/>
                </p:cNvSpPr>
                <p:nvPr/>
              </p:nvSpPr>
              <p:spPr bwMode="auto">
                <a:xfrm>
                  <a:off x="4017" y="2238"/>
                  <a:ext cx="60" cy="14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4" name="Rectangle 36"/>
                <p:cNvSpPr>
                  <a:spLocks noChangeArrowheads="1"/>
                </p:cNvSpPr>
                <p:nvPr/>
              </p:nvSpPr>
              <p:spPr bwMode="auto">
                <a:xfrm>
                  <a:off x="2777" y="2238"/>
                  <a:ext cx="1268" cy="145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0000"/>
                        <a:invGamma/>
                      </a:srgbClr>
                    </a:gs>
                    <a:gs pos="50000">
                      <a:srgbClr val="DDDDDD"/>
                    </a:gs>
                    <a:gs pos="100000">
                      <a:srgbClr val="DDDDDD">
                        <a:gamma/>
                        <a:shade val="40000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75" name="Oval 37"/>
                <p:cNvSpPr>
                  <a:spLocks noChangeArrowheads="1"/>
                </p:cNvSpPr>
                <p:nvPr/>
              </p:nvSpPr>
              <p:spPr bwMode="auto">
                <a:xfrm>
                  <a:off x="2747" y="2238"/>
                  <a:ext cx="60" cy="145"/>
                </a:xfrm>
                <a:prstGeom prst="ellipse">
                  <a:avLst/>
                </a:pr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</p:grpSp>
          <p:sp useBgFill="1">
            <p:nvSpPr>
              <p:cNvPr id="22" name="Oval 38"/>
              <p:cNvSpPr>
                <a:spLocks noChangeArrowheads="1"/>
              </p:cNvSpPr>
              <p:nvPr/>
            </p:nvSpPr>
            <p:spPr bwMode="auto">
              <a:xfrm>
                <a:off x="4184" y="2092"/>
                <a:ext cx="41" cy="135"/>
              </a:xfrm>
              <a:prstGeom prst="ellipse">
                <a:avLst/>
              </a:prstGeom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grpSp>
            <p:nvGrpSpPr>
              <p:cNvPr id="23" name="Group 39"/>
              <p:cNvGrpSpPr>
                <a:grpSpLocks/>
              </p:cNvGrpSpPr>
              <p:nvPr/>
            </p:nvGrpSpPr>
            <p:grpSpPr bwMode="auto">
              <a:xfrm>
                <a:off x="371" y="2169"/>
                <a:ext cx="442" cy="534"/>
                <a:chOff x="371" y="2169"/>
                <a:chExt cx="442" cy="534"/>
              </a:xfrm>
            </p:grpSpPr>
            <p:sp>
              <p:nvSpPr>
                <p:cNvPr id="62" name="Freeform 40"/>
                <p:cNvSpPr>
                  <a:spLocks/>
                </p:cNvSpPr>
                <p:nvPr/>
              </p:nvSpPr>
              <p:spPr bwMode="auto">
                <a:xfrm>
                  <a:off x="371" y="2213"/>
                  <a:ext cx="442" cy="490"/>
                </a:xfrm>
                <a:custGeom>
                  <a:avLst/>
                  <a:gdLst/>
                  <a:ahLst/>
                  <a:cxnLst>
                    <a:cxn ang="0">
                      <a:pos x="441" y="18"/>
                    </a:cxn>
                    <a:cxn ang="0">
                      <a:pos x="228" y="489"/>
                    </a:cxn>
                    <a:cxn ang="0">
                      <a:pos x="0" y="18"/>
                    </a:cxn>
                    <a:cxn ang="0">
                      <a:pos x="441" y="18"/>
                    </a:cxn>
                    <a:cxn ang="0">
                      <a:pos x="441" y="0"/>
                    </a:cxn>
                  </a:cxnLst>
                  <a:rect l="0" t="0" r="r" b="b"/>
                  <a:pathLst>
                    <a:path w="442" h="490">
                      <a:moveTo>
                        <a:pt x="441" y="18"/>
                      </a:moveTo>
                      <a:lnTo>
                        <a:pt x="228" y="489"/>
                      </a:lnTo>
                      <a:lnTo>
                        <a:pt x="0" y="18"/>
                      </a:lnTo>
                      <a:lnTo>
                        <a:pt x="441" y="18"/>
                      </a:lnTo>
                      <a:lnTo>
                        <a:pt x="44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AAAAAA">
                        <a:gamma/>
                        <a:shade val="20000"/>
                        <a:invGamma/>
                      </a:srgbClr>
                    </a:gs>
                    <a:gs pos="100000">
                      <a:srgbClr val="AAAAAA"/>
                    </a:gs>
                  </a:gsLst>
                  <a:lin ang="0" scaled="1"/>
                </a:gra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63" name="Oval 41"/>
                <p:cNvSpPr>
                  <a:spLocks noChangeArrowheads="1"/>
                </p:cNvSpPr>
                <p:nvPr/>
              </p:nvSpPr>
              <p:spPr bwMode="auto">
                <a:xfrm>
                  <a:off x="371" y="2172"/>
                  <a:ext cx="435" cy="133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24" name="Oval 42"/>
              <p:cNvSpPr>
                <a:spLocks noChangeArrowheads="1"/>
              </p:cNvSpPr>
              <p:nvPr/>
            </p:nvSpPr>
            <p:spPr bwMode="auto">
              <a:xfrm>
                <a:off x="2616" y="1662"/>
                <a:ext cx="150" cy="1045"/>
              </a:xfrm>
              <a:prstGeom prst="ellipse">
                <a:avLst/>
              </a:prstGeom>
              <a:solidFill>
                <a:srgbClr val="00279F"/>
              </a:solidFill>
              <a:ln w="12700">
                <a:solidFill>
                  <a:srgbClr val="00279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5" name="Oval 43"/>
              <p:cNvSpPr>
                <a:spLocks noChangeArrowheads="1"/>
              </p:cNvSpPr>
              <p:nvPr/>
            </p:nvSpPr>
            <p:spPr bwMode="auto">
              <a:xfrm>
                <a:off x="2668" y="2092"/>
                <a:ext cx="45" cy="135"/>
              </a:xfrm>
              <a:prstGeom prst="ellipse">
                <a:avLst/>
              </a:prstGeom>
              <a:solidFill>
                <a:srgbClr val="A2C1FE"/>
              </a:solidFill>
              <a:ln w="12700">
                <a:solidFill>
                  <a:srgbClr val="A2C1FE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6" name="Oval 44"/>
              <p:cNvSpPr>
                <a:spLocks noChangeArrowheads="1"/>
              </p:cNvSpPr>
              <p:nvPr/>
            </p:nvSpPr>
            <p:spPr bwMode="auto">
              <a:xfrm>
                <a:off x="2496" y="2098"/>
                <a:ext cx="64" cy="145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7" name="Rectangle 45"/>
              <p:cNvSpPr>
                <a:spLocks noChangeArrowheads="1"/>
              </p:cNvSpPr>
              <p:nvPr/>
            </p:nvSpPr>
            <p:spPr bwMode="auto">
              <a:xfrm>
                <a:off x="2270" y="2098"/>
                <a:ext cx="255" cy="145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8" name="Oval 46"/>
              <p:cNvSpPr>
                <a:spLocks noChangeArrowheads="1"/>
              </p:cNvSpPr>
              <p:nvPr/>
            </p:nvSpPr>
            <p:spPr bwMode="auto">
              <a:xfrm>
                <a:off x="2246" y="2098"/>
                <a:ext cx="63" cy="145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9" name="Oval 47"/>
              <p:cNvSpPr>
                <a:spLocks noChangeArrowheads="1"/>
              </p:cNvSpPr>
              <p:nvPr/>
            </p:nvSpPr>
            <p:spPr bwMode="auto">
              <a:xfrm>
                <a:off x="2544" y="1939"/>
                <a:ext cx="66" cy="141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0" name="Rectangle 48"/>
              <p:cNvSpPr>
                <a:spLocks noChangeArrowheads="1"/>
              </p:cNvSpPr>
              <p:nvPr/>
            </p:nvSpPr>
            <p:spPr bwMode="auto">
              <a:xfrm>
                <a:off x="2319" y="1939"/>
                <a:ext cx="256" cy="141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1" name="Oval 49"/>
              <p:cNvSpPr>
                <a:spLocks noChangeArrowheads="1"/>
              </p:cNvSpPr>
              <p:nvPr/>
            </p:nvSpPr>
            <p:spPr bwMode="auto">
              <a:xfrm>
                <a:off x="2293" y="1939"/>
                <a:ext cx="61" cy="141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2" name="Oval 50"/>
              <p:cNvSpPr>
                <a:spLocks noChangeArrowheads="1"/>
              </p:cNvSpPr>
              <p:nvPr/>
            </p:nvSpPr>
            <p:spPr bwMode="auto">
              <a:xfrm>
                <a:off x="2615" y="2089"/>
                <a:ext cx="65" cy="140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" name="Rectangle 51"/>
              <p:cNvSpPr>
                <a:spLocks noChangeArrowheads="1"/>
              </p:cNvSpPr>
              <p:nvPr/>
            </p:nvSpPr>
            <p:spPr bwMode="auto">
              <a:xfrm>
                <a:off x="2390" y="2089"/>
                <a:ext cx="256" cy="140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4" name="Oval 52"/>
              <p:cNvSpPr>
                <a:spLocks noChangeArrowheads="1"/>
              </p:cNvSpPr>
              <p:nvPr/>
            </p:nvSpPr>
            <p:spPr bwMode="auto">
              <a:xfrm>
                <a:off x="2364" y="2089"/>
                <a:ext cx="61" cy="140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5" name="Oval 53"/>
              <p:cNvSpPr>
                <a:spLocks noChangeArrowheads="1"/>
              </p:cNvSpPr>
              <p:nvPr/>
            </p:nvSpPr>
            <p:spPr bwMode="auto">
              <a:xfrm>
                <a:off x="2544" y="2240"/>
                <a:ext cx="66" cy="143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6" name="Rectangle 54"/>
              <p:cNvSpPr>
                <a:spLocks noChangeArrowheads="1"/>
              </p:cNvSpPr>
              <p:nvPr/>
            </p:nvSpPr>
            <p:spPr bwMode="auto">
              <a:xfrm>
                <a:off x="2319" y="2240"/>
                <a:ext cx="256" cy="143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7" name="Oval 55"/>
              <p:cNvSpPr>
                <a:spLocks noChangeArrowheads="1"/>
              </p:cNvSpPr>
              <p:nvPr/>
            </p:nvSpPr>
            <p:spPr bwMode="auto">
              <a:xfrm>
                <a:off x="2293" y="2240"/>
                <a:ext cx="61" cy="143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8" name="Oval 56"/>
              <p:cNvSpPr>
                <a:spLocks noChangeArrowheads="1"/>
              </p:cNvSpPr>
              <p:nvPr/>
            </p:nvSpPr>
            <p:spPr bwMode="auto">
              <a:xfrm>
                <a:off x="2199" y="2098"/>
                <a:ext cx="60" cy="145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9" name="Rectangle 57"/>
              <p:cNvSpPr>
                <a:spLocks noChangeArrowheads="1"/>
              </p:cNvSpPr>
              <p:nvPr/>
            </p:nvSpPr>
            <p:spPr bwMode="auto">
              <a:xfrm>
                <a:off x="957" y="2098"/>
                <a:ext cx="1270" cy="145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0" name="Oval 58"/>
              <p:cNvSpPr>
                <a:spLocks noChangeArrowheads="1"/>
              </p:cNvSpPr>
              <p:nvPr/>
            </p:nvSpPr>
            <p:spPr bwMode="auto">
              <a:xfrm>
                <a:off x="928" y="2098"/>
                <a:ext cx="61" cy="145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1" name="Oval 59"/>
              <p:cNvSpPr>
                <a:spLocks noChangeArrowheads="1"/>
              </p:cNvSpPr>
              <p:nvPr/>
            </p:nvSpPr>
            <p:spPr bwMode="auto">
              <a:xfrm>
                <a:off x="2246" y="1939"/>
                <a:ext cx="63" cy="141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2" name="Rectangle 60"/>
              <p:cNvSpPr>
                <a:spLocks noChangeArrowheads="1"/>
              </p:cNvSpPr>
              <p:nvPr/>
            </p:nvSpPr>
            <p:spPr bwMode="auto">
              <a:xfrm>
                <a:off x="1007" y="1939"/>
                <a:ext cx="1270" cy="141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3" name="Oval 61"/>
              <p:cNvSpPr>
                <a:spLocks noChangeArrowheads="1"/>
              </p:cNvSpPr>
              <p:nvPr/>
            </p:nvSpPr>
            <p:spPr bwMode="auto">
              <a:xfrm>
                <a:off x="976" y="1939"/>
                <a:ext cx="63" cy="141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4" name="Oval 62"/>
              <p:cNvSpPr>
                <a:spLocks noChangeArrowheads="1"/>
              </p:cNvSpPr>
              <p:nvPr/>
            </p:nvSpPr>
            <p:spPr bwMode="auto">
              <a:xfrm>
                <a:off x="2317" y="2089"/>
                <a:ext cx="63" cy="140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5" name="Rectangle 63"/>
              <p:cNvSpPr>
                <a:spLocks noChangeArrowheads="1"/>
              </p:cNvSpPr>
              <p:nvPr/>
            </p:nvSpPr>
            <p:spPr bwMode="auto">
              <a:xfrm>
                <a:off x="1078" y="2089"/>
                <a:ext cx="1270" cy="140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6" name="Oval 64"/>
              <p:cNvSpPr>
                <a:spLocks noChangeArrowheads="1"/>
              </p:cNvSpPr>
              <p:nvPr/>
            </p:nvSpPr>
            <p:spPr bwMode="auto">
              <a:xfrm>
                <a:off x="1047" y="2089"/>
                <a:ext cx="63" cy="140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7" name="Oval 65"/>
              <p:cNvSpPr>
                <a:spLocks noChangeArrowheads="1"/>
              </p:cNvSpPr>
              <p:nvPr/>
            </p:nvSpPr>
            <p:spPr bwMode="auto">
              <a:xfrm>
                <a:off x="2246" y="2240"/>
                <a:ext cx="63" cy="143"/>
              </a:xfrm>
              <a:prstGeom prst="ellipse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8" name="Rectangle 66"/>
              <p:cNvSpPr>
                <a:spLocks noChangeArrowheads="1"/>
              </p:cNvSpPr>
              <p:nvPr/>
            </p:nvSpPr>
            <p:spPr bwMode="auto">
              <a:xfrm>
                <a:off x="1007" y="2240"/>
                <a:ext cx="1270" cy="143"/>
              </a:xfrm>
              <a:prstGeom prst="rect">
                <a:avLst/>
              </a:prstGeom>
              <a:gradFill rotWithShape="0">
                <a:gsLst>
                  <a:gs pos="0">
                    <a:srgbClr val="FFD255">
                      <a:gamma/>
                      <a:shade val="40000"/>
                      <a:invGamma/>
                    </a:srgbClr>
                  </a:gs>
                  <a:gs pos="50000">
                    <a:srgbClr val="FFD255"/>
                  </a:gs>
                  <a:gs pos="100000">
                    <a:srgbClr val="FFD255">
                      <a:gamma/>
                      <a:shade val="4000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49" name="Oval 67"/>
              <p:cNvSpPr>
                <a:spLocks noChangeArrowheads="1"/>
              </p:cNvSpPr>
              <p:nvPr/>
            </p:nvSpPr>
            <p:spPr bwMode="auto">
              <a:xfrm>
                <a:off x="976" y="2240"/>
                <a:ext cx="63" cy="143"/>
              </a:xfrm>
              <a:prstGeom prst="ellipse">
                <a:avLst/>
              </a:prstGeom>
              <a:solidFill>
                <a:srgbClr val="D5AB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grpSp>
            <p:nvGrpSpPr>
              <p:cNvPr id="50" name="Group 68"/>
              <p:cNvGrpSpPr>
                <a:grpSpLocks/>
              </p:cNvGrpSpPr>
              <p:nvPr/>
            </p:nvGrpSpPr>
            <p:grpSpPr bwMode="auto">
              <a:xfrm>
                <a:off x="4372" y="1413"/>
                <a:ext cx="1181" cy="1495"/>
                <a:chOff x="4372" y="1413"/>
                <a:chExt cx="1181" cy="1495"/>
              </a:xfrm>
            </p:grpSpPr>
            <p:grpSp>
              <p:nvGrpSpPr>
                <p:cNvPr id="51" name="Group 69"/>
                <p:cNvGrpSpPr>
                  <a:grpSpLocks/>
                </p:cNvGrpSpPr>
                <p:nvPr/>
              </p:nvGrpSpPr>
              <p:grpSpPr bwMode="auto">
                <a:xfrm>
                  <a:off x="4748" y="1413"/>
                  <a:ext cx="395" cy="1495"/>
                  <a:chOff x="4748" y="1413"/>
                  <a:chExt cx="395" cy="1495"/>
                </a:xfrm>
              </p:grpSpPr>
              <p:sp>
                <p:nvSpPr>
                  <p:cNvPr id="59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2072"/>
                    <a:ext cx="71" cy="251"/>
                  </a:xfrm>
                  <a:prstGeom prst="ellipse">
                    <a:avLst/>
                  </a:prstGeom>
                  <a:solidFill>
                    <a:srgbClr val="F655FF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60" name="Freeform 71"/>
                  <p:cNvSpPr>
                    <a:spLocks/>
                  </p:cNvSpPr>
                  <p:nvPr/>
                </p:nvSpPr>
                <p:spPr bwMode="auto">
                  <a:xfrm>
                    <a:off x="4835" y="1423"/>
                    <a:ext cx="285" cy="1485"/>
                  </a:xfrm>
                  <a:custGeom>
                    <a:avLst/>
                    <a:gdLst/>
                    <a:ahLst/>
                    <a:cxnLst>
                      <a:cxn ang="0">
                        <a:pos x="276" y="640"/>
                      </a:cxn>
                      <a:cxn ang="0">
                        <a:pos x="0" y="0"/>
                      </a:cxn>
                      <a:cxn ang="0">
                        <a:pos x="0" y="1485"/>
                      </a:cxn>
                      <a:cxn ang="0">
                        <a:pos x="284" y="898"/>
                      </a:cxn>
                      <a:cxn ang="0">
                        <a:pos x="276" y="605"/>
                      </a:cxn>
                    </a:cxnLst>
                    <a:rect l="0" t="0" r="r" b="b"/>
                    <a:pathLst>
                      <a:path w="285" h="1486">
                        <a:moveTo>
                          <a:pt x="276" y="640"/>
                        </a:moveTo>
                        <a:lnTo>
                          <a:pt x="0" y="0"/>
                        </a:lnTo>
                        <a:lnTo>
                          <a:pt x="0" y="1485"/>
                        </a:lnTo>
                        <a:lnTo>
                          <a:pt x="284" y="898"/>
                        </a:lnTo>
                        <a:lnTo>
                          <a:pt x="276" y="605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655FF">
                          <a:gamma/>
                          <a:shade val="40000"/>
                          <a:invGamma/>
                        </a:srgbClr>
                      </a:gs>
                      <a:gs pos="50000">
                        <a:srgbClr val="F655FF"/>
                      </a:gs>
                      <a:gs pos="100000">
                        <a:srgbClr val="F655FF">
                          <a:gamma/>
                          <a:shade val="40000"/>
                          <a:invGamma/>
                        </a:srgbClr>
                      </a:gs>
                    </a:gsLst>
                    <a:lin ang="5400000" scaled="1"/>
                  </a:gradFill>
                  <a:ln w="9525" cap="rnd">
                    <a:noFill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61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4748" y="1413"/>
                    <a:ext cx="150" cy="1485"/>
                  </a:xfrm>
                  <a:prstGeom prst="ellipse">
                    <a:avLst/>
                  </a:prstGeom>
                  <a:solidFill>
                    <a:srgbClr val="F880FF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+mn-cs"/>
                    </a:endParaRPr>
                  </a:p>
                </p:txBody>
              </p:sp>
            </p:grpSp>
            <p:grpSp>
              <p:nvGrpSpPr>
                <p:cNvPr id="52" name="Group 73"/>
                <p:cNvGrpSpPr>
                  <a:grpSpLocks/>
                </p:cNvGrpSpPr>
                <p:nvPr/>
              </p:nvGrpSpPr>
              <p:grpSpPr bwMode="auto">
                <a:xfrm>
                  <a:off x="5174" y="1422"/>
                  <a:ext cx="379" cy="1486"/>
                  <a:chOff x="5174" y="1422"/>
                  <a:chExt cx="379" cy="1486"/>
                </a:xfrm>
              </p:grpSpPr>
              <p:sp>
                <p:nvSpPr>
                  <p:cNvPr id="56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5482" y="2047"/>
                    <a:ext cx="71" cy="249"/>
                  </a:xfrm>
                  <a:prstGeom prst="ellipse">
                    <a:avLst/>
                  </a:prstGeom>
                  <a:solidFill>
                    <a:srgbClr val="5589FF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57" name="Freeform 75"/>
                  <p:cNvSpPr>
                    <a:spLocks/>
                  </p:cNvSpPr>
                  <p:nvPr/>
                </p:nvSpPr>
                <p:spPr bwMode="auto">
                  <a:xfrm>
                    <a:off x="5253" y="1425"/>
                    <a:ext cx="279" cy="1483"/>
                  </a:xfrm>
                  <a:custGeom>
                    <a:avLst/>
                    <a:gdLst/>
                    <a:ahLst/>
                    <a:cxnLst>
                      <a:cxn ang="0">
                        <a:pos x="277" y="622"/>
                      </a:cxn>
                      <a:cxn ang="0">
                        <a:pos x="0" y="0"/>
                      </a:cxn>
                      <a:cxn ang="0">
                        <a:pos x="0" y="1485"/>
                      </a:cxn>
                      <a:cxn ang="0">
                        <a:pos x="277" y="863"/>
                      </a:cxn>
                      <a:cxn ang="0">
                        <a:pos x="277" y="605"/>
                      </a:cxn>
                    </a:cxnLst>
                    <a:rect l="0" t="0" r="r" b="b"/>
                    <a:pathLst>
                      <a:path w="278" h="1486">
                        <a:moveTo>
                          <a:pt x="277" y="622"/>
                        </a:moveTo>
                        <a:lnTo>
                          <a:pt x="0" y="0"/>
                        </a:lnTo>
                        <a:lnTo>
                          <a:pt x="0" y="1485"/>
                        </a:lnTo>
                        <a:lnTo>
                          <a:pt x="277" y="863"/>
                        </a:lnTo>
                        <a:lnTo>
                          <a:pt x="277" y="605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5589FF">
                          <a:gamma/>
                          <a:shade val="9804"/>
                          <a:invGamma/>
                        </a:srgbClr>
                      </a:gs>
                      <a:gs pos="50000">
                        <a:srgbClr val="5589FF"/>
                      </a:gs>
                      <a:gs pos="100000">
                        <a:srgbClr val="5589FF">
                          <a:gamma/>
                          <a:shade val="9804"/>
                          <a:invGamma/>
                        </a:srgbClr>
                      </a:gs>
                    </a:gsLst>
                    <a:lin ang="5400000" scaled="1"/>
                  </a:gradFill>
                  <a:ln w="9525" cap="rnd">
                    <a:noFill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+mn-cs"/>
                    </a:endParaRPr>
                  </a:p>
                </p:txBody>
              </p:sp>
              <p:sp>
                <p:nvSpPr>
                  <p:cNvPr id="58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5174" y="1425"/>
                    <a:ext cx="150" cy="1482"/>
                  </a:xfrm>
                  <a:prstGeom prst="ellipse">
                    <a:avLst/>
                  </a:prstGeom>
                  <a:solidFill>
                    <a:srgbClr val="80A7FF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+mn-cs"/>
                    </a:endParaRPr>
                  </a:p>
                </p:txBody>
              </p:sp>
            </p:grpSp>
            <p:sp>
              <p:nvSpPr>
                <p:cNvPr id="53" name="Oval 77"/>
                <p:cNvSpPr>
                  <a:spLocks noChangeArrowheads="1"/>
                </p:cNvSpPr>
                <p:nvPr/>
              </p:nvSpPr>
              <p:spPr bwMode="auto">
                <a:xfrm>
                  <a:off x="4726" y="1893"/>
                  <a:ext cx="74" cy="52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C3700"/>
                    </a:gs>
                    <a:gs pos="50000">
                      <a:srgbClr val="BC3700">
                        <a:gamma/>
                        <a:tint val="30196"/>
                        <a:invGamma/>
                      </a:srgbClr>
                    </a:gs>
                    <a:gs pos="100000">
                      <a:srgbClr val="BC37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54" name="Rectangle 78"/>
                <p:cNvSpPr>
                  <a:spLocks noChangeArrowheads="1"/>
                </p:cNvSpPr>
                <p:nvPr/>
              </p:nvSpPr>
              <p:spPr bwMode="auto">
                <a:xfrm>
                  <a:off x="4414" y="1897"/>
                  <a:ext cx="349" cy="524"/>
                </a:xfrm>
                <a:prstGeom prst="rect">
                  <a:avLst/>
                </a:prstGeom>
                <a:gradFill rotWithShape="0">
                  <a:gsLst>
                    <a:gs pos="0">
                      <a:srgbClr val="BC3700"/>
                    </a:gs>
                    <a:gs pos="50000">
                      <a:srgbClr val="BC3700">
                        <a:gamma/>
                        <a:tint val="30196"/>
                        <a:invGamma/>
                      </a:srgbClr>
                    </a:gs>
                    <a:gs pos="100000">
                      <a:srgbClr val="BC37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55" name="Oval 79"/>
                <p:cNvSpPr>
                  <a:spLocks noChangeArrowheads="1"/>
                </p:cNvSpPr>
                <p:nvPr/>
              </p:nvSpPr>
              <p:spPr bwMode="auto">
                <a:xfrm>
                  <a:off x="4372" y="1894"/>
                  <a:ext cx="75" cy="528"/>
                </a:xfrm>
                <a:prstGeom prst="ellipse">
                  <a:avLst/>
                </a:prstGeom>
                <a:solidFill>
                  <a:srgbClr val="FCD1C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+mn-cs"/>
                  </a:endParaRPr>
                </a:p>
              </p:txBody>
            </p:sp>
          </p:grpSp>
        </p:grpSp>
        <p:sp>
          <p:nvSpPr>
            <p:cNvPr id="10" name="Rectangle 80"/>
            <p:cNvSpPr>
              <a:spLocks noChangeArrowheads="1"/>
            </p:cNvSpPr>
            <p:nvPr/>
          </p:nvSpPr>
          <p:spPr bwMode="auto">
            <a:xfrm flipH="1">
              <a:off x="4188" y="1340"/>
              <a:ext cx="47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lens</a:t>
              </a:r>
            </a:p>
          </p:txBody>
        </p:sp>
        <p:sp>
          <p:nvSpPr>
            <p:cNvPr id="11" name="Rectangle 81"/>
            <p:cNvSpPr>
              <a:spLocks noChangeArrowheads="1"/>
            </p:cNvSpPr>
            <p:nvPr/>
          </p:nvSpPr>
          <p:spPr bwMode="auto">
            <a:xfrm flipH="1">
              <a:off x="2962" y="1298"/>
              <a:ext cx="1196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reaction cell</a:t>
              </a:r>
            </a:p>
          </p:txBody>
        </p:sp>
        <p:sp>
          <p:nvSpPr>
            <p:cNvPr id="12" name="Rectangle 82"/>
            <p:cNvSpPr>
              <a:spLocks noChangeArrowheads="1"/>
            </p:cNvSpPr>
            <p:nvPr/>
          </p:nvSpPr>
          <p:spPr bwMode="auto">
            <a:xfrm flipH="1">
              <a:off x="1879" y="1257"/>
              <a:ext cx="857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prefilter</a:t>
              </a:r>
            </a:p>
          </p:txBody>
        </p:sp>
        <p:sp>
          <p:nvSpPr>
            <p:cNvPr id="13" name="Rectangle 83"/>
            <p:cNvSpPr>
              <a:spLocks noChangeArrowheads="1"/>
            </p:cNvSpPr>
            <p:nvPr/>
          </p:nvSpPr>
          <p:spPr bwMode="auto">
            <a:xfrm flipH="1">
              <a:off x="868" y="1481"/>
              <a:ext cx="1370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chemeClr val="tx2"/>
                  </a:solidFill>
                  <a:latin typeface="Times New Roman" pitchFamily="18" charset="0"/>
                </a:rPr>
                <a:t>mass analyzer</a:t>
              </a:r>
            </a:p>
          </p:txBody>
        </p:sp>
        <p:sp>
          <p:nvSpPr>
            <p:cNvPr id="14" name="Rectangle 84"/>
            <p:cNvSpPr>
              <a:spLocks noChangeArrowheads="1"/>
            </p:cNvSpPr>
            <p:nvPr/>
          </p:nvSpPr>
          <p:spPr bwMode="auto">
            <a:xfrm flipH="1">
              <a:off x="191" y="1611"/>
              <a:ext cx="847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15" name="Rectangle 85"/>
            <p:cNvSpPr>
              <a:spLocks noChangeArrowheads="1"/>
            </p:cNvSpPr>
            <p:nvPr/>
          </p:nvSpPr>
          <p:spPr bwMode="auto">
            <a:xfrm flipH="1">
              <a:off x="2686" y="1099"/>
              <a:ext cx="504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</a:rPr>
                <a:t>vent</a:t>
              </a:r>
            </a:p>
          </p:txBody>
        </p:sp>
        <p:sp>
          <p:nvSpPr>
            <p:cNvPr id="16" name="Line 86"/>
            <p:cNvSpPr>
              <a:spLocks noChangeShapeType="1"/>
            </p:cNvSpPr>
            <p:nvPr/>
          </p:nvSpPr>
          <p:spPr bwMode="auto">
            <a:xfrm>
              <a:off x="2949" y="1360"/>
              <a:ext cx="0" cy="27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Line 87"/>
            <p:cNvSpPr>
              <a:spLocks noChangeShapeType="1"/>
            </p:cNvSpPr>
            <p:nvPr/>
          </p:nvSpPr>
          <p:spPr bwMode="auto">
            <a:xfrm>
              <a:off x="2452" y="1526"/>
              <a:ext cx="0" cy="37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64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cs-CZ" sz="4800" dirty="0"/>
              <a:t>Kolizní cela, </a:t>
            </a:r>
            <a:r>
              <a:rPr lang="fr-FR" sz="4800" dirty="0"/>
              <a:t>Micromass</a:t>
            </a:r>
            <a:endParaRPr lang="cs-CZ" sz="48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49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852488" y="1631950"/>
            <a:ext cx="7597775" cy="4740275"/>
            <a:chOff x="852488" y="1631950"/>
            <a:chExt cx="7597775" cy="4740275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 flipV="1">
              <a:off x="1893888" y="2201863"/>
              <a:ext cx="46037" cy="1587"/>
            </a:xfrm>
            <a:prstGeom prst="rect">
              <a:avLst/>
            </a:prstGeom>
            <a:noFill/>
            <a:ln w="0">
              <a:solidFill>
                <a:srgbClr val="FFFF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489075" y="2835275"/>
              <a:ext cx="2668588" cy="357188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23"/>
                </a:cxn>
                <a:cxn ang="0">
                  <a:pos x="1815" y="0"/>
                </a:cxn>
                <a:cxn ang="0">
                  <a:pos x="1815" y="41"/>
                </a:cxn>
                <a:cxn ang="0">
                  <a:pos x="0" y="264"/>
                </a:cxn>
              </a:cxnLst>
              <a:rect l="0" t="0" r="r" b="b"/>
              <a:pathLst>
                <a:path w="1816" h="265">
                  <a:moveTo>
                    <a:pt x="0" y="264"/>
                  </a:moveTo>
                  <a:lnTo>
                    <a:pt x="0" y="223"/>
                  </a:lnTo>
                  <a:lnTo>
                    <a:pt x="1815" y="0"/>
                  </a:lnTo>
                  <a:lnTo>
                    <a:pt x="1815" y="41"/>
                  </a:lnTo>
                  <a:lnTo>
                    <a:pt x="0" y="264"/>
                  </a:lnTo>
                </a:path>
              </a:pathLst>
            </a:custGeom>
            <a:solidFill>
              <a:srgbClr val="FF0000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489075" y="2913063"/>
              <a:ext cx="2668588" cy="355600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22"/>
                </a:cxn>
                <a:cxn ang="0">
                  <a:pos x="1815" y="0"/>
                </a:cxn>
                <a:cxn ang="0">
                  <a:pos x="1815" y="41"/>
                </a:cxn>
                <a:cxn ang="0">
                  <a:pos x="0" y="264"/>
                </a:cxn>
              </a:cxnLst>
              <a:rect l="0" t="0" r="r" b="b"/>
              <a:pathLst>
                <a:path w="1816" h="265">
                  <a:moveTo>
                    <a:pt x="0" y="264"/>
                  </a:moveTo>
                  <a:lnTo>
                    <a:pt x="0" y="222"/>
                  </a:lnTo>
                  <a:lnTo>
                    <a:pt x="1815" y="0"/>
                  </a:lnTo>
                  <a:lnTo>
                    <a:pt x="1815" y="41"/>
                  </a:lnTo>
                  <a:lnTo>
                    <a:pt x="0" y="264"/>
                  </a:lnTo>
                </a:path>
              </a:pathLst>
            </a:custGeom>
            <a:solidFill>
              <a:srgbClr val="FF0000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489075" y="2992438"/>
              <a:ext cx="2668588" cy="358775"/>
            </a:xfrm>
            <a:custGeom>
              <a:avLst/>
              <a:gdLst/>
              <a:ahLst/>
              <a:cxnLst>
                <a:cxn ang="0">
                  <a:pos x="0" y="265"/>
                </a:cxn>
                <a:cxn ang="0">
                  <a:pos x="0" y="223"/>
                </a:cxn>
                <a:cxn ang="0">
                  <a:pos x="1815" y="0"/>
                </a:cxn>
                <a:cxn ang="0">
                  <a:pos x="1815" y="42"/>
                </a:cxn>
                <a:cxn ang="0">
                  <a:pos x="0" y="265"/>
                </a:cxn>
              </a:cxnLst>
              <a:rect l="0" t="0" r="r" b="b"/>
              <a:pathLst>
                <a:path w="1816" h="266">
                  <a:moveTo>
                    <a:pt x="0" y="265"/>
                  </a:moveTo>
                  <a:lnTo>
                    <a:pt x="0" y="223"/>
                  </a:lnTo>
                  <a:lnTo>
                    <a:pt x="1815" y="0"/>
                  </a:lnTo>
                  <a:lnTo>
                    <a:pt x="1815" y="42"/>
                  </a:lnTo>
                  <a:lnTo>
                    <a:pt x="0" y="265"/>
                  </a:lnTo>
                </a:path>
              </a:pathLst>
            </a:custGeom>
            <a:solidFill>
              <a:srgbClr val="FF0000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425575" y="2649538"/>
              <a:ext cx="1325563" cy="571500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0" y="313"/>
                </a:cxn>
                <a:cxn ang="0">
                  <a:pos x="903" y="207"/>
                </a:cxn>
                <a:cxn ang="0">
                  <a:pos x="903" y="0"/>
                </a:cxn>
              </a:cxnLst>
              <a:rect l="0" t="0" r="r" b="b"/>
              <a:pathLst>
                <a:path w="904" h="425">
                  <a:moveTo>
                    <a:pt x="0" y="424"/>
                  </a:moveTo>
                  <a:lnTo>
                    <a:pt x="0" y="313"/>
                  </a:lnTo>
                  <a:lnTo>
                    <a:pt x="903" y="207"/>
                  </a:lnTo>
                  <a:lnTo>
                    <a:pt x="903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632075" y="2649538"/>
              <a:ext cx="1308100" cy="2746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3"/>
                </a:cxn>
                <a:cxn ang="0">
                  <a:pos x="889" y="92"/>
                </a:cxn>
                <a:cxn ang="0">
                  <a:pos x="884" y="92"/>
                </a:cxn>
              </a:cxnLst>
              <a:rect l="0" t="0" r="r" b="b"/>
              <a:pathLst>
                <a:path w="890" h="204">
                  <a:moveTo>
                    <a:pt x="0" y="0"/>
                  </a:moveTo>
                  <a:lnTo>
                    <a:pt x="0" y="203"/>
                  </a:lnTo>
                  <a:lnTo>
                    <a:pt x="889" y="92"/>
                  </a:lnTo>
                  <a:lnTo>
                    <a:pt x="884" y="92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425575" y="3232150"/>
              <a:ext cx="1590675" cy="1873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138"/>
                </a:cxn>
                <a:cxn ang="0">
                  <a:pos x="1059" y="4"/>
                </a:cxn>
                <a:cxn ang="0">
                  <a:pos x="1064" y="4"/>
                </a:cxn>
                <a:cxn ang="0">
                  <a:pos x="1082" y="0"/>
                </a:cxn>
              </a:cxnLst>
              <a:rect l="0" t="0" r="r" b="b"/>
              <a:pathLst>
                <a:path w="1083" h="139">
                  <a:moveTo>
                    <a:pt x="0" y="50"/>
                  </a:moveTo>
                  <a:lnTo>
                    <a:pt x="0" y="138"/>
                  </a:lnTo>
                  <a:lnTo>
                    <a:pt x="1059" y="4"/>
                  </a:lnTo>
                  <a:lnTo>
                    <a:pt x="1064" y="4"/>
                  </a:lnTo>
                  <a:lnTo>
                    <a:pt x="108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3432175" y="3108325"/>
              <a:ext cx="366713" cy="428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225550" y="2370138"/>
              <a:ext cx="169863" cy="857250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15" y="373"/>
                </a:cxn>
                <a:cxn ang="0">
                  <a:pos x="64" y="378"/>
                </a:cxn>
                <a:cxn ang="0">
                  <a:pos x="32" y="443"/>
                </a:cxn>
                <a:cxn ang="0">
                  <a:pos x="0" y="636"/>
                </a:cxn>
                <a:cxn ang="0">
                  <a:pos x="0" y="636"/>
                </a:cxn>
              </a:cxnLst>
              <a:rect l="0" t="0" r="r" b="b"/>
              <a:pathLst>
                <a:path w="116" h="637">
                  <a:moveTo>
                    <a:pt x="115" y="0"/>
                  </a:moveTo>
                  <a:lnTo>
                    <a:pt x="115" y="373"/>
                  </a:lnTo>
                  <a:lnTo>
                    <a:pt x="64" y="378"/>
                  </a:lnTo>
                  <a:lnTo>
                    <a:pt x="32" y="443"/>
                  </a:lnTo>
                  <a:lnTo>
                    <a:pt x="0" y="636"/>
                  </a:lnTo>
                  <a:lnTo>
                    <a:pt x="0" y="636"/>
                  </a:lnTo>
                </a:path>
              </a:pathLst>
            </a:custGeom>
            <a:noFill/>
            <a:ln w="1333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225550" y="3306763"/>
              <a:ext cx="169863" cy="720725"/>
            </a:xfrm>
            <a:custGeom>
              <a:avLst/>
              <a:gdLst/>
              <a:ahLst/>
              <a:cxnLst>
                <a:cxn ang="0">
                  <a:pos x="115" y="535"/>
                </a:cxn>
                <a:cxn ang="0">
                  <a:pos x="115" y="249"/>
                </a:cxn>
                <a:cxn ang="0">
                  <a:pos x="64" y="244"/>
                </a:cxn>
                <a:cxn ang="0">
                  <a:pos x="23" y="166"/>
                </a:cxn>
                <a:cxn ang="0">
                  <a:pos x="0" y="0"/>
                </a:cxn>
              </a:cxnLst>
              <a:rect l="0" t="0" r="r" b="b"/>
              <a:pathLst>
                <a:path w="116" h="536">
                  <a:moveTo>
                    <a:pt x="115" y="535"/>
                  </a:moveTo>
                  <a:lnTo>
                    <a:pt x="115" y="249"/>
                  </a:lnTo>
                  <a:lnTo>
                    <a:pt x="64" y="244"/>
                  </a:lnTo>
                  <a:lnTo>
                    <a:pt x="23" y="166"/>
                  </a:lnTo>
                  <a:lnTo>
                    <a:pt x="0" y="0"/>
                  </a:lnTo>
                </a:path>
              </a:pathLst>
            </a:custGeom>
            <a:noFill/>
            <a:ln w="1333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155700" y="2376133"/>
              <a:ext cx="3001963" cy="609600"/>
            </a:xfrm>
            <a:custGeom>
              <a:avLst/>
              <a:gdLst/>
              <a:ahLst/>
              <a:cxnLst>
                <a:cxn ang="0">
                  <a:pos x="0" y="452"/>
                </a:cxn>
                <a:cxn ang="0">
                  <a:pos x="0" y="0"/>
                </a:cxn>
                <a:cxn ang="0">
                  <a:pos x="2091" y="0"/>
                </a:cxn>
                <a:cxn ang="0">
                  <a:pos x="2091" y="387"/>
                </a:cxn>
                <a:cxn ang="0">
                  <a:pos x="2091" y="387"/>
                </a:cxn>
              </a:cxnLst>
              <a:rect l="0" t="0" r="r" b="b"/>
              <a:pathLst>
                <a:path w="2092" h="453">
                  <a:moveTo>
                    <a:pt x="0" y="452"/>
                  </a:moveTo>
                  <a:lnTo>
                    <a:pt x="0" y="0"/>
                  </a:lnTo>
                  <a:lnTo>
                    <a:pt x="2091" y="0"/>
                  </a:lnTo>
                  <a:lnTo>
                    <a:pt x="2091" y="387"/>
                  </a:lnTo>
                  <a:lnTo>
                    <a:pt x="2091" y="387"/>
                  </a:lnTo>
                </a:path>
              </a:pathLst>
            </a:custGeom>
            <a:noFill/>
            <a:ln w="3302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155700" y="3535363"/>
              <a:ext cx="46038" cy="7699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64"/>
                </a:cxn>
                <a:cxn ang="0">
                  <a:pos x="27" y="364"/>
                </a:cxn>
                <a:cxn ang="0">
                  <a:pos x="27" y="571"/>
                </a:cxn>
              </a:cxnLst>
              <a:rect l="0" t="0" r="r" b="b"/>
              <a:pathLst>
                <a:path w="28" h="572">
                  <a:moveTo>
                    <a:pt x="0" y="0"/>
                  </a:moveTo>
                  <a:lnTo>
                    <a:pt x="0" y="364"/>
                  </a:lnTo>
                  <a:lnTo>
                    <a:pt x="27" y="364"/>
                  </a:lnTo>
                  <a:lnTo>
                    <a:pt x="27" y="571"/>
                  </a:lnTo>
                </a:path>
              </a:pathLst>
            </a:custGeom>
            <a:noFill/>
            <a:ln w="3302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504950" y="4025900"/>
              <a:ext cx="833438" cy="279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7" y="0"/>
                </a:cxn>
                <a:cxn ang="0">
                  <a:pos x="567" y="207"/>
                </a:cxn>
              </a:cxnLst>
              <a:rect l="0" t="0" r="r" b="b"/>
              <a:pathLst>
                <a:path w="568" h="208">
                  <a:moveTo>
                    <a:pt x="0" y="0"/>
                  </a:moveTo>
                  <a:lnTo>
                    <a:pt x="567" y="0"/>
                  </a:lnTo>
                  <a:lnTo>
                    <a:pt x="567" y="207"/>
                  </a:lnTo>
                </a:path>
              </a:pathLst>
            </a:custGeom>
            <a:noFill/>
            <a:ln w="3302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046413" y="3051969"/>
              <a:ext cx="1111250" cy="1210469"/>
            </a:xfrm>
            <a:custGeom>
              <a:avLst/>
              <a:gdLst/>
              <a:ahLst/>
              <a:cxnLst>
                <a:cxn ang="0">
                  <a:pos x="568" y="0"/>
                </a:cxn>
                <a:cxn ang="0">
                  <a:pos x="568" y="782"/>
                </a:cxn>
                <a:cxn ang="0">
                  <a:pos x="0" y="782"/>
                </a:cxn>
                <a:cxn ang="0">
                  <a:pos x="0" y="987"/>
                </a:cxn>
              </a:cxnLst>
              <a:rect l="0" t="0" r="r" b="b"/>
              <a:pathLst>
                <a:path w="569" h="988">
                  <a:moveTo>
                    <a:pt x="568" y="0"/>
                  </a:moveTo>
                  <a:lnTo>
                    <a:pt x="568" y="782"/>
                  </a:lnTo>
                  <a:lnTo>
                    <a:pt x="0" y="782"/>
                  </a:lnTo>
                  <a:lnTo>
                    <a:pt x="0" y="987"/>
                  </a:lnTo>
                </a:path>
              </a:pathLst>
            </a:custGeom>
            <a:noFill/>
            <a:ln w="3302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543050" y="4025900"/>
              <a:ext cx="46038" cy="279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7"/>
                </a:cxn>
                <a:cxn ang="0">
                  <a:pos x="0" y="207"/>
                </a:cxn>
              </a:cxnLst>
              <a:rect l="0" t="0" r="r" b="b"/>
              <a:pathLst>
                <a:path w="1" h="208">
                  <a:moveTo>
                    <a:pt x="0" y="0"/>
                  </a:moveTo>
                  <a:lnTo>
                    <a:pt x="0" y="207"/>
                  </a:lnTo>
                  <a:lnTo>
                    <a:pt x="0" y="207"/>
                  </a:lnTo>
                </a:path>
              </a:pathLst>
            </a:custGeom>
            <a:noFill/>
            <a:ln w="3302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304925" y="2965450"/>
              <a:ext cx="103188" cy="257175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20"/>
                </a:cxn>
                <a:cxn ang="0">
                  <a:pos x="69" y="0"/>
                </a:cxn>
                <a:cxn ang="0">
                  <a:pos x="0" y="190"/>
                </a:cxn>
              </a:cxnLst>
              <a:rect l="0" t="0" r="r" b="b"/>
              <a:pathLst>
                <a:path w="70" h="191">
                  <a:moveTo>
                    <a:pt x="0" y="190"/>
                  </a:moveTo>
                  <a:lnTo>
                    <a:pt x="46" y="20"/>
                  </a:lnTo>
                  <a:lnTo>
                    <a:pt x="69" y="0"/>
                  </a:lnTo>
                  <a:lnTo>
                    <a:pt x="0" y="190"/>
                  </a:lnTo>
                </a:path>
              </a:pathLst>
            </a:cu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306513" y="3289300"/>
              <a:ext cx="103187" cy="255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" y="170"/>
                </a:cxn>
                <a:cxn ang="0">
                  <a:pos x="69" y="189"/>
                </a:cxn>
                <a:cxn ang="0">
                  <a:pos x="0" y="0"/>
                </a:cxn>
              </a:cxnLst>
              <a:rect l="0" t="0" r="r" b="b"/>
              <a:pathLst>
                <a:path w="70" h="190">
                  <a:moveTo>
                    <a:pt x="0" y="0"/>
                  </a:moveTo>
                  <a:lnTo>
                    <a:pt x="46" y="170"/>
                  </a:lnTo>
                  <a:lnTo>
                    <a:pt x="69" y="189"/>
                  </a:lnTo>
                  <a:lnTo>
                    <a:pt x="0" y="0"/>
                  </a:lnTo>
                </a:path>
              </a:pathLst>
            </a:cu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366838" y="2374900"/>
              <a:ext cx="171450" cy="622300"/>
            </a:xfrm>
            <a:custGeom>
              <a:avLst/>
              <a:gdLst/>
              <a:ahLst/>
              <a:cxnLst>
                <a:cxn ang="0">
                  <a:pos x="0" y="462"/>
                </a:cxn>
                <a:cxn ang="0">
                  <a:pos x="115" y="364"/>
                </a:cxn>
                <a:cxn ang="0">
                  <a:pos x="115" y="0"/>
                </a:cxn>
              </a:cxnLst>
              <a:rect l="0" t="0" r="r" b="b"/>
              <a:pathLst>
                <a:path w="116" h="463">
                  <a:moveTo>
                    <a:pt x="0" y="462"/>
                  </a:moveTo>
                  <a:lnTo>
                    <a:pt x="115" y="364"/>
                  </a:lnTo>
                  <a:lnTo>
                    <a:pt x="115" y="0"/>
                  </a:lnTo>
                </a:path>
              </a:pathLst>
            </a:custGeom>
            <a:noFill/>
            <a:ln w="3302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370013" y="3513138"/>
              <a:ext cx="160337" cy="520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90"/>
                </a:cxn>
                <a:cxn ang="0">
                  <a:pos x="108" y="386"/>
                </a:cxn>
              </a:cxnLst>
              <a:rect l="0" t="0" r="r" b="b"/>
              <a:pathLst>
                <a:path w="109" h="387">
                  <a:moveTo>
                    <a:pt x="0" y="0"/>
                  </a:moveTo>
                  <a:lnTo>
                    <a:pt x="108" y="90"/>
                  </a:lnTo>
                  <a:lnTo>
                    <a:pt x="108" y="386"/>
                  </a:lnTo>
                </a:path>
              </a:pathLst>
            </a:custGeom>
            <a:noFill/>
            <a:ln w="3302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111250" y="2976563"/>
              <a:ext cx="63500" cy="257175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190"/>
                </a:cxn>
                <a:cxn ang="0">
                  <a:pos x="43" y="0"/>
                </a:cxn>
                <a:cxn ang="0">
                  <a:pos x="29" y="0"/>
                </a:cxn>
              </a:cxnLst>
              <a:rect l="0" t="0" r="r" b="b"/>
              <a:pathLst>
                <a:path w="44" h="191">
                  <a:moveTo>
                    <a:pt x="29" y="0"/>
                  </a:moveTo>
                  <a:lnTo>
                    <a:pt x="0" y="190"/>
                  </a:lnTo>
                  <a:lnTo>
                    <a:pt x="43" y="0"/>
                  </a:lnTo>
                  <a:lnTo>
                    <a:pt x="29" y="0"/>
                  </a:lnTo>
                </a:path>
              </a:pathLst>
            </a:cu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109663" y="3302000"/>
              <a:ext cx="63500" cy="234950"/>
            </a:xfrm>
            <a:custGeom>
              <a:avLst/>
              <a:gdLst/>
              <a:ahLst/>
              <a:cxnLst>
                <a:cxn ang="0">
                  <a:pos x="30" y="174"/>
                </a:cxn>
                <a:cxn ang="0">
                  <a:pos x="0" y="0"/>
                </a:cxn>
                <a:cxn ang="0">
                  <a:pos x="43" y="174"/>
                </a:cxn>
                <a:cxn ang="0">
                  <a:pos x="30" y="174"/>
                </a:cxn>
              </a:cxnLst>
              <a:rect l="0" t="0" r="r" b="b"/>
              <a:pathLst>
                <a:path w="44" h="175">
                  <a:moveTo>
                    <a:pt x="30" y="174"/>
                  </a:moveTo>
                  <a:lnTo>
                    <a:pt x="0" y="0"/>
                  </a:lnTo>
                  <a:lnTo>
                    <a:pt x="43" y="174"/>
                  </a:lnTo>
                  <a:lnTo>
                    <a:pt x="30" y="174"/>
                  </a:lnTo>
                </a:path>
              </a:pathLst>
            </a:cu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256292" y="2584450"/>
              <a:ext cx="203660" cy="292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"/>
                </a:cxn>
                <a:cxn ang="0">
                  <a:pos x="172" y="216"/>
                </a:cxn>
                <a:cxn ang="0">
                  <a:pos x="172" y="194"/>
                </a:cxn>
                <a:cxn ang="0">
                  <a:pos x="33" y="194"/>
                </a:cxn>
                <a:cxn ang="0">
                  <a:pos x="33" y="0"/>
                </a:cxn>
                <a:cxn ang="0">
                  <a:pos x="0" y="0"/>
                </a:cxn>
              </a:cxnLst>
              <a:rect l="0" t="0" r="r" b="b"/>
              <a:pathLst>
                <a:path w="173" h="217">
                  <a:moveTo>
                    <a:pt x="0" y="0"/>
                  </a:moveTo>
                  <a:lnTo>
                    <a:pt x="0" y="216"/>
                  </a:lnTo>
                  <a:lnTo>
                    <a:pt x="172" y="216"/>
                  </a:lnTo>
                  <a:lnTo>
                    <a:pt x="172" y="194"/>
                  </a:lnTo>
                  <a:lnTo>
                    <a:pt x="33" y="194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4280563" y="3021013"/>
              <a:ext cx="179388" cy="290512"/>
            </a:xfrm>
            <a:custGeom>
              <a:avLst/>
              <a:gdLst/>
              <a:ahLst/>
              <a:cxnLst>
                <a:cxn ang="0">
                  <a:pos x="0" y="215"/>
                </a:cxn>
                <a:cxn ang="0">
                  <a:pos x="0" y="0"/>
                </a:cxn>
                <a:cxn ang="0">
                  <a:pos x="172" y="0"/>
                </a:cxn>
                <a:cxn ang="0">
                  <a:pos x="172" y="21"/>
                </a:cxn>
                <a:cxn ang="0">
                  <a:pos x="34" y="21"/>
                </a:cxn>
                <a:cxn ang="0">
                  <a:pos x="34" y="215"/>
                </a:cxn>
                <a:cxn ang="0">
                  <a:pos x="0" y="215"/>
                </a:cxn>
              </a:cxnLst>
              <a:rect l="0" t="0" r="r" b="b"/>
              <a:pathLst>
                <a:path w="173" h="216">
                  <a:moveTo>
                    <a:pt x="0" y="21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72" y="21"/>
                  </a:lnTo>
                  <a:lnTo>
                    <a:pt x="34" y="21"/>
                  </a:lnTo>
                  <a:lnTo>
                    <a:pt x="34" y="215"/>
                  </a:lnTo>
                  <a:lnTo>
                    <a:pt x="0" y="215"/>
                  </a:lnTo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 flipV="1">
              <a:off x="4532436" y="2692400"/>
              <a:ext cx="193675" cy="19050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4527674" y="3040062"/>
              <a:ext cx="195262" cy="1920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2"/>
                </a:cxn>
                <a:cxn ang="0">
                  <a:pos x="132" y="142"/>
                </a:cxn>
                <a:cxn ang="0">
                  <a:pos x="132" y="0"/>
                </a:cxn>
                <a:cxn ang="0">
                  <a:pos x="0" y="0"/>
                </a:cxn>
              </a:cxnLst>
              <a:rect l="0" t="0" r="r" b="b"/>
              <a:pathLst>
                <a:path w="133" h="143">
                  <a:moveTo>
                    <a:pt x="0" y="0"/>
                  </a:moveTo>
                  <a:lnTo>
                    <a:pt x="0" y="142"/>
                  </a:lnTo>
                  <a:lnTo>
                    <a:pt x="132" y="142"/>
                  </a:lnTo>
                  <a:lnTo>
                    <a:pt x="132" y="0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 flipV="1">
              <a:off x="4808661" y="2693987"/>
              <a:ext cx="2376488" cy="188913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4805486" y="3043237"/>
              <a:ext cx="2376488" cy="1889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9"/>
                </a:cxn>
                <a:cxn ang="0">
                  <a:pos x="1616" y="139"/>
                </a:cxn>
                <a:cxn ang="0">
                  <a:pos x="1616" y="0"/>
                </a:cxn>
                <a:cxn ang="0">
                  <a:pos x="0" y="0"/>
                </a:cxn>
              </a:cxnLst>
              <a:rect l="0" t="0" r="r" b="b"/>
              <a:pathLst>
                <a:path w="1617" h="140">
                  <a:moveTo>
                    <a:pt x="0" y="0"/>
                  </a:moveTo>
                  <a:lnTo>
                    <a:pt x="0" y="139"/>
                  </a:lnTo>
                  <a:lnTo>
                    <a:pt x="1616" y="139"/>
                  </a:lnTo>
                  <a:lnTo>
                    <a:pt x="1616" y="0"/>
                  </a:lnTo>
                  <a:lnTo>
                    <a:pt x="0" y="0"/>
                  </a:lnTo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 flipV="1">
              <a:off x="6477000" y="2671763"/>
              <a:ext cx="46038" cy="21907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6472238" y="3019425"/>
              <a:ext cx="46037" cy="220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3"/>
                </a:cxn>
                <a:cxn ang="0">
                  <a:pos x="25" y="163"/>
                </a:cxn>
                <a:cxn ang="0">
                  <a:pos x="25" y="0"/>
                </a:cxn>
                <a:cxn ang="0">
                  <a:pos x="0" y="0"/>
                </a:cxn>
              </a:cxnLst>
              <a:rect l="0" t="0" r="r" b="b"/>
              <a:pathLst>
                <a:path w="26" h="164">
                  <a:moveTo>
                    <a:pt x="0" y="0"/>
                  </a:moveTo>
                  <a:lnTo>
                    <a:pt x="0" y="163"/>
                  </a:lnTo>
                  <a:lnTo>
                    <a:pt x="25" y="163"/>
                  </a:ln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 flipV="1">
              <a:off x="6956548" y="2632075"/>
              <a:ext cx="200025" cy="250825"/>
            </a:xfrm>
            <a:prstGeom prst="rect">
              <a:avLst/>
            </a:prstGeom>
            <a:solidFill>
              <a:srgbClr val="FF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 flipV="1">
              <a:off x="6915313" y="3049588"/>
              <a:ext cx="260350" cy="55562"/>
            </a:xfrm>
            <a:prstGeom prst="rect">
              <a:avLst/>
            </a:prstGeom>
            <a:solidFill>
              <a:srgbClr val="FF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 flipV="1">
              <a:off x="6980361" y="3176587"/>
              <a:ext cx="152400" cy="536575"/>
            </a:xfrm>
            <a:prstGeom prst="rect">
              <a:avLst/>
            </a:prstGeom>
            <a:solidFill>
              <a:srgbClr val="FF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 flipV="1">
              <a:off x="6924799" y="3710782"/>
              <a:ext cx="257175" cy="125412"/>
            </a:xfrm>
            <a:prstGeom prst="rect">
              <a:avLst/>
            </a:prstGeom>
            <a:solidFill>
              <a:srgbClr val="FF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1366838" y="4016375"/>
              <a:ext cx="0" cy="277813"/>
            </a:xfrm>
            <a:prstGeom prst="line">
              <a:avLst/>
            </a:prstGeom>
            <a:noFill/>
            <a:ln w="1333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3743325" y="4013201"/>
              <a:ext cx="1347788" cy="2809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7" y="0"/>
                </a:cxn>
                <a:cxn ang="0">
                  <a:pos x="917" y="208"/>
                </a:cxn>
              </a:cxnLst>
              <a:rect l="0" t="0" r="r" b="b"/>
              <a:pathLst>
                <a:path w="918" h="209">
                  <a:moveTo>
                    <a:pt x="0" y="0"/>
                  </a:moveTo>
                  <a:lnTo>
                    <a:pt x="917" y="0"/>
                  </a:lnTo>
                  <a:lnTo>
                    <a:pt x="917" y="208"/>
                  </a:lnTo>
                </a:path>
              </a:pathLst>
            </a:custGeom>
            <a:noFill/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2576513" y="2455863"/>
              <a:ext cx="0" cy="1936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3" name="AutoShape 41"/>
            <p:cNvSpPr>
              <a:spLocks noChangeArrowheads="1"/>
            </p:cNvSpPr>
            <p:nvPr/>
          </p:nvSpPr>
          <p:spPr bwMode="auto">
            <a:xfrm>
              <a:off x="5286375" y="4197350"/>
              <a:ext cx="382588" cy="774700"/>
            </a:xfrm>
            <a:prstGeom prst="downArrow">
              <a:avLst>
                <a:gd name="adj1" fmla="val 50000"/>
                <a:gd name="adj2" fmla="val 50622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4" name="AutoShape 42"/>
            <p:cNvSpPr>
              <a:spLocks noChangeArrowheads="1"/>
            </p:cNvSpPr>
            <p:nvPr/>
          </p:nvSpPr>
          <p:spPr bwMode="auto">
            <a:xfrm>
              <a:off x="2511425" y="4197350"/>
              <a:ext cx="382588" cy="774700"/>
            </a:xfrm>
            <a:prstGeom prst="downArrow">
              <a:avLst>
                <a:gd name="adj1" fmla="val 50000"/>
                <a:gd name="adj2" fmla="val 50622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2051050" y="3355975"/>
              <a:ext cx="1282700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400">
                  <a:solidFill>
                    <a:srgbClr val="FF3300"/>
                  </a:solidFill>
                  <a:latin typeface="Times New Roman" pitchFamily="18" charset="0"/>
                </a:rPr>
                <a:t>hexapole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4775200" y="3259138"/>
              <a:ext cx="1554163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400">
                  <a:solidFill>
                    <a:srgbClr val="FF6600"/>
                  </a:solidFill>
                  <a:latin typeface="Times New Roman" pitchFamily="18" charset="0"/>
                </a:rPr>
                <a:t>quadrupole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47" name="Text Box 45"/>
            <p:cNvSpPr txBox="1">
              <a:spLocks noChangeArrowheads="1"/>
            </p:cNvSpPr>
            <p:nvPr/>
          </p:nvSpPr>
          <p:spPr bwMode="auto">
            <a:xfrm>
              <a:off x="6350000" y="4127500"/>
              <a:ext cx="1263650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>
                  <a:solidFill>
                    <a:srgbClr val="FF33CC"/>
                  </a:solidFill>
                  <a:latin typeface="Times New Roman" pitchFamily="18" charset="0"/>
                </a:rPr>
                <a:t>Daly PMT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48" name="Text Box 46"/>
            <p:cNvSpPr txBox="1">
              <a:spLocks noChangeArrowheads="1"/>
            </p:cNvSpPr>
            <p:nvPr/>
          </p:nvSpPr>
          <p:spPr bwMode="auto">
            <a:xfrm>
              <a:off x="4296569" y="2289175"/>
              <a:ext cx="1181100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>
                  <a:solidFill>
                    <a:srgbClr val="FF6600"/>
                  </a:solidFill>
                  <a:latin typeface="Times New Roman" pitchFamily="18" charset="0"/>
                </a:rPr>
                <a:t>pre-filters</a:t>
              </a:r>
              <a:endParaRPr lang="fr-FR" sz="2400" dirty="0">
                <a:latin typeface="Times New Roman" pitchFamily="18" charset="0"/>
              </a:endParaRPr>
            </a:p>
          </p:txBody>
        </p:sp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6342063" y="1973263"/>
              <a:ext cx="2108200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>
                  <a:solidFill>
                    <a:srgbClr val="FF33CC"/>
                  </a:solidFill>
                  <a:latin typeface="Times New Roman" pitchFamily="18" charset="0"/>
                </a:rPr>
                <a:t>conversion dynode</a:t>
              </a:r>
              <a:endParaRPr lang="fr-FR" sz="2400" dirty="0">
                <a:latin typeface="Times New Roman" pitchFamily="18" charset="0"/>
              </a:endParaRPr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2014538" y="4978400"/>
              <a:ext cx="1698625" cy="7493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fr-FR" sz="2400" dirty="0">
                  <a:latin typeface="Times New Roman" pitchFamily="18" charset="0"/>
                </a:rPr>
                <a:t>250 L/s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fr-FR" sz="2400" dirty="0">
                  <a:latin typeface="Times New Roman" pitchFamily="18" charset="0"/>
                </a:rPr>
                <a:t>Turbo pump</a:t>
              </a:r>
            </a:p>
          </p:txBody>
        </p:sp>
        <p:sp>
          <p:nvSpPr>
            <p:cNvPr id="51" name="Text Box 49"/>
            <p:cNvSpPr txBox="1">
              <a:spLocks noChangeArrowheads="1"/>
            </p:cNvSpPr>
            <p:nvPr/>
          </p:nvSpPr>
          <p:spPr bwMode="auto">
            <a:xfrm>
              <a:off x="4724400" y="4978400"/>
              <a:ext cx="1698625" cy="7493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fr-FR" sz="2400">
                  <a:latin typeface="Times New Roman" pitchFamily="18" charset="0"/>
                </a:rPr>
                <a:t>70 L/s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fr-FR" sz="2400">
                  <a:latin typeface="Times New Roman" pitchFamily="18" charset="0"/>
                </a:rPr>
                <a:t>Turbo pump</a:t>
              </a:r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1919288" y="1839913"/>
              <a:ext cx="1522412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400">
                  <a:latin typeface="Times New Roman" pitchFamily="18" charset="0"/>
                </a:rPr>
                <a:t>He, H</a:t>
              </a:r>
              <a:r>
                <a:rPr lang="fr-FR" sz="2400" baseline="-25000">
                  <a:latin typeface="Times New Roman" pitchFamily="18" charset="0"/>
                </a:rPr>
                <a:t>2</a:t>
              </a:r>
              <a:r>
                <a:rPr lang="fr-FR" sz="2400">
                  <a:latin typeface="Times New Roman" pitchFamily="18" charset="0"/>
                </a:rPr>
                <a:t>, Xe</a:t>
              </a:r>
            </a:p>
          </p:txBody>
        </p:sp>
        <p:sp>
          <p:nvSpPr>
            <p:cNvPr id="53" name="Text Box 51"/>
            <p:cNvSpPr txBox="1">
              <a:spLocks noChangeArrowheads="1"/>
            </p:cNvSpPr>
            <p:nvPr/>
          </p:nvSpPr>
          <p:spPr bwMode="auto">
            <a:xfrm>
              <a:off x="852488" y="5622925"/>
              <a:ext cx="1698625" cy="7493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fr-FR" sz="2400">
                  <a:latin typeface="Times New Roman" pitchFamily="18" charset="0"/>
                </a:rPr>
                <a:t>70 L/s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fr-FR" sz="2400">
                  <a:latin typeface="Times New Roman" pitchFamily="18" charset="0"/>
                </a:rPr>
                <a:t>Turbo pump</a:t>
              </a:r>
            </a:p>
          </p:txBody>
        </p:sp>
        <p:sp>
          <p:nvSpPr>
            <p:cNvPr id="54" name="AutoShape 52"/>
            <p:cNvSpPr>
              <a:spLocks noChangeArrowheads="1"/>
            </p:cNvSpPr>
            <p:nvPr/>
          </p:nvSpPr>
          <p:spPr bwMode="auto">
            <a:xfrm>
              <a:off x="1414463" y="4197350"/>
              <a:ext cx="230187" cy="1355725"/>
            </a:xfrm>
            <a:prstGeom prst="downArrow">
              <a:avLst>
                <a:gd name="adj1" fmla="val 50000"/>
                <a:gd name="adj2" fmla="val 147242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5" name="Text Box 53"/>
            <p:cNvSpPr txBox="1">
              <a:spLocks noChangeArrowheads="1"/>
            </p:cNvSpPr>
            <p:nvPr/>
          </p:nvSpPr>
          <p:spPr bwMode="auto">
            <a:xfrm>
              <a:off x="1493838" y="2425700"/>
              <a:ext cx="1160462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>
                  <a:latin typeface="Times New Roman" pitchFamily="18" charset="0"/>
                </a:rPr>
                <a:t>10</a:t>
              </a:r>
              <a:r>
                <a:rPr lang="fr-FR" sz="2000" baseline="30000">
                  <a:latin typeface="Times New Roman" pitchFamily="18" charset="0"/>
                </a:rPr>
                <a:t>-4</a:t>
              </a:r>
              <a:r>
                <a:rPr lang="fr-FR" sz="2000">
                  <a:latin typeface="Times New Roman" pitchFamily="18" charset="0"/>
                </a:rPr>
                <a:t> mbar</a:t>
              </a:r>
              <a:endParaRPr lang="fr-FR" sz="2400">
                <a:latin typeface="Times New Roman" pitchFamily="18" charset="0"/>
              </a:endParaRPr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4157663" y="3584546"/>
              <a:ext cx="1264726" cy="4001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 smtClean="0">
                  <a:latin typeface="Times New Roman" pitchFamily="18" charset="0"/>
                </a:rPr>
                <a:t>10</a:t>
              </a:r>
              <a:r>
                <a:rPr lang="fr-FR" sz="2000" baseline="30000" dirty="0" smtClean="0">
                  <a:latin typeface="Times New Roman" pitchFamily="18" charset="0"/>
                </a:rPr>
                <a:t>-5</a:t>
              </a:r>
              <a:r>
                <a:rPr lang="fr-FR" sz="2000" dirty="0" smtClean="0">
                  <a:latin typeface="Times New Roman" pitchFamily="18" charset="0"/>
                </a:rPr>
                <a:t> </a:t>
              </a:r>
              <a:r>
                <a:rPr lang="fr-FR" sz="2000" dirty="0">
                  <a:latin typeface="Times New Roman" pitchFamily="18" charset="0"/>
                </a:rPr>
                <a:t>mbar</a:t>
              </a:r>
              <a:endParaRPr lang="fr-FR" sz="2400" dirty="0">
                <a:latin typeface="Times New Roman" pitchFamily="18" charset="0"/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>
              <a:off x="3284027" y="2374900"/>
              <a:ext cx="4276725" cy="1588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7560752" y="2390775"/>
              <a:ext cx="0" cy="1612900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9" name="Line 57"/>
            <p:cNvSpPr>
              <a:spLocks noChangeShapeType="1"/>
            </p:cNvSpPr>
            <p:nvPr/>
          </p:nvSpPr>
          <p:spPr bwMode="auto">
            <a:xfrm flipH="1">
              <a:off x="6126163" y="4003675"/>
              <a:ext cx="1450975" cy="1588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60" name="Line 58"/>
            <p:cNvSpPr>
              <a:spLocks noChangeShapeType="1"/>
            </p:cNvSpPr>
            <p:nvPr/>
          </p:nvSpPr>
          <p:spPr bwMode="auto">
            <a:xfrm>
              <a:off x="6126163" y="4003675"/>
              <a:ext cx="0" cy="258763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flipH="1">
              <a:off x="7061777" y="2332281"/>
              <a:ext cx="74612" cy="258762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flipV="1">
              <a:off x="6642100" y="3875088"/>
              <a:ext cx="0" cy="322262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63" name="Text Box 61"/>
            <p:cNvSpPr txBox="1">
              <a:spLocks noChangeArrowheads="1"/>
            </p:cNvSpPr>
            <p:nvPr/>
          </p:nvSpPr>
          <p:spPr bwMode="auto">
            <a:xfrm>
              <a:off x="3441700" y="1631950"/>
              <a:ext cx="1452562" cy="6413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fr-FR" sz="2000" dirty="0">
                  <a:solidFill>
                    <a:srgbClr val="00B050"/>
                  </a:solidFill>
                  <a:latin typeface="Times New Roman" pitchFamily="18" charset="0"/>
                </a:rPr>
                <a:t>intermed</a:t>
              </a:r>
              <a:r>
                <a:rPr lang="cs-CZ" sz="2000" dirty="0">
                  <a:solidFill>
                    <a:srgbClr val="00B050"/>
                  </a:solidFill>
                  <a:latin typeface="Times New Roman" pitchFamily="18" charset="0"/>
                </a:rPr>
                <a:t>i</a:t>
              </a:r>
              <a:r>
                <a:rPr lang="fr-FR" sz="2000" dirty="0">
                  <a:solidFill>
                    <a:srgbClr val="00B050"/>
                  </a:solidFill>
                  <a:latin typeface="Times New Roman" pitchFamily="18" charset="0"/>
                </a:rPr>
                <a:t>ate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fr-FR" sz="2000" dirty="0">
                  <a:solidFill>
                    <a:srgbClr val="00B050"/>
                  </a:solidFill>
                  <a:latin typeface="Times New Roman" pitchFamily="18" charset="0"/>
                </a:rPr>
                <a:t>ion lens</a:t>
              </a:r>
              <a:endParaRPr lang="fr-FR" sz="2400" dirty="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4296569" y="2181763"/>
              <a:ext cx="0" cy="32226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65" name="Text Box 63"/>
            <p:cNvSpPr txBox="1">
              <a:spLocks noChangeArrowheads="1"/>
            </p:cNvSpPr>
            <p:nvPr/>
          </p:nvSpPr>
          <p:spPr bwMode="auto">
            <a:xfrm>
              <a:off x="5476875" y="1771650"/>
              <a:ext cx="1035050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>
                  <a:solidFill>
                    <a:srgbClr val="00B050"/>
                  </a:solidFill>
                  <a:latin typeface="Times New Roman" pitchFamily="18" charset="0"/>
                </a:rPr>
                <a:t>exit lens</a:t>
              </a:r>
              <a:endParaRPr lang="fr-FR" sz="2400" dirty="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6126163" y="2197100"/>
              <a:ext cx="304800" cy="38735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007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Analytické přednosti ICP-MS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Rychlá </a:t>
            </a:r>
            <a:r>
              <a:rPr lang="cs-CZ" sz="3600" dirty="0" err="1"/>
              <a:t>multielementární</a:t>
            </a:r>
            <a:r>
              <a:rPr lang="cs-CZ" sz="3600" dirty="0"/>
              <a:t> analýza</a:t>
            </a:r>
          </a:p>
          <a:p>
            <a:r>
              <a:rPr lang="cs-CZ" sz="3600" dirty="0"/>
              <a:t>Nízké detekční limity</a:t>
            </a:r>
          </a:p>
          <a:p>
            <a:r>
              <a:rPr lang="cs-CZ" sz="3600" dirty="0"/>
              <a:t>Rychlá </a:t>
            </a:r>
            <a:r>
              <a:rPr lang="cs-CZ" sz="3600" dirty="0" err="1"/>
              <a:t>semikvantitativní</a:t>
            </a:r>
            <a:r>
              <a:rPr lang="cs-CZ" sz="3600" dirty="0"/>
              <a:t> analýza</a:t>
            </a:r>
          </a:p>
          <a:p>
            <a:r>
              <a:rPr lang="cs-CZ" sz="3600" dirty="0"/>
              <a:t>Izotopová analýza</a:t>
            </a:r>
          </a:p>
          <a:p>
            <a:r>
              <a:rPr lang="cs-CZ" sz="3600" dirty="0"/>
              <a:t>Extrémně široký pracovní rozsah </a:t>
            </a:r>
            <a:r>
              <a:rPr lang="cs-CZ" sz="3600" dirty="0" err="1"/>
              <a:t>koncetrací</a:t>
            </a:r>
            <a:r>
              <a:rPr lang="cs-CZ" sz="3600" dirty="0"/>
              <a:t> analytu (až 9 řádů)</a:t>
            </a:r>
          </a:p>
          <a:p>
            <a:r>
              <a:rPr lang="cs-CZ" sz="3600" dirty="0"/>
              <a:t>Jednoduchá spektra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384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err="1"/>
              <a:t>Hexapól</a:t>
            </a:r>
            <a:endParaRPr lang="cs-CZ" sz="48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50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431801" y="2132856"/>
            <a:ext cx="7812608" cy="3456732"/>
            <a:chOff x="431800" y="1989138"/>
            <a:chExt cx="8366125" cy="3600450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92725" y="1989138"/>
              <a:ext cx="3505200" cy="360045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800" y="1989138"/>
              <a:ext cx="4860925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1638300" y="2355850"/>
              <a:ext cx="514350" cy="30480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chemeClr val="accent2"/>
                  </a:solidFill>
                  <a:latin typeface="Trebuchet MS" pitchFamily="34" charset="0"/>
                </a:rPr>
                <a:t>Iron</a:t>
              </a:r>
              <a:endParaRPr 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1638300" y="2897188"/>
              <a:ext cx="666750" cy="30480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schemeClr val="accent2"/>
                  </a:solidFill>
                  <a:latin typeface="Trebuchet MS" pitchFamily="34" charset="0"/>
                </a:rPr>
                <a:t>Argon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595438" y="3389041"/>
              <a:ext cx="862065" cy="320573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 dirty="0">
                  <a:solidFill>
                    <a:schemeClr val="accent2">
                      <a:lumMod val="75000"/>
                    </a:schemeClr>
                  </a:solidFill>
                  <a:latin typeface="Trebuchet MS" pitchFamily="34" charset="0"/>
                </a:rPr>
                <a:t>Oxygen</a:t>
              </a:r>
              <a:endParaRPr lang="cs-CZ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1595438" y="3787775"/>
              <a:ext cx="769937" cy="30480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chemeClr val="accent2"/>
                  </a:solidFill>
                  <a:latin typeface="Trebuchet MS" pitchFamily="34" charset="0"/>
                </a:rPr>
                <a:t>Helium</a:t>
              </a:r>
              <a:endParaRPr lang="cs-CZ" sz="200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982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Detektory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3200" dirty="0"/>
              <a:t>Faraday cup (lower sensitivity and long time constant) for intense ion signals</a:t>
            </a:r>
          </a:p>
          <a:p>
            <a:pPr>
              <a:defRPr/>
            </a:pPr>
            <a:r>
              <a:rPr lang="fr-FR" sz="3200" dirty="0"/>
              <a:t>Continous dynode electron multiplier (CEM), such as the channeltron.</a:t>
            </a:r>
          </a:p>
          <a:p>
            <a:pPr>
              <a:defRPr/>
            </a:pPr>
            <a:r>
              <a:rPr lang="fr-FR" sz="3200" dirty="0"/>
              <a:t>Discrete dynode electron multiplier.</a:t>
            </a:r>
          </a:p>
          <a:p>
            <a:pPr>
              <a:defRPr/>
            </a:pPr>
            <a:r>
              <a:rPr lang="fr-FR" sz="3200" dirty="0"/>
              <a:t>Scintillator + </a:t>
            </a:r>
            <a:r>
              <a:rPr lang="fr-FR" sz="3200" dirty="0" smtClean="0"/>
              <a:t>photomultiplier</a:t>
            </a:r>
            <a:endParaRPr lang="cs-CZ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135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Faraday cup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52</a:t>
            </a:fld>
            <a:endParaRPr lang="cs-CZ"/>
          </a:p>
        </p:txBody>
      </p:sp>
      <p:pic>
        <p:nvPicPr>
          <p:cNvPr id="6" name="Zástupný symbol pro obsah 6" descr="Faraday_c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8165425" cy="394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54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err="1"/>
              <a:t>Channeltron</a:t>
            </a:r>
            <a:endParaRPr lang="cs-CZ" sz="48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53</a:t>
            </a:fld>
            <a:endParaRPr lang="cs-CZ"/>
          </a:p>
        </p:txBody>
      </p:sp>
      <p:grpSp>
        <p:nvGrpSpPr>
          <p:cNvPr id="6" name="Skupina 5"/>
          <p:cNvGrpSpPr/>
          <p:nvPr/>
        </p:nvGrpSpPr>
        <p:grpSpPr>
          <a:xfrm>
            <a:off x="695822" y="1455655"/>
            <a:ext cx="7692856" cy="4885155"/>
            <a:chOff x="592138" y="1389063"/>
            <a:chExt cx="7902190" cy="5018087"/>
          </a:xfrm>
        </p:grpSpPr>
        <p:sp>
          <p:nvSpPr>
            <p:cNvPr id="7" name="Text Box 35"/>
            <p:cNvSpPr txBox="1">
              <a:spLocks noChangeArrowheads="1"/>
            </p:cNvSpPr>
            <p:nvPr/>
          </p:nvSpPr>
          <p:spPr bwMode="auto">
            <a:xfrm>
              <a:off x="2563813" y="5900738"/>
              <a:ext cx="1179512" cy="506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30000"/>
                </a:spcBef>
              </a:pPr>
              <a:r>
                <a:rPr lang="fr-FR" sz="3200" b="1" i="1">
                  <a:solidFill>
                    <a:srgbClr val="FF00FF"/>
                  </a:solidFill>
                </a:rPr>
                <a:t>- </a:t>
              </a:r>
              <a:r>
                <a:rPr lang="fr-FR" sz="3200" b="1" i="1">
                  <a:solidFill>
                    <a:srgbClr val="FF00FF"/>
                  </a:solidFill>
                  <a:latin typeface="Times New Roman" pitchFamily="18" charset="0"/>
                </a:rPr>
                <a:t>3</a:t>
              </a:r>
              <a:r>
                <a:rPr lang="fr-FR" sz="2200" b="1" i="1">
                  <a:solidFill>
                    <a:srgbClr val="FF00FF"/>
                  </a:solidFill>
                  <a:latin typeface="Times New Roman" pitchFamily="18" charset="0"/>
                </a:rPr>
                <a:t> </a:t>
              </a:r>
              <a:r>
                <a:rPr lang="fr-FR" sz="3200" b="1" i="1">
                  <a:solidFill>
                    <a:srgbClr val="FF00FF"/>
                  </a:solidFill>
                  <a:latin typeface="Times New Roman" pitchFamily="18" charset="0"/>
                </a:rPr>
                <a:t>kV</a:t>
              </a:r>
              <a:endParaRPr lang="fr-FR" sz="3200">
                <a:latin typeface="Times New Roman" pitchFamily="18" charset="0"/>
              </a:endParaRPr>
            </a:p>
          </p:txBody>
        </p: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592138" y="1389063"/>
              <a:ext cx="7902190" cy="4371975"/>
              <a:chOff x="150" y="875"/>
              <a:chExt cx="5110" cy="2754"/>
            </a:xfrm>
          </p:grpSpPr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4400" y="1953"/>
                <a:ext cx="540" cy="759"/>
              </a:xfrm>
              <a:custGeom>
                <a:avLst/>
                <a:gdLst/>
                <a:ahLst/>
                <a:cxnLst>
                  <a:cxn ang="0">
                    <a:pos x="0" y="125"/>
                  </a:cxn>
                  <a:cxn ang="0">
                    <a:pos x="261" y="0"/>
                  </a:cxn>
                  <a:cxn ang="0">
                    <a:pos x="548" y="548"/>
                  </a:cxn>
                  <a:cxn ang="0">
                    <a:pos x="286" y="660"/>
                  </a:cxn>
                  <a:cxn ang="0">
                    <a:pos x="286" y="660"/>
                  </a:cxn>
                </a:cxnLst>
                <a:rect l="0" t="0" r="r" b="b"/>
                <a:pathLst>
                  <a:path w="549" h="661">
                    <a:moveTo>
                      <a:pt x="0" y="125"/>
                    </a:moveTo>
                    <a:lnTo>
                      <a:pt x="261" y="0"/>
                    </a:lnTo>
                    <a:lnTo>
                      <a:pt x="548" y="548"/>
                    </a:lnTo>
                    <a:lnTo>
                      <a:pt x="286" y="660"/>
                    </a:lnTo>
                    <a:lnTo>
                      <a:pt x="286" y="660"/>
                    </a:lnTo>
                  </a:path>
                </a:pathLst>
              </a:custGeom>
              <a:noFill/>
              <a:ln w="57150" cap="flat" cmpd="sng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0" name="Freeform 29"/>
              <p:cNvSpPr>
                <a:spLocks/>
              </p:cNvSpPr>
              <p:nvPr/>
            </p:nvSpPr>
            <p:spPr bwMode="auto">
              <a:xfrm>
                <a:off x="4660" y="1380"/>
                <a:ext cx="362" cy="899"/>
              </a:xfrm>
              <a:custGeom>
                <a:avLst/>
                <a:gdLst/>
                <a:ahLst/>
                <a:cxnLst>
                  <a:cxn ang="0">
                    <a:pos x="150" y="782"/>
                  </a:cxn>
                  <a:cxn ang="0">
                    <a:pos x="366" y="69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7" h="783">
                    <a:moveTo>
                      <a:pt x="150" y="782"/>
                    </a:moveTo>
                    <a:lnTo>
                      <a:pt x="366" y="69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 useBgFill="1">
            <p:nvSpPr>
              <p:cNvPr id="11" name="Oval 6"/>
              <p:cNvSpPr>
                <a:spLocks noChangeArrowheads="1"/>
              </p:cNvSpPr>
              <p:nvPr/>
            </p:nvSpPr>
            <p:spPr bwMode="auto">
              <a:xfrm rot="2700000" flipV="1">
                <a:off x="1307" y="1417"/>
                <a:ext cx="478" cy="1261"/>
              </a:xfrm>
              <a:prstGeom prst="ellips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1905" y="1568"/>
                <a:ext cx="2601" cy="8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97"/>
                  </a:cxn>
                  <a:cxn ang="0">
                    <a:pos x="138" y="145"/>
                  </a:cxn>
                  <a:cxn ang="0">
                    <a:pos x="186" y="190"/>
                  </a:cxn>
                  <a:cxn ang="0">
                    <a:pos x="236" y="235"/>
                  </a:cxn>
                  <a:cxn ang="0">
                    <a:pos x="286" y="278"/>
                  </a:cxn>
                  <a:cxn ang="0">
                    <a:pos x="338" y="320"/>
                  </a:cxn>
                  <a:cxn ang="0">
                    <a:pos x="391" y="361"/>
                  </a:cxn>
                  <a:cxn ang="0">
                    <a:pos x="445" y="400"/>
                  </a:cxn>
                  <a:cxn ang="0">
                    <a:pos x="500" y="437"/>
                  </a:cxn>
                  <a:cxn ang="0">
                    <a:pos x="556" y="474"/>
                  </a:cxn>
                  <a:cxn ang="0">
                    <a:pos x="613" y="509"/>
                  </a:cxn>
                  <a:cxn ang="0">
                    <a:pos x="671" y="543"/>
                  </a:cxn>
                  <a:cxn ang="0">
                    <a:pos x="730" y="575"/>
                  </a:cxn>
                  <a:cxn ang="0">
                    <a:pos x="790" y="605"/>
                  </a:cxn>
                  <a:cxn ang="0">
                    <a:pos x="851" y="634"/>
                  </a:cxn>
                  <a:cxn ang="0">
                    <a:pos x="912" y="662"/>
                  </a:cxn>
                  <a:cxn ang="0">
                    <a:pos x="975" y="687"/>
                  </a:cxn>
                  <a:cxn ang="0">
                    <a:pos x="1038" y="712"/>
                  </a:cxn>
                  <a:cxn ang="0">
                    <a:pos x="1102" y="734"/>
                  </a:cxn>
                  <a:cxn ang="0">
                    <a:pos x="1167" y="755"/>
                  </a:cxn>
                  <a:cxn ang="0">
                    <a:pos x="1232" y="775"/>
                  </a:cxn>
                  <a:cxn ang="0">
                    <a:pos x="1299" y="792"/>
                  </a:cxn>
                  <a:cxn ang="0">
                    <a:pos x="1366" y="808"/>
                  </a:cxn>
                  <a:cxn ang="0">
                    <a:pos x="1434" y="822"/>
                  </a:cxn>
                  <a:cxn ang="0">
                    <a:pos x="1502" y="834"/>
                  </a:cxn>
                  <a:cxn ang="0">
                    <a:pos x="1570" y="845"/>
                  </a:cxn>
                  <a:cxn ang="0">
                    <a:pos x="1640" y="853"/>
                  </a:cxn>
                  <a:cxn ang="0">
                    <a:pos x="1710" y="860"/>
                  </a:cxn>
                  <a:cxn ang="0">
                    <a:pos x="1781" y="865"/>
                  </a:cxn>
                  <a:cxn ang="0">
                    <a:pos x="1852" y="868"/>
                  </a:cxn>
                  <a:cxn ang="0">
                    <a:pos x="1924" y="869"/>
                  </a:cxn>
                  <a:cxn ang="0">
                    <a:pos x="1995" y="868"/>
                  </a:cxn>
                  <a:cxn ang="0">
                    <a:pos x="2030" y="867"/>
                  </a:cxn>
                  <a:cxn ang="0">
                    <a:pos x="2066" y="865"/>
                  </a:cxn>
                  <a:cxn ang="0">
                    <a:pos x="2101" y="863"/>
                  </a:cxn>
                  <a:cxn ang="0">
                    <a:pos x="2136" y="860"/>
                  </a:cxn>
                  <a:cxn ang="0">
                    <a:pos x="2171" y="857"/>
                  </a:cxn>
                  <a:cxn ang="0">
                    <a:pos x="2206" y="853"/>
                  </a:cxn>
                  <a:cxn ang="0">
                    <a:pos x="2240" y="849"/>
                  </a:cxn>
                  <a:cxn ang="0">
                    <a:pos x="2275" y="845"/>
                  </a:cxn>
                  <a:cxn ang="0">
                    <a:pos x="2310" y="840"/>
                  </a:cxn>
                  <a:cxn ang="0">
                    <a:pos x="2344" y="835"/>
                  </a:cxn>
                  <a:cxn ang="0">
                    <a:pos x="2378" y="829"/>
                  </a:cxn>
                  <a:cxn ang="0">
                    <a:pos x="2412" y="822"/>
                  </a:cxn>
                  <a:cxn ang="0">
                    <a:pos x="2446" y="815"/>
                  </a:cxn>
                  <a:cxn ang="0">
                    <a:pos x="2479" y="808"/>
                  </a:cxn>
                  <a:cxn ang="0">
                    <a:pos x="2513" y="801"/>
                  </a:cxn>
                  <a:cxn ang="0">
                    <a:pos x="2546" y="793"/>
                  </a:cxn>
                  <a:cxn ang="0">
                    <a:pos x="2579" y="784"/>
                  </a:cxn>
                  <a:cxn ang="0">
                    <a:pos x="2612" y="775"/>
                  </a:cxn>
                  <a:cxn ang="0">
                    <a:pos x="2645" y="766"/>
                  </a:cxn>
                  <a:cxn ang="0">
                    <a:pos x="2678" y="756"/>
                  </a:cxn>
                  <a:cxn ang="0">
                    <a:pos x="2710" y="746"/>
                  </a:cxn>
                  <a:cxn ang="0">
                    <a:pos x="2742" y="735"/>
                  </a:cxn>
                  <a:cxn ang="0">
                    <a:pos x="2774" y="724"/>
                  </a:cxn>
                  <a:cxn ang="0">
                    <a:pos x="2806" y="713"/>
                  </a:cxn>
                  <a:cxn ang="0">
                    <a:pos x="2838" y="701"/>
                  </a:cxn>
                  <a:cxn ang="0">
                    <a:pos x="2869" y="688"/>
                  </a:cxn>
                  <a:cxn ang="0">
                    <a:pos x="2900" y="675"/>
                  </a:cxn>
                  <a:cxn ang="0">
                    <a:pos x="2931" y="663"/>
                  </a:cxn>
                  <a:cxn ang="0">
                    <a:pos x="2962" y="649"/>
                  </a:cxn>
                  <a:cxn ang="0">
                    <a:pos x="2993" y="635"/>
                  </a:cxn>
                </a:cxnLst>
                <a:rect l="0" t="0" r="r" b="b"/>
                <a:pathLst>
                  <a:path w="2994" h="870">
                    <a:moveTo>
                      <a:pt x="0" y="0"/>
                    </a:moveTo>
                    <a:lnTo>
                      <a:pt x="91" y="97"/>
                    </a:lnTo>
                    <a:lnTo>
                      <a:pt x="138" y="145"/>
                    </a:lnTo>
                    <a:lnTo>
                      <a:pt x="186" y="190"/>
                    </a:lnTo>
                    <a:lnTo>
                      <a:pt x="236" y="235"/>
                    </a:lnTo>
                    <a:lnTo>
                      <a:pt x="286" y="278"/>
                    </a:lnTo>
                    <a:lnTo>
                      <a:pt x="338" y="320"/>
                    </a:lnTo>
                    <a:lnTo>
                      <a:pt x="391" y="361"/>
                    </a:lnTo>
                    <a:lnTo>
                      <a:pt x="445" y="400"/>
                    </a:lnTo>
                    <a:lnTo>
                      <a:pt x="500" y="437"/>
                    </a:lnTo>
                    <a:lnTo>
                      <a:pt x="556" y="474"/>
                    </a:lnTo>
                    <a:lnTo>
                      <a:pt x="613" y="509"/>
                    </a:lnTo>
                    <a:lnTo>
                      <a:pt x="671" y="543"/>
                    </a:lnTo>
                    <a:lnTo>
                      <a:pt x="730" y="575"/>
                    </a:lnTo>
                    <a:lnTo>
                      <a:pt x="790" y="605"/>
                    </a:lnTo>
                    <a:lnTo>
                      <a:pt x="851" y="634"/>
                    </a:lnTo>
                    <a:lnTo>
                      <a:pt x="912" y="662"/>
                    </a:lnTo>
                    <a:lnTo>
                      <a:pt x="975" y="687"/>
                    </a:lnTo>
                    <a:lnTo>
                      <a:pt x="1038" y="712"/>
                    </a:lnTo>
                    <a:lnTo>
                      <a:pt x="1102" y="734"/>
                    </a:lnTo>
                    <a:lnTo>
                      <a:pt x="1167" y="755"/>
                    </a:lnTo>
                    <a:lnTo>
                      <a:pt x="1232" y="775"/>
                    </a:lnTo>
                    <a:lnTo>
                      <a:pt x="1299" y="792"/>
                    </a:lnTo>
                    <a:lnTo>
                      <a:pt x="1366" y="808"/>
                    </a:lnTo>
                    <a:lnTo>
                      <a:pt x="1434" y="822"/>
                    </a:lnTo>
                    <a:lnTo>
                      <a:pt x="1502" y="834"/>
                    </a:lnTo>
                    <a:lnTo>
                      <a:pt x="1570" y="845"/>
                    </a:lnTo>
                    <a:lnTo>
                      <a:pt x="1640" y="853"/>
                    </a:lnTo>
                    <a:lnTo>
                      <a:pt x="1710" y="860"/>
                    </a:lnTo>
                    <a:lnTo>
                      <a:pt x="1781" y="865"/>
                    </a:lnTo>
                    <a:lnTo>
                      <a:pt x="1852" y="868"/>
                    </a:lnTo>
                    <a:lnTo>
                      <a:pt x="1924" y="869"/>
                    </a:lnTo>
                    <a:lnTo>
                      <a:pt x="1995" y="868"/>
                    </a:lnTo>
                    <a:lnTo>
                      <a:pt x="2030" y="867"/>
                    </a:lnTo>
                    <a:lnTo>
                      <a:pt x="2066" y="865"/>
                    </a:lnTo>
                    <a:lnTo>
                      <a:pt x="2101" y="863"/>
                    </a:lnTo>
                    <a:lnTo>
                      <a:pt x="2136" y="860"/>
                    </a:lnTo>
                    <a:lnTo>
                      <a:pt x="2171" y="857"/>
                    </a:lnTo>
                    <a:lnTo>
                      <a:pt x="2206" y="853"/>
                    </a:lnTo>
                    <a:lnTo>
                      <a:pt x="2240" y="849"/>
                    </a:lnTo>
                    <a:lnTo>
                      <a:pt x="2275" y="845"/>
                    </a:lnTo>
                    <a:lnTo>
                      <a:pt x="2310" y="840"/>
                    </a:lnTo>
                    <a:lnTo>
                      <a:pt x="2344" y="835"/>
                    </a:lnTo>
                    <a:lnTo>
                      <a:pt x="2378" y="829"/>
                    </a:lnTo>
                    <a:lnTo>
                      <a:pt x="2412" y="822"/>
                    </a:lnTo>
                    <a:lnTo>
                      <a:pt x="2446" y="815"/>
                    </a:lnTo>
                    <a:lnTo>
                      <a:pt x="2479" y="808"/>
                    </a:lnTo>
                    <a:lnTo>
                      <a:pt x="2513" y="801"/>
                    </a:lnTo>
                    <a:lnTo>
                      <a:pt x="2546" y="793"/>
                    </a:lnTo>
                    <a:lnTo>
                      <a:pt x="2579" y="784"/>
                    </a:lnTo>
                    <a:lnTo>
                      <a:pt x="2612" y="775"/>
                    </a:lnTo>
                    <a:lnTo>
                      <a:pt x="2645" y="766"/>
                    </a:lnTo>
                    <a:lnTo>
                      <a:pt x="2678" y="756"/>
                    </a:lnTo>
                    <a:lnTo>
                      <a:pt x="2710" y="746"/>
                    </a:lnTo>
                    <a:lnTo>
                      <a:pt x="2742" y="735"/>
                    </a:lnTo>
                    <a:lnTo>
                      <a:pt x="2774" y="724"/>
                    </a:lnTo>
                    <a:lnTo>
                      <a:pt x="2806" y="713"/>
                    </a:lnTo>
                    <a:lnTo>
                      <a:pt x="2838" y="701"/>
                    </a:lnTo>
                    <a:lnTo>
                      <a:pt x="2869" y="688"/>
                    </a:lnTo>
                    <a:lnTo>
                      <a:pt x="2900" y="675"/>
                    </a:lnTo>
                    <a:lnTo>
                      <a:pt x="2931" y="663"/>
                    </a:lnTo>
                    <a:lnTo>
                      <a:pt x="2962" y="649"/>
                    </a:lnTo>
                    <a:lnTo>
                      <a:pt x="2993" y="635"/>
                    </a:lnTo>
                  </a:path>
                </a:pathLst>
              </a:custGeom>
              <a:noFill/>
              <a:ln w="2857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1188" y="2502"/>
                <a:ext cx="3347" cy="421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09" y="70"/>
                  </a:cxn>
                  <a:cxn ang="0">
                    <a:pos x="165" y="92"/>
                  </a:cxn>
                  <a:cxn ang="0">
                    <a:pos x="220" y="113"/>
                  </a:cxn>
                  <a:cxn ang="0">
                    <a:pos x="276" y="134"/>
                  </a:cxn>
                  <a:cxn ang="0">
                    <a:pos x="332" y="153"/>
                  </a:cxn>
                  <a:cxn ang="0">
                    <a:pos x="389" y="173"/>
                  </a:cxn>
                  <a:cxn ang="0">
                    <a:pos x="446" y="191"/>
                  </a:cxn>
                  <a:cxn ang="0">
                    <a:pos x="503" y="209"/>
                  </a:cxn>
                  <a:cxn ang="0">
                    <a:pos x="561" y="226"/>
                  </a:cxn>
                  <a:cxn ang="0">
                    <a:pos x="618" y="242"/>
                  </a:cxn>
                  <a:cxn ang="0">
                    <a:pos x="676" y="258"/>
                  </a:cxn>
                  <a:cxn ang="0">
                    <a:pos x="735" y="273"/>
                  </a:cxn>
                  <a:cxn ang="0">
                    <a:pos x="793" y="287"/>
                  </a:cxn>
                  <a:cxn ang="0">
                    <a:pos x="852" y="301"/>
                  </a:cxn>
                  <a:cxn ang="0">
                    <a:pos x="911" y="313"/>
                  </a:cxn>
                  <a:cxn ang="0">
                    <a:pos x="971" y="325"/>
                  </a:cxn>
                  <a:cxn ang="0">
                    <a:pos x="1031" y="337"/>
                  </a:cxn>
                  <a:cxn ang="0">
                    <a:pos x="1091" y="347"/>
                  </a:cxn>
                  <a:cxn ang="0">
                    <a:pos x="1151" y="357"/>
                  </a:cxn>
                  <a:cxn ang="0">
                    <a:pos x="1211" y="366"/>
                  </a:cxn>
                  <a:cxn ang="0">
                    <a:pos x="1272" y="374"/>
                  </a:cxn>
                  <a:cxn ang="0">
                    <a:pos x="1333" y="382"/>
                  </a:cxn>
                  <a:cxn ang="0">
                    <a:pos x="1395" y="388"/>
                  </a:cxn>
                  <a:cxn ang="0">
                    <a:pos x="1456" y="394"/>
                  </a:cxn>
                  <a:cxn ang="0">
                    <a:pos x="1517" y="399"/>
                  </a:cxn>
                  <a:cxn ang="0">
                    <a:pos x="1579" y="404"/>
                  </a:cxn>
                  <a:cxn ang="0">
                    <a:pos x="1641" y="407"/>
                  </a:cxn>
                  <a:cxn ang="0">
                    <a:pos x="1704" y="410"/>
                  </a:cxn>
                  <a:cxn ang="0">
                    <a:pos x="1766" y="412"/>
                  </a:cxn>
                  <a:cxn ang="0">
                    <a:pos x="1829" y="413"/>
                  </a:cxn>
                  <a:cxn ang="0">
                    <a:pos x="1892" y="414"/>
                  </a:cxn>
                  <a:cxn ang="0">
                    <a:pos x="2022" y="412"/>
                  </a:cxn>
                  <a:cxn ang="0">
                    <a:pos x="2086" y="410"/>
                  </a:cxn>
                  <a:cxn ang="0">
                    <a:pos x="2151" y="407"/>
                  </a:cxn>
                  <a:cxn ang="0">
                    <a:pos x="2215" y="403"/>
                  </a:cxn>
                  <a:cxn ang="0">
                    <a:pos x="2279" y="399"/>
                  </a:cxn>
                  <a:cxn ang="0">
                    <a:pos x="2342" y="393"/>
                  </a:cxn>
                  <a:cxn ang="0">
                    <a:pos x="2405" y="387"/>
                  </a:cxn>
                  <a:cxn ang="0">
                    <a:pos x="2469" y="379"/>
                  </a:cxn>
                  <a:cxn ang="0">
                    <a:pos x="2532" y="372"/>
                  </a:cxn>
                  <a:cxn ang="0">
                    <a:pos x="2594" y="363"/>
                  </a:cxn>
                  <a:cxn ang="0">
                    <a:pos x="2657" y="353"/>
                  </a:cxn>
                  <a:cxn ang="0">
                    <a:pos x="2719" y="343"/>
                  </a:cxn>
                  <a:cxn ang="0">
                    <a:pos x="2781" y="332"/>
                  </a:cxn>
                  <a:cxn ang="0">
                    <a:pos x="2842" y="320"/>
                  </a:cxn>
                  <a:cxn ang="0">
                    <a:pos x="2903" y="307"/>
                  </a:cxn>
                  <a:cxn ang="0">
                    <a:pos x="2965" y="293"/>
                  </a:cxn>
                  <a:cxn ang="0">
                    <a:pos x="3025" y="279"/>
                  </a:cxn>
                  <a:cxn ang="0">
                    <a:pos x="3085" y="264"/>
                  </a:cxn>
                  <a:cxn ang="0">
                    <a:pos x="3145" y="248"/>
                  </a:cxn>
                  <a:cxn ang="0">
                    <a:pos x="3205" y="231"/>
                  </a:cxn>
                  <a:cxn ang="0">
                    <a:pos x="3265" y="214"/>
                  </a:cxn>
                  <a:cxn ang="0">
                    <a:pos x="3324" y="196"/>
                  </a:cxn>
                  <a:cxn ang="0">
                    <a:pos x="3383" y="177"/>
                  </a:cxn>
                  <a:cxn ang="0">
                    <a:pos x="3441" y="157"/>
                  </a:cxn>
                  <a:cxn ang="0">
                    <a:pos x="3499" y="137"/>
                  </a:cxn>
                  <a:cxn ang="0">
                    <a:pos x="3557" y="116"/>
                  </a:cxn>
                  <a:cxn ang="0">
                    <a:pos x="3615" y="94"/>
                  </a:cxn>
                  <a:cxn ang="0">
                    <a:pos x="3672" y="71"/>
                  </a:cxn>
                  <a:cxn ang="0">
                    <a:pos x="3729" y="48"/>
                  </a:cxn>
                  <a:cxn ang="0">
                    <a:pos x="3785" y="24"/>
                  </a:cxn>
                  <a:cxn ang="0">
                    <a:pos x="3841" y="0"/>
                  </a:cxn>
                </a:cxnLst>
                <a:rect l="0" t="0" r="r" b="b"/>
                <a:pathLst>
                  <a:path w="3842" h="415">
                    <a:moveTo>
                      <a:pt x="0" y="25"/>
                    </a:moveTo>
                    <a:lnTo>
                      <a:pt x="109" y="70"/>
                    </a:lnTo>
                    <a:lnTo>
                      <a:pt x="165" y="92"/>
                    </a:lnTo>
                    <a:lnTo>
                      <a:pt x="220" y="113"/>
                    </a:lnTo>
                    <a:lnTo>
                      <a:pt x="276" y="134"/>
                    </a:lnTo>
                    <a:lnTo>
                      <a:pt x="332" y="153"/>
                    </a:lnTo>
                    <a:lnTo>
                      <a:pt x="389" y="173"/>
                    </a:lnTo>
                    <a:lnTo>
                      <a:pt x="446" y="191"/>
                    </a:lnTo>
                    <a:lnTo>
                      <a:pt x="503" y="209"/>
                    </a:lnTo>
                    <a:lnTo>
                      <a:pt x="561" y="226"/>
                    </a:lnTo>
                    <a:lnTo>
                      <a:pt x="618" y="242"/>
                    </a:lnTo>
                    <a:lnTo>
                      <a:pt x="676" y="258"/>
                    </a:lnTo>
                    <a:lnTo>
                      <a:pt x="735" y="273"/>
                    </a:lnTo>
                    <a:lnTo>
                      <a:pt x="793" y="287"/>
                    </a:lnTo>
                    <a:lnTo>
                      <a:pt x="852" y="301"/>
                    </a:lnTo>
                    <a:lnTo>
                      <a:pt x="911" y="313"/>
                    </a:lnTo>
                    <a:lnTo>
                      <a:pt x="971" y="325"/>
                    </a:lnTo>
                    <a:lnTo>
                      <a:pt x="1031" y="337"/>
                    </a:lnTo>
                    <a:lnTo>
                      <a:pt x="1091" y="347"/>
                    </a:lnTo>
                    <a:lnTo>
                      <a:pt x="1151" y="357"/>
                    </a:lnTo>
                    <a:lnTo>
                      <a:pt x="1211" y="366"/>
                    </a:lnTo>
                    <a:lnTo>
                      <a:pt x="1272" y="374"/>
                    </a:lnTo>
                    <a:lnTo>
                      <a:pt x="1333" y="382"/>
                    </a:lnTo>
                    <a:lnTo>
                      <a:pt x="1395" y="388"/>
                    </a:lnTo>
                    <a:lnTo>
                      <a:pt x="1456" y="394"/>
                    </a:lnTo>
                    <a:lnTo>
                      <a:pt x="1517" y="399"/>
                    </a:lnTo>
                    <a:lnTo>
                      <a:pt x="1579" y="404"/>
                    </a:lnTo>
                    <a:lnTo>
                      <a:pt x="1641" y="407"/>
                    </a:lnTo>
                    <a:lnTo>
                      <a:pt x="1704" y="410"/>
                    </a:lnTo>
                    <a:lnTo>
                      <a:pt x="1766" y="412"/>
                    </a:lnTo>
                    <a:lnTo>
                      <a:pt x="1829" y="413"/>
                    </a:lnTo>
                    <a:lnTo>
                      <a:pt x="1892" y="414"/>
                    </a:lnTo>
                    <a:lnTo>
                      <a:pt x="2022" y="412"/>
                    </a:lnTo>
                    <a:lnTo>
                      <a:pt x="2086" y="410"/>
                    </a:lnTo>
                    <a:lnTo>
                      <a:pt x="2151" y="407"/>
                    </a:lnTo>
                    <a:lnTo>
                      <a:pt x="2215" y="403"/>
                    </a:lnTo>
                    <a:lnTo>
                      <a:pt x="2279" y="399"/>
                    </a:lnTo>
                    <a:lnTo>
                      <a:pt x="2342" y="393"/>
                    </a:lnTo>
                    <a:lnTo>
                      <a:pt x="2405" y="387"/>
                    </a:lnTo>
                    <a:lnTo>
                      <a:pt x="2469" y="379"/>
                    </a:lnTo>
                    <a:lnTo>
                      <a:pt x="2532" y="372"/>
                    </a:lnTo>
                    <a:lnTo>
                      <a:pt x="2594" y="363"/>
                    </a:lnTo>
                    <a:lnTo>
                      <a:pt x="2657" y="353"/>
                    </a:lnTo>
                    <a:lnTo>
                      <a:pt x="2719" y="343"/>
                    </a:lnTo>
                    <a:lnTo>
                      <a:pt x="2781" y="332"/>
                    </a:lnTo>
                    <a:lnTo>
                      <a:pt x="2842" y="320"/>
                    </a:lnTo>
                    <a:lnTo>
                      <a:pt x="2903" y="307"/>
                    </a:lnTo>
                    <a:lnTo>
                      <a:pt x="2965" y="293"/>
                    </a:lnTo>
                    <a:lnTo>
                      <a:pt x="3025" y="279"/>
                    </a:lnTo>
                    <a:lnTo>
                      <a:pt x="3085" y="264"/>
                    </a:lnTo>
                    <a:lnTo>
                      <a:pt x="3145" y="248"/>
                    </a:lnTo>
                    <a:lnTo>
                      <a:pt x="3205" y="231"/>
                    </a:lnTo>
                    <a:lnTo>
                      <a:pt x="3265" y="214"/>
                    </a:lnTo>
                    <a:lnTo>
                      <a:pt x="3324" y="196"/>
                    </a:lnTo>
                    <a:lnTo>
                      <a:pt x="3383" y="177"/>
                    </a:lnTo>
                    <a:lnTo>
                      <a:pt x="3441" y="157"/>
                    </a:lnTo>
                    <a:lnTo>
                      <a:pt x="3499" y="137"/>
                    </a:lnTo>
                    <a:lnTo>
                      <a:pt x="3557" y="116"/>
                    </a:lnTo>
                    <a:lnTo>
                      <a:pt x="3615" y="94"/>
                    </a:lnTo>
                    <a:lnTo>
                      <a:pt x="3672" y="71"/>
                    </a:lnTo>
                    <a:lnTo>
                      <a:pt x="3729" y="48"/>
                    </a:lnTo>
                    <a:lnTo>
                      <a:pt x="3785" y="24"/>
                    </a:lnTo>
                    <a:lnTo>
                      <a:pt x="3841" y="0"/>
                    </a:lnTo>
                  </a:path>
                </a:pathLst>
              </a:custGeom>
              <a:noFill/>
              <a:ln w="2857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 rot="600000" flipV="1">
                <a:off x="1931" y="2844"/>
                <a:ext cx="278" cy="148"/>
              </a:xfrm>
              <a:prstGeom prst="rect">
                <a:avLst/>
              </a:prstGeom>
              <a:solidFill>
                <a:srgbClr val="FF00FF"/>
              </a:solidFill>
              <a:ln w="13334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 rot="20520000" flipV="1">
                <a:off x="4000" y="2681"/>
                <a:ext cx="279" cy="148"/>
              </a:xfrm>
              <a:prstGeom prst="rect">
                <a:avLst/>
              </a:prstGeom>
              <a:solidFill>
                <a:srgbClr val="FF00FF"/>
              </a:solidFill>
              <a:ln w="13334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5" y="1593"/>
                <a:ext cx="1064" cy="1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5" y="7"/>
                  </a:cxn>
                  <a:cxn ang="0">
                    <a:pos x="172" y="15"/>
                  </a:cxn>
                  <a:cxn ang="0">
                    <a:pos x="228" y="24"/>
                  </a:cxn>
                  <a:cxn ang="0">
                    <a:pos x="284" y="37"/>
                  </a:cxn>
                  <a:cxn ang="0">
                    <a:pos x="338" y="52"/>
                  </a:cxn>
                  <a:cxn ang="0">
                    <a:pos x="391" y="69"/>
                  </a:cxn>
                  <a:cxn ang="0">
                    <a:pos x="443" y="88"/>
                  </a:cxn>
                  <a:cxn ang="0">
                    <a:pos x="494" y="110"/>
                  </a:cxn>
                  <a:cxn ang="0">
                    <a:pos x="544" y="134"/>
                  </a:cxn>
                  <a:cxn ang="0">
                    <a:pos x="592" y="159"/>
                  </a:cxn>
                  <a:cxn ang="0">
                    <a:pos x="640" y="187"/>
                  </a:cxn>
                  <a:cxn ang="0">
                    <a:pos x="686" y="217"/>
                  </a:cxn>
                  <a:cxn ang="0">
                    <a:pos x="730" y="249"/>
                  </a:cxn>
                  <a:cxn ang="0">
                    <a:pos x="773" y="283"/>
                  </a:cxn>
                  <a:cxn ang="0">
                    <a:pos x="814" y="318"/>
                  </a:cxn>
                  <a:cxn ang="0">
                    <a:pos x="854" y="355"/>
                  </a:cxn>
                  <a:cxn ang="0">
                    <a:pos x="893" y="394"/>
                  </a:cxn>
                  <a:cxn ang="0">
                    <a:pos x="929" y="435"/>
                  </a:cxn>
                  <a:cxn ang="0">
                    <a:pos x="964" y="477"/>
                  </a:cxn>
                  <a:cxn ang="0">
                    <a:pos x="997" y="520"/>
                  </a:cxn>
                  <a:cxn ang="0">
                    <a:pos x="1028" y="566"/>
                  </a:cxn>
                  <a:cxn ang="0">
                    <a:pos x="1057" y="612"/>
                  </a:cxn>
                  <a:cxn ang="0">
                    <a:pos x="1084" y="660"/>
                  </a:cxn>
                  <a:cxn ang="0">
                    <a:pos x="1109" y="709"/>
                  </a:cxn>
                  <a:cxn ang="0">
                    <a:pos x="1132" y="759"/>
                  </a:cxn>
                  <a:cxn ang="0">
                    <a:pos x="1153" y="811"/>
                  </a:cxn>
                  <a:cxn ang="0">
                    <a:pos x="1171" y="863"/>
                  </a:cxn>
                  <a:cxn ang="0">
                    <a:pos x="1187" y="917"/>
                  </a:cxn>
                  <a:cxn ang="0">
                    <a:pos x="1201" y="972"/>
                  </a:cxn>
                  <a:cxn ang="0">
                    <a:pos x="1212" y="1027"/>
                  </a:cxn>
                  <a:cxn ang="0">
                    <a:pos x="1222" y="1084"/>
                  </a:cxn>
                </a:cxnLst>
                <a:rect l="0" t="0" r="r" b="b"/>
                <a:pathLst>
                  <a:path w="1223" h="1085">
                    <a:moveTo>
                      <a:pt x="0" y="0"/>
                    </a:moveTo>
                    <a:lnTo>
                      <a:pt x="115" y="7"/>
                    </a:lnTo>
                    <a:lnTo>
                      <a:pt x="172" y="15"/>
                    </a:lnTo>
                    <a:lnTo>
                      <a:pt x="228" y="24"/>
                    </a:lnTo>
                    <a:lnTo>
                      <a:pt x="284" y="37"/>
                    </a:lnTo>
                    <a:lnTo>
                      <a:pt x="338" y="52"/>
                    </a:lnTo>
                    <a:lnTo>
                      <a:pt x="391" y="69"/>
                    </a:lnTo>
                    <a:lnTo>
                      <a:pt x="443" y="88"/>
                    </a:lnTo>
                    <a:lnTo>
                      <a:pt x="494" y="110"/>
                    </a:lnTo>
                    <a:lnTo>
                      <a:pt x="544" y="134"/>
                    </a:lnTo>
                    <a:lnTo>
                      <a:pt x="592" y="159"/>
                    </a:lnTo>
                    <a:lnTo>
                      <a:pt x="640" y="187"/>
                    </a:lnTo>
                    <a:lnTo>
                      <a:pt x="686" y="217"/>
                    </a:lnTo>
                    <a:lnTo>
                      <a:pt x="730" y="249"/>
                    </a:lnTo>
                    <a:lnTo>
                      <a:pt x="773" y="283"/>
                    </a:lnTo>
                    <a:lnTo>
                      <a:pt x="814" y="318"/>
                    </a:lnTo>
                    <a:lnTo>
                      <a:pt x="854" y="355"/>
                    </a:lnTo>
                    <a:lnTo>
                      <a:pt x="893" y="394"/>
                    </a:lnTo>
                    <a:lnTo>
                      <a:pt x="929" y="435"/>
                    </a:lnTo>
                    <a:lnTo>
                      <a:pt x="964" y="477"/>
                    </a:lnTo>
                    <a:lnTo>
                      <a:pt x="997" y="520"/>
                    </a:lnTo>
                    <a:lnTo>
                      <a:pt x="1028" y="566"/>
                    </a:lnTo>
                    <a:lnTo>
                      <a:pt x="1057" y="612"/>
                    </a:lnTo>
                    <a:lnTo>
                      <a:pt x="1084" y="660"/>
                    </a:lnTo>
                    <a:lnTo>
                      <a:pt x="1109" y="709"/>
                    </a:lnTo>
                    <a:lnTo>
                      <a:pt x="1132" y="759"/>
                    </a:lnTo>
                    <a:lnTo>
                      <a:pt x="1153" y="811"/>
                    </a:lnTo>
                    <a:lnTo>
                      <a:pt x="1171" y="863"/>
                    </a:lnTo>
                    <a:lnTo>
                      <a:pt x="1187" y="917"/>
                    </a:lnTo>
                    <a:lnTo>
                      <a:pt x="1201" y="972"/>
                    </a:lnTo>
                    <a:lnTo>
                      <a:pt x="1212" y="1027"/>
                    </a:lnTo>
                    <a:lnTo>
                      <a:pt x="1222" y="1084"/>
                    </a:lnTo>
                  </a:path>
                </a:pathLst>
              </a:custGeom>
              <a:noFill/>
              <a:ln w="13335" cap="flat" cmpd="sng">
                <a:solidFill>
                  <a:srgbClr val="66CC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2543" y="2156"/>
                <a:ext cx="332" cy="757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V="1">
                <a:off x="2886" y="2453"/>
                <a:ext cx="491" cy="451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3376" y="2453"/>
                <a:ext cx="282" cy="358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V="1">
                <a:off x="3661" y="2428"/>
                <a:ext cx="249" cy="383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V="1">
                <a:off x="1586" y="2173"/>
                <a:ext cx="972" cy="510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2558" y="2173"/>
                <a:ext cx="139" cy="731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V="1">
                <a:off x="2697" y="2403"/>
                <a:ext cx="401" cy="493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3917" y="2428"/>
                <a:ext cx="300" cy="196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flipV="1">
                <a:off x="4224" y="2292"/>
                <a:ext cx="128" cy="332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4355" y="2292"/>
                <a:ext cx="344" cy="0"/>
              </a:xfrm>
              <a:prstGeom prst="line">
                <a:avLst/>
              </a:prstGeom>
              <a:noFill/>
              <a:ln w="13335">
                <a:solidFill>
                  <a:srgbClr val="66CC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1937" y="3007"/>
                <a:ext cx="118" cy="622"/>
              </a:xfrm>
              <a:custGeom>
                <a:avLst/>
                <a:gdLst/>
                <a:ahLst/>
                <a:cxnLst>
                  <a:cxn ang="0">
                    <a:pos x="135" y="0"/>
                  </a:cxn>
                  <a:cxn ang="0">
                    <a:pos x="0" y="613"/>
                  </a:cxn>
                  <a:cxn ang="0">
                    <a:pos x="0" y="605"/>
                  </a:cxn>
                </a:cxnLst>
                <a:rect l="0" t="0" r="r" b="b"/>
                <a:pathLst>
                  <a:path w="136" h="614">
                    <a:moveTo>
                      <a:pt x="135" y="0"/>
                    </a:moveTo>
                    <a:lnTo>
                      <a:pt x="0" y="613"/>
                    </a:lnTo>
                    <a:lnTo>
                      <a:pt x="0" y="605"/>
                    </a:lnTo>
                  </a:path>
                </a:pathLst>
              </a:custGeom>
              <a:noFill/>
              <a:ln w="13334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4166" y="2836"/>
                <a:ext cx="138" cy="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387"/>
                  </a:cxn>
                  <a:cxn ang="0">
                    <a:pos x="159" y="588"/>
                  </a:cxn>
                  <a:cxn ang="0">
                    <a:pos x="159" y="588"/>
                  </a:cxn>
                </a:cxnLst>
                <a:rect l="0" t="0" r="r" b="b"/>
                <a:pathLst>
                  <a:path w="160" h="589">
                    <a:moveTo>
                      <a:pt x="0" y="0"/>
                    </a:moveTo>
                    <a:lnTo>
                      <a:pt x="159" y="387"/>
                    </a:lnTo>
                    <a:lnTo>
                      <a:pt x="159" y="588"/>
                    </a:lnTo>
                    <a:lnTo>
                      <a:pt x="159" y="588"/>
                    </a:lnTo>
                  </a:path>
                </a:pathLst>
              </a:custGeom>
              <a:noFill/>
              <a:ln w="13334" cap="flat" cmpd="sng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flipH="1">
                <a:off x="4224" y="3441"/>
                <a:ext cx="153" cy="0"/>
              </a:xfrm>
              <a:prstGeom prst="line">
                <a:avLst/>
              </a:prstGeom>
              <a:noFill/>
              <a:ln w="13334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flipH="1">
                <a:off x="4250" y="3477"/>
                <a:ext cx="100" cy="0"/>
              </a:xfrm>
              <a:prstGeom prst="line">
                <a:avLst/>
              </a:prstGeom>
              <a:noFill/>
              <a:ln w="13334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flipH="1">
                <a:off x="4276" y="3518"/>
                <a:ext cx="55" cy="0"/>
              </a:xfrm>
              <a:prstGeom prst="line">
                <a:avLst/>
              </a:prstGeom>
              <a:noFill/>
              <a:ln w="13334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 flipH="1">
                <a:off x="4295" y="3555"/>
                <a:ext cx="12" cy="0"/>
              </a:xfrm>
              <a:prstGeom prst="line">
                <a:avLst/>
              </a:prstGeom>
              <a:noFill/>
              <a:ln w="13334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4581" y="1253"/>
                <a:ext cx="124" cy="1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61"/>
                  </a:cxn>
                  <a:cxn ang="0">
                    <a:pos x="141" y="101"/>
                  </a:cxn>
                  <a:cxn ang="0">
                    <a:pos x="141" y="101"/>
                  </a:cxn>
                  <a:cxn ang="0">
                    <a:pos x="0" y="0"/>
                  </a:cxn>
                </a:cxnLst>
                <a:rect l="0" t="0" r="r" b="b"/>
                <a:pathLst>
                  <a:path w="142" h="162">
                    <a:moveTo>
                      <a:pt x="0" y="0"/>
                    </a:moveTo>
                    <a:lnTo>
                      <a:pt x="0" y="161"/>
                    </a:lnTo>
                    <a:lnTo>
                      <a:pt x="141" y="101"/>
                    </a:lnTo>
                    <a:lnTo>
                      <a:pt x="141" y="10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8080"/>
              </a:solidFill>
              <a:ln w="28575" cap="flat" cmpd="sng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 useBgFill="1">
            <p:nvSpPr>
              <p:cNvPr id="34" name="Oval 31"/>
              <p:cNvSpPr>
                <a:spLocks noChangeArrowheads="1"/>
              </p:cNvSpPr>
              <p:nvPr/>
            </p:nvSpPr>
            <p:spPr bwMode="auto">
              <a:xfrm flipV="1">
                <a:off x="172" y="1424"/>
                <a:ext cx="325" cy="325"/>
              </a:xfrm>
              <a:prstGeom prst="ellipse">
                <a:avLst/>
              </a:prstGeom>
              <a:ln w="28575">
                <a:solidFill>
                  <a:srgbClr val="66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>
                <a:off x="332" y="1506"/>
                <a:ext cx="0" cy="170"/>
              </a:xfrm>
              <a:prstGeom prst="line">
                <a:avLst/>
              </a:prstGeom>
              <a:noFill/>
              <a:ln w="38100">
                <a:solidFill>
                  <a:srgbClr val="66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 flipH="1">
                <a:off x="258" y="1587"/>
                <a:ext cx="149" cy="0"/>
              </a:xfrm>
              <a:prstGeom prst="line">
                <a:avLst/>
              </a:prstGeom>
              <a:noFill/>
              <a:ln w="38100">
                <a:solidFill>
                  <a:srgbClr val="66CC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endParaRPr>
              </a:p>
            </p:txBody>
          </p:sp>
          <p:sp>
            <p:nvSpPr>
              <p:cNvPr id="37" name="Text Box 34"/>
              <p:cNvSpPr txBox="1">
                <a:spLocks noChangeArrowheads="1"/>
              </p:cNvSpPr>
              <p:nvPr/>
            </p:nvSpPr>
            <p:spPr bwMode="auto">
              <a:xfrm>
                <a:off x="150" y="1031"/>
                <a:ext cx="499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lang="fr-FR" sz="3200" b="1" i="1">
                    <a:solidFill>
                      <a:srgbClr val="66CCFF"/>
                    </a:solidFill>
                    <a:latin typeface="Times New Roman" pitchFamily="18" charset="0"/>
                  </a:rPr>
                  <a:t>Ion</a:t>
                </a:r>
                <a:endParaRPr lang="fr-FR" sz="3200">
                  <a:solidFill>
                    <a:srgbClr val="66CC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" name="Text Box 36"/>
              <p:cNvSpPr txBox="1">
                <a:spLocks noChangeArrowheads="1"/>
              </p:cNvSpPr>
              <p:nvPr/>
            </p:nvSpPr>
            <p:spPr bwMode="auto">
              <a:xfrm>
                <a:off x="3720" y="875"/>
                <a:ext cx="1540" cy="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eaLnBrk="0" hangingPunct="0">
                  <a:lnSpc>
                    <a:spcPct val="85000"/>
                  </a:lnSpc>
                  <a:spcBef>
                    <a:spcPct val="30000"/>
                  </a:spcBef>
                </a:pPr>
                <a:r>
                  <a:rPr lang="fr-FR" sz="3200" b="1" i="1" dirty="0">
                    <a:solidFill>
                      <a:srgbClr val="00CC00"/>
                    </a:solidFill>
                    <a:latin typeface="Times New Roman" pitchFamily="18" charset="0"/>
                  </a:rPr>
                  <a:t>preamplifier</a:t>
                </a:r>
                <a:endParaRPr lang="fr-FR" sz="3200" dirty="0">
                  <a:solidFill>
                    <a:srgbClr val="00CC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" name="Text Box 37"/>
              <p:cNvSpPr txBox="1">
                <a:spLocks noChangeArrowheads="1"/>
              </p:cNvSpPr>
              <p:nvPr/>
            </p:nvSpPr>
            <p:spPr bwMode="auto">
              <a:xfrm>
                <a:off x="2852" y="1839"/>
                <a:ext cx="1287" cy="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eaLnBrk="0" hangingPunct="0">
                  <a:lnSpc>
                    <a:spcPct val="30000"/>
                  </a:lnSpc>
                  <a:spcBef>
                    <a:spcPct val="30000"/>
                  </a:spcBef>
                </a:pPr>
                <a:r>
                  <a:rPr lang="fr-FR" sz="3200" b="1" i="1" dirty="0" smtClean="0">
                    <a:solidFill>
                      <a:schemeClr val="folHlink"/>
                    </a:solidFill>
                    <a:latin typeface="Times New Roman" pitchFamily="18" charset="0"/>
                  </a:rPr>
                  <a:t>seconda</a:t>
                </a:r>
                <a:r>
                  <a:rPr lang="cs-CZ" sz="3200" b="1" i="1" dirty="0" smtClean="0">
                    <a:solidFill>
                      <a:schemeClr val="folHlink"/>
                    </a:solidFill>
                    <a:latin typeface="Times New Roman" pitchFamily="18" charset="0"/>
                  </a:rPr>
                  <a:t>r</a:t>
                </a:r>
                <a:r>
                  <a:rPr lang="fr-FR" sz="3200" b="1" i="1" dirty="0" smtClean="0">
                    <a:solidFill>
                      <a:schemeClr val="folHlink"/>
                    </a:solidFill>
                    <a:latin typeface="Times New Roman" pitchFamily="18" charset="0"/>
                  </a:rPr>
                  <a:t>y </a:t>
                </a:r>
                <a:endParaRPr lang="fr-FR" sz="3200" b="1" i="1" dirty="0">
                  <a:solidFill>
                    <a:schemeClr val="folHlink"/>
                  </a:solidFill>
                  <a:latin typeface="Times New Roman" pitchFamily="18" charset="0"/>
                </a:endParaRPr>
              </a:p>
              <a:p>
                <a:pPr eaLnBrk="0" hangingPunct="0">
                  <a:lnSpc>
                    <a:spcPct val="30000"/>
                  </a:lnSpc>
                  <a:spcBef>
                    <a:spcPct val="30000"/>
                  </a:spcBef>
                </a:pPr>
                <a:r>
                  <a:rPr lang="fr-FR" sz="3200" b="1" i="1" dirty="0">
                    <a:solidFill>
                      <a:schemeClr val="folHlink"/>
                    </a:solidFill>
                    <a:latin typeface="Times New Roman" pitchFamily="18" charset="0"/>
                  </a:rPr>
                  <a:t>electrons</a:t>
                </a:r>
                <a:endParaRPr lang="fr-FR" sz="3200" b="1" i="1" dirty="0">
                  <a:solidFill>
                    <a:schemeClr val="folHlin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457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err="1"/>
              <a:t>Microchannel</a:t>
            </a:r>
            <a:r>
              <a:rPr lang="cs-CZ" sz="4800" dirty="0"/>
              <a:t> plate </a:t>
            </a:r>
            <a:r>
              <a:rPr lang="cs-CZ" sz="4800" dirty="0" err="1"/>
              <a:t>detector</a:t>
            </a:r>
            <a:r>
              <a:rPr lang="cs-CZ" sz="4800" dirty="0"/>
              <a:t> (MCP)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54</a:t>
            </a:fld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Mikrokanálková</a:t>
            </a:r>
            <a:r>
              <a:rPr lang="cs-CZ" dirty="0"/>
              <a:t> deska je vyrobena z vysoce odporového materiálu obvykle 2 mm silného s pravidelnou řadou drobných trubek nebo štěrbin (</a:t>
            </a:r>
            <a:r>
              <a:rPr lang="cs-CZ" dirty="0" err="1"/>
              <a:t>microchannels</a:t>
            </a:r>
            <a:r>
              <a:rPr lang="cs-CZ" dirty="0"/>
              <a:t>) s průměrem přibližně 10µm. Každý </a:t>
            </a:r>
            <a:r>
              <a:rPr lang="cs-CZ" dirty="0" err="1"/>
              <a:t>mikrokanálek</a:t>
            </a:r>
            <a:r>
              <a:rPr lang="cs-CZ" dirty="0"/>
              <a:t> je kontinuální dynoda, tedy elektronový násobič, ve kterém probíhá násobení působením silného elektrického pole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8" name="Zástupný symbol pro obsah 7" descr="772px-Mcp_schematic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96393"/>
            <a:ext cx="4038600" cy="3133576"/>
          </a:xfrm>
        </p:spPr>
      </p:pic>
    </p:spTree>
    <p:extLst>
      <p:ext uri="{BB962C8B-B14F-4D97-AF65-F5344CB8AC3E}">
        <p14:creationId xmlns:p14="http://schemas.microsoft.com/office/powerpoint/2010/main" val="1255635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Elektronový násobič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55</a:t>
            </a:fld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258248" y="1618219"/>
            <a:ext cx="7881080" cy="4463901"/>
            <a:chOff x="258248" y="1618219"/>
            <a:chExt cx="7881080" cy="4463901"/>
          </a:xfrm>
        </p:grpSpPr>
        <p:sp>
          <p:nvSpPr>
            <p:cNvPr id="8" name="Rectangle 26"/>
            <p:cNvSpPr>
              <a:spLocks noChangeArrowheads="1"/>
            </p:cNvSpPr>
            <p:nvPr/>
          </p:nvSpPr>
          <p:spPr bwMode="auto">
            <a:xfrm>
              <a:off x="258248" y="1618219"/>
              <a:ext cx="7881080" cy="44639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9909" y="3332979"/>
              <a:ext cx="5829507" cy="2692271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127363" y="2923471"/>
              <a:ext cx="782638" cy="3210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hlink"/>
                  </a:solidFill>
                  <a:latin typeface="Trebuchet MS" pitchFamily="34" charset="0"/>
                </a:rPr>
                <a:t>Analog</a:t>
              </a:r>
              <a:endParaRPr lang="cs-CZ" sz="2000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6972211" y="3603700"/>
              <a:ext cx="659543" cy="3210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 dirty="0">
                  <a:solidFill>
                    <a:schemeClr val="hlink"/>
                  </a:solidFill>
                  <a:latin typeface="Trebuchet MS" pitchFamily="34" charset="0"/>
                </a:rPr>
                <a:t>Pulse</a:t>
              </a:r>
              <a:endParaRPr lang="cs-CZ" sz="2000" dirty="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1464877" y="4193896"/>
              <a:ext cx="571401" cy="3210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chemeClr val="accent2"/>
                  </a:solidFill>
                  <a:latin typeface="Trebuchet MS" pitchFamily="34" charset="0"/>
                </a:rPr>
                <a:t>-</a:t>
              </a:r>
              <a:r>
                <a:rPr lang="en-US" sz="1600" b="1">
                  <a:solidFill>
                    <a:schemeClr val="accent2"/>
                  </a:solidFill>
                  <a:latin typeface="Trebuchet MS" pitchFamily="34" charset="0"/>
                </a:rPr>
                <a:t>2</a:t>
              </a:r>
              <a:r>
                <a:rPr lang="cs-CZ" sz="1600" b="1">
                  <a:solidFill>
                    <a:schemeClr val="accent2"/>
                  </a:solidFill>
                  <a:latin typeface="Trebuchet MS" pitchFamily="34" charset="0"/>
                </a:rPr>
                <a:t>kV</a:t>
              </a:r>
              <a:endParaRPr lang="cs-CZ" sz="1600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5805094" y="3408019"/>
              <a:ext cx="594197" cy="43609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>
                  <a:solidFill>
                    <a:schemeClr val="accent2"/>
                  </a:solidFill>
                  <a:latin typeface="Trebuchet MS" pitchFamily="34" charset="0"/>
                </a:rPr>
                <a:t>Gate</a:t>
              </a:r>
            </a:p>
            <a:p>
              <a:pPr algn="ctr" eaLnBrk="0" hangingPunct="0"/>
              <a:r>
                <a:rPr lang="en-US" sz="1200" b="1">
                  <a:solidFill>
                    <a:schemeClr val="accent2"/>
                  </a:solidFill>
                  <a:latin typeface="Trebuchet MS" pitchFamily="34" charset="0"/>
                </a:rPr>
                <a:t>+230v</a:t>
              </a:r>
              <a:endParaRPr lang="cs-CZ" sz="2000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273253" y="2778106"/>
              <a:ext cx="145890" cy="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4834016" y="2778106"/>
              <a:ext cx="145890" cy="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flipV="1">
              <a:off x="4419142" y="2123966"/>
              <a:ext cx="218834" cy="65414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H="1" flipV="1">
              <a:off x="4637977" y="2123966"/>
              <a:ext cx="218834" cy="65414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6874383" y="4676731"/>
              <a:ext cx="145890" cy="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7435146" y="4676731"/>
              <a:ext cx="145890" cy="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V="1">
              <a:off x="7020272" y="4022591"/>
              <a:ext cx="218834" cy="65414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 flipV="1">
              <a:off x="7239107" y="4022591"/>
              <a:ext cx="218834" cy="65414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153294" y="4022790"/>
              <a:ext cx="0" cy="436093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4829457" y="5744451"/>
              <a:ext cx="145890" cy="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H="1">
              <a:off x="4811221" y="5739908"/>
              <a:ext cx="22796" cy="63597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 flipH="1">
              <a:off x="4856811" y="5738394"/>
              <a:ext cx="22796" cy="63597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4900882" y="5741422"/>
              <a:ext cx="22795" cy="63597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1569433" y="5459504"/>
              <a:ext cx="859921" cy="264211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b="1" dirty="0" smtClean="0">
                  <a:solidFill>
                    <a:schemeClr val="hlink"/>
                  </a:solidFill>
                  <a:latin typeface="Trebuchet MS" pitchFamily="34" charset="0"/>
                </a:rPr>
                <a:t>Deflector</a:t>
              </a:r>
              <a:endParaRPr lang="cs-CZ" sz="1200" dirty="0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>
              <a:off x="4944953" y="5739908"/>
              <a:ext cx="22796" cy="63597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  <p:pic>
          <p:nvPicPr>
            <p:cNvPr id="29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217" y="1618219"/>
              <a:ext cx="2626014" cy="21108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3000795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Scintilátor + fotonásobič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56</a:t>
            </a:fld>
            <a:endParaRPr lang="cs-CZ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5300" y="1493838"/>
            <a:ext cx="8153400" cy="4940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8" name="Picture 8" descr="Dynolite1"/>
          <p:cNvPicPr>
            <a:picLocks noChangeAspect="1" noChangeArrowheads="1"/>
          </p:cNvPicPr>
          <p:nvPr/>
        </p:nvPicPr>
        <p:blipFill>
          <a:blip r:embed="rId2" cstate="print"/>
          <a:srcRect b="11588"/>
          <a:stretch>
            <a:fillRect/>
          </a:stretch>
        </p:blipFill>
        <p:spPr bwMode="auto">
          <a:xfrm>
            <a:off x="1371600" y="1952625"/>
            <a:ext cx="6781800" cy="442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58442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4800" dirty="0"/>
              <a:t>Dynamický rozsah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defRPr/>
            </a:pPr>
            <a:r>
              <a:rPr lang="cs-CZ" dirty="0"/>
              <a:t>Zvýšení dynamického rozsahu kombinací čítání pulsů a analogového měření</a:t>
            </a:r>
            <a:r>
              <a:rPr lang="fr-FR" dirty="0"/>
              <a:t>.</a:t>
            </a:r>
          </a:p>
          <a:p>
            <a:pPr>
              <a:defRPr/>
            </a:pPr>
            <a:r>
              <a:rPr lang="cs-CZ" dirty="0"/>
              <a:t>Použití dvoustupňového elektronového </a:t>
            </a:r>
            <a:r>
              <a:rPr lang="cs-CZ" dirty="0" smtClean="0"/>
              <a:t>násobiče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57</a:t>
            </a:fld>
            <a:endParaRPr lang="cs-CZ"/>
          </a:p>
        </p:txBody>
      </p:sp>
      <p:graphicFrame>
        <p:nvGraphicFramePr>
          <p:cNvPr id="7" name="Objek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936062"/>
              </p:ext>
            </p:extLst>
          </p:nvPr>
        </p:nvGraphicFramePr>
        <p:xfrm>
          <a:off x="1691680" y="2420888"/>
          <a:ext cx="6246688" cy="404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List" r:id="rId4" imgW="7258185" imgH="4695757" progId="Excel.Sheet.8">
                  <p:embed followColorScheme="full"/>
                </p:oleObj>
              </mc:Choice>
              <mc:Fallback>
                <p:oleObj name="List" r:id="rId4" imgW="7258185" imgH="4695757" progId="Excel.Sheet.8">
                  <p:embed followColorScheme="full"/>
                  <p:pic>
                    <p:nvPicPr>
                      <p:cNvPr id="0" name="Objek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2420888"/>
                        <a:ext cx="6246688" cy="4040906"/>
                      </a:xfrm>
                      <a:prstGeom prst="rect">
                        <a:avLst/>
                      </a:prstGeom>
                      <a:solidFill>
                        <a:srgbClr val="0070C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54000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Použitelné koncentrace rozpuštěného  vzorku (solnost)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65000"/>
              <a:defRPr/>
            </a:pPr>
            <a:r>
              <a:rPr lang="cs-CZ" dirty="0"/>
              <a:t>Prakticky použitelné limitní koncentrace</a:t>
            </a:r>
            <a:endParaRPr lang="fr-FR" dirty="0"/>
          </a:p>
          <a:p>
            <a:pPr lvl="1">
              <a:buSzPct val="65000"/>
              <a:defRPr/>
            </a:pPr>
            <a:r>
              <a:rPr lang="fr-FR" sz="2400" dirty="0"/>
              <a:t>0.1% AlCl3</a:t>
            </a:r>
          </a:p>
          <a:p>
            <a:pPr lvl="1">
              <a:buSzPct val="65000"/>
              <a:defRPr/>
            </a:pPr>
            <a:r>
              <a:rPr lang="fr-FR" sz="2400" dirty="0"/>
              <a:t>0.3% NaCl</a:t>
            </a:r>
          </a:p>
          <a:p>
            <a:pPr lvl="1">
              <a:buSzPct val="65000"/>
              <a:defRPr/>
            </a:pPr>
            <a:r>
              <a:rPr lang="fr-FR" sz="2400" dirty="0"/>
              <a:t>20% </a:t>
            </a:r>
            <a:r>
              <a:rPr lang="cs-CZ" sz="2400" dirty="0"/>
              <a:t>ve vodě rozpustné organiky</a:t>
            </a:r>
            <a:endParaRPr lang="fr-FR" sz="2400" dirty="0"/>
          </a:p>
          <a:p>
            <a:pPr>
              <a:buSzPct val="65000"/>
              <a:defRPr/>
            </a:pPr>
            <a:r>
              <a:rPr lang="cs-CZ" dirty="0"/>
              <a:t>Postupné blokování kónusů způsobuje drift; lze jej ovlivnit:</a:t>
            </a:r>
            <a:endParaRPr lang="fr-FR" dirty="0"/>
          </a:p>
          <a:p>
            <a:pPr lvl="1">
              <a:buSzPct val="65000"/>
              <a:defRPr/>
            </a:pPr>
            <a:r>
              <a:rPr lang="cs-CZ" sz="2400" dirty="0"/>
              <a:t>Minimalizovat</a:t>
            </a:r>
            <a:r>
              <a:rPr lang="fr-FR" sz="2400" dirty="0"/>
              <a:t> </a:t>
            </a:r>
            <a:r>
              <a:rPr lang="cs-CZ" sz="2400" dirty="0"/>
              <a:t>vhodnou délkou proplachu zmlžovače</a:t>
            </a:r>
            <a:endParaRPr lang="fr-FR" sz="2400" dirty="0"/>
          </a:p>
          <a:p>
            <a:pPr lvl="1">
              <a:buSzPct val="65000"/>
              <a:defRPr/>
            </a:pPr>
            <a:r>
              <a:rPr lang="cs-CZ" sz="2400" dirty="0"/>
              <a:t>Kompenzovat porovnávacím prvkem</a:t>
            </a:r>
          </a:p>
          <a:p>
            <a:pPr lvl="1">
              <a:buSzPct val="65000"/>
              <a:defRPr/>
            </a:pPr>
            <a:r>
              <a:rPr lang="cs-CZ" sz="2400" dirty="0"/>
              <a:t>Eliminovat použitím</a:t>
            </a:r>
            <a:r>
              <a:rPr lang="fr-FR" sz="2400" dirty="0"/>
              <a:t> </a:t>
            </a:r>
            <a:r>
              <a:rPr lang="cs-CZ" sz="2400" dirty="0"/>
              <a:t>f</a:t>
            </a:r>
            <a:r>
              <a:rPr lang="fr-FR" sz="2400" dirty="0"/>
              <a:t>low injection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097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Izotopové 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 sz="3200" dirty="0"/>
              <a:t>QMS </a:t>
            </a:r>
            <a:r>
              <a:rPr lang="cs-CZ" sz="3200" dirty="0"/>
              <a:t>je sekvenční</a:t>
            </a:r>
            <a:r>
              <a:rPr lang="fr-FR" sz="3200" dirty="0"/>
              <a:t>, </a:t>
            </a:r>
            <a:r>
              <a:rPr lang="cs-CZ" sz="3200" dirty="0"/>
              <a:t>kdežto</a:t>
            </a:r>
            <a:r>
              <a:rPr lang="fr-FR" sz="3200" dirty="0"/>
              <a:t>TOF-MS </a:t>
            </a:r>
            <a:r>
              <a:rPr lang="cs-CZ" sz="3200" dirty="0"/>
              <a:t>a</a:t>
            </a:r>
            <a:r>
              <a:rPr lang="fr-FR" sz="3200" dirty="0"/>
              <a:t> multi</a:t>
            </a:r>
            <a:r>
              <a:rPr lang="cs-CZ" sz="3200" dirty="0" err="1"/>
              <a:t>ko</a:t>
            </a:r>
            <a:r>
              <a:rPr lang="fr-FR" sz="3200" dirty="0"/>
              <a:t>le</a:t>
            </a:r>
            <a:r>
              <a:rPr lang="cs-CZ" sz="3200" dirty="0"/>
              <a:t>k</a:t>
            </a:r>
            <a:r>
              <a:rPr lang="fr-FR" sz="3200" dirty="0"/>
              <a:t>tor SFMS </a:t>
            </a:r>
            <a:r>
              <a:rPr lang="cs-CZ" sz="3200" dirty="0"/>
              <a:t>jsou</a:t>
            </a:r>
            <a:r>
              <a:rPr lang="fr-FR" sz="3200" dirty="0"/>
              <a:t> simult</a:t>
            </a:r>
            <a:r>
              <a:rPr lang="cs-CZ" sz="3200" dirty="0" err="1"/>
              <a:t>ánní</a:t>
            </a:r>
            <a:r>
              <a:rPr lang="fr-FR" sz="3200" dirty="0"/>
              <a:t>.</a:t>
            </a:r>
          </a:p>
          <a:p>
            <a:pPr>
              <a:defRPr/>
            </a:pPr>
            <a:r>
              <a:rPr lang="cs-CZ" sz="3200" dirty="0"/>
              <a:t>Nejlepší </a:t>
            </a:r>
            <a:r>
              <a:rPr lang="fr-FR" sz="3200" dirty="0"/>
              <a:t>RSD:</a:t>
            </a:r>
          </a:p>
          <a:p>
            <a:pPr marL="548640" lvl="2">
              <a:spcBef>
                <a:spcPts val="600"/>
              </a:spcBef>
              <a:buSzPct val="70000"/>
              <a:defRPr/>
            </a:pPr>
            <a:r>
              <a:rPr lang="fr-FR" sz="2900" dirty="0"/>
              <a:t>ICP-QMS: &lt; 0.1%</a:t>
            </a:r>
          </a:p>
          <a:p>
            <a:pPr marL="548640" lvl="2">
              <a:spcBef>
                <a:spcPts val="600"/>
              </a:spcBef>
              <a:buSzPct val="70000"/>
              <a:defRPr/>
            </a:pPr>
            <a:r>
              <a:rPr lang="fr-FR" sz="2900" dirty="0"/>
              <a:t>ICP-TOFMS: &lt; 0.1%</a:t>
            </a:r>
          </a:p>
          <a:p>
            <a:pPr marL="548640" lvl="2">
              <a:spcBef>
                <a:spcPts val="600"/>
              </a:spcBef>
              <a:buSzPct val="70000"/>
              <a:defRPr/>
            </a:pPr>
            <a:r>
              <a:rPr lang="fr-FR" sz="2900" dirty="0"/>
              <a:t>ICP-MC-SFMS: &lt; 0.01%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85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Analyzátory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90000"/>
              </a:lnSpc>
            </a:pPr>
            <a:r>
              <a:rPr lang="cs-CZ" sz="2800" dirty="0">
                <a:solidFill>
                  <a:schemeClr val="folHlink"/>
                </a:solidFill>
              </a:rPr>
              <a:t>Statické – nutná kombinace elektrického a magnetického pole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a) </a:t>
            </a:r>
            <a:r>
              <a:rPr lang="cs-CZ" b="1" i="1" dirty="0"/>
              <a:t>Sektorové analyzátory</a:t>
            </a:r>
            <a:r>
              <a:rPr lang="cs-CZ" dirty="0"/>
              <a:t> (ICP-MS obsahů </a:t>
            </a:r>
            <a:r>
              <a:rPr lang="cs-CZ" dirty="0" err="1"/>
              <a:t>ppt</a:t>
            </a:r>
            <a:r>
              <a:rPr lang="cs-CZ" dirty="0"/>
              <a:t> – </a:t>
            </a:r>
            <a:r>
              <a:rPr lang="cs-CZ" dirty="0" err="1"/>
              <a:t>ppq</a:t>
            </a:r>
            <a:r>
              <a:rPr lang="cs-CZ" dirty="0"/>
              <a:t>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b) Spektrometry s dvojí </a:t>
            </a:r>
            <a:r>
              <a:rPr lang="cs-CZ" dirty="0" err="1"/>
              <a:t>fokuzací</a:t>
            </a:r>
            <a:r>
              <a:rPr lang="cs-CZ" dirty="0"/>
              <a:t> (</a:t>
            </a:r>
            <a:r>
              <a:rPr lang="cs-CZ" dirty="0" err="1"/>
              <a:t>Mattauch-Herzog</a:t>
            </a:r>
            <a:r>
              <a:rPr lang="cs-CZ" dirty="0"/>
              <a:t>)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>
                <a:solidFill>
                  <a:schemeClr val="folHlink"/>
                </a:solidFill>
              </a:rPr>
              <a:t>Dynamické – dostačuje elektrické pole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a) Selektivní urychlovače (</a:t>
            </a:r>
            <a:r>
              <a:rPr lang="cs-CZ" dirty="0" err="1"/>
              <a:t>palletron</a:t>
            </a:r>
            <a:r>
              <a:rPr lang="cs-CZ" dirty="0"/>
              <a:t>, </a:t>
            </a:r>
            <a:r>
              <a:rPr lang="cs-CZ" dirty="0" err="1"/>
              <a:t>Bennetův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b) </a:t>
            </a:r>
            <a:r>
              <a:rPr lang="cs-CZ" b="1" i="1" dirty="0"/>
              <a:t>Průletové (</a:t>
            </a:r>
            <a:r>
              <a:rPr lang="cs-CZ" b="1" i="1" dirty="0" err="1"/>
              <a:t>time-of-flight</a:t>
            </a:r>
            <a:r>
              <a:rPr lang="cs-CZ" b="1" i="1" dirty="0"/>
              <a:t>)</a:t>
            </a:r>
          </a:p>
          <a:p>
            <a:pPr marL="609600" indent="-609600">
              <a:lnSpc>
                <a:spcPct val="90000"/>
              </a:lnSpc>
            </a:pPr>
            <a:r>
              <a:rPr lang="cs-CZ" sz="2800" dirty="0">
                <a:solidFill>
                  <a:schemeClr val="folHlink"/>
                </a:solidFill>
              </a:rPr>
              <a:t>Systémy se stabilní drahou – kritické parametry: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a) Rychlost (</a:t>
            </a:r>
            <a:r>
              <a:rPr lang="cs-CZ" dirty="0" err="1"/>
              <a:t>Smythe-Mattauch</a:t>
            </a:r>
            <a:r>
              <a:rPr lang="cs-CZ" dirty="0"/>
              <a:t>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b) Fáze (</a:t>
            </a:r>
            <a:r>
              <a:rPr lang="cs-CZ" dirty="0" err="1"/>
              <a:t>Farvitron</a:t>
            </a:r>
            <a:r>
              <a:rPr lang="cs-CZ" dirty="0"/>
              <a:t>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c) </a:t>
            </a:r>
            <a:r>
              <a:rPr lang="cs-CZ" b="1" i="1" dirty="0"/>
              <a:t>Specifický náboj (kvadrupólový filtr</a:t>
            </a:r>
            <a:r>
              <a:rPr lang="cs-CZ" b="1" i="1" dirty="0" smtClean="0"/>
              <a:t>)</a:t>
            </a:r>
            <a:endParaRPr lang="cs-CZ" b="1" i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646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4800" dirty="0"/>
              <a:t>Meze detekce pro Ni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60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137301"/>
              </p:ext>
            </p:extLst>
          </p:nvPr>
        </p:nvGraphicFramePr>
        <p:xfrm>
          <a:off x="251520" y="1268760"/>
          <a:ext cx="8188325" cy="514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List" r:id="rId4" imgW="5248343" imgH="3267143" progId="Excel.Sheet.8">
                  <p:embed/>
                </p:oleObj>
              </mc:Choice>
              <mc:Fallback>
                <p:oleObj name="List" r:id="rId4" imgW="5248343" imgH="3267143" progId="Excel.Sheet.8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268760"/>
                        <a:ext cx="8188325" cy="5146675"/>
                      </a:xfrm>
                      <a:prstGeom prst="rect">
                        <a:avLst/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99614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Zhodnocení instrumentace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ICP-QMS</a:t>
            </a:r>
            <a:r>
              <a:rPr lang="cs-CZ" dirty="0"/>
              <a:t> je „</a:t>
            </a:r>
            <a:r>
              <a:rPr lang="cs-CZ" dirty="0" err="1"/>
              <a:t>workhorse</a:t>
            </a:r>
            <a:r>
              <a:rPr lang="cs-CZ" dirty="0"/>
              <a:t>“: spolehlivý, relativně levný, víceúčelový, </a:t>
            </a:r>
            <a:r>
              <a:rPr lang="cs-CZ" dirty="0" err="1"/>
              <a:t>cold</a:t>
            </a:r>
            <a:r>
              <a:rPr lang="cs-CZ" dirty="0"/>
              <a:t> plasma, kolizní / reakční cela.</a:t>
            </a: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ICP-SFMS:</a:t>
            </a:r>
          </a:p>
          <a:p>
            <a:pPr>
              <a:buNone/>
              <a:defRPr/>
            </a:pPr>
            <a:r>
              <a:rPr lang="cs-CZ" dirty="0"/>
              <a:t>	Při nízkém RP: bezkonkurenční LOD</a:t>
            </a:r>
          </a:p>
          <a:p>
            <a:pPr>
              <a:buNone/>
              <a:defRPr/>
            </a:pPr>
            <a:r>
              <a:rPr lang="cs-CZ" dirty="0"/>
              <a:t>	Při vysokém RP: řešení polyatomických interferencí</a:t>
            </a: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Multikolektor: 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rgbClr val="C00000"/>
                </a:solidFill>
              </a:rPr>
              <a:t>   </a:t>
            </a:r>
            <a:r>
              <a:rPr lang="cs-CZ" dirty="0"/>
              <a:t>Nejpřesnější izotopové poměry.</a:t>
            </a: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ICP-TOFMS</a:t>
            </a:r>
            <a:r>
              <a:rPr lang="cs-CZ" dirty="0" smtClean="0">
                <a:solidFill>
                  <a:srgbClr val="C00000"/>
                </a:solidFill>
              </a:rPr>
              <a:t>:</a:t>
            </a:r>
            <a:r>
              <a:rPr lang="cs-CZ" dirty="0" smtClean="0"/>
              <a:t> </a:t>
            </a:r>
            <a:endParaRPr lang="cs-CZ" dirty="0"/>
          </a:p>
          <a:p>
            <a:pPr marL="0" indent="0">
              <a:buNone/>
              <a:defRPr/>
            </a:pPr>
            <a:r>
              <a:rPr lang="cs-CZ" dirty="0"/>
              <a:t>    Ideální pro transientní signály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1767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Limitující faktory ICP/MS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roztoky o vysoké koncentraci solí </a:t>
            </a:r>
            <a:r>
              <a:rPr lang="cs-CZ" dirty="0"/>
              <a:t>(mořská voda, krev…), které způsobují blokování vstupních kónusů a mění energetické podmínky v plazmatu (nespektrální interference)</a:t>
            </a:r>
          </a:p>
          <a:p>
            <a:r>
              <a:rPr lang="cs-CZ" dirty="0">
                <a:solidFill>
                  <a:srgbClr val="C00000"/>
                </a:solidFill>
              </a:rPr>
              <a:t>tvorba polyatomických částic</a:t>
            </a:r>
            <a:r>
              <a:rPr lang="cs-CZ" dirty="0"/>
              <a:t>, která může v neznámých vzorcích působit falešné pozitivní signály u analyzovaných prvků (spektrální interference).</a:t>
            </a:r>
          </a:p>
          <a:p>
            <a:r>
              <a:rPr lang="cs-CZ" dirty="0">
                <a:solidFill>
                  <a:srgbClr val="C00000"/>
                </a:solidFill>
              </a:rPr>
              <a:t>nespektrální interference </a:t>
            </a:r>
            <a:r>
              <a:rPr lang="cs-CZ" dirty="0"/>
              <a:t>lze obvykle redukovat nebo zcela eliminovat díky extrémní citlivosti techniky vhodným naředěním.</a:t>
            </a:r>
          </a:p>
          <a:p>
            <a:r>
              <a:rPr lang="cs-CZ" dirty="0"/>
              <a:t>U</a:t>
            </a:r>
            <a:r>
              <a:rPr lang="cs-CZ" dirty="0">
                <a:solidFill>
                  <a:srgbClr val="C00000"/>
                </a:solidFill>
              </a:rPr>
              <a:t> spektrálních interferencí polyatomických částic </a:t>
            </a:r>
            <a:r>
              <a:rPr lang="cs-CZ" dirty="0"/>
              <a:t>je jejich odhalení a eliminace závislá především na zkušenosti analytika, který by měl před analýzou zcela nového typu vzorků provést důkladný průzkum majoritních složek a posoudit eventuální příčiny vzniku nečekaných polyatomických iontů.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789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Biologie a medicína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Vzorky </a:t>
            </a:r>
            <a:r>
              <a:rPr lang="cs-CZ" dirty="0">
                <a:solidFill>
                  <a:srgbClr val="C00000"/>
                </a:solidFill>
              </a:rPr>
              <a:t>organických tkání </a:t>
            </a:r>
            <a:r>
              <a:rPr lang="cs-CZ" dirty="0"/>
              <a:t>nebo </a:t>
            </a:r>
            <a:r>
              <a:rPr lang="cs-CZ" dirty="0">
                <a:solidFill>
                  <a:srgbClr val="C00000"/>
                </a:solidFill>
              </a:rPr>
              <a:t>tělních tekutin </a:t>
            </a:r>
            <a:r>
              <a:rPr lang="cs-CZ" dirty="0"/>
              <a:t>jsou prakticky ideálními typy, neboť obsahují převážně při tlakové mineralizaci snadno odstranitelné prvky jako C, O a N, které se převedou na plyny nebo vodu. Zároveň se stále se prohlubujícími znalosti o mechanizmu působení stopových prvků v metabolismu živých organismů a sledování jejich distribuce v jednotlivých tělních tkáních nebo dokonce i buňkách vede k neustále snaze tyto znalosti rozšiřovat především hledáním jejich biologické aktivity v závislosti na </a:t>
            </a:r>
            <a:r>
              <a:rPr lang="cs-CZ" dirty="0">
                <a:solidFill>
                  <a:srgbClr val="C00000"/>
                </a:solidFill>
              </a:rPr>
              <a:t>fyzikálně chemické formě jejich výskytu (</a:t>
            </a:r>
            <a:r>
              <a:rPr lang="cs-CZ" dirty="0" err="1">
                <a:solidFill>
                  <a:srgbClr val="C00000"/>
                </a:solidFill>
              </a:rPr>
              <a:t>speciaci</a:t>
            </a:r>
            <a:r>
              <a:rPr lang="cs-CZ" dirty="0">
                <a:solidFill>
                  <a:srgbClr val="C00000"/>
                </a:solidFill>
              </a:rPr>
              <a:t>)</a:t>
            </a:r>
            <a:r>
              <a:rPr lang="cs-CZ" dirty="0">
                <a:solidFill>
                  <a:srgbClr val="FFFF00"/>
                </a:solidFill>
              </a:rPr>
              <a:t>. </a:t>
            </a:r>
            <a:r>
              <a:rPr lang="cs-CZ" dirty="0"/>
              <a:t>Výsledky sledování specií a jejich aktivity může v řadě případů napomoci k odhalení příčin nemocí nebo různých alergií, přičemž lze často jako vzorek použít nepatrné části orgánů. Často je tak možno analyzovat </a:t>
            </a:r>
            <a:r>
              <a:rPr lang="cs-CZ" dirty="0">
                <a:solidFill>
                  <a:srgbClr val="C00000"/>
                </a:solidFill>
              </a:rPr>
              <a:t>archeologické </a:t>
            </a:r>
            <a:r>
              <a:rPr lang="cs-CZ" dirty="0" smtClean="0">
                <a:solidFill>
                  <a:srgbClr val="C00000"/>
                </a:solidFill>
              </a:rPr>
              <a:t>vzorky.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681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Životní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Obsah </a:t>
            </a:r>
            <a:r>
              <a:rPr lang="cs-CZ" dirty="0">
                <a:solidFill>
                  <a:srgbClr val="C00000"/>
                </a:solidFill>
              </a:rPr>
              <a:t>toxických kovů </a:t>
            </a:r>
            <a:r>
              <a:rPr lang="cs-CZ" dirty="0"/>
              <a:t>v životním prostředí je velmi důležitým parametrem pro posouzení jeho kvality, popřípadě vlivu lidské činnosti na jeho stav. Díky vysoké citlivosti lze analyzovat části rostlin (houby, mechy, lišejníky aj. – tzv. </a:t>
            </a:r>
            <a:r>
              <a:rPr lang="cs-CZ" dirty="0" err="1"/>
              <a:t>hyperakumulátory</a:t>
            </a:r>
            <a:r>
              <a:rPr lang="cs-CZ" dirty="0"/>
              <a:t>) nebo těl živočichů (ulity, lastury mořských měkkýšů, tkáně korálů, drobných savců a ryb) schopné akumulovat těžké kovy z okolního prostředí a sledovat změny časové i prostorové distribuce prvků u jednoho jedince. Například sledování obsahu rtuti v jednotlivých vrstvách sedimentů může poskytnout představu u postupných změnách v období řádu desítek až stovek let. Podobně jsou v rámci kontaminace potravních řetězců nejvíce vypovídající skupinou predátoři, neboť v jejich tkáních (především játra, ledviny aj.) se </a:t>
            </a:r>
            <a:r>
              <a:rPr lang="cs-CZ" dirty="0" err="1"/>
              <a:t>bioakumulací</a:t>
            </a:r>
            <a:r>
              <a:rPr lang="cs-CZ" dirty="0"/>
              <a:t> hromadí těžké kovy více než u býložravců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864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/>
              <a:t>Geologie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Vysoká citlivost techniky ICP/MS hraje významnou roli při stanovení </a:t>
            </a:r>
            <a:r>
              <a:rPr lang="cs-CZ" dirty="0">
                <a:solidFill>
                  <a:srgbClr val="C00000"/>
                </a:solidFill>
              </a:rPr>
              <a:t>velmi málo zastoupených prvků </a:t>
            </a:r>
            <a:r>
              <a:rPr lang="cs-CZ" dirty="0"/>
              <a:t>(např. drahé kovy, lanthanoidy, uran aj.) v geologických materiálech nebo stanovení </a:t>
            </a:r>
            <a:r>
              <a:rPr lang="cs-CZ" dirty="0">
                <a:solidFill>
                  <a:srgbClr val="C00000"/>
                </a:solidFill>
              </a:rPr>
              <a:t>obsahu jodu </a:t>
            </a:r>
            <a:r>
              <a:rPr lang="cs-CZ" dirty="0"/>
              <a:t>v podzemních vodách. Porovnání vzájemných poměrů jednotlivých </a:t>
            </a:r>
            <a:r>
              <a:rPr lang="cs-CZ" dirty="0">
                <a:solidFill>
                  <a:srgbClr val="C00000"/>
                </a:solidFill>
              </a:rPr>
              <a:t>prvků vzácných zemin </a:t>
            </a:r>
            <a:r>
              <a:rPr lang="cs-CZ" dirty="0"/>
              <a:t>ve vzorcích je používáno k určení geologické historie hornin, neboť jsou přirozenou součástí prakticky všech hornin. Díky podobnosti chemických vlastností je jejich poměr zachován i po roztavení a zpětné krystalizaci nebo po tuhnutí v amorfní podobě, takže si jej hornina nese jako otisk prstu. Jejich vzájemné poměry tak mohou podat informaci o místě vzniku zkoumané horniny nebo o jejím transportu v zemské kůře či na povrchu Země. Významnou aplikací je také </a:t>
            </a:r>
            <a:r>
              <a:rPr lang="cs-CZ" dirty="0">
                <a:solidFill>
                  <a:srgbClr val="C00000"/>
                </a:solidFill>
              </a:rPr>
              <a:t>lokální mikroanalýza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/>
              <a:t>ve spojení s laserovou ablací.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023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cs-CZ" sz="4800" dirty="0"/>
              <a:t>Izotopové poměry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Většina prvků se v přírodě vyskytuje ve formě několika </a:t>
            </a:r>
            <a:r>
              <a:rPr lang="cs-CZ" dirty="0">
                <a:solidFill>
                  <a:srgbClr val="C00000"/>
                </a:solidFill>
              </a:rPr>
              <a:t>stabilních izotopů</a:t>
            </a:r>
            <a:r>
              <a:rPr lang="cs-CZ" dirty="0"/>
              <a:t>. V přírodě se setkáme i s </a:t>
            </a:r>
            <a:r>
              <a:rPr lang="cs-CZ" dirty="0">
                <a:solidFill>
                  <a:srgbClr val="C00000"/>
                </a:solidFill>
              </a:rPr>
              <a:t>izotopy nestabilními</a:t>
            </a:r>
            <a:r>
              <a:rPr lang="cs-CZ" dirty="0"/>
              <a:t>, jejichž původ je obvykle rovněž přirozený (vznikají na př. působením kosmického záření nebo jadernými reakcemi v zemské kůře). Vedle toho přibývá i počet uměle vyrobených izotopů. Při zjišťování poměru izotopů je nutno dosáhnout velké přesnosti a správnosti získaných dat, neboť koncentrační rozdíly jsou obvykle v řádu jednotek nebo desetin procenta. Pro tyto účely jsou používány </a:t>
            </a:r>
            <a:r>
              <a:rPr lang="cs-CZ" dirty="0">
                <a:solidFill>
                  <a:srgbClr val="C00000"/>
                </a:solidFill>
              </a:rPr>
              <a:t>sektorové </a:t>
            </a:r>
            <a:r>
              <a:rPr lang="cs-CZ" dirty="0"/>
              <a:t>spektrometry </a:t>
            </a:r>
            <a:r>
              <a:rPr lang="cs-CZ" dirty="0">
                <a:solidFill>
                  <a:srgbClr val="C00000"/>
                </a:solidFill>
              </a:rPr>
              <a:t>v uspořádání s multikolektorem</a:t>
            </a:r>
            <a:r>
              <a:rPr lang="cs-CZ" dirty="0"/>
              <a:t>. Jako příklad praktického použití lze uvést např. sledování izotopového zastoupení </a:t>
            </a:r>
            <a:r>
              <a:rPr lang="cs-CZ" dirty="0">
                <a:solidFill>
                  <a:srgbClr val="C00000"/>
                </a:solidFill>
              </a:rPr>
              <a:t>olova</a:t>
            </a:r>
            <a:r>
              <a:rPr lang="cs-CZ" dirty="0"/>
              <a:t> nebo </a:t>
            </a:r>
            <a:r>
              <a:rPr lang="cs-CZ" dirty="0">
                <a:solidFill>
                  <a:srgbClr val="C00000"/>
                </a:solidFill>
              </a:rPr>
              <a:t>uranu</a:t>
            </a:r>
            <a:r>
              <a:rPr lang="cs-CZ" dirty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 V přírodě se běžně setkáváme pouze s přirozeným izotopem </a:t>
            </a:r>
            <a:r>
              <a:rPr lang="cs-CZ" baseline="30000" dirty="0"/>
              <a:t>204</a:t>
            </a:r>
            <a:r>
              <a:rPr lang="cs-CZ" dirty="0"/>
              <a:t>Pb s průměrným zastoupením 1,4% a třemi produkty jaderného rozpadu uranu nebo thoria – izotopy </a:t>
            </a:r>
            <a:r>
              <a:rPr lang="cs-CZ" baseline="30000" dirty="0"/>
              <a:t>206</a:t>
            </a:r>
            <a:r>
              <a:rPr lang="cs-CZ" dirty="0"/>
              <a:t>Pb (24,1 %), </a:t>
            </a:r>
            <a:r>
              <a:rPr lang="cs-CZ" baseline="30000" dirty="0"/>
              <a:t>207</a:t>
            </a:r>
            <a:r>
              <a:rPr lang="cs-CZ" dirty="0"/>
              <a:t>Pb(22,1%) a </a:t>
            </a:r>
            <a:r>
              <a:rPr lang="cs-CZ" baseline="30000" dirty="0"/>
              <a:t>208</a:t>
            </a:r>
            <a:r>
              <a:rPr lang="cs-CZ" dirty="0"/>
              <a:t>Pb (52,3 %). Díky tomu se nepatrně liší vzájemné poměry zmíněných izotopů v závislosti na tom, jaké geologické složení měly dávné horniny.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cs-CZ" dirty="0"/>
              <a:t>Nejvíce zastoupeným izotopem přírodního uranu je </a:t>
            </a:r>
            <a:r>
              <a:rPr lang="cs-CZ" baseline="30000" dirty="0"/>
              <a:t>238</a:t>
            </a:r>
            <a:r>
              <a:rPr lang="cs-CZ" dirty="0"/>
              <a:t>U s výskytem přibližně 99,28 %, dále známe </a:t>
            </a:r>
            <a:r>
              <a:rPr lang="cs-CZ" baseline="30000" dirty="0"/>
              <a:t>235</a:t>
            </a:r>
            <a:r>
              <a:rPr lang="cs-CZ" dirty="0"/>
              <a:t>U (asi 0,72%). Technika ICP/MS umožňuje prokázat původ zvýšeného množství uranu v určitých lokalitách (státy bývalé Jugoslávie, Kuvajt nebo Irák), kde díky dělostřeleckému ostřelování došlo v určitých lokalitách k výraznému zvýšení výskytu izotopu </a:t>
            </a:r>
            <a:r>
              <a:rPr lang="cs-CZ" baseline="30000" dirty="0"/>
              <a:t>238</a:t>
            </a:r>
            <a:r>
              <a:rPr lang="cs-CZ" dirty="0"/>
              <a:t>U.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9097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/>
          <a:lstStyle/>
          <a:p>
            <a:r>
              <a:rPr lang="cs-CZ" sz="4800" dirty="0" err="1"/>
              <a:t>Speciace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Pro stanovení fyzikálně-chemických forem existence daného prvku (specií) se nejčastěji uplatňuje kombinace </a:t>
            </a:r>
            <a:r>
              <a:rPr lang="cs-CZ" dirty="0" err="1"/>
              <a:t>nechromatografických</a:t>
            </a:r>
            <a:r>
              <a:rPr lang="cs-CZ" dirty="0"/>
              <a:t> separačních technik (</a:t>
            </a:r>
            <a:r>
              <a:rPr lang="cs-CZ" dirty="0" err="1"/>
              <a:t>mikrokolonové</a:t>
            </a:r>
            <a:r>
              <a:rPr lang="cs-CZ" dirty="0"/>
              <a:t> separace, </a:t>
            </a:r>
            <a:r>
              <a:rPr lang="cs-CZ" dirty="0" err="1"/>
              <a:t>membranové</a:t>
            </a:r>
            <a:r>
              <a:rPr lang="cs-CZ" dirty="0"/>
              <a:t> (</a:t>
            </a:r>
            <a:r>
              <a:rPr lang="cs-CZ" dirty="0" err="1"/>
              <a:t>barierové</a:t>
            </a:r>
            <a:r>
              <a:rPr lang="cs-CZ" dirty="0"/>
              <a:t>) separace, extrakční techniky (l)/(l), (l)/(s) aj., extrakce pevnou fází (SPE), (</a:t>
            </a:r>
            <a:r>
              <a:rPr lang="cs-CZ" dirty="0" err="1"/>
              <a:t>ko</a:t>
            </a:r>
            <a:r>
              <a:rPr lang="cs-CZ" dirty="0"/>
              <a:t>-)precipitace, filtrace a další. Podstatně výhodnější jsou však kombinace ICP/MS a chromatografických a elektromigračních technik (</a:t>
            </a:r>
            <a:r>
              <a:rPr lang="cs-CZ" dirty="0" err="1"/>
              <a:t>tzv.hyphenated</a:t>
            </a:r>
            <a:r>
              <a:rPr lang="cs-CZ" dirty="0"/>
              <a:t> </a:t>
            </a:r>
            <a:r>
              <a:rPr lang="cs-CZ" dirty="0" err="1"/>
              <a:t>techniques</a:t>
            </a:r>
            <a:r>
              <a:rPr lang="cs-CZ" dirty="0"/>
              <a:t>) jako např. IC-ICP/MS, LC-ICP/MS), CE-ICP/MS a další. Významnou výhodou těchto technik je především vysoká citlivost detekce, snadné propojení a možnost snímání přechodových </a:t>
            </a:r>
            <a:r>
              <a:rPr lang="cs-CZ" dirty="0" smtClean="0"/>
              <a:t>signálů.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35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Detektory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folHlink"/>
                </a:solidFill>
              </a:rPr>
              <a:t>Měření střední hodnoty iontového proudu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Plate </a:t>
            </a:r>
            <a:r>
              <a:rPr lang="cs-CZ" dirty="0" err="1"/>
              <a:t>detector</a:t>
            </a:r>
            <a:r>
              <a:rPr lang="cs-CZ" dirty="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Faraday cup (do 10</a:t>
            </a:r>
            <a:r>
              <a:rPr lang="cs-CZ" baseline="30000" dirty="0"/>
              <a:t>-15</a:t>
            </a:r>
            <a:r>
              <a:rPr lang="cs-CZ" dirty="0"/>
              <a:t>A)</a:t>
            </a:r>
            <a:endParaRPr lang="cs-CZ" baseline="30000" dirty="0"/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folHlink"/>
                </a:solidFill>
              </a:rPr>
              <a:t>Počítání iontů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iontový násobič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</a:t>
            </a:r>
            <a:r>
              <a:rPr lang="cs-CZ" dirty="0" err="1"/>
              <a:t>Channeltron</a:t>
            </a:r>
            <a:endParaRPr lang="cs-CZ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</a:t>
            </a:r>
            <a:r>
              <a:rPr lang="cs-CZ" dirty="0" err="1"/>
              <a:t>Multichannel</a:t>
            </a:r>
            <a:r>
              <a:rPr lang="cs-CZ" dirty="0"/>
              <a:t> plate </a:t>
            </a:r>
            <a:r>
              <a:rPr lang="cs-CZ" dirty="0" err="1"/>
              <a:t>detector</a:t>
            </a:r>
            <a:r>
              <a:rPr lang="cs-CZ" dirty="0"/>
              <a:t> (MCP)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</a:t>
            </a:r>
            <a:r>
              <a:rPr lang="cs-CZ" dirty="0" err="1"/>
              <a:t>Postakcelerační</a:t>
            </a:r>
            <a:r>
              <a:rPr lang="cs-CZ" dirty="0"/>
              <a:t> detekce elektronů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	Scintilátor + fotonásobič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42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Vakuový systém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8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folHlink"/>
                </a:solidFill>
              </a:rPr>
              <a:t>Vývěvy</a:t>
            </a:r>
          </a:p>
          <a:p>
            <a:pPr>
              <a:buNone/>
              <a:defRPr/>
            </a:pPr>
            <a:r>
              <a:rPr lang="cs-CZ" dirty="0"/>
              <a:t>	transportní</a:t>
            </a:r>
          </a:p>
          <a:p>
            <a:pPr>
              <a:buNone/>
              <a:defRPr/>
            </a:pPr>
            <a:r>
              <a:rPr lang="cs-CZ" dirty="0"/>
              <a:t>	sorpční</a:t>
            </a:r>
          </a:p>
          <a:p>
            <a:pPr>
              <a:defRPr/>
            </a:pPr>
            <a:r>
              <a:rPr lang="cs-CZ" dirty="0" err="1">
                <a:solidFill>
                  <a:schemeClr val="folHlink"/>
                </a:solidFill>
              </a:rPr>
              <a:t>Vysokovakuová</a:t>
            </a:r>
            <a:r>
              <a:rPr lang="cs-CZ" dirty="0">
                <a:solidFill>
                  <a:schemeClr val="folHlink"/>
                </a:solidFill>
              </a:rPr>
              <a:t> aparatura</a:t>
            </a:r>
          </a:p>
          <a:p>
            <a:pPr>
              <a:buNone/>
              <a:defRPr/>
            </a:pPr>
            <a:r>
              <a:rPr lang="cs-CZ" dirty="0"/>
              <a:t>	rotační + difúzní vývěva</a:t>
            </a:r>
          </a:p>
          <a:p>
            <a:pPr>
              <a:buNone/>
              <a:defRPr/>
            </a:pPr>
            <a:r>
              <a:rPr lang="cs-CZ" dirty="0"/>
              <a:t>	membránová + turbo-molekulární </a:t>
            </a:r>
            <a:r>
              <a:rPr lang="cs-CZ" dirty="0" smtClean="0"/>
              <a:t>vývěva</a:t>
            </a:r>
            <a:endParaRPr lang="cs-CZ" dirty="0"/>
          </a:p>
        </p:txBody>
      </p:sp>
      <p:pic>
        <p:nvPicPr>
          <p:cNvPr id="1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24000"/>
          </a:blip>
          <a:srcRect l="8804" t="5219" r="10966" b="10815"/>
          <a:stretch>
            <a:fillRect/>
          </a:stretch>
        </p:blipFill>
        <p:spPr>
          <a:xfrm>
            <a:off x="4211960" y="1700808"/>
            <a:ext cx="4479030" cy="4378532"/>
          </a:xfrm>
        </p:spPr>
      </p:pic>
    </p:spTree>
    <p:extLst>
      <p:ext uri="{BB962C8B-B14F-4D97-AF65-F5344CB8AC3E}">
        <p14:creationId xmlns:p14="http://schemas.microsoft.com/office/powerpoint/2010/main" val="607705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Turbomolekulární</a:t>
            </a:r>
            <a:r>
              <a:rPr lang="cs-CZ" dirty="0" smtClean="0"/>
              <a:t> vývěvy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F5C-D270-4737-B878-578ADC2DDFD5}" type="slidenum">
              <a:rPr lang="cs-CZ" smtClean="0"/>
              <a:t>9</a:t>
            </a:fld>
            <a:endParaRPr lang="cs-CZ"/>
          </a:p>
        </p:txBody>
      </p:sp>
      <p:graphicFrame>
        <p:nvGraphicFramePr>
          <p:cNvPr id="8" name="Zástupný symbol pro obsah 7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80959594"/>
              </p:ext>
            </p:extLst>
          </p:nvPr>
        </p:nvGraphicFramePr>
        <p:xfrm>
          <a:off x="827584" y="1700808"/>
          <a:ext cx="3086100" cy="340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" r:id="rId3" imgW="3086106" imgH="3401143" progId="">
                  <p:embed/>
                </p:oleObj>
              </mc:Choice>
              <mc:Fallback>
                <p:oleObj name="Image" r:id="rId3" imgW="3086106" imgH="3401143" progId="">
                  <p:embed/>
                  <p:pic>
                    <p:nvPicPr>
                      <p:cNvPr id="0" name="Zástupný symbol pro obsah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996" t="8450" r="6688" b="4715"/>
                      <a:stretch>
                        <a:fillRect/>
                      </a:stretch>
                    </p:blipFill>
                    <p:spPr bwMode="auto">
                      <a:xfrm>
                        <a:off x="827584" y="1700808"/>
                        <a:ext cx="3086100" cy="340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35013" y="5157192"/>
            <a:ext cx="30829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latin typeface="Tahoma" pitchFamily="34" charset="0"/>
              </a:rPr>
              <a:t>Gaedeho</a:t>
            </a:r>
            <a:r>
              <a:rPr lang="cs-CZ" dirty="0">
                <a:latin typeface="Tahoma" pitchFamily="34" charset="0"/>
              </a:rPr>
              <a:t> molekulární vývěva</a:t>
            </a:r>
          </a:p>
          <a:p>
            <a:r>
              <a:rPr lang="cs-CZ" dirty="0">
                <a:latin typeface="Tahoma" pitchFamily="34" charset="0"/>
              </a:rPr>
              <a:t>Mezní tlak 0,0001Pa</a:t>
            </a:r>
          </a:p>
          <a:p>
            <a:r>
              <a:rPr lang="cs-CZ" dirty="0">
                <a:latin typeface="Tahoma" pitchFamily="34" charset="0"/>
              </a:rPr>
              <a:t>Malá čerpací rychlost</a:t>
            </a:r>
          </a:p>
        </p:txBody>
      </p:sp>
      <p:pic>
        <p:nvPicPr>
          <p:cNvPr id="11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3127" b="5568"/>
          <a:stretch>
            <a:fillRect/>
          </a:stretch>
        </p:blipFill>
        <p:spPr>
          <a:xfrm>
            <a:off x="3939622" y="1844824"/>
            <a:ext cx="4747178" cy="3512437"/>
          </a:xfrm>
        </p:spPr>
      </p:pic>
      <p:sp>
        <p:nvSpPr>
          <p:cNvPr id="12" name="Obdélník 11"/>
          <p:cNvSpPr/>
          <p:nvPr/>
        </p:nvSpPr>
        <p:spPr>
          <a:xfrm>
            <a:off x="4499992" y="5574268"/>
            <a:ext cx="278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latin typeface="Tahoma" pitchFamily="34" charset="0"/>
              </a:rPr>
              <a:t>Turbomolekulární</a:t>
            </a:r>
            <a:r>
              <a:rPr lang="cs-CZ" dirty="0" smtClean="0">
                <a:latin typeface="Tahoma" pitchFamily="34" charset="0"/>
              </a:rPr>
              <a:t> vývěva </a:t>
            </a:r>
            <a:endParaRPr lang="cs-CZ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420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Brooklet">
      <a:dk1>
        <a:sysClr val="windowText" lastClr="000000"/>
      </a:dk1>
      <a:lt1>
        <a:sysClr val="window" lastClr="FFFFFF"/>
      </a:lt1>
      <a:dk2>
        <a:srgbClr val="4062E3"/>
      </a:dk2>
      <a:lt2>
        <a:srgbClr val="C7E4F8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0000E1"/>
      </a:hlink>
      <a:folHlink>
        <a:srgbClr val="800080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2362</Words>
  <Application>Microsoft Office PowerPoint</Application>
  <PresentationFormat>Předvádění na obrazovce (4:3)</PresentationFormat>
  <Paragraphs>619</Paragraphs>
  <Slides>67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Exekutivní</vt:lpstr>
      <vt:lpstr>Image</vt:lpstr>
      <vt:lpstr>Feuille de calcul</vt:lpstr>
      <vt:lpstr>List</vt:lpstr>
      <vt:lpstr>Balíček</vt:lpstr>
      <vt:lpstr>ICP-MS</vt:lpstr>
      <vt:lpstr>Iontové zdroje pro prvkovou analýzu</vt:lpstr>
      <vt:lpstr>Indukčně vázané plazma</vt:lpstr>
      <vt:lpstr>ICP-MS kvadrupólový spektrometr</vt:lpstr>
      <vt:lpstr>Analytické přednosti ICP-MS</vt:lpstr>
      <vt:lpstr>Analyzátory</vt:lpstr>
      <vt:lpstr>Detektory</vt:lpstr>
      <vt:lpstr>Vakuový systém</vt:lpstr>
      <vt:lpstr>Turbomolekulární vývěvy</vt:lpstr>
      <vt:lpstr>ICP iontový zdroj</vt:lpstr>
      <vt:lpstr>Interface ICP - MS</vt:lpstr>
      <vt:lpstr>Interface</vt:lpstr>
      <vt:lpstr>PE Plasmalok Interface</vt:lpstr>
      <vt:lpstr>Sampler ICP-MS Hilger</vt:lpstr>
      <vt:lpstr>Interface ICP-MS Hilger</vt:lpstr>
      <vt:lpstr>Funkce iontové optiky</vt:lpstr>
      <vt:lpstr>Analyzátory pro ICP-MS</vt:lpstr>
      <vt:lpstr>Rozlišovací schopnost</vt:lpstr>
      <vt:lpstr>Potřebná rozlišovací schopnost pro eliminaci interferencí</vt:lpstr>
      <vt:lpstr>Lorentzova síla </vt:lpstr>
      <vt:lpstr>Statické analyzátory</vt:lpstr>
      <vt:lpstr>Mattauch-Herzog sektorový spektrograf</vt:lpstr>
      <vt:lpstr>Nier-Johnson sektorový analyzátor</vt:lpstr>
      <vt:lpstr>Rozlišení</vt:lpstr>
      <vt:lpstr>Propustnost vs. rozlišení (Axiom)</vt:lpstr>
      <vt:lpstr>Separace Fe/ArO</vt:lpstr>
      <vt:lpstr>Multikolektor</vt:lpstr>
      <vt:lpstr>Kvadrupólový hmotový filtr</vt:lpstr>
      <vt:lpstr>Princip kvadrupólového filtru</vt:lpstr>
      <vt:lpstr>Kvadrupólové pole +</vt:lpstr>
      <vt:lpstr>Kvadrupólové pole -</vt:lpstr>
      <vt:lpstr>Kvadrupól (Thermo Elemental)</vt:lpstr>
      <vt:lpstr>Animace ICP-MS</vt:lpstr>
      <vt:lpstr>Průletové analyzátory - TOF</vt:lpstr>
      <vt:lpstr>Time-of-flight hmotnostní spektrometr s orthogonální extrakcí </vt:lpstr>
      <vt:lpstr>TOF s iontovým zrcadlem (reflectron)</vt:lpstr>
      <vt:lpstr>ICP-TOF-MS</vt:lpstr>
      <vt:lpstr>ICP-TOF-MS </vt:lpstr>
      <vt:lpstr>Interference izobarické překryvy</vt:lpstr>
      <vt:lpstr>Polyatomické interference</vt:lpstr>
      <vt:lpstr>Izobarické interference na bázi argonu</vt:lpstr>
      <vt:lpstr>Potlačení spektrálních interferencí</vt:lpstr>
      <vt:lpstr>Rušení  40Ar16O+  vs. 56Fe+</vt:lpstr>
      <vt:lpstr>Podmínky „studeného (cold, cool)“ ICP</vt:lpstr>
      <vt:lpstr>Rozlišení polyatomických interferencí</vt:lpstr>
      <vt:lpstr>Separace signálů analytu a interferentu</vt:lpstr>
      <vt:lpstr>Reakční (kolizní) cely</vt:lpstr>
      <vt:lpstr>Perkin Elmer ELAN 6100DRC</vt:lpstr>
      <vt:lpstr>Kolizní cela, Micromass</vt:lpstr>
      <vt:lpstr>Hexapól</vt:lpstr>
      <vt:lpstr>Detektory</vt:lpstr>
      <vt:lpstr>Faraday cup</vt:lpstr>
      <vt:lpstr>Channeltron</vt:lpstr>
      <vt:lpstr>Microchannel plate detector (MCP)</vt:lpstr>
      <vt:lpstr>Elektronový násobič</vt:lpstr>
      <vt:lpstr>Scintilátor + fotonásobič</vt:lpstr>
      <vt:lpstr>Dynamický rozsah</vt:lpstr>
      <vt:lpstr>Použitelné koncentrace rozpuštěného  vzorku (solnost)</vt:lpstr>
      <vt:lpstr>Izotopové poměry</vt:lpstr>
      <vt:lpstr>Meze detekce pro Ni</vt:lpstr>
      <vt:lpstr>Zhodnocení instrumentace</vt:lpstr>
      <vt:lpstr>Limitující faktory ICP/MS</vt:lpstr>
      <vt:lpstr>Biologie a medicína</vt:lpstr>
      <vt:lpstr>Životní prostředí</vt:lpstr>
      <vt:lpstr>Geologie</vt:lpstr>
      <vt:lpstr>Izotopové poměry</vt:lpstr>
      <vt:lpstr>Speciace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ICP-MS</dc:title>
  <dc:creator>práce</dc:creator>
  <cp:lastModifiedBy>práce</cp:lastModifiedBy>
  <cp:revision>19</cp:revision>
  <dcterms:created xsi:type="dcterms:W3CDTF">2010-10-03T13:40:21Z</dcterms:created>
  <dcterms:modified xsi:type="dcterms:W3CDTF">2012-09-19T11:25:00Z</dcterms:modified>
</cp:coreProperties>
</file>