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sldIdLst>
    <p:sldId id="256" r:id="rId2"/>
    <p:sldId id="275" r:id="rId3"/>
    <p:sldId id="277" r:id="rId4"/>
    <p:sldId id="278" r:id="rId5"/>
    <p:sldId id="276" r:id="rId6"/>
    <p:sldId id="280" r:id="rId7"/>
    <p:sldId id="281" r:id="rId8"/>
    <p:sldId id="260" r:id="rId9"/>
    <p:sldId id="257" r:id="rId10"/>
    <p:sldId id="258" r:id="rId11"/>
    <p:sldId id="261" r:id="rId12"/>
    <p:sldId id="279" r:id="rId13"/>
    <p:sldId id="259" r:id="rId14"/>
    <p:sldId id="262" r:id="rId15"/>
    <p:sldId id="263" r:id="rId16"/>
    <p:sldId id="264" r:id="rId17"/>
    <p:sldId id="282" r:id="rId18"/>
    <p:sldId id="265" r:id="rId19"/>
    <p:sldId id="266" r:id="rId20"/>
    <p:sldId id="268" r:id="rId21"/>
    <p:sldId id="269" r:id="rId22"/>
    <p:sldId id="270" r:id="rId23"/>
    <p:sldId id="267" r:id="rId24"/>
    <p:sldId id="271" r:id="rId25"/>
    <p:sldId id="272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I5hckC80MJs/5CFwk4mOLw==" hashData="2jXHbgIh43dHPvWbf6vyEfaP8wg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D1084-D2BF-454E-B0B1-2353BEF007E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4CF8C-EA10-45E4-8239-CD7DA5CECA1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34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4CF8C-EA10-45E4-8239-CD7DA5CECA1D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4CF8C-EA10-45E4-8239-CD7DA5CECA1D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C28C06B-9A1F-4866-92C9-0359FFD29FD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Doutnavý výboj (</a:t>
            </a:r>
            <a:r>
              <a:rPr lang="cs-CZ" i="1" dirty="0" smtClean="0"/>
              <a:t>GD-OES - </a:t>
            </a:r>
            <a:r>
              <a:rPr lang="cs-CZ" i="1" dirty="0" err="1" smtClean="0"/>
              <a:t>Glow</a:t>
            </a:r>
            <a:r>
              <a:rPr lang="cs-CZ" i="1" dirty="0" smtClean="0"/>
              <a:t> </a:t>
            </a:r>
            <a:r>
              <a:rPr lang="cs-CZ" i="1" dirty="0" err="1" smtClean="0"/>
              <a:t>Discharge</a:t>
            </a:r>
            <a:r>
              <a:rPr lang="cs-CZ" i="1" dirty="0" smtClean="0"/>
              <a:t> </a:t>
            </a:r>
            <a:r>
              <a:rPr lang="cs-CZ" i="1" dirty="0" err="1" smtClean="0"/>
              <a:t>Optical</a:t>
            </a:r>
            <a:r>
              <a:rPr lang="cs-CZ" i="1" dirty="0" smtClean="0"/>
              <a:t> </a:t>
            </a:r>
            <a:r>
              <a:rPr lang="cs-CZ" i="1" dirty="0" err="1" smtClean="0"/>
              <a:t>Emission</a:t>
            </a:r>
            <a:r>
              <a:rPr lang="cs-CZ" i="1" dirty="0" smtClean="0"/>
              <a:t> </a:t>
            </a:r>
            <a:r>
              <a:rPr lang="cs-CZ" i="1" dirty="0" err="1" smtClean="0"/>
              <a:t>Spectrometry</a:t>
            </a:r>
            <a:r>
              <a:rPr lang="cs-CZ" dirty="0" smtClean="0"/>
              <a:t>).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Vítězslav Otruba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Elementární pochody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ionty argonu z plazmatu jsou urychlovány elektrickým polem k povrchu vzorku a vyrážejí atomy vázané v krystalové mřížce vzorku. </a:t>
            </a:r>
          </a:p>
          <a:p>
            <a:r>
              <a:rPr lang="cs-CZ" dirty="0" smtClean="0"/>
              <a:t>atomy se dostávají do oblasti plazmatu s velkou koncentrací volných elektronů, zde jsou ve srážkách s elektrony excitovány a při </a:t>
            </a:r>
            <a:r>
              <a:rPr lang="cs-CZ" dirty="0" err="1" smtClean="0"/>
              <a:t>deexcitaci</a:t>
            </a:r>
            <a:r>
              <a:rPr lang="cs-CZ" dirty="0" smtClean="0"/>
              <a:t> emitují atomové spektrum prvků přítomných ve vzorku. </a:t>
            </a:r>
          </a:p>
          <a:p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331879"/>
            <a:ext cx="4343400" cy="326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Analytická stopa doutnavého výboje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14282" y="1428736"/>
            <a:ext cx="4429156" cy="5143536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Snímek dokumentuje rovnoměrnost odběru vzorku. Buzení poskytuje reprezentativní plochu nutnou na provedení správné a přesné objemové či profilové analýzy. </a:t>
            </a:r>
          </a:p>
          <a:p>
            <a:r>
              <a:rPr lang="cs-CZ" dirty="0" err="1" smtClean="0"/>
              <a:t>Grimmova</a:t>
            </a:r>
            <a:r>
              <a:rPr lang="cs-CZ" dirty="0" smtClean="0"/>
              <a:t> výbojka umožňuje proces katodového odprašování s možností řízení elektrického napětí, proudu a tlaku argonu na povrchu vzorku. </a:t>
            </a:r>
          </a:p>
          <a:p>
            <a:r>
              <a:rPr lang="cs-CZ" dirty="0" smtClean="0"/>
              <a:t>Snížení interference jednotlivých čar vede k lineární závislosti kalibračních křivek. </a:t>
            </a:r>
          </a:p>
          <a:p>
            <a:r>
              <a:rPr lang="cs-CZ" dirty="0" smtClean="0"/>
              <a:t>Vyšší přesnost a nižší spotřeba kalibračních standardů ve srovnání s jiskrou jsou přednostmi GDS.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0000" contrast="20000"/>
          </a:blip>
          <a:srcRect/>
          <a:stretch>
            <a:fillRect/>
          </a:stretch>
        </p:blipFill>
        <p:spPr bwMode="auto">
          <a:xfrm>
            <a:off x="4705350" y="2414587"/>
            <a:ext cx="42291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Profil kráteru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3624258" cy="472440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Typický profil kráteru, materiál zinek na oceli, výbojka JY RF-BOSS-DVS pro minimalizaci redepozice materiálu na hranách kráteru. </a:t>
            </a:r>
            <a:r>
              <a:rPr lang="cs-CZ" dirty="0" err="1" smtClean="0"/>
              <a:t>Rovinnost</a:t>
            </a:r>
            <a:r>
              <a:rPr lang="cs-CZ" dirty="0" smtClean="0"/>
              <a:t> dna kráteru je kritická pro měření hloubkových profilů.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10" name="Zástupný symbol pro obsah 9" descr="img004a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29058" y="1928802"/>
            <a:ext cx="4919666" cy="328614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Spektrometr GD-OES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Popsaný způsob atomizace vzorku se nazývá </a:t>
            </a:r>
            <a:r>
              <a:rPr lang="cs-CZ" i="1" dirty="0" smtClean="0"/>
              <a:t>katodové rozprašování (</a:t>
            </a:r>
            <a:r>
              <a:rPr lang="cs-CZ" i="1" dirty="0" err="1" smtClean="0"/>
              <a:t>sputtering</a:t>
            </a:r>
            <a:r>
              <a:rPr lang="cs-CZ" i="1" dirty="0" smtClean="0"/>
              <a:t>),</a:t>
            </a:r>
            <a:r>
              <a:rPr lang="cs-CZ" dirty="0" smtClean="0"/>
              <a:t> kde povrchové vrstvy vzorku jsou odbourávány postupně. Registrujeme-li tedy signál na jednotlivých detektorech jako funkci času, dostáváme informaci o rozložení příslušného prvku v závislosti na hloubce pod povrchem. </a:t>
            </a:r>
          </a:p>
          <a:p>
            <a:r>
              <a:rPr lang="cs-CZ" dirty="0" smtClean="0"/>
              <a:t>Lze tedy změřit hloubkový koncentrační profil </a:t>
            </a:r>
            <a:r>
              <a:rPr lang="cs-CZ" dirty="0" smtClean="0">
                <a:solidFill>
                  <a:srgbClr val="FF0000"/>
                </a:solidFill>
              </a:rPr>
              <a:t>všech</a:t>
            </a:r>
            <a:r>
              <a:rPr lang="cs-CZ" dirty="0" smtClean="0"/>
              <a:t> prvků přítomných ve vzorku. Typické rozprašovací rychlosti jsou v řádu několika mikrometrů za minutu</a:t>
            </a:r>
          </a:p>
          <a:p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648200" y="2175603"/>
            <a:ext cx="4343400" cy="357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doutnavého výboje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304800" y="1428736"/>
            <a:ext cx="8686800" cy="514353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Oddělení odprašování a buzení vzorku</a:t>
            </a:r>
          </a:p>
          <a:p>
            <a:r>
              <a:rPr lang="cs-CZ" dirty="0" smtClean="0"/>
              <a:t>Lineární kalibrační křivky s širokým dynamickým rozsahem</a:t>
            </a:r>
          </a:p>
          <a:p>
            <a:r>
              <a:rPr lang="cs-CZ" dirty="0" smtClean="0"/>
              <a:t>Malá </a:t>
            </a:r>
            <a:r>
              <a:rPr lang="cs-CZ" dirty="0" err="1" smtClean="0"/>
              <a:t>samoabsorbce</a:t>
            </a:r>
            <a:r>
              <a:rPr lang="cs-CZ" dirty="0" smtClean="0"/>
              <a:t> a redepozice materiálu</a:t>
            </a:r>
          </a:p>
          <a:p>
            <a:r>
              <a:rPr lang="cs-CZ" dirty="0" smtClean="0"/>
              <a:t>Většina energie je využita na výhradní buzení atomárních čar</a:t>
            </a:r>
          </a:p>
          <a:p>
            <a:r>
              <a:rPr lang="cs-CZ" dirty="0" smtClean="0"/>
              <a:t>Snížení interferencí díky úzkým a přesně definovaným čarám</a:t>
            </a:r>
          </a:p>
          <a:p>
            <a:r>
              <a:rPr lang="cs-CZ" dirty="0" smtClean="0"/>
              <a:t>Nezávislost na metalurgické historii</a:t>
            </a:r>
          </a:p>
          <a:p>
            <a:r>
              <a:rPr lang="cs-CZ" dirty="0" smtClean="0"/>
              <a:t>Méně standardů na kalibrace</a:t>
            </a:r>
          </a:p>
          <a:p>
            <a:r>
              <a:rPr lang="cs-CZ" dirty="0" smtClean="0"/>
              <a:t>Minimální paměťový efekt umožňující rychlý přechod na jinou matrici</a:t>
            </a:r>
          </a:p>
          <a:p>
            <a:r>
              <a:rPr lang="cs-CZ" dirty="0" smtClean="0"/>
              <a:t>Nízká spotřeba argonu (cca 1 litr na analýzu)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objemová analýza (</a:t>
            </a:r>
            <a:r>
              <a:rPr lang="cs-CZ" dirty="0" err="1" smtClean="0"/>
              <a:t>bulk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GDS může analyzovat tenké plechy, špony, lisované práškové materiály apod. U drátů je možná analýza již od průměru 0,3 mm.</a:t>
            </a:r>
          </a:p>
          <a:p>
            <a:r>
              <a:rPr lang="cs-CZ" dirty="0" smtClean="0"/>
              <a:t>Při použití chlazení lze analyzovat plechy již od </a:t>
            </a:r>
            <a:r>
              <a:rPr lang="cs-CZ" dirty="0" err="1" smtClean="0"/>
              <a:t>tloušť</a:t>
            </a:r>
            <a:r>
              <a:rPr lang="cs-CZ" dirty="0" smtClean="0"/>
              <a:t></a:t>
            </a:r>
            <a:r>
              <a:rPr lang="cs-CZ" dirty="0" err="1" smtClean="0"/>
              <a:t>ky</a:t>
            </a:r>
            <a:r>
              <a:rPr lang="cs-CZ" dirty="0" smtClean="0"/>
              <a:t> 0,05mm.</a:t>
            </a:r>
          </a:p>
          <a:p>
            <a:r>
              <a:rPr lang="cs-CZ" dirty="0" smtClean="0"/>
              <a:t>Vysoká přesnost stanovení </a:t>
            </a:r>
            <a:r>
              <a:rPr lang="cs-CZ" dirty="0" err="1" smtClean="0"/>
              <a:t>makrosložek</a:t>
            </a:r>
            <a:r>
              <a:rPr lang="cs-CZ" dirty="0" smtClean="0"/>
              <a:t> i stopových obsahů (0,001-100%), RSD až 0,2% pro </a:t>
            </a:r>
            <a:r>
              <a:rPr lang="cs-CZ" dirty="0" err="1" smtClean="0"/>
              <a:t>makrosložky</a:t>
            </a:r>
            <a:r>
              <a:rPr lang="cs-CZ" dirty="0" smtClean="0"/>
              <a:t>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70860" y="1600200"/>
            <a:ext cx="389807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objemová analýza (</a:t>
            </a:r>
            <a:r>
              <a:rPr lang="cs-CZ" dirty="0" err="1" smtClean="0"/>
              <a:t>bulk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304800" y="1357298"/>
            <a:ext cx="4052886" cy="528641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Nízkolegované až vysokolegované oceli</a:t>
            </a:r>
          </a:p>
          <a:p>
            <a:r>
              <a:rPr lang="pt-BR" dirty="0" smtClean="0"/>
              <a:t>Litiny (bílá</a:t>
            </a:r>
            <a:r>
              <a:rPr lang="cs-CZ" dirty="0" smtClean="0"/>
              <a:t> a šedá</a:t>
            </a:r>
            <a:r>
              <a:rPr lang="pt-BR" dirty="0" smtClean="0"/>
              <a:t> litina</a:t>
            </a:r>
            <a:r>
              <a:rPr lang="cs-CZ" dirty="0" smtClean="0"/>
              <a:t>)</a:t>
            </a:r>
            <a:endParaRPr lang="en-US" dirty="0" smtClean="0"/>
          </a:p>
          <a:p>
            <a:r>
              <a:rPr lang="cs-CZ" dirty="0" smtClean="0"/>
              <a:t>Hliník </a:t>
            </a:r>
            <a:r>
              <a:rPr lang="en-US" dirty="0" smtClean="0"/>
              <a:t> a </a:t>
            </a:r>
            <a:r>
              <a:rPr lang="cs-CZ" dirty="0" smtClean="0"/>
              <a:t>jeho slitiny i </a:t>
            </a:r>
            <a:r>
              <a:rPr lang="en-US" dirty="0" smtClean="0"/>
              <a:t>s</a:t>
            </a:r>
            <a:r>
              <a:rPr lang="cs-CZ" dirty="0" smtClean="0"/>
              <a:t> vysokým obsahem křemíku </a:t>
            </a:r>
          </a:p>
          <a:p>
            <a:r>
              <a:rPr lang="cs-CZ" dirty="0" smtClean="0"/>
              <a:t>Zinek a slitiny zinku</a:t>
            </a:r>
          </a:p>
          <a:p>
            <a:r>
              <a:rPr lang="cs-CZ" dirty="0" smtClean="0"/>
              <a:t>Měď a slitiny mědi (b</a:t>
            </a:r>
            <a:r>
              <a:rPr lang="pt-BR" dirty="0" smtClean="0"/>
              <a:t>ronzy a mosazi</a:t>
            </a:r>
            <a:r>
              <a:rPr lang="cs-CZ" dirty="0" smtClean="0"/>
              <a:t>)</a:t>
            </a:r>
            <a:r>
              <a:rPr lang="pt-BR" dirty="0" smtClean="0"/>
              <a:t> </a:t>
            </a:r>
            <a:endParaRPr lang="cs-CZ" dirty="0" smtClean="0"/>
          </a:p>
          <a:p>
            <a:r>
              <a:rPr lang="cs-CZ" dirty="0" smtClean="0"/>
              <a:t>Niklové slitiny a slitiny kobaltu</a:t>
            </a:r>
          </a:p>
          <a:p>
            <a:r>
              <a:rPr lang="cs-CZ" dirty="0" smtClean="0"/>
              <a:t>Slitiny </a:t>
            </a:r>
            <a:r>
              <a:rPr lang="cs-CZ" dirty="0" err="1" smtClean="0"/>
              <a:t>nízkotavitelných</a:t>
            </a:r>
            <a:r>
              <a:rPr lang="cs-CZ" dirty="0" smtClean="0"/>
              <a:t> kovů, p</a:t>
            </a:r>
            <a:r>
              <a:rPr lang="en-US" dirty="0" err="1" smtClean="0"/>
              <a:t>ájky</a:t>
            </a:r>
            <a:r>
              <a:rPr lang="en-US" dirty="0" smtClean="0"/>
              <a:t> (</a:t>
            </a:r>
            <a:r>
              <a:rPr lang="en-US" dirty="0" err="1" smtClean="0"/>
              <a:t>Pb</a:t>
            </a:r>
            <a:r>
              <a:rPr lang="en-US" dirty="0" smtClean="0"/>
              <a:t>, Zn)</a:t>
            </a:r>
            <a:r>
              <a:rPr lang="cs-CZ" dirty="0" smtClean="0"/>
              <a:t> </a:t>
            </a:r>
          </a:p>
          <a:p>
            <a:r>
              <a:rPr lang="cs-CZ" dirty="0" smtClean="0"/>
              <a:t>Titan a slitiny titanu</a:t>
            </a:r>
          </a:p>
          <a:p>
            <a:r>
              <a:rPr lang="pt-BR" dirty="0" smtClean="0"/>
              <a:t>Wolfram</a:t>
            </a:r>
            <a:endParaRPr lang="cs-CZ" dirty="0" smtClean="0"/>
          </a:p>
          <a:p>
            <a:r>
              <a:rPr lang="cs-CZ" dirty="0" smtClean="0"/>
              <a:t>Hořčík </a:t>
            </a:r>
            <a:r>
              <a:rPr lang="en-US" dirty="0" smtClean="0"/>
              <a:t>a </a:t>
            </a:r>
            <a:r>
              <a:rPr lang="cs-CZ" dirty="0" smtClean="0"/>
              <a:t>jeho slitiny</a:t>
            </a:r>
          </a:p>
          <a:p>
            <a:r>
              <a:rPr lang="cs-CZ" dirty="0" smtClean="0"/>
              <a:t>Slinuté karbidy, p</a:t>
            </a:r>
            <a:r>
              <a:rPr lang="pt-BR" dirty="0" smtClean="0"/>
              <a:t>rášková metalurgie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7708" y="1500174"/>
            <a:ext cx="451057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Objemová analýza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mosaz</a:t>
            </a:r>
            <a:endParaRPr lang="cs-CZ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Titanové slitiny</a:t>
            </a:r>
            <a:endParaRPr lang="cs-CZ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10" name="Zástupný symbol pro obsah 9"/>
          <p:cNvGraphicFramePr>
            <a:graphicFrameLocks noGrp="1"/>
          </p:cNvGraphicFramePr>
          <p:nvPr>
            <p:ph sz="quarter" idx="2"/>
          </p:nvPr>
        </p:nvGraphicFramePr>
        <p:xfrm>
          <a:off x="280988" y="1316038"/>
          <a:ext cx="4291011" cy="3708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04930"/>
                <a:gridCol w="1355744"/>
                <a:gridCol w="1430337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Číslo měření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Cu</a:t>
                      </a:r>
                      <a:r>
                        <a:rPr lang="cs-CZ" baseline="0" dirty="0" smtClean="0"/>
                        <a:t> 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Zn</a:t>
                      </a:r>
                      <a:r>
                        <a:rPr lang="cs-CZ" dirty="0" smtClean="0"/>
                        <a:t> %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63,96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36,05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63,89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36,10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63,88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36,11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64,01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35,98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63,98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36,01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obsah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63,93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36,06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RSD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0,062%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0,061%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variační </a:t>
                      </a:r>
                      <a:r>
                        <a:rPr lang="cs-CZ" dirty="0" err="1" smtClean="0"/>
                        <a:t>koef</a:t>
                      </a:r>
                      <a:r>
                        <a:rPr lang="cs-CZ" dirty="0" smtClean="0"/>
                        <a:t>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0,10%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0,17%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quarter" idx="4"/>
          </p:nvPr>
        </p:nvGraphicFramePr>
        <p:xfrm>
          <a:off x="4648200" y="1316038"/>
          <a:ext cx="4289424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9684"/>
                <a:gridCol w="1649932"/>
                <a:gridCol w="1429808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analyt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obsah 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korel. </a:t>
                      </a:r>
                      <a:r>
                        <a:rPr lang="cs-CZ" dirty="0" err="1" smtClean="0"/>
                        <a:t>koef</a:t>
                      </a:r>
                      <a:r>
                        <a:rPr lang="cs-CZ" dirty="0" smtClean="0"/>
                        <a:t>.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Lucida Sans Unicode"/>
                          <a:cs typeface="Lucida Sans Unicode"/>
                        </a:rPr>
                        <a:t>∼ 0,3</a:t>
                      </a:r>
                      <a:r>
                        <a:rPr lang="cs-CZ" baseline="0" dirty="0" smtClean="0">
                          <a:latin typeface="Lucida Sans Unicode"/>
                          <a:cs typeface="Lucida Sans Unicode"/>
                        </a:rPr>
                        <a:t> – 6,8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0,999 74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Lucida Sans Unicode"/>
                          <a:cs typeface="Lucida Sans Unicode"/>
                        </a:rPr>
                        <a:t>∼ 0,1 – 5,6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0,999</a:t>
                      </a:r>
                      <a:r>
                        <a:rPr lang="cs-CZ" baseline="0" dirty="0" smtClean="0"/>
                        <a:t> 98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Lucida Sans Unicode"/>
                          <a:cs typeface="Lucida Sans Unicode"/>
                        </a:rPr>
                        <a:t>∼ 0,2</a:t>
                      </a:r>
                      <a:r>
                        <a:rPr lang="cs-CZ" baseline="0" dirty="0" smtClean="0">
                          <a:latin typeface="Lucida Sans Unicode"/>
                          <a:cs typeface="Lucida Sans Unicode"/>
                        </a:rPr>
                        <a:t> – 4,0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0,999</a:t>
                      </a:r>
                      <a:r>
                        <a:rPr lang="cs-CZ" baseline="0" dirty="0" smtClean="0"/>
                        <a:t> 99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Lucida Sans Unicode"/>
                          <a:cs typeface="Lucida Sans Unicode"/>
                        </a:rPr>
                        <a:t>∼ 0,1 – 2,1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0,999 30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Fe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Lucida Sans Unicode"/>
                          <a:cs typeface="Lucida Sans Unicode"/>
                        </a:rPr>
                        <a:t>∼ 0,05 – 0,4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0,999 38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Lucida Sans Unicode"/>
                          <a:cs typeface="Lucida Sans Unicode"/>
                        </a:rPr>
                        <a:t>∼ 0,05 – 0,4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519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objemová analýza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714348" y="1357298"/>
            <a:ext cx="7874620" cy="5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Objemová analýza oceli N</a:t>
            </a:r>
            <a:r>
              <a:rPr lang="cs-CZ" sz="2800" dirty="0" smtClean="0"/>
              <a:t>i</a:t>
            </a:r>
            <a:r>
              <a:rPr lang="cs-CZ" dirty="0" smtClean="0"/>
              <a:t>-C</a:t>
            </a:r>
            <a:r>
              <a:rPr lang="cs-CZ" sz="2400" cap="none" dirty="0" smtClean="0"/>
              <a:t>R</a:t>
            </a:r>
            <a:r>
              <a:rPr lang="cs-CZ" sz="2800" cap="none" dirty="0" smtClean="0"/>
              <a:t>-</a:t>
            </a:r>
            <a:r>
              <a:rPr lang="cs-CZ" cap="none" dirty="0" smtClean="0"/>
              <a:t>C</a:t>
            </a:r>
            <a:r>
              <a:rPr lang="cs-CZ" sz="2800" cap="none" dirty="0" smtClean="0"/>
              <a:t>o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6328" y="1276330"/>
            <a:ext cx="7303744" cy="508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2</a:t>
            </a:fld>
            <a:endParaRPr kumimoji="0" lang="en-US"/>
          </a:p>
        </p:txBody>
      </p:sp>
      <p:pic>
        <p:nvPicPr>
          <p:cNvPr id="7" name="Zástupný symbol pro obsah 6" descr="img008.tif"/>
          <p:cNvPicPr>
            <a:picLocks noGrp="1" noChangeAspect="1"/>
          </p:cNvPicPr>
          <p:nvPr>
            <p:ph idx="4294967295"/>
          </p:nvPr>
        </p:nvPicPr>
        <p:blipFill>
          <a:blip r:embed="rId2">
            <a:lum bright="-10000" contrast="20000"/>
          </a:blip>
          <a:srcRect l="4994" r="28988"/>
          <a:stretch>
            <a:fillRect/>
          </a:stretch>
        </p:blipFill>
        <p:spPr>
          <a:xfrm rot="16200000">
            <a:off x="2948960" y="1408703"/>
            <a:ext cx="3143272" cy="7183867"/>
          </a:xfrm>
        </p:spPr>
      </p:pic>
      <p:sp>
        <p:nvSpPr>
          <p:cNvPr id="12" name="TextovéPole 11"/>
          <p:cNvSpPr txBox="1"/>
          <p:nvPr/>
        </p:nvSpPr>
        <p:spPr>
          <a:xfrm>
            <a:off x="428596" y="571480"/>
            <a:ext cx="84296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Doutnavý výboj </a:t>
            </a:r>
            <a:r>
              <a:rPr lang="cs-CZ" dirty="0" smtClean="0"/>
              <a:t>je samostatný výboj se studenou katodou. V katodovém prostoru </a:t>
            </a:r>
          </a:p>
          <a:p>
            <a:r>
              <a:rPr lang="cs-CZ" dirty="0" smtClean="0"/>
              <a:t>probíhají elementární procesy, ve kterých vznikají nosiče náboje především iontovým </a:t>
            </a:r>
            <a:r>
              <a:rPr lang="cs-CZ" dirty="0" err="1" smtClean="0"/>
              <a:t>impaktem</a:t>
            </a:r>
            <a:r>
              <a:rPr lang="cs-CZ" dirty="0" smtClean="0"/>
              <a:t>  a fotoemisí.  Tepelná ionizace se neuplatňuje.  Tlak plynu 10 </a:t>
            </a:r>
            <a:r>
              <a:rPr lang="cs-CZ" dirty="0" err="1" smtClean="0"/>
              <a:t>Pa</a:t>
            </a:r>
            <a:r>
              <a:rPr lang="cs-CZ" dirty="0" smtClean="0"/>
              <a:t> – 10 </a:t>
            </a:r>
            <a:r>
              <a:rPr lang="cs-CZ" dirty="0" err="1" smtClean="0"/>
              <a:t>kPa</a:t>
            </a:r>
            <a:r>
              <a:rPr lang="cs-CZ" dirty="0" smtClean="0"/>
              <a:t>, teplota elektronů desítky tisíc </a:t>
            </a:r>
            <a:r>
              <a:rPr lang="cs-CZ" dirty="0" err="1" smtClean="0"/>
              <a:t>Kelvina</a:t>
            </a:r>
            <a:r>
              <a:rPr lang="cs-CZ" dirty="0" smtClean="0"/>
              <a:t>, atomů nízká.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Katodový prostor </a:t>
            </a:r>
            <a:r>
              <a:rPr lang="cs-CZ" dirty="0" smtClean="0"/>
              <a:t>– největší úbytek potenciálu.  </a:t>
            </a:r>
            <a:r>
              <a:rPr lang="cs-CZ" dirty="0" err="1" smtClean="0">
                <a:solidFill>
                  <a:srgbClr val="FF0000"/>
                </a:solidFill>
              </a:rPr>
              <a:t>Astonův</a:t>
            </a:r>
            <a:r>
              <a:rPr lang="cs-CZ" dirty="0" smtClean="0">
                <a:solidFill>
                  <a:srgbClr val="FF0000"/>
                </a:solidFill>
              </a:rPr>
              <a:t> tmavý prostor </a:t>
            </a:r>
            <a:r>
              <a:rPr lang="cs-CZ" dirty="0" smtClean="0"/>
              <a:t>– malá </a:t>
            </a:r>
          </a:p>
          <a:p>
            <a:r>
              <a:rPr lang="cs-CZ" dirty="0" smtClean="0"/>
              <a:t>energie elektronů, nedochází k excitaci. </a:t>
            </a:r>
            <a:r>
              <a:rPr lang="cs-CZ" dirty="0" smtClean="0">
                <a:solidFill>
                  <a:srgbClr val="FF0000"/>
                </a:solidFill>
              </a:rPr>
              <a:t>Katodová svítící vrstva </a:t>
            </a:r>
            <a:r>
              <a:rPr lang="cs-CZ" dirty="0" smtClean="0"/>
              <a:t>– spektrum je </a:t>
            </a:r>
          </a:p>
          <a:p>
            <a:r>
              <a:rPr lang="cs-CZ" dirty="0" smtClean="0"/>
              <a:t>dáno plynovou náplní a materiálem elektrod, katodicky rozprašovaném do </a:t>
            </a:r>
          </a:p>
          <a:p>
            <a:r>
              <a:rPr lang="cs-CZ" dirty="0" smtClean="0"/>
              <a:t>výboje – analytické aplikace.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Kladný sloupec </a:t>
            </a:r>
            <a:r>
              <a:rPr lang="cs-CZ" dirty="0" smtClean="0"/>
              <a:t>–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malý a konstantní potenciálový spád – především analýza plynů.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Řešení profilové analýzy </a:t>
            </a:r>
            <a:br>
              <a:rPr lang="cs-CZ" dirty="0" smtClean="0"/>
            </a:br>
            <a:r>
              <a:rPr lang="cs-CZ" sz="2700" dirty="0" smtClean="0"/>
              <a:t>(</a:t>
            </a:r>
            <a:r>
              <a:rPr lang="cs-CZ" sz="2700" dirty="0" err="1" smtClean="0"/>
              <a:t>Quantitative</a:t>
            </a:r>
            <a:r>
              <a:rPr lang="cs-CZ" sz="2700" dirty="0" smtClean="0"/>
              <a:t> </a:t>
            </a:r>
            <a:r>
              <a:rPr lang="cs-CZ" sz="2700" dirty="0" err="1" smtClean="0"/>
              <a:t>depth</a:t>
            </a:r>
            <a:r>
              <a:rPr lang="cs-CZ" sz="2700" dirty="0" smtClean="0"/>
              <a:t> </a:t>
            </a:r>
            <a:r>
              <a:rPr lang="cs-CZ" sz="2700" dirty="0" err="1" smtClean="0"/>
              <a:t>Profiling</a:t>
            </a:r>
            <a:r>
              <a:rPr lang="cs-CZ" sz="2700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QDP je ideální metoda na rychlou hloubkovou profilovou analýzu od desítek nanometrů až po stovky mikronů. Společně s vysokou odprašovací rychlostí (0,5 – 30 mikronů/min.) poskytuje GDS během několika minut informace o úplném chemickém složení (</a:t>
            </a:r>
            <a:r>
              <a:rPr lang="cs-CZ" dirty="0" err="1" smtClean="0"/>
              <a:t>ppm</a:t>
            </a:r>
            <a:r>
              <a:rPr lang="cs-CZ" dirty="0" smtClean="0"/>
              <a:t>-100%) od povrchu vzorku až po jeho substrát. Všechny zastoupené elementy jsou měřeny simultánně během jedné analýzy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2458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643050"/>
            <a:ext cx="4486408" cy="320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/>
          <p:cNvSpPr txBox="1"/>
          <p:nvPr/>
        </p:nvSpPr>
        <p:spPr>
          <a:xfrm>
            <a:off x="4500562" y="5072074"/>
            <a:ext cx="4490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Povlak nitridu titanu na ocelovém substrátu </a:t>
            </a:r>
          </a:p>
          <a:p>
            <a:r>
              <a:rPr lang="cs-CZ" dirty="0" smtClean="0"/>
              <a:t>v atomových procentech. QDP analýza </a:t>
            </a:r>
          </a:p>
          <a:p>
            <a:r>
              <a:rPr lang="cs-CZ" dirty="0" smtClean="0"/>
              <a:t>kontroluje stechiometrii vrstvy </a:t>
            </a:r>
            <a:r>
              <a:rPr lang="cs-CZ" dirty="0" err="1" smtClean="0"/>
              <a:t>TiN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Analýza vrstevnatých povrchů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30000"/>
          </a:blip>
          <a:stretch>
            <a:fillRect/>
          </a:stretch>
        </p:blipFill>
        <p:spPr bwMode="auto">
          <a:xfrm>
            <a:off x="857224" y="1357298"/>
            <a:ext cx="7032020" cy="420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571472" y="5715016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QDP analysis of multilayer sample,</a:t>
            </a:r>
            <a:r>
              <a:rPr lang="cs-CZ" b="1" i="1" dirty="0" smtClean="0"/>
              <a:t> </a:t>
            </a:r>
            <a:r>
              <a:rPr lang="cs-CZ" b="1" i="1" dirty="0" err="1" smtClean="0"/>
              <a:t>including</a:t>
            </a:r>
            <a:r>
              <a:rPr lang="cs-CZ" b="1" i="1" dirty="0" smtClean="0"/>
              <a:t> </a:t>
            </a:r>
            <a:r>
              <a:rPr lang="cs-CZ" b="1" i="1" dirty="0" err="1" smtClean="0"/>
              <a:t>conductive</a:t>
            </a:r>
            <a:r>
              <a:rPr lang="cs-CZ" b="1" i="1" dirty="0" smtClean="0"/>
              <a:t> </a:t>
            </a:r>
            <a:r>
              <a:rPr lang="cs-CZ" b="1" i="1" dirty="0" err="1" smtClean="0"/>
              <a:t>and</a:t>
            </a:r>
            <a:r>
              <a:rPr lang="cs-CZ" b="1" i="1" dirty="0" smtClean="0"/>
              <a:t> </a:t>
            </a:r>
            <a:r>
              <a:rPr lang="cs-CZ" b="1" i="1" dirty="0" err="1" smtClean="0"/>
              <a:t>nonconductive</a:t>
            </a:r>
            <a:endParaRPr lang="cs-CZ" b="1" i="1" dirty="0" smtClean="0"/>
          </a:p>
          <a:p>
            <a:r>
              <a:rPr lang="en-US" b="1" i="1" dirty="0" smtClean="0"/>
              <a:t>layers. Example of </a:t>
            </a:r>
            <a:r>
              <a:rPr lang="en-US" b="1" i="1" dirty="0" err="1" smtClean="0"/>
              <a:t>TiN</a:t>
            </a:r>
            <a:r>
              <a:rPr lang="en-US" b="1" i="1" dirty="0" smtClean="0"/>
              <a:t>, </a:t>
            </a:r>
            <a:r>
              <a:rPr lang="en-US" b="1" i="1" dirty="0" err="1" smtClean="0"/>
              <a:t>TiCN</a:t>
            </a:r>
            <a:r>
              <a:rPr lang="en-US" b="1" i="1" dirty="0" smtClean="0"/>
              <a:t>, Al O , </a:t>
            </a:r>
            <a:r>
              <a:rPr lang="en-US" b="1" i="1" dirty="0" err="1" smtClean="0"/>
              <a:t>TiN</a:t>
            </a:r>
            <a:r>
              <a:rPr lang="en-US" b="1" i="1" dirty="0" smtClean="0"/>
              <a:t>,</a:t>
            </a:r>
            <a:r>
              <a:rPr lang="cs-CZ" b="1" i="1" dirty="0" smtClean="0"/>
              <a:t> </a:t>
            </a:r>
            <a:r>
              <a:rPr lang="en-US" b="1" i="1" dirty="0" smtClean="0"/>
              <a:t>and </a:t>
            </a:r>
            <a:r>
              <a:rPr lang="en-US" b="1" i="1" dirty="0" err="1" smtClean="0"/>
              <a:t>TiCN</a:t>
            </a:r>
            <a:r>
              <a:rPr lang="en-US" b="1" i="1" dirty="0" smtClean="0"/>
              <a:t> on cemented carbide. Display of</a:t>
            </a:r>
            <a:r>
              <a:rPr lang="cs-CZ" b="1" i="1" dirty="0" smtClean="0"/>
              <a:t> </a:t>
            </a:r>
            <a:r>
              <a:rPr lang="en-US" b="1" i="1" dirty="0" smtClean="0"/>
              <a:t>Atomic % vs. Depth for </a:t>
            </a:r>
            <a:r>
              <a:rPr lang="en-US" b="1" i="1" dirty="0" err="1" smtClean="0"/>
              <a:t>stoichiometry</a:t>
            </a:r>
            <a:r>
              <a:rPr lang="en-US" b="1" i="1" dirty="0" smtClean="0"/>
              <a:t> check.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Reprodukovatelnost analýzy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756094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857224" y="5857892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Three replicate QDPs of the surface of</a:t>
            </a:r>
            <a:r>
              <a:rPr lang="cs-CZ" b="1" i="1" dirty="0" smtClean="0"/>
              <a:t> </a:t>
            </a:r>
            <a:r>
              <a:rPr lang="en-US" b="1" i="1" dirty="0" smtClean="0"/>
              <a:t>a hard disk exhibiting seven resolved</a:t>
            </a:r>
          </a:p>
          <a:p>
            <a:r>
              <a:rPr lang="en-US" b="1" i="1" dirty="0" smtClean="0"/>
              <a:t>layers at a depth of 100 nanometers.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Aplikace VF doutnavého výboje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2844" y="1357298"/>
            <a:ext cx="4352956" cy="5214974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V případě nevodivých materiálů se používá </a:t>
            </a:r>
            <a:r>
              <a:rPr lang="cs-CZ" dirty="0" err="1" smtClean="0"/>
              <a:t>vf</a:t>
            </a:r>
            <a:r>
              <a:rPr lang="cs-CZ" dirty="0" smtClean="0"/>
              <a:t> výboj s kapacitní vazbou mezi budící elektrodou a vodivou oblastí plazmatu, přičemž nevodivá část vzorku plní funkci dielektrika. V důsledku rozdílné pohyblivosti volných elektronů a kladných iontů ve výboji se povrch vzorku nabíjí na vysoké záporné napětí vůči plazmatu, co do velikosti srovnatelné s amplitudou budícího vysokofrekvenčního signálu. V potenciálovém spádu mezi plazmatem a povrchem vzorku se urychlují kladné argonové ionty a rozprašují povrch vzorku podobně jako při stejnosměrném buzení. 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23</a:t>
            </a:fld>
            <a:endParaRPr lang="cs-CZ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4433010" y="1571612"/>
            <a:ext cx="4536509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4429124" y="5572140"/>
            <a:ext cx="4572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Analýza galvanicky pochromovaného</a:t>
            </a:r>
          </a:p>
          <a:p>
            <a:r>
              <a:rPr lang="cs-CZ" sz="2000" dirty="0" smtClean="0"/>
              <a:t>ocelového plechu s organickým nátěrem</a:t>
            </a:r>
            <a:endParaRPr lang="cs-CZ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Technologie - Žárově zinkovaná ocel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71612"/>
            <a:ext cx="433067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571612"/>
            <a:ext cx="447514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142844" y="4643447"/>
            <a:ext cx="88583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U vzorku jde o "klasickou" technologii žárového zinkování (tavenina </a:t>
            </a:r>
            <a:r>
              <a:rPr lang="cs-CZ" sz="2200" dirty="0" err="1" smtClean="0"/>
              <a:t>Zn</a:t>
            </a:r>
            <a:r>
              <a:rPr lang="cs-CZ" sz="2200" dirty="0" smtClean="0"/>
              <a:t> obsahuje cca 0.3</a:t>
            </a:r>
            <a:r>
              <a:rPr lang="en-US" sz="2200" dirty="0" smtClean="0"/>
              <a:t>% Al). </a:t>
            </a:r>
            <a:r>
              <a:rPr lang="cs-CZ" sz="2200" dirty="0" smtClean="0"/>
              <a:t>Jeho hloubkový koncentrační profil je na obr. vlevo. Pro srovnání je tento povlak zobrazen na příčném výbrusu pomocí rastrovací elektronové mikroskopie (v tomto případě je zinková vrstva vpravo, substrát vlevo).</a:t>
            </a:r>
          </a:p>
          <a:p>
            <a:endParaRPr lang="cs-CZ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Technologie - Žárově zinkovaná ocel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4429124" y="1357298"/>
          <a:ext cx="4481856" cy="328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r:id="rId4" imgW="3294345" imgH="2012515" progId="">
                  <p:embed/>
                </p:oleObj>
              </mc:Choice>
              <mc:Fallback>
                <p:oleObj r:id="rId4" imgW="3294345" imgH="2012515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1357298"/>
                        <a:ext cx="4481856" cy="32861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357298"/>
            <a:ext cx="441234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142844" y="4714884"/>
            <a:ext cx="8858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Vzorek s velmi tlustou vrstvou vytvořenou nevhodnou technologií žárového zinkování (bez přídavku hliníku). Od hloubky cca 20 </a:t>
            </a:r>
            <a:r>
              <a:rPr lang="cs-CZ" sz="2000" dirty="0" smtClean="0">
                <a:sym typeface="Symbol"/>
              </a:rPr>
              <a:t></a:t>
            </a:r>
            <a:r>
              <a:rPr lang="cs-CZ" sz="2000" dirty="0" smtClean="0"/>
              <a:t>m zde byla nalezena difúzní mezivrstva s obsahem železa 9-10</a:t>
            </a:r>
            <a:r>
              <a:rPr lang="en-US" sz="2000" dirty="0" smtClean="0"/>
              <a:t>% </a:t>
            </a:r>
            <a:r>
              <a:rPr lang="cs-CZ" sz="2000" dirty="0" smtClean="0"/>
              <a:t>a na obrázku struktury jsou jasně patrné krystaly fází bohatých na železo, rostoucí do zinkové vrstvy. Zajímavé a netypické jsou hloubkové profily minoritních prvků </a:t>
            </a:r>
            <a:r>
              <a:rPr lang="cs-CZ" sz="2000" dirty="0" err="1" smtClean="0"/>
              <a:t>Pb</a:t>
            </a:r>
            <a:r>
              <a:rPr lang="cs-CZ" sz="2000" dirty="0" smtClean="0"/>
              <a:t>, </a:t>
            </a:r>
            <a:r>
              <a:rPr lang="cs-CZ" sz="2000" dirty="0" err="1" smtClean="0"/>
              <a:t>Sn</a:t>
            </a:r>
            <a:r>
              <a:rPr lang="cs-CZ" sz="2000" dirty="0" smtClean="0"/>
              <a:t>, Ni vzniklé reaktivní difúzí ve vrstvě. </a:t>
            </a:r>
            <a:endParaRPr lang="cs-CZ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Dutá katoda</a:t>
            </a:r>
            <a:endParaRPr lang="cs-CZ" dirty="0"/>
          </a:p>
        </p:txBody>
      </p:sp>
      <p:pic>
        <p:nvPicPr>
          <p:cNvPr id="12" name="Zástupný symbol pro obsah 11" descr="img007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2062" r="25616"/>
          <a:stretch>
            <a:fillRect/>
          </a:stretch>
        </p:blipFill>
        <p:spPr>
          <a:xfrm rot="5400000">
            <a:off x="5178157" y="2657231"/>
            <a:ext cx="2428892" cy="5115437"/>
          </a:xfrm>
        </p:spPr>
      </p:pic>
      <p:pic>
        <p:nvPicPr>
          <p:cNvPr id="11" name="Zástupný symbol pro obsah 10" descr="35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50058" b="10879"/>
          <a:stretch>
            <a:fillRect/>
          </a:stretch>
        </p:blipFill>
        <p:spPr>
          <a:xfrm>
            <a:off x="4572000" y="2786058"/>
            <a:ext cx="4371980" cy="1071570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3</a:t>
            </a:fld>
            <a:endParaRPr kumimoji="0" lang="en-US"/>
          </a:p>
        </p:txBody>
      </p:sp>
      <p:pic>
        <p:nvPicPr>
          <p:cNvPr id="13" name="Obrázek 12" descr="img009.tif"/>
          <p:cNvPicPr>
            <a:picLocks noChangeAspect="1"/>
          </p:cNvPicPr>
          <p:nvPr/>
        </p:nvPicPr>
        <p:blipFill>
          <a:blip r:embed="rId4" cstate="print"/>
          <a:srcRect t="12641" b="4150"/>
          <a:stretch>
            <a:fillRect/>
          </a:stretch>
        </p:blipFill>
        <p:spPr>
          <a:xfrm>
            <a:off x="4714876" y="357166"/>
            <a:ext cx="3788765" cy="235745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57158" y="1643050"/>
            <a:ext cx="432362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Provozní napětí 200 - 1000V</a:t>
            </a:r>
          </a:p>
          <a:p>
            <a:r>
              <a:rPr lang="cs-CZ" dirty="0" smtClean="0"/>
              <a:t>napájení ze zdroje konstantního proudu</a:t>
            </a:r>
          </a:p>
          <a:p>
            <a:r>
              <a:rPr lang="cs-CZ" dirty="0" smtClean="0"/>
              <a:t>(záporná odpor výboje – se zvyšujícím </a:t>
            </a:r>
          </a:p>
          <a:p>
            <a:r>
              <a:rPr lang="cs-CZ" dirty="0" smtClean="0"/>
              <a:t>se proudem klesá napětí výboje!)</a:t>
            </a:r>
          </a:p>
          <a:p>
            <a:r>
              <a:rPr lang="cs-CZ" dirty="0" smtClean="0"/>
              <a:t>Provozní proud 1- 50 </a:t>
            </a:r>
            <a:r>
              <a:rPr lang="cs-CZ" dirty="0" err="1" smtClean="0"/>
              <a:t>mA</a:t>
            </a:r>
            <a:r>
              <a:rPr lang="cs-CZ" dirty="0" smtClean="0"/>
              <a:t> (chladná katoda),</a:t>
            </a:r>
          </a:p>
          <a:p>
            <a:r>
              <a:rPr lang="cs-CZ" dirty="0" smtClean="0"/>
              <a:t>do 1A při horké duté katodě, kdy se</a:t>
            </a:r>
          </a:p>
          <a:p>
            <a:r>
              <a:rPr lang="cs-CZ" dirty="0" smtClean="0"/>
              <a:t>mimo odprašování uplatní odpařování</a:t>
            </a:r>
          </a:p>
          <a:p>
            <a:r>
              <a:rPr lang="cs-CZ" dirty="0" smtClean="0"/>
              <a:t>materiálu.</a:t>
            </a:r>
          </a:p>
          <a:p>
            <a:r>
              <a:rPr lang="cs-CZ" dirty="0" smtClean="0"/>
              <a:t>Aplikace:  Vyšší koncentrace</a:t>
            </a:r>
          </a:p>
          <a:p>
            <a:r>
              <a:rPr lang="cs-CZ" dirty="0" smtClean="0"/>
              <a:t>(0,1 – 10 </a:t>
            </a:r>
            <a:r>
              <a:rPr lang="cs-CZ" dirty="0" err="1" smtClean="0"/>
              <a:t>ppm</a:t>
            </a:r>
            <a:r>
              <a:rPr lang="cs-CZ" dirty="0" smtClean="0"/>
              <a:t>), excitace i  P, S, F…</a:t>
            </a:r>
          </a:p>
          <a:p>
            <a:r>
              <a:rPr lang="cs-CZ" dirty="0" smtClean="0"/>
              <a:t>Př.: stanovení F v UO</a:t>
            </a:r>
            <a:r>
              <a:rPr lang="cs-CZ" baseline="-25000" dirty="0" smtClean="0"/>
              <a:t>2</a:t>
            </a:r>
          </a:p>
          <a:p>
            <a:r>
              <a:rPr lang="cs-CZ" dirty="0" smtClean="0"/>
              <a:t>Pouze chladná dutá katoda: jemná </a:t>
            </a:r>
          </a:p>
          <a:p>
            <a:r>
              <a:rPr lang="cs-CZ" dirty="0" smtClean="0"/>
              <a:t>struktura čar (chlazení N</a:t>
            </a:r>
            <a:r>
              <a:rPr lang="cs-CZ" baseline="-25000" dirty="0" smtClean="0"/>
              <a:t>2 </a:t>
            </a:r>
            <a:r>
              <a:rPr lang="cs-CZ" dirty="0" err="1" smtClean="0"/>
              <a:t>liq</a:t>
            </a:r>
            <a:r>
              <a:rPr lang="cs-CZ" dirty="0" smtClean="0"/>
              <a:t>.), </a:t>
            </a:r>
          </a:p>
          <a:p>
            <a:r>
              <a:rPr lang="cs-CZ" dirty="0" smtClean="0"/>
              <a:t>izotopové složení.</a:t>
            </a:r>
          </a:p>
          <a:p>
            <a:r>
              <a:rPr lang="cs-CZ" dirty="0" smtClean="0"/>
              <a:t>Horká dutá katoda (do 2000°C)</a:t>
            </a:r>
          </a:p>
          <a:p>
            <a:r>
              <a:rPr lang="cs-CZ" dirty="0" smtClean="0"/>
              <a:t>obsahy 0,01 – 1 </a:t>
            </a:r>
            <a:r>
              <a:rPr lang="cs-CZ" dirty="0" err="1" smtClean="0"/>
              <a:t>ppm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Dutá katoda + </a:t>
            </a:r>
            <a:r>
              <a:rPr lang="cs-CZ" dirty="0" err="1" smtClean="0"/>
              <a:t>grimmova</a:t>
            </a:r>
            <a:r>
              <a:rPr lang="cs-CZ" dirty="0" smtClean="0"/>
              <a:t> výbojka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Konstrukce pro provozní analýzu v duté katodě i </a:t>
            </a:r>
            <a:r>
              <a:rPr lang="cs-CZ" dirty="0" err="1" smtClean="0"/>
              <a:t>Grimmově</a:t>
            </a:r>
            <a:r>
              <a:rPr lang="cs-CZ" dirty="0" smtClean="0"/>
              <a:t> výbojce</a:t>
            </a:r>
          </a:p>
          <a:p>
            <a:r>
              <a:rPr lang="cs-CZ" dirty="0" smtClean="0"/>
              <a:t>Provozní podmínky:</a:t>
            </a:r>
          </a:p>
          <a:p>
            <a:pPr lvl="1"/>
            <a:r>
              <a:rPr lang="cs-CZ" dirty="0" smtClean="0">
                <a:latin typeface="Lucida Sans Unicode"/>
                <a:cs typeface="Lucida Sans Unicode"/>
              </a:rPr>
              <a:t>I = 10 – 1000 </a:t>
            </a:r>
            <a:r>
              <a:rPr lang="cs-CZ" dirty="0" err="1" smtClean="0">
                <a:latin typeface="Lucida Sans Unicode"/>
                <a:cs typeface="Lucida Sans Unicode"/>
              </a:rPr>
              <a:t>mA</a:t>
            </a:r>
            <a:endParaRPr lang="cs-CZ" dirty="0" smtClean="0">
              <a:latin typeface="Lucida Sans Unicode"/>
              <a:cs typeface="Lucida Sans Unicode"/>
            </a:endParaRPr>
          </a:p>
          <a:p>
            <a:pPr lvl="1"/>
            <a:r>
              <a:rPr lang="cs-CZ" dirty="0" smtClean="0">
                <a:latin typeface="Lucida Sans Unicode"/>
                <a:cs typeface="Lucida Sans Unicode"/>
              </a:rPr>
              <a:t>U ≅ 1000 V</a:t>
            </a:r>
          </a:p>
          <a:p>
            <a:pPr lvl="1"/>
            <a:r>
              <a:rPr lang="cs-CZ" dirty="0" smtClean="0">
                <a:latin typeface="Lucida Sans Unicode"/>
                <a:cs typeface="Lucida Sans Unicode"/>
              </a:rPr>
              <a:t>p = 50 – 1000 </a:t>
            </a:r>
            <a:r>
              <a:rPr lang="cs-CZ" dirty="0" err="1" smtClean="0">
                <a:latin typeface="Lucida Sans Unicode"/>
                <a:cs typeface="Lucida Sans Unicode"/>
              </a:rPr>
              <a:t>Pa</a:t>
            </a:r>
            <a:r>
              <a:rPr lang="cs-CZ" dirty="0" smtClean="0">
                <a:latin typeface="Lucida Sans Unicode"/>
                <a:cs typeface="Lucida Sans Unicode"/>
              </a:rPr>
              <a:t> </a:t>
            </a:r>
          </a:p>
          <a:p>
            <a:pPr lvl="1"/>
            <a:r>
              <a:rPr lang="cs-CZ" dirty="0" smtClean="0">
                <a:latin typeface="Lucida Sans Unicode"/>
                <a:cs typeface="Lucida Sans Unicode"/>
              </a:rPr>
              <a:t>pracovní plyn Ar, He, Ne</a:t>
            </a:r>
          </a:p>
          <a:p>
            <a:r>
              <a:rPr lang="cs-CZ" dirty="0" smtClean="0"/>
              <a:t>průměr anody 5 – 12 mm</a:t>
            </a:r>
          </a:p>
          <a:p>
            <a:r>
              <a:rPr lang="cs-CZ" dirty="0" smtClean="0"/>
              <a:t>vzdálenost anoda – katoda ≈ 0,2 – 0,8 mm</a:t>
            </a:r>
          </a:p>
        </p:txBody>
      </p:sp>
      <p:pic>
        <p:nvPicPr>
          <p:cNvPr id="9" name="Zástupný symbol pro obsah 8" descr="img005.t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07368"/>
            <a:ext cx="4343400" cy="4710063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fanes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 smtClean="0"/>
              <a:t>Furnance</a:t>
            </a:r>
            <a:r>
              <a:rPr lang="cs-CZ" dirty="0" smtClean="0"/>
              <a:t> </a:t>
            </a:r>
            <a:r>
              <a:rPr lang="cs-CZ" dirty="0" err="1" smtClean="0"/>
              <a:t>Atomization</a:t>
            </a:r>
            <a:r>
              <a:rPr lang="cs-CZ" dirty="0" smtClean="0"/>
              <a:t> </a:t>
            </a:r>
            <a:r>
              <a:rPr lang="cs-CZ" dirty="0" err="1" smtClean="0"/>
              <a:t>Nonthermal</a:t>
            </a:r>
            <a:r>
              <a:rPr lang="cs-CZ" dirty="0" smtClean="0"/>
              <a:t> </a:t>
            </a:r>
            <a:r>
              <a:rPr lang="cs-CZ" dirty="0" err="1" smtClean="0"/>
              <a:t>Excitation</a:t>
            </a:r>
            <a:r>
              <a:rPr lang="cs-CZ" dirty="0" smtClean="0"/>
              <a:t> </a:t>
            </a:r>
            <a:r>
              <a:rPr lang="cs-CZ" dirty="0" err="1" smtClean="0"/>
              <a:t>Spectrometry</a:t>
            </a:r>
            <a:r>
              <a:rPr lang="cs-CZ" dirty="0" smtClean="0"/>
              <a:t> využívá excitace atomů analytu, odpařených v grafitové kyvetě, doutnavým výbojem.</a:t>
            </a:r>
          </a:p>
          <a:p>
            <a:r>
              <a:rPr lang="cs-CZ" dirty="0" smtClean="0"/>
              <a:t>Výhody: vysoká účinnost excitace, malé pozadí spektra</a:t>
            </a:r>
          </a:p>
          <a:p>
            <a:r>
              <a:rPr lang="cs-CZ" dirty="0" smtClean="0"/>
              <a:t>Meze detekce: min. </a:t>
            </a:r>
          </a:p>
          <a:p>
            <a:pPr>
              <a:buNone/>
            </a:pPr>
            <a:r>
              <a:rPr lang="cs-CZ" dirty="0" smtClean="0"/>
              <a:t>	0,01 </a:t>
            </a:r>
            <a:r>
              <a:rPr lang="cs-CZ" dirty="0" err="1" smtClean="0"/>
              <a:t>pg</a:t>
            </a:r>
            <a:r>
              <a:rPr lang="cs-CZ" dirty="0" smtClean="0"/>
              <a:t> </a:t>
            </a:r>
            <a:r>
              <a:rPr lang="cs-CZ" dirty="0" err="1" smtClean="0"/>
              <a:t>Ag</a:t>
            </a:r>
            <a:r>
              <a:rPr lang="cs-CZ" dirty="0" smtClean="0"/>
              <a:t>, max. 500 </a:t>
            </a:r>
            <a:r>
              <a:rPr lang="cs-CZ" dirty="0" err="1" smtClean="0"/>
              <a:t>pg</a:t>
            </a:r>
            <a:r>
              <a:rPr lang="cs-CZ" dirty="0" smtClean="0"/>
              <a:t> Se. </a:t>
            </a:r>
          </a:p>
          <a:p>
            <a:r>
              <a:rPr lang="cs-CZ" dirty="0" smtClean="0"/>
              <a:t>Bylo použito i pro AAS.</a:t>
            </a:r>
            <a:endParaRPr lang="cs-CZ" dirty="0"/>
          </a:p>
        </p:txBody>
      </p:sp>
      <p:pic>
        <p:nvPicPr>
          <p:cNvPr id="10" name="Zástupný symbol pro obsah 9" descr="img006.t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71871"/>
            <a:ext cx="4343400" cy="3181058"/>
          </a:xfrm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Analýza plynů – </a:t>
            </a:r>
            <a:r>
              <a:rPr lang="cs-CZ" dirty="0" err="1" smtClean="0"/>
              <a:t>Geisslerovy</a:t>
            </a:r>
            <a:r>
              <a:rPr lang="cs-CZ" dirty="0" smtClean="0"/>
              <a:t> trubice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552952" cy="472440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Pro analýzu plynů se měří emise kladného sloupce doutnavého výboje, tlak plynu 1 -1000 </a:t>
            </a:r>
            <a:r>
              <a:rPr lang="cs-CZ" dirty="0" err="1" smtClean="0"/>
              <a:t>Pa</a:t>
            </a:r>
            <a:r>
              <a:rPr lang="cs-CZ" dirty="0" smtClean="0"/>
              <a:t>.</a:t>
            </a:r>
          </a:p>
          <a:p>
            <a:r>
              <a:rPr lang="cs-CZ" dirty="0" smtClean="0"/>
              <a:t>Rušivé vlivy:</a:t>
            </a:r>
          </a:p>
          <a:p>
            <a:pPr lvl="1"/>
            <a:r>
              <a:rPr lang="cs-CZ" dirty="0" smtClean="0"/>
              <a:t>reakce plynů s elektrodami a výbojkou</a:t>
            </a:r>
          </a:p>
          <a:p>
            <a:pPr lvl="1"/>
            <a:r>
              <a:rPr lang="cs-CZ" dirty="0" smtClean="0"/>
              <a:t>vliv matrice je velmi značný</a:t>
            </a:r>
          </a:p>
          <a:p>
            <a:pPr lvl="1"/>
            <a:r>
              <a:rPr lang="cs-CZ" dirty="0" smtClean="0"/>
              <a:t>v nerovnovážném plazmatu je elektronová teplota určována především atomy s nejnižším ionizačním potenciálem</a:t>
            </a:r>
          </a:p>
          <a:p>
            <a:endParaRPr lang="cs-CZ" dirty="0"/>
          </a:p>
        </p:txBody>
      </p:sp>
      <p:pic>
        <p:nvPicPr>
          <p:cNvPr id="9" name="Zástupný symbol pro obsah 8" descr="img001.t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0628" y="1600200"/>
            <a:ext cx="3571899" cy="4724400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Analýza plynů – VF kapacitní buzení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829196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VF výboj kapacitně vázaný pomocí vnějších elektrod odstraní vliv elektrod u </a:t>
            </a:r>
            <a:r>
              <a:rPr lang="cs-CZ" dirty="0" err="1" smtClean="0"/>
              <a:t>Geisslerových</a:t>
            </a:r>
            <a:r>
              <a:rPr lang="cs-CZ" dirty="0" smtClean="0"/>
              <a:t> výbojek. Pracuje se s výkony 50 - 300 W na frekvencích desítek MHz.</a:t>
            </a:r>
          </a:p>
          <a:p>
            <a:r>
              <a:rPr lang="cs-CZ" dirty="0" smtClean="0"/>
              <a:t>Možnost analýzy i velmi malých množství plynu – např. vzorky exosféry Země , kdy se odebírá vzorek o tlaku 10 </a:t>
            </a:r>
            <a:r>
              <a:rPr lang="cs-CZ" dirty="0" err="1" smtClean="0"/>
              <a:t>Pa</a:t>
            </a:r>
            <a:r>
              <a:rPr lang="cs-CZ" dirty="0" smtClean="0"/>
              <a:t> a objemu cca 500 ml. Detekční limity se pohybují okolo desetin </a:t>
            </a:r>
            <a:r>
              <a:rPr lang="cs-CZ" dirty="0" err="1" smtClean="0"/>
              <a:t>pg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8" name="Zástupný symbol pro obsah 7" descr="img010.t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9190" y="1604573"/>
            <a:ext cx="3781420" cy="4715654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GD-OES (</a:t>
            </a:r>
            <a:r>
              <a:rPr lang="cs-CZ" dirty="0" err="1" smtClean="0"/>
              <a:t>Grimmův</a:t>
            </a:r>
            <a:r>
              <a:rPr lang="cs-CZ" dirty="0" smtClean="0"/>
              <a:t> výboj)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Optická emisní spektrometrie s buzením v doutnavém výboji, "GD-OES" je zkratka z anglického označení </a:t>
            </a:r>
            <a:r>
              <a:rPr lang="cs-CZ" dirty="0" err="1" smtClean="0"/>
              <a:t>Glow</a:t>
            </a:r>
            <a:r>
              <a:rPr lang="cs-CZ" dirty="0" smtClean="0"/>
              <a:t> </a:t>
            </a:r>
            <a:r>
              <a:rPr lang="cs-CZ" dirty="0" err="1" smtClean="0"/>
              <a:t>Discharge</a:t>
            </a:r>
            <a:r>
              <a:rPr lang="cs-CZ" dirty="0" smtClean="0"/>
              <a:t> </a:t>
            </a:r>
            <a:r>
              <a:rPr lang="cs-CZ" dirty="0" err="1" smtClean="0"/>
              <a:t>Optical</a:t>
            </a:r>
            <a:r>
              <a:rPr lang="cs-CZ" dirty="0" smtClean="0"/>
              <a:t> </a:t>
            </a:r>
            <a:r>
              <a:rPr lang="cs-CZ" dirty="0" err="1" smtClean="0"/>
              <a:t>Emission</a:t>
            </a:r>
            <a:r>
              <a:rPr lang="cs-CZ" dirty="0" smtClean="0"/>
              <a:t> </a:t>
            </a:r>
            <a:r>
              <a:rPr lang="cs-CZ" dirty="0" err="1" smtClean="0"/>
              <a:t>Spectrometry</a:t>
            </a:r>
            <a:r>
              <a:rPr lang="cs-CZ" dirty="0" smtClean="0"/>
              <a:t> </a:t>
            </a:r>
          </a:p>
          <a:p>
            <a:r>
              <a:rPr lang="cs-CZ" dirty="0" smtClean="0"/>
              <a:t>Je jedna z nejvýznamnějších metod pro analýzu chemického složení kovových materiálů </a:t>
            </a:r>
          </a:p>
          <a:p>
            <a:r>
              <a:rPr lang="cs-CZ" dirty="0" smtClean="0"/>
              <a:t>Je možné ji použít pro prvkovou analýzu např. nitridů, karbidů, oxidů, s použitím vysokofrekvenčního doutnavého výboje i pro analýzu nevodivých látek </a:t>
            </a:r>
          </a:p>
          <a:p>
            <a:r>
              <a:rPr lang="cs-CZ" dirty="0" smtClean="0"/>
              <a:t>Mimo analýzy objemového složení homogenních vzorků ("</a:t>
            </a:r>
            <a:r>
              <a:rPr lang="cs-CZ" dirty="0" err="1" smtClean="0"/>
              <a:t>bulk</a:t>
            </a:r>
            <a:r>
              <a:rPr lang="cs-CZ" dirty="0" smtClean="0"/>
              <a:t>"), umožňuje i analýzu hloubkových koncentračních profilů různých povlaků, tenkovrstvých struktur a povrchově modifikovaných materiálů (QDP, z anglického "</a:t>
            </a:r>
            <a:r>
              <a:rPr lang="cs-CZ" dirty="0" err="1" smtClean="0"/>
              <a:t>Quantitative</a:t>
            </a:r>
            <a:r>
              <a:rPr lang="cs-CZ" dirty="0" smtClean="0"/>
              <a:t> </a:t>
            </a:r>
            <a:r>
              <a:rPr lang="cs-CZ" dirty="0" err="1" smtClean="0"/>
              <a:t>Depth</a:t>
            </a:r>
            <a:r>
              <a:rPr lang="cs-CZ" dirty="0" smtClean="0"/>
              <a:t> </a:t>
            </a:r>
            <a:r>
              <a:rPr lang="cs-CZ" dirty="0" err="1" smtClean="0"/>
              <a:t>Profiling</a:t>
            </a:r>
            <a:r>
              <a:rPr lang="cs-CZ" dirty="0" smtClean="0"/>
              <a:t>").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hangingPunct="0"/>
            <a:r>
              <a:rPr lang="cs-CZ" dirty="0" err="1" smtClean="0"/>
              <a:t>Grimmova</a:t>
            </a:r>
            <a:r>
              <a:rPr lang="cs-CZ" dirty="0" smtClean="0"/>
              <a:t> výbojka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57158" y="1643050"/>
            <a:ext cx="4352956" cy="4724400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vzorek se umístí do excitačního zdroje tak, že je vodivě spojen s katodou a zároveň odděluje vnitřní prostor výbojky od atmosféry</a:t>
            </a:r>
          </a:p>
          <a:p>
            <a:r>
              <a:rPr lang="cs-CZ" dirty="0" smtClean="0"/>
              <a:t>pracovní tlak plynu (Ar) je v řádu stovek </a:t>
            </a:r>
            <a:r>
              <a:rPr lang="cs-CZ" dirty="0" err="1" smtClean="0"/>
              <a:t>Pa</a:t>
            </a:r>
            <a:endParaRPr lang="cs-CZ" dirty="0" smtClean="0"/>
          </a:p>
          <a:p>
            <a:r>
              <a:rPr lang="cs-CZ" dirty="0" smtClean="0"/>
              <a:t>pracovní napětí typicky 700-1200 V, proud 0,2-0,4 A/cm</a:t>
            </a:r>
            <a:r>
              <a:rPr lang="cs-CZ" baseline="30000" dirty="0" smtClean="0"/>
              <a:t>2</a:t>
            </a:r>
            <a:r>
              <a:rPr lang="cs-CZ" dirty="0" smtClean="0"/>
              <a:t> </a:t>
            </a:r>
          </a:p>
          <a:p>
            <a:r>
              <a:rPr lang="cs-CZ" dirty="0" smtClean="0"/>
              <a:t>v dutině anody vznikne doutnavý výboj, ve kterém analyzovaný vzorek plní funkci katody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C06B-9A1F-4866-92C9-0359FFD29FD8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1550" name="Rectangle 5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29" name="Group 205"/>
          <p:cNvGrpSpPr>
            <a:grpSpLocks noChangeAspect="1"/>
          </p:cNvGrpSpPr>
          <p:nvPr/>
        </p:nvGrpSpPr>
        <p:grpSpPr bwMode="auto">
          <a:xfrm>
            <a:off x="4357686" y="1571612"/>
            <a:ext cx="4495912" cy="4286280"/>
            <a:chOff x="0" y="0"/>
            <a:chExt cx="4988" cy="4290"/>
          </a:xfrm>
        </p:grpSpPr>
        <p:sp>
          <p:nvSpPr>
            <p:cNvPr id="1549" name="AutoShape 52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4988" cy="429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1348" name="Group 324"/>
            <p:cNvGrpSpPr>
              <a:grpSpLocks/>
            </p:cNvGrpSpPr>
            <p:nvPr/>
          </p:nvGrpSpPr>
          <p:grpSpPr bwMode="auto">
            <a:xfrm>
              <a:off x="694" y="129"/>
              <a:ext cx="3436" cy="3877"/>
              <a:chOff x="694" y="129"/>
              <a:chExt cx="3436" cy="3877"/>
            </a:xfrm>
          </p:grpSpPr>
          <p:sp>
            <p:nvSpPr>
              <p:cNvPr id="1548" name="Freeform 524"/>
              <p:cNvSpPr>
                <a:spLocks/>
              </p:cNvSpPr>
              <p:nvPr/>
            </p:nvSpPr>
            <p:spPr bwMode="auto">
              <a:xfrm>
                <a:off x="1465" y="396"/>
                <a:ext cx="2192" cy="3468"/>
              </a:xfrm>
              <a:custGeom>
                <a:avLst/>
                <a:gdLst/>
                <a:ahLst/>
                <a:cxnLst>
                  <a:cxn ang="0">
                    <a:pos x="0" y="3442"/>
                  </a:cxn>
                  <a:cxn ang="0">
                    <a:pos x="0" y="27"/>
                  </a:cxn>
                  <a:cxn ang="0">
                    <a:pos x="105" y="28"/>
                  </a:cxn>
                  <a:cxn ang="0">
                    <a:pos x="105" y="0"/>
                  </a:cxn>
                  <a:cxn ang="0">
                    <a:pos x="1577" y="0"/>
                  </a:cxn>
                  <a:cxn ang="0">
                    <a:pos x="1577" y="1161"/>
                  </a:cxn>
                  <a:cxn ang="0">
                    <a:pos x="2095" y="1229"/>
                  </a:cxn>
                  <a:cxn ang="0">
                    <a:pos x="2114" y="1235"/>
                  </a:cxn>
                  <a:cxn ang="0">
                    <a:pos x="2129" y="1244"/>
                  </a:cxn>
                  <a:cxn ang="0">
                    <a:pos x="2144" y="1252"/>
                  </a:cxn>
                  <a:cxn ang="0">
                    <a:pos x="2156" y="1264"/>
                  </a:cxn>
                  <a:cxn ang="0">
                    <a:pos x="2165" y="1275"/>
                  </a:cxn>
                  <a:cxn ang="0">
                    <a:pos x="2175" y="1288"/>
                  </a:cxn>
                  <a:cxn ang="0">
                    <a:pos x="2184" y="1302"/>
                  </a:cxn>
                  <a:cxn ang="0">
                    <a:pos x="2192" y="1316"/>
                  </a:cxn>
                  <a:cxn ang="0">
                    <a:pos x="2192" y="2175"/>
                  </a:cxn>
                  <a:cxn ang="0">
                    <a:pos x="2180" y="2190"/>
                  </a:cxn>
                  <a:cxn ang="0">
                    <a:pos x="2169" y="2201"/>
                  </a:cxn>
                  <a:cxn ang="0">
                    <a:pos x="2154" y="2213"/>
                  </a:cxn>
                  <a:cxn ang="0">
                    <a:pos x="2141" y="2223"/>
                  </a:cxn>
                  <a:cxn ang="0">
                    <a:pos x="2124" y="2231"/>
                  </a:cxn>
                  <a:cxn ang="0">
                    <a:pos x="2109" y="2239"/>
                  </a:cxn>
                  <a:cxn ang="0">
                    <a:pos x="2093" y="2248"/>
                  </a:cxn>
                  <a:cxn ang="0">
                    <a:pos x="2080" y="2253"/>
                  </a:cxn>
                  <a:cxn ang="0">
                    <a:pos x="1577" y="2315"/>
                  </a:cxn>
                  <a:cxn ang="0">
                    <a:pos x="1577" y="3468"/>
                  </a:cxn>
                  <a:cxn ang="0">
                    <a:pos x="112" y="3466"/>
                  </a:cxn>
                  <a:cxn ang="0">
                    <a:pos x="112" y="3442"/>
                  </a:cxn>
                  <a:cxn ang="0">
                    <a:pos x="0" y="3442"/>
                  </a:cxn>
                </a:cxnLst>
                <a:rect l="0" t="0" r="r" b="b"/>
                <a:pathLst>
                  <a:path w="2192" h="3468">
                    <a:moveTo>
                      <a:pt x="0" y="3442"/>
                    </a:moveTo>
                    <a:lnTo>
                      <a:pt x="0" y="27"/>
                    </a:lnTo>
                    <a:lnTo>
                      <a:pt x="105" y="28"/>
                    </a:lnTo>
                    <a:lnTo>
                      <a:pt x="105" y="0"/>
                    </a:lnTo>
                    <a:lnTo>
                      <a:pt x="1577" y="0"/>
                    </a:lnTo>
                    <a:lnTo>
                      <a:pt x="1577" y="1161"/>
                    </a:lnTo>
                    <a:lnTo>
                      <a:pt x="2095" y="1229"/>
                    </a:lnTo>
                    <a:lnTo>
                      <a:pt x="2114" y="1235"/>
                    </a:lnTo>
                    <a:lnTo>
                      <a:pt x="2129" y="1244"/>
                    </a:lnTo>
                    <a:lnTo>
                      <a:pt x="2144" y="1252"/>
                    </a:lnTo>
                    <a:lnTo>
                      <a:pt x="2156" y="1264"/>
                    </a:lnTo>
                    <a:lnTo>
                      <a:pt x="2165" y="1275"/>
                    </a:lnTo>
                    <a:lnTo>
                      <a:pt x="2175" y="1288"/>
                    </a:lnTo>
                    <a:lnTo>
                      <a:pt x="2184" y="1302"/>
                    </a:lnTo>
                    <a:lnTo>
                      <a:pt x="2192" y="1316"/>
                    </a:lnTo>
                    <a:lnTo>
                      <a:pt x="2192" y="2175"/>
                    </a:lnTo>
                    <a:lnTo>
                      <a:pt x="2180" y="2190"/>
                    </a:lnTo>
                    <a:lnTo>
                      <a:pt x="2169" y="2201"/>
                    </a:lnTo>
                    <a:lnTo>
                      <a:pt x="2154" y="2213"/>
                    </a:lnTo>
                    <a:lnTo>
                      <a:pt x="2141" y="2223"/>
                    </a:lnTo>
                    <a:lnTo>
                      <a:pt x="2124" y="2231"/>
                    </a:lnTo>
                    <a:lnTo>
                      <a:pt x="2109" y="2239"/>
                    </a:lnTo>
                    <a:lnTo>
                      <a:pt x="2093" y="2248"/>
                    </a:lnTo>
                    <a:lnTo>
                      <a:pt x="2080" y="2253"/>
                    </a:lnTo>
                    <a:lnTo>
                      <a:pt x="1577" y="2315"/>
                    </a:lnTo>
                    <a:lnTo>
                      <a:pt x="1577" y="3468"/>
                    </a:lnTo>
                    <a:lnTo>
                      <a:pt x="112" y="3466"/>
                    </a:lnTo>
                    <a:lnTo>
                      <a:pt x="112" y="3442"/>
                    </a:lnTo>
                    <a:lnTo>
                      <a:pt x="0" y="34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47" name="Rectangle 523"/>
              <p:cNvSpPr>
                <a:spLocks noChangeArrowheads="1"/>
              </p:cNvSpPr>
              <p:nvPr/>
            </p:nvSpPr>
            <p:spPr bwMode="auto">
              <a:xfrm>
                <a:off x="1519" y="482"/>
                <a:ext cx="1457" cy="329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46" name="Freeform 522"/>
              <p:cNvSpPr>
                <a:spLocks/>
              </p:cNvSpPr>
              <p:nvPr/>
            </p:nvSpPr>
            <p:spPr bwMode="auto">
              <a:xfrm>
                <a:off x="1519" y="479"/>
                <a:ext cx="1462" cy="6"/>
              </a:xfrm>
              <a:custGeom>
                <a:avLst/>
                <a:gdLst/>
                <a:ahLst/>
                <a:cxnLst>
                  <a:cxn ang="0">
                    <a:pos x="1462" y="3"/>
                  </a:cxn>
                  <a:cxn ang="0">
                    <a:pos x="1457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1457" y="6"/>
                  </a:cxn>
                  <a:cxn ang="0">
                    <a:pos x="1453" y="3"/>
                  </a:cxn>
                  <a:cxn ang="0">
                    <a:pos x="1462" y="3"/>
                  </a:cxn>
                  <a:cxn ang="0">
                    <a:pos x="1462" y="0"/>
                  </a:cxn>
                  <a:cxn ang="0">
                    <a:pos x="1457" y="0"/>
                  </a:cxn>
                  <a:cxn ang="0">
                    <a:pos x="1462" y="3"/>
                  </a:cxn>
                </a:cxnLst>
                <a:rect l="0" t="0" r="r" b="b"/>
                <a:pathLst>
                  <a:path w="1462" h="6">
                    <a:moveTo>
                      <a:pt x="1462" y="3"/>
                    </a:moveTo>
                    <a:lnTo>
                      <a:pt x="145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457" y="6"/>
                    </a:lnTo>
                    <a:lnTo>
                      <a:pt x="1453" y="3"/>
                    </a:lnTo>
                    <a:lnTo>
                      <a:pt x="1462" y="3"/>
                    </a:lnTo>
                    <a:lnTo>
                      <a:pt x="1462" y="0"/>
                    </a:lnTo>
                    <a:lnTo>
                      <a:pt x="1457" y="0"/>
                    </a:lnTo>
                    <a:lnTo>
                      <a:pt x="146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45" name="Freeform 521"/>
              <p:cNvSpPr>
                <a:spLocks/>
              </p:cNvSpPr>
              <p:nvPr/>
            </p:nvSpPr>
            <p:spPr bwMode="auto">
              <a:xfrm>
                <a:off x="2972" y="482"/>
                <a:ext cx="9" cy="3299"/>
              </a:xfrm>
              <a:custGeom>
                <a:avLst/>
                <a:gdLst/>
                <a:ahLst/>
                <a:cxnLst>
                  <a:cxn ang="0">
                    <a:pos x="4" y="3299"/>
                  </a:cxn>
                  <a:cxn ang="0">
                    <a:pos x="9" y="3296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3296"/>
                  </a:cxn>
                  <a:cxn ang="0">
                    <a:pos x="4" y="3293"/>
                  </a:cxn>
                  <a:cxn ang="0">
                    <a:pos x="4" y="3299"/>
                  </a:cxn>
                  <a:cxn ang="0">
                    <a:pos x="9" y="3299"/>
                  </a:cxn>
                  <a:cxn ang="0">
                    <a:pos x="9" y="3296"/>
                  </a:cxn>
                  <a:cxn ang="0">
                    <a:pos x="4" y="3299"/>
                  </a:cxn>
                </a:cxnLst>
                <a:rect l="0" t="0" r="r" b="b"/>
                <a:pathLst>
                  <a:path w="9" h="3299">
                    <a:moveTo>
                      <a:pt x="4" y="3299"/>
                    </a:moveTo>
                    <a:lnTo>
                      <a:pt x="9" y="329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296"/>
                    </a:lnTo>
                    <a:lnTo>
                      <a:pt x="4" y="3293"/>
                    </a:lnTo>
                    <a:lnTo>
                      <a:pt x="4" y="3299"/>
                    </a:lnTo>
                    <a:lnTo>
                      <a:pt x="9" y="3299"/>
                    </a:lnTo>
                    <a:lnTo>
                      <a:pt x="9" y="3296"/>
                    </a:lnTo>
                    <a:lnTo>
                      <a:pt x="4" y="32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44" name="Freeform 520"/>
              <p:cNvSpPr>
                <a:spLocks/>
              </p:cNvSpPr>
              <p:nvPr/>
            </p:nvSpPr>
            <p:spPr bwMode="auto">
              <a:xfrm>
                <a:off x="1516" y="3775"/>
                <a:ext cx="1460" cy="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6"/>
                  </a:cxn>
                  <a:cxn ang="0">
                    <a:pos x="1460" y="6"/>
                  </a:cxn>
                  <a:cxn ang="0">
                    <a:pos x="1460" y="0"/>
                  </a:cxn>
                  <a:cxn ang="0">
                    <a:pos x="3" y="0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0" y="3"/>
                  </a:cxn>
                </a:cxnLst>
                <a:rect l="0" t="0" r="r" b="b"/>
                <a:pathLst>
                  <a:path w="1460" h="6">
                    <a:moveTo>
                      <a:pt x="0" y="3"/>
                    </a:moveTo>
                    <a:lnTo>
                      <a:pt x="3" y="6"/>
                    </a:lnTo>
                    <a:lnTo>
                      <a:pt x="1460" y="6"/>
                    </a:lnTo>
                    <a:lnTo>
                      <a:pt x="1460" y="0"/>
                    </a:lnTo>
                    <a:lnTo>
                      <a:pt x="3" y="0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43" name="Freeform 519"/>
              <p:cNvSpPr>
                <a:spLocks/>
              </p:cNvSpPr>
              <p:nvPr/>
            </p:nvSpPr>
            <p:spPr bwMode="auto">
              <a:xfrm>
                <a:off x="1516" y="479"/>
                <a:ext cx="6" cy="329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3"/>
                  </a:cxn>
                  <a:cxn ang="0">
                    <a:pos x="0" y="3299"/>
                  </a:cxn>
                  <a:cxn ang="0">
                    <a:pos x="6" y="3299"/>
                  </a:cxn>
                  <a:cxn ang="0">
                    <a:pos x="6" y="3"/>
                  </a:cxn>
                  <a:cxn ang="0">
                    <a:pos x="3" y="6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0"/>
                  </a:cxn>
                </a:cxnLst>
                <a:rect l="0" t="0" r="r" b="b"/>
                <a:pathLst>
                  <a:path w="6" h="3299">
                    <a:moveTo>
                      <a:pt x="3" y="0"/>
                    </a:moveTo>
                    <a:lnTo>
                      <a:pt x="0" y="3"/>
                    </a:lnTo>
                    <a:lnTo>
                      <a:pt x="0" y="3299"/>
                    </a:lnTo>
                    <a:lnTo>
                      <a:pt x="6" y="3299"/>
                    </a:lnTo>
                    <a:lnTo>
                      <a:pt x="6" y="3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42" name="Freeform 518"/>
              <p:cNvSpPr>
                <a:spLocks/>
              </p:cNvSpPr>
              <p:nvPr/>
            </p:nvSpPr>
            <p:spPr bwMode="auto">
              <a:xfrm>
                <a:off x="2332" y="2446"/>
                <a:ext cx="644" cy="1373"/>
              </a:xfrm>
              <a:custGeom>
                <a:avLst/>
                <a:gdLst/>
                <a:ahLst/>
                <a:cxnLst>
                  <a:cxn ang="0">
                    <a:pos x="644" y="1372"/>
                  </a:cxn>
                  <a:cxn ang="0">
                    <a:pos x="0" y="1373"/>
                  </a:cxn>
                  <a:cxn ang="0">
                    <a:pos x="0" y="837"/>
                  </a:cxn>
                  <a:cxn ang="0">
                    <a:pos x="66" y="837"/>
                  </a:cxn>
                  <a:cxn ang="0">
                    <a:pos x="66" y="0"/>
                  </a:cxn>
                  <a:cxn ang="0">
                    <a:pos x="644" y="0"/>
                  </a:cxn>
                  <a:cxn ang="0">
                    <a:pos x="644" y="21"/>
                  </a:cxn>
                  <a:cxn ang="0">
                    <a:pos x="599" y="21"/>
                  </a:cxn>
                  <a:cxn ang="0">
                    <a:pos x="599" y="95"/>
                  </a:cxn>
                  <a:cxn ang="0">
                    <a:pos x="644" y="95"/>
                  </a:cxn>
                  <a:cxn ang="0">
                    <a:pos x="644" y="1372"/>
                  </a:cxn>
                </a:cxnLst>
                <a:rect l="0" t="0" r="r" b="b"/>
                <a:pathLst>
                  <a:path w="644" h="1373">
                    <a:moveTo>
                      <a:pt x="644" y="1372"/>
                    </a:moveTo>
                    <a:lnTo>
                      <a:pt x="0" y="1373"/>
                    </a:lnTo>
                    <a:lnTo>
                      <a:pt x="0" y="837"/>
                    </a:lnTo>
                    <a:lnTo>
                      <a:pt x="66" y="837"/>
                    </a:lnTo>
                    <a:lnTo>
                      <a:pt x="66" y="0"/>
                    </a:lnTo>
                    <a:lnTo>
                      <a:pt x="644" y="0"/>
                    </a:lnTo>
                    <a:lnTo>
                      <a:pt x="644" y="21"/>
                    </a:lnTo>
                    <a:lnTo>
                      <a:pt x="599" y="21"/>
                    </a:lnTo>
                    <a:lnTo>
                      <a:pt x="599" y="95"/>
                    </a:lnTo>
                    <a:lnTo>
                      <a:pt x="644" y="95"/>
                    </a:lnTo>
                    <a:lnTo>
                      <a:pt x="644" y="137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41" name="Freeform 517"/>
              <p:cNvSpPr>
                <a:spLocks/>
              </p:cNvSpPr>
              <p:nvPr/>
            </p:nvSpPr>
            <p:spPr bwMode="auto">
              <a:xfrm>
                <a:off x="2329" y="3814"/>
                <a:ext cx="647" cy="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9"/>
                  </a:cxn>
                  <a:cxn ang="0">
                    <a:pos x="647" y="7"/>
                  </a:cxn>
                  <a:cxn ang="0">
                    <a:pos x="647" y="0"/>
                  </a:cxn>
                  <a:cxn ang="0">
                    <a:pos x="3" y="2"/>
                  </a:cxn>
                  <a:cxn ang="0">
                    <a:pos x="8" y="5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0" y="5"/>
                  </a:cxn>
                </a:cxnLst>
                <a:rect l="0" t="0" r="r" b="b"/>
                <a:pathLst>
                  <a:path w="647" h="9">
                    <a:moveTo>
                      <a:pt x="0" y="5"/>
                    </a:moveTo>
                    <a:lnTo>
                      <a:pt x="3" y="9"/>
                    </a:lnTo>
                    <a:lnTo>
                      <a:pt x="647" y="7"/>
                    </a:lnTo>
                    <a:lnTo>
                      <a:pt x="647" y="0"/>
                    </a:lnTo>
                    <a:lnTo>
                      <a:pt x="3" y="2"/>
                    </a:lnTo>
                    <a:lnTo>
                      <a:pt x="8" y="5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40" name="Freeform 516"/>
              <p:cNvSpPr>
                <a:spLocks/>
              </p:cNvSpPr>
              <p:nvPr/>
            </p:nvSpPr>
            <p:spPr bwMode="auto">
              <a:xfrm>
                <a:off x="2329" y="3279"/>
                <a:ext cx="8" cy="54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4"/>
                  </a:cxn>
                  <a:cxn ang="0">
                    <a:pos x="0" y="540"/>
                  </a:cxn>
                  <a:cxn ang="0">
                    <a:pos x="8" y="540"/>
                  </a:cxn>
                  <a:cxn ang="0">
                    <a:pos x="8" y="4"/>
                  </a:cxn>
                  <a:cxn ang="0">
                    <a:pos x="3" y="7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8" h="540">
                    <a:moveTo>
                      <a:pt x="3" y="0"/>
                    </a:moveTo>
                    <a:lnTo>
                      <a:pt x="0" y="4"/>
                    </a:lnTo>
                    <a:lnTo>
                      <a:pt x="0" y="540"/>
                    </a:lnTo>
                    <a:lnTo>
                      <a:pt x="8" y="540"/>
                    </a:lnTo>
                    <a:lnTo>
                      <a:pt x="8" y="4"/>
                    </a:lnTo>
                    <a:lnTo>
                      <a:pt x="3" y="7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9" name="Freeform 515"/>
              <p:cNvSpPr>
                <a:spLocks/>
              </p:cNvSpPr>
              <p:nvPr/>
            </p:nvSpPr>
            <p:spPr bwMode="auto">
              <a:xfrm>
                <a:off x="2332" y="3279"/>
                <a:ext cx="70" cy="7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66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66" y="5"/>
                  </a:cxn>
                  <a:cxn ang="0">
                    <a:pos x="70" y="4"/>
                  </a:cxn>
                  <a:cxn ang="0">
                    <a:pos x="66" y="7"/>
                  </a:cxn>
                  <a:cxn ang="0">
                    <a:pos x="70" y="5"/>
                  </a:cxn>
                  <a:cxn ang="0">
                    <a:pos x="70" y="4"/>
                  </a:cxn>
                  <a:cxn ang="0">
                    <a:pos x="61" y="4"/>
                  </a:cxn>
                </a:cxnLst>
                <a:rect l="0" t="0" r="r" b="b"/>
                <a:pathLst>
                  <a:path w="70" h="7">
                    <a:moveTo>
                      <a:pt x="61" y="4"/>
                    </a:moveTo>
                    <a:lnTo>
                      <a:pt x="66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66" y="5"/>
                    </a:lnTo>
                    <a:lnTo>
                      <a:pt x="70" y="4"/>
                    </a:lnTo>
                    <a:lnTo>
                      <a:pt x="66" y="7"/>
                    </a:lnTo>
                    <a:lnTo>
                      <a:pt x="70" y="5"/>
                    </a:lnTo>
                    <a:lnTo>
                      <a:pt x="70" y="4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8" name="Freeform 514"/>
              <p:cNvSpPr>
                <a:spLocks/>
              </p:cNvSpPr>
              <p:nvPr/>
            </p:nvSpPr>
            <p:spPr bwMode="auto">
              <a:xfrm>
                <a:off x="2393" y="2442"/>
                <a:ext cx="9" cy="84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4"/>
                  </a:cxn>
                  <a:cxn ang="0">
                    <a:pos x="0" y="841"/>
                  </a:cxn>
                  <a:cxn ang="0">
                    <a:pos x="9" y="841"/>
                  </a:cxn>
                  <a:cxn ang="0">
                    <a:pos x="9" y="4"/>
                  </a:cxn>
                  <a:cxn ang="0">
                    <a:pos x="5" y="8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5" y="0"/>
                  </a:cxn>
                </a:cxnLst>
                <a:rect l="0" t="0" r="r" b="b"/>
                <a:pathLst>
                  <a:path w="9" h="841">
                    <a:moveTo>
                      <a:pt x="5" y="0"/>
                    </a:moveTo>
                    <a:lnTo>
                      <a:pt x="0" y="4"/>
                    </a:lnTo>
                    <a:lnTo>
                      <a:pt x="0" y="841"/>
                    </a:lnTo>
                    <a:lnTo>
                      <a:pt x="9" y="841"/>
                    </a:lnTo>
                    <a:lnTo>
                      <a:pt x="9" y="4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7" name="Freeform 513"/>
              <p:cNvSpPr>
                <a:spLocks/>
              </p:cNvSpPr>
              <p:nvPr/>
            </p:nvSpPr>
            <p:spPr bwMode="auto">
              <a:xfrm>
                <a:off x="2398" y="2442"/>
                <a:ext cx="583" cy="8"/>
              </a:xfrm>
              <a:custGeom>
                <a:avLst/>
                <a:gdLst/>
                <a:ahLst/>
                <a:cxnLst>
                  <a:cxn ang="0">
                    <a:pos x="581" y="4"/>
                  </a:cxn>
                  <a:cxn ang="0">
                    <a:pos x="578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578" y="7"/>
                  </a:cxn>
                  <a:cxn ang="0">
                    <a:pos x="574" y="4"/>
                  </a:cxn>
                  <a:cxn ang="0">
                    <a:pos x="583" y="4"/>
                  </a:cxn>
                  <a:cxn ang="0">
                    <a:pos x="583" y="0"/>
                  </a:cxn>
                  <a:cxn ang="0">
                    <a:pos x="578" y="0"/>
                  </a:cxn>
                  <a:cxn ang="0">
                    <a:pos x="581" y="4"/>
                  </a:cxn>
                </a:cxnLst>
                <a:rect l="0" t="0" r="r" b="b"/>
                <a:pathLst>
                  <a:path w="583" h="8">
                    <a:moveTo>
                      <a:pt x="581" y="4"/>
                    </a:moveTo>
                    <a:lnTo>
                      <a:pt x="57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578" y="7"/>
                    </a:lnTo>
                    <a:lnTo>
                      <a:pt x="574" y="4"/>
                    </a:lnTo>
                    <a:lnTo>
                      <a:pt x="583" y="4"/>
                    </a:lnTo>
                    <a:lnTo>
                      <a:pt x="583" y="0"/>
                    </a:lnTo>
                    <a:lnTo>
                      <a:pt x="578" y="0"/>
                    </a:lnTo>
                    <a:lnTo>
                      <a:pt x="58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6" name="Freeform 512"/>
              <p:cNvSpPr>
                <a:spLocks/>
              </p:cNvSpPr>
              <p:nvPr/>
            </p:nvSpPr>
            <p:spPr bwMode="auto">
              <a:xfrm>
                <a:off x="2972" y="2446"/>
                <a:ext cx="7" cy="24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7" y="21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21"/>
                  </a:cxn>
                  <a:cxn ang="0">
                    <a:pos x="4" y="18"/>
                  </a:cxn>
                  <a:cxn ang="0">
                    <a:pos x="4" y="24"/>
                  </a:cxn>
                  <a:cxn ang="0">
                    <a:pos x="7" y="24"/>
                  </a:cxn>
                  <a:cxn ang="0">
                    <a:pos x="7" y="21"/>
                  </a:cxn>
                  <a:cxn ang="0">
                    <a:pos x="4" y="24"/>
                  </a:cxn>
                </a:cxnLst>
                <a:rect l="0" t="0" r="r" b="b"/>
                <a:pathLst>
                  <a:path w="7" h="24">
                    <a:moveTo>
                      <a:pt x="4" y="24"/>
                    </a:moveTo>
                    <a:lnTo>
                      <a:pt x="7" y="21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4" y="18"/>
                    </a:lnTo>
                    <a:lnTo>
                      <a:pt x="4" y="24"/>
                    </a:lnTo>
                    <a:lnTo>
                      <a:pt x="7" y="24"/>
                    </a:lnTo>
                    <a:lnTo>
                      <a:pt x="7" y="21"/>
                    </a:ln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5" name="Freeform 511"/>
              <p:cNvSpPr>
                <a:spLocks/>
              </p:cNvSpPr>
              <p:nvPr/>
            </p:nvSpPr>
            <p:spPr bwMode="auto">
              <a:xfrm>
                <a:off x="2928" y="2464"/>
                <a:ext cx="48" cy="6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3" y="6"/>
                  </a:cxn>
                  <a:cxn ang="0">
                    <a:pos x="48" y="6"/>
                  </a:cxn>
                  <a:cxn ang="0">
                    <a:pos x="48" y="0"/>
                  </a:cxn>
                  <a:cxn ang="0">
                    <a:pos x="3" y="1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6" y="3"/>
                  </a:cxn>
                </a:cxnLst>
                <a:rect l="0" t="0" r="r" b="b"/>
                <a:pathLst>
                  <a:path w="48" h="6">
                    <a:moveTo>
                      <a:pt x="6" y="3"/>
                    </a:moveTo>
                    <a:lnTo>
                      <a:pt x="3" y="6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3" y="1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4" name="Freeform 510"/>
              <p:cNvSpPr>
                <a:spLocks/>
              </p:cNvSpPr>
              <p:nvPr/>
            </p:nvSpPr>
            <p:spPr bwMode="auto">
              <a:xfrm>
                <a:off x="2928" y="2467"/>
                <a:ext cx="6" cy="78"/>
              </a:xfrm>
              <a:custGeom>
                <a:avLst/>
                <a:gdLst/>
                <a:ahLst/>
                <a:cxnLst>
                  <a:cxn ang="0">
                    <a:pos x="3" y="71"/>
                  </a:cxn>
                  <a:cxn ang="0">
                    <a:pos x="6" y="7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74"/>
                  </a:cxn>
                  <a:cxn ang="0">
                    <a:pos x="3" y="76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3" y="78"/>
                  </a:cxn>
                  <a:cxn ang="0">
                    <a:pos x="3" y="71"/>
                  </a:cxn>
                </a:cxnLst>
                <a:rect l="0" t="0" r="r" b="b"/>
                <a:pathLst>
                  <a:path w="6" h="78">
                    <a:moveTo>
                      <a:pt x="3" y="71"/>
                    </a:moveTo>
                    <a:lnTo>
                      <a:pt x="6" y="7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3" y="76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3" y="78"/>
                    </a:lnTo>
                    <a:lnTo>
                      <a:pt x="3" y="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3" name="Freeform 509"/>
              <p:cNvSpPr>
                <a:spLocks/>
              </p:cNvSpPr>
              <p:nvPr/>
            </p:nvSpPr>
            <p:spPr bwMode="auto">
              <a:xfrm>
                <a:off x="2931" y="2538"/>
                <a:ext cx="48" cy="7"/>
              </a:xfrm>
              <a:custGeom>
                <a:avLst/>
                <a:gdLst/>
                <a:ahLst/>
                <a:cxnLst>
                  <a:cxn ang="0">
                    <a:pos x="48" y="3"/>
                  </a:cxn>
                  <a:cxn ang="0">
                    <a:pos x="45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45" y="7"/>
                  </a:cxn>
                  <a:cxn ang="0">
                    <a:pos x="40" y="3"/>
                  </a:cxn>
                  <a:cxn ang="0">
                    <a:pos x="48" y="3"/>
                  </a:cxn>
                  <a:cxn ang="0">
                    <a:pos x="48" y="0"/>
                  </a:cxn>
                  <a:cxn ang="0">
                    <a:pos x="45" y="0"/>
                  </a:cxn>
                  <a:cxn ang="0">
                    <a:pos x="48" y="3"/>
                  </a:cxn>
                </a:cxnLst>
                <a:rect l="0" t="0" r="r" b="b"/>
                <a:pathLst>
                  <a:path w="48" h="7">
                    <a:moveTo>
                      <a:pt x="48" y="3"/>
                    </a:moveTo>
                    <a:lnTo>
                      <a:pt x="45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5" y="7"/>
                    </a:lnTo>
                    <a:lnTo>
                      <a:pt x="40" y="3"/>
                    </a:lnTo>
                    <a:lnTo>
                      <a:pt x="48" y="3"/>
                    </a:lnTo>
                    <a:lnTo>
                      <a:pt x="48" y="0"/>
                    </a:lnTo>
                    <a:lnTo>
                      <a:pt x="45" y="0"/>
                    </a:lnTo>
                    <a:lnTo>
                      <a:pt x="4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2" name="Freeform 508"/>
              <p:cNvSpPr>
                <a:spLocks/>
              </p:cNvSpPr>
              <p:nvPr/>
            </p:nvSpPr>
            <p:spPr bwMode="auto">
              <a:xfrm>
                <a:off x="2971" y="2541"/>
                <a:ext cx="10" cy="1280"/>
              </a:xfrm>
              <a:custGeom>
                <a:avLst/>
                <a:gdLst/>
                <a:ahLst/>
                <a:cxnLst>
                  <a:cxn ang="0">
                    <a:pos x="5" y="1280"/>
                  </a:cxn>
                  <a:cxn ang="0">
                    <a:pos x="10" y="1277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1" y="1277"/>
                  </a:cxn>
                  <a:cxn ang="0">
                    <a:pos x="5" y="1273"/>
                  </a:cxn>
                  <a:cxn ang="0">
                    <a:pos x="5" y="1280"/>
                  </a:cxn>
                  <a:cxn ang="0">
                    <a:pos x="10" y="1280"/>
                  </a:cxn>
                  <a:cxn ang="0">
                    <a:pos x="10" y="1277"/>
                  </a:cxn>
                  <a:cxn ang="0">
                    <a:pos x="5" y="1280"/>
                  </a:cxn>
                </a:cxnLst>
                <a:rect l="0" t="0" r="r" b="b"/>
                <a:pathLst>
                  <a:path w="10" h="1280">
                    <a:moveTo>
                      <a:pt x="5" y="1280"/>
                    </a:moveTo>
                    <a:lnTo>
                      <a:pt x="10" y="1277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1" y="1277"/>
                    </a:lnTo>
                    <a:lnTo>
                      <a:pt x="5" y="1273"/>
                    </a:lnTo>
                    <a:lnTo>
                      <a:pt x="5" y="1280"/>
                    </a:lnTo>
                    <a:lnTo>
                      <a:pt x="10" y="1280"/>
                    </a:lnTo>
                    <a:lnTo>
                      <a:pt x="10" y="1277"/>
                    </a:lnTo>
                    <a:lnTo>
                      <a:pt x="5" y="12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1" name="Freeform 507"/>
              <p:cNvSpPr>
                <a:spLocks/>
              </p:cNvSpPr>
              <p:nvPr/>
            </p:nvSpPr>
            <p:spPr bwMode="auto">
              <a:xfrm>
                <a:off x="2332" y="439"/>
                <a:ext cx="647" cy="1367"/>
              </a:xfrm>
              <a:custGeom>
                <a:avLst/>
                <a:gdLst/>
                <a:ahLst/>
                <a:cxnLst>
                  <a:cxn ang="0">
                    <a:pos x="644" y="0"/>
                  </a:cxn>
                  <a:cxn ang="0">
                    <a:pos x="0" y="0"/>
                  </a:cxn>
                  <a:cxn ang="0">
                    <a:pos x="0" y="535"/>
                  </a:cxn>
                  <a:cxn ang="0">
                    <a:pos x="66" y="537"/>
                  </a:cxn>
                  <a:cxn ang="0">
                    <a:pos x="68" y="1366"/>
                  </a:cxn>
                  <a:cxn ang="0">
                    <a:pos x="642" y="1367"/>
                  </a:cxn>
                  <a:cxn ang="0">
                    <a:pos x="644" y="1341"/>
                  </a:cxn>
                  <a:cxn ang="0">
                    <a:pos x="601" y="1339"/>
                  </a:cxn>
                  <a:cxn ang="0">
                    <a:pos x="601" y="1275"/>
                  </a:cxn>
                  <a:cxn ang="0">
                    <a:pos x="647" y="1275"/>
                  </a:cxn>
                  <a:cxn ang="0">
                    <a:pos x="644" y="633"/>
                  </a:cxn>
                  <a:cxn ang="0">
                    <a:pos x="644" y="0"/>
                  </a:cxn>
                </a:cxnLst>
                <a:rect l="0" t="0" r="r" b="b"/>
                <a:pathLst>
                  <a:path w="647" h="1367">
                    <a:moveTo>
                      <a:pt x="644" y="0"/>
                    </a:moveTo>
                    <a:lnTo>
                      <a:pt x="0" y="0"/>
                    </a:lnTo>
                    <a:lnTo>
                      <a:pt x="0" y="535"/>
                    </a:lnTo>
                    <a:lnTo>
                      <a:pt x="66" y="537"/>
                    </a:lnTo>
                    <a:lnTo>
                      <a:pt x="68" y="1366"/>
                    </a:lnTo>
                    <a:lnTo>
                      <a:pt x="642" y="1367"/>
                    </a:lnTo>
                    <a:lnTo>
                      <a:pt x="644" y="1341"/>
                    </a:lnTo>
                    <a:lnTo>
                      <a:pt x="601" y="1339"/>
                    </a:lnTo>
                    <a:lnTo>
                      <a:pt x="601" y="1275"/>
                    </a:lnTo>
                    <a:lnTo>
                      <a:pt x="647" y="1275"/>
                    </a:lnTo>
                    <a:lnTo>
                      <a:pt x="644" y="633"/>
                    </a:lnTo>
                    <a:lnTo>
                      <a:pt x="64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0" name="Freeform 506"/>
              <p:cNvSpPr>
                <a:spLocks/>
              </p:cNvSpPr>
              <p:nvPr/>
            </p:nvSpPr>
            <p:spPr bwMode="auto">
              <a:xfrm>
                <a:off x="2329" y="436"/>
                <a:ext cx="647" cy="7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3" y="7"/>
                  </a:cxn>
                  <a:cxn ang="0">
                    <a:pos x="647" y="7"/>
                  </a:cxn>
                  <a:cxn ang="0">
                    <a:pos x="647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8" y="3"/>
                  </a:cxn>
                </a:cxnLst>
                <a:rect l="0" t="0" r="r" b="b"/>
                <a:pathLst>
                  <a:path w="647" h="7">
                    <a:moveTo>
                      <a:pt x="8" y="3"/>
                    </a:moveTo>
                    <a:lnTo>
                      <a:pt x="3" y="7"/>
                    </a:lnTo>
                    <a:lnTo>
                      <a:pt x="647" y="7"/>
                    </a:lnTo>
                    <a:lnTo>
                      <a:pt x="647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29" name="Freeform 505"/>
              <p:cNvSpPr>
                <a:spLocks/>
              </p:cNvSpPr>
              <p:nvPr/>
            </p:nvSpPr>
            <p:spPr bwMode="auto">
              <a:xfrm>
                <a:off x="2329" y="439"/>
                <a:ext cx="8" cy="539"/>
              </a:xfrm>
              <a:custGeom>
                <a:avLst/>
                <a:gdLst/>
                <a:ahLst/>
                <a:cxnLst>
                  <a:cxn ang="0">
                    <a:pos x="3" y="532"/>
                  </a:cxn>
                  <a:cxn ang="0">
                    <a:pos x="8" y="535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535"/>
                  </a:cxn>
                  <a:cxn ang="0">
                    <a:pos x="3" y="537"/>
                  </a:cxn>
                  <a:cxn ang="0">
                    <a:pos x="0" y="535"/>
                  </a:cxn>
                  <a:cxn ang="0">
                    <a:pos x="0" y="537"/>
                  </a:cxn>
                  <a:cxn ang="0">
                    <a:pos x="3" y="539"/>
                  </a:cxn>
                  <a:cxn ang="0">
                    <a:pos x="3" y="532"/>
                  </a:cxn>
                </a:cxnLst>
                <a:rect l="0" t="0" r="r" b="b"/>
                <a:pathLst>
                  <a:path w="8" h="539">
                    <a:moveTo>
                      <a:pt x="3" y="532"/>
                    </a:moveTo>
                    <a:lnTo>
                      <a:pt x="8" y="53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535"/>
                    </a:lnTo>
                    <a:lnTo>
                      <a:pt x="3" y="537"/>
                    </a:lnTo>
                    <a:lnTo>
                      <a:pt x="0" y="535"/>
                    </a:lnTo>
                    <a:lnTo>
                      <a:pt x="0" y="537"/>
                    </a:lnTo>
                    <a:lnTo>
                      <a:pt x="3" y="539"/>
                    </a:lnTo>
                    <a:lnTo>
                      <a:pt x="3" y="5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28" name="Freeform 504"/>
              <p:cNvSpPr>
                <a:spLocks/>
              </p:cNvSpPr>
              <p:nvPr/>
            </p:nvSpPr>
            <p:spPr bwMode="auto">
              <a:xfrm>
                <a:off x="2332" y="971"/>
                <a:ext cx="71" cy="7"/>
              </a:xfrm>
              <a:custGeom>
                <a:avLst/>
                <a:gdLst/>
                <a:ahLst/>
                <a:cxnLst>
                  <a:cxn ang="0">
                    <a:pos x="71" y="5"/>
                  </a:cxn>
                  <a:cxn ang="0">
                    <a:pos x="66" y="2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66" y="7"/>
                  </a:cxn>
                  <a:cxn ang="0">
                    <a:pos x="63" y="5"/>
                  </a:cxn>
                  <a:cxn ang="0">
                    <a:pos x="71" y="5"/>
                  </a:cxn>
                  <a:cxn ang="0">
                    <a:pos x="71" y="2"/>
                  </a:cxn>
                  <a:cxn ang="0">
                    <a:pos x="66" y="0"/>
                  </a:cxn>
                  <a:cxn ang="0">
                    <a:pos x="71" y="5"/>
                  </a:cxn>
                </a:cxnLst>
                <a:rect l="0" t="0" r="r" b="b"/>
                <a:pathLst>
                  <a:path w="71" h="7">
                    <a:moveTo>
                      <a:pt x="71" y="5"/>
                    </a:moveTo>
                    <a:lnTo>
                      <a:pt x="66" y="2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6" y="7"/>
                    </a:lnTo>
                    <a:lnTo>
                      <a:pt x="63" y="5"/>
                    </a:lnTo>
                    <a:lnTo>
                      <a:pt x="71" y="5"/>
                    </a:lnTo>
                    <a:lnTo>
                      <a:pt x="71" y="2"/>
                    </a:lnTo>
                    <a:lnTo>
                      <a:pt x="66" y="0"/>
                    </a:lnTo>
                    <a:lnTo>
                      <a:pt x="7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27" name="Freeform 503"/>
              <p:cNvSpPr>
                <a:spLocks/>
              </p:cNvSpPr>
              <p:nvPr/>
            </p:nvSpPr>
            <p:spPr bwMode="auto">
              <a:xfrm>
                <a:off x="2395" y="976"/>
                <a:ext cx="8" cy="832"/>
              </a:xfrm>
              <a:custGeom>
                <a:avLst/>
                <a:gdLst/>
                <a:ahLst/>
                <a:cxnLst>
                  <a:cxn ang="0">
                    <a:pos x="5" y="826"/>
                  </a:cxn>
                  <a:cxn ang="0">
                    <a:pos x="8" y="829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829"/>
                  </a:cxn>
                  <a:cxn ang="0">
                    <a:pos x="5" y="832"/>
                  </a:cxn>
                  <a:cxn ang="0">
                    <a:pos x="0" y="829"/>
                  </a:cxn>
                  <a:cxn ang="0">
                    <a:pos x="0" y="832"/>
                  </a:cxn>
                  <a:cxn ang="0">
                    <a:pos x="5" y="832"/>
                  </a:cxn>
                  <a:cxn ang="0">
                    <a:pos x="5" y="826"/>
                  </a:cxn>
                </a:cxnLst>
                <a:rect l="0" t="0" r="r" b="b"/>
                <a:pathLst>
                  <a:path w="8" h="832">
                    <a:moveTo>
                      <a:pt x="5" y="826"/>
                    </a:moveTo>
                    <a:lnTo>
                      <a:pt x="8" y="829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29"/>
                    </a:lnTo>
                    <a:lnTo>
                      <a:pt x="5" y="832"/>
                    </a:lnTo>
                    <a:lnTo>
                      <a:pt x="0" y="829"/>
                    </a:lnTo>
                    <a:lnTo>
                      <a:pt x="0" y="832"/>
                    </a:lnTo>
                    <a:lnTo>
                      <a:pt x="5" y="832"/>
                    </a:lnTo>
                    <a:lnTo>
                      <a:pt x="5" y="8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26" name="Freeform 502"/>
              <p:cNvSpPr>
                <a:spLocks/>
              </p:cNvSpPr>
              <p:nvPr/>
            </p:nvSpPr>
            <p:spPr bwMode="auto">
              <a:xfrm>
                <a:off x="2400" y="1802"/>
                <a:ext cx="579" cy="8"/>
              </a:xfrm>
              <a:custGeom>
                <a:avLst/>
                <a:gdLst/>
                <a:ahLst/>
                <a:cxnLst>
                  <a:cxn ang="0">
                    <a:pos x="571" y="4"/>
                  </a:cxn>
                  <a:cxn ang="0">
                    <a:pos x="574" y="1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574" y="8"/>
                  </a:cxn>
                  <a:cxn ang="0">
                    <a:pos x="577" y="4"/>
                  </a:cxn>
                  <a:cxn ang="0">
                    <a:pos x="574" y="8"/>
                  </a:cxn>
                  <a:cxn ang="0">
                    <a:pos x="577" y="8"/>
                  </a:cxn>
                  <a:cxn ang="0">
                    <a:pos x="579" y="4"/>
                  </a:cxn>
                  <a:cxn ang="0">
                    <a:pos x="571" y="4"/>
                  </a:cxn>
                </a:cxnLst>
                <a:rect l="0" t="0" r="r" b="b"/>
                <a:pathLst>
                  <a:path w="579" h="8">
                    <a:moveTo>
                      <a:pt x="571" y="4"/>
                    </a:moveTo>
                    <a:lnTo>
                      <a:pt x="574" y="1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574" y="8"/>
                    </a:lnTo>
                    <a:lnTo>
                      <a:pt x="577" y="4"/>
                    </a:lnTo>
                    <a:lnTo>
                      <a:pt x="574" y="8"/>
                    </a:lnTo>
                    <a:lnTo>
                      <a:pt x="577" y="8"/>
                    </a:lnTo>
                    <a:lnTo>
                      <a:pt x="579" y="4"/>
                    </a:lnTo>
                    <a:lnTo>
                      <a:pt x="57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25" name="Freeform 501"/>
              <p:cNvSpPr>
                <a:spLocks/>
              </p:cNvSpPr>
              <p:nvPr/>
            </p:nvSpPr>
            <p:spPr bwMode="auto">
              <a:xfrm>
                <a:off x="2971" y="1777"/>
                <a:ext cx="8" cy="2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" y="3"/>
                  </a:cxn>
                  <a:cxn ang="0">
                    <a:pos x="0" y="29"/>
                  </a:cxn>
                  <a:cxn ang="0">
                    <a:pos x="6" y="29"/>
                  </a:cxn>
                  <a:cxn ang="0">
                    <a:pos x="8" y="3"/>
                  </a:cxn>
                  <a:cxn ang="0">
                    <a:pos x="5" y="0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5" y="5"/>
                  </a:cxn>
                </a:cxnLst>
                <a:rect l="0" t="0" r="r" b="b"/>
                <a:pathLst>
                  <a:path w="8" h="29">
                    <a:moveTo>
                      <a:pt x="5" y="5"/>
                    </a:moveTo>
                    <a:lnTo>
                      <a:pt x="1" y="3"/>
                    </a:lnTo>
                    <a:lnTo>
                      <a:pt x="0" y="29"/>
                    </a:lnTo>
                    <a:lnTo>
                      <a:pt x="6" y="29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24" name="Freeform 500"/>
              <p:cNvSpPr>
                <a:spLocks/>
              </p:cNvSpPr>
              <p:nvPr/>
            </p:nvSpPr>
            <p:spPr bwMode="auto">
              <a:xfrm>
                <a:off x="2929" y="1777"/>
                <a:ext cx="47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5"/>
                  </a:cxn>
                  <a:cxn ang="0">
                    <a:pos x="47" y="5"/>
                  </a:cxn>
                  <a:cxn ang="0">
                    <a:pos x="47" y="0"/>
                  </a:cxn>
                  <a:cxn ang="0">
                    <a:pos x="4" y="0"/>
                  </a:cxn>
                  <a:cxn ang="0">
                    <a:pos x="9" y="1"/>
                  </a:cxn>
                  <a:cxn ang="0">
                    <a:pos x="0" y="1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0" y="1"/>
                  </a:cxn>
                </a:cxnLst>
                <a:rect l="0" t="0" r="r" b="b"/>
                <a:pathLst>
                  <a:path w="47" h="5">
                    <a:moveTo>
                      <a:pt x="0" y="1"/>
                    </a:moveTo>
                    <a:lnTo>
                      <a:pt x="4" y="5"/>
                    </a:lnTo>
                    <a:lnTo>
                      <a:pt x="47" y="5"/>
                    </a:lnTo>
                    <a:lnTo>
                      <a:pt x="47" y="0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23" name="Freeform 499"/>
              <p:cNvSpPr>
                <a:spLocks/>
              </p:cNvSpPr>
              <p:nvPr/>
            </p:nvSpPr>
            <p:spPr bwMode="auto">
              <a:xfrm>
                <a:off x="2929" y="1711"/>
                <a:ext cx="9" cy="67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0" y="3"/>
                  </a:cxn>
                  <a:cxn ang="0">
                    <a:pos x="0" y="67"/>
                  </a:cxn>
                  <a:cxn ang="0">
                    <a:pos x="9" y="67"/>
                  </a:cxn>
                  <a:cxn ang="0">
                    <a:pos x="9" y="3"/>
                  </a:cxn>
                  <a:cxn ang="0">
                    <a:pos x="4" y="6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4" y="1"/>
                  </a:cxn>
                </a:cxnLst>
                <a:rect l="0" t="0" r="r" b="b"/>
                <a:pathLst>
                  <a:path w="9" h="67">
                    <a:moveTo>
                      <a:pt x="4" y="1"/>
                    </a:moveTo>
                    <a:lnTo>
                      <a:pt x="0" y="3"/>
                    </a:lnTo>
                    <a:lnTo>
                      <a:pt x="0" y="67"/>
                    </a:lnTo>
                    <a:lnTo>
                      <a:pt x="9" y="67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22" name="Freeform 498"/>
              <p:cNvSpPr>
                <a:spLocks/>
              </p:cNvSpPr>
              <p:nvPr/>
            </p:nvSpPr>
            <p:spPr bwMode="auto">
              <a:xfrm>
                <a:off x="2933" y="1711"/>
                <a:ext cx="49" cy="6"/>
              </a:xfrm>
              <a:custGeom>
                <a:avLst/>
                <a:gdLst/>
                <a:ahLst/>
                <a:cxnLst>
                  <a:cxn ang="0">
                    <a:pos x="41" y="3"/>
                  </a:cxn>
                  <a:cxn ang="0">
                    <a:pos x="46" y="0"/>
                  </a:cxn>
                  <a:cxn ang="0">
                    <a:pos x="0" y="1"/>
                  </a:cxn>
                  <a:cxn ang="0">
                    <a:pos x="0" y="6"/>
                  </a:cxn>
                  <a:cxn ang="0">
                    <a:pos x="46" y="6"/>
                  </a:cxn>
                  <a:cxn ang="0">
                    <a:pos x="49" y="3"/>
                  </a:cxn>
                  <a:cxn ang="0">
                    <a:pos x="46" y="6"/>
                  </a:cxn>
                  <a:cxn ang="0">
                    <a:pos x="49" y="6"/>
                  </a:cxn>
                  <a:cxn ang="0">
                    <a:pos x="49" y="3"/>
                  </a:cxn>
                  <a:cxn ang="0">
                    <a:pos x="41" y="3"/>
                  </a:cxn>
                </a:cxnLst>
                <a:rect l="0" t="0" r="r" b="b"/>
                <a:pathLst>
                  <a:path w="49" h="6">
                    <a:moveTo>
                      <a:pt x="41" y="3"/>
                    </a:moveTo>
                    <a:lnTo>
                      <a:pt x="46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46" y="6"/>
                    </a:lnTo>
                    <a:lnTo>
                      <a:pt x="49" y="3"/>
                    </a:lnTo>
                    <a:lnTo>
                      <a:pt x="46" y="6"/>
                    </a:lnTo>
                    <a:lnTo>
                      <a:pt x="49" y="6"/>
                    </a:lnTo>
                    <a:lnTo>
                      <a:pt x="49" y="3"/>
                    </a:lnTo>
                    <a:lnTo>
                      <a:pt x="4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21" name="Freeform 497"/>
              <p:cNvSpPr>
                <a:spLocks/>
              </p:cNvSpPr>
              <p:nvPr/>
            </p:nvSpPr>
            <p:spPr bwMode="auto">
              <a:xfrm>
                <a:off x="2972" y="1072"/>
                <a:ext cx="10" cy="6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642"/>
                  </a:cxn>
                  <a:cxn ang="0">
                    <a:pos x="10" y="64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642">
                    <a:moveTo>
                      <a:pt x="0" y="0"/>
                    </a:moveTo>
                    <a:lnTo>
                      <a:pt x="0" y="0"/>
                    </a:lnTo>
                    <a:lnTo>
                      <a:pt x="2" y="642"/>
                    </a:lnTo>
                    <a:lnTo>
                      <a:pt x="10" y="642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20" name="Freeform 496"/>
              <p:cNvSpPr>
                <a:spLocks/>
              </p:cNvSpPr>
              <p:nvPr/>
            </p:nvSpPr>
            <p:spPr bwMode="auto">
              <a:xfrm>
                <a:off x="2972" y="436"/>
                <a:ext cx="9" cy="636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0" y="3"/>
                  </a:cxn>
                  <a:cxn ang="0">
                    <a:pos x="0" y="636"/>
                  </a:cxn>
                  <a:cxn ang="0">
                    <a:pos x="9" y="636"/>
                  </a:cxn>
                  <a:cxn ang="0">
                    <a:pos x="9" y="3"/>
                  </a:cxn>
                  <a:cxn ang="0">
                    <a:pos x="4" y="0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4" y="7"/>
                  </a:cxn>
                </a:cxnLst>
                <a:rect l="0" t="0" r="r" b="b"/>
                <a:pathLst>
                  <a:path w="9" h="636">
                    <a:moveTo>
                      <a:pt x="4" y="7"/>
                    </a:moveTo>
                    <a:lnTo>
                      <a:pt x="0" y="3"/>
                    </a:lnTo>
                    <a:lnTo>
                      <a:pt x="0" y="636"/>
                    </a:lnTo>
                    <a:lnTo>
                      <a:pt x="9" y="636"/>
                    </a:lnTo>
                    <a:lnTo>
                      <a:pt x="9" y="3"/>
                    </a:lnTo>
                    <a:lnTo>
                      <a:pt x="4" y="0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19" name="Freeform 495"/>
              <p:cNvSpPr>
                <a:spLocks/>
              </p:cNvSpPr>
              <p:nvPr/>
            </p:nvSpPr>
            <p:spPr bwMode="auto">
              <a:xfrm>
                <a:off x="1519" y="974"/>
                <a:ext cx="1455" cy="2309"/>
              </a:xfrm>
              <a:custGeom>
                <a:avLst/>
                <a:gdLst/>
                <a:ahLst/>
                <a:cxnLst>
                  <a:cxn ang="0">
                    <a:pos x="0" y="619"/>
                  </a:cxn>
                  <a:cxn ang="0">
                    <a:pos x="584" y="621"/>
                  </a:cxn>
                  <a:cxn ang="0">
                    <a:pos x="584" y="0"/>
                  </a:cxn>
                  <a:cxn ang="0">
                    <a:pos x="643" y="0"/>
                  </a:cxn>
                  <a:cxn ang="0">
                    <a:pos x="643" y="255"/>
                  </a:cxn>
                  <a:cxn ang="0">
                    <a:pos x="726" y="255"/>
                  </a:cxn>
                  <a:cxn ang="0">
                    <a:pos x="726" y="951"/>
                  </a:cxn>
                  <a:cxn ang="0">
                    <a:pos x="1430" y="950"/>
                  </a:cxn>
                  <a:cxn ang="0">
                    <a:pos x="1430" y="831"/>
                  </a:cxn>
                  <a:cxn ang="0">
                    <a:pos x="1452" y="829"/>
                  </a:cxn>
                  <a:cxn ang="0">
                    <a:pos x="1455" y="1472"/>
                  </a:cxn>
                  <a:cxn ang="0">
                    <a:pos x="1430" y="1475"/>
                  </a:cxn>
                  <a:cxn ang="0">
                    <a:pos x="1430" y="1323"/>
                  </a:cxn>
                  <a:cxn ang="0">
                    <a:pos x="726" y="1323"/>
                  </a:cxn>
                  <a:cxn ang="0">
                    <a:pos x="726" y="2063"/>
                  </a:cxn>
                  <a:cxn ang="0">
                    <a:pos x="643" y="2063"/>
                  </a:cxn>
                  <a:cxn ang="0">
                    <a:pos x="643" y="2309"/>
                  </a:cxn>
                  <a:cxn ang="0">
                    <a:pos x="581" y="2309"/>
                  </a:cxn>
                  <a:cxn ang="0">
                    <a:pos x="581" y="1689"/>
                  </a:cxn>
                  <a:cxn ang="0">
                    <a:pos x="0" y="1691"/>
                  </a:cxn>
                  <a:cxn ang="0">
                    <a:pos x="0" y="619"/>
                  </a:cxn>
                </a:cxnLst>
                <a:rect l="0" t="0" r="r" b="b"/>
                <a:pathLst>
                  <a:path w="1455" h="2309">
                    <a:moveTo>
                      <a:pt x="0" y="619"/>
                    </a:moveTo>
                    <a:lnTo>
                      <a:pt x="584" y="621"/>
                    </a:lnTo>
                    <a:lnTo>
                      <a:pt x="584" y="0"/>
                    </a:lnTo>
                    <a:lnTo>
                      <a:pt x="643" y="0"/>
                    </a:lnTo>
                    <a:lnTo>
                      <a:pt x="643" y="255"/>
                    </a:lnTo>
                    <a:lnTo>
                      <a:pt x="726" y="255"/>
                    </a:lnTo>
                    <a:lnTo>
                      <a:pt x="726" y="951"/>
                    </a:lnTo>
                    <a:lnTo>
                      <a:pt x="1430" y="950"/>
                    </a:lnTo>
                    <a:lnTo>
                      <a:pt x="1430" y="831"/>
                    </a:lnTo>
                    <a:lnTo>
                      <a:pt x="1452" y="829"/>
                    </a:lnTo>
                    <a:lnTo>
                      <a:pt x="1455" y="1472"/>
                    </a:lnTo>
                    <a:lnTo>
                      <a:pt x="1430" y="1475"/>
                    </a:lnTo>
                    <a:lnTo>
                      <a:pt x="1430" y="1323"/>
                    </a:lnTo>
                    <a:lnTo>
                      <a:pt x="726" y="1323"/>
                    </a:lnTo>
                    <a:lnTo>
                      <a:pt x="726" y="2063"/>
                    </a:lnTo>
                    <a:lnTo>
                      <a:pt x="643" y="2063"/>
                    </a:lnTo>
                    <a:lnTo>
                      <a:pt x="643" y="2309"/>
                    </a:lnTo>
                    <a:lnTo>
                      <a:pt x="581" y="2309"/>
                    </a:lnTo>
                    <a:lnTo>
                      <a:pt x="581" y="1689"/>
                    </a:lnTo>
                    <a:lnTo>
                      <a:pt x="0" y="1691"/>
                    </a:lnTo>
                    <a:lnTo>
                      <a:pt x="0" y="619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18" name="Freeform 494"/>
              <p:cNvSpPr>
                <a:spLocks/>
              </p:cNvSpPr>
              <p:nvPr/>
            </p:nvSpPr>
            <p:spPr bwMode="auto">
              <a:xfrm>
                <a:off x="1519" y="1590"/>
                <a:ext cx="587" cy="8"/>
              </a:xfrm>
              <a:custGeom>
                <a:avLst/>
                <a:gdLst/>
                <a:ahLst/>
                <a:cxnLst>
                  <a:cxn ang="0">
                    <a:pos x="579" y="5"/>
                  </a:cxn>
                  <a:cxn ang="0">
                    <a:pos x="584" y="2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584" y="8"/>
                  </a:cxn>
                  <a:cxn ang="0">
                    <a:pos x="587" y="5"/>
                  </a:cxn>
                  <a:cxn ang="0">
                    <a:pos x="584" y="8"/>
                  </a:cxn>
                  <a:cxn ang="0">
                    <a:pos x="587" y="8"/>
                  </a:cxn>
                  <a:cxn ang="0">
                    <a:pos x="587" y="5"/>
                  </a:cxn>
                  <a:cxn ang="0">
                    <a:pos x="579" y="5"/>
                  </a:cxn>
                </a:cxnLst>
                <a:rect l="0" t="0" r="r" b="b"/>
                <a:pathLst>
                  <a:path w="587" h="8">
                    <a:moveTo>
                      <a:pt x="579" y="5"/>
                    </a:moveTo>
                    <a:lnTo>
                      <a:pt x="584" y="2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84" y="8"/>
                    </a:lnTo>
                    <a:lnTo>
                      <a:pt x="587" y="5"/>
                    </a:lnTo>
                    <a:lnTo>
                      <a:pt x="584" y="8"/>
                    </a:lnTo>
                    <a:lnTo>
                      <a:pt x="587" y="8"/>
                    </a:lnTo>
                    <a:lnTo>
                      <a:pt x="587" y="5"/>
                    </a:lnTo>
                    <a:lnTo>
                      <a:pt x="579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17" name="Freeform 493"/>
              <p:cNvSpPr>
                <a:spLocks/>
              </p:cNvSpPr>
              <p:nvPr/>
            </p:nvSpPr>
            <p:spPr bwMode="auto">
              <a:xfrm>
                <a:off x="2098" y="971"/>
                <a:ext cx="8" cy="6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0" y="624"/>
                  </a:cxn>
                  <a:cxn ang="0">
                    <a:pos x="8" y="624"/>
                  </a:cxn>
                  <a:cxn ang="0">
                    <a:pos x="8" y="3"/>
                  </a:cxn>
                  <a:cxn ang="0">
                    <a:pos x="5" y="7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8" h="624">
                    <a:moveTo>
                      <a:pt x="5" y="0"/>
                    </a:moveTo>
                    <a:lnTo>
                      <a:pt x="0" y="3"/>
                    </a:lnTo>
                    <a:lnTo>
                      <a:pt x="0" y="624"/>
                    </a:lnTo>
                    <a:lnTo>
                      <a:pt x="8" y="624"/>
                    </a:lnTo>
                    <a:lnTo>
                      <a:pt x="8" y="3"/>
                    </a:lnTo>
                    <a:lnTo>
                      <a:pt x="5" y="7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16" name="Freeform 492"/>
              <p:cNvSpPr>
                <a:spLocks/>
              </p:cNvSpPr>
              <p:nvPr/>
            </p:nvSpPr>
            <p:spPr bwMode="auto">
              <a:xfrm>
                <a:off x="2103" y="971"/>
                <a:ext cx="63" cy="7"/>
              </a:xfrm>
              <a:custGeom>
                <a:avLst/>
                <a:gdLst/>
                <a:ahLst/>
                <a:cxnLst>
                  <a:cxn ang="0">
                    <a:pos x="63" y="3"/>
                  </a:cxn>
                  <a:cxn ang="0">
                    <a:pos x="59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59" y="5"/>
                  </a:cxn>
                  <a:cxn ang="0">
                    <a:pos x="55" y="3"/>
                  </a:cxn>
                  <a:cxn ang="0">
                    <a:pos x="63" y="3"/>
                  </a:cxn>
                  <a:cxn ang="0">
                    <a:pos x="63" y="0"/>
                  </a:cxn>
                  <a:cxn ang="0">
                    <a:pos x="59" y="0"/>
                  </a:cxn>
                  <a:cxn ang="0">
                    <a:pos x="63" y="3"/>
                  </a:cxn>
                </a:cxnLst>
                <a:rect l="0" t="0" r="r" b="b"/>
                <a:pathLst>
                  <a:path w="63" h="7">
                    <a:moveTo>
                      <a:pt x="63" y="3"/>
                    </a:moveTo>
                    <a:lnTo>
                      <a:pt x="59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9" y="5"/>
                    </a:lnTo>
                    <a:lnTo>
                      <a:pt x="55" y="3"/>
                    </a:lnTo>
                    <a:lnTo>
                      <a:pt x="63" y="3"/>
                    </a:lnTo>
                    <a:lnTo>
                      <a:pt x="63" y="0"/>
                    </a:lnTo>
                    <a:lnTo>
                      <a:pt x="59" y="0"/>
                    </a:lnTo>
                    <a:lnTo>
                      <a:pt x="6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15" name="Freeform 491"/>
              <p:cNvSpPr>
                <a:spLocks/>
              </p:cNvSpPr>
              <p:nvPr/>
            </p:nvSpPr>
            <p:spPr bwMode="auto">
              <a:xfrm>
                <a:off x="2158" y="974"/>
                <a:ext cx="8" cy="259"/>
              </a:xfrm>
              <a:custGeom>
                <a:avLst/>
                <a:gdLst/>
                <a:ahLst/>
                <a:cxnLst>
                  <a:cxn ang="0">
                    <a:pos x="4" y="251"/>
                  </a:cxn>
                  <a:cxn ang="0">
                    <a:pos x="8" y="255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255"/>
                  </a:cxn>
                  <a:cxn ang="0">
                    <a:pos x="4" y="259"/>
                  </a:cxn>
                  <a:cxn ang="0">
                    <a:pos x="0" y="255"/>
                  </a:cxn>
                  <a:cxn ang="0">
                    <a:pos x="0" y="259"/>
                  </a:cxn>
                  <a:cxn ang="0">
                    <a:pos x="4" y="259"/>
                  </a:cxn>
                  <a:cxn ang="0">
                    <a:pos x="4" y="251"/>
                  </a:cxn>
                </a:cxnLst>
                <a:rect l="0" t="0" r="r" b="b"/>
                <a:pathLst>
                  <a:path w="8" h="259">
                    <a:moveTo>
                      <a:pt x="4" y="251"/>
                    </a:moveTo>
                    <a:lnTo>
                      <a:pt x="8" y="25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255"/>
                    </a:lnTo>
                    <a:lnTo>
                      <a:pt x="4" y="259"/>
                    </a:lnTo>
                    <a:lnTo>
                      <a:pt x="0" y="255"/>
                    </a:lnTo>
                    <a:lnTo>
                      <a:pt x="0" y="259"/>
                    </a:lnTo>
                    <a:lnTo>
                      <a:pt x="4" y="259"/>
                    </a:lnTo>
                    <a:lnTo>
                      <a:pt x="4" y="2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14" name="Freeform 490"/>
              <p:cNvSpPr>
                <a:spLocks/>
              </p:cNvSpPr>
              <p:nvPr/>
            </p:nvSpPr>
            <p:spPr bwMode="auto">
              <a:xfrm>
                <a:off x="2162" y="1225"/>
                <a:ext cx="86" cy="8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83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83" y="7"/>
                  </a:cxn>
                  <a:cxn ang="0">
                    <a:pos x="78" y="4"/>
                  </a:cxn>
                  <a:cxn ang="0">
                    <a:pos x="86" y="4"/>
                  </a:cxn>
                  <a:cxn ang="0">
                    <a:pos x="86" y="0"/>
                  </a:cxn>
                  <a:cxn ang="0">
                    <a:pos x="83" y="0"/>
                  </a:cxn>
                  <a:cxn ang="0">
                    <a:pos x="86" y="4"/>
                  </a:cxn>
                </a:cxnLst>
                <a:rect l="0" t="0" r="r" b="b"/>
                <a:pathLst>
                  <a:path w="86" h="8">
                    <a:moveTo>
                      <a:pt x="86" y="4"/>
                    </a:moveTo>
                    <a:lnTo>
                      <a:pt x="8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3" y="7"/>
                    </a:lnTo>
                    <a:lnTo>
                      <a:pt x="78" y="4"/>
                    </a:lnTo>
                    <a:lnTo>
                      <a:pt x="86" y="4"/>
                    </a:lnTo>
                    <a:lnTo>
                      <a:pt x="86" y="0"/>
                    </a:lnTo>
                    <a:lnTo>
                      <a:pt x="83" y="0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13" name="Freeform 489"/>
              <p:cNvSpPr>
                <a:spLocks/>
              </p:cNvSpPr>
              <p:nvPr/>
            </p:nvSpPr>
            <p:spPr bwMode="auto">
              <a:xfrm>
                <a:off x="2240" y="1229"/>
                <a:ext cx="8" cy="700"/>
              </a:xfrm>
              <a:custGeom>
                <a:avLst/>
                <a:gdLst/>
                <a:ahLst/>
                <a:cxnLst>
                  <a:cxn ang="0">
                    <a:pos x="5" y="693"/>
                  </a:cxn>
                  <a:cxn ang="0">
                    <a:pos x="8" y="696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696"/>
                  </a:cxn>
                  <a:cxn ang="0">
                    <a:pos x="5" y="700"/>
                  </a:cxn>
                  <a:cxn ang="0">
                    <a:pos x="0" y="696"/>
                  </a:cxn>
                  <a:cxn ang="0">
                    <a:pos x="0" y="700"/>
                  </a:cxn>
                  <a:cxn ang="0">
                    <a:pos x="5" y="700"/>
                  </a:cxn>
                  <a:cxn ang="0">
                    <a:pos x="5" y="693"/>
                  </a:cxn>
                </a:cxnLst>
                <a:rect l="0" t="0" r="r" b="b"/>
                <a:pathLst>
                  <a:path w="8" h="700">
                    <a:moveTo>
                      <a:pt x="5" y="693"/>
                    </a:moveTo>
                    <a:lnTo>
                      <a:pt x="8" y="696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696"/>
                    </a:lnTo>
                    <a:lnTo>
                      <a:pt x="5" y="700"/>
                    </a:lnTo>
                    <a:lnTo>
                      <a:pt x="0" y="696"/>
                    </a:lnTo>
                    <a:lnTo>
                      <a:pt x="0" y="700"/>
                    </a:lnTo>
                    <a:lnTo>
                      <a:pt x="5" y="700"/>
                    </a:lnTo>
                    <a:lnTo>
                      <a:pt x="5" y="6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12" name="Freeform 488"/>
              <p:cNvSpPr>
                <a:spLocks/>
              </p:cNvSpPr>
              <p:nvPr/>
            </p:nvSpPr>
            <p:spPr bwMode="auto">
              <a:xfrm>
                <a:off x="2245" y="1920"/>
                <a:ext cx="709" cy="9"/>
              </a:xfrm>
              <a:custGeom>
                <a:avLst/>
                <a:gdLst/>
                <a:ahLst/>
                <a:cxnLst>
                  <a:cxn ang="0">
                    <a:pos x="701" y="4"/>
                  </a:cxn>
                  <a:cxn ang="0">
                    <a:pos x="704" y="0"/>
                  </a:cxn>
                  <a:cxn ang="0">
                    <a:pos x="0" y="2"/>
                  </a:cxn>
                  <a:cxn ang="0">
                    <a:pos x="0" y="9"/>
                  </a:cxn>
                  <a:cxn ang="0">
                    <a:pos x="704" y="7"/>
                  </a:cxn>
                  <a:cxn ang="0">
                    <a:pos x="709" y="4"/>
                  </a:cxn>
                  <a:cxn ang="0">
                    <a:pos x="704" y="7"/>
                  </a:cxn>
                  <a:cxn ang="0">
                    <a:pos x="709" y="7"/>
                  </a:cxn>
                  <a:cxn ang="0">
                    <a:pos x="709" y="4"/>
                  </a:cxn>
                  <a:cxn ang="0">
                    <a:pos x="701" y="4"/>
                  </a:cxn>
                </a:cxnLst>
                <a:rect l="0" t="0" r="r" b="b"/>
                <a:pathLst>
                  <a:path w="709" h="9">
                    <a:moveTo>
                      <a:pt x="701" y="4"/>
                    </a:moveTo>
                    <a:lnTo>
                      <a:pt x="704" y="0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704" y="7"/>
                    </a:lnTo>
                    <a:lnTo>
                      <a:pt x="709" y="4"/>
                    </a:lnTo>
                    <a:lnTo>
                      <a:pt x="704" y="7"/>
                    </a:lnTo>
                    <a:lnTo>
                      <a:pt x="709" y="7"/>
                    </a:lnTo>
                    <a:lnTo>
                      <a:pt x="709" y="4"/>
                    </a:lnTo>
                    <a:lnTo>
                      <a:pt x="70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11" name="Freeform 487"/>
              <p:cNvSpPr>
                <a:spLocks/>
              </p:cNvSpPr>
              <p:nvPr/>
            </p:nvSpPr>
            <p:spPr bwMode="auto">
              <a:xfrm>
                <a:off x="2946" y="1802"/>
                <a:ext cx="8" cy="12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3"/>
                  </a:cxn>
                  <a:cxn ang="0">
                    <a:pos x="0" y="122"/>
                  </a:cxn>
                  <a:cxn ang="0">
                    <a:pos x="8" y="122"/>
                  </a:cxn>
                  <a:cxn ang="0">
                    <a:pos x="8" y="3"/>
                  </a:cxn>
                  <a:cxn ang="0">
                    <a:pos x="3" y="4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0"/>
                  </a:cxn>
                </a:cxnLst>
                <a:rect l="0" t="0" r="r" b="b"/>
                <a:pathLst>
                  <a:path w="8" h="122">
                    <a:moveTo>
                      <a:pt x="3" y="0"/>
                    </a:moveTo>
                    <a:lnTo>
                      <a:pt x="0" y="3"/>
                    </a:lnTo>
                    <a:lnTo>
                      <a:pt x="0" y="122"/>
                    </a:lnTo>
                    <a:lnTo>
                      <a:pt x="8" y="122"/>
                    </a:lnTo>
                    <a:lnTo>
                      <a:pt x="8" y="3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10" name="Freeform 486"/>
              <p:cNvSpPr>
                <a:spLocks/>
              </p:cNvSpPr>
              <p:nvPr/>
            </p:nvSpPr>
            <p:spPr bwMode="auto">
              <a:xfrm>
                <a:off x="2949" y="1800"/>
                <a:ext cx="27" cy="6"/>
              </a:xfrm>
              <a:custGeom>
                <a:avLst/>
                <a:gdLst/>
                <a:ahLst/>
                <a:cxnLst>
                  <a:cxn ang="0">
                    <a:pos x="27" y="3"/>
                  </a:cxn>
                  <a:cxn ang="0">
                    <a:pos x="22" y="2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22" y="6"/>
                  </a:cxn>
                  <a:cxn ang="0">
                    <a:pos x="18" y="3"/>
                  </a:cxn>
                  <a:cxn ang="0">
                    <a:pos x="27" y="3"/>
                  </a:cxn>
                  <a:cxn ang="0">
                    <a:pos x="25" y="0"/>
                  </a:cxn>
                  <a:cxn ang="0">
                    <a:pos x="22" y="0"/>
                  </a:cxn>
                  <a:cxn ang="0">
                    <a:pos x="27" y="3"/>
                  </a:cxn>
                </a:cxnLst>
                <a:rect l="0" t="0" r="r" b="b"/>
                <a:pathLst>
                  <a:path w="27" h="6">
                    <a:moveTo>
                      <a:pt x="27" y="3"/>
                    </a:moveTo>
                    <a:lnTo>
                      <a:pt x="22" y="2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22" y="6"/>
                    </a:lnTo>
                    <a:lnTo>
                      <a:pt x="18" y="3"/>
                    </a:lnTo>
                    <a:lnTo>
                      <a:pt x="27" y="3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27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09" name="Freeform 485"/>
              <p:cNvSpPr>
                <a:spLocks/>
              </p:cNvSpPr>
              <p:nvPr/>
            </p:nvSpPr>
            <p:spPr bwMode="auto">
              <a:xfrm>
                <a:off x="2967" y="1803"/>
                <a:ext cx="12" cy="646"/>
              </a:xfrm>
              <a:custGeom>
                <a:avLst/>
                <a:gdLst/>
                <a:ahLst/>
                <a:cxnLst>
                  <a:cxn ang="0">
                    <a:pos x="7" y="646"/>
                  </a:cxn>
                  <a:cxn ang="0">
                    <a:pos x="12" y="643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4" y="643"/>
                  </a:cxn>
                  <a:cxn ang="0">
                    <a:pos x="7" y="641"/>
                  </a:cxn>
                  <a:cxn ang="0">
                    <a:pos x="7" y="646"/>
                  </a:cxn>
                  <a:cxn ang="0">
                    <a:pos x="12" y="646"/>
                  </a:cxn>
                  <a:cxn ang="0">
                    <a:pos x="12" y="643"/>
                  </a:cxn>
                  <a:cxn ang="0">
                    <a:pos x="7" y="646"/>
                  </a:cxn>
                </a:cxnLst>
                <a:rect l="0" t="0" r="r" b="b"/>
                <a:pathLst>
                  <a:path w="12" h="646">
                    <a:moveTo>
                      <a:pt x="7" y="646"/>
                    </a:moveTo>
                    <a:lnTo>
                      <a:pt x="12" y="643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4" y="643"/>
                    </a:lnTo>
                    <a:lnTo>
                      <a:pt x="7" y="641"/>
                    </a:lnTo>
                    <a:lnTo>
                      <a:pt x="7" y="646"/>
                    </a:lnTo>
                    <a:lnTo>
                      <a:pt x="12" y="646"/>
                    </a:lnTo>
                    <a:lnTo>
                      <a:pt x="12" y="643"/>
                    </a:lnTo>
                    <a:lnTo>
                      <a:pt x="7" y="6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08" name="Freeform 484"/>
              <p:cNvSpPr>
                <a:spLocks/>
              </p:cNvSpPr>
              <p:nvPr/>
            </p:nvSpPr>
            <p:spPr bwMode="auto">
              <a:xfrm>
                <a:off x="2946" y="2444"/>
                <a:ext cx="28" cy="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6"/>
                  </a:cxn>
                  <a:cxn ang="0">
                    <a:pos x="28" y="5"/>
                  </a:cxn>
                  <a:cxn ang="0">
                    <a:pos x="28" y="0"/>
                  </a:cxn>
                  <a:cxn ang="0">
                    <a:pos x="3" y="2"/>
                  </a:cxn>
                  <a:cxn ang="0">
                    <a:pos x="8" y="5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3" y="6"/>
                  </a:cxn>
                  <a:cxn ang="0">
                    <a:pos x="0" y="5"/>
                  </a:cxn>
                </a:cxnLst>
                <a:rect l="0" t="0" r="r" b="b"/>
                <a:pathLst>
                  <a:path w="28" h="8">
                    <a:moveTo>
                      <a:pt x="0" y="5"/>
                    </a:moveTo>
                    <a:lnTo>
                      <a:pt x="3" y="6"/>
                    </a:lnTo>
                    <a:lnTo>
                      <a:pt x="28" y="5"/>
                    </a:lnTo>
                    <a:lnTo>
                      <a:pt x="28" y="0"/>
                    </a:lnTo>
                    <a:lnTo>
                      <a:pt x="3" y="2"/>
                    </a:lnTo>
                    <a:lnTo>
                      <a:pt x="8" y="5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07" name="Freeform 483"/>
              <p:cNvSpPr>
                <a:spLocks/>
              </p:cNvSpPr>
              <p:nvPr/>
            </p:nvSpPr>
            <p:spPr bwMode="auto">
              <a:xfrm>
                <a:off x="2946" y="2294"/>
                <a:ext cx="8" cy="155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0" y="3"/>
                  </a:cxn>
                  <a:cxn ang="0">
                    <a:pos x="0" y="155"/>
                  </a:cxn>
                  <a:cxn ang="0">
                    <a:pos x="8" y="155"/>
                  </a:cxn>
                  <a:cxn ang="0">
                    <a:pos x="8" y="3"/>
                  </a:cxn>
                  <a:cxn ang="0">
                    <a:pos x="3" y="0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3" y="0"/>
                  </a:cxn>
                  <a:cxn ang="0">
                    <a:pos x="3" y="6"/>
                  </a:cxn>
                </a:cxnLst>
                <a:rect l="0" t="0" r="r" b="b"/>
                <a:pathLst>
                  <a:path w="8" h="155">
                    <a:moveTo>
                      <a:pt x="3" y="6"/>
                    </a:moveTo>
                    <a:lnTo>
                      <a:pt x="0" y="3"/>
                    </a:lnTo>
                    <a:lnTo>
                      <a:pt x="0" y="155"/>
                    </a:lnTo>
                    <a:lnTo>
                      <a:pt x="8" y="155"/>
                    </a:lnTo>
                    <a:lnTo>
                      <a:pt x="8" y="3"/>
                    </a:lnTo>
                    <a:lnTo>
                      <a:pt x="3" y="0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06" name="Freeform 482"/>
              <p:cNvSpPr>
                <a:spLocks/>
              </p:cNvSpPr>
              <p:nvPr/>
            </p:nvSpPr>
            <p:spPr bwMode="auto">
              <a:xfrm>
                <a:off x="2240" y="2294"/>
                <a:ext cx="709" cy="6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5" y="6"/>
                  </a:cxn>
                  <a:cxn ang="0">
                    <a:pos x="709" y="6"/>
                  </a:cxn>
                  <a:cxn ang="0">
                    <a:pos x="709" y="0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8" y="3"/>
                  </a:cxn>
                </a:cxnLst>
                <a:rect l="0" t="0" r="r" b="b"/>
                <a:pathLst>
                  <a:path w="709" h="6">
                    <a:moveTo>
                      <a:pt x="8" y="3"/>
                    </a:moveTo>
                    <a:lnTo>
                      <a:pt x="5" y="6"/>
                    </a:lnTo>
                    <a:lnTo>
                      <a:pt x="709" y="6"/>
                    </a:lnTo>
                    <a:lnTo>
                      <a:pt x="709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05" name="Freeform 481"/>
              <p:cNvSpPr>
                <a:spLocks/>
              </p:cNvSpPr>
              <p:nvPr/>
            </p:nvSpPr>
            <p:spPr bwMode="auto">
              <a:xfrm>
                <a:off x="2240" y="2297"/>
                <a:ext cx="8" cy="743"/>
              </a:xfrm>
              <a:custGeom>
                <a:avLst/>
                <a:gdLst/>
                <a:ahLst/>
                <a:cxnLst>
                  <a:cxn ang="0">
                    <a:pos x="5" y="743"/>
                  </a:cxn>
                  <a:cxn ang="0">
                    <a:pos x="8" y="740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740"/>
                  </a:cxn>
                  <a:cxn ang="0">
                    <a:pos x="5" y="736"/>
                  </a:cxn>
                  <a:cxn ang="0">
                    <a:pos x="5" y="743"/>
                  </a:cxn>
                  <a:cxn ang="0">
                    <a:pos x="8" y="743"/>
                  </a:cxn>
                  <a:cxn ang="0">
                    <a:pos x="8" y="740"/>
                  </a:cxn>
                  <a:cxn ang="0">
                    <a:pos x="5" y="743"/>
                  </a:cxn>
                </a:cxnLst>
                <a:rect l="0" t="0" r="r" b="b"/>
                <a:pathLst>
                  <a:path w="8" h="743">
                    <a:moveTo>
                      <a:pt x="5" y="743"/>
                    </a:moveTo>
                    <a:lnTo>
                      <a:pt x="8" y="74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40"/>
                    </a:lnTo>
                    <a:lnTo>
                      <a:pt x="5" y="736"/>
                    </a:lnTo>
                    <a:lnTo>
                      <a:pt x="5" y="743"/>
                    </a:lnTo>
                    <a:lnTo>
                      <a:pt x="8" y="743"/>
                    </a:lnTo>
                    <a:lnTo>
                      <a:pt x="8" y="740"/>
                    </a:lnTo>
                    <a:lnTo>
                      <a:pt x="5" y="7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04" name="Freeform 480"/>
              <p:cNvSpPr>
                <a:spLocks/>
              </p:cNvSpPr>
              <p:nvPr/>
            </p:nvSpPr>
            <p:spPr bwMode="auto">
              <a:xfrm>
                <a:off x="2158" y="3033"/>
                <a:ext cx="87" cy="7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4" y="7"/>
                  </a:cxn>
                  <a:cxn ang="0">
                    <a:pos x="87" y="7"/>
                  </a:cxn>
                  <a:cxn ang="0">
                    <a:pos x="8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8" y="4"/>
                  </a:cxn>
                </a:cxnLst>
                <a:rect l="0" t="0" r="r" b="b"/>
                <a:pathLst>
                  <a:path w="87" h="7">
                    <a:moveTo>
                      <a:pt x="8" y="4"/>
                    </a:moveTo>
                    <a:lnTo>
                      <a:pt x="4" y="7"/>
                    </a:lnTo>
                    <a:lnTo>
                      <a:pt x="87" y="7"/>
                    </a:lnTo>
                    <a:lnTo>
                      <a:pt x="8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03" name="Freeform 479"/>
              <p:cNvSpPr>
                <a:spLocks/>
              </p:cNvSpPr>
              <p:nvPr/>
            </p:nvSpPr>
            <p:spPr bwMode="auto">
              <a:xfrm>
                <a:off x="2158" y="3037"/>
                <a:ext cx="8" cy="249"/>
              </a:xfrm>
              <a:custGeom>
                <a:avLst/>
                <a:gdLst/>
                <a:ahLst/>
                <a:cxnLst>
                  <a:cxn ang="0">
                    <a:pos x="4" y="249"/>
                  </a:cxn>
                  <a:cxn ang="0">
                    <a:pos x="8" y="246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246"/>
                  </a:cxn>
                  <a:cxn ang="0">
                    <a:pos x="4" y="242"/>
                  </a:cxn>
                  <a:cxn ang="0">
                    <a:pos x="4" y="249"/>
                  </a:cxn>
                  <a:cxn ang="0">
                    <a:pos x="8" y="249"/>
                  </a:cxn>
                  <a:cxn ang="0">
                    <a:pos x="8" y="246"/>
                  </a:cxn>
                  <a:cxn ang="0">
                    <a:pos x="4" y="249"/>
                  </a:cxn>
                </a:cxnLst>
                <a:rect l="0" t="0" r="r" b="b"/>
                <a:pathLst>
                  <a:path w="8" h="249">
                    <a:moveTo>
                      <a:pt x="4" y="249"/>
                    </a:moveTo>
                    <a:lnTo>
                      <a:pt x="8" y="246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246"/>
                    </a:lnTo>
                    <a:lnTo>
                      <a:pt x="4" y="242"/>
                    </a:lnTo>
                    <a:lnTo>
                      <a:pt x="4" y="249"/>
                    </a:lnTo>
                    <a:lnTo>
                      <a:pt x="8" y="249"/>
                    </a:lnTo>
                    <a:lnTo>
                      <a:pt x="8" y="246"/>
                    </a:lnTo>
                    <a:lnTo>
                      <a:pt x="4" y="24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02" name="Freeform 478"/>
              <p:cNvSpPr>
                <a:spLocks/>
              </p:cNvSpPr>
              <p:nvPr/>
            </p:nvSpPr>
            <p:spPr bwMode="auto">
              <a:xfrm>
                <a:off x="2095" y="3279"/>
                <a:ext cx="67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5"/>
                  </a:cxn>
                  <a:cxn ang="0">
                    <a:pos x="67" y="7"/>
                  </a:cxn>
                  <a:cxn ang="0">
                    <a:pos x="67" y="0"/>
                  </a:cxn>
                  <a:cxn ang="0">
                    <a:pos x="5" y="0"/>
                  </a:cxn>
                  <a:cxn ang="0">
                    <a:pos x="8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5" y="7"/>
                  </a:cxn>
                  <a:cxn ang="0">
                    <a:pos x="0" y="4"/>
                  </a:cxn>
                </a:cxnLst>
                <a:rect l="0" t="0" r="r" b="b"/>
                <a:pathLst>
                  <a:path w="67" h="7">
                    <a:moveTo>
                      <a:pt x="0" y="4"/>
                    </a:moveTo>
                    <a:lnTo>
                      <a:pt x="5" y="5"/>
                    </a:lnTo>
                    <a:lnTo>
                      <a:pt x="67" y="7"/>
                    </a:lnTo>
                    <a:lnTo>
                      <a:pt x="67" y="0"/>
                    </a:lnTo>
                    <a:lnTo>
                      <a:pt x="5" y="0"/>
                    </a:lnTo>
                    <a:lnTo>
                      <a:pt x="8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01" name="Freeform 477"/>
              <p:cNvSpPr>
                <a:spLocks/>
              </p:cNvSpPr>
              <p:nvPr/>
            </p:nvSpPr>
            <p:spPr bwMode="auto">
              <a:xfrm>
                <a:off x="2095" y="2660"/>
                <a:ext cx="8" cy="623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0" y="3"/>
                  </a:cxn>
                  <a:cxn ang="0">
                    <a:pos x="0" y="623"/>
                  </a:cxn>
                  <a:cxn ang="0">
                    <a:pos x="8" y="623"/>
                  </a:cxn>
                  <a:cxn ang="0">
                    <a:pos x="8" y="3"/>
                  </a:cxn>
                  <a:cxn ang="0">
                    <a:pos x="5" y="0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5" y="8"/>
                  </a:cxn>
                </a:cxnLst>
                <a:rect l="0" t="0" r="r" b="b"/>
                <a:pathLst>
                  <a:path w="8" h="623">
                    <a:moveTo>
                      <a:pt x="5" y="8"/>
                    </a:moveTo>
                    <a:lnTo>
                      <a:pt x="0" y="3"/>
                    </a:lnTo>
                    <a:lnTo>
                      <a:pt x="0" y="623"/>
                    </a:lnTo>
                    <a:lnTo>
                      <a:pt x="8" y="623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00" name="Freeform 476"/>
              <p:cNvSpPr>
                <a:spLocks/>
              </p:cNvSpPr>
              <p:nvPr/>
            </p:nvSpPr>
            <p:spPr bwMode="auto">
              <a:xfrm>
                <a:off x="1516" y="2660"/>
                <a:ext cx="584" cy="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8"/>
                  </a:cxn>
                  <a:cxn ang="0">
                    <a:pos x="584" y="8"/>
                  </a:cxn>
                  <a:cxn ang="0">
                    <a:pos x="584" y="0"/>
                  </a:cxn>
                  <a:cxn ang="0">
                    <a:pos x="3" y="2"/>
                  </a:cxn>
                  <a:cxn ang="0">
                    <a:pos x="6" y="5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3" y="8"/>
                  </a:cxn>
                  <a:cxn ang="0">
                    <a:pos x="0" y="5"/>
                  </a:cxn>
                </a:cxnLst>
                <a:rect l="0" t="0" r="r" b="b"/>
                <a:pathLst>
                  <a:path w="584" h="8">
                    <a:moveTo>
                      <a:pt x="0" y="5"/>
                    </a:moveTo>
                    <a:lnTo>
                      <a:pt x="3" y="8"/>
                    </a:lnTo>
                    <a:lnTo>
                      <a:pt x="584" y="8"/>
                    </a:lnTo>
                    <a:lnTo>
                      <a:pt x="584" y="0"/>
                    </a:lnTo>
                    <a:lnTo>
                      <a:pt x="3" y="2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99" name="Freeform 475"/>
              <p:cNvSpPr>
                <a:spLocks/>
              </p:cNvSpPr>
              <p:nvPr/>
            </p:nvSpPr>
            <p:spPr bwMode="auto">
              <a:xfrm>
                <a:off x="1516" y="1590"/>
                <a:ext cx="6" cy="107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3"/>
                  </a:cxn>
                  <a:cxn ang="0">
                    <a:pos x="0" y="1075"/>
                  </a:cxn>
                  <a:cxn ang="0">
                    <a:pos x="6" y="1075"/>
                  </a:cxn>
                  <a:cxn ang="0">
                    <a:pos x="6" y="3"/>
                  </a:cxn>
                  <a:cxn ang="0">
                    <a:pos x="3" y="7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0"/>
                  </a:cxn>
                </a:cxnLst>
                <a:rect l="0" t="0" r="r" b="b"/>
                <a:pathLst>
                  <a:path w="6" h="1075">
                    <a:moveTo>
                      <a:pt x="3" y="0"/>
                    </a:moveTo>
                    <a:lnTo>
                      <a:pt x="0" y="3"/>
                    </a:lnTo>
                    <a:lnTo>
                      <a:pt x="0" y="1075"/>
                    </a:lnTo>
                    <a:lnTo>
                      <a:pt x="6" y="1075"/>
                    </a:lnTo>
                    <a:lnTo>
                      <a:pt x="6" y="3"/>
                    </a:lnTo>
                    <a:lnTo>
                      <a:pt x="3" y="7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98" name="Freeform 474"/>
              <p:cNvSpPr>
                <a:spLocks/>
              </p:cNvSpPr>
              <p:nvPr/>
            </p:nvSpPr>
            <p:spPr bwMode="auto">
              <a:xfrm>
                <a:off x="1648" y="439"/>
                <a:ext cx="514" cy="1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4" y="0"/>
                  </a:cxn>
                  <a:cxn ang="0">
                    <a:pos x="514" y="535"/>
                  </a:cxn>
                  <a:cxn ang="0">
                    <a:pos x="463" y="535"/>
                  </a:cxn>
                  <a:cxn ang="0">
                    <a:pos x="463" y="1242"/>
                  </a:cxn>
                  <a:cxn ang="0">
                    <a:pos x="0" y="1240"/>
                  </a:cxn>
                  <a:cxn ang="0">
                    <a:pos x="0" y="0"/>
                  </a:cxn>
                </a:cxnLst>
                <a:rect l="0" t="0" r="r" b="b"/>
                <a:pathLst>
                  <a:path w="514" h="1242">
                    <a:moveTo>
                      <a:pt x="0" y="0"/>
                    </a:moveTo>
                    <a:lnTo>
                      <a:pt x="514" y="0"/>
                    </a:lnTo>
                    <a:lnTo>
                      <a:pt x="514" y="535"/>
                    </a:lnTo>
                    <a:lnTo>
                      <a:pt x="463" y="535"/>
                    </a:lnTo>
                    <a:lnTo>
                      <a:pt x="463" y="1242"/>
                    </a:lnTo>
                    <a:lnTo>
                      <a:pt x="0" y="1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97" name="Freeform 473"/>
              <p:cNvSpPr>
                <a:spLocks/>
              </p:cNvSpPr>
              <p:nvPr/>
            </p:nvSpPr>
            <p:spPr bwMode="auto">
              <a:xfrm>
                <a:off x="1648" y="436"/>
                <a:ext cx="518" cy="7"/>
              </a:xfrm>
              <a:custGeom>
                <a:avLst/>
                <a:gdLst/>
                <a:ahLst/>
                <a:cxnLst>
                  <a:cxn ang="0">
                    <a:pos x="518" y="3"/>
                  </a:cxn>
                  <a:cxn ang="0">
                    <a:pos x="514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514" y="7"/>
                  </a:cxn>
                  <a:cxn ang="0">
                    <a:pos x="510" y="3"/>
                  </a:cxn>
                  <a:cxn ang="0">
                    <a:pos x="518" y="3"/>
                  </a:cxn>
                  <a:cxn ang="0">
                    <a:pos x="518" y="0"/>
                  </a:cxn>
                  <a:cxn ang="0">
                    <a:pos x="514" y="0"/>
                  </a:cxn>
                  <a:cxn ang="0">
                    <a:pos x="518" y="3"/>
                  </a:cxn>
                </a:cxnLst>
                <a:rect l="0" t="0" r="r" b="b"/>
                <a:pathLst>
                  <a:path w="518" h="7">
                    <a:moveTo>
                      <a:pt x="518" y="3"/>
                    </a:moveTo>
                    <a:lnTo>
                      <a:pt x="514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14" y="7"/>
                    </a:lnTo>
                    <a:lnTo>
                      <a:pt x="510" y="3"/>
                    </a:lnTo>
                    <a:lnTo>
                      <a:pt x="518" y="3"/>
                    </a:lnTo>
                    <a:lnTo>
                      <a:pt x="518" y="0"/>
                    </a:lnTo>
                    <a:lnTo>
                      <a:pt x="514" y="0"/>
                    </a:lnTo>
                    <a:lnTo>
                      <a:pt x="51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96" name="Freeform 472"/>
              <p:cNvSpPr>
                <a:spLocks/>
              </p:cNvSpPr>
              <p:nvPr/>
            </p:nvSpPr>
            <p:spPr bwMode="auto">
              <a:xfrm>
                <a:off x="2158" y="439"/>
                <a:ext cx="8" cy="539"/>
              </a:xfrm>
              <a:custGeom>
                <a:avLst/>
                <a:gdLst/>
                <a:ahLst/>
                <a:cxnLst>
                  <a:cxn ang="0">
                    <a:pos x="4" y="539"/>
                  </a:cxn>
                  <a:cxn ang="0">
                    <a:pos x="8" y="535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535"/>
                  </a:cxn>
                  <a:cxn ang="0">
                    <a:pos x="4" y="532"/>
                  </a:cxn>
                  <a:cxn ang="0">
                    <a:pos x="4" y="539"/>
                  </a:cxn>
                  <a:cxn ang="0">
                    <a:pos x="8" y="539"/>
                  </a:cxn>
                  <a:cxn ang="0">
                    <a:pos x="8" y="535"/>
                  </a:cxn>
                  <a:cxn ang="0">
                    <a:pos x="4" y="539"/>
                  </a:cxn>
                </a:cxnLst>
                <a:rect l="0" t="0" r="r" b="b"/>
                <a:pathLst>
                  <a:path w="8" h="539">
                    <a:moveTo>
                      <a:pt x="4" y="539"/>
                    </a:moveTo>
                    <a:lnTo>
                      <a:pt x="8" y="53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535"/>
                    </a:lnTo>
                    <a:lnTo>
                      <a:pt x="4" y="532"/>
                    </a:lnTo>
                    <a:lnTo>
                      <a:pt x="4" y="539"/>
                    </a:lnTo>
                    <a:lnTo>
                      <a:pt x="8" y="539"/>
                    </a:lnTo>
                    <a:lnTo>
                      <a:pt x="8" y="535"/>
                    </a:lnTo>
                    <a:lnTo>
                      <a:pt x="4" y="5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95" name="Freeform 471"/>
              <p:cNvSpPr>
                <a:spLocks/>
              </p:cNvSpPr>
              <p:nvPr/>
            </p:nvSpPr>
            <p:spPr bwMode="auto">
              <a:xfrm>
                <a:off x="2106" y="971"/>
                <a:ext cx="56" cy="7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5" y="7"/>
                  </a:cxn>
                  <a:cxn ang="0">
                    <a:pos x="56" y="7"/>
                  </a:cxn>
                  <a:cxn ang="0">
                    <a:pos x="56" y="0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9" y="3"/>
                  </a:cxn>
                </a:cxnLst>
                <a:rect l="0" t="0" r="r" b="b"/>
                <a:pathLst>
                  <a:path w="56" h="7">
                    <a:moveTo>
                      <a:pt x="9" y="3"/>
                    </a:moveTo>
                    <a:lnTo>
                      <a:pt x="5" y="7"/>
                    </a:lnTo>
                    <a:lnTo>
                      <a:pt x="56" y="7"/>
                    </a:lnTo>
                    <a:lnTo>
                      <a:pt x="56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94" name="Freeform 470"/>
              <p:cNvSpPr>
                <a:spLocks/>
              </p:cNvSpPr>
              <p:nvPr/>
            </p:nvSpPr>
            <p:spPr bwMode="auto">
              <a:xfrm>
                <a:off x="2106" y="974"/>
                <a:ext cx="9" cy="710"/>
              </a:xfrm>
              <a:custGeom>
                <a:avLst/>
                <a:gdLst/>
                <a:ahLst/>
                <a:cxnLst>
                  <a:cxn ang="0">
                    <a:pos x="5" y="710"/>
                  </a:cxn>
                  <a:cxn ang="0">
                    <a:pos x="9" y="707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707"/>
                  </a:cxn>
                  <a:cxn ang="0">
                    <a:pos x="5" y="704"/>
                  </a:cxn>
                  <a:cxn ang="0">
                    <a:pos x="5" y="710"/>
                  </a:cxn>
                  <a:cxn ang="0">
                    <a:pos x="9" y="710"/>
                  </a:cxn>
                  <a:cxn ang="0">
                    <a:pos x="9" y="707"/>
                  </a:cxn>
                  <a:cxn ang="0">
                    <a:pos x="5" y="710"/>
                  </a:cxn>
                </a:cxnLst>
                <a:rect l="0" t="0" r="r" b="b"/>
                <a:pathLst>
                  <a:path w="9" h="710">
                    <a:moveTo>
                      <a:pt x="5" y="710"/>
                    </a:moveTo>
                    <a:lnTo>
                      <a:pt x="9" y="707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707"/>
                    </a:lnTo>
                    <a:lnTo>
                      <a:pt x="5" y="704"/>
                    </a:lnTo>
                    <a:lnTo>
                      <a:pt x="5" y="710"/>
                    </a:lnTo>
                    <a:lnTo>
                      <a:pt x="9" y="710"/>
                    </a:lnTo>
                    <a:lnTo>
                      <a:pt x="9" y="707"/>
                    </a:lnTo>
                    <a:lnTo>
                      <a:pt x="5" y="7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93" name="Freeform 469"/>
              <p:cNvSpPr>
                <a:spLocks/>
              </p:cNvSpPr>
              <p:nvPr/>
            </p:nvSpPr>
            <p:spPr bwMode="auto">
              <a:xfrm>
                <a:off x="1643" y="1676"/>
                <a:ext cx="468" cy="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7"/>
                  </a:cxn>
                  <a:cxn ang="0">
                    <a:pos x="468" y="8"/>
                  </a:cxn>
                  <a:cxn ang="0">
                    <a:pos x="468" y="2"/>
                  </a:cxn>
                  <a:cxn ang="0">
                    <a:pos x="5" y="0"/>
                  </a:cxn>
                  <a:cxn ang="0">
                    <a:pos x="8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5" y="7"/>
                  </a:cxn>
                  <a:cxn ang="0">
                    <a:pos x="0" y="3"/>
                  </a:cxn>
                </a:cxnLst>
                <a:rect l="0" t="0" r="r" b="b"/>
                <a:pathLst>
                  <a:path w="468" h="8">
                    <a:moveTo>
                      <a:pt x="0" y="3"/>
                    </a:moveTo>
                    <a:lnTo>
                      <a:pt x="5" y="7"/>
                    </a:lnTo>
                    <a:lnTo>
                      <a:pt x="468" y="8"/>
                    </a:lnTo>
                    <a:lnTo>
                      <a:pt x="468" y="2"/>
                    </a:lnTo>
                    <a:lnTo>
                      <a:pt x="5" y="0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92" name="Freeform 468"/>
              <p:cNvSpPr>
                <a:spLocks/>
              </p:cNvSpPr>
              <p:nvPr/>
            </p:nvSpPr>
            <p:spPr bwMode="auto">
              <a:xfrm>
                <a:off x="1643" y="436"/>
                <a:ext cx="8" cy="124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3"/>
                  </a:cxn>
                  <a:cxn ang="0">
                    <a:pos x="0" y="1243"/>
                  </a:cxn>
                  <a:cxn ang="0">
                    <a:pos x="8" y="1243"/>
                  </a:cxn>
                  <a:cxn ang="0">
                    <a:pos x="8" y="3"/>
                  </a:cxn>
                  <a:cxn ang="0">
                    <a:pos x="5" y="7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2" y="3"/>
                  </a:cxn>
                  <a:cxn ang="0">
                    <a:pos x="5" y="0"/>
                  </a:cxn>
                </a:cxnLst>
                <a:rect l="0" t="0" r="r" b="b"/>
                <a:pathLst>
                  <a:path w="8" h="1243">
                    <a:moveTo>
                      <a:pt x="5" y="0"/>
                    </a:moveTo>
                    <a:lnTo>
                      <a:pt x="2" y="3"/>
                    </a:lnTo>
                    <a:lnTo>
                      <a:pt x="0" y="1243"/>
                    </a:lnTo>
                    <a:lnTo>
                      <a:pt x="8" y="1243"/>
                    </a:lnTo>
                    <a:lnTo>
                      <a:pt x="8" y="3"/>
                    </a:lnTo>
                    <a:lnTo>
                      <a:pt x="5" y="7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91" name="Freeform 467"/>
              <p:cNvSpPr>
                <a:spLocks/>
              </p:cNvSpPr>
              <p:nvPr/>
            </p:nvSpPr>
            <p:spPr bwMode="auto">
              <a:xfrm>
                <a:off x="1648" y="2535"/>
                <a:ext cx="514" cy="1283"/>
              </a:xfrm>
              <a:custGeom>
                <a:avLst/>
                <a:gdLst/>
                <a:ahLst/>
                <a:cxnLst>
                  <a:cxn ang="0">
                    <a:pos x="0" y="1283"/>
                  </a:cxn>
                  <a:cxn ang="0">
                    <a:pos x="514" y="1283"/>
                  </a:cxn>
                  <a:cxn ang="0">
                    <a:pos x="514" y="688"/>
                  </a:cxn>
                  <a:cxn ang="0">
                    <a:pos x="463" y="688"/>
                  </a:cxn>
                  <a:cxn ang="0">
                    <a:pos x="463" y="0"/>
                  </a:cxn>
                  <a:cxn ang="0">
                    <a:pos x="0" y="0"/>
                  </a:cxn>
                  <a:cxn ang="0">
                    <a:pos x="0" y="1283"/>
                  </a:cxn>
                </a:cxnLst>
                <a:rect l="0" t="0" r="r" b="b"/>
                <a:pathLst>
                  <a:path w="514" h="1283">
                    <a:moveTo>
                      <a:pt x="0" y="1283"/>
                    </a:moveTo>
                    <a:lnTo>
                      <a:pt x="514" y="1283"/>
                    </a:lnTo>
                    <a:lnTo>
                      <a:pt x="514" y="688"/>
                    </a:lnTo>
                    <a:lnTo>
                      <a:pt x="463" y="688"/>
                    </a:lnTo>
                    <a:lnTo>
                      <a:pt x="463" y="0"/>
                    </a:lnTo>
                    <a:lnTo>
                      <a:pt x="0" y="0"/>
                    </a:lnTo>
                    <a:lnTo>
                      <a:pt x="0" y="128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90" name="Freeform 466"/>
              <p:cNvSpPr>
                <a:spLocks/>
              </p:cNvSpPr>
              <p:nvPr/>
            </p:nvSpPr>
            <p:spPr bwMode="auto">
              <a:xfrm>
                <a:off x="1648" y="3814"/>
                <a:ext cx="518" cy="7"/>
              </a:xfrm>
              <a:custGeom>
                <a:avLst/>
                <a:gdLst/>
                <a:ahLst/>
                <a:cxnLst>
                  <a:cxn ang="0">
                    <a:pos x="510" y="4"/>
                  </a:cxn>
                  <a:cxn ang="0">
                    <a:pos x="514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514" y="7"/>
                  </a:cxn>
                  <a:cxn ang="0">
                    <a:pos x="518" y="4"/>
                  </a:cxn>
                  <a:cxn ang="0">
                    <a:pos x="514" y="7"/>
                  </a:cxn>
                  <a:cxn ang="0">
                    <a:pos x="518" y="7"/>
                  </a:cxn>
                  <a:cxn ang="0">
                    <a:pos x="518" y="4"/>
                  </a:cxn>
                  <a:cxn ang="0">
                    <a:pos x="510" y="4"/>
                  </a:cxn>
                </a:cxnLst>
                <a:rect l="0" t="0" r="r" b="b"/>
                <a:pathLst>
                  <a:path w="518" h="7">
                    <a:moveTo>
                      <a:pt x="510" y="4"/>
                    </a:moveTo>
                    <a:lnTo>
                      <a:pt x="514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14" y="7"/>
                    </a:lnTo>
                    <a:lnTo>
                      <a:pt x="518" y="4"/>
                    </a:lnTo>
                    <a:lnTo>
                      <a:pt x="514" y="7"/>
                    </a:lnTo>
                    <a:lnTo>
                      <a:pt x="518" y="7"/>
                    </a:lnTo>
                    <a:lnTo>
                      <a:pt x="518" y="4"/>
                    </a:lnTo>
                    <a:lnTo>
                      <a:pt x="51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89" name="Freeform 465"/>
              <p:cNvSpPr>
                <a:spLocks/>
              </p:cNvSpPr>
              <p:nvPr/>
            </p:nvSpPr>
            <p:spPr bwMode="auto">
              <a:xfrm>
                <a:off x="2158" y="3220"/>
                <a:ext cx="8" cy="598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0" y="3"/>
                  </a:cxn>
                  <a:cxn ang="0">
                    <a:pos x="0" y="598"/>
                  </a:cxn>
                  <a:cxn ang="0">
                    <a:pos x="8" y="598"/>
                  </a:cxn>
                  <a:cxn ang="0">
                    <a:pos x="8" y="3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4" y="5"/>
                  </a:cxn>
                </a:cxnLst>
                <a:rect l="0" t="0" r="r" b="b"/>
                <a:pathLst>
                  <a:path w="8" h="598">
                    <a:moveTo>
                      <a:pt x="4" y="5"/>
                    </a:moveTo>
                    <a:lnTo>
                      <a:pt x="0" y="3"/>
                    </a:lnTo>
                    <a:lnTo>
                      <a:pt x="0" y="598"/>
                    </a:lnTo>
                    <a:lnTo>
                      <a:pt x="8" y="598"/>
                    </a:lnTo>
                    <a:lnTo>
                      <a:pt x="8" y="3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88" name="Freeform 464"/>
              <p:cNvSpPr>
                <a:spLocks/>
              </p:cNvSpPr>
              <p:nvPr/>
            </p:nvSpPr>
            <p:spPr bwMode="auto">
              <a:xfrm>
                <a:off x="2106" y="3220"/>
                <a:ext cx="56" cy="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7"/>
                  </a:cxn>
                  <a:cxn ang="0">
                    <a:pos x="56" y="5"/>
                  </a:cxn>
                  <a:cxn ang="0">
                    <a:pos x="56" y="0"/>
                  </a:cxn>
                  <a:cxn ang="0">
                    <a:pos x="5" y="0"/>
                  </a:cxn>
                  <a:cxn ang="0">
                    <a:pos x="9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5" y="7"/>
                  </a:cxn>
                  <a:cxn ang="0">
                    <a:pos x="0" y="3"/>
                  </a:cxn>
                </a:cxnLst>
                <a:rect l="0" t="0" r="r" b="b"/>
                <a:pathLst>
                  <a:path w="56" h="7">
                    <a:moveTo>
                      <a:pt x="0" y="3"/>
                    </a:moveTo>
                    <a:lnTo>
                      <a:pt x="5" y="7"/>
                    </a:lnTo>
                    <a:lnTo>
                      <a:pt x="56" y="5"/>
                    </a:lnTo>
                    <a:lnTo>
                      <a:pt x="56" y="0"/>
                    </a:lnTo>
                    <a:lnTo>
                      <a:pt x="5" y="0"/>
                    </a:lnTo>
                    <a:lnTo>
                      <a:pt x="9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87" name="Freeform 463"/>
              <p:cNvSpPr>
                <a:spLocks/>
              </p:cNvSpPr>
              <p:nvPr/>
            </p:nvSpPr>
            <p:spPr bwMode="auto">
              <a:xfrm>
                <a:off x="2106" y="2531"/>
                <a:ext cx="9" cy="692"/>
              </a:xfrm>
              <a:custGeom>
                <a:avLst/>
                <a:gdLst/>
                <a:ahLst/>
                <a:cxnLst>
                  <a:cxn ang="0">
                    <a:pos x="5" y="7"/>
                  </a:cxn>
                  <a:cxn ang="0">
                    <a:pos x="0" y="4"/>
                  </a:cxn>
                  <a:cxn ang="0">
                    <a:pos x="0" y="692"/>
                  </a:cxn>
                  <a:cxn ang="0">
                    <a:pos x="9" y="692"/>
                  </a:cxn>
                  <a:cxn ang="0">
                    <a:pos x="9" y="4"/>
                  </a:cxn>
                  <a:cxn ang="0">
                    <a:pos x="5" y="0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5" y="7"/>
                  </a:cxn>
                </a:cxnLst>
                <a:rect l="0" t="0" r="r" b="b"/>
                <a:pathLst>
                  <a:path w="9" h="692">
                    <a:moveTo>
                      <a:pt x="5" y="7"/>
                    </a:moveTo>
                    <a:lnTo>
                      <a:pt x="0" y="4"/>
                    </a:lnTo>
                    <a:lnTo>
                      <a:pt x="0" y="692"/>
                    </a:lnTo>
                    <a:lnTo>
                      <a:pt x="9" y="692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86" name="Freeform 462"/>
              <p:cNvSpPr>
                <a:spLocks/>
              </p:cNvSpPr>
              <p:nvPr/>
            </p:nvSpPr>
            <p:spPr bwMode="auto">
              <a:xfrm>
                <a:off x="1645" y="2531"/>
                <a:ext cx="466" cy="7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3" y="7"/>
                  </a:cxn>
                  <a:cxn ang="0">
                    <a:pos x="466" y="7"/>
                  </a:cxn>
                  <a:cxn ang="0">
                    <a:pos x="466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466" h="7">
                    <a:moveTo>
                      <a:pt x="6" y="4"/>
                    </a:moveTo>
                    <a:lnTo>
                      <a:pt x="3" y="7"/>
                    </a:lnTo>
                    <a:lnTo>
                      <a:pt x="466" y="7"/>
                    </a:lnTo>
                    <a:lnTo>
                      <a:pt x="466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85" name="Freeform 461"/>
              <p:cNvSpPr>
                <a:spLocks/>
              </p:cNvSpPr>
              <p:nvPr/>
            </p:nvSpPr>
            <p:spPr bwMode="auto">
              <a:xfrm>
                <a:off x="1645" y="2535"/>
                <a:ext cx="6" cy="1286"/>
              </a:xfrm>
              <a:custGeom>
                <a:avLst/>
                <a:gdLst/>
                <a:ahLst/>
                <a:cxnLst>
                  <a:cxn ang="0">
                    <a:pos x="3" y="1279"/>
                  </a:cxn>
                  <a:cxn ang="0">
                    <a:pos x="6" y="1283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83"/>
                  </a:cxn>
                  <a:cxn ang="0">
                    <a:pos x="3" y="1286"/>
                  </a:cxn>
                  <a:cxn ang="0">
                    <a:pos x="0" y="1283"/>
                  </a:cxn>
                  <a:cxn ang="0">
                    <a:pos x="0" y="1286"/>
                  </a:cxn>
                  <a:cxn ang="0">
                    <a:pos x="3" y="1286"/>
                  </a:cxn>
                  <a:cxn ang="0">
                    <a:pos x="3" y="1279"/>
                  </a:cxn>
                </a:cxnLst>
                <a:rect l="0" t="0" r="r" b="b"/>
                <a:pathLst>
                  <a:path w="6" h="1286">
                    <a:moveTo>
                      <a:pt x="3" y="1279"/>
                    </a:moveTo>
                    <a:lnTo>
                      <a:pt x="6" y="128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83"/>
                    </a:lnTo>
                    <a:lnTo>
                      <a:pt x="3" y="1286"/>
                    </a:lnTo>
                    <a:lnTo>
                      <a:pt x="0" y="1283"/>
                    </a:lnTo>
                    <a:lnTo>
                      <a:pt x="0" y="1286"/>
                    </a:lnTo>
                    <a:lnTo>
                      <a:pt x="3" y="1286"/>
                    </a:lnTo>
                    <a:lnTo>
                      <a:pt x="3" y="12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84" name="Rectangle 460"/>
              <p:cNvSpPr>
                <a:spLocks noChangeArrowheads="1"/>
              </p:cNvSpPr>
              <p:nvPr/>
            </p:nvSpPr>
            <p:spPr bwMode="auto">
              <a:xfrm>
                <a:off x="1819" y="439"/>
                <a:ext cx="86" cy="771"/>
              </a:xfrm>
              <a:prstGeom prst="rect">
                <a:avLst/>
              </a:prstGeom>
              <a:solidFill>
                <a:srgbClr val="66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83" name="Freeform 459"/>
              <p:cNvSpPr>
                <a:spLocks/>
              </p:cNvSpPr>
              <p:nvPr/>
            </p:nvSpPr>
            <p:spPr bwMode="auto">
              <a:xfrm>
                <a:off x="1819" y="436"/>
                <a:ext cx="89" cy="7"/>
              </a:xfrm>
              <a:custGeom>
                <a:avLst/>
                <a:gdLst/>
                <a:ahLst/>
                <a:cxnLst>
                  <a:cxn ang="0">
                    <a:pos x="89" y="3"/>
                  </a:cxn>
                  <a:cxn ang="0">
                    <a:pos x="86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86" y="7"/>
                  </a:cxn>
                  <a:cxn ang="0">
                    <a:pos x="83" y="3"/>
                  </a:cxn>
                  <a:cxn ang="0">
                    <a:pos x="89" y="3"/>
                  </a:cxn>
                  <a:cxn ang="0">
                    <a:pos x="89" y="0"/>
                  </a:cxn>
                  <a:cxn ang="0">
                    <a:pos x="86" y="0"/>
                  </a:cxn>
                  <a:cxn ang="0">
                    <a:pos x="89" y="3"/>
                  </a:cxn>
                </a:cxnLst>
                <a:rect l="0" t="0" r="r" b="b"/>
                <a:pathLst>
                  <a:path w="89" h="7">
                    <a:moveTo>
                      <a:pt x="89" y="3"/>
                    </a:moveTo>
                    <a:lnTo>
                      <a:pt x="86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6" y="7"/>
                    </a:lnTo>
                    <a:lnTo>
                      <a:pt x="83" y="3"/>
                    </a:lnTo>
                    <a:lnTo>
                      <a:pt x="89" y="3"/>
                    </a:lnTo>
                    <a:lnTo>
                      <a:pt x="89" y="0"/>
                    </a:lnTo>
                    <a:lnTo>
                      <a:pt x="86" y="0"/>
                    </a:lnTo>
                    <a:lnTo>
                      <a:pt x="89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82" name="Freeform 458"/>
              <p:cNvSpPr>
                <a:spLocks/>
              </p:cNvSpPr>
              <p:nvPr/>
            </p:nvSpPr>
            <p:spPr bwMode="auto">
              <a:xfrm>
                <a:off x="1902" y="439"/>
                <a:ext cx="6" cy="775"/>
              </a:xfrm>
              <a:custGeom>
                <a:avLst/>
                <a:gdLst/>
                <a:ahLst/>
                <a:cxnLst>
                  <a:cxn ang="0">
                    <a:pos x="3" y="775"/>
                  </a:cxn>
                  <a:cxn ang="0">
                    <a:pos x="6" y="771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771"/>
                  </a:cxn>
                  <a:cxn ang="0">
                    <a:pos x="3" y="768"/>
                  </a:cxn>
                  <a:cxn ang="0">
                    <a:pos x="3" y="775"/>
                  </a:cxn>
                  <a:cxn ang="0">
                    <a:pos x="6" y="775"/>
                  </a:cxn>
                  <a:cxn ang="0">
                    <a:pos x="6" y="771"/>
                  </a:cxn>
                  <a:cxn ang="0">
                    <a:pos x="3" y="775"/>
                  </a:cxn>
                </a:cxnLst>
                <a:rect l="0" t="0" r="r" b="b"/>
                <a:pathLst>
                  <a:path w="6" h="775">
                    <a:moveTo>
                      <a:pt x="3" y="775"/>
                    </a:moveTo>
                    <a:lnTo>
                      <a:pt x="6" y="771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771"/>
                    </a:lnTo>
                    <a:lnTo>
                      <a:pt x="3" y="768"/>
                    </a:lnTo>
                    <a:lnTo>
                      <a:pt x="3" y="775"/>
                    </a:lnTo>
                    <a:lnTo>
                      <a:pt x="6" y="775"/>
                    </a:lnTo>
                    <a:lnTo>
                      <a:pt x="6" y="771"/>
                    </a:lnTo>
                    <a:lnTo>
                      <a:pt x="3" y="7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81" name="Freeform 457"/>
              <p:cNvSpPr>
                <a:spLocks/>
              </p:cNvSpPr>
              <p:nvPr/>
            </p:nvSpPr>
            <p:spPr bwMode="auto">
              <a:xfrm>
                <a:off x="1816" y="1207"/>
                <a:ext cx="89" cy="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7"/>
                  </a:cxn>
                  <a:cxn ang="0">
                    <a:pos x="89" y="7"/>
                  </a:cxn>
                  <a:cxn ang="0">
                    <a:pos x="89" y="0"/>
                  </a:cxn>
                  <a:cxn ang="0">
                    <a:pos x="3" y="0"/>
                  </a:cxn>
                  <a:cxn ang="0">
                    <a:pos x="8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3" y="7"/>
                  </a:cxn>
                  <a:cxn ang="0">
                    <a:pos x="0" y="3"/>
                  </a:cxn>
                </a:cxnLst>
                <a:rect l="0" t="0" r="r" b="b"/>
                <a:pathLst>
                  <a:path w="89" h="7">
                    <a:moveTo>
                      <a:pt x="0" y="3"/>
                    </a:moveTo>
                    <a:lnTo>
                      <a:pt x="3" y="7"/>
                    </a:lnTo>
                    <a:lnTo>
                      <a:pt x="89" y="7"/>
                    </a:lnTo>
                    <a:lnTo>
                      <a:pt x="89" y="0"/>
                    </a:lnTo>
                    <a:lnTo>
                      <a:pt x="3" y="0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80" name="Freeform 456"/>
              <p:cNvSpPr>
                <a:spLocks/>
              </p:cNvSpPr>
              <p:nvPr/>
            </p:nvSpPr>
            <p:spPr bwMode="auto">
              <a:xfrm>
                <a:off x="1816" y="436"/>
                <a:ext cx="8" cy="77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3"/>
                  </a:cxn>
                  <a:cxn ang="0">
                    <a:pos x="0" y="774"/>
                  </a:cxn>
                  <a:cxn ang="0">
                    <a:pos x="8" y="774"/>
                  </a:cxn>
                  <a:cxn ang="0">
                    <a:pos x="8" y="3"/>
                  </a:cxn>
                  <a:cxn ang="0">
                    <a:pos x="3" y="7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0"/>
                  </a:cxn>
                </a:cxnLst>
                <a:rect l="0" t="0" r="r" b="b"/>
                <a:pathLst>
                  <a:path w="8" h="774">
                    <a:moveTo>
                      <a:pt x="3" y="0"/>
                    </a:moveTo>
                    <a:lnTo>
                      <a:pt x="0" y="3"/>
                    </a:lnTo>
                    <a:lnTo>
                      <a:pt x="0" y="774"/>
                    </a:lnTo>
                    <a:lnTo>
                      <a:pt x="8" y="774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79" name="Rectangle 455"/>
              <p:cNvSpPr>
                <a:spLocks noChangeArrowheads="1"/>
              </p:cNvSpPr>
              <p:nvPr/>
            </p:nvSpPr>
            <p:spPr bwMode="auto">
              <a:xfrm>
                <a:off x="1819" y="3047"/>
                <a:ext cx="86" cy="771"/>
              </a:xfrm>
              <a:prstGeom prst="rect">
                <a:avLst/>
              </a:prstGeom>
              <a:solidFill>
                <a:srgbClr val="66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78" name="Freeform 454"/>
              <p:cNvSpPr>
                <a:spLocks/>
              </p:cNvSpPr>
              <p:nvPr/>
            </p:nvSpPr>
            <p:spPr bwMode="auto">
              <a:xfrm>
                <a:off x="1819" y="3043"/>
                <a:ext cx="89" cy="7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86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86" y="7"/>
                  </a:cxn>
                  <a:cxn ang="0">
                    <a:pos x="83" y="4"/>
                  </a:cxn>
                  <a:cxn ang="0">
                    <a:pos x="89" y="4"/>
                  </a:cxn>
                  <a:cxn ang="0">
                    <a:pos x="89" y="0"/>
                  </a:cxn>
                  <a:cxn ang="0">
                    <a:pos x="86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7">
                    <a:moveTo>
                      <a:pt x="89" y="4"/>
                    </a:moveTo>
                    <a:lnTo>
                      <a:pt x="86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6" y="7"/>
                    </a:lnTo>
                    <a:lnTo>
                      <a:pt x="83" y="4"/>
                    </a:lnTo>
                    <a:lnTo>
                      <a:pt x="89" y="4"/>
                    </a:lnTo>
                    <a:lnTo>
                      <a:pt x="89" y="0"/>
                    </a:lnTo>
                    <a:lnTo>
                      <a:pt x="86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77" name="Freeform 453"/>
              <p:cNvSpPr>
                <a:spLocks/>
              </p:cNvSpPr>
              <p:nvPr/>
            </p:nvSpPr>
            <p:spPr bwMode="auto">
              <a:xfrm>
                <a:off x="1902" y="3047"/>
                <a:ext cx="6" cy="774"/>
              </a:xfrm>
              <a:custGeom>
                <a:avLst/>
                <a:gdLst/>
                <a:ahLst/>
                <a:cxnLst>
                  <a:cxn ang="0">
                    <a:pos x="3" y="774"/>
                  </a:cxn>
                  <a:cxn ang="0">
                    <a:pos x="6" y="771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771"/>
                  </a:cxn>
                  <a:cxn ang="0">
                    <a:pos x="3" y="767"/>
                  </a:cxn>
                  <a:cxn ang="0">
                    <a:pos x="3" y="774"/>
                  </a:cxn>
                  <a:cxn ang="0">
                    <a:pos x="6" y="774"/>
                  </a:cxn>
                  <a:cxn ang="0">
                    <a:pos x="6" y="771"/>
                  </a:cxn>
                  <a:cxn ang="0">
                    <a:pos x="3" y="774"/>
                  </a:cxn>
                </a:cxnLst>
                <a:rect l="0" t="0" r="r" b="b"/>
                <a:pathLst>
                  <a:path w="6" h="774">
                    <a:moveTo>
                      <a:pt x="3" y="774"/>
                    </a:moveTo>
                    <a:lnTo>
                      <a:pt x="6" y="771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771"/>
                    </a:lnTo>
                    <a:lnTo>
                      <a:pt x="3" y="767"/>
                    </a:lnTo>
                    <a:lnTo>
                      <a:pt x="3" y="774"/>
                    </a:lnTo>
                    <a:lnTo>
                      <a:pt x="6" y="774"/>
                    </a:lnTo>
                    <a:lnTo>
                      <a:pt x="6" y="771"/>
                    </a:lnTo>
                    <a:lnTo>
                      <a:pt x="3" y="77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76" name="Freeform 452"/>
              <p:cNvSpPr>
                <a:spLocks/>
              </p:cNvSpPr>
              <p:nvPr/>
            </p:nvSpPr>
            <p:spPr bwMode="auto">
              <a:xfrm>
                <a:off x="1816" y="3814"/>
                <a:ext cx="89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7"/>
                  </a:cxn>
                  <a:cxn ang="0">
                    <a:pos x="89" y="7"/>
                  </a:cxn>
                  <a:cxn ang="0">
                    <a:pos x="89" y="0"/>
                  </a:cxn>
                  <a:cxn ang="0">
                    <a:pos x="3" y="0"/>
                  </a:cxn>
                  <a:cxn ang="0">
                    <a:pos x="8" y="4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3" y="7"/>
                  </a:cxn>
                  <a:cxn ang="0">
                    <a:pos x="0" y="4"/>
                  </a:cxn>
                </a:cxnLst>
                <a:rect l="0" t="0" r="r" b="b"/>
                <a:pathLst>
                  <a:path w="89" h="7">
                    <a:moveTo>
                      <a:pt x="0" y="4"/>
                    </a:moveTo>
                    <a:lnTo>
                      <a:pt x="3" y="7"/>
                    </a:lnTo>
                    <a:lnTo>
                      <a:pt x="89" y="7"/>
                    </a:lnTo>
                    <a:lnTo>
                      <a:pt x="89" y="0"/>
                    </a:lnTo>
                    <a:lnTo>
                      <a:pt x="3" y="0"/>
                    </a:lnTo>
                    <a:lnTo>
                      <a:pt x="8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75" name="Freeform 451"/>
              <p:cNvSpPr>
                <a:spLocks/>
              </p:cNvSpPr>
              <p:nvPr/>
            </p:nvSpPr>
            <p:spPr bwMode="auto">
              <a:xfrm>
                <a:off x="1816" y="3043"/>
                <a:ext cx="8" cy="77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4"/>
                  </a:cxn>
                  <a:cxn ang="0">
                    <a:pos x="0" y="775"/>
                  </a:cxn>
                  <a:cxn ang="0">
                    <a:pos x="8" y="775"/>
                  </a:cxn>
                  <a:cxn ang="0">
                    <a:pos x="8" y="4"/>
                  </a:cxn>
                  <a:cxn ang="0">
                    <a:pos x="3" y="7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8" h="775">
                    <a:moveTo>
                      <a:pt x="3" y="0"/>
                    </a:moveTo>
                    <a:lnTo>
                      <a:pt x="0" y="4"/>
                    </a:lnTo>
                    <a:lnTo>
                      <a:pt x="0" y="775"/>
                    </a:lnTo>
                    <a:lnTo>
                      <a:pt x="8" y="775"/>
                    </a:lnTo>
                    <a:lnTo>
                      <a:pt x="8" y="4"/>
                    </a:lnTo>
                    <a:lnTo>
                      <a:pt x="3" y="7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74" name="Rectangle 450"/>
              <p:cNvSpPr>
                <a:spLocks noChangeArrowheads="1"/>
              </p:cNvSpPr>
              <p:nvPr/>
            </p:nvSpPr>
            <p:spPr bwMode="auto">
              <a:xfrm>
                <a:off x="2654" y="2827"/>
                <a:ext cx="86" cy="992"/>
              </a:xfrm>
              <a:prstGeom prst="rect">
                <a:avLst/>
              </a:prstGeom>
              <a:solidFill>
                <a:srgbClr val="66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73" name="Freeform 449"/>
              <p:cNvSpPr>
                <a:spLocks/>
              </p:cNvSpPr>
              <p:nvPr/>
            </p:nvSpPr>
            <p:spPr bwMode="auto">
              <a:xfrm>
                <a:off x="2654" y="2824"/>
                <a:ext cx="91" cy="6"/>
              </a:xfrm>
              <a:custGeom>
                <a:avLst/>
                <a:gdLst/>
                <a:ahLst/>
                <a:cxnLst>
                  <a:cxn ang="0">
                    <a:pos x="91" y="3"/>
                  </a:cxn>
                  <a:cxn ang="0">
                    <a:pos x="86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86" y="6"/>
                  </a:cxn>
                  <a:cxn ang="0">
                    <a:pos x="82" y="3"/>
                  </a:cxn>
                  <a:cxn ang="0">
                    <a:pos x="91" y="3"/>
                  </a:cxn>
                  <a:cxn ang="0">
                    <a:pos x="91" y="0"/>
                  </a:cxn>
                  <a:cxn ang="0">
                    <a:pos x="86" y="0"/>
                  </a:cxn>
                  <a:cxn ang="0">
                    <a:pos x="91" y="3"/>
                  </a:cxn>
                </a:cxnLst>
                <a:rect l="0" t="0" r="r" b="b"/>
                <a:pathLst>
                  <a:path w="91" h="6">
                    <a:moveTo>
                      <a:pt x="91" y="3"/>
                    </a:moveTo>
                    <a:lnTo>
                      <a:pt x="8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86" y="6"/>
                    </a:lnTo>
                    <a:lnTo>
                      <a:pt x="82" y="3"/>
                    </a:lnTo>
                    <a:lnTo>
                      <a:pt x="91" y="3"/>
                    </a:lnTo>
                    <a:lnTo>
                      <a:pt x="91" y="0"/>
                    </a:lnTo>
                    <a:lnTo>
                      <a:pt x="86" y="0"/>
                    </a:lnTo>
                    <a:lnTo>
                      <a:pt x="9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72" name="Freeform 448"/>
              <p:cNvSpPr>
                <a:spLocks/>
              </p:cNvSpPr>
              <p:nvPr/>
            </p:nvSpPr>
            <p:spPr bwMode="auto">
              <a:xfrm>
                <a:off x="2736" y="2827"/>
                <a:ext cx="9" cy="996"/>
              </a:xfrm>
              <a:custGeom>
                <a:avLst/>
                <a:gdLst/>
                <a:ahLst/>
                <a:cxnLst>
                  <a:cxn ang="0">
                    <a:pos x="4" y="996"/>
                  </a:cxn>
                  <a:cxn ang="0">
                    <a:pos x="9" y="99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992"/>
                  </a:cxn>
                  <a:cxn ang="0">
                    <a:pos x="4" y="989"/>
                  </a:cxn>
                  <a:cxn ang="0">
                    <a:pos x="4" y="996"/>
                  </a:cxn>
                  <a:cxn ang="0">
                    <a:pos x="9" y="996"/>
                  </a:cxn>
                  <a:cxn ang="0">
                    <a:pos x="9" y="992"/>
                  </a:cxn>
                  <a:cxn ang="0">
                    <a:pos x="4" y="996"/>
                  </a:cxn>
                </a:cxnLst>
                <a:rect l="0" t="0" r="r" b="b"/>
                <a:pathLst>
                  <a:path w="9" h="996">
                    <a:moveTo>
                      <a:pt x="4" y="996"/>
                    </a:moveTo>
                    <a:lnTo>
                      <a:pt x="9" y="99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992"/>
                    </a:lnTo>
                    <a:lnTo>
                      <a:pt x="4" y="989"/>
                    </a:lnTo>
                    <a:lnTo>
                      <a:pt x="4" y="996"/>
                    </a:lnTo>
                    <a:lnTo>
                      <a:pt x="9" y="996"/>
                    </a:lnTo>
                    <a:lnTo>
                      <a:pt x="9" y="992"/>
                    </a:lnTo>
                    <a:lnTo>
                      <a:pt x="4" y="9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71" name="Freeform 447"/>
              <p:cNvSpPr>
                <a:spLocks/>
              </p:cNvSpPr>
              <p:nvPr/>
            </p:nvSpPr>
            <p:spPr bwMode="auto">
              <a:xfrm>
                <a:off x="2651" y="3816"/>
                <a:ext cx="89" cy="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7"/>
                  </a:cxn>
                  <a:cxn ang="0">
                    <a:pos x="89" y="7"/>
                  </a:cxn>
                  <a:cxn ang="0">
                    <a:pos x="89" y="0"/>
                  </a:cxn>
                  <a:cxn ang="0">
                    <a:pos x="3" y="0"/>
                  </a:cxn>
                  <a:cxn ang="0">
                    <a:pos x="8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3" y="7"/>
                  </a:cxn>
                  <a:cxn ang="0">
                    <a:pos x="0" y="3"/>
                  </a:cxn>
                </a:cxnLst>
                <a:rect l="0" t="0" r="r" b="b"/>
                <a:pathLst>
                  <a:path w="89" h="7">
                    <a:moveTo>
                      <a:pt x="0" y="3"/>
                    </a:moveTo>
                    <a:lnTo>
                      <a:pt x="3" y="7"/>
                    </a:lnTo>
                    <a:lnTo>
                      <a:pt x="89" y="7"/>
                    </a:lnTo>
                    <a:lnTo>
                      <a:pt x="89" y="0"/>
                    </a:lnTo>
                    <a:lnTo>
                      <a:pt x="3" y="0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70" name="Freeform 446"/>
              <p:cNvSpPr>
                <a:spLocks/>
              </p:cNvSpPr>
              <p:nvPr/>
            </p:nvSpPr>
            <p:spPr bwMode="auto">
              <a:xfrm>
                <a:off x="2651" y="2824"/>
                <a:ext cx="8" cy="99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3"/>
                  </a:cxn>
                  <a:cxn ang="0">
                    <a:pos x="0" y="995"/>
                  </a:cxn>
                  <a:cxn ang="0">
                    <a:pos x="8" y="995"/>
                  </a:cxn>
                  <a:cxn ang="0">
                    <a:pos x="8" y="3"/>
                  </a:cxn>
                  <a:cxn ang="0">
                    <a:pos x="3" y="6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0"/>
                  </a:cxn>
                </a:cxnLst>
                <a:rect l="0" t="0" r="r" b="b"/>
                <a:pathLst>
                  <a:path w="8" h="995">
                    <a:moveTo>
                      <a:pt x="3" y="0"/>
                    </a:moveTo>
                    <a:lnTo>
                      <a:pt x="0" y="3"/>
                    </a:lnTo>
                    <a:lnTo>
                      <a:pt x="0" y="995"/>
                    </a:lnTo>
                    <a:lnTo>
                      <a:pt x="8" y="995"/>
                    </a:lnTo>
                    <a:lnTo>
                      <a:pt x="8" y="3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69" name="Rectangle 445"/>
              <p:cNvSpPr>
                <a:spLocks noChangeArrowheads="1"/>
              </p:cNvSpPr>
              <p:nvPr/>
            </p:nvSpPr>
            <p:spPr bwMode="auto">
              <a:xfrm>
                <a:off x="2651" y="454"/>
                <a:ext cx="85" cy="993"/>
              </a:xfrm>
              <a:prstGeom prst="rect">
                <a:avLst/>
              </a:prstGeom>
              <a:solidFill>
                <a:srgbClr val="66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68" name="Freeform 444"/>
              <p:cNvSpPr>
                <a:spLocks/>
              </p:cNvSpPr>
              <p:nvPr/>
            </p:nvSpPr>
            <p:spPr bwMode="auto">
              <a:xfrm>
                <a:off x="2651" y="451"/>
                <a:ext cx="89" cy="6"/>
              </a:xfrm>
              <a:custGeom>
                <a:avLst/>
                <a:gdLst/>
                <a:ahLst/>
                <a:cxnLst>
                  <a:cxn ang="0">
                    <a:pos x="89" y="3"/>
                  </a:cxn>
                  <a:cxn ang="0">
                    <a:pos x="85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85" y="6"/>
                  </a:cxn>
                  <a:cxn ang="0">
                    <a:pos x="81" y="3"/>
                  </a:cxn>
                  <a:cxn ang="0">
                    <a:pos x="89" y="3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9" y="3"/>
                  </a:cxn>
                </a:cxnLst>
                <a:rect l="0" t="0" r="r" b="b"/>
                <a:pathLst>
                  <a:path w="89" h="6">
                    <a:moveTo>
                      <a:pt x="89" y="3"/>
                    </a:moveTo>
                    <a:lnTo>
                      <a:pt x="85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85" y="6"/>
                    </a:lnTo>
                    <a:lnTo>
                      <a:pt x="81" y="3"/>
                    </a:lnTo>
                    <a:lnTo>
                      <a:pt x="89" y="3"/>
                    </a:lnTo>
                    <a:lnTo>
                      <a:pt x="89" y="0"/>
                    </a:lnTo>
                    <a:lnTo>
                      <a:pt x="85" y="0"/>
                    </a:lnTo>
                    <a:lnTo>
                      <a:pt x="89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67" name="Freeform 443"/>
              <p:cNvSpPr>
                <a:spLocks/>
              </p:cNvSpPr>
              <p:nvPr/>
            </p:nvSpPr>
            <p:spPr bwMode="auto">
              <a:xfrm>
                <a:off x="2732" y="454"/>
                <a:ext cx="8" cy="996"/>
              </a:xfrm>
              <a:custGeom>
                <a:avLst/>
                <a:gdLst/>
                <a:ahLst/>
                <a:cxnLst>
                  <a:cxn ang="0">
                    <a:pos x="4" y="996"/>
                  </a:cxn>
                  <a:cxn ang="0">
                    <a:pos x="8" y="993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993"/>
                  </a:cxn>
                  <a:cxn ang="0">
                    <a:pos x="4" y="989"/>
                  </a:cxn>
                  <a:cxn ang="0">
                    <a:pos x="4" y="996"/>
                  </a:cxn>
                  <a:cxn ang="0">
                    <a:pos x="8" y="996"/>
                  </a:cxn>
                  <a:cxn ang="0">
                    <a:pos x="8" y="993"/>
                  </a:cxn>
                  <a:cxn ang="0">
                    <a:pos x="4" y="996"/>
                  </a:cxn>
                </a:cxnLst>
                <a:rect l="0" t="0" r="r" b="b"/>
                <a:pathLst>
                  <a:path w="8" h="996">
                    <a:moveTo>
                      <a:pt x="4" y="996"/>
                    </a:moveTo>
                    <a:lnTo>
                      <a:pt x="8" y="99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993"/>
                    </a:lnTo>
                    <a:lnTo>
                      <a:pt x="4" y="989"/>
                    </a:lnTo>
                    <a:lnTo>
                      <a:pt x="4" y="996"/>
                    </a:lnTo>
                    <a:lnTo>
                      <a:pt x="8" y="996"/>
                    </a:lnTo>
                    <a:lnTo>
                      <a:pt x="8" y="993"/>
                    </a:lnTo>
                    <a:lnTo>
                      <a:pt x="4" y="9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66" name="Freeform 442"/>
              <p:cNvSpPr>
                <a:spLocks/>
              </p:cNvSpPr>
              <p:nvPr/>
            </p:nvSpPr>
            <p:spPr bwMode="auto">
              <a:xfrm>
                <a:off x="2646" y="1443"/>
                <a:ext cx="90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7"/>
                  </a:cxn>
                  <a:cxn ang="0">
                    <a:pos x="90" y="7"/>
                  </a:cxn>
                  <a:cxn ang="0">
                    <a:pos x="90" y="0"/>
                  </a:cxn>
                  <a:cxn ang="0">
                    <a:pos x="5" y="0"/>
                  </a:cxn>
                  <a:cxn ang="0">
                    <a:pos x="8" y="4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5" y="7"/>
                  </a:cxn>
                  <a:cxn ang="0">
                    <a:pos x="0" y="4"/>
                  </a:cxn>
                </a:cxnLst>
                <a:rect l="0" t="0" r="r" b="b"/>
                <a:pathLst>
                  <a:path w="90" h="7">
                    <a:moveTo>
                      <a:pt x="0" y="4"/>
                    </a:moveTo>
                    <a:lnTo>
                      <a:pt x="5" y="7"/>
                    </a:lnTo>
                    <a:lnTo>
                      <a:pt x="90" y="7"/>
                    </a:lnTo>
                    <a:lnTo>
                      <a:pt x="90" y="0"/>
                    </a:lnTo>
                    <a:lnTo>
                      <a:pt x="5" y="0"/>
                    </a:lnTo>
                    <a:lnTo>
                      <a:pt x="8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65" name="Freeform 441"/>
              <p:cNvSpPr>
                <a:spLocks/>
              </p:cNvSpPr>
              <p:nvPr/>
            </p:nvSpPr>
            <p:spPr bwMode="auto">
              <a:xfrm>
                <a:off x="2646" y="451"/>
                <a:ext cx="8" cy="996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0" y="996"/>
                  </a:cxn>
                  <a:cxn ang="0">
                    <a:pos x="8" y="996"/>
                  </a:cxn>
                  <a:cxn ang="0">
                    <a:pos x="8" y="3"/>
                  </a:cxn>
                  <a:cxn ang="0">
                    <a:pos x="5" y="6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8" h="996">
                    <a:moveTo>
                      <a:pt x="5" y="0"/>
                    </a:moveTo>
                    <a:lnTo>
                      <a:pt x="0" y="3"/>
                    </a:lnTo>
                    <a:lnTo>
                      <a:pt x="0" y="996"/>
                    </a:lnTo>
                    <a:lnTo>
                      <a:pt x="8" y="996"/>
                    </a:lnTo>
                    <a:lnTo>
                      <a:pt x="8" y="3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64" name="Freeform 440"/>
              <p:cNvSpPr>
                <a:spLocks/>
              </p:cNvSpPr>
              <p:nvPr/>
            </p:nvSpPr>
            <p:spPr bwMode="auto">
              <a:xfrm>
                <a:off x="1648" y="1612"/>
                <a:ext cx="1207" cy="398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38" y="0"/>
                  </a:cxn>
                  <a:cxn ang="0">
                    <a:pos x="86" y="61"/>
                  </a:cxn>
                  <a:cxn ang="0">
                    <a:pos x="125" y="0"/>
                  </a:cxn>
                  <a:cxn ang="0">
                    <a:pos x="171" y="59"/>
                  </a:cxn>
                  <a:cxn ang="0">
                    <a:pos x="214" y="0"/>
                  </a:cxn>
                  <a:cxn ang="0">
                    <a:pos x="269" y="61"/>
                  </a:cxn>
                  <a:cxn ang="0">
                    <a:pos x="313" y="0"/>
                  </a:cxn>
                  <a:cxn ang="0">
                    <a:pos x="363" y="61"/>
                  </a:cxn>
                  <a:cxn ang="0">
                    <a:pos x="407" y="0"/>
                  </a:cxn>
                  <a:cxn ang="0">
                    <a:pos x="458" y="62"/>
                  </a:cxn>
                  <a:cxn ang="0">
                    <a:pos x="458" y="366"/>
                  </a:cxn>
                  <a:cxn ang="0">
                    <a:pos x="1163" y="368"/>
                  </a:cxn>
                  <a:cxn ang="0">
                    <a:pos x="1163" y="333"/>
                  </a:cxn>
                  <a:cxn ang="0">
                    <a:pos x="1206" y="333"/>
                  </a:cxn>
                  <a:cxn ang="0">
                    <a:pos x="1207" y="398"/>
                  </a:cxn>
                  <a:cxn ang="0">
                    <a:pos x="448" y="398"/>
                  </a:cxn>
                  <a:cxn ang="0">
                    <a:pos x="0" y="267"/>
                  </a:cxn>
                  <a:cxn ang="0">
                    <a:pos x="0" y="61"/>
                  </a:cxn>
                </a:cxnLst>
                <a:rect l="0" t="0" r="r" b="b"/>
                <a:pathLst>
                  <a:path w="1207" h="398">
                    <a:moveTo>
                      <a:pt x="0" y="61"/>
                    </a:moveTo>
                    <a:lnTo>
                      <a:pt x="38" y="0"/>
                    </a:lnTo>
                    <a:lnTo>
                      <a:pt x="86" y="61"/>
                    </a:lnTo>
                    <a:lnTo>
                      <a:pt x="125" y="0"/>
                    </a:lnTo>
                    <a:lnTo>
                      <a:pt x="171" y="59"/>
                    </a:lnTo>
                    <a:lnTo>
                      <a:pt x="214" y="0"/>
                    </a:lnTo>
                    <a:lnTo>
                      <a:pt x="269" y="61"/>
                    </a:lnTo>
                    <a:lnTo>
                      <a:pt x="313" y="0"/>
                    </a:lnTo>
                    <a:lnTo>
                      <a:pt x="363" y="61"/>
                    </a:lnTo>
                    <a:lnTo>
                      <a:pt x="407" y="0"/>
                    </a:lnTo>
                    <a:lnTo>
                      <a:pt x="458" y="62"/>
                    </a:lnTo>
                    <a:lnTo>
                      <a:pt x="458" y="366"/>
                    </a:lnTo>
                    <a:lnTo>
                      <a:pt x="1163" y="368"/>
                    </a:lnTo>
                    <a:lnTo>
                      <a:pt x="1163" y="333"/>
                    </a:lnTo>
                    <a:lnTo>
                      <a:pt x="1206" y="333"/>
                    </a:lnTo>
                    <a:lnTo>
                      <a:pt x="1207" y="398"/>
                    </a:lnTo>
                    <a:lnTo>
                      <a:pt x="448" y="398"/>
                    </a:lnTo>
                    <a:lnTo>
                      <a:pt x="0" y="26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63" name="Freeform 439"/>
              <p:cNvSpPr>
                <a:spLocks/>
              </p:cNvSpPr>
              <p:nvPr/>
            </p:nvSpPr>
            <p:spPr bwMode="auto">
              <a:xfrm>
                <a:off x="1645" y="1605"/>
                <a:ext cx="44" cy="68"/>
              </a:xfrm>
              <a:custGeom>
                <a:avLst/>
                <a:gdLst/>
                <a:ahLst/>
                <a:cxnLst>
                  <a:cxn ang="0">
                    <a:pos x="44" y="5"/>
                  </a:cxn>
                  <a:cxn ang="0">
                    <a:pos x="37" y="5"/>
                  </a:cxn>
                  <a:cxn ang="0">
                    <a:pos x="0" y="66"/>
                  </a:cxn>
                  <a:cxn ang="0">
                    <a:pos x="4" y="68"/>
                  </a:cxn>
                  <a:cxn ang="0">
                    <a:pos x="44" y="8"/>
                  </a:cxn>
                  <a:cxn ang="0">
                    <a:pos x="37" y="8"/>
                  </a:cxn>
                  <a:cxn ang="0">
                    <a:pos x="44" y="5"/>
                  </a:cxn>
                  <a:cxn ang="0">
                    <a:pos x="41" y="0"/>
                  </a:cxn>
                  <a:cxn ang="0">
                    <a:pos x="37" y="5"/>
                  </a:cxn>
                  <a:cxn ang="0">
                    <a:pos x="44" y="5"/>
                  </a:cxn>
                </a:cxnLst>
                <a:rect l="0" t="0" r="r" b="b"/>
                <a:pathLst>
                  <a:path w="44" h="68">
                    <a:moveTo>
                      <a:pt x="44" y="5"/>
                    </a:moveTo>
                    <a:lnTo>
                      <a:pt x="37" y="5"/>
                    </a:lnTo>
                    <a:lnTo>
                      <a:pt x="0" y="66"/>
                    </a:lnTo>
                    <a:lnTo>
                      <a:pt x="4" y="68"/>
                    </a:lnTo>
                    <a:lnTo>
                      <a:pt x="44" y="8"/>
                    </a:lnTo>
                    <a:lnTo>
                      <a:pt x="37" y="8"/>
                    </a:lnTo>
                    <a:lnTo>
                      <a:pt x="44" y="5"/>
                    </a:lnTo>
                    <a:lnTo>
                      <a:pt x="41" y="0"/>
                    </a:lnTo>
                    <a:lnTo>
                      <a:pt x="37" y="5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62" name="Freeform 438"/>
              <p:cNvSpPr>
                <a:spLocks/>
              </p:cNvSpPr>
              <p:nvPr/>
            </p:nvSpPr>
            <p:spPr bwMode="auto">
              <a:xfrm>
                <a:off x="1682" y="1610"/>
                <a:ext cx="55" cy="68"/>
              </a:xfrm>
              <a:custGeom>
                <a:avLst/>
                <a:gdLst/>
                <a:ahLst/>
                <a:cxnLst>
                  <a:cxn ang="0">
                    <a:pos x="48" y="61"/>
                  </a:cxn>
                  <a:cxn ang="0">
                    <a:pos x="55" y="61"/>
                  </a:cxn>
                  <a:cxn ang="0">
                    <a:pos x="7" y="0"/>
                  </a:cxn>
                  <a:cxn ang="0">
                    <a:pos x="0" y="3"/>
                  </a:cxn>
                  <a:cxn ang="0">
                    <a:pos x="48" y="63"/>
                  </a:cxn>
                  <a:cxn ang="0">
                    <a:pos x="55" y="63"/>
                  </a:cxn>
                  <a:cxn ang="0">
                    <a:pos x="48" y="63"/>
                  </a:cxn>
                  <a:cxn ang="0">
                    <a:pos x="52" y="68"/>
                  </a:cxn>
                  <a:cxn ang="0">
                    <a:pos x="55" y="63"/>
                  </a:cxn>
                  <a:cxn ang="0">
                    <a:pos x="48" y="61"/>
                  </a:cxn>
                </a:cxnLst>
                <a:rect l="0" t="0" r="r" b="b"/>
                <a:pathLst>
                  <a:path w="55" h="68">
                    <a:moveTo>
                      <a:pt x="48" y="61"/>
                    </a:moveTo>
                    <a:lnTo>
                      <a:pt x="55" y="61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48" y="63"/>
                    </a:lnTo>
                    <a:lnTo>
                      <a:pt x="55" y="63"/>
                    </a:lnTo>
                    <a:lnTo>
                      <a:pt x="48" y="63"/>
                    </a:lnTo>
                    <a:lnTo>
                      <a:pt x="52" y="68"/>
                    </a:lnTo>
                    <a:lnTo>
                      <a:pt x="55" y="63"/>
                    </a:lnTo>
                    <a:lnTo>
                      <a:pt x="4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61" name="Freeform 437"/>
              <p:cNvSpPr>
                <a:spLocks/>
              </p:cNvSpPr>
              <p:nvPr/>
            </p:nvSpPr>
            <p:spPr bwMode="auto">
              <a:xfrm>
                <a:off x="1730" y="1605"/>
                <a:ext cx="46" cy="68"/>
              </a:xfrm>
              <a:custGeom>
                <a:avLst/>
                <a:gdLst/>
                <a:ahLst/>
                <a:cxnLst>
                  <a:cxn ang="0">
                    <a:pos x="46" y="5"/>
                  </a:cxn>
                  <a:cxn ang="0">
                    <a:pos x="40" y="5"/>
                  </a:cxn>
                  <a:cxn ang="0">
                    <a:pos x="0" y="66"/>
                  </a:cxn>
                  <a:cxn ang="0">
                    <a:pos x="7" y="68"/>
                  </a:cxn>
                  <a:cxn ang="0">
                    <a:pos x="46" y="8"/>
                  </a:cxn>
                  <a:cxn ang="0">
                    <a:pos x="40" y="8"/>
                  </a:cxn>
                  <a:cxn ang="0">
                    <a:pos x="46" y="5"/>
                  </a:cxn>
                  <a:cxn ang="0">
                    <a:pos x="43" y="0"/>
                  </a:cxn>
                  <a:cxn ang="0">
                    <a:pos x="40" y="5"/>
                  </a:cxn>
                  <a:cxn ang="0">
                    <a:pos x="46" y="5"/>
                  </a:cxn>
                </a:cxnLst>
                <a:rect l="0" t="0" r="r" b="b"/>
                <a:pathLst>
                  <a:path w="46" h="68">
                    <a:moveTo>
                      <a:pt x="46" y="5"/>
                    </a:moveTo>
                    <a:lnTo>
                      <a:pt x="40" y="5"/>
                    </a:lnTo>
                    <a:lnTo>
                      <a:pt x="0" y="66"/>
                    </a:lnTo>
                    <a:lnTo>
                      <a:pt x="7" y="68"/>
                    </a:lnTo>
                    <a:lnTo>
                      <a:pt x="46" y="8"/>
                    </a:lnTo>
                    <a:lnTo>
                      <a:pt x="40" y="8"/>
                    </a:lnTo>
                    <a:lnTo>
                      <a:pt x="46" y="5"/>
                    </a:lnTo>
                    <a:lnTo>
                      <a:pt x="43" y="0"/>
                    </a:lnTo>
                    <a:lnTo>
                      <a:pt x="40" y="5"/>
                    </a:lnTo>
                    <a:lnTo>
                      <a:pt x="46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60" name="Freeform 436"/>
              <p:cNvSpPr>
                <a:spLocks/>
              </p:cNvSpPr>
              <p:nvPr/>
            </p:nvSpPr>
            <p:spPr bwMode="auto">
              <a:xfrm>
                <a:off x="1770" y="1610"/>
                <a:ext cx="53" cy="66"/>
              </a:xfrm>
              <a:custGeom>
                <a:avLst/>
                <a:gdLst/>
                <a:ahLst/>
                <a:cxnLst>
                  <a:cxn ang="0">
                    <a:pos x="46" y="59"/>
                  </a:cxn>
                  <a:cxn ang="0">
                    <a:pos x="53" y="59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46" y="63"/>
                  </a:cxn>
                  <a:cxn ang="0">
                    <a:pos x="53" y="63"/>
                  </a:cxn>
                  <a:cxn ang="0">
                    <a:pos x="46" y="63"/>
                  </a:cxn>
                  <a:cxn ang="0">
                    <a:pos x="49" y="66"/>
                  </a:cxn>
                  <a:cxn ang="0">
                    <a:pos x="53" y="63"/>
                  </a:cxn>
                  <a:cxn ang="0">
                    <a:pos x="46" y="59"/>
                  </a:cxn>
                </a:cxnLst>
                <a:rect l="0" t="0" r="r" b="b"/>
                <a:pathLst>
                  <a:path w="53" h="66">
                    <a:moveTo>
                      <a:pt x="46" y="59"/>
                    </a:moveTo>
                    <a:lnTo>
                      <a:pt x="53" y="59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46" y="63"/>
                    </a:lnTo>
                    <a:lnTo>
                      <a:pt x="53" y="63"/>
                    </a:lnTo>
                    <a:lnTo>
                      <a:pt x="46" y="63"/>
                    </a:lnTo>
                    <a:lnTo>
                      <a:pt x="49" y="66"/>
                    </a:lnTo>
                    <a:lnTo>
                      <a:pt x="53" y="63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59" name="Freeform 435"/>
              <p:cNvSpPr>
                <a:spLocks/>
              </p:cNvSpPr>
              <p:nvPr/>
            </p:nvSpPr>
            <p:spPr bwMode="auto">
              <a:xfrm>
                <a:off x="1816" y="1605"/>
                <a:ext cx="50" cy="68"/>
              </a:xfrm>
              <a:custGeom>
                <a:avLst/>
                <a:gdLst/>
                <a:ahLst/>
                <a:cxnLst>
                  <a:cxn ang="0">
                    <a:pos x="50" y="5"/>
                  </a:cxn>
                  <a:cxn ang="0">
                    <a:pos x="43" y="5"/>
                  </a:cxn>
                  <a:cxn ang="0">
                    <a:pos x="0" y="64"/>
                  </a:cxn>
                  <a:cxn ang="0">
                    <a:pos x="7" y="68"/>
                  </a:cxn>
                  <a:cxn ang="0">
                    <a:pos x="50" y="7"/>
                  </a:cxn>
                  <a:cxn ang="0">
                    <a:pos x="43" y="7"/>
                  </a:cxn>
                  <a:cxn ang="0">
                    <a:pos x="50" y="5"/>
                  </a:cxn>
                  <a:cxn ang="0">
                    <a:pos x="46" y="0"/>
                  </a:cxn>
                  <a:cxn ang="0">
                    <a:pos x="43" y="5"/>
                  </a:cxn>
                  <a:cxn ang="0">
                    <a:pos x="50" y="5"/>
                  </a:cxn>
                </a:cxnLst>
                <a:rect l="0" t="0" r="r" b="b"/>
                <a:pathLst>
                  <a:path w="50" h="68">
                    <a:moveTo>
                      <a:pt x="50" y="5"/>
                    </a:moveTo>
                    <a:lnTo>
                      <a:pt x="43" y="5"/>
                    </a:lnTo>
                    <a:lnTo>
                      <a:pt x="0" y="64"/>
                    </a:lnTo>
                    <a:lnTo>
                      <a:pt x="7" y="68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50" y="5"/>
                    </a:lnTo>
                    <a:lnTo>
                      <a:pt x="46" y="0"/>
                    </a:lnTo>
                    <a:lnTo>
                      <a:pt x="43" y="5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58" name="Freeform 434"/>
              <p:cNvSpPr>
                <a:spLocks/>
              </p:cNvSpPr>
              <p:nvPr/>
            </p:nvSpPr>
            <p:spPr bwMode="auto">
              <a:xfrm>
                <a:off x="1859" y="1610"/>
                <a:ext cx="61" cy="68"/>
              </a:xfrm>
              <a:custGeom>
                <a:avLst/>
                <a:gdLst/>
                <a:ahLst/>
                <a:cxnLst>
                  <a:cxn ang="0">
                    <a:pos x="54" y="61"/>
                  </a:cxn>
                  <a:cxn ang="0">
                    <a:pos x="61" y="61"/>
                  </a:cxn>
                  <a:cxn ang="0">
                    <a:pos x="7" y="0"/>
                  </a:cxn>
                  <a:cxn ang="0">
                    <a:pos x="0" y="2"/>
                  </a:cxn>
                  <a:cxn ang="0">
                    <a:pos x="54" y="64"/>
                  </a:cxn>
                  <a:cxn ang="0">
                    <a:pos x="61" y="64"/>
                  </a:cxn>
                  <a:cxn ang="0">
                    <a:pos x="54" y="64"/>
                  </a:cxn>
                  <a:cxn ang="0">
                    <a:pos x="58" y="68"/>
                  </a:cxn>
                  <a:cxn ang="0">
                    <a:pos x="61" y="64"/>
                  </a:cxn>
                  <a:cxn ang="0">
                    <a:pos x="54" y="61"/>
                  </a:cxn>
                </a:cxnLst>
                <a:rect l="0" t="0" r="r" b="b"/>
                <a:pathLst>
                  <a:path w="61" h="68">
                    <a:moveTo>
                      <a:pt x="54" y="61"/>
                    </a:moveTo>
                    <a:lnTo>
                      <a:pt x="61" y="61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54" y="64"/>
                    </a:lnTo>
                    <a:lnTo>
                      <a:pt x="61" y="64"/>
                    </a:lnTo>
                    <a:lnTo>
                      <a:pt x="54" y="64"/>
                    </a:lnTo>
                    <a:lnTo>
                      <a:pt x="58" y="68"/>
                    </a:lnTo>
                    <a:lnTo>
                      <a:pt x="61" y="64"/>
                    </a:lnTo>
                    <a:lnTo>
                      <a:pt x="54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57" name="Freeform 433"/>
              <p:cNvSpPr>
                <a:spLocks/>
              </p:cNvSpPr>
              <p:nvPr/>
            </p:nvSpPr>
            <p:spPr bwMode="auto">
              <a:xfrm>
                <a:off x="1913" y="1605"/>
                <a:ext cx="50" cy="69"/>
              </a:xfrm>
              <a:custGeom>
                <a:avLst/>
                <a:gdLst/>
                <a:ahLst/>
                <a:cxnLst>
                  <a:cxn ang="0">
                    <a:pos x="50" y="5"/>
                  </a:cxn>
                  <a:cxn ang="0">
                    <a:pos x="45" y="5"/>
                  </a:cxn>
                  <a:cxn ang="0">
                    <a:pos x="0" y="66"/>
                  </a:cxn>
                  <a:cxn ang="0">
                    <a:pos x="7" y="69"/>
                  </a:cxn>
                  <a:cxn ang="0">
                    <a:pos x="50" y="7"/>
                  </a:cxn>
                  <a:cxn ang="0">
                    <a:pos x="45" y="7"/>
                  </a:cxn>
                  <a:cxn ang="0">
                    <a:pos x="50" y="5"/>
                  </a:cxn>
                  <a:cxn ang="0">
                    <a:pos x="48" y="0"/>
                  </a:cxn>
                  <a:cxn ang="0">
                    <a:pos x="45" y="5"/>
                  </a:cxn>
                  <a:cxn ang="0">
                    <a:pos x="50" y="5"/>
                  </a:cxn>
                </a:cxnLst>
                <a:rect l="0" t="0" r="r" b="b"/>
                <a:pathLst>
                  <a:path w="50" h="69">
                    <a:moveTo>
                      <a:pt x="50" y="5"/>
                    </a:moveTo>
                    <a:lnTo>
                      <a:pt x="45" y="5"/>
                    </a:lnTo>
                    <a:lnTo>
                      <a:pt x="0" y="66"/>
                    </a:lnTo>
                    <a:lnTo>
                      <a:pt x="7" y="69"/>
                    </a:lnTo>
                    <a:lnTo>
                      <a:pt x="50" y="7"/>
                    </a:lnTo>
                    <a:lnTo>
                      <a:pt x="45" y="7"/>
                    </a:lnTo>
                    <a:lnTo>
                      <a:pt x="50" y="5"/>
                    </a:lnTo>
                    <a:lnTo>
                      <a:pt x="48" y="0"/>
                    </a:lnTo>
                    <a:lnTo>
                      <a:pt x="45" y="5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56" name="Freeform 432"/>
              <p:cNvSpPr>
                <a:spLocks/>
              </p:cNvSpPr>
              <p:nvPr/>
            </p:nvSpPr>
            <p:spPr bwMode="auto">
              <a:xfrm>
                <a:off x="1958" y="1610"/>
                <a:ext cx="56" cy="69"/>
              </a:xfrm>
              <a:custGeom>
                <a:avLst/>
                <a:gdLst/>
                <a:ahLst/>
                <a:cxnLst>
                  <a:cxn ang="0">
                    <a:pos x="49" y="61"/>
                  </a:cxn>
                  <a:cxn ang="0">
                    <a:pos x="56" y="61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49" y="64"/>
                  </a:cxn>
                  <a:cxn ang="0">
                    <a:pos x="56" y="64"/>
                  </a:cxn>
                  <a:cxn ang="0">
                    <a:pos x="49" y="64"/>
                  </a:cxn>
                  <a:cxn ang="0">
                    <a:pos x="53" y="69"/>
                  </a:cxn>
                  <a:cxn ang="0">
                    <a:pos x="56" y="64"/>
                  </a:cxn>
                  <a:cxn ang="0">
                    <a:pos x="49" y="61"/>
                  </a:cxn>
                </a:cxnLst>
                <a:rect l="0" t="0" r="r" b="b"/>
                <a:pathLst>
                  <a:path w="56" h="69">
                    <a:moveTo>
                      <a:pt x="49" y="61"/>
                    </a:moveTo>
                    <a:lnTo>
                      <a:pt x="56" y="61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49" y="64"/>
                    </a:lnTo>
                    <a:lnTo>
                      <a:pt x="56" y="64"/>
                    </a:lnTo>
                    <a:lnTo>
                      <a:pt x="49" y="64"/>
                    </a:lnTo>
                    <a:lnTo>
                      <a:pt x="53" y="69"/>
                    </a:lnTo>
                    <a:lnTo>
                      <a:pt x="56" y="64"/>
                    </a:lnTo>
                    <a:lnTo>
                      <a:pt x="49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55" name="Freeform 431"/>
              <p:cNvSpPr>
                <a:spLocks/>
              </p:cNvSpPr>
              <p:nvPr/>
            </p:nvSpPr>
            <p:spPr bwMode="auto">
              <a:xfrm>
                <a:off x="2007" y="1605"/>
                <a:ext cx="52" cy="69"/>
              </a:xfrm>
              <a:custGeom>
                <a:avLst/>
                <a:gdLst/>
                <a:ahLst/>
                <a:cxnLst>
                  <a:cxn ang="0">
                    <a:pos x="52" y="5"/>
                  </a:cxn>
                  <a:cxn ang="0">
                    <a:pos x="45" y="5"/>
                  </a:cxn>
                  <a:cxn ang="0">
                    <a:pos x="0" y="66"/>
                  </a:cxn>
                  <a:cxn ang="0">
                    <a:pos x="7" y="69"/>
                  </a:cxn>
                  <a:cxn ang="0">
                    <a:pos x="52" y="7"/>
                  </a:cxn>
                  <a:cxn ang="0">
                    <a:pos x="45" y="7"/>
                  </a:cxn>
                  <a:cxn ang="0">
                    <a:pos x="52" y="5"/>
                  </a:cxn>
                  <a:cxn ang="0">
                    <a:pos x="48" y="0"/>
                  </a:cxn>
                  <a:cxn ang="0">
                    <a:pos x="45" y="5"/>
                  </a:cxn>
                  <a:cxn ang="0">
                    <a:pos x="52" y="5"/>
                  </a:cxn>
                </a:cxnLst>
                <a:rect l="0" t="0" r="r" b="b"/>
                <a:pathLst>
                  <a:path w="52" h="69">
                    <a:moveTo>
                      <a:pt x="52" y="5"/>
                    </a:moveTo>
                    <a:lnTo>
                      <a:pt x="45" y="5"/>
                    </a:lnTo>
                    <a:lnTo>
                      <a:pt x="0" y="66"/>
                    </a:lnTo>
                    <a:lnTo>
                      <a:pt x="7" y="69"/>
                    </a:lnTo>
                    <a:lnTo>
                      <a:pt x="52" y="7"/>
                    </a:lnTo>
                    <a:lnTo>
                      <a:pt x="45" y="7"/>
                    </a:lnTo>
                    <a:lnTo>
                      <a:pt x="52" y="5"/>
                    </a:lnTo>
                    <a:lnTo>
                      <a:pt x="48" y="0"/>
                    </a:lnTo>
                    <a:lnTo>
                      <a:pt x="45" y="5"/>
                    </a:lnTo>
                    <a:lnTo>
                      <a:pt x="5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54" name="Freeform 430"/>
              <p:cNvSpPr>
                <a:spLocks/>
              </p:cNvSpPr>
              <p:nvPr/>
            </p:nvSpPr>
            <p:spPr bwMode="auto">
              <a:xfrm>
                <a:off x="2052" y="1610"/>
                <a:ext cx="59" cy="66"/>
              </a:xfrm>
              <a:custGeom>
                <a:avLst/>
                <a:gdLst/>
                <a:ahLst/>
                <a:cxnLst>
                  <a:cxn ang="0">
                    <a:pos x="59" y="64"/>
                  </a:cxn>
                  <a:cxn ang="0">
                    <a:pos x="58" y="63"/>
                  </a:cxn>
                  <a:cxn ang="0">
                    <a:pos x="7" y="0"/>
                  </a:cxn>
                  <a:cxn ang="0">
                    <a:pos x="0" y="2"/>
                  </a:cxn>
                  <a:cxn ang="0">
                    <a:pos x="51" y="66"/>
                  </a:cxn>
                  <a:cxn ang="0">
                    <a:pos x="51" y="64"/>
                  </a:cxn>
                  <a:cxn ang="0">
                    <a:pos x="59" y="64"/>
                  </a:cxn>
                  <a:cxn ang="0">
                    <a:pos x="59" y="63"/>
                  </a:cxn>
                  <a:cxn ang="0">
                    <a:pos x="58" y="63"/>
                  </a:cxn>
                  <a:cxn ang="0">
                    <a:pos x="59" y="64"/>
                  </a:cxn>
                </a:cxnLst>
                <a:rect l="0" t="0" r="r" b="b"/>
                <a:pathLst>
                  <a:path w="59" h="66">
                    <a:moveTo>
                      <a:pt x="59" y="64"/>
                    </a:moveTo>
                    <a:lnTo>
                      <a:pt x="58" y="63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51" y="66"/>
                    </a:lnTo>
                    <a:lnTo>
                      <a:pt x="51" y="64"/>
                    </a:lnTo>
                    <a:lnTo>
                      <a:pt x="59" y="64"/>
                    </a:lnTo>
                    <a:lnTo>
                      <a:pt x="59" y="63"/>
                    </a:lnTo>
                    <a:lnTo>
                      <a:pt x="58" y="63"/>
                    </a:lnTo>
                    <a:lnTo>
                      <a:pt x="59" y="6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53" name="Freeform 429"/>
              <p:cNvSpPr>
                <a:spLocks/>
              </p:cNvSpPr>
              <p:nvPr/>
            </p:nvSpPr>
            <p:spPr bwMode="auto">
              <a:xfrm>
                <a:off x="2103" y="1674"/>
                <a:ext cx="8" cy="309"/>
              </a:xfrm>
              <a:custGeom>
                <a:avLst/>
                <a:gdLst/>
                <a:ahLst/>
                <a:cxnLst>
                  <a:cxn ang="0">
                    <a:pos x="3" y="301"/>
                  </a:cxn>
                  <a:cxn ang="0">
                    <a:pos x="8" y="304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304"/>
                  </a:cxn>
                  <a:cxn ang="0">
                    <a:pos x="3" y="309"/>
                  </a:cxn>
                  <a:cxn ang="0">
                    <a:pos x="0" y="304"/>
                  </a:cxn>
                  <a:cxn ang="0">
                    <a:pos x="0" y="309"/>
                  </a:cxn>
                  <a:cxn ang="0">
                    <a:pos x="3" y="309"/>
                  </a:cxn>
                  <a:cxn ang="0">
                    <a:pos x="3" y="301"/>
                  </a:cxn>
                </a:cxnLst>
                <a:rect l="0" t="0" r="r" b="b"/>
                <a:pathLst>
                  <a:path w="8" h="309">
                    <a:moveTo>
                      <a:pt x="3" y="301"/>
                    </a:moveTo>
                    <a:lnTo>
                      <a:pt x="8" y="30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304"/>
                    </a:lnTo>
                    <a:lnTo>
                      <a:pt x="3" y="309"/>
                    </a:lnTo>
                    <a:lnTo>
                      <a:pt x="0" y="304"/>
                    </a:lnTo>
                    <a:lnTo>
                      <a:pt x="0" y="309"/>
                    </a:lnTo>
                    <a:lnTo>
                      <a:pt x="3" y="309"/>
                    </a:lnTo>
                    <a:lnTo>
                      <a:pt x="3" y="30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52" name="Freeform 428"/>
              <p:cNvSpPr>
                <a:spLocks/>
              </p:cNvSpPr>
              <p:nvPr/>
            </p:nvSpPr>
            <p:spPr bwMode="auto">
              <a:xfrm>
                <a:off x="2106" y="1975"/>
                <a:ext cx="708" cy="8"/>
              </a:xfrm>
              <a:custGeom>
                <a:avLst/>
                <a:gdLst/>
                <a:ahLst/>
                <a:cxnLst>
                  <a:cxn ang="0">
                    <a:pos x="701" y="5"/>
                  </a:cxn>
                  <a:cxn ang="0">
                    <a:pos x="705" y="2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705" y="8"/>
                  </a:cxn>
                  <a:cxn ang="0">
                    <a:pos x="708" y="5"/>
                  </a:cxn>
                  <a:cxn ang="0">
                    <a:pos x="705" y="8"/>
                  </a:cxn>
                  <a:cxn ang="0">
                    <a:pos x="708" y="8"/>
                  </a:cxn>
                  <a:cxn ang="0">
                    <a:pos x="708" y="5"/>
                  </a:cxn>
                  <a:cxn ang="0">
                    <a:pos x="701" y="5"/>
                  </a:cxn>
                </a:cxnLst>
                <a:rect l="0" t="0" r="r" b="b"/>
                <a:pathLst>
                  <a:path w="708" h="8">
                    <a:moveTo>
                      <a:pt x="701" y="5"/>
                    </a:moveTo>
                    <a:lnTo>
                      <a:pt x="705" y="2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705" y="8"/>
                    </a:lnTo>
                    <a:lnTo>
                      <a:pt x="708" y="5"/>
                    </a:lnTo>
                    <a:lnTo>
                      <a:pt x="705" y="8"/>
                    </a:lnTo>
                    <a:lnTo>
                      <a:pt x="708" y="8"/>
                    </a:lnTo>
                    <a:lnTo>
                      <a:pt x="708" y="5"/>
                    </a:lnTo>
                    <a:lnTo>
                      <a:pt x="70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51" name="Freeform 427"/>
              <p:cNvSpPr>
                <a:spLocks/>
              </p:cNvSpPr>
              <p:nvPr/>
            </p:nvSpPr>
            <p:spPr bwMode="auto">
              <a:xfrm>
                <a:off x="2807" y="1942"/>
                <a:ext cx="7" cy="3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"/>
                  </a:cxn>
                  <a:cxn ang="0">
                    <a:pos x="0" y="38"/>
                  </a:cxn>
                  <a:cxn ang="0">
                    <a:pos x="7" y="38"/>
                  </a:cxn>
                  <a:cxn ang="0">
                    <a:pos x="7" y="3"/>
                  </a:cxn>
                  <a:cxn ang="0">
                    <a:pos x="4" y="6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4" y="0"/>
                  </a:cxn>
                </a:cxnLst>
                <a:rect l="0" t="0" r="r" b="b"/>
                <a:pathLst>
                  <a:path w="7" h="38">
                    <a:moveTo>
                      <a:pt x="4" y="0"/>
                    </a:moveTo>
                    <a:lnTo>
                      <a:pt x="0" y="3"/>
                    </a:lnTo>
                    <a:lnTo>
                      <a:pt x="0" y="38"/>
                    </a:lnTo>
                    <a:lnTo>
                      <a:pt x="7" y="38"/>
                    </a:lnTo>
                    <a:lnTo>
                      <a:pt x="7" y="3"/>
                    </a:ln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50" name="Freeform 426"/>
              <p:cNvSpPr>
                <a:spLocks/>
              </p:cNvSpPr>
              <p:nvPr/>
            </p:nvSpPr>
            <p:spPr bwMode="auto">
              <a:xfrm>
                <a:off x="2811" y="1942"/>
                <a:ext cx="48" cy="6"/>
              </a:xfrm>
              <a:custGeom>
                <a:avLst/>
                <a:gdLst/>
                <a:ahLst/>
                <a:cxnLst>
                  <a:cxn ang="0">
                    <a:pos x="48" y="3"/>
                  </a:cxn>
                  <a:cxn ang="0">
                    <a:pos x="43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43" y="6"/>
                  </a:cxn>
                  <a:cxn ang="0">
                    <a:pos x="39" y="3"/>
                  </a:cxn>
                  <a:cxn ang="0">
                    <a:pos x="48" y="3"/>
                  </a:cxn>
                  <a:cxn ang="0">
                    <a:pos x="46" y="0"/>
                  </a:cxn>
                  <a:cxn ang="0">
                    <a:pos x="43" y="0"/>
                  </a:cxn>
                  <a:cxn ang="0">
                    <a:pos x="48" y="3"/>
                  </a:cxn>
                </a:cxnLst>
                <a:rect l="0" t="0" r="r" b="b"/>
                <a:pathLst>
                  <a:path w="48" h="6">
                    <a:moveTo>
                      <a:pt x="48" y="3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43" y="6"/>
                    </a:lnTo>
                    <a:lnTo>
                      <a:pt x="39" y="3"/>
                    </a:lnTo>
                    <a:lnTo>
                      <a:pt x="48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49" name="Freeform 425"/>
              <p:cNvSpPr>
                <a:spLocks/>
              </p:cNvSpPr>
              <p:nvPr/>
            </p:nvSpPr>
            <p:spPr bwMode="auto">
              <a:xfrm>
                <a:off x="2850" y="1945"/>
                <a:ext cx="9" cy="68"/>
              </a:xfrm>
              <a:custGeom>
                <a:avLst/>
                <a:gdLst/>
                <a:ahLst/>
                <a:cxnLst>
                  <a:cxn ang="0">
                    <a:pos x="5" y="68"/>
                  </a:cxn>
                  <a:cxn ang="0">
                    <a:pos x="9" y="65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65"/>
                  </a:cxn>
                  <a:cxn ang="0">
                    <a:pos x="5" y="61"/>
                  </a:cxn>
                  <a:cxn ang="0">
                    <a:pos x="5" y="68"/>
                  </a:cxn>
                  <a:cxn ang="0">
                    <a:pos x="9" y="68"/>
                  </a:cxn>
                  <a:cxn ang="0">
                    <a:pos x="9" y="65"/>
                  </a:cxn>
                  <a:cxn ang="0">
                    <a:pos x="5" y="68"/>
                  </a:cxn>
                </a:cxnLst>
                <a:rect l="0" t="0" r="r" b="b"/>
                <a:pathLst>
                  <a:path w="9" h="68">
                    <a:moveTo>
                      <a:pt x="5" y="68"/>
                    </a:moveTo>
                    <a:lnTo>
                      <a:pt x="9" y="6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5" y="61"/>
                    </a:lnTo>
                    <a:lnTo>
                      <a:pt x="5" y="68"/>
                    </a:lnTo>
                    <a:lnTo>
                      <a:pt x="9" y="68"/>
                    </a:lnTo>
                    <a:lnTo>
                      <a:pt x="9" y="65"/>
                    </a:lnTo>
                    <a:lnTo>
                      <a:pt x="5" y="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48" name="Freeform 424"/>
              <p:cNvSpPr>
                <a:spLocks/>
              </p:cNvSpPr>
              <p:nvPr/>
            </p:nvSpPr>
            <p:spPr bwMode="auto">
              <a:xfrm>
                <a:off x="2096" y="2006"/>
                <a:ext cx="759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759" y="7"/>
                  </a:cxn>
                  <a:cxn ang="0">
                    <a:pos x="759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759" h="7">
                    <a:moveTo>
                      <a:pt x="0" y="7"/>
                    </a:moveTo>
                    <a:lnTo>
                      <a:pt x="0" y="7"/>
                    </a:lnTo>
                    <a:lnTo>
                      <a:pt x="759" y="7"/>
                    </a:lnTo>
                    <a:lnTo>
                      <a:pt x="759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47" name="Freeform 423"/>
              <p:cNvSpPr>
                <a:spLocks/>
              </p:cNvSpPr>
              <p:nvPr/>
            </p:nvSpPr>
            <p:spPr bwMode="auto">
              <a:xfrm>
                <a:off x="1643" y="1876"/>
                <a:ext cx="455" cy="13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6"/>
                  </a:cxn>
                  <a:cxn ang="0">
                    <a:pos x="453" y="137"/>
                  </a:cxn>
                  <a:cxn ang="0">
                    <a:pos x="455" y="130"/>
                  </a:cxn>
                  <a:cxn ang="0">
                    <a:pos x="5" y="0"/>
                  </a:cxn>
                  <a:cxn ang="0">
                    <a:pos x="8" y="3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3" y="6"/>
                  </a:cxn>
                  <a:cxn ang="0">
                    <a:pos x="0" y="3"/>
                  </a:cxn>
                </a:cxnLst>
                <a:rect l="0" t="0" r="r" b="b"/>
                <a:pathLst>
                  <a:path w="455" h="137">
                    <a:moveTo>
                      <a:pt x="0" y="3"/>
                    </a:moveTo>
                    <a:lnTo>
                      <a:pt x="3" y="6"/>
                    </a:lnTo>
                    <a:lnTo>
                      <a:pt x="453" y="137"/>
                    </a:lnTo>
                    <a:lnTo>
                      <a:pt x="455" y="130"/>
                    </a:lnTo>
                    <a:lnTo>
                      <a:pt x="5" y="0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46" name="Freeform 422"/>
              <p:cNvSpPr>
                <a:spLocks/>
              </p:cNvSpPr>
              <p:nvPr/>
            </p:nvSpPr>
            <p:spPr bwMode="auto">
              <a:xfrm>
                <a:off x="1643" y="1671"/>
                <a:ext cx="8" cy="20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0" y="208"/>
                  </a:cxn>
                  <a:cxn ang="0">
                    <a:pos x="8" y="208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8" h="208">
                    <a:moveTo>
                      <a:pt x="2" y="0"/>
                    </a:moveTo>
                    <a:lnTo>
                      <a:pt x="0" y="2"/>
                    </a:lnTo>
                    <a:lnTo>
                      <a:pt x="0" y="208"/>
                    </a:lnTo>
                    <a:lnTo>
                      <a:pt x="8" y="208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45" name="Freeform 421"/>
              <p:cNvSpPr>
                <a:spLocks/>
              </p:cNvSpPr>
              <p:nvPr/>
            </p:nvSpPr>
            <p:spPr bwMode="auto">
              <a:xfrm>
                <a:off x="1649" y="2216"/>
                <a:ext cx="1208" cy="400"/>
              </a:xfrm>
              <a:custGeom>
                <a:avLst/>
                <a:gdLst/>
                <a:ahLst/>
                <a:cxnLst>
                  <a:cxn ang="0">
                    <a:pos x="0" y="339"/>
                  </a:cxn>
                  <a:cxn ang="0">
                    <a:pos x="40" y="400"/>
                  </a:cxn>
                  <a:cxn ang="0">
                    <a:pos x="86" y="339"/>
                  </a:cxn>
                  <a:cxn ang="0">
                    <a:pos x="126" y="400"/>
                  </a:cxn>
                  <a:cxn ang="0">
                    <a:pos x="174" y="340"/>
                  </a:cxn>
                  <a:cxn ang="0">
                    <a:pos x="217" y="400"/>
                  </a:cxn>
                  <a:cxn ang="0">
                    <a:pos x="269" y="339"/>
                  </a:cxn>
                  <a:cxn ang="0">
                    <a:pos x="314" y="400"/>
                  </a:cxn>
                  <a:cxn ang="0">
                    <a:pos x="363" y="339"/>
                  </a:cxn>
                  <a:cxn ang="0">
                    <a:pos x="408" y="400"/>
                  </a:cxn>
                  <a:cxn ang="0">
                    <a:pos x="461" y="337"/>
                  </a:cxn>
                  <a:cxn ang="0">
                    <a:pos x="461" y="30"/>
                  </a:cxn>
                  <a:cxn ang="0">
                    <a:pos x="1163" y="30"/>
                  </a:cxn>
                  <a:cxn ang="0">
                    <a:pos x="1165" y="64"/>
                  </a:cxn>
                  <a:cxn ang="0">
                    <a:pos x="1208" y="64"/>
                  </a:cxn>
                  <a:cxn ang="0">
                    <a:pos x="1208" y="0"/>
                  </a:cxn>
                  <a:cxn ang="0">
                    <a:pos x="451" y="0"/>
                  </a:cxn>
                  <a:cxn ang="0">
                    <a:pos x="0" y="130"/>
                  </a:cxn>
                  <a:cxn ang="0">
                    <a:pos x="0" y="339"/>
                  </a:cxn>
                </a:cxnLst>
                <a:rect l="0" t="0" r="r" b="b"/>
                <a:pathLst>
                  <a:path w="1208" h="400">
                    <a:moveTo>
                      <a:pt x="0" y="339"/>
                    </a:moveTo>
                    <a:lnTo>
                      <a:pt x="40" y="400"/>
                    </a:lnTo>
                    <a:lnTo>
                      <a:pt x="86" y="339"/>
                    </a:lnTo>
                    <a:lnTo>
                      <a:pt x="126" y="400"/>
                    </a:lnTo>
                    <a:lnTo>
                      <a:pt x="174" y="340"/>
                    </a:lnTo>
                    <a:lnTo>
                      <a:pt x="217" y="400"/>
                    </a:lnTo>
                    <a:lnTo>
                      <a:pt x="269" y="339"/>
                    </a:lnTo>
                    <a:lnTo>
                      <a:pt x="314" y="400"/>
                    </a:lnTo>
                    <a:lnTo>
                      <a:pt x="363" y="339"/>
                    </a:lnTo>
                    <a:lnTo>
                      <a:pt x="408" y="400"/>
                    </a:lnTo>
                    <a:lnTo>
                      <a:pt x="461" y="337"/>
                    </a:lnTo>
                    <a:lnTo>
                      <a:pt x="461" y="30"/>
                    </a:lnTo>
                    <a:lnTo>
                      <a:pt x="1163" y="30"/>
                    </a:lnTo>
                    <a:lnTo>
                      <a:pt x="1165" y="64"/>
                    </a:lnTo>
                    <a:lnTo>
                      <a:pt x="1208" y="64"/>
                    </a:lnTo>
                    <a:lnTo>
                      <a:pt x="1208" y="0"/>
                    </a:lnTo>
                    <a:lnTo>
                      <a:pt x="451" y="0"/>
                    </a:lnTo>
                    <a:lnTo>
                      <a:pt x="0" y="130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44" name="Freeform 420"/>
              <p:cNvSpPr>
                <a:spLocks/>
              </p:cNvSpPr>
              <p:nvPr/>
            </p:nvSpPr>
            <p:spPr bwMode="auto">
              <a:xfrm>
                <a:off x="1646" y="2553"/>
                <a:ext cx="46" cy="68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46" y="61"/>
                  </a:cxn>
                  <a:cxn ang="0">
                    <a:pos x="7" y="0"/>
                  </a:cxn>
                  <a:cxn ang="0">
                    <a:pos x="0" y="3"/>
                  </a:cxn>
                  <a:cxn ang="0">
                    <a:pos x="40" y="63"/>
                  </a:cxn>
                  <a:cxn ang="0">
                    <a:pos x="46" y="63"/>
                  </a:cxn>
                  <a:cxn ang="0">
                    <a:pos x="40" y="63"/>
                  </a:cxn>
                  <a:cxn ang="0">
                    <a:pos x="43" y="68"/>
                  </a:cxn>
                  <a:cxn ang="0">
                    <a:pos x="46" y="63"/>
                  </a:cxn>
                  <a:cxn ang="0">
                    <a:pos x="40" y="61"/>
                  </a:cxn>
                </a:cxnLst>
                <a:rect l="0" t="0" r="r" b="b"/>
                <a:pathLst>
                  <a:path w="46" h="68">
                    <a:moveTo>
                      <a:pt x="40" y="61"/>
                    </a:moveTo>
                    <a:lnTo>
                      <a:pt x="46" y="61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40" y="63"/>
                    </a:lnTo>
                    <a:lnTo>
                      <a:pt x="46" y="63"/>
                    </a:lnTo>
                    <a:lnTo>
                      <a:pt x="40" y="63"/>
                    </a:lnTo>
                    <a:lnTo>
                      <a:pt x="43" y="68"/>
                    </a:lnTo>
                    <a:lnTo>
                      <a:pt x="46" y="63"/>
                    </a:lnTo>
                    <a:lnTo>
                      <a:pt x="40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43" name="Freeform 419"/>
              <p:cNvSpPr>
                <a:spLocks/>
              </p:cNvSpPr>
              <p:nvPr/>
            </p:nvSpPr>
            <p:spPr bwMode="auto">
              <a:xfrm>
                <a:off x="1686" y="2548"/>
                <a:ext cx="53" cy="68"/>
              </a:xfrm>
              <a:custGeom>
                <a:avLst/>
                <a:gdLst/>
                <a:ahLst/>
                <a:cxnLst>
                  <a:cxn ang="0">
                    <a:pos x="53" y="5"/>
                  </a:cxn>
                  <a:cxn ang="0">
                    <a:pos x="46" y="5"/>
                  </a:cxn>
                  <a:cxn ang="0">
                    <a:pos x="0" y="66"/>
                  </a:cxn>
                  <a:cxn ang="0">
                    <a:pos x="6" y="68"/>
                  </a:cxn>
                  <a:cxn ang="0">
                    <a:pos x="53" y="8"/>
                  </a:cxn>
                  <a:cxn ang="0">
                    <a:pos x="46" y="8"/>
                  </a:cxn>
                  <a:cxn ang="0">
                    <a:pos x="53" y="5"/>
                  </a:cxn>
                  <a:cxn ang="0">
                    <a:pos x="49" y="0"/>
                  </a:cxn>
                  <a:cxn ang="0">
                    <a:pos x="46" y="5"/>
                  </a:cxn>
                  <a:cxn ang="0">
                    <a:pos x="53" y="5"/>
                  </a:cxn>
                </a:cxnLst>
                <a:rect l="0" t="0" r="r" b="b"/>
                <a:pathLst>
                  <a:path w="53" h="68">
                    <a:moveTo>
                      <a:pt x="53" y="5"/>
                    </a:moveTo>
                    <a:lnTo>
                      <a:pt x="46" y="5"/>
                    </a:lnTo>
                    <a:lnTo>
                      <a:pt x="0" y="66"/>
                    </a:lnTo>
                    <a:lnTo>
                      <a:pt x="6" y="68"/>
                    </a:lnTo>
                    <a:lnTo>
                      <a:pt x="53" y="8"/>
                    </a:lnTo>
                    <a:lnTo>
                      <a:pt x="46" y="8"/>
                    </a:lnTo>
                    <a:lnTo>
                      <a:pt x="53" y="5"/>
                    </a:lnTo>
                    <a:lnTo>
                      <a:pt x="49" y="0"/>
                    </a:lnTo>
                    <a:lnTo>
                      <a:pt x="46" y="5"/>
                    </a:lnTo>
                    <a:lnTo>
                      <a:pt x="5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42" name="Freeform 418"/>
              <p:cNvSpPr>
                <a:spLocks/>
              </p:cNvSpPr>
              <p:nvPr/>
            </p:nvSpPr>
            <p:spPr bwMode="auto">
              <a:xfrm>
                <a:off x="1732" y="2553"/>
                <a:ext cx="46" cy="68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46" y="61"/>
                  </a:cxn>
                  <a:cxn ang="0">
                    <a:pos x="7" y="0"/>
                  </a:cxn>
                  <a:cxn ang="0">
                    <a:pos x="0" y="3"/>
                  </a:cxn>
                  <a:cxn ang="0">
                    <a:pos x="40" y="63"/>
                  </a:cxn>
                  <a:cxn ang="0">
                    <a:pos x="46" y="63"/>
                  </a:cxn>
                  <a:cxn ang="0">
                    <a:pos x="40" y="63"/>
                  </a:cxn>
                  <a:cxn ang="0">
                    <a:pos x="43" y="68"/>
                  </a:cxn>
                  <a:cxn ang="0">
                    <a:pos x="46" y="63"/>
                  </a:cxn>
                  <a:cxn ang="0">
                    <a:pos x="40" y="61"/>
                  </a:cxn>
                </a:cxnLst>
                <a:rect l="0" t="0" r="r" b="b"/>
                <a:pathLst>
                  <a:path w="46" h="68">
                    <a:moveTo>
                      <a:pt x="40" y="61"/>
                    </a:moveTo>
                    <a:lnTo>
                      <a:pt x="46" y="61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40" y="63"/>
                    </a:lnTo>
                    <a:lnTo>
                      <a:pt x="46" y="63"/>
                    </a:lnTo>
                    <a:lnTo>
                      <a:pt x="40" y="63"/>
                    </a:lnTo>
                    <a:lnTo>
                      <a:pt x="43" y="68"/>
                    </a:lnTo>
                    <a:lnTo>
                      <a:pt x="46" y="63"/>
                    </a:lnTo>
                    <a:lnTo>
                      <a:pt x="40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41" name="Freeform 417"/>
              <p:cNvSpPr>
                <a:spLocks/>
              </p:cNvSpPr>
              <p:nvPr/>
            </p:nvSpPr>
            <p:spPr bwMode="auto">
              <a:xfrm>
                <a:off x="1772" y="2550"/>
                <a:ext cx="54" cy="66"/>
              </a:xfrm>
              <a:custGeom>
                <a:avLst/>
                <a:gdLst/>
                <a:ahLst/>
                <a:cxnLst>
                  <a:cxn ang="0">
                    <a:pos x="54" y="5"/>
                  </a:cxn>
                  <a:cxn ang="0">
                    <a:pos x="47" y="5"/>
                  </a:cxn>
                  <a:cxn ang="0">
                    <a:pos x="0" y="64"/>
                  </a:cxn>
                  <a:cxn ang="0">
                    <a:pos x="6" y="66"/>
                  </a:cxn>
                  <a:cxn ang="0">
                    <a:pos x="54" y="8"/>
                  </a:cxn>
                  <a:cxn ang="0">
                    <a:pos x="47" y="8"/>
                  </a:cxn>
                  <a:cxn ang="0">
                    <a:pos x="54" y="5"/>
                  </a:cxn>
                  <a:cxn ang="0">
                    <a:pos x="51" y="0"/>
                  </a:cxn>
                  <a:cxn ang="0">
                    <a:pos x="47" y="5"/>
                  </a:cxn>
                  <a:cxn ang="0">
                    <a:pos x="54" y="5"/>
                  </a:cxn>
                </a:cxnLst>
                <a:rect l="0" t="0" r="r" b="b"/>
                <a:pathLst>
                  <a:path w="54" h="66">
                    <a:moveTo>
                      <a:pt x="54" y="5"/>
                    </a:moveTo>
                    <a:lnTo>
                      <a:pt x="47" y="5"/>
                    </a:lnTo>
                    <a:lnTo>
                      <a:pt x="0" y="64"/>
                    </a:lnTo>
                    <a:lnTo>
                      <a:pt x="6" y="66"/>
                    </a:lnTo>
                    <a:lnTo>
                      <a:pt x="54" y="8"/>
                    </a:lnTo>
                    <a:lnTo>
                      <a:pt x="47" y="8"/>
                    </a:lnTo>
                    <a:lnTo>
                      <a:pt x="54" y="5"/>
                    </a:lnTo>
                    <a:lnTo>
                      <a:pt x="51" y="0"/>
                    </a:lnTo>
                    <a:lnTo>
                      <a:pt x="47" y="5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40" name="Freeform 416"/>
              <p:cNvSpPr>
                <a:spLocks/>
              </p:cNvSpPr>
              <p:nvPr/>
            </p:nvSpPr>
            <p:spPr bwMode="auto">
              <a:xfrm>
                <a:off x="1819" y="2555"/>
                <a:ext cx="50" cy="66"/>
              </a:xfrm>
              <a:custGeom>
                <a:avLst/>
                <a:gdLst/>
                <a:ahLst/>
                <a:cxnLst>
                  <a:cxn ang="0">
                    <a:pos x="43" y="59"/>
                  </a:cxn>
                  <a:cxn ang="0">
                    <a:pos x="50" y="59"/>
                  </a:cxn>
                  <a:cxn ang="0">
                    <a:pos x="7" y="0"/>
                  </a:cxn>
                  <a:cxn ang="0">
                    <a:pos x="0" y="3"/>
                  </a:cxn>
                  <a:cxn ang="0">
                    <a:pos x="43" y="62"/>
                  </a:cxn>
                  <a:cxn ang="0">
                    <a:pos x="50" y="62"/>
                  </a:cxn>
                  <a:cxn ang="0">
                    <a:pos x="43" y="62"/>
                  </a:cxn>
                  <a:cxn ang="0">
                    <a:pos x="47" y="66"/>
                  </a:cxn>
                  <a:cxn ang="0">
                    <a:pos x="50" y="62"/>
                  </a:cxn>
                  <a:cxn ang="0">
                    <a:pos x="43" y="59"/>
                  </a:cxn>
                </a:cxnLst>
                <a:rect l="0" t="0" r="r" b="b"/>
                <a:pathLst>
                  <a:path w="50" h="66">
                    <a:moveTo>
                      <a:pt x="43" y="59"/>
                    </a:moveTo>
                    <a:lnTo>
                      <a:pt x="50" y="59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43" y="62"/>
                    </a:lnTo>
                    <a:lnTo>
                      <a:pt x="50" y="62"/>
                    </a:lnTo>
                    <a:lnTo>
                      <a:pt x="43" y="62"/>
                    </a:lnTo>
                    <a:lnTo>
                      <a:pt x="47" y="66"/>
                    </a:lnTo>
                    <a:lnTo>
                      <a:pt x="50" y="62"/>
                    </a:lnTo>
                    <a:lnTo>
                      <a:pt x="43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39" name="Freeform 415"/>
              <p:cNvSpPr>
                <a:spLocks/>
              </p:cNvSpPr>
              <p:nvPr/>
            </p:nvSpPr>
            <p:spPr bwMode="auto">
              <a:xfrm>
                <a:off x="1862" y="2548"/>
                <a:ext cx="60" cy="69"/>
              </a:xfrm>
              <a:custGeom>
                <a:avLst/>
                <a:gdLst/>
                <a:ahLst/>
                <a:cxnLst>
                  <a:cxn ang="0">
                    <a:pos x="60" y="5"/>
                  </a:cxn>
                  <a:cxn ang="0">
                    <a:pos x="53" y="5"/>
                  </a:cxn>
                  <a:cxn ang="0">
                    <a:pos x="0" y="66"/>
                  </a:cxn>
                  <a:cxn ang="0">
                    <a:pos x="7" y="69"/>
                  </a:cxn>
                  <a:cxn ang="0">
                    <a:pos x="60" y="7"/>
                  </a:cxn>
                  <a:cxn ang="0">
                    <a:pos x="53" y="7"/>
                  </a:cxn>
                  <a:cxn ang="0">
                    <a:pos x="60" y="5"/>
                  </a:cxn>
                  <a:cxn ang="0">
                    <a:pos x="56" y="0"/>
                  </a:cxn>
                  <a:cxn ang="0">
                    <a:pos x="53" y="5"/>
                  </a:cxn>
                  <a:cxn ang="0">
                    <a:pos x="60" y="5"/>
                  </a:cxn>
                </a:cxnLst>
                <a:rect l="0" t="0" r="r" b="b"/>
                <a:pathLst>
                  <a:path w="60" h="69">
                    <a:moveTo>
                      <a:pt x="60" y="5"/>
                    </a:moveTo>
                    <a:lnTo>
                      <a:pt x="53" y="5"/>
                    </a:lnTo>
                    <a:lnTo>
                      <a:pt x="0" y="66"/>
                    </a:lnTo>
                    <a:lnTo>
                      <a:pt x="7" y="69"/>
                    </a:lnTo>
                    <a:lnTo>
                      <a:pt x="60" y="7"/>
                    </a:lnTo>
                    <a:lnTo>
                      <a:pt x="53" y="7"/>
                    </a:lnTo>
                    <a:lnTo>
                      <a:pt x="60" y="5"/>
                    </a:lnTo>
                    <a:lnTo>
                      <a:pt x="56" y="0"/>
                    </a:lnTo>
                    <a:lnTo>
                      <a:pt x="53" y="5"/>
                    </a:lnTo>
                    <a:lnTo>
                      <a:pt x="6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38" name="Freeform 414"/>
              <p:cNvSpPr>
                <a:spLocks/>
              </p:cNvSpPr>
              <p:nvPr/>
            </p:nvSpPr>
            <p:spPr bwMode="auto">
              <a:xfrm>
                <a:off x="1915" y="2553"/>
                <a:ext cx="51" cy="69"/>
              </a:xfrm>
              <a:custGeom>
                <a:avLst/>
                <a:gdLst/>
                <a:ahLst/>
                <a:cxnLst>
                  <a:cxn ang="0">
                    <a:pos x="45" y="61"/>
                  </a:cxn>
                  <a:cxn ang="0">
                    <a:pos x="51" y="61"/>
                  </a:cxn>
                  <a:cxn ang="0">
                    <a:pos x="7" y="0"/>
                  </a:cxn>
                  <a:cxn ang="0">
                    <a:pos x="0" y="2"/>
                  </a:cxn>
                  <a:cxn ang="0">
                    <a:pos x="45" y="64"/>
                  </a:cxn>
                  <a:cxn ang="0">
                    <a:pos x="51" y="64"/>
                  </a:cxn>
                  <a:cxn ang="0">
                    <a:pos x="45" y="64"/>
                  </a:cxn>
                  <a:cxn ang="0">
                    <a:pos x="48" y="69"/>
                  </a:cxn>
                  <a:cxn ang="0">
                    <a:pos x="51" y="64"/>
                  </a:cxn>
                  <a:cxn ang="0">
                    <a:pos x="45" y="61"/>
                  </a:cxn>
                </a:cxnLst>
                <a:rect l="0" t="0" r="r" b="b"/>
                <a:pathLst>
                  <a:path w="51" h="69">
                    <a:moveTo>
                      <a:pt x="45" y="61"/>
                    </a:moveTo>
                    <a:lnTo>
                      <a:pt x="51" y="61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45" y="64"/>
                    </a:lnTo>
                    <a:lnTo>
                      <a:pt x="51" y="64"/>
                    </a:lnTo>
                    <a:lnTo>
                      <a:pt x="45" y="64"/>
                    </a:lnTo>
                    <a:lnTo>
                      <a:pt x="48" y="69"/>
                    </a:lnTo>
                    <a:lnTo>
                      <a:pt x="51" y="64"/>
                    </a:lnTo>
                    <a:lnTo>
                      <a:pt x="45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37" name="Freeform 413"/>
              <p:cNvSpPr>
                <a:spLocks/>
              </p:cNvSpPr>
              <p:nvPr/>
            </p:nvSpPr>
            <p:spPr bwMode="auto">
              <a:xfrm>
                <a:off x="1960" y="2548"/>
                <a:ext cx="56" cy="69"/>
              </a:xfrm>
              <a:custGeom>
                <a:avLst/>
                <a:gdLst/>
                <a:ahLst/>
                <a:cxnLst>
                  <a:cxn ang="0">
                    <a:pos x="56" y="5"/>
                  </a:cxn>
                  <a:cxn ang="0">
                    <a:pos x="49" y="5"/>
                  </a:cxn>
                  <a:cxn ang="0">
                    <a:pos x="0" y="66"/>
                  </a:cxn>
                  <a:cxn ang="0">
                    <a:pos x="6" y="69"/>
                  </a:cxn>
                  <a:cxn ang="0">
                    <a:pos x="56" y="7"/>
                  </a:cxn>
                  <a:cxn ang="0">
                    <a:pos x="49" y="7"/>
                  </a:cxn>
                  <a:cxn ang="0">
                    <a:pos x="56" y="5"/>
                  </a:cxn>
                  <a:cxn ang="0">
                    <a:pos x="52" y="0"/>
                  </a:cxn>
                  <a:cxn ang="0">
                    <a:pos x="49" y="5"/>
                  </a:cxn>
                  <a:cxn ang="0">
                    <a:pos x="56" y="5"/>
                  </a:cxn>
                </a:cxnLst>
                <a:rect l="0" t="0" r="r" b="b"/>
                <a:pathLst>
                  <a:path w="56" h="69">
                    <a:moveTo>
                      <a:pt x="56" y="5"/>
                    </a:moveTo>
                    <a:lnTo>
                      <a:pt x="49" y="5"/>
                    </a:lnTo>
                    <a:lnTo>
                      <a:pt x="0" y="66"/>
                    </a:lnTo>
                    <a:lnTo>
                      <a:pt x="6" y="69"/>
                    </a:lnTo>
                    <a:lnTo>
                      <a:pt x="56" y="7"/>
                    </a:lnTo>
                    <a:lnTo>
                      <a:pt x="49" y="7"/>
                    </a:lnTo>
                    <a:lnTo>
                      <a:pt x="56" y="5"/>
                    </a:lnTo>
                    <a:lnTo>
                      <a:pt x="52" y="0"/>
                    </a:lnTo>
                    <a:lnTo>
                      <a:pt x="49" y="5"/>
                    </a:lnTo>
                    <a:lnTo>
                      <a:pt x="56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36" name="Freeform 412"/>
              <p:cNvSpPr>
                <a:spLocks/>
              </p:cNvSpPr>
              <p:nvPr/>
            </p:nvSpPr>
            <p:spPr bwMode="auto">
              <a:xfrm>
                <a:off x="2009" y="2553"/>
                <a:ext cx="51" cy="69"/>
              </a:xfrm>
              <a:custGeom>
                <a:avLst/>
                <a:gdLst/>
                <a:ahLst/>
                <a:cxnLst>
                  <a:cxn ang="0">
                    <a:pos x="45" y="61"/>
                  </a:cxn>
                  <a:cxn ang="0">
                    <a:pos x="51" y="61"/>
                  </a:cxn>
                  <a:cxn ang="0">
                    <a:pos x="7" y="0"/>
                  </a:cxn>
                  <a:cxn ang="0">
                    <a:pos x="0" y="2"/>
                  </a:cxn>
                  <a:cxn ang="0">
                    <a:pos x="45" y="64"/>
                  </a:cxn>
                  <a:cxn ang="0">
                    <a:pos x="51" y="64"/>
                  </a:cxn>
                  <a:cxn ang="0">
                    <a:pos x="45" y="64"/>
                  </a:cxn>
                  <a:cxn ang="0">
                    <a:pos x="48" y="69"/>
                  </a:cxn>
                  <a:cxn ang="0">
                    <a:pos x="51" y="64"/>
                  </a:cxn>
                  <a:cxn ang="0">
                    <a:pos x="45" y="61"/>
                  </a:cxn>
                </a:cxnLst>
                <a:rect l="0" t="0" r="r" b="b"/>
                <a:pathLst>
                  <a:path w="51" h="69">
                    <a:moveTo>
                      <a:pt x="45" y="61"/>
                    </a:moveTo>
                    <a:lnTo>
                      <a:pt x="51" y="61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45" y="64"/>
                    </a:lnTo>
                    <a:lnTo>
                      <a:pt x="51" y="64"/>
                    </a:lnTo>
                    <a:lnTo>
                      <a:pt x="45" y="64"/>
                    </a:lnTo>
                    <a:lnTo>
                      <a:pt x="48" y="69"/>
                    </a:lnTo>
                    <a:lnTo>
                      <a:pt x="51" y="64"/>
                    </a:lnTo>
                    <a:lnTo>
                      <a:pt x="45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35" name="Freeform 411"/>
              <p:cNvSpPr>
                <a:spLocks/>
              </p:cNvSpPr>
              <p:nvPr/>
            </p:nvSpPr>
            <p:spPr bwMode="auto">
              <a:xfrm>
                <a:off x="2054" y="2551"/>
                <a:ext cx="59" cy="66"/>
              </a:xfrm>
              <a:custGeom>
                <a:avLst/>
                <a:gdLst/>
                <a:ahLst/>
                <a:cxnLst>
                  <a:cxn ang="0">
                    <a:pos x="51" y="2"/>
                  </a:cxn>
                  <a:cxn ang="0">
                    <a:pos x="52" y="0"/>
                  </a:cxn>
                  <a:cxn ang="0">
                    <a:pos x="0" y="63"/>
                  </a:cxn>
                  <a:cxn ang="0">
                    <a:pos x="6" y="66"/>
                  </a:cxn>
                  <a:cxn ang="0">
                    <a:pos x="59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2"/>
                  </a:cxn>
                  <a:cxn ang="0">
                    <a:pos x="59" y="2"/>
                  </a:cxn>
                  <a:cxn ang="0">
                    <a:pos x="51" y="2"/>
                  </a:cxn>
                </a:cxnLst>
                <a:rect l="0" t="0" r="r" b="b"/>
                <a:pathLst>
                  <a:path w="59" h="66">
                    <a:moveTo>
                      <a:pt x="51" y="2"/>
                    </a:moveTo>
                    <a:lnTo>
                      <a:pt x="52" y="0"/>
                    </a:lnTo>
                    <a:lnTo>
                      <a:pt x="0" y="63"/>
                    </a:lnTo>
                    <a:lnTo>
                      <a:pt x="6" y="66"/>
                    </a:lnTo>
                    <a:lnTo>
                      <a:pt x="59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34" name="Freeform 410"/>
              <p:cNvSpPr>
                <a:spLocks/>
              </p:cNvSpPr>
              <p:nvPr/>
            </p:nvSpPr>
            <p:spPr bwMode="auto">
              <a:xfrm>
                <a:off x="2105" y="2242"/>
                <a:ext cx="8" cy="31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4"/>
                  </a:cxn>
                  <a:cxn ang="0">
                    <a:pos x="0" y="311"/>
                  </a:cxn>
                  <a:cxn ang="0">
                    <a:pos x="8" y="311"/>
                  </a:cxn>
                  <a:cxn ang="0">
                    <a:pos x="8" y="4"/>
                  </a:cxn>
                  <a:cxn ang="0">
                    <a:pos x="5" y="7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5" y="0"/>
                  </a:cxn>
                </a:cxnLst>
                <a:rect l="0" t="0" r="r" b="b"/>
                <a:pathLst>
                  <a:path w="8" h="311">
                    <a:moveTo>
                      <a:pt x="5" y="0"/>
                    </a:moveTo>
                    <a:lnTo>
                      <a:pt x="0" y="4"/>
                    </a:lnTo>
                    <a:lnTo>
                      <a:pt x="0" y="311"/>
                    </a:lnTo>
                    <a:lnTo>
                      <a:pt x="8" y="311"/>
                    </a:lnTo>
                    <a:lnTo>
                      <a:pt x="8" y="4"/>
                    </a:lnTo>
                    <a:lnTo>
                      <a:pt x="5" y="7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33" name="Freeform 409"/>
              <p:cNvSpPr>
                <a:spLocks/>
              </p:cNvSpPr>
              <p:nvPr/>
            </p:nvSpPr>
            <p:spPr bwMode="auto">
              <a:xfrm>
                <a:off x="2110" y="2242"/>
                <a:ext cx="707" cy="7"/>
              </a:xfrm>
              <a:custGeom>
                <a:avLst/>
                <a:gdLst/>
                <a:ahLst/>
                <a:cxnLst>
                  <a:cxn ang="0">
                    <a:pos x="706" y="4"/>
                  </a:cxn>
                  <a:cxn ang="0">
                    <a:pos x="702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702" y="7"/>
                  </a:cxn>
                  <a:cxn ang="0">
                    <a:pos x="699" y="4"/>
                  </a:cxn>
                  <a:cxn ang="0">
                    <a:pos x="707" y="4"/>
                  </a:cxn>
                  <a:cxn ang="0">
                    <a:pos x="706" y="0"/>
                  </a:cxn>
                  <a:cxn ang="0">
                    <a:pos x="702" y="0"/>
                  </a:cxn>
                  <a:cxn ang="0">
                    <a:pos x="706" y="4"/>
                  </a:cxn>
                </a:cxnLst>
                <a:rect l="0" t="0" r="r" b="b"/>
                <a:pathLst>
                  <a:path w="707" h="7">
                    <a:moveTo>
                      <a:pt x="706" y="4"/>
                    </a:moveTo>
                    <a:lnTo>
                      <a:pt x="702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702" y="7"/>
                    </a:lnTo>
                    <a:lnTo>
                      <a:pt x="699" y="4"/>
                    </a:lnTo>
                    <a:lnTo>
                      <a:pt x="707" y="4"/>
                    </a:lnTo>
                    <a:lnTo>
                      <a:pt x="706" y="0"/>
                    </a:lnTo>
                    <a:lnTo>
                      <a:pt x="702" y="0"/>
                    </a:lnTo>
                    <a:lnTo>
                      <a:pt x="70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32" name="Freeform 408"/>
              <p:cNvSpPr>
                <a:spLocks/>
              </p:cNvSpPr>
              <p:nvPr/>
            </p:nvSpPr>
            <p:spPr bwMode="auto">
              <a:xfrm>
                <a:off x="2809" y="2246"/>
                <a:ext cx="8" cy="38"/>
              </a:xfrm>
              <a:custGeom>
                <a:avLst/>
                <a:gdLst/>
                <a:ahLst/>
                <a:cxnLst>
                  <a:cxn ang="0">
                    <a:pos x="5" y="31"/>
                  </a:cxn>
                  <a:cxn ang="0">
                    <a:pos x="8" y="34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2" y="34"/>
                  </a:cxn>
                  <a:cxn ang="0">
                    <a:pos x="5" y="38"/>
                  </a:cxn>
                  <a:cxn ang="0">
                    <a:pos x="0" y="34"/>
                  </a:cxn>
                  <a:cxn ang="0">
                    <a:pos x="2" y="36"/>
                  </a:cxn>
                  <a:cxn ang="0">
                    <a:pos x="5" y="38"/>
                  </a:cxn>
                  <a:cxn ang="0">
                    <a:pos x="5" y="31"/>
                  </a:cxn>
                </a:cxnLst>
                <a:rect l="0" t="0" r="r" b="b"/>
                <a:pathLst>
                  <a:path w="8" h="38">
                    <a:moveTo>
                      <a:pt x="5" y="31"/>
                    </a:moveTo>
                    <a:lnTo>
                      <a:pt x="8" y="34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2" y="34"/>
                    </a:lnTo>
                    <a:lnTo>
                      <a:pt x="5" y="38"/>
                    </a:lnTo>
                    <a:lnTo>
                      <a:pt x="0" y="34"/>
                    </a:lnTo>
                    <a:lnTo>
                      <a:pt x="2" y="36"/>
                    </a:lnTo>
                    <a:lnTo>
                      <a:pt x="5" y="38"/>
                    </a:lnTo>
                    <a:lnTo>
                      <a:pt x="5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31" name="Freeform 407"/>
              <p:cNvSpPr>
                <a:spLocks/>
              </p:cNvSpPr>
              <p:nvPr/>
            </p:nvSpPr>
            <p:spPr bwMode="auto">
              <a:xfrm>
                <a:off x="2814" y="2277"/>
                <a:ext cx="46" cy="7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43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43" y="7"/>
                  </a:cxn>
                  <a:cxn ang="0">
                    <a:pos x="46" y="3"/>
                  </a:cxn>
                  <a:cxn ang="0">
                    <a:pos x="43" y="7"/>
                  </a:cxn>
                  <a:cxn ang="0">
                    <a:pos x="46" y="5"/>
                  </a:cxn>
                  <a:cxn ang="0">
                    <a:pos x="46" y="3"/>
                  </a:cxn>
                  <a:cxn ang="0">
                    <a:pos x="38" y="3"/>
                  </a:cxn>
                </a:cxnLst>
                <a:rect l="0" t="0" r="r" b="b"/>
                <a:pathLst>
                  <a:path w="46" h="7">
                    <a:moveTo>
                      <a:pt x="38" y="3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43" y="7"/>
                    </a:lnTo>
                    <a:lnTo>
                      <a:pt x="46" y="3"/>
                    </a:lnTo>
                    <a:lnTo>
                      <a:pt x="43" y="7"/>
                    </a:lnTo>
                    <a:lnTo>
                      <a:pt x="46" y="5"/>
                    </a:lnTo>
                    <a:lnTo>
                      <a:pt x="46" y="3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30" name="Freeform 406"/>
              <p:cNvSpPr>
                <a:spLocks/>
              </p:cNvSpPr>
              <p:nvPr/>
            </p:nvSpPr>
            <p:spPr bwMode="auto">
              <a:xfrm>
                <a:off x="2852" y="2213"/>
                <a:ext cx="10" cy="67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2" y="3"/>
                  </a:cxn>
                  <a:cxn ang="0">
                    <a:pos x="0" y="67"/>
                  </a:cxn>
                  <a:cxn ang="0">
                    <a:pos x="8" y="67"/>
                  </a:cxn>
                  <a:cxn ang="0">
                    <a:pos x="10" y="3"/>
                  </a:cxn>
                  <a:cxn ang="0">
                    <a:pos x="5" y="0"/>
                  </a:cxn>
                  <a:cxn ang="0">
                    <a:pos x="10" y="3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5" y="6"/>
                  </a:cxn>
                </a:cxnLst>
                <a:rect l="0" t="0" r="r" b="b"/>
                <a:pathLst>
                  <a:path w="10" h="67">
                    <a:moveTo>
                      <a:pt x="5" y="6"/>
                    </a:moveTo>
                    <a:lnTo>
                      <a:pt x="2" y="3"/>
                    </a:lnTo>
                    <a:lnTo>
                      <a:pt x="0" y="67"/>
                    </a:lnTo>
                    <a:lnTo>
                      <a:pt x="8" y="67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29" name="Freeform 405"/>
              <p:cNvSpPr>
                <a:spLocks/>
              </p:cNvSpPr>
              <p:nvPr/>
            </p:nvSpPr>
            <p:spPr bwMode="auto">
              <a:xfrm>
                <a:off x="2098" y="2213"/>
                <a:ext cx="759" cy="6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2" y="6"/>
                  </a:cxn>
                  <a:cxn ang="0">
                    <a:pos x="759" y="6"/>
                  </a:cxn>
                  <a:cxn ang="0">
                    <a:pos x="759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5"/>
                  </a:cxn>
                </a:cxnLst>
                <a:rect l="0" t="0" r="r" b="b"/>
                <a:pathLst>
                  <a:path w="759" h="6">
                    <a:moveTo>
                      <a:pt x="2" y="5"/>
                    </a:moveTo>
                    <a:lnTo>
                      <a:pt x="2" y="6"/>
                    </a:lnTo>
                    <a:lnTo>
                      <a:pt x="759" y="6"/>
                    </a:lnTo>
                    <a:lnTo>
                      <a:pt x="759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28" name="Freeform 404"/>
              <p:cNvSpPr>
                <a:spLocks/>
              </p:cNvSpPr>
              <p:nvPr/>
            </p:nvSpPr>
            <p:spPr bwMode="auto">
              <a:xfrm>
                <a:off x="1646" y="2213"/>
                <a:ext cx="454" cy="137"/>
              </a:xfrm>
              <a:custGeom>
                <a:avLst/>
                <a:gdLst/>
                <a:ahLst/>
                <a:cxnLst>
                  <a:cxn ang="0">
                    <a:pos x="7" y="133"/>
                  </a:cxn>
                  <a:cxn ang="0">
                    <a:pos x="3" y="137"/>
                  </a:cxn>
                  <a:cxn ang="0">
                    <a:pos x="454" y="5"/>
                  </a:cxn>
                  <a:cxn ang="0">
                    <a:pos x="452" y="0"/>
                  </a:cxn>
                  <a:cxn ang="0">
                    <a:pos x="2" y="130"/>
                  </a:cxn>
                  <a:cxn ang="0">
                    <a:pos x="0" y="133"/>
                  </a:cxn>
                  <a:cxn ang="0">
                    <a:pos x="2" y="130"/>
                  </a:cxn>
                  <a:cxn ang="0">
                    <a:pos x="0" y="132"/>
                  </a:cxn>
                  <a:cxn ang="0">
                    <a:pos x="0" y="133"/>
                  </a:cxn>
                  <a:cxn ang="0">
                    <a:pos x="7" y="133"/>
                  </a:cxn>
                </a:cxnLst>
                <a:rect l="0" t="0" r="r" b="b"/>
                <a:pathLst>
                  <a:path w="454" h="137">
                    <a:moveTo>
                      <a:pt x="7" y="133"/>
                    </a:moveTo>
                    <a:lnTo>
                      <a:pt x="3" y="137"/>
                    </a:lnTo>
                    <a:lnTo>
                      <a:pt x="454" y="5"/>
                    </a:lnTo>
                    <a:lnTo>
                      <a:pt x="452" y="0"/>
                    </a:lnTo>
                    <a:lnTo>
                      <a:pt x="2" y="130"/>
                    </a:lnTo>
                    <a:lnTo>
                      <a:pt x="0" y="133"/>
                    </a:lnTo>
                    <a:lnTo>
                      <a:pt x="2" y="130"/>
                    </a:lnTo>
                    <a:lnTo>
                      <a:pt x="0" y="132"/>
                    </a:lnTo>
                    <a:lnTo>
                      <a:pt x="0" y="133"/>
                    </a:lnTo>
                    <a:lnTo>
                      <a:pt x="7" y="1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27" name="Freeform 403"/>
              <p:cNvSpPr>
                <a:spLocks/>
              </p:cNvSpPr>
              <p:nvPr/>
            </p:nvSpPr>
            <p:spPr bwMode="auto">
              <a:xfrm>
                <a:off x="1646" y="2346"/>
                <a:ext cx="7" cy="210"/>
              </a:xfrm>
              <a:custGeom>
                <a:avLst/>
                <a:gdLst/>
                <a:ahLst/>
                <a:cxnLst>
                  <a:cxn ang="0">
                    <a:pos x="7" y="207"/>
                  </a:cxn>
                  <a:cxn ang="0">
                    <a:pos x="7" y="209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209"/>
                  </a:cxn>
                  <a:cxn ang="0">
                    <a:pos x="0" y="210"/>
                  </a:cxn>
                  <a:cxn ang="0">
                    <a:pos x="0" y="209"/>
                  </a:cxn>
                  <a:cxn ang="0">
                    <a:pos x="0" y="209"/>
                  </a:cxn>
                  <a:cxn ang="0">
                    <a:pos x="0" y="210"/>
                  </a:cxn>
                  <a:cxn ang="0">
                    <a:pos x="7" y="207"/>
                  </a:cxn>
                </a:cxnLst>
                <a:rect l="0" t="0" r="r" b="b"/>
                <a:pathLst>
                  <a:path w="7" h="210">
                    <a:moveTo>
                      <a:pt x="7" y="207"/>
                    </a:moveTo>
                    <a:lnTo>
                      <a:pt x="7" y="209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209"/>
                    </a:lnTo>
                    <a:lnTo>
                      <a:pt x="0" y="210"/>
                    </a:lnTo>
                    <a:lnTo>
                      <a:pt x="0" y="209"/>
                    </a:lnTo>
                    <a:lnTo>
                      <a:pt x="0" y="210"/>
                    </a:lnTo>
                    <a:lnTo>
                      <a:pt x="7" y="2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26" name="Freeform 402"/>
              <p:cNvSpPr>
                <a:spLocks/>
              </p:cNvSpPr>
              <p:nvPr/>
            </p:nvSpPr>
            <p:spPr bwMode="auto">
              <a:xfrm>
                <a:off x="2951" y="1717"/>
                <a:ext cx="63" cy="61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8" y="0"/>
                  </a:cxn>
                  <a:cxn ang="0">
                    <a:pos x="43" y="2"/>
                  </a:cxn>
                  <a:cxn ang="0">
                    <a:pos x="49" y="4"/>
                  </a:cxn>
                  <a:cxn ang="0">
                    <a:pos x="53" y="9"/>
                  </a:cxn>
                  <a:cxn ang="0">
                    <a:pos x="56" y="12"/>
                  </a:cxn>
                  <a:cxn ang="0">
                    <a:pos x="59" y="18"/>
                  </a:cxn>
                  <a:cxn ang="0">
                    <a:pos x="61" y="23"/>
                  </a:cxn>
                  <a:cxn ang="0">
                    <a:pos x="63" y="30"/>
                  </a:cxn>
                  <a:cxn ang="0">
                    <a:pos x="61" y="37"/>
                  </a:cxn>
                  <a:cxn ang="0">
                    <a:pos x="59" y="42"/>
                  </a:cxn>
                  <a:cxn ang="0">
                    <a:pos x="56" y="48"/>
                  </a:cxn>
                  <a:cxn ang="0">
                    <a:pos x="53" y="52"/>
                  </a:cxn>
                  <a:cxn ang="0">
                    <a:pos x="49" y="56"/>
                  </a:cxn>
                  <a:cxn ang="0">
                    <a:pos x="43" y="58"/>
                  </a:cxn>
                  <a:cxn ang="0">
                    <a:pos x="38" y="60"/>
                  </a:cxn>
                  <a:cxn ang="0">
                    <a:pos x="31" y="61"/>
                  </a:cxn>
                  <a:cxn ang="0">
                    <a:pos x="25" y="60"/>
                  </a:cxn>
                  <a:cxn ang="0">
                    <a:pos x="20" y="58"/>
                  </a:cxn>
                  <a:cxn ang="0">
                    <a:pos x="13" y="56"/>
                  </a:cxn>
                  <a:cxn ang="0">
                    <a:pos x="10" y="52"/>
                  </a:cxn>
                  <a:cxn ang="0">
                    <a:pos x="5" y="48"/>
                  </a:cxn>
                  <a:cxn ang="0">
                    <a:pos x="3" y="42"/>
                  </a:cxn>
                  <a:cxn ang="0">
                    <a:pos x="2" y="37"/>
                  </a:cxn>
                  <a:cxn ang="0">
                    <a:pos x="0" y="30"/>
                  </a:cxn>
                  <a:cxn ang="0">
                    <a:pos x="2" y="23"/>
                  </a:cxn>
                  <a:cxn ang="0">
                    <a:pos x="3" y="18"/>
                  </a:cxn>
                  <a:cxn ang="0">
                    <a:pos x="5" y="12"/>
                  </a:cxn>
                  <a:cxn ang="0">
                    <a:pos x="10" y="9"/>
                  </a:cxn>
                  <a:cxn ang="0">
                    <a:pos x="13" y="4"/>
                  </a:cxn>
                  <a:cxn ang="0">
                    <a:pos x="20" y="2"/>
                  </a:cxn>
                  <a:cxn ang="0">
                    <a:pos x="25" y="0"/>
                  </a:cxn>
                  <a:cxn ang="0">
                    <a:pos x="31" y="0"/>
                  </a:cxn>
                </a:cxnLst>
                <a:rect l="0" t="0" r="r" b="b"/>
                <a:pathLst>
                  <a:path w="63" h="61">
                    <a:moveTo>
                      <a:pt x="31" y="0"/>
                    </a:moveTo>
                    <a:lnTo>
                      <a:pt x="38" y="0"/>
                    </a:lnTo>
                    <a:lnTo>
                      <a:pt x="43" y="2"/>
                    </a:lnTo>
                    <a:lnTo>
                      <a:pt x="49" y="4"/>
                    </a:lnTo>
                    <a:lnTo>
                      <a:pt x="53" y="9"/>
                    </a:lnTo>
                    <a:lnTo>
                      <a:pt x="56" y="12"/>
                    </a:lnTo>
                    <a:lnTo>
                      <a:pt x="59" y="18"/>
                    </a:lnTo>
                    <a:lnTo>
                      <a:pt x="61" y="23"/>
                    </a:lnTo>
                    <a:lnTo>
                      <a:pt x="63" y="30"/>
                    </a:lnTo>
                    <a:lnTo>
                      <a:pt x="61" y="37"/>
                    </a:lnTo>
                    <a:lnTo>
                      <a:pt x="59" y="42"/>
                    </a:lnTo>
                    <a:lnTo>
                      <a:pt x="56" y="48"/>
                    </a:lnTo>
                    <a:lnTo>
                      <a:pt x="53" y="52"/>
                    </a:lnTo>
                    <a:lnTo>
                      <a:pt x="49" y="56"/>
                    </a:lnTo>
                    <a:lnTo>
                      <a:pt x="43" y="58"/>
                    </a:lnTo>
                    <a:lnTo>
                      <a:pt x="38" y="60"/>
                    </a:lnTo>
                    <a:lnTo>
                      <a:pt x="31" y="61"/>
                    </a:lnTo>
                    <a:lnTo>
                      <a:pt x="25" y="60"/>
                    </a:lnTo>
                    <a:lnTo>
                      <a:pt x="20" y="58"/>
                    </a:lnTo>
                    <a:lnTo>
                      <a:pt x="13" y="56"/>
                    </a:lnTo>
                    <a:lnTo>
                      <a:pt x="10" y="52"/>
                    </a:lnTo>
                    <a:lnTo>
                      <a:pt x="5" y="48"/>
                    </a:lnTo>
                    <a:lnTo>
                      <a:pt x="3" y="42"/>
                    </a:lnTo>
                    <a:lnTo>
                      <a:pt x="2" y="37"/>
                    </a:lnTo>
                    <a:lnTo>
                      <a:pt x="0" y="30"/>
                    </a:lnTo>
                    <a:lnTo>
                      <a:pt x="2" y="23"/>
                    </a:lnTo>
                    <a:lnTo>
                      <a:pt x="3" y="18"/>
                    </a:lnTo>
                    <a:lnTo>
                      <a:pt x="5" y="12"/>
                    </a:lnTo>
                    <a:lnTo>
                      <a:pt x="10" y="9"/>
                    </a:lnTo>
                    <a:lnTo>
                      <a:pt x="13" y="4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25" name="Freeform 401"/>
              <p:cNvSpPr>
                <a:spLocks/>
              </p:cNvSpPr>
              <p:nvPr/>
            </p:nvSpPr>
            <p:spPr bwMode="auto">
              <a:xfrm>
                <a:off x="2982" y="1712"/>
                <a:ext cx="35" cy="3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35" y="35"/>
                  </a:cxn>
                  <a:cxn ang="0">
                    <a:pos x="33" y="28"/>
                  </a:cxn>
                  <a:cxn ang="0">
                    <a:pos x="32" y="22"/>
                  </a:cxn>
                  <a:cxn ang="0">
                    <a:pos x="28" y="17"/>
                  </a:cxn>
                  <a:cxn ang="0">
                    <a:pos x="25" y="12"/>
                  </a:cxn>
                  <a:cxn ang="0">
                    <a:pos x="20" y="7"/>
                  </a:cxn>
                  <a:cxn ang="0">
                    <a:pos x="13" y="4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7" y="9"/>
                  </a:cxn>
                  <a:cxn ang="0">
                    <a:pos x="12" y="9"/>
                  </a:cxn>
                  <a:cxn ang="0">
                    <a:pos x="15" y="12"/>
                  </a:cxn>
                  <a:cxn ang="0">
                    <a:pos x="20" y="15"/>
                  </a:cxn>
                  <a:cxn ang="0">
                    <a:pos x="23" y="19"/>
                  </a:cxn>
                  <a:cxn ang="0">
                    <a:pos x="25" y="23"/>
                  </a:cxn>
                  <a:cxn ang="0">
                    <a:pos x="27" y="28"/>
                  </a:cxn>
                  <a:cxn ang="0">
                    <a:pos x="27" y="35"/>
                  </a:cxn>
                  <a:cxn ang="0">
                    <a:pos x="27" y="35"/>
                  </a:cxn>
                  <a:cxn ang="0">
                    <a:pos x="35" y="35"/>
                  </a:cxn>
                </a:cxnLst>
                <a:rect l="0" t="0" r="r" b="b"/>
                <a:pathLst>
                  <a:path w="35" h="35">
                    <a:moveTo>
                      <a:pt x="35" y="35"/>
                    </a:moveTo>
                    <a:lnTo>
                      <a:pt x="35" y="35"/>
                    </a:lnTo>
                    <a:lnTo>
                      <a:pt x="33" y="28"/>
                    </a:lnTo>
                    <a:lnTo>
                      <a:pt x="32" y="22"/>
                    </a:lnTo>
                    <a:lnTo>
                      <a:pt x="28" y="17"/>
                    </a:lnTo>
                    <a:lnTo>
                      <a:pt x="25" y="12"/>
                    </a:lnTo>
                    <a:lnTo>
                      <a:pt x="20" y="7"/>
                    </a:lnTo>
                    <a:lnTo>
                      <a:pt x="13" y="4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5" y="12"/>
                    </a:lnTo>
                    <a:lnTo>
                      <a:pt x="20" y="15"/>
                    </a:lnTo>
                    <a:lnTo>
                      <a:pt x="23" y="19"/>
                    </a:lnTo>
                    <a:lnTo>
                      <a:pt x="25" y="23"/>
                    </a:lnTo>
                    <a:lnTo>
                      <a:pt x="27" y="28"/>
                    </a:lnTo>
                    <a:lnTo>
                      <a:pt x="27" y="35"/>
                    </a:lnTo>
                    <a:lnTo>
                      <a:pt x="35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24" name="Freeform 400"/>
              <p:cNvSpPr>
                <a:spLocks/>
              </p:cNvSpPr>
              <p:nvPr/>
            </p:nvSpPr>
            <p:spPr bwMode="auto">
              <a:xfrm>
                <a:off x="2982" y="1747"/>
                <a:ext cx="35" cy="35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0" y="35"/>
                  </a:cxn>
                  <a:cxn ang="0">
                    <a:pos x="7" y="33"/>
                  </a:cxn>
                  <a:cxn ang="0">
                    <a:pos x="13" y="31"/>
                  </a:cxn>
                  <a:cxn ang="0">
                    <a:pos x="20" y="28"/>
                  </a:cxn>
                  <a:cxn ang="0">
                    <a:pos x="25" y="23"/>
                  </a:cxn>
                  <a:cxn ang="0">
                    <a:pos x="28" y="18"/>
                  </a:cxn>
                  <a:cxn ang="0">
                    <a:pos x="32" y="13"/>
                  </a:cxn>
                  <a:cxn ang="0">
                    <a:pos x="33" y="7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7" y="7"/>
                  </a:cxn>
                  <a:cxn ang="0">
                    <a:pos x="25" y="12"/>
                  </a:cxn>
                  <a:cxn ang="0">
                    <a:pos x="23" y="17"/>
                  </a:cxn>
                  <a:cxn ang="0">
                    <a:pos x="20" y="20"/>
                  </a:cxn>
                  <a:cxn ang="0">
                    <a:pos x="15" y="23"/>
                  </a:cxn>
                  <a:cxn ang="0">
                    <a:pos x="10" y="26"/>
                  </a:cxn>
                  <a:cxn ang="0">
                    <a:pos x="5" y="2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35"/>
                  </a:cxn>
                </a:cxnLst>
                <a:rect l="0" t="0" r="r" b="b"/>
                <a:pathLst>
                  <a:path w="35" h="35">
                    <a:moveTo>
                      <a:pt x="0" y="35"/>
                    </a:moveTo>
                    <a:lnTo>
                      <a:pt x="0" y="35"/>
                    </a:lnTo>
                    <a:lnTo>
                      <a:pt x="7" y="33"/>
                    </a:lnTo>
                    <a:lnTo>
                      <a:pt x="13" y="31"/>
                    </a:lnTo>
                    <a:lnTo>
                      <a:pt x="20" y="28"/>
                    </a:lnTo>
                    <a:lnTo>
                      <a:pt x="25" y="23"/>
                    </a:lnTo>
                    <a:lnTo>
                      <a:pt x="28" y="18"/>
                    </a:lnTo>
                    <a:lnTo>
                      <a:pt x="32" y="13"/>
                    </a:lnTo>
                    <a:lnTo>
                      <a:pt x="33" y="7"/>
                    </a:lnTo>
                    <a:lnTo>
                      <a:pt x="35" y="0"/>
                    </a:lnTo>
                    <a:lnTo>
                      <a:pt x="27" y="0"/>
                    </a:lnTo>
                    <a:lnTo>
                      <a:pt x="27" y="7"/>
                    </a:lnTo>
                    <a:lnTo>
                      <a:pt x="25" y="12"/>
                    </a:lnTo>
                    <a:lnTo>
                      <a:pt x="23" y="17"/>
                    </a:lnTo>
                    <a:lnTo>
                      <a:pt x="20" y="20"/>
                    </a:lnTo>
                    <a:lnTo>
                      <a:pt x="15" y="23"/>
                    </a:lnTo>
                    <a:lnTo>
                      <a:pt x="10" y="26"/>
                    </a:lnTo>
                    <a:lnTo>
                      <a:pt x="5" y="28"/>
                    </a:lnTo>
                    <a:lnTo>
                      <a:pt x="0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23" name="Freeform 399"/>
              <p:cNvSpPr>
                <a:spLocks/>
              </p:cNvSpPr>
              <p:nvPr/>
            </p:nvSpPr>
            <p:spPr bwMode="auto">
              <a:xfrm>
                <a:off x="2948" y="1747"/>
                <a:ext cx="34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7"/>
                  </a:cxn>
                  <a:cxn ang="0">
                    <a:pos x="3" y="13"/>
                  </a:cxn>
                  <a:cxn ang="0">
                    <a:pos x="6" y="18"/>
                  </a:cxn>
                  <a:cxn ang="0">
                    <a:pos x="10" y="23"/>
                  </a:cxn>
                  <a:cxn ang="0">
                    <a:pos x="14" y="28"/>
                  </a:cxn>
                  <a:cxn ang="0">
                    <a:pos x="21" y="31"/>
                  </a:cxn>
                  <a:cxn ang="0">
                    <a:pos x="28" y="33"/>
                  </a:cxn>
                  <a:cxn ang="0">
                    <a:pos x="34" y="35"/>
                  </a:cxn>
                  <a:cxn ang="0">
                    <a:pos x="34" y="28"/>
                  </a:cxn>
                  <a:cxn ang="0">
                    <a:pos x="29" y="28"/>
                  </a:cxn>
                  <a:cxn ang="0">
                    <a:pos x="24" y="26"/>
                  </a:cxn>
                  <a:cxn ang="0">
                    <a:pos x="19" y="23"/>
                  </a:cxn>
                  <a:cxn ang="0">
                    <a:pos x="14" y="20"/>
                  </a:cxn>
                  <a:cxn ang="0">
                    <a:pos x="11" y="17"/>
                  </a:cxn>
                  <a:cxn ang="0">
                    <a:pos x="8" y="12"/>
                  </a:cxn>
                  <a:cxn ang="0">
                    <a:pos x="6" y="7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34" h="35">
                    <a:moveTo>
                      <a:pt x="0" y="0"/>
                    </a:moveTo>
                    <a:lnTo>
                      <a:pt x="0" y="0"/>
                    </a:lnTo>
                    <a:lnTo>
                      <a:pt x="1" y="7"/>
                    </a:lnTo>
                    <a:lnTo>
                      <a:pt x="3" y="13"/>
                    </a:lnTo>
                    <a:lnTo>
                      <a:pt x="6" y="18"/>
                    </a:lnTo>
                    <a:lnTo>
                      <a:pt x="10" y="23"/>
                    </a:lnTo>
                    <a:lnTo>
                      <a:pt x="14" y="28"/>
                    </a:lnTo>
                    <a:lnTo>
                      <a:pt x="21" y="31"/>
                    </a:lnTo>
                    <a:lnTo>
                      <a:pt x="28" y="33"/>
                    </a:lnTo>
                    <a:lnTo>
                      <a:pt x="34" y="35"/>
                    </a:lnTo>
                    <a:lnTo>
                      <a:pt x="34" y="28"/>
                    </a:lnTo>
                    <a:lnTo>
                      <a:pt x="29" y="28"/>
                    </a:lnTo>
                    <a:lnTo>
                      <a:pt x="24" y="26"/>
                    </a:lnTo>
                    <a:lnTo>
                      <a:pt x="19" y="23"/>
                    </a:lnTo>
                    <a:lnTo>
                      <a:pt x="14" y="20"/>
                    </a:lnTo>
                    <a:lnTo>
                      <a:pt x="11" y="17"/>
                    </a:lnTo>
                    <a:lnTo>
                      <a:pt x="8" y="12"/>
                    </a:lnTo>
                    <a:lnTo>
                      <a:pt x="6" y="7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22" name="Freeform 398"/>
              <p:cNvSpPr>
                <a:spLocks/>
              </p:cNvSpPr>
              <p:nvPr/>
            </p:nvSpPr>
            <p:spPr bwMode="auto">
              <a:xfrm>
                <a:off x="2948" y="1712"/>
                <a:ext cx="34" cy="3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4" y="0"/>
                  </a:cxn>
                  <a:cxn ang="0">
                    <a:pos x="28" y="2"/>
                  </a:cxn>
                  <a:cxn ang="0">
                    <a:pos x="21" y="4"/>
                  </a:cxn>
                  <a:cxn ang="0">
                    <a:pos x="14" y="7"/>
                  </a:cxn>
                  <a:cxn ang="0">
                    <a:pos x="10" y="12"/>
                  </a:cxn>
                  <a:cxn ang="0">
                    <a:pos x="6" y="17"/>
                  </a:cxn>
                  <a:cxn ang="0">
                    <a:pos x="3" y="22"/>
                  </a:cxn>
                  <a:cxn ang="0">
                    <a:pos x="1" y="28"/>
                  </a:cxn>
                  <a:cxn ang="0">
                    <a:pos x="0" y="35"/>
                  </a:cxn>
                  <a:cxn ang="0">
                    <a:pos x="6" y="35"/>
                  </a:cxn>
                  <a:cxn ang="0">
                    <a:pos x="6" y="28"/>
                  </a:cxn>
                  <a:cxn ang="0">
                    <a:pos x="8" y="23"/>
                  </a:cxn>
                  <a:cxn ang="0">
                    <a:pos x="11" y="19"/>
                  </a:cxn>
                  <a:cxn ang="0">
                    <a:pos x="14" y="15"/>
                  </a:cxn>
                  <a:cxn ang="0">
                    <a:pos x="19" y="12"/>
                  </a:cxn>
                  <a:cxn ang="0">
                    <a:pos x="23" y="9"/>
                  </a:cxn>
                  <a:cxn ang="0">
                    <a:pos x="28" y="9"/>
                  </a:cxn>
                  <a:cxn ang="0">
                    <a:pos x="34" y="9"/>
                  </a:cxn>
                  <a:cxn ang="0">
                    <a:pos x="34" y="9"/>
                  </a:cxn>
                  <a:cxn ang="0">
                    <a:pos x="34" y="0"/>
                  </a:cxn>
                </a:cxnLst>
                <a:rect l="0" t="0" r="r" b="b"/>
                <a:pathLst>
                  <a:path w="34" h="35">
                    <a:moveTo>
                      <a:pt x="34" y="0"/>
                    </a:moveTo>
                    <a:lnTo>
                      <a:pt x="34" y="0"/>
                    </a:lnTo>
                    <a:lnTo>
                      <a:pt x="28" y="2"/>
                    </a:lnTo>
                    <a:lnTo>
                      <a:pt x="21" y="4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3" y="22"/>
                    </a:lnTo>
                    <a:lnTo>
                      <a:pt x="1" y="28"/>
                    </a:lnTo>
                    <a:lnTo>
                      <a:pt x="0" y="35"/>
                    </a:lnTo>
                    <a:lnTo>
                      <a:pt x="6" y="35"/>
                    </a:lnTo>
                    <a:lnTo>
                      <a:pt x="6" y="28"/>
                    </a:lnTo>
                    <a:lnTo>
                      <a:pt x="8" y="23"/>
                    </a:lnTo>
                    <a:lnTo>
                      <a:pt x="11" y="19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9"/>
                    </a:lnTo>
                    <a:lnTo>
                      <a:pt x="28" y="9"/>
                    </a:lnTo>
                    <a:lnTo>
                      <a:pt x="34" y="9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21" name="Freeform 397"/>
              <p:cNvSpPr>
                <a:spLocks/>
              </p:cNvSpPr>
              <p:nvPr/>
            </p:nvSpPr>
            <p:spPr bwMode="auto">
              <a:xfrm>
                <a:off x="2953" y="2472"/>
                <a:ext cx="61" cy="61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5"/>
                  </a:cxn>
                  <a:cxn ang="0">
                    <a:pos x="52" y="8"/>
                  </a:cxn>
                  <a:cxn ang="0">
                    <a:pos x="56" y="13"/>
                  </a:cxn>
                  <a:cxn ang="0">
                    <a:pos x="59" y="18"/>
                  </a:cxn>
                  <a:cxn ang="0">
                    <a:pos x="61" y="23"/>
                  </a:cxn>
                  <a:cxn ang="0">
                    <a:pos x="61" y="30"/>
                  </a:cxn>
                  <a:cxn ang="0">
                    <a:pos x="61" y="36"/>
                  </a:cxn>
                  <a:cxn ang="0">
                    <a:pos x="59" y="43"/>
                  </a:cxn>
                  <a:cxn ang="0">
                    <a:pos x="56" y="48"/>
                  </a:cxn>
                  <a:cxn ang="0">
                    <a:pos x="52" y="51"/>
                  </a:cxn>
                  <a:cxn ang="0">
                    <a:pos x="47" y="56"/>
                  </a:cxn>
                  <a:cxn ang="0">
                    <a:pos x="42" y="59"/>
                  </a:cxn>
                  <a:cxn ang="0">
                    <a:pos x="36" y="61"/>
                  </a:cxn>
                  <a:cxn ang="0">
                    <a:pos x="29" y="61"/>
                  </a:cxn>
                  <a:cxn ang="0">
                    <a:pos x="24" y="61"/>
                  </a:cxn>
                  <a:cxn ang="0">
                    <a:pos x="18" y="59"/>
                  </a:cxn>
                  <a:cxn ang="0">
                    <a:pos x="13" y="56"/>
                  </a:cxn>
                  <a:cxn ang="0">
                    <a:pos x="8" y="51"/>
                  </a:cxn>
                  <a:cxn ang="0">
                    <a:pos x="5" y="48"/>
                  </a:cxn>
                  <a:cxn ang="0">
                    <a:pos x="1" y="43"/>
                  </a:cxn>
                  <a:cxn ang="0">
                    <a:pos x="0" y="36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1" y="18"/>
                  </a:cxn>
                  <a:cxn ang="0">
                    <a:pos x="5" y="13"/>
                  </a:cxn>
                  <a:cxn ang="0">
                    <a:pos x="8" y="8"/>
                  </a:cxn>
                  <a:cxn ang="0">
                    <a:pos x="13" y="5"/>
                  </a:cxn>
                  <a:cxn ang="0">
                    <a:pos x="18" y="2"/>
                  </a:cxn>
                  <a:cxn ang="0">
                    <a:pos x="24" y="0"/>
                  </a:cxn>
                  <a:cxn ang="0">
                    <a:pos x="29" y="0"/>
                  </a:cxn>
                </a:cxnLst>
                <a:rect l="0" t="0" r="r" b="b"/>
                <a:pathLst>
                  <a:path w="61" h="61">
                    <a:moveTo>
                      <a:pt x="29" y="0"/>
                    </a:moveTo>
                    <a:lnTo>
                      <a:pt x="36" y="0"/>
                    </a:lnTo>
                    <a:lnTo>
                      <a:pt x="42" y="2"/>
                    </a:lnTo>
                    <a:lnTo>
                      <a:pt x="47" y="5"/>
                    </a:lnTo>
                    <a:lnTo>
                      <a:pt x="52" y="8"/>
                    </a:lnTo>
                    <a:lnTo>
                      <a:pt x="56" y="13"/>
                    </a:lnTo>
                    <a:lnTo>
                      <a:pt x="59" y="18"/>
                    </a:lnTo>
                    <a:lnTo>
                      <a:pt x="61" y="23"/>
                    </a:lnTo>
                    <a:lnTo>
                      <a:pt x="61" y="30"/>
                    </a:lnTo>
                    <a:lnTo>
                      <a:pt x="61" y="36"/>
                    </a:lnTo>
                    <a:lnTo>
                      <a:pt x="59" y="43"/>
                    </a:lnTo>
                    <a:lnTo>
                      <a:pt x="56" y="48"/>
                    </a:lnTo>
                    <a:lnTo>
                      <a:pt x="52" y="51"/>
                    </a:lnTo>
                    <a:lnTo>
                      <a:pt x="47" y="56"/>
                    </a:lnTo>
                    <a:lnTo>
                      <a:pt x="42" y="59"/>
                    </a:lnTo>
                    <a:lnTo>
                      <a:pt x="36" y="61"/>
                    </a:lnTo>
                    <a:lnTo>
                      <a:pt x="29" y="61"/>
                    </a:lnTo>
                    <a:lnTo>
                      <a:pt x="24" y="61"/>
                    </a:lnTo>
                    <a:lnTo>
                      <a:pt x="18" y="59"/>
                    </a:lnTo>
                    <a:lnTo>
                      <a:pt x="13" y="56"/>
                    </a:lnTo>
                    <a:lnTo>
                      <a:pt x="8" y="51"/>
                    </a:lnTo>
                    <a:lnTo>
                      <a:pt x="5" y="48"/>
                    </a:lnTo>
                    <a:lnTo>
                      <a:pt x="1" y="43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1" y="18"/>
                    </a:lnTo>
                    <a:lnTo>
                      <a:pt x="5" y="13"/>
                    </a:lnTo>
                    <a:lnTo>
                      <a:pt x="8" y="8"/>
                    </a:lnTo>
                    <a:lnTo>
                      <a:pt x="13" y="5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20" name="Freeform 396"/>
              <p:cNvSpPr>
                <a:spLocks/>
              </p:cNvSpPr>
              <p:nvPr/>
            </p:nvSpPr>
            <p:spPr bwMode="auto">
              <a:xfrm>
                <a:off x="2982" y="2469"/>
                <a:ext cx="37" cy="33"/>
              </a:xfrm>
              <a:custGeom>
                <a:avLst/>
                <a:gdLst/>
                <a:ahLst/>
                <a:cxnLst>
                  <a:cxn ang="0">
                    <a:pos x="37" y="33"/>
                  </a:cxn>
                  <a:cxn ang="0">
                    <a:pos x="37" y="33"/>
                  </a:cxn>
                  <a:cxn ang="0">
                    <a:pos x="35" y="26"/>
                  </a:cxn>
                  <a:cxn ang="0">
                    <a:pos x="33" y="21"/>
                  </a:cxn>
                  <a:cxn ang="0">
                    <a:pos x="30" y="15"/>
                  </a:cxn>
                  <a:cxn ang="0">
                    <a:pos x="25" y="10"/>
                  </a:cxn>
                  <a:cxn ang="0">
                    <a:pos x="22" y="5"/>
                  </a:cxn>
                  <a:cxn ang="0">
                    <a:pos x="13" y="1"/>
                  </a:cxn>
                  <a:cxn ang="0">
                    <a:pos x="7" y="1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7" y="6"/>
                  </a:cxn>
                  <a:cxn ang="0">
                    <a:pos x="12" y="8"/>
                  </a:cxn>
                  <a:cxn ang="0">
                    <a:pos x="17" y="10"/>
                  </a:cxn>
                  <a:cxn ang="0">
                    <a:pos x="20" y="13"/>
                  </a:cxn>
                  <a:cxn ang="0">
                    <a:pos x="23" y="18"/>
                  </a:cxn>
                  <a:cxn ang="0">
                    <a:pos x="27" y="21"/>
                  </a:cxn>
                  <a:cxn ang="0">
                    <a:pos x="28" y="26"/>
                  </a:cxn>
                  <a:cxn ang="0">
                    <a:pos x="28" y="33"/>
                  </a:cxn>
                  <a:cxn ang="0">
                    <a:pos x="28" y="33"/>
                  </a:cxn>
                  <a:cxn ang="0">
                    <a:pos x="37" y="33"/>
                  </a:cxn>
                </a:cxnLst>
                <a:rect l="0" t="0" r="r" b="b"/>
                <a:pathLst>
                  <a:path w="37" h="33">
                    <a:moveTo>
                      <a:pt x="37" y="33"/>
                    </a:moveTo>
                    <a:lnTo>
                      <a:pt x="37" y="33"/>
                    </a:lnTo>
                    <a:lnTo>
                      <a:pt x="35" y="26"/>
                    </a:lnTo>
                    <a:lnTo>
                      <a:pt x="33" y="21"/>
                    </a:lnTo>
                    <a:lnTo>
                      <a:pt x="30" y="15"/>
                    </a:lnTo>
                    <a:lnTo>
                      <a:pt x="25" y="10"/>
                    </a:lnTo>
                    <a:lnTo>
                      <a:pt x="22" y="5"/>
                    </a:lnTo>
                    <a:lnTo>
                      <a:pt x="13" y="1"/>
                    </a:lnTo>
                    <a:lnTo>
                      <a:pt x="7" y="1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12" y="8"/>
                    </a:lnTo>
                    <a:lnTo>
                      <a:pt x="17" y="10"/>
                    </a:lnTo>
                    <a:lnTo>
                      <a:pt x="20" y="13"/>
                    </a:lnTo>
                    <a:lnTo>
                      <a:pt x="23" y="18"/>
                    </a:lnTo>
                    <a:lnTo>
                      <a:pt x="27" y="21"/>
                    </a:lnTo>
                    <a:lnTo>
                      <a:pt x="28" y="26"/>
                    </a:lnTo>
                    <a:lnTo>
                      <a:pt x="28" y="33"/>
                    </a:lnTo>
                    <a:lnTo>
                      <a:pt x="37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19" name="Freeform 395"/>
              <p:cNvSpPr>
                <a:spLocks/>
              </p:cNvSpPr>
              <p:nvPr/>
            </p:nvSpPr>
            <p:spPr bwMode="auto">
              <a:xfrm>
                <a:off x="2982" y="2502"/>
                <a:ext cx="37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34"/>
                  </a:cxn>
                  <a:cxn ang="0">
                    <a:pos x="8" y="33"/>
                  </a:cxn>
                  <a:cxn ang="0">
                    <a:pos x="15" y="31"/>
                  </a:cxn>
                  <a:cxn ang="0">
                    <a:pos x="22" y="28"/>
                  </a:cxn>
                  <a:cxn ang="0">
                    <a:pos x="25" y="24"/>
                  </a:cxn>
                  <a:cxn ang="0">
                    <a:pos x="30" y="19"/>
                  </a:cxn>
                  <a:cxn ang="0">
                    <a:pos x="33" y="13"/>
                  </a:cxn>
                  <a:cxn ang="0">
                    <a:pos x="35" y="6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8" y="6"/>
                  </a:cxn>
                  <a:cxn ang="0">
                    <a:pos x="27" y="11"/>
                  </a:cxn>
                  <a:cxn ang="0">
                    <a:pos x="23" y="16"/>
                  </a:cxn>
                  <a:cxn ang="0">
                    <a:pos x="20" y="19"/>
                  </a:cxn>
                  <a:cxn ang="0">
                    <a:pos x="17" y="24"/>
                  </a:cxn>
                  <a:cxn ang="0">
                    <a:pos x="12" y="26"/>
                  </a:cxn>
                  <a:cxn ang="0">
                    <a:pos x="7" y="2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34"/>
                  </a:cxn>
                </a:cxnLst>
                <a:rect l="0" t="0" r="r" b="b"/>
                <a:pathLst>
                  <a:path w="37" h="34">
                    <a:moveTo>
                      <a:pt x="0" y="34"/>
                    </a:moveTo>
                    <a:lnTo>
                      <a:pt x="0" y="34"/>
                    </a:lnTo>
                    <a:lnTo>
                      <a:pt x="8" y="33"/>
                    </a:lnTo>
                    <a:lnTo>
                      <a:pt x="15" y="31"/>
                    </a:lnTo>
                    <a:lnTo>
                      <a:pt x="22" y="28"/>
                    </a:lnTo>
                    <a:lnTo>
                      <a:pt x="25" y="24"/>
                    </a:lnTo>
                    <a:lnTo>
                      <a:pt x="30" y="19"/>
                    </a:lnTo>
                    <a:lnTo>
                      <a:pt x="33" y="13"/>
                    </a:lnTo>
                    <a:lnTo>
                      <a:pt x="35" y="6"/>
                    </a:lnTo>
                    <a:lnTo>
                      <a:pt x="37" y="0"/>
                    </a:lnTo>
                    <a:lnTo>
                      <a:pt x="28" y="0"/>
                    </a:lnTo>
                    <a:lnTo>
                      <a:pt x="28" y="6"/>
                    </a:lnTo>
                    <a:lnTo>
                      <a:pt x="27" y="11"/>
                    </a:lnTo>
                    <a:lnTo>
                      <a:pt x="23" y="16"/>
                    </a:lnTo>
                    <a:lnTo>
                      <a:pt x="20" y="19"/>
                    </a:lnTo>
                    <a:lnTo>
                      <a:pt x="17" y="24"/>
                    </a:lnTo>
                    <a:lnTo>
                      <a:pt x="12" y="26"/>
                    </a:lnTo>
                    <a:lnTo>
                      <a:pt x="7" y="28"/>
                    </a:lnTo>
                    <a:lnTo>
                      <a:pt x="0" y="28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18" name="Freeform 394"/>
              <p:cNvSpPr>
                <a:spLocks/>
              </p:cNvSpPr>
              <p:nvPr/>
            </p:nvSpPr>
            <p:spPr bwMode="auto">
              <a:xfrm>
                <a:off x="2948" y="2502"/>
                <a:ext cx="34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6"/>
                  </a:cxn>
                  <a:cxn ang="0">
                    <a:pos x="3" y="13"/>
                  </a:cxn>
                  <a:cxn ang="0">
                    <a:pos x="6" y="19"/>
                  </a:cxn>
                  <a:cxn ang="0">
                    <a:pos x="11" y="24"/>
                  </a:cxn>
                  <a:cxn ang="0">
                    <a:pos x="14" y="28"/>
                  </a:cxn>
                  <a:cxn ang="0">
                    <a:pos x="21" y="31"/>
                  </a:cxn>
                  <a:cxn ang="0">
                    <a:pos x="28" y="33"/>
                  </a:cxn>
                  <a:cxn ang="0">
                    <a:pos x="34" y="34"/>
                  </a:cxn>
                  <a:cxn ang="0">
                    <a:pos x="34" y="28"/>
                  </a:cxn>
                  <a:cxn ang="0">
                    <a:pos x="29" y="28"/>
                  </a:cxn>
                  <a:cxn ang="0">
                    <a:pos x="24" y="26"/>
                  </a:cxn>
                  <a:cxn ang="0">
                    <a:pos x="19" y="24"/>
                  </a:cxn>
                  <a:cxn ang="0">
                    <a:pos x="16" y="19"/>
                  </a:cxn>
                  <a:cxn ang="0">
                    <a:pos x="13" y="16"/>
                  </a:cxn>
                  <a:cxn ang="0">
                    <a:pos x="10" y="11"/>
                  </a:cxn>
                  <a:cxn ang="0">
                    <a:pos x="8" y="6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0" y="0"/>
                  </a:cxn>
                </a:cxnLst>
                <a:rect l="0" t="0" r="r" b="b"/>
                <a:pathLst>
                  <a:path w="34" h="34">
                    <a:moveTo>
                      <a:pt x="0" y="0"/>
                    </a:moveTo>
                    <a:lnTo>
                      <a:pt x="0" y="0"/>
                    </a:lnTo>
                    <a:lnTo>
                      <a:pt x="1" y="6"/>
                    </a:lnTo>
                    <a:lnTo>
                      <a:pt x="3" y="13"/>
                    </a:lnTo>
                    <a:lnTo>
                      <a:pt x="6" y="19"/>
                    </a:lnTo>
                    <a:lnTo>
                      <a:pt x="11" y="24"/>
                    </a:lnTo>
                    <a:lnTo>
                      <a:pt x="14" y="28"/>
                    </a:lnTo>
                    <a:lnTo>
                      <a:pt x="21" y="31"/>
                    </a:lnTo>
                    <a:lnTo>
                      <a:pt x="28" y="33"/>
                    </a:lnTo>
                    <a:lnTo>
                      <a:pt x="34" y="34"/>
                    </a:lnTo>
                    <a:lnTo>
                      <a:pt x="34" y="28"/>
                    </a:lnTo>
                    <a:lnTo>
                      <a:pt x="29" y="28"/>
                    </a:lnTo>
                    <a:lnTo>
                      <a:pt x="24" y="26"/>
                    </a:lnTo>
                    <a:lnTo>
                      <a:pt x="19" y="24"/>
                    </a:lnTo>
                    <a:lnTo>
                      <a:pt x="16" y="19"/>
                    </a:lnTo>
                    <a:lnTo>
                      <a:pt x="13" y="16"/>
                    </a:lnTo>
                    <a:lnTo>
                      <a:pt x="10" y="11"/>
                    </a:lnTo>
                    <a:lnTo>
                      <a:pt x="8" y="6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17" name="Freeform 393"/>
              <p:cNvSpPr>
                <a:spLocks/>
              </p:cNvSpPr>
              <p:nvPr/>
            </p:nvSpPr>
            <p:spPr bwMode="auto">
              <a:xfrm>
                <a:off x="2948" y="2469"/>
                <a:ext cx="34" cy="33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4" y="0"/>
                  </a:cxn>
                  <a:cxn ang="0">
                    <a:pos x="29" y="1"/>
                  </a:cxn>
                  <a:cxn ang="0">
                    <a:pos x="23" y="1"/>
                  </a:cxn>
                  <a:cxn ang="0">
                    <a:pos x="14" y="5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3" y="21"/>
                  </a:cxn>
                  <a:cxn ang="0">
                    <a:pos x="1" y="26"/>
                  </a:cxn>
                  <a:cxn ang="0">
                    <a:pos x="0" y="33"/>
                  </a:cxn>
                  <a:cxn ang="0">
                    <a:pos x="8" y="33"/>
                  </a:cxn>
                  <a:cxn ang="0">
                    <a:pos x="8" y="26"/>
                  </a:cxn>
                  <a:cxn ang="0">
                    <a:pos x="10" y="21"/>
                  </a:cxn>
                  <a:cxn ang="0">
                    <a:pos x="13" y="18"/>
                  </a:cxn>
                  <a:cxn ang="0">
                    <a:pos x="16" y="13"/>
                  </a:cxn>
                  <a:cxn ang="0">
                    <a:pos x="19" y="10"/>
                  </a:cxn>
                  <a:cxn ang="0">
                    <a:pos x="24" y="8"/>
                  </a:cxn>
                  <a:cxn ang="0">
                    <a:pos x="29" y="6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34" y="0"/>
                  </a:cxn>
                </a:cxnLst>
                <a:rect l="0" t="0" r="r" b="b"/>
                <a:pathLst>
                  <a:path w="34" h="33">
                    <a:moveTo>
                      <a:pt x="34" y="0"/>
                    </a:moveTo>
                    <a:lnTo>
                      <a:pt x="34" y="0"/>
                    </a:lnTo>
                    <a:lnTo>
                      <a:pt x="29" y="1"/>
                    </a:lnTo>
                    <a:lnTo>
                      <a:pt x="23" y="1"/>
                    </a:lnTo>
                    <a:lnTo>
                      <a:pt x="14" y="5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3" y="21"/>
                    </a:lnTo>
                    <a:lnTo>
                      <a:pt x="1" y="26"/>
                    </a:lnTo>
                    <a:lnTo>
                      <a:pt x="0" y="33"/>
                    </a:lnTo>
                    <a:lnTo>
                      <a:pt x="8" y="33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3" y="18"/>
                    </a:lnTo>
                    <a:lnTo>
                      <a:pt x="16" y="13"/>
                    </a:lnTo>
                    <a:lnTo>
                      <a:pt x="19" y="10"/>
                    </a:lnTo>
                    <a:lnTo>
                      <a:pt x="24" y="8"/>
                    </a:lnTo>
                    <a:lnTo>
                      <a:pt x="29" y="6"/>
                    </a:lnTo>
                    <a:lnTo>
                      <a:pt x="34" y="6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16" name="Freeform 392"/>
              <p:cNvSpPr>
                <a:spLocks/>
              </p:cNvSpPr>
              <p:nvPr/>
            </p:nvSpPr>
            <p:spPr bwMode="auto">
              <a:xfrm>
                <a:off x="3017" y="1615"/>
                <a:ext cx="569" cy="10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6" y="53"/>
                  </a:cxn>
                  <a:cxn ang="0">
                    <a:pos x="511" y="58"/>
                  </a:cxn>
                  <a:cxn ang="0">
                    <a:pos x="524" y="63"/>
                  </a:cxn>
                  <a:cxn ang="0">
                    <a:pos x="536" y="69"/>
                  </a:cxn>
                  <a:cxn ang="0">
                    <a:pos x="546" y="78"/>
                  </a:cxn>
                  <a:cxn ang="0">
                    <a:pos x="554" y="87"/>
                  </a:cxn>
                  <a:cxn ang="0">
                    <a:pos x="562" y="99"/>
                  </a:cxn>
                  <a:cxn ang="0">
                    <a:pos x="566" y="112"/>
                  </a:cxn>
                  <a:cxn ang="0">
                    <a:pos x="569" y="129"/>
                  </a:cxn>
                  <a:cxn ang="0">
                    <a:pos x="569" y="908"/>
                  </a:cxn>
                  <a:cxn ang="0">
                    <a:pos x="569" y="923"/>
                  </a:cxn>
                  <a:cxn ang="0">
                    <a:pos x="566" y="936"/>
                  </a:cxn>
                  <a:cxn ang="0">
                    <a:pos x="559" y="948"/>
                  </a:cxn>
                  <a:cxn ang="0">
                    <a:pos x="551" y="958"/>
                  </a:cxn>
                  <a:cxn ang="0">
                    <a:pos x="541" y="966"/>
                  </a:cxn>
                  <a:cxn ang="0">
                    <a:pos x="529" y="973"/>
                  </a:cxn>
                  <a:cxn ang="0">
                    <a:pos x="516" y="976"/>
                  </a:cxn>
                  <a:cxn ang="0">
                    <a:pos x="503" y="979"/>
                  </a:cxn>
                  <a:cxn ang="0">
                    <a:pos x="0" y="1039"/>
                  </a:cxn>
                  <a:cxn ang="0">
                    <a:pos x="0" y="0"/>
                  </a:cxn>
                </a:cxnLst>
                <a:rect l="0" t="0" r="r" b="b"/>
                <a:pathLst>
                  <a:path w="569" h="1039">
                    <a:moveTo>
                      <a:pt x="0" y="0"/>
                    </a:moveTo>
                    <a:lnTo>
                      <a:pt x="496" y="53"/>
                    </a:lnTo>
                    <a:lnTo>
                      <a:pt x="511" y="58"/>
                    </a:lnTo>
                    <a:lnTo>
                      <a:pt x="524" y="63"/>
                    </a:lnTo>
                    <a:lnTo>
                      <a:pt x="536" y="69"/>
                    </a:lnTo>
                    <a:lnTo>
                      <a:pt x="546" y="78"/>
                    </a:lnTo>
                    <a:lnTo>
                      <a:pt x="554" y="87"/>
                    </a:lnTo>
                    <a:lnTo>
                      <a:pt x="562" y="99"/>
                    </a:lnTo>
                    <a:lnTo>
                      <a:pt x="566" y="112"/>
                    </a:lnTo>
                    <a:lnTo>
                      <a:pt x="569" y="129"/>
                    </a:lnTo>
                    <a:lnTo>
                      <a:pt x="569" y="908"/>
                    </a:lnTo>
                    <a:lnTo>
                      <a:pt x="569" y="923"/>
                    </a:lnTo>
                    <a:lnTo>
                      <a:pt x="566" y="936"/>
                    </a:lnTo>
                    <a:lnTo>
                      <a:pt x="559" y="948"/>
                    </a:lnTo>
                    <a:lnTo>
                      <a:pt x="551" y="958"/>
                    </a:lnTo>
                    <a:lnTo>
                      <a:pt x="541" y="966"/>
                    </a:lnTo>
                    <a:lnTo>
                      <a:pt x="529" y="973"/>
                    </a:lnTo>
                    <a:lnTo>
                      <a:pt x="516" y="976"/>
                    </a:lnTo>
                    <a:lnTo>
                      <a:pt x="503" y="979"/>
                    </a:lnTo>
                    <a:lnTo>
                      <a:pt x="0" y="10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15" name="Freeform 391"/>
              <p:cNvSpPr>
                <a:spLocks/>
              </p:cNvSpPr>
              <p:nvPr/>
            </p:nvSpPr>
            <p:spPr bwMode="auto">
              <a:xfrm>
                <a:off x="3017" y="1612"/>
                <a:ext cx="498" cy="59"/>
              </a:xfrm>
              <a:custGeom>
                <a:avLst/>
                <a:gdLst/>
                <a:ahLst/>
                <a:cxnLst>
                  <a:cxn ang="0">
                    <a:pos x="498" y="52"/>
                  </a:cxn>
                  <a:cxn ang="0">
                    <a:pos x="496" y="5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496" y="59"/>
                  </a:cxn>
                  <a:cxn ang="0">
                    <a:pos x="496" y="59"/>
                  </a:cxn>
                  <a:cxn ang="0">
                    <a:pos x="498" y="52"/>
                  </a:cxn>
                  <a:cxn ang="0">
                    <a:pos x="498" y="52"/>
                  </a:cxn>
                  <a:cxn ang="0">
                    <a:pos x="496" y="52"/>
                  </a:cxn>
                  <a:cxn ang="0">
                    <a:pos x="498" y="52"/>
                  </a:cxn>
                </a:cxnLst>
                <a:rect l="0" t="0" r="r" b="b"/>
                <a:pathLst>
                  <a:path w="498" h="59">
                    <a:moveTo>
                      <a:pt x="498" y="52"/>
                    </a:moveTo>
                    <a:lnTo>
                      <a:pt x="496" y="5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496" y="59"/>
                    </a:lnTo>
                    <a:lnTo>
                      <a:pt x="498" y="52"/>
                    </a:lnTo>
                    <a:lnTo>
                      <a:pt x="496" y="52"/>
                    </a:lnTo>
                    <a:lnTo>
                      <a:pt x="498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14" name="Freeform 390"/>
              <p:cNvSpPr>
                <a:spLocks/>
              </p:cNvSpPr>
              <p:nvPr/>
            </p:nvSpPr>
            <p:spPr bwMode="auto">
              <a:xfrm>
                <a:off x="3513" y="1664"/>
                <a:ext cx="78" cy="80"/>
              </a:xfrm>
              <a:custGeom>
                <a:avLst/>
                <a:gdLst/>
                <a:ahLst/>
                <a:cxnLst>
                  <a:cxn ang="0">
                    <a:pos x="78" y="80"/>
                  </a:cxn>
                  <a:cxn ang="0">
                    <a:pos x="76" y="80"/>
                  </a:cxn>
                  <a:cxn ang="0">
                    <a:pos x="73" y="62"/>
                  </a:cxn>
                  <a:cxn ang="0">
                    <a:pos x="70" y="48"/>
                  </a:cxn>
                  <a:cxn ang="0">
                    <a:pos x="61" y="37"/>
                  </a:cxn>
                  <a:cxn ang="0">
                    <a:pos x="52" y="27"/>
                  </a:cxn>
                  <a:cxn ang="0">
                    <a:pos x="42" y="19"/>
                  </a:cxn>
                  <a:cxn ang="0">
                    <a:pos x="30" y="12"/>
                  </a:cxn>
                  <a:cxn ang="0">
                    <a:pos x="17" y="5"/>
                  </a:cxn>
                  <a:cxn ang="0">
                    <a:pos x="2" y="0"/>
                  </a:cxn>
                  <a:cxn ang="0">
                    <a:pos x="0" y="7"/>
                  </a:cxn>
                  <a:cxn ang="0">
                    <a:pos x="14" y="12"/>
                  </a:cxn>
                  <a:cxn ang="0">
                    <a:pos x="27" y="17"/>
                  </a:cxn>
                  <a:cxn ang="0">
                    <a:pos x="37" y="22"/>
                  </a:cxn>
                  <a:cxn ang="0">
                    <a:pos x="47" y="30"/>
                  </a:cxn>
                  <a:cxn ang="0">
                    <a:pos x="55" y="40"/>
                  </a:cxn>
                  <a:cxn ang="0">
                    <a:pos x="63" y="50"/>
                  </a:cxn>
                  <a:cxn ang="0">
                    <a:pos x="68" y="63"/>
                  </a:cxn>
                  <a:cxn ang="0">
                    <a:pos x="70" y="80"/>
                  </a:cxn>
                  <a:cxn ang="0">
                    <a:pos x="70" y="80"/>
                  </a:cxn>
                  <a:cxn ang="0">
                    <a:pos x="78" y="80"/>
                  </a:cxn>
                </a:cxnLst>
                <a:rect l="0" t="0" r="r" b="b"/>
                <a:pathLst>
                  <a:path w="78" h="80">
                    <a:moveTo>
                      <a:pt x="78" y="80"/>
                    </a:moveTo>
                    <a:lnTo>
                      <a:pt x="76" y="80"/>
                    </a:lnTo>
                    <a:lnTo>
                      <a:pt x="73" y="62"/>
                    </a:lnTo>
                    <a:lnTo>
                      <a:pt x="70" y="48"/>
                    </a:lnTo>
                    <a:lnTo>
                      <a:pt x="61" y="37"/>
                    </a:lnTo>
                    <a:lnTo>
                      <a:pt x="52" y="27"/>
                    </a:lnTo>
                    <a:lnTo>
                      <a:pt x="42" y="19"/>
                    </a:lnTo>
                    <a:lnTo>
                      <a:pt x="30" y="12"/>
                    </a:lnTo>
                    <a:lnTo>
                      <a:pt x="17" y="5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14" y="12"/>
                    </a:lnTo>
                    <a:lnTo>
                      <a:pt x="27" y="17"/>
                    </a:lnTo>
                    <a:lnTo>
                      <a:pt x="37" y="22"/>
                    </a:lnTo>
                    <a:lnTo>
                      <a:pt x="47" y="30"/>
                    </a:lnTo>
                    <a:lnTo>
                      <a:pt x="55" y="40"/>
                    </a:lnTo>
                    <a:lnTo>
                      <a:pt x="63" y="50"/>
                    </a:lnTo>
                    <a:lnTo>
                      <a:pt x="68" y="63"/>
                    </a:lnTo>
                    <a:lnTo>
                      <a:pt x="70" y="80"/>
                    </a:lnTo>
                    <a:lnTo>
                      <a:pt x="78" y="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13" name="Freeform 389"/>
              <p:cNvSpPr>
                <a:spLocks/>
              </p:cNvSpPr>
              <p:nvPr/>
            </p:nvSpPr>
            <p:spPr bwMode="auto">
              <a:xfrm>
                <a:off x="3583" y="1744"/>
                <a:ext cx="8" cy="779"/>
              </a:xfrm>
              <a:custGeom>
                <a:avLst/>
                <a:gdLst/>
                <a:ahLst/>
                <a:cxnLst>
                  <a:cxn ang="0">
                    <a:pos x="6" y="779"/>
                  </a:cxn>
                  <a:cxn ang="0">
                    <a:pos x="8" y="779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779"/>
                  </a:cxn>
                  <a:cxn ang="0">
                    <a:pos x="0" y="779"/>
                  </a:cxn>
                  <a:cxn ang="0">
                    <a:pos x="6" y="779"/>
                  </a:cxn>
                </a:cxnLst>
                <a:rect l="0" t="0" r="r" b="b"/>
                <a:pathLst>
                  <a:path w="8" h="779">
                    <a:moveTo>
                      <a:pt x="6" y="779"/>
                    </a:moveTo>
                    <a:lnTo>
                      <a:pt x="8" y="779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79"/>
                    </a:lnTo>
                    <a:lnTo>
                      <a:pt x="6" y="7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12" name="Freeform 388"/>
              <p:cNvSpPr>
                <a:spLocks/>
              </p:cNvSpPr>
              <p:nvPr/>
            </p:nvSpPr>
            <p:spPr bwMode="auto">
              <a:xfrm>
                <a:off x="3520" y="2523"/>
                <a:ext cx="69" cy="73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0" y="73"/>
                  </a:cxn>
                  <a:cxn ang="0">
                    <a:pos x="15" y="71"/>
                  </a:cxn>
                  <a:cxn ang="0">
                    <a:pos x="28" y="66"/>
                  </a:cxn>
                  <a:cxn ang="0">
                    <a:pos x="40" y="60"/>
                  </a:cxn>
                  <a:cxn ang="0">
                    <a:pos x="51" y="51"/>
                  </a:cxn>
                  <a:cxn ang="0">
                    <a:pos x="59" y="41"/>
                  </a:cxn>
                  <a:cxn ang="0">
                    <a:pos x="64" y="30"/>
                  </a:cxn>
                  <a:cxn ang="0">
                    <a:pos x="69" y="15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63" y="15"/>
                  </a:cxn>
                  <a:cxn ang="0">
                    <a:pos x="59" y="28"/>
                  </a:cxn>
                  <a:cxn ang="0">
                    <a:pos x="53" y="38"/>
                  </a:cxn>
                  <a:cxn ang="0">
                    <a:pos x="46" y="48"/>
                  </a:cxn>
                  <a:cxn ang="0">
                    <a:pos x="36" y="55"/>
                  </a:cxn>
                  <a:cxn ang="0">
                    <a:pos x="25" y="61"/>
                  </a:cxn>
                  <a:cxn ang="0">
                    <a:pos x="13" y="65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0" y="73"/>
                  </a:cxn>
                </a:cxnLst>
                <a:rect l="0" t="0" r="r" b="b"/>
                <a:pathLst>
                  <a:path w="69" h="73">
                    <a:moveTo>
                      <a:pt x="0" y="73"/>
                    </a:moveTo>
                    <a:lnTo>
                      <a:pt x="0" y="73"/>
                    </a:lnTo>
                    <a:lnTo>
                      <a:pt x="15" y="71"/>
                    </a:lnTo>
                    <a:lnTo>
                      <a:pt x="28" y="66"/>
                    </a:lnTo>
                    <a:lnTo>
                      <a:pt x="40" y="60"/>
                    </a:lnTo>
                    <a:lnTo>
                      <a:pt x="51" y="51"/>
                    </a:lnTo>
                    <a:lnTo>
                      <a:pt x="59" y="41"/>
                    </a:lnTo>
                    <a:lnTo>
                      <a:pt x="64" y="30"/>
                    </a:lnTo>
                    <a:lnTo>
                      <a:pt x="69" y="15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63" y="15"/>
                    </a:lnTo>
                    <a:lnTo>
                      <a:pt x="59" y="28"/>
                    </a:lnTo>
                    <a:lnTo>
                      <a:pt x="53" y="38"/>
                    </a:lnTo>
                    <a:lnTo>
                      <a:pt x="46" y="48"/>
                    </a:lnTo>
                    <a:lnTo>
                      <a:pt x="36" y="55"/>
                    </a:lnTo>
                    <a:lnTo>
                      <a:pt x="25" y="61"/>
                    </a:lnTo>
                    <a:lnTo>
                      <a:pt x="13" y="65"/>
                    </a:lnTo>
                    <a:lnTo>
                      <a:pt x="0" y="68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11" name="Freeform 387"/>
              <p:cNvSpPr>
                <a:spLocks/>
              </p:cNvSpPr>
              <p:nvPr/>
            </p:nvSpPr>
            <p:spPr bwMode="auto">
              <a:xfrm>
                <a:off x="3012" y="2591"/>
                <a:ext cx="508" cy="66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5" y="66"/>
                  </a:cxn>
                  <a:cxn ang="0">
                    <a:pos x="508" y="5"/>
                  </a:cxn>
                  <a:cxn ang="0">
                    <a:pos x="508" y="0"/>
                  </a:cxn>
                  <a:cxn ang="0">
                    <a:pos x="5" y="61"/>
                  </a:cxn>
                  <a:cxn ang="0">
                    <a:pos x="8" y="63"/>
                  </a:cxn>
                  <a:cxn ang="0">
                    <a:pos x="0" y="63"/>
                  </a:cxn>
                  <a:cxn ang="0">
                    <a:pos x="0" y="66"/>
                  </a:cxn>
                  <a:cxn ang="0">
                    <a:pos x="5" y="66"/>
                  </a:cxn>
                  <a:cxn ang="0">
                    <a:pos x="0" y="63"/>
                  </a:cxn>
                </a:cxnLst>
                <a:rect l="0" t="0" r="r" b="b"/>
                <a:pathLst>
                  <a:path w="508" h="66">
                    <a:moveTo>
                      <a:pt x="0" y="63"/>
                    </a:moveTo>
                    <a:lnTo>
                      <a:pt x="5" y="66"/>
                    </a:lnTo>
                    <a:lnTo>
                      <a:pt x="508" y="5"/>
                    </a:lnTo>
                    <a:lnTo>
                      <a:pt x="508" y="0"/>
                    </a:lnTo>
                    <a:lnTo>
                      <a:pt x="5" y="61"/>
                    </a:lnTo>
                    <a:lnTo>
                      <a:pt x="8" y="63"/>
                    </a:lnTo>
                    <a:lnTo>
                      <a:pt x="0" y="63"/>
                    </a:lnTo>
                    <a:lnTo>
                      <a:pt x="0" y="66"/>
                    </a:lnTo>
                    <a:lnTo>
                      <a:pt x="5" y="66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10" name="Freeform 386"/>
              <p:cNvSpPr>
                <a:spLocks/>
              </p:cNvSpPr>
              <p:nvPr/>
            </p:nvSpPr>
            <p:spPr bwMode="auto">
              <a:xfrm>
                <a:off x="3012" y="1612"/>
                <a:ext cx="8" cy="104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0" y="1042"/>
                  </a:cxn>
                  <a:cxn ang="0">
                    <a:pos x="8" y="1042"/>
                  </a:cxn>
                  <a:cxn ang="0">
                    <a:pos x="8" y="3"/>
                  </a:cxn>
                  <a:cxn ang="0">
                    <a:pos x="5" y="6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8" h="1042">
                    <a:moveTo>
                      <a:pt x="5" y="0"/>
                    </a:moveTo>
                    <a:lnTo>
                      <a:pt x="0" y="3"/>
                    </a:lnTo>
                    <a:lnTo>
                      <a:pt x="0" y="1042"/>
                    </a:lnTo>
                    <a:lnTo>
                      <a:pt x="8" y="1042"/>
                    </a:lnTo>
                    <a:lnTo>
                      <a:pt x="8" y="3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09" name="Rectangle 385"/>
              <p:cNvSpPr>
                <a:spLocks noChangeArrowheads="1"/>
              </p:cNvSpPr>
              <p:nvPr/>
            </p:nvSpPr>
            <p:spPr bwMode="auto">
              <a:xfrm>
                <a:off x="1277" y="2100"/>
                <a:ext cx="3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08" name="Rectangle 384"/>
              <p:cNvSpPr>
                <a:spLocks noChangeArrowheads="1"/>
              </p:cNvSpPr>
              <p:nvPr/>
            </p:nvSpPr>
            <p:spPr bwMode="auto">
              <a:xfrm>
                <a:off x="1356" y="2100"/>
                <a:ext cx="7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07" name="Rectangle 383"/>
              <p:cNvSpPr>
                <a:spLocks noChangeArrowheads="1"/>
              </p:cNvSpPr>
              <p:nvPr/>
            </p:nvSpPr>
            <p:spPr bwMode="auto">
              <a:xfrm>
                <a:off x="1475" y="2100"/>
                <a:ext cx="4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06" name="Rectangle 382"/>
              <p:cNvSpPr>
                <a:spLocks noChangeArrowheads="1"/>
              </p:cNvSpPr>
              <p:nvPr/>
            </p:nvSpPr>
            <p:spPr bwMode="auto">
              <a:xfrm>
                <a:off x="1555" y="2100"/>
                <a:ext cx="8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05" name="Rectangle 381"/>
              <p:cNvSpPr>
                <a:spLocks noChangeArrowheads="1"/>
              </p:cNvSpPr>
              <p:nvPr/>
            </p:nvSpPr>
            <p:spPr bwMode="auto">
              <a:xfrm>
                <a:off x="1674" y="2100"/>
                <a:ext cx="4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04" name="Rectangle 380"/>
              <p:cNvSpPr>
                <a:spLocks noChangeArrowheads="1"/>
              </p:cNvSpPr>
              <p:nvPr/>
            </p:nvSpPr>
            <p:spPr bwMode="auto">
              <a:xfrm>
                <a:off x="1755" y="2100"/>
                <a:ext cx="7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03" name="Rectangle 379"/>
              <p:cNvSpPr>
                <a:spLocks noChangeArrowheads="1"/>
              </p:cNvSpPr>
              <p:nvPr/>
            </p:nvSpPr>
            <p:spPr bwMode="auto">
              <a:xfrm>
                <a:off x="1875" y="2100"/>
                <a:ext cx="4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02" name="Rectangle 378"/>
              <p:cNvSpPr>
                <a:spLocks noChangeArrowheads="1"/>
              </p:cNvSpPr>
              <p:nvPr/>
            </p:nvSpPr>
            <p:spPr bwMode="auto">
              <a:xfrm>
                <a:off x="1955" y="2100"/>
                <a:ext cx="8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01" name="Rectangle 377"/>
              <p:cNvSpPr>
                <a:spLocks noChangeArrowheads="1"/>
              </p:cNvSpPr>
              <p:nvPr/>
            </p:nvSpPr>
            <p:spPr bwMode="auto">
              <a:xfrm>
                <a:off x="2075" y="2100"/>
                <a:ext cx="4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00" name="Rectangle 376"/>
              <p:cNvSpPr>
                <a:spLocks noChangeArrowheads="1"/>
              </p:cNvSpPr>
              <p:nvPr/>
            </p:nvSpPr>
            <p:spPr bwMode="auto">
              <a:xfrm>
                <a:off x="2154" y="2100"/>
                <a:ext cx="8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99" name="Rectangle 375"/>
              <p:cNvSpPr>
                <a:spLocks noChangeArrowheads="1"/>
              </p:cNvSpPr>
              <p:nvPr/>
            </p:nvSpPr>
            <p:spPr bwMode="auto">
              <a:xfrm>
                <a:off x="2275" y="2100"/>
                <a:ext cx="3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98" name="Rectangle 374"/>
              <p:cNvSpPr>
                <a:spLocks noChangeArrowheads="1"/>
              </p:cNvSpPr>
              <p:nvPr/>
            </p:nvSpPr>
            <p:spPr bwMode="auto">
              <a:xfrm>
                <a:off x="2354" y="2100"/>
                <a:ext cx="8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97" name="Rectangle 373"/>
              <p:cNvSpPr>
                <a:spLocks noChangeArrowheads="1"/>
              </p:cNvSpPr>
              <p:nvPr/>
            </p:nvSpPr>
            <p:spPr bwMode="auto">
              <a:xfrm>
                <a:off x="2474" y="2100"/>
                <a:ext cx="4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96" name="Rectangle 372"/>
              <p:cNvSpPr>
                <a:spLocks noChangeArrowheads="1"/>
              </p:cNvSpPr>
              <p:nvPr/>
            </p:nvSpPr>
            <p:spPr bwMode="auto">
              <a:xfrm>
                <a:off x="2555" y="2100"/>
                <a:ext cx="7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95" name="Rectangle 371"/>
              <p:cNvSpPr>
                <a:spLocks noChangeArrowheads="1"/>
              </p:cNvSpPr>
              <p:nvPr/>
            </p:nvSpPr>
            <p:spPr bwMode="auto">
              <a:xfrm>
                <a:off x="2674" y="2100"/>
                <a:ext cx="4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94" name="Rectangle 370"/>
              <p:cNvSpPr>
                <a:spLocks noChangeArrowheads="1"/>
              </p:cNvSpPr>
              <p:nvPr/>
            </p:nvSpPr>
            <p:spPr bwMode="auto">
              <a:xfrm>
                <a:off x="2755" y="2100"/>
                <a:ext cx="7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93" name="Rectangle 369"/>
              <p:cNvSpPr>
                <a:spLocks noChangeArrowheads="1"/>
              </p:cNvSpPr>
              <p:nvPr/>
            </p:nvSpPr>
            <p:spPr bwMode="auto">
              <a:xfrm>
                <a:off x="2875" y="2100"/>
                <a:ext cx="4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92" name="Rectangle 368"/>
              <p:cNvSpPr>
                <a:spLocks noChangeArrowheads="1"/>
              </p:cNvSpPr>
              <p:nvPr/>
            </p:nvSpPr>
            <p:spPr bwMode="auto">
              <a:xfrm>
                <a:off x="2954" y="2100"/>
                <a:ext cx="7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91" name="Rectangle 367"/>
              <p:cNvSpPr>
                <a:spLocks noChangeArrowheads="1"/>
              </p:cNvSpPr>
              <p:nvPr/>
            </p:nvSpPr>
            <p:spPr bwMode="auto">
              <a:xfrm>
                <a:off x="3075" y="2100"/>
                <a:ext cx="3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90" name="Rectangle 366"/>
              <p:cNvSpPr>
                <a:spLocks noChangeArrowheads="1"/>
              </p:cNvSpPr>
              <p:nvPr/>
            </p:nvSpPr>
            <p:spPr bwMode="auto">
              <a:xfrm>
                <a:off x="3154" y="2100"/>
                <a:ext cx="8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89" name="Rectangle 365"/>
              <p:cNvSpPr>
                <a:spLocks noChangeArrowheads="1"/>
              </p:cNvSpPr>
              <p:nvPr/>
            </p:nvSpPr>
            <p:spPr bwMode="auto">
              <a:xfrm>
                <a:off x="3274" y="2100"/>
                <a:ext cx="4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88" name="Rectangle 364"/>
              <p:cNvSpPr>
                <a:spLocks noChangeArrowheads="1"/>
              </p:cNvSpPr>
              <p:nvPr/>
            </p:nvSpPr>
            <p:spPr bwMode="auto">
              <a:xfrm>
                <a:off x="3353" y="2100"/>
                <a:ext cx="8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87" name="Rectangle 363"/>
              <p:cNvSpPr>
                <a:spLocks noChangeArrowheads="1"/>
              </p:cNvSpPr>
              <p:nvPr/>
            </p:nvSpPr>
            <p:spPr bwMode="auto">
              <a:xfrm>
                <a:off x="3474" y="2100"/>
                <a:ext cx="3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86" name="Rectangle 362"/>
              <p:cNvSpPr>
                <a:spLocks noChangeArrowheads="1"/>
              </p:cNvSpPr>
              <p:nvPr/>
            </p:nvSpPr>
            <p:spPr bwMode="auto">
              <a:xfrm>
                <a:off x="3555" y="2100"/>
                <a:ext cx="7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85" name="Rectangle 361"/>
              <p:cNvSpPr>
                <a:spLocks noChangeArrowheads="1"/>
              </p:cNvSpPr>
              <p:nvPr/>
            </p:nvSpPr>
            <p:spPr bwMode="auto">
              <a:xfrm>
                <a:off x="3673" y="2100"/>
                <a:ext cx="4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84" name="Freeform 360"/>
              <p:cNvSpPr>
                <a:spLocks/>
              </p:cNvSpPr>
              <p:nvPr/>
            </p:nvSpPr>
            <p:spPr bwMode="auto">
              <a:xfrm>
                <a:off x="699" y="2056"/>
                <a:ext cx="550" cy="96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92" y="31"/>
                  </a:cxn>
                  <a:cxn ang="0">
                    <a:pos x="282" y="0"/>
                  </a:cxn>
                  <a:cxn ang="0">
                    <a:pos x="550" y="48"/>
                  </a:cxn>
                  <a:cxn ang="0">
                    <a:pos x="284" y="96"/>
                  </a:cxn>
                  <a:cxn ang="0">
                    <a:pos x="292" y="64"/>
                  </a:cxn>
                  <a:cxn ang="0">
                    <a:pos x="0" y="64"/>
                  </a:cxn>
                  <a:cxn ang="0">
                    <a:pos x="0" y="31"/>
                  </a:cxn>
                </a:cxnLst>
                <a:rect l="0" t="0" r="r" b="b"/>
                <a:pathLst>
                  <a:path w="550" h="96">
                    <a:moveTo>
                      <a:pt x="0" y="31"/>
                    </a:moveTo>
                    <a:lnTo>
                      <a:pt x="292" y="31"/>
                    </a:lnTo>
                    <a:lnTo>
                      <a:pt x="282" y="0"/>
                    </a:lnTo>
                    <a:lnTo>
                      <a:pt x="550" y="48"/>
                    </a:lnTo>
                    <a:lnTo>
                      <a:pt x="284" y="96"/>
                    </a:lnTo>
                    <a:lnTo>
                      <a:pt x="292" y="64"/>
                    </a:lnTo>
                    <a:lnTo>
                      <a:pt x="0" y="64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83" name="Freeform 359"/>
              <p:cNvSpPr>
                <a:spLocks/>
              </p:cNvSpPr>
              <p:nvPr/>
            </p:nvSpPr>
            <p:spPr bwMode="auto">
              <a:xfrm>
                <a:off x="699" y="2082"/>
                <a:ext cx="297" cy="10"/>
              </a:xfrm>
              <a:custGeom>
                <a:avLst/>
                <a:gdLst/>
                <a:ahLst/>
                <a:cxnLst>
                  <a:cxn ang="0">
                    <a:pos x="287" y="7"/>
                  </a:cxn>
                  <a:cxn ang="0">
                    <a:pos x="292" y="2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292" y="10"/>
                  </a:cxn>
                  <a:cxn ang="0">
                    <a:pos x="296" y="5"/>
                  </a:cxn>
                  <a:cxn ang="0">
                    <a:pos x="292" y="10"/>
                  </a:cxn>
                  <a:cxn ang="0">
                    <a:pos x="297" y="10"/>
                  </a:cxn>
                  <a:cxn ang="0">
                    <a:pos x="296" y="5"/>
                  </a:cxn>
                  <a:cxn ang="0">
                    <a:pos x="287" y="7"/>
                  </a:cxn>
                </a:cxnLst>
                <a:rect l="0" t="0" r="r" b="b"/>
                <a:pathLst>
                  <a:path w="297" h="10">
                    <a:moveTo>
                      <a:pt x="287" y="7"/>
                    </a:moveTo>
                    <a:lnTo>
                      <a:pt x="292" y="2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292" y="10"/>
                    </a:lnTo>
                    <a:lnTo>
                      <a:pt x="296" y="5"/>
                    </a:lnTo>
                    <a:lnTo>
                      <a:pt x="292" y="10"/>
                    </a:lnTo>
                    <a:lnTo>
                      <a:pt x="297" y="10"/>
                    </a:lnTo>
                    <a:lnTo>
                      <a:pt x="296" y="5"/>
                    </a:lnTo>
                    <a:lnTo>
                      <a:pt x="287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82" name="Freeform 358"/>
              <p:cNvSpPr>
                <a:spLocks/>
              </p:cNvSpPr>
              <p:nvPr/>
            </p:nvSpPr>
            <p:spPr bwMode="auto">
              <a:xfrm>
                <a:off x="973" y="2051"/>
                <a:ext cx="22" cy="38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3" y="6"/>
                  </a:cxn>
                  <a:cxn ang="0">
                    <a:pos x="13" y="38"/>
                  </a:cxn>
                  <a:cxn ang="0">
                    <a:pos x="22" y="36"/>
                  </a:cxn>
                  <a:cxn ang="0">
                    <a:pos x="13" y="5"/>
                  </a:cxn>
                  <a:cxn ang="0">
                    <a:pos x="7" y="10"/>
                  </a:cxn>
                  <a:cxn ang="0">
                    <a:pos x="8" y="2"/>
                  </a:cxn>
                  <a:cxn ang="0">
                    <a:pos x="0" y="0"/>
                  </a:cxn>
                  <a:cxn ang="0">
                    <a:pos x="3" y="6"/>
                  </a:cxn>
                  <a:cxn ang="0">
                    <a:pos x="8" y="2"/>
                  </a:cxn>
                </a:cxnLst>
                <a:rect l="0" t="0" r="r" b="b"/>
                <a:pathLst>
                  <a:path w="22" h="38">
                    <a:moveTo>
                      <a:pt x="8" y="2"/>
                    </a:moveTo>
                    <a:lnTo>
                      <a:pt x="3" y="6"/>
                    </a:lnTo>
                    <a:lnTo>
                      <a:pt x="13" y="38"/>
                    </a:lnTo>
                    <a:lnTo>
                      <a:pt x="22" y="36"/>
                    </a:lnTo>
                    <a:lnTo>
                      <a:pt x="13" y="5"/>
                    </a:lnTo>
                    <a:lnTo>
                      <a:pt x="7" y="10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81" name="Freeform 357"/>
              <p:cNvSpPr>
                <a:spLocks/>
              </p:cNvSpPr>
              <p:nvPr/>
            </p:nvSpPr>
            <p:spPr bwMode="auto">
              <a:xfrm>
                <a:off x="980" y="2053"/>
                <a:ext cx="295" cy="56"/>
              </a:xfrm>
              <a:custGeom>
                <a:avLst/>
                <a:gdLst/>
                <a:ahLst/>
                <a:cxnLst>
                  <a:cxn ang="0">
                    <a:pos x="270" y="56"/>
                  </a:cxn>
                  <a:cxn ang="0">
                    <a:pos x="270" y="47"/>
                  </a:cxn>
                  <a:cxn ang="0">
                    <a:pos x="1" y="0"/>
                  </a:cxn>
                  <a:cxn ang="0">
                    <a:pos x="0" y="8"/>
                  </a:cxn>
                  <a:cxn ang="0">
                    <a:pos x="269" y="56"/>
                  </a:cxn>
                  <a:cxn ang="0">
                    <a:pos x="269" y="47"/>
                  </a:cxn>
                  <a:cxn ang="0">
                    <a:pos x="270" y="56"/>
                  </a:cxn>
                  <a:cxn ang="0">
                    <a:pos x="295" y="51"/>
                  </a:cxn>
                  <a:cxn ang="0">
                    <a:pos x="270" y="47"/>
                  </a:cxn>
                  <a:cxn ang="0">
                    <a:pos x="270" y="56"/>
                  </a:cxn>
                </a:cxnLst>
                <a:rect l="0" t="0" r="r" b="b"/>
                <a:pathLst>
                  <a:path w="295" h="56">
                    <a:moveTo>
                      <a:pt x="270" y="56"/>
                    </a:moveTo>
                    <a:lnTo>
                      <a:pt x="270" y="47"/>
                    </a:lnTo>
                    <a:lnTo>
                      <a:pt x="1" y="0"/>
                    </a:lnTo>
                    <a:lnTo>
                      <a:pt x="0" y="8"/>
                    </a:lnTo>
                    <a:lnTo>
                      <a:pt x="269" y="56"/>
                    </a:lnTo>
                    <a:lnTo>
                      <a:pt x="269" y="47"/>
                    </a:lnTo>
                    <a:lnTo>
                      <a:pt x="270" y="56"/>
                    </a:lnTo>
                    <a:lnTo>
                      <a:pt x="295" y="51"/>
                    </a:lnTo>
                    <a:lnTo>
                      <a:pt x="270" y="47"/>
                    </a:lnTo>
                    <a:lnTo>
                      <a:pt x="27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80" name="Freeform 356"/>
              <p:cNvSpPr>
                <a:spLocks/>
              </p:cNvSpPr>
              <p:nvPr/>
            </p:nvSpPr>
            <p:spPr bwMode="auto">
              <a:xfrm>
                <a:off x="975" y="2100"/>
                <a:ext cx="275" cy="57"/>
              </a:xfrm>
              <a:custGeom>
                <a:avLst/>
                <a:gdLst/>
                <a:ahLst/>
                <a:cxnLst>
                  <a:cxn ang="0">
                    <a:pos x="3" y="50"/>
                  </a:cxn>
                  <a:cxn ang="0">
                    <a:pos x="8" y="55"/>
                  </a:cxn>
                  <a:cxn ang="0">
                    <a:pos x="275" y="9"/>
                  </a:cxn>
                  <a:cxn ang="0">
                    <a:pos x="274" y="0"/>
                  </a:cxn>
                  <a:cxn ang="0">
                    <a:pos x="6" y="47"/>
                  </a:cxn>
                  <a:cxn ang="0">
                    <a:pos x="13" y="52"/>
                  </a:cxn>
                  <a:cxn ang="0">
                    <a:pos x="3" y="50"/>
                  </a:cxn>
                  <a:cxn ang="0">
                    <a:pos x="0" y="57"/>
                  </a:cxn>
                  <a:cxn ang="0">
                    <a:pos x="8" y="55"/>
                  </a:cxn>
                  <a:cxn ang="0">
                    <a:pos x="3" y="50"/>
                  </a:cxn>
                </a:cxnLst>
                <a:rect l="0" t="0" r="r" b="b"/>
                <a:pathLst>
                  <a:path w="275" h="57">
                    <a:moveTo>
                      <a:pt x="3" y="50"/>
                    </a:moveTo>
                    <a:lnTo>
                      <a:pt x="8" y="55"/>
                    </a:lnTo>
                    <a:lnTo>
                      <a:pt x="275" y="9"/>
                    </a:lnTo>
                    <a:lnTo>
                      <a:pt x="274" y="0"/>
                    </a:lnTo>
                    <a:lnTo>
                      <a:pt x="6" y="47"/>
                    </a:lnTo>
                    <a:lnTo>
                      <a:pt x="13" y="52"/>
                    </a:lnTo>
                    <a:lnTo>
                      <a:pt x="3" y="50"/>
                    </a:lnTo>
                    <a:lnTo>
                      <a:pt x="0" y="57"/>
                    </a:lnTo>
                    <a:lnTo>
                      <a:pt x="8" y="55"/>
                    </a:lnTo>
                    <a:lnTo>
                      <a:pt x="3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79" name="Freeform 355"/>
              <p:cNvSpPr>
                <a:spLocks/>
              </p:cNvSpPr>
              <p:nvPr/>
            </p:nvSpPr>
            <p:spPr bwMode="auto">
              <a:xfrm>
                <a:off x="978" y="2115"/>
                <a:ext cx="18" cy="37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8" y="5"/>
                  </a:cxn>
                  <a:cxn ang="0">
                    <a:pos x="0" y="35"/>
                  </a:cxn>
                  <a:cxn ang="0">
                    <a:pos x="10" y="37"/>
                  </a:cxn>
                  <a:cxn ang="0">
                    <a:pos x="17" y="5"/>
                  </a:cxn>
                  <a:cxn ang="0">
                    <a:pos x="13" y="0"/>
                  </a:cxn>
                  <a:cxn ang="0">
                    <a:pos x="17" y="5"/>
                  </a:cxn>
                  <a:cxn ang="0">
                    <a:pos x="18" y="0"/>
                  </a:cxn>
                  <a:cxn ang="0">
                    <a:pos x="13" y="0"/>
                  </a:cxn>
                  <a:cxn ang="0">
                    <a:pos x="13" y="10"/>
                  </a:cxn>
                </a:cxnLst>
                <a:rect l="0" t="0" r="r" b="b"/>
                <a:pathLst>
                  <a:path w="18" h="37">
                    <a:moveTo>
                      <a:pt x="13" y="10"/>
                    </a:moveTo>
                    <a:lnTo>
                      <a:pt x="8" y="5"/>
                    </a:lnTo>
                    <a:lnTo>
                      <a:pt x="0" y="35"/>
                    </a:lnTo>
                    <a:lnTo>
                      <a:pt x="10" y="37"/>
                    </a:lnTo>
                    <a:lnTo>
                      <a:pt x="17" y="5"/>
                    </a:lnTo>
                    <a:lnTo>
                      <a:pt x="13" y="0"/>
                    </a:lnTo>
                    <a:lnTo>
                      <a:pt x="17" y="5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13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78" name="Freeform 354"/>
              <p:cNvSpPr>
                <a:spLocks/>
              </p:cNvSpPr>
              <p:nvPr/>
            </p:nvSpPr>
            <p:spPr bwMode="auto">
              <a:xfrm>
                <a:off x="694" y="2115"/>
                <a:ext cx="297" cy="1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5" y="10"/>
                  </a:cxn>
                  <a:cxn ang="0">
                    <a:pos x="297" y="10"/>
                  </a:cxn>
                  <a:cxn ang="0">
                    <a:pos x="297" y="0"/>
                  </a:cxn>
                  <a:cxn ang="0">
                    <a:pos x="5" y="0"/>
                  </a:cxn>
                  <a:cxn ang="0">
                    <a:pos x="12" y="5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5" y="10"/>
                  </a:cxn>
                  <a:cxn ang="0">
                    <a:pos x="0" y="5"/>
                  </a:cxn>
                </a:cxnLst>
                <a:rect l="0" t="0" r="r" b="b"/>
                <a:pathLst>
                  <a:path w="297" h="10">
                    <a:moveTo>
                      <a:pt x="0" y="5"/>
                    </a:moveTo>
                    <a:lnTo>
                      <a:pt x="5" y="10"/>
                    </a:lnTo>
                    <a:lnTo>
                      <a:pt x="297" y="10"/>
                    </a:lnTo>
                    <a:lnTo>
                      <a:pt x="297" y="0"/>
                    </a:lnTo>
                    <a:lnTo>
                      <a:pt x="5" y="0"/>
                    </a:lnTo>
                    <a:lnTo>
                      <a:pt x="12" y="5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77" name="Freeform 353"/>
              <p:cNvSpPr>
                <a:spLocks/>
              </p:cNvSpPr>
              <p:nvPr/>
            </p:nvSpPr>
            <p:spPr bwMode="auto">
              <a:xfrm>
                <a:off x="694" y="2082"/>
                <a:ext cx="12" cy="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0" y="38"/>
                  </a:cxn>
                  <a:cxn ang="0">
                    <a:pos x="12" y="38"/>
                  </a:cxn>
                  <a:cxn ang="0">
                    <a:pos x="12" y="5"/>
                  </a:cxn>
                  <a:cxn ang="0">
                    <a:pos x="5" y="1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5" y="0"/>
                  </a:cxn>
                </a:cxnLst>
                <a:rect l="0" t="0" r="r" b="b"/>
                <a:pathLst>
                  <a:path w="12" h="38">
                    <a:moveTo>
                      <a:pt x="5" y="0"/>
                    </a:moveTo>
                    <a:lnTo>
                      <a:pt x="0" y="5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5"/>
                    </a:lnTo>
                    <a:lnTo>
                      <a:pt x="5" y="1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76" name="Freeform 352"/>
              <p:cNvSpPr>
                <a:spLocks/>
              </p:cNvSpPr>
              <p:nvPr/>
            </p:nvSpPr>
            <p:spPr bwMode="auto">
              <a:xfrm>
                <a:off x="2845" y="2191"/>
                <a:ext cx="1104" cy="94"/>
              </a:xfrm>
              <a:custGeom>
                <a:avLst/>
                <a:gdLst/>
                <a:ahLst/>
                <a:cxnLst>
                  <a:cxn ang="0">
                    <a:pos x="1104" y="30"/>
                  </a:cxn>
                  <a:cxn ang="0">
                    <a:pos x="259" y="32"/>
                  </a:cxn>
                  <a:cxn ang="0">
                    <a:pos x="268" y="0"/>
                  </a:cxn>
                  <a:cxn ang="0">
                    <a:pos x="0" y="48"/>
                  </a:cxn>
                  <a:cxn ang="0">
                    <a:pos x="268" y="94"/>
                  </a:cxn>
                  <a:cxn ang="0">
                    <a:pos x="259" y="63"/>
                  </a:cxn>
                  <a:cxn ang="0">
                    <a:pos x="1104" y="65"/>
                  </a:cxn>
                  <a:cxn ang="0">
                    <a:pos x="1104" y="30"/>
                  </a:cxn>
                </a:cxnLst>
                <a:rect l="0" t="0" r="r" b="b"/>
                <a:pathLst>
                  <a:path w="1104" h="94">
                    <a:moveTo>
                      <a:pt x="1104" y="30"/>
                    </a:moveTo>
                    <a:lnTo>
                      <a:pt x="259" y="32"/>
                    </a:lnTo>
                    <a:lnTo>
                      <a:pt x="268" y="0"/>
                    </a:lnTo>
                    <a:lnTo>
                      <a:pt x="0" y="48"/>
                    </a:lnTo>
                    <a:lnTo>
                      <a:pt x="268" y="94"/>
                    </a:lnTo>
                    <a:lnTo>
                      <a:pt x="259" y="63"/>
                    </a:lnTo>
                    <a:lnTo>
                      <a:pt x="1104" y="65"/>
                    </a:lnTo>
                    <a:lnTo>
                      <a:pt x="1104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75" name="Freeform 351"/>
              <p:cNvSpPr>
                <a:spLocks/>
              </p:cNvSpPr>
              <p:nvPr/>
            </p:nvSpPr>
            <p:spPr bwMode="auto">
              <a:xfrm>
                <a:off x="3098" y="2216"/>
                <a:ext cx="851" cy="12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6" y="12"/>
                  </a:cxn>
                  <a:cxn ang="0">
                    <a:pos x="851" y="10"/>
                  </a:cxn>
                  <a:cxn ang="0">
                    <a:pos x="851" y="0"/>
                  </a:cxn>
                  <a:cxn ang="0">
                    <a:pos x="6" y="2"/>
                  </a:cxn>
                  <a:cxn ang="0">
                    <a:pos x="11" y="7"/>
                  </a:cxn>
                  <a:cxn ang="0">
                    <a:pos x="1" y="5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" y="5"/>
                  </a:cxn>
                </a:cxnLst>
                <a:rect l="0" t="0" r="r" b="b"/>
                <a:pathLst>
                  <a:path w="851" h="12">
                    <a:moveTo>
                      <a:pt x="1" y="5"/>
                    </a:moveTo>
                    <a:lnTo>
                      <a:pt x="6" y="12"/>
                    </a:lnTo>
                    <a:lnTo>
                      <a:pt x="851" y="10"/>
                    </a:lnTo>
                    <a:lnTo>
                      <a:pt x="851" y="0"/>
                    </a:lnTo>
                    <a:lnTo>
                      <a:pt x="6" y="2"/>
                    </a:lnTo>
                    <a:lnTo>
                      <a:pt x="11" y="7"/>
                    </a:lnTo>
                    <a:lnTo>
                      <a:pt x="1" y="5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74" name="Freeform 350"/>
              <p:cNvSpPr>
                <a:spLocks/>
              </p:cNvSpPr>
              <p:nvPr/>
            </p:nvSpPr>
            <p:spPr bwMode="auto">
              <a:xfrm>
                <a:off x="3099" y="2185"/>
                <a:ext cx="22" cy="38"/>
              </a:xfrm>
              <a:custGeom>
                <a:avLst/>
                <a:gdLst/>
                <a:ahLst/>
                <a:cxnLst>
                  <a:cxn ang="0">
                    <a:pos x="15" y="10"/>
                  </a:cxn>
                  <a:cxn ang="0">
                    <a:pos x="10" y="5"/>
                  </a:cxn>
                  <a:cxn ang="0">
                    <a:pos x="0" y="36"/>
                  </a:cxn>
                  <a:cxn ang="0">
                    <a:pos x="10" y="38"/>
                  </a:cxn>
                  <a:cxn ang="0">
                    <a:pos x="19" y="6"/>
                  </a:cxn>
                  <a:cxn ang="0">
                    <a:pos x="14" y="1"/>
                  </a:cxn>
                  <a:cxn ang="0">
                    <a:pos x="19" y="6"/>
                  </a:cxn>
                  <a:cxn ang="0">
                    <a:pos x="22" y="0"/>
                  </a:cxn>
                  <a:cxn ang="0">
                    <a:pos x="14" y="1"/>
                  </a:cxn>
                  <a:cxn ang="0">
                    <a:pos x="15" y="10"/>
                  </a:cxn>
                </a:cxnLst>
                <a:rect l="0" t="0" r="r" b="b"/>
                <a:pathLst>
                  <a:path w="22" h="38">
                    <a:moveTo>
                      <a:pt x="15" y="10"/>
                    </a:moveTo>
                    <a:lnTo>
                      <a:pt x="10" y="5"/>
                    </a:lnTo>
                    <a:lnTo>
                      <a:pt x="0" y="36"/>
                    </a:lnTo>
                    <a:lnTo>
                      <a:pt x="10" y="38"/>
                    </a:lnTo>
                    <a:lnTo>
                      <a:pt x="19" y="6"/>
                    </a:lnTo>
                    <a:lnTo>
                      <a:pt x="14" y="1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73" name="Freeform 349"/>
              <p:cNvSpPr>
                <a:spLocks/>
              </p:cNvSpPr>
              <p:nvPr/>
            </p:nvSpPr>
            <p:spPr bwMode="auto">
              <a:xfrm>
                <a:off x="2821" y="2186"/>
                <a:ext cx="293" cy="56"/>
              </a:xfrm>
              <a:custGeom>
                <a:avLst/>
                <a:gdLst/>
                <a:ahLst/>
                <a:cxnLst>
                  <a:cxn ang="0">
                    <a:pos x="26" y="48"/>
                  </a:cxn>
                  <a:cxn ang="0">
                    <a:pos x="26" y="56"/>
                  </a:cxn>
                  <a:cxn ang="0">
                    <a:pos x="293" y="9"/>
                  </a:cxn>
                  <a:cxn ang="0">
                    <a:pos x="292" y="0"/>
                  </a:cxn>
                  <a:cxn ang="0">
                    <a:pos x="24" y="48"/>
                  </a:cxn>
                  <a:cxn ang="0">
                    <a:pos x="24" y="56"/>
                  </a:cxn>
                  <a:cxn ang="0">
                    <a:pos x="24" y="48"/>
                  </a:cxn>
                  <a:cxn ang="0">
                    <a:pos x="0" y="53"/>
                  </a:cxn>
                  <a:cxn ang="0">
                    <a:pos x="24" y="56"/>
                  </a:cxn>
                  <a:cxn ang="0">
                    <a:pos x="26" y="48"/>
                  </a:cxn>
                </a:cxnLst>
                <a:rect l="0" t="0" r="r" b="b"/>
                <a:pathLst>
                  <a:path w="293" h="56">
                    <a:moveTo>
                      <a:pt x="26" y="48"/>
                    </a:moveTo>
                    <a:lnTo>
                      <a:pt x="26" y="56"/>
                    </a:lnTo>
                    <a:lnTo>
                      <a:pt x="293" y="9"/>
                    </a:lnTo>
                    <a:lnTo>
                      <a:pt x="292" y="0"/>
                    </a:lnTo>
                    <a:lnTo>
                      <a:pt x="24" y="48"/>
                    </a:lnTo>
                    <a:lnTo>
                      <a:pt x="24" y="56"/>
                    </a:lnTo>
                    <a:lnTo>
                      <a:pt x="24" y="48"/>
                    </a:lnTo>
                    <a:lnTo>
                      <a:pt x="0" y="53"/>
                    </a:lnTo>
                    <a:lnTo>
                      <a:pt x="24" y="56"/>
                    </a:lnTo>
                    <a:lnTo>
                      <a:pt x="26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72" name="Freeform 348"/>
              <p:cNvSpPr>
                <a:spLocks/>
              </p:cNvSpPr>
              <p:nvPr/>
            </p:nvSpPr>
            <p:spPr bwMode="auto">
              <a:xfrm>
                <a:off x="2845" y="2234"/>
                <a:ext cx="274" cy="56"/>
              </a:xfrm>
              <a:custGeom>
                <a:avLst/>
                <a:gdLst/>
                <a:ahLst/>
                <a:cxnLst>
                  <a:cxn ang="0">
                    <a:pos x="263" y="51"/>
                  </a:cxn>
                  <a:cxn ang="0">
                    <a:pos x="268" y="46"/>
                  </a:cxn>
                  <a:cxn ang="0">
                    <a:pos x="2" y="0"/>
                  </a:cxn>
                  <a:cxn ang="0">
                    <a:pos x="0" y="8"/>
                  </a:cxn>
                  <a:cxn ang="0">
                    <a:pos x="266" y="55"/>
                  </a:cxn>
                  <a:cxn ang="0">
                    <a:pos x="271" y="51"/>
                  </a:cxn>
                  <a:cxn ang="0">
                    <a:pos x="266" y="55"/>
                  </a:cxn>
                  <a:cxn ang="0">
                    <a:pos x="274" y="56"/>
                  </a:cxn>
                  <a:cxn ang="0">
                    <a:pos x="271" y="51"/>
                  </a:cxn>
                  <a:cxn ang="0">
                    <a:pos x="263" y="51"/>
                  </a:cxn>
                </a:cxnLst>
                <a:rect l="0" t="0" r="r" b="b"/>
                <a:pathLst>
                  <a:path w="274" h="56">
                    <a:moveTo>
                      <a:pt x="263" y="51"/>
                    </a:moveTo>
                    <a:lnTo>
                      <a:pt x="268" y="46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266" y="55"/>
                    </a:lnTo>
                    <a:lnTo>
                      <a:pt x="271" y="51"/>
                    </a:lnTo>
                    <a:lnTo>
                      <a:pt x="266" y="55"/>
                    </a:lnTo>
                    <a:lnTo>
                      <a:pt x="274" y="56"/>
                    </a:lnTo>
                    <a:lnTo>
                      <a:pt x="271" y="51"/>
                    </a:lnTo>
                    <a:lnTo>
                      <a:pt x="263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71" name="Freeform 347"/>
              <p:cNvSpPr>
                <a:spLocks/>
              </p:cNvSpPr>
              <p:nvPr/>
            </p:nvSpPr>
            <p:spPr bwMode="auto">
              <a:xfrm>
                <a:off x="3098" y="2249"/>
                <a:ext cx="18" cy="3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" y="7"/>
                  </a:cxn>
                  <a:cxn ang="0">
                    <a:pos x="10" y="36"/>
                  </a:cxn>
                  <a:cxn ang="0">
                    <a:pos x="18" y="36"/>
                  </a:cxn>
                  <a:cxn ang="0">
                    <a:pos x="11" y="5"/>
                  </a:cxn>
                  <a:cxn ang="0">
                    <a:pos x="6" y="10"/>
                  </a:cxn>
                  <a:cxn ang="0">
                    <a:pos x="6" y="0"/>
                  </a:cxn>
                  <a:cxn ang="0">
                    <a:pos x="0" y="2"/>
                  </a:cxn>
                  <a:cxn ang="0">
                    <a:pos x="1" y="7"/>
                  </a:cxn>
                  <a:cxn ang="0">
                    <a:pos x="6" y="0"/>
                  </a:cxn>
                </a:cxnLst>
                <a:rect l="0" t="0" r="r" b="b"/>
                <a:pathLst>
                  <a:path w="18" h="36">
                    <a:moveTo>
                      <a:pt x="6" y="0"/>
                    </a:moveTo>
                    <a:lnTo>
                      <a:pt x="1" y="7"/>
                    </a:lnTo>
                    <a:lnTo>
                      <a:pt x="10" y="36"/>
                    </a:lnTo>
                    <a:lnTo>
                      <a:pt x="18" y="36"/>
                    </a:lnTo>
                    <a:lnTo>
                      <a:pt x="11" y="5"/>
                    </a:lnTo>
                    <a:lnTo>
                      <a:pt x="6" y="10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1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70" name="Freeform 346"/>
              <p:cNvSpPr>
                <a:spLocks/>
              </p:cNvSpPr>
              <p:nvPr/>
            </p:nvSpPr>
            <p:spPr bwMode="auto">
              <a:xfrm>
                <a:off x="3104" y="2249"/>
                <a:ext cx="850" cy="12"/>
              </a:xfrm>
              <a:custGeom>
                <a:avLst/>
                <a:gdLst/>
                <a:ahLst/>
                <a:cxnLst>
                  <a:cxn ang="0">
                    <a:pos x="838" y="7"/>
                  </a:cxn>
                  <a:cxn ang="0">
                    <a:pos x="845" y="2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845" y="12"/>
                  </a:cxn>
                  <a:cxn ang="0">
                    <a:pos x="850" y="7"/>
                  </a:cxn>
                  <a:cxn ang="0">
                    <a:pos x="845" y="12"/>
                  </a:cxn>
                  <a:cxn ang="0">
                    <a:pos x="850" y="12"/>
                  </a:cxn>
                  <a:cxn ang="0">
                    <a:pos x="850" y="7"/>
                  </a:cxn>
                  <a:cxn ang="0">
                    <a:pos x="838" y="7"/>
                  </a:cxn>
                </a:cxnLst>
                <a:rect l="0" t="0" r="r" b="b"/>
                <a:pathLst>
                  <a:path w="850" h="12">
                    <a:moveTo>
                      <a:pt x="838" y="7"/>
                    </a:moveTo>
                    <a:lnTo>
                      <a:pt x="845" y="2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845" y="12"/>
                    </a:lnTo>
                    <a:lnTo>
                      <a:pt x="850" y="7"/>
                    </a:lnTo>
                    <a:lnTo>
                      <a:pt x="845" y="12"/>
                    </a:lnTo>
                    <a:lnTo>
                      <a:pt x="850" y="12"/>
                    </a:lnTo>
                    <a:lnTo>
                      <a:pt x="850" y="7"/>
                    </a:lnTo>
                    <a:lnTo>
                      <a:pt x="838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69" name="Freeform 345"/>
              <p:cNvSpPr>
                <a:spLocks/>
              </p:cNvSpPr>
              <p:nvPr/>
            </p:nvSpPr>
            <p:spPr bwMode="auto">
              <a:xfrm>
                <a:off x="3942" y="2216"/>
                <a:ext cx="12" cy="40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0" y="5"/>
                  </a:cxn>
                  <a:cxn ang="0">
                    <a:pos x="0" y="40"/>
                  </a:cxn>
                  <a:cxn ang="0">
                    <a:pos x="12" y="40"/>
                  </a:cxn>
                  <a:cxn ang="0">
                    <a:pos x="12" y="5"/>
                  </a:cxn>
                  <a:cxn ang="0">
                    <a:pos x="7" y="0"/>
                  </a:cxn>
                  <a:cxn ang="0">
                    <a:pos x="12" y="5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7" y="10"/>
                  </a:cxn>
                </a:cxnLst>
                <a:rect l="0" t="0" r="r" b="b"/>
                <a:pathLst>
                  <a:path w="12" h="40">
                    <a:moveTo>
                      <a:pt x="7" y="10"/>
                    </a:moveTo>
                    <a:lnTo>
                      <a:pt x="0" y="5"/>
                    </a:lnTo>
                    <a:lnTo>
                      <a:pt x="0" y="40"/>
                    </a:lnTo>
                    <a:lnTo>
                      <a:pt x="12" y="40"/>
                    </a:lnTo>
                    <a:lnTo>
                      <a:pt x="12" y="5"/>
                    </a:lnTo>
                    <a:lnTo>
                      <a:pt x="7" y="0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68" name="Freeform 344"/>
              <p:cNvSpPr>
                <a:spLocks/>
              </p:cNvSpPr>
              <p:nvPr/>
            </p:nvSpPr>
            <p:spPr bwMode="auto">
              <a:xfrm>
                <a:off x="3574" y="1861"/>
                <a:ext cx="550" cy="94"/>
              </a:xfrm>
              <a:custGeom>
                <a:avLst/>
                <a:gdLst/>
                <a:ahLst/>
                <a:cxnLst>
                  <a:cxn ang="0">
                    <a:pos x="550" y="31"/>
                  </a:cxn>
                  <a:cxn ang="0">
                    <a:pos x="258" y="31"/>
                  </a:cxn>
                  <a:cxn ang="0">
                    <a:pos x="268" y="0"/>
                  </a:cxn>
                  <a:cxn ang="0">
                    <a:pos x="0" y="48"/>
                  </a:cxn>
                  <a:cxn ang="0">
                    <a:pos x="266" y="94"/>
                  </a:cxn>
                  <a:cxn ang="0">
                    <a:pos x="258" y="63"/>
                  </a:cxn>
                  <a:cxn ang="0">
                    <a:pos x="550" y="63"/>
                  </a:cxn>
                  <a:cxn ang="0">
                    <a:pos x="550" y="31"/>
                  </a:cxn>
                </a:cxnLst>
                <a:rect l="0" t="0" r="r" b="b"/>
                <a:pathLst>
                  <a:path w="550" h="94">
                    <a:moveTo>
                      <a:pt x="550" y="31"/>
                    </a:moveTo>
                    <a:lnTo>
                      <a:pt x="258" y="31"/>
                    </a:lnTo>
                    <a:lnTo>
                      <a:pt x="268" y="0"/>
                    </a:lnTo>
                    <a:lnTo>
                      <a:pt x="0" y="48"/>
                    </a:lnTo>
                    <a:lnTo>
                      <a:pt x="266" y="94"/>
                    </a:lnTo>
                    <a:lnTo>
                      <a:pt x="258" y="63"/>
                    </a:lnTo>
                    <a:lnTo>
                      <a:pt x="550" y="63"/>
                    </a:lnTo>
                    <a:lnTo>
                      <a:pt x="55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67" name="Freeform 343"/>
              <p:cNvSpPr>
                <a:spLocks/>
              </p:cNvSpPr>
              <p:nvPr/>
            </p:nvSpPr>
            <p:spPr bwMode="auto">
              <a:xfrm>
                <a:off x="3825" y="1887"/>
                <a:ext cx="299" cy="10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7" y="10"/>
                  </a:cxn>
                  <a:cxn ang="0">
                    <a:pos x="299" y="10"/>
                  </a:cxn>
                  <a:cxn ang="0">
                    <a:pos x="299" y="0"/>
                  </a:cxn>
                  <a:cxn ang="0">
                    <a:pos x="7" y="0"/>
                  </a:cxn>
                  <a:cxn ang="0">
                    <a:pos x="12" y="5"/>
                  </a:cxn>
                  <a:cxn ang="0">
                    <a:pos x="2" y="4"/>
                  </a:cxn>
                  <a:cxn ang="0">
                    <a:pos x="0" y="10"/>
                  </a:cxn>
                  <a:cxn ang="0">
                    <a:pos x="7" y="10"/>
                  </a:cxn>
                  <a:cxn ang="0">
                    <a:pos x="2" y="4"/>
                  </a:cxn>
                </a:cxnLst>
                <a:rect l="0" t="0" r="r" b="b"/>
                <a:pathLst>
                  <a:path w="299" h="10">
                    <a:moveTo>
                      <a:pt x="2" y="4"/>
                    </a:moveTo>
                    <a:lnTo>
                      <a:pt x="7" y="10"/>
                    </a:lnTo>
                    <a:lnTo>
                      <a:pt x="299" y="10"/>
                    </a:lnTo>
                    <a:lnTo>
                      <a:pt x="299" y="0"/>
                    </a:lnTo>
                    <a:lnTo>
                      <a:pt x="7" y="0"/>
                    </a:lnTo>
                    <a:lnTo>
                      <a:pt x="12" y="5"/>
                    </a:lnTo>
                    <a:lnTo>
                      <a:pt x="2" y="4"/>
                    </a:lnTo>
                    <a:lnTo>
                      <a:pt x="0" y="10"/>
                    </a:lnTo>
                    <a:lnTo>
                      <a:pt x="7" y="1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66" name="Freeform 342"/>
              <p:cNvSpPr>
                <a:spLocks/>
              </p:cNvSpPr>
              <p:nvPr/>
            </p:nvSpPr>
            <p:spPr bwMode="auto">
              <a:xfrm>
                <a:off x="3827" y="1854"/>
                <a:ext cx="21" cy="38"/>
              </a:xfrm>
              <a:custGeom>
                <a:avLst/>
                <a:gdLst/>
                <a:ahLst/>
                <a:cxnLst>
                  <a:cxn ang="0">
                    <a:pos x="16" y="10"/>
                  </a:cxn>
                  <a:cxn ang="0">
                    <a:pos x="10" y="5"/>
                  </a:cxn>
                  <a:cxn ang="0">
                    <a:pos x="0" y="37"/>
                  </a:cxn>
                  <a:cxn ang="0">
                    <a:pos x="10" y="38"/>
                  </a:cxn>
                  <a:cxn ang="0">
                    <a:pos x="20" y="7"/>
                  </a:cxn>
                  <a:cxn ang="0">
                    <a:pos x="15" y="2"/>
                  </a:cxn>
                  <a:cxn ang="0">
                    <a:pos x="20" y="7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6" y="10"/>
                  </a:cxn>
                </a:cxnLst>
                <a:rect l="0" t="0" r="r" b="b"/>
                <a:pathLst>
                  <a:path w="21" h="38">
                    <a:moveTo>
                      <a:pt x="16" y="10"/>
                    </a:moveTo>
                    <a:lnTo>
                      <a:pt x="10" y="5"/>
                    </a:lnTo>
                    <a:lnTo>
                      <a:pt x="0" y="37"/>
                    </a:lnTo>
                    <a:lnTo>
                      <a:pt x="10" y="38"/>
                    </a:lnTo>
                    <a:lnTo>
                      <a:pt x="20" y="7"/>
                    </a:lnTo>
                    <a:lnTo>
                      <a:pt x="15" y="2"/>
                    </a:lnTo>
                    <a:lnTo>
                      <a:pt x="20" y="7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65" name="Freeform 341"/>
              <p:cNvSpPr>
                <a:spLocks/>
              </p:cNvSpPr>
              <p:nvPr/>
            </p:nvSpPr>
            <p:spPr bwMode="auto">
              <a:xfrm>
                <a:off x="3548" y="1856"/>
                <a:ext cx="295" cy="56"/>
              </a:xfrm>
              <a:custGeom>
                <a:avLst/>
                <a:gdLst/>
                <a:ahLst/>
                <a:cxnLst>
                  <a:cxn ang="0">
                    <a:pos x="26" y="48"/>
                  </a:cxn>
                  <a:cxn ang="0">
                    <a:pos x="26" y="56"/>
                  </a:cxn>
                  <a:cxn ang="0">
                    <a:pos x="295" y="8"/>
                  </a:cxn>
                  <a:cxn ang="0">
                    <a:pos x="294" y="0"/>
                  </a:cxn>
                  <a:cxn ang="0">
                    <a:pos x="25" y="48"/>
                  </a:cxn>
                  <a:cxn ang="0">
                    <a:pos x="25" y="56"/>
                  </a:cxn>
                  <a:cxn ang="0">
                    <a:pos x="25" y="48"/>
                  </a:cxn>
                  <a:cxn ang="0">
                    <a:pos x="0" y="53"/>
                  </a:cxn>
                  <a:cxn ang="0">
                    <a:pos x="25" y="56"/>
                  </a:cxn>
                  <a:cxn ang="0">
                    <a:pos x="26" y="48"/>
                  </a:cxn>
                </a:cxnLst>
                <a:rect l="0" t="0" r="r" b="b"/>
                <a:pathLst>
                  <a:path w="295" h="56">
                    <a:moveTo>
                      <a:pt x="26" y="48"/>
                    </a:moveTo>
                    <a:lnTo>
                      <a:pt x="26" y="56"/>
                    </a:lnTo>
                    <a:lnTo>
                      <a:pt x="295" y="8"/>
                    </a:lnTo>
                    <a:lnTo>
                      <a:pt x="294" y="0"/>
                    </a:lnTo>
                    <a:lnTo>
                      <a:pt x="25" y="48"/>
                    </a:lnTo>
                    <a:lnTo>
                      <a:pt x="25" y="56"/>
                    </a:lnTo>
                    <a:lnTo>
                      <a:pt x="25" y="48"/>
                    </a:lnTo>
                    <a:lnTo>
                      <a:pt x="0" y="53"/>
                    </a:lnTo>
                    <a:lnTo>
                      <a:pt x="25" y="56"/>
                    </a:lnTo>
                    <a:lnTo>
                      <a:pt x="26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64" name="Freeform 340"/>
              <p:cNvSpPr>
                <a:spLocks/>
              </p:cNvSpPr>
              <p:nvPr/>
            </p:nvSpPr>
            <p:spPr bwMode="auto">
              <a:xfrm>
                <a:off x="3573" y="1904"/>
                <a:ext cx="274" cy="56"/>
              </a:xfrm>
              <a:custGeom>
                <a:avLst/>
                <a:gdLst/>
                <a:ahLst/>
                <a:cxnLst>
                  <a:cxn ang="0">
                    <a:pos x="262" y="51"/>
                  </a:cxn>
                  <a:cxn ang="0">
                    <a:pos x="269" y="46"/>
                  </a:cxn>
                  <a:cxn ang="0">
                    <a:pos x="1" y="0"/>
                  </a:cxn>
                  <a:cxn ang="0">
                    <a:pos x="0" y="8"/>
                  </a:cxn>
                  <a:cxn ang="0">
                    <a:pos x="267" y="54"/>
                  </a:cxn>
                  <a:cxn ang="0">
                    <a:pos x="272" y="51"/>
                  </a:cxn>
                  <a:cxn ang="0">
                    <a:pos x="267" y="54"/>
                  </a:cxn>
                  <a:cxn ang="0">
                    <a:pos x="274" y="56"/>
                  </a:cxn>
                  <a:cxn ang="0">
                    <a:pos x="272" y="51"/>
                  </a:cxn>
                  <a:cxn ang="0">
                    <a:pos x="262" y="51"/>
                  </a:cxn>
                </a:cxnLst>
                <a:rect l="0" t="0" r="r" b="b"/>
                <a:pathLst>
                  <a:path w="274" h="56">
                    <a:moveTo>
                      <a:pt x="262" y="51"/>
                    </a:moveTo>
                    <a:lnTo>
                      <a:pt x="269" y="46"/>
                    </a:lnTo>
                    <a:lnTo>
                      <a:pt x="1" y="0"/>
                    </a:lnTo>
                    <a:lnTo>
                      <a:pt x="0" y="8"/>
                    </a:lnTo>
                    <a:lnTo>
                      <a:pt x="267" y="54"/>
                    </a:lnTo>
                    <a:lnTo>
                      <a:pt x="272" y="51"/>
                    </a:lnTo>
                    <a:lnTo>
                      <a:pt x="267" y="54"/>
                    </a:lnTo>
                    <a:lnTo>
                      <a:pt x="274" y="56"/>
                    </a:lnTo>
                    <a:lnTo>
                      <a:pt x="272" y="51"/>
                    </a:lnTo>
                    <a:lnTo>
                      <a:pt x="262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63" name="Freeform 339"/>
              <p:cNvSpPr>
                <a:spLocks/>
              </p:cNvSpPr>
              <p:nvPr/>
            </p:nvSpPr>
            <p:spPr bwMode="auto">
              <a:xfrm>
                <a:off x="3825" y="1919"/>
                <a:ext cx="20" cy="36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6"/>
                  </a:cxn>
                  <a:cxn ang="0">
                    <a:pos x="10" y="36"/>
                  </a:cxn>
                  <a:cxn ang="0">
                    <a:pos x="20" y="36"/>
                  </a:cxn>
                  <a:cxn ang="0">
                    <a:pos x="12" y="5"/>
                  </a:cxn>
                  <a:cxn ang="0">
                    <a:pos x="7" y="10"/>
                  </a:cxn>
                  <a:cxn ang="0">
                    <a:pos x="7" y="0"/>
                  </a:cxn>
                  <a:cxn ang="0">
                    <a:pos x="0" y="1"/>
                  </a:cxn>
                  <a:cxn ang="0">
                    <a:pos x="2" y="6"/>
                  </a:cxn>
                  <a:cxn ang="0">
                    <a:pos x="7" y="0"/>
                  </a:cxn>
                </a:cxnLst>
                <a:rect l="0" t="0" r="r" b="b"/>
                <a:pathLst>
                  <a:path w="20" h="36">
                    <a:moveTo>
                      <a:pt x="7" y="0"/>
                    </a:moveTo>
                    <a:lnTo>
                      <a:pt x="2" y="6"/>
                    </a:lnTo>
                    <a:lnTo>
                      <a:pt x="10" y="36"/>
                    </a:lnTo>
                    <a:lnTo>
                      <a:pt x="20" y="36"/>
                    </a:lnTo>
                    <a:lnTo>
                      <a:pt x="12" y="5"/>
                    </a:lnTo>
                    <a:lnTo>
                      <a:pt x="7" y="10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2" y="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62" name="Freeform 338"/>
              <p:cNvSpPr>
                <a:spLocks/>
              </p:cNvSpPr>
              <p:nvPr/>
            </p:nvSpPr>
            <p:spPr bwMode="auto">
              <a:xfrm>
                <a:off x="3832" y="1919"/>
                <a:ext cx="298" cy="10"/>
              </a:xfrm>
              <a:custGeom>
                <a:avLst/>
                <a:gdLst/>
                <a:ahLst/>
                <a:cxnLst>
                  <a:cxn ang="0">
                    <a:pos x="287" y="5"/>
                  </a:cxn>
                  <a:cxn ang="0">
                    <a:pos x="292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292" y="10"/>
                  </a:cxn>
                  <a:cxn ang="0">
                    <a:pos x="298" y="5"/>
                  </a:cxn>
                  <a:cxn ang="0">
                    <a:pos x="292" y="10"/>
                  </a:cxn>
                  <a:cxn ang="0">
                    <a:pos x="298" y="10"/>
                  </a:cxn>
                  <a:cxn ang="0">
                    <a:pos x="298" y="5"/>
                  </a:cxn>
                  <a:cxn ang="0">
                    <a:pos x="287" y="5"/>
                  </a:cxn>
                </a:cxnLst>
                <a:rect l="0" t="0" r="r" b="b"/>
                <a:pathLst>
                  <a:path w="298" h="10">
                    <a:moveTo>
                      <a:pt x="287" y="5"/>
                    </a:moveTo>
                    <a:lnTo>
                      <a:pt x="292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292" y="10"/>
                    </a:lnTo>
                    <a:lnTo>
                      <a:pt x="298" y="5"/>
                    </a:lnTo>
                    <a:lnTo>
                      <a:pt x="292" y="10"/>
                    </a:lnTo>
                    <a:lnTo>
                      <a:pt x="298" y="10"/>
                    </a:lnTo>
                    <a:lnTo>
                      <a:pt x="298" y="5"/>
                    </a:lnTo>
                    <a:lnTo>
                      <a:pt x="287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61" name="Freeform 337"/>
              <p:cNvSpPr>
                <a:spLocks/>
              </p:cNvSpPr>
              <p:nvPr/>
            </p:nvSpPr>
            <p:spPr bwMode="auto">
              <a:xfrm>
                <a:off x="4119" y="1887"/>
                <a:ext cx="11" cy="37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0" y="5"/>
                  </a:cxn>
                  <a:cxn ang="0">
                    <a:pos x="0" y="37"/>
                  </a:cxn>
                  <a:cxn ang="0">
                    <a:pos x="11" y="37"/>
                  </a:cxn>
                  <a:cxn ang="0">
                    <a:pos x="11" y="5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5" y="10"/>
                  </a:cxn>
                </a:cxnLst>
                <a:rect l="0" t="0" r="r" b="b"/>
                <a:pathLst>
                  <a:path w="11" h="37">
                    <a:moveTo>
                      <a:pt x="5" y="10"/>
                    </a:moveTo>
                    <a:lnTo>
                      <a:pt x="0" y="5"/>
                    </a:lnTo>
                    <a:lnTo>
                      <a:pt x="0" y="37"/>
                    </a:lnTo>
                    <a:lnTo>
                      <a:pt x="11" y="37"/>
                    </a:lnTo>
                    <a:lnTo>
                      <a:pt x="11" y="5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60" name="Freeform 336"/>
              <p:cNvSpPr>
                <a:spLocks/>
              </p:cNvSpPr>
              <p:nvPr/>
            </p:nvSpPr>
            <p:spPr bwMode="auto">
              <a:xfrm>
                <a:off x="1808" y="150"/>
                <a:ext cx="112" cy="471"/>
              </a:xfrm>
              <a:custGeom>
                <a:avLst/>
                <a:gdLst/>
                <a:ahLst/>
                <a:cxnLst>
                  <a:cxn ang="0">
                    <a:pos x="36" y="471"/>
                  </a:cxn>
                  <a:cxn ang="0">
                    <a:pos x="38" y="222"/>
                  </a:cxn>
                  <a:cxn ang="0">
                    <a:pos x="0" y="230"/>
                  </a:cxn>
                  <a:cxn ang="0">
                    <a:pos x="58" y="0"/>
                  </a:cxn>
                  <a:cxn ang="0">
                    <a:pos x="112" y="228"/>
                  </a:cxn>
                  <a:cxn ang="0">
                    <a:pos x="76" y="222"/>
                  </a:cxn>
                  <a:cxn ang="0">
                    <a:pos x="77" y="471"/>
                  </a:cxn>
                  <a:cxn ang="0">
                    <a:pos x="36" y="471"/>
                  </a:cxn>
                </a:cxnLst>
                <a:rect l="0" t="0" r="r" b="b"/>
                <a:pathLst>
                  <a:path w="112" h="471">
                    <a:moveTo>
                      <a:pt x="36" y="471"/>
                    </a:moveTo>
                    <a:lnTo>
                      <a:pt x="38" y="222"/>
                    </a:lnTo>
                    <a:lnTo>
                      <a:pt x="0" y="230"/>
                    </a:lnTo>
                    <a:lnTo>
                      <a:pt x="58" y="0"/>
                    </a:lnTo>
                    <a:lnTo>
                      <a:pt x="112" y="228"/>
                    </a:lnTo>
                    <a:lnTo>
                      <a:pt x="76" y="222"/>
                    </a:lnTo>
                    <a:lnTo>
                      <a:pt x="77" y="471"/>
                    </a:lnTo>
                    <a:lnTo>
                      <a:pt x="36" y="4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59" name="Freeform 335"/>
              <p:cNvSpPr>
                <a:spLocks/>
              </p:cNvSpPr>
              <p:nvPr/>
            </p:nvSpPr>
            <p:spPr bwMode="auto">
              <a:xfrm>
                <a:off x="1839" y="367"/>
                <a:ext cx="13" cy="254"/>
              </a:xfrm>
              <a:custGeom>
                <a:avLst/>
                <a:gdLst/>
                <a:ahLst/>
                <a:cxnLst>
                  <a:cxn ang="0">
                    <a:pos x="8" y="9"/>
                  </a:cxn>
                  <a:cxn ang="0">
                    <a:pos x="2" y="5"/>
                  </a:cxn>
                  <a:cxn ang="0">
                    <a:pos x="0" y="254"/>
                  </a:cxn>
                  <a:cxn ang="0">
                    <a:pos x="12" y="254"/>
                  </a:cxn>
                  <a:cxn ang="0">
                    <a:pos x="13" y="5"/>
                  </a:cxn>
                  <a:cxn ang="0">
                    <a:pos x="7" y="1"/>
                  </a:cxn>
                  <a:cxn ang="0">
                    <a:pos x="13" y="5"/>
                  </a:cxn>
                  <a:cxn ang="0">
                    <a:pos x="13" y="0"/>
                  </a:cxn>
                  <a:cxn ang="0">
                    <a:pos x="7" y="1"/>
                  </a:cxn>
                  <a:cxn ang="0">
                    <a:pos x="8" y="9"/>
                  </a:cxn>
                </a:cxnLst>
                <a:rect l="0" t="0" r="r" b="b"/>
                <a:pathLst>
                  <a:path w="13" h="254">
                    <a:moveTo>
                      <a:pt x="8" y="9"/>
                    </a:moveTo>
                    <a:lnTo>
                      <a:pt x="2" y="5"/>
                    </a:lnTo>
                    <a:lnTo>
                      <a:pt x="0" y="254"/>
                    </a:lnTo>
                    <a:lnTo>
                      <a:pt x="12" y="254"/>
                    </a:lnTo>
                    <a:lnTo>
                      <a:pt x="13" y="5"/>
                    </a:lnTo>
                    <a:lnTo>
                      <a:pt x="7" y="1"/>
                    </a:lnTo>
                    <a:lnTo>
                      <a:pt x="13" y="5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58" name="Freeform 334"/>
              <p:cNvSpPr>
                <a:spLocks/>
              </p:cNvSpPr>
              <p:nvPr/>
            </p:nvSpPr>
            <p:spPr bwMode="auto">
              <a:xfrm>
                <a:off x="1801" y="368"/>
                <a:ext cx="46" cy="18"/>
              </a:xfrm>
              <a:custGeom>
                <a:avLst/>
                <a:gdLst/>
                <a:ahLst/>
                <a:cxnLst>
                  <a:cxn ang="0">
                    <a:pos x="4" y="12"/>
                  </a:cxn>
                  <a:cxn ang="0">
                    <a:pos x="8" y="17"/>
                  </a:cxn>
                  <a:cxn ang="0">
                    <a:pos x="46" y="8"/>
                  </a:cxn>
                  <a:cxn ang="0">
                    <a:pos x="45" y="0"/>
                  </a:cxn>
                  <a:cxn ang="0">
                    <a:pos x="7" y="8"/>
                  </a:cxn>
                  <a:cxn ang="0">
                    <a:pos x="12" y="13"/>
                  </a:cxn>
                  <a:cxn ang="0">
                    <a:pos x="4" y="12"/>
                  </a:cxn>
                  <a:cxn ang="0">
                    <a:pos x="0" y="18"/>
                  </a:cxn>
                  <a:cxn ang="0">
                    <a:pos x="8" y="17"/>
                  </a:cxn>
                  <a:cxn ang="0">
                    <a:pos x="4" y="12"/>
                  </a:cxn>
                </a:cxnLst>
                <a:rect l="0" t="0" r="r" b="b"/>
                <a:pathLst>
                  <a:path w="46" h="18">
                    <a:moveTo>
                      <a:pt x="4" y="12"/>
                    </a:moveTo>
                    <a:lnTo>
                      <a:pt x="8" y="17"/>
                    </a:lnTo>
                    <a:lnTo>
                      <a:pt x="46" y="8"/>
                    </a:lnTo>
                    <a:lnTo>
                      <a:pt x="45" y="0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4" y="12"/>
                    </a:lnTo>
                    <a:lnTo>
                      <a:pt x="0" y="18"/>
                    </a:lnTo>
                    <a:lnTo>
                      <a:pt x="8" y="17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57" name="Freeform 333"/>
              <p:cNvSpPr>
                <a:spLocks/>
              </p:cNvSpPr>
              <p:nvPr/>
            </p:nvSpPr>
            <p:spPr bwMode="auto">
              <a:xfrm>
                <a:off x="1805" y="129"/>
                <a:ext cx="66" cy="252"/>
              </a:xfrm>
              <a:custGeom>
                <a:avLst/>
                <a:gdLst/>
                <a:ahLst/>
                <a:cxnLst>
                  <a:cxn ang="0">
                    <a:pos x="66" y="21"/>
                  </a:cxn>
                  <a:cxn ang="0">
                    <a:pos x="56" y="21"/>
                  </a:cxn>
                  <a:cxn ang="0">
                    <a:pos x="0" y="251"/>
                  </a:cxn>
                  <a:cxn ang="0">
                    <a:pos x="8" y="252"/>
                  </a:cxn>
                  <a:cxn ang="0">
                    <a:pos x="66" y="23"/>
                  </a:cxn>
                  <a:cxn ang="0">
                    <a:pos x="56" y="23"/>
                  </a:cxn>
                  <a:cxn ang="0">
                    <a:pos x="66" y="21"/>
                  </a:cxn>
                  <a:cxn ang="0">
                    <a:pos x="61" y="0"/>
                  </a:cxn>
                  <a:cxn ang="0">
                    <a:pos x="56" y="21"/>
                  </a:cxn>
                  <a:cxn ang="0">
                    <a:pos x="66" y="21"/>
                  </a:cxn>
                </a:cxnLst>
                <a:rect l="0" t="0" r="r" b="b"/>
                <a:pathLst>
                  <a:path w="66" h="252">
                    <a:moveTo>
                      <a:pt x="66" y="21"/>
                    </a:moveTo>
                    <a:lnTo>
                      <a:pt x="56" y="21"/>
                    </a:lnTo>
                    <a:lnTo>
                      <a:pt x="0" y="251"/>
                    </a:lnTo>
                    <a:lnTo>
                      <a:pt x="8" y="252"/>
                    </a:lnTo>
                    <a:lnTo>
                      <a:pt x="66" y="23"/>
                    </a:lnTo>
                    <a:lnTo>
                      <a:pt x="56" y="23"/>
                    </a:lnTo>
                    <a:lnTo>
                      <a:pt x="66" y="21"/>
                    </a:lnTo>
                    <a:lnTo>
                      <a:pt x="61" y="0"/>
                    </a:lnTo>
                    <a:lnTo>
                      <a:pt x="56" y="21"/>
                    </a:lnTo>
                    <a:lnTo>
                      <a:pt x="6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56" name="Freeform 332"/>
              <p:cNvSpPr>
                <a:spLocks/>
              </p:cNvSpPr>
              <p:nvPr/>
            </p:nvSpPr>
            <p:spPr bwMode="auto">
              <a:xfrm>
                <a:off x="1861" y="150"/>
                <a:ext cx="66" cy="235"/>
              </a:xfrm>
              <a:custGeom>
                <a:avLst/>
                <a:gdLst/>
                <a:ahLst/>
                <a:cxnLst>
                  <a:cxn ang="0">
                    <a:pos x="59" y="233"/>
                  </a:cxn>
                  <a:cxn ang="0">
                    <a:pos x="64" y="228"/>
                  </a:cxn>
                  <a:cxn ang="0">
                    <a:pos x="10" y="0"/>
                  </a:cxn>
                  <a:cxn ang="0">
                    <a:pos x="0" y="2"/>
                  </a:cxn>
                  <a:cxn ang="0">
                    <a:pos x="54" y="230"/>
                  </a:cxn>
                  <a:cxn ang="0">
                    <a:pos x="61" y="225"/>
                  </a:cxn>
                  <a:cxn ang="0">
                    <a:pos x="59" y="233"/>
                  </a:cxn>
                  <a:cxn ang="0">
                    <a:pos x="66" y="235"/>
                  </a:cxn>
                  <a:cxn ang="0">
                    <a:pos x="64" y="228"/>
                  </a:cxn>
                  <a:cxn ang="0">
                    <a:pos x="59" y="233"/>
                  </a:cxn>
                </a:cxnLst>
                <a:rect l="0" t="0" r="r" b="b"/>
                <a:pathLst>
                  <a:path w="66" h="235">
                    <a:moveTo>
                      <a:pt x="59" y="233"/>
                    </a:moveTo>
                    <a:lnTo>
                      <a:pt x="64" y="228"/>
                    </a:lnTo>
                    <a:lnTo>
                      <a:pt x="10" y="0"/>
                    </a:lnTo>
                    <a:lnTo>
                      <a:pt x="0" y="2"/>
                    </a:lnTo>
                    <a:lnTo>
                      <a:pt x="54" y="230"/>
                    </a:lnTo>
                    <a:lnTo>
                      <a:pt x="61" y="225"/>
                    </a:lnTo>
                    <a:lnTo>
                      <a:pt x="59" y="233"/>
                    </a:lnTo>
                    <a:lnTo>
                      <a:pt x="66" y="235"/>
                    </a:lnTo>
                    <a:lnTo>
                      <a:pt x="64" y="228"/>
                    </a:lnTo>
                    <a:lnTo>
                      <a:pt x="59" y="2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55" name="Freeform 331"/>
              <p:cNvSpPr>
                <a:spLocks/>
              </p:cNvSpPr>
              <p:nvPr/>
            </p:nvSpPr>
            <p:spPr bwMode="auto">
              <a:xfrm>
                <a:off x="1879" y="367"/>
                <a:ext cx="43" cy="16"/>
              </a:xfrm>
              <a:custGeom>
                <a:avLst/>
                <a:gdLst/>
                <a:ahLst/>
                <a:cxnLst>
                  <a:cxn ang="0">
                    <a:pos x="11" y="5"/>
                  </a:cxn>
                  <a:cxn ang="0">
                    <a:pos x="5" y="9"/>
                  </a:cxn>
                  <a:cxn ang="0">
                    <a:pos x="41" y="16"/>
                  </a:cxn>
                  <a:cxn ang="0">
                    <a:pos x="43" y="8"/>
                  </a:cxn>
                  <a:cxn ang="0">
                    <a:pos x="6" y="1"/>
                  </a:cxn>
                  <a:cxn ang="0">
                    <a:pos x="0" y="5"/>
                  </a:cxn>
                  <a:cxn ang="0">
                    <a:pos x="6" y="1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11" y="5"/>
                  </a:cxn>
                </a:cxnLst>
                <a:rect l="0" t="0" r="r" b="b"/>
                <a:pathLst>
                  <a:path w="43" h="16">
                    <a:moveTo>
                      <a:pt x="11" y="5"/>
                    </a:moveTo>
                    <a:lnTo>
                      <a:pt x="5" y="9"/>
                    </a:lnTo>
                    <a:lnTo>
                      <a:pt x="41" y="16"/>
                    </a:lnTo>
                    <a:lnTo>
                      <a:pt x="43" y="8"/>
                    </a:lnTo>
                    <a:lnTo>
                      <a:pt x="6" y="1"/>
                    </a:lnTo>
                    <a:lnTo>
                      <a:pt x="0" y="5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54" name="Freeform 330"/>
              <p:cNvSpPr>
                <a:spLocks/>
              </p:cNvSpPr>
              <p:nvPr/>
            </p:nvSpPr>
            <p:spPr bwMode="auto">
              <a:xfrm>
                <a:off x="1879" y="372"/>
                <a:ext cx="11" cy="254"/>
              </a:xfrm>
              <a:custGeom>
                <a:avLst/>
                <a:gdLst/>
                <a:ahLst/>
                <a:cxnLst>
                  <a:cxn ang="0">
                    <a:pos x="6" y="254"/>
                  </a:cxn>
                  <a:cxn ang="0">
                    <a:pos x="11" y="249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249"/>
                  </a:cxn>
                  <a:cxn ang="0">
                    <a:pos x="6" y="244"/>
                  </a:cxn>
                  <a:cxn ang="0">
                    <a:pos x="6" y="254"/>
                  </a:cxn>
                  <a:cxn ang="0">
                    <a:pos x="11" y="254"/>
                  </a:cxn>
                  <a:cxn ang="0">
                    <a:pos x="11" y="249"/>
                  </a:cxn>
                  <a:cxn ang="0">
                    <a:pos x="6" y="254"/>
                  </a:cxn>
                </a:cxnLst>
                <a:rect l="0" t="0" r="r" b="b"/>
                <a:pathLst>
                  <a:path w="11" h="254">
                    <a:moveTo>
                      <a:pt x="6" y="254"/>
                    </a:moveTo>
                    <a:lnTo>
                      <a:pt x="11" y="249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" y="249"/>
                    </a:lnTo>
                    <a:lnTo>
                      <a:pt x="6" y="244"/>
                    </a:lnTo>
                    <a:lnTo>
                      <a:pt x="6" y="254"/>
                    </a:lnTo>
                    <a:lnTo>
                      <a:pt x="11" y="254"/>
                    </a:lnTo>
                    <a:lnTo>
                      <a:pt x="11" y="249"/>
                    </a:lnTo>
                    <a:lnTo>
                      <a:pt x="6" y="2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53" name="Freeform 329"/>
              <p:cNvSpPr>
                <a:spLocks/>
              </p:cNvSpPr>
              <p:nvPr/>
            </p:nvSpPr>
            <p:spPr bwMode="auto">
              <a:xfrm>
                <a:off x="1839" y="616"/>
                <a:ext cx="46" cy="1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5" y="10"/>
                  </a:cxn>
                  <a:cxn ang="0">
                    <a:pos x="46" y="10"/>
                  </a:cxn>
                  <a:cxn ang="0">
                    <a:pos x="46" y="0"/>
                  </a:cxn>
                  <a:cxn ang="0">
                    <a:pos x="5" y="0"/>
                  </a:cxn>
                  <a:cxn ang="0">
                    <a:pos x="12" y="5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5" y="10"/>
                  </a:cxn>
                  <a:cxn ang="0">
                    <a:pos x="0" y="5"/>
                  </a:cxn>
                </a:cxnLst>
                <a:rect l="0" t="0" r="r" b="b"/>
                <a:pathLst>
                  <a:path w="46" h="10">
                    <a:moveTo>
                      <a:pt x="0" y="5"/>
                    </a:moveTo>
                    <a:lnTo>
                      <a:pt x="5" y="10"/>
                    </a:lnTo>
                    <a:lnTo>
                      <a:pt x="46" y="10"/>
                    </a:lnTo>
                    <a:lnTo>
                      <a:pt x="46" y="0"/>
                    </a:lnTo>
                    <a:lnTo>
                      <a:pt x="5" y="0"/>
                    </a:lnTo>
                    <a:lnTo>
                      <a:pt x="12" y="5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52" name="Freeform 328"/>
              <p:cNvSpPr>
                <a:spLocks/>
              </p:cNvSpPr>
              <p:nvPr/>
            </p:nvSpPr>
            <p:spPr bwMode="auto">
              <a:xfrm>
                <a:off x="1806" y="3606"/>
                <a:ext cx="112" cy="400"/>
              </a:xfrm>
              <a:custGeom>
                <a:avLst/>
                <a:gdLst/>
                <a:ahLst/>
                <a:cxnLst>
                  <a:cxn ang="0">
                    <a:pos x="38" y="400"/>
                  </a:cxn>
                  <a:cxn ang="0">
                    <a:pos x="38" y="222"/>
                  </a:cxn>
                  <a:cxn ang="0">
                    <a:pos x="0" y="230"/>
                  </a:cxn>
                  <a:cxn ang="0">
                    <a:pos x="58" y="0"/>
                  </a:cxn>
                  <a:cxn ang="0">
                    <a:pos x="112" y="228"/>
                  </a:cxn>
                  <a:cxn ang="0">
                    <a:pos x="76" y="222"/>
                  </a:cxn>
                  <a:cxn ang="0">
                    <a:pos x="78" y="400"/>
                  </a:cxn>
                  <a:cxn ang="0">
                    <a:pos x="38" y="400"/>
                  </a:cxn>
                </a:cxnLst>
                <a:rect l="0" t="0" r="r" b="b"/>
                <a:pathLst>
                  <a:path w="112" h="400">
                    <a:moveTo>
                      <a:pt x="38" y="400"/>
                    </a:moveTo>
                    <a:lnTo>
                      <a:pt x="38" y="222"/>
                    </a:lnTo>
                    <a:lnTo>
                      <a:pt x="0" y="230"/>
                    </a:lnTo>
                    <a:lnTo>
                      <a:pt x="58" y="0"/>
                    </a:lnTo>
                    <a:lnTo>
                      <a:pt x="112" y="228"/>
                    </a:lnTo>
                    <a:lnTo>
                      <a:pt x="76" y="222"/>
                    </a:lnTo>
                    <a:lnTo>
                      <a:pt x="78" y="400"/>
                    </a:lnTo>
                    <a:lnTo>
                      <a:pt x="38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51" name="Freeform 327"/>
              <p:cNvSpPr>
                <a:spLocks/>
              </p:cNvSpPr>
              <p:nvPr/>
            </p:nvSpPr>
            <p:spPr bwMode="auto">
              <a:xfrm>
                <a:off x="1838" y="3823"/>
                <a:ext cx="11" cy="183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0" y="5"/>
                  </a:cxn>
                  <a:cxn ang="0">
                    <a:pos x="0" y="183"/>
                  </a:cxn>
                  <a:cxn ang="0">
                    <a:pos x="11" y="183"/>
                  </a:cxn>
                  <a:cxn ang="0">
                    <a:pos x="11" y="5"/>
                  </a:cxn>
                  <a:cxn ang="0">
                    <a:pos x="4" y="1"/>
                  </a:cxn>
                  <a:cxn ang="0">
                    <a:pos x="11" y="5"/>
                  </a:cxn>
                  <a:cxn ang="0">
                    <a:pos x="11" y="0"/>
                  </a:cxn>
                  <a:cxn ang="0">
                    <a:pos x="4" y="1"/>
                  </a:cxn>
                  <a:cxn ang="0">
                    <a:pos x="6" y="10"/>
                  </a:cxn>
                </a:cxnLst>
                <a:rect l="0" t="0" r="r" b="b"/>
                <a:pathLst>
                  <a:path w="11" h="183">
                    <a:moveTo>
                      <a:pt x="6" y="10"/>
                    </a:moveTo>
                    <a:lnTo>
                      <a:pt x="0" y="5"/>
                    </a:lnTo>
                    <a:lnTo>
                      <a:pt x="0" y="183"/>
                    </a:lnTo>
                    <a:lnTo>
                      <a:pt x="11" y="183"/>
                    </a:lnTo>
                    <a:lnTo>
                      <a:pt x="11" y="5"/>
                    </a:lnTo>
                    <a:lnTo>
                      <a:pt x="4" y="1"/>
                    </a:lnTo>
                    <a:lnTo>
                      <a:pt x="11" y="5"/>
                    </a:lnTo>
                    <a:lnTo>
                      <a:pt x="11" y="0"/>
                    </a:lnTo>
                    <a:lnTo>
                      <a:pt x="4" y="1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50" name="Freeform 326"/>
              <p:cNvSpPr>
                <a:spLocks/>
              </p:cNvSpPr>
              <p:nvPr/>
            </p:nvSpPr>
            <p:spPr bwMode="auto">
              <a:xfrm>
                <a:off x="1800" y="3824"/>
                <a:ext cx="44" cy="19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6" y="17"/>
                  </a:cxn>
                  <a:cxn ang="0">
                    <a:pos x="44" y="9"/>
                  </a:cxn>
                  <a:cxn ang="0">
                    <a:pos x="42" y="0"/>
                  </a:cxn>
                  <a:cxn ang="0">
                    <a:pos x="5" y="9"/>
                  </a:cxn>
                  <a:cxn ang="0">
                    <a:pos x="11" y="12"/>
                  </a:cxn>
                  <a:cxn ang="0">
                    <a:pos x="1" y="12"/>
                  </a:cxn>
                  <a:cxn ang="0">
                    <a:pos x="0" y="19"/>
                  </a:cxn>
                  <a:cxn ang="0">
                    <a:pos x="6" y="17"/>
                  </a:cxn>
                  <a:cxn ang="0">
                    <a:pos x="1" y="12"/>
                  </a:cxn>
                </a:cxnLst>
                <a:rect l="0" t="0" r="r" b="b"/>
                <a:pathLst>
                  <a:path w="44" h="19">
                    <a:moveTo>
                      <a:pt x="1" y="12"/>
                    </a:moveTo>
                    <a:lnTo>
                      <a:pt x="6" y="17"/>
                    </a:lnTo>
                    <a:lnTo>
                      <a:pt x="44" y="9"/>
                    </a:lnTo>
                    <a:lnTo>
                      <a:pt x="42" y="0"/>
                    </a:lnTo>
                    <a:lnTo>
                      <a:pt x="5" y="9"/>
                    </a:lnTo>
                    <a:lnTo>
                      <a:pt x="11" y="12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6" y="17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49" name="Freeform 325"/>
              <p:cNvSpPr>
                <a:spLocks/>
              </p:cNvSpPr>
              <p:nvPr/>
            </p:nvSpPr>
            <p:spPr bwMode="auto">
              <a:xfrm>
                <a:off x="1801" y="3585"/>
                <a:ext cx="68" cy="251"/>
              </a:xfrm>
              <a:custGeom>
                <a:avLst/>
                <a:gdLst/>
                <a:ahLst/>
                <a:cxnLst>
                  <a:cxn ang="0">
                    <a:pos x="68" y="21"/>
                  </a:cxn>
                  <a:cxn ang="0">
                    <a:pos x="58" y="21"/>
                  </a:cxn>
                  <a:cxn ang="0">
                    <a:pos x="0" y="251"/>
                  </a:cxn>
                  <a:cxn ang="0">
                    <a:pos x="10" y="251"/>
                  </a:cxn>
                  <a:cxn ang="0">
                    <a:pos x="68" y="21"/>
                  </a:cxn>
                  <a:cxn ang="0">
                    <a:pos x="58" y="21"/>
                  </a:cxn>
                  <a:cxn ang="0">
                    <a:pos x="68" y="21"/>
                  </a:cxn>
                  <a:cxn ang="0">
                    <a:pos x="63" y="0"/>
                  </a:cxn>
                  <a:cxn ang="0">
                    <a:pos x="58" y="21"/>
                  </a:cxn>
                  <a:cxn ang="0">
                    <a:pos x="68" y="21"/>
                  </a:cxn>
                </a:cxnLst>
                <a:rect l="0" t="0" r="r" b="b"/>
                <a:pathLst>
                  <a:path w="68" h="251">
                    <a:moveTo>
                      <a:pt x="68" y="21"/>
                    </a:moveTo>
                    <a:lnTo>
                      <a:pt x="58" y="21"/>
                    </a:lnTo>
                    <a:lnTo>
                      <a:pt x="0" y="251"/>
                    </a:lnTo>
                    <a:lnTo>
                      <a:pt x="10" y="251"/>
                    </a:lnTo>
                    <a:lnTo>
                      <a:pt x="68" y="21"/>
                    </a:lnTo>
                    <a:lnTo>
                      <a:pt x="58" y="21"/>
                    </a:lnTo>
                    <a:lnTo>
                      <a:pt x="68" y="21"/>
                    </a:lnTo>
                    <a:lnTo>
                      <a:pt x="63" y="0"/>
                    </a:lnTo>
                    <a:lnTo>
                      <a:pt x="58" y="21"/>
                    </a:lnTo>
                    <a:lnTo>
                      <a:pt x="68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sp>
          <p:nvSpPr>
            <p:cNvPr id="1347" name="Freeform 323"/>
            <p:cNvSpPr>
              <a:spLocks/>
            </p:cNvSpPr>
            <p:nvPr/>
          </p:nvSpPr>
          <p:spPr bwMode="auto">
            <a:xfrm>
              <a:off x="1859" y="3606"/>
              <a:ext cx="66" cy="235"/>
            </a:xfrm>
            <a:custGeom>
              <a:avLst/>
              <a:gdLst/>
              <a:ahLst/>
              <a:cxnLst>
                <a:cxn ang="0">
                  <a:pos x="58" y="233"/>
                </a:cxn>
                <a:cxn ang="0">
                  <a:pos x="64" y="228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54" y="230"/>
                </a:cxn>
                <a:cxn ang="0">
                  <a:pos x="59" y="225"/>
                </a:cxn>
                <a:cxn ang="0">
                  <a:pos x="58" y="233"/>
                </a:cxn>
                <a:cxn ang="0">
                  <a:pos x="66" y="235"/>
                </a:cxn>
                <a:cxn ang="0">
                  <a:pos x="64" y="228"/>
                </a:cxn>
                <a:cxn ang="0">
                  <a:pos x="58" y="233"/>
                </a:cxn>
              </a:cxnLst>
              <a:rect l="0" t="0" r="r" b="b"/>
              <a:pathLst>
                <a:path w="66" h="235">
                  <a:moveTo>
                    <a:pt x="58" y="233"/>
                  </a:moveTo>
                  <a:lnTo>
                    <a:pt x="64" y="22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54" y="230"/>
                  </a:lnTo>
                  <a:lnTo>
                    <a:pt x="59" y="225"/>
                  </a:lnTo>
                  <a:lnTo>
                    <a:pt x="58" y="233"/>
                  </a:lnTo>
                  <a:lnTo>
                    <a:pt x="66" y="235"/>
                  </a:lnTo>
                  <a:lnTo>
                    <a:pt x="64" y="228"/>
                  </a:lnTo>
                  <a:lnTo>
                    <a:pt x="58" y="2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46" name="Freeform 322"/>
            <p:cNvSpPr>
              <a:spLocks/>
            </p:cNvSpPr>
            <p:nvPr/>
          </p:nvSpPr>
          <p:spPr bwMode="auto">
            <a:xfrm>
              <a:off x="1877" y="3823"/>
              <a:ext cx="41" cy="16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5" y="10"/>
                </a:cxn>
                <a:cxn ang="0">
                  <a:pos x="40" y="16"/>
                </a:cxn>
                <a:cxn ang="0">
                  <a:pos x="41" y="8"/>
                </a:cxn>
                <a:cxn ang="0">
                  <a:pos x="5" y="1"/>
                </a:cxn>
                <a:cxn ang="0">
                  <a:pos x="0" y="5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0" y="5"/>
                </a:cxn>
              </a:cxnLst>
              <a:rect l="0" t="0" r="r" b="b"/>
              <a:pathLst>
                <a:path w="41" h="16">
                  <a:moveTo>
                    <a:pt x="10" y="5"/>
                  </a:moveTo>
                  <a:lnTo>
                    <a:pt x="5" y="10"/>
                  </a:lnTo>
                  <a:lnTo>
                    <a:pt x="40" y="16"/>
                  </a:lnTo>
                  <a:lnTo>
                    <a:pt x="41" y="8"/>
                  </a:lnTo>
                  <a:lnTo>
                    <a:pt x="5" y="1"/>
                  </a:lnTo>
                  <a:lnTo>
                    <a:pt x="0" y="5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45" name="Freeform 321"/>
            <p:cNvSpPr>
              <a:spLocks/>
            </p:cNvSpPr>
            <p:nvPr/>
          </p:nvSpPr>
          <p:spPr bwMode="auto">
            <a:xfrm>
              <a:off x="1877" y="3828"/>
              <a:ext cx="12" cy="181"/>
            </a:xfrm>
            <a:custGeom>
              <a:avLst/>
              <a:gdLst/>
              <a:ahLst/>
              <a:cxnLst>
                <a:cxn ang="0">
                  <a:pos x="7" y="181"/>
                </a:cxn>
                <a:cxn ang="0">
                  <a:pos x="12" y="178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2" y="178"/>
                </a:cxn>
                <a:cxn ang="0">
                  <a:pos x="7" y="173"/>
                </a:cxn>
                <a:cxn ang="0">
                  <a:pos x="7" y="181"/>
                </a:cxn>
                <a:cxn ang="0">
                  <a:pos x="12" y="181"/>
                </a:cxn>
                <a:cxn ang="0">
                  <a:pos x="12" y="178"/>
                </a:cxn>
                <a:cxn ang="0">
                  <a:pos x="7" y="181"/>
                </a:cxn>
              </a:cxnLst>
              <a:rect l="0" t="0" r="r" b="b"/>
              <a:pathLst>
                <a:path w="12" h="181">
                  <a:moveTo>
                    <a:pt x="7" y="181"/>
                  </a:moveTo>
                  <a:lnTo>
                    <a:pt x="12" y="17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2" y="178"/>
                  </a:lnTo>
                  <a:lnTo>
                    <a:pt x="7" y="173"/>
                  </a:lnTo>
                  <a:lnTo>
                    <a:pt x="7" y="181"/>
                  </a:lnTo>
                  <a:lnTo>
                    <a:pt x="12" y="181"/>
                  </a:lnTo>
                  <a:lnTo>
                    <a:pt x="12" y="178"/>
                  </a:lnTo>
                  <a:lnTo>
                    <a:pt x="7" y="1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44" name="Freeform 320"/>
            <p:cNvSpPr>
              <a:spLocks/>
            </p:cNvSpPr>
            <p:nvPr/>
          </p:nvSpPr>
          <p:spPr bwMode="auto">
            <a:xfrm>
              <a:off x="1838" y="4001"/>
              <a:ext cx="46" cy="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8"/>
                </a:cxn>
                <a:cxn ang="0">
                  <a:pos x="46" y="8"/>
                </a:cxn>
                <a:cxn ang="0">
                  <a:pos x="46" y="0"/>
                </a:cxn>
                <a:cxn ang="0">
                  <a:pos x="6" y="0"/>
                </a:cxn>
                <a:cxn ang="0">
                  <a:pos x="11" y="5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0" y="5"/>
                </a:cxn>
              </a:cxnLst>
              <a:rect l="0" t="0" r="r" b="b"/>
              <a:pathLst>
                <a:path w="46" h="8">
                  <a:moveTo>
                    <a:pt x="0" y="5"/>
                  </a:moveTo>
                  <a:lnTo>
                    <a:pt x="6" y="8"/>
                  </a:lnTo>
                  <a:lnTo>
                    <a:pt x="46" y="8"/>
                  </a:lnTo>
                  <a:lnTo>
                    <a:pt x="46" y="0"/>
                  </a:lnTo>
                  <a:lnTo>
                    <a:pt x="6" y="0"/>
                  </a:lnTo>
                  <a:lnTo>
                    <a:pt x="11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43" name="Freeform 319"/>
            <p:cNvSpPr>
              <a:spLocks/>
            </p:cNvSpPr>
            <p:nvPr/>
          </p:nvSpPr>
          <p:spPr bwMode="auto">
            <a:xfrm>
              <a:off x="2187" y="3692"/>
              <a:ext cx="292" cy="560"/>
            </a:xfrm>
            <a:custGeom>
              <a:avLst/>
              <a:gdLst/>
              <a:ahLst/>
              <a:cxnLst>
                <a:cxn ang="0">
                  <a:pos x="291" y="560"/>
                </a:cxn>
                <a:cxn ang="0">
                  <a:pos x="36" y="560"/>
                </a:cxn>
                <a:cxn ang="0">
                  <a:pos x="38" y="222"/>
                </a:cxn>
                <a:cxn ang="0">
                  <a:pos x="0" y="230"/>
                </a:cxn>
                <a:cxn ang="0">
                  <a:pos x="58" y="0"/>
                </a:cxn>
                <a:cxn ang="0">
                  <a:pos x="112" y="228"/>
                </a:cxn>
                <a:cxn ang="0">
                  <a:pos x="76" y="222"/>
                </a:cxn>
                <a:cxn ang="0">
                  <a:pos x="76" y="532"/>
                </a:cxn>
                <a:cxn ang="0">
                  <a:pos x="292" y="532"/>
                </a:cxn>
                <a:cxn ang="0">
                  <a:pos x="291" y="560"/>
                </a:cxn>
              </a:cxnLst>
              <a:rect l="0" t="0" r="r" b="b"/>
              <a:pathLst>
                <a:path w="292" h="560">
                  <a:moveTo>
                    <a:pt x="291" y="560"/>
                  </a:moveTo>
                  <a:lnTo>
                    <a:pt x="36" y="560"/>
                  </a:lnTo>
                  <a:lnTo>
                    <a:pt x="38" y="222"/>
                  </a:lnTo>
                  <a:lnTo>
                    <a:pt x="0" y="230"/>
                  </a:lnTo>
                  <a:lnTo>
                    <a:pt x="58" y="0"/>
                  </a:lnTo>
                  <a:lnTo>
                    <a:pt x="112" y="228"/>
                  </a:lnTo>
                  <a:lnTo>
                    <a:pt x="76" y="222"/>
                  </a:lnTo>
                  <a:lnTo>
                    <a:pt x="76" y="532"/>
                  </a:lnTo>
                  <a:lnTo>
                    <a:pt x="292" y="532"/>
                  </a:lnTo>
                  <a:lnTo>
                    <a:pt x="291" y="5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42" name="Freeform 318"/>
            <p:cNvSpPr>
              <a:spLocks/>
            </p:cNvSpPr>
            <p:nvPr/>
          </p:nvSpPr>
          <p:spPr bwMode="auto">
            <a:xfrm>
              <a:off x="2217" y="4247"/>
              <a:ext cx="261" cy="1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0"/>
                </a:cxn>
                <a:cxn ang="0">
                  <a:pos x="261" y="10"/>
                </a:cxn>
                <a:cxn ang="0">
                  <a:pos x="261" y="0"/>
                </a:cxn>
                <a:cxn ang="0">
                  <a:pos x="6" y="0"/>
                </a:cxn>
                <a:cxn ang="0">
                  <a:pos x="11" y="5"/>
                </a:cxn>
                <a:cxn ang="0">
                  <a:pos x="0" y="5"/>
                </a:cxn>
                <a:cxn ang="0">
                  <a:pos x="0" y="10"/>
                </a:cxn>
                <a:cxn ang="0">
                  <a:pos x="6" y="10"/>
                </a:cxn>
                <a:cxn ang="0">
                  <a:pos x="0" y="5"/>
                </a:cxn>
              </a:cxnLst>
              <a:rect l="0" t="0" r="r" b="b"/>
              <a:pathLst>
                <a:path w="261" h="10">
                  <a:moveTo>
                    <a:pt x="0" y="5"/>
                  </a:moveTo>
                  <a:lnTo>
                    <a:pt x="6" y="10"/>
                  </a:lnTo>
                  <a:lnTo>
                    <a:pt x="261" y="10"/>
                  </a:lnTo>
                  <a:lnTo>
                    <a:pt x="261" y="0"/>
                  </a:lnTo>
                  <a:lnTo>
                    <a:pt x="6" y="0"/>
                  </a:lnTo>
                  <a:lnTo>
                    <a:pt x="11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41" name="Freeform 317"/>
            <p:cNvSpPr>
              <a:spLocks/>
            </p:cNvSpPr>
            <p:nvPr/>
          </p:nvSpPr>
          <p:spPr bwMode="auto">
            <a:xfrm>
              <a:off x="2217" y="3909"/>
              <a:ext cx="13" cy="343"/>
            </a:xfrm>
            <a:custGeom>
              <a:avLst/>
              <a:gdLst/>
              <a:ahLst/>
              <a:cxnLst>
                <a:cxn ang="0">
                  <a:pos x="8" y="9"/>
                </a:cxn>
                <a:cxn ang="0">
                  <a:pos x="3" y="5"/>
                </a:cxn>
                <a:cxn ang="0">
                  <a:pos x="0" y="343"/>
                </a:cxn>
                <a:cxn ang="0">
                  <a:pos x="11" y="343"/>
                </a:cxn>
                <a:cxn ang="0">
                  <a:pos x="13" y="5"/>
                </a:cxn>
                <a:cxn ang="0">
                  <a:pos x="6" y="1"/>
                </a:cxn>
                <a:cxn ang="0">
                  <a:pos x="13" y="5"/>
                </a:cxn>
                <a:cxn ang="0">
                  <a:pos x="13" y="0"/>
                </a:cxn>
                <a:cxn ang="0">
                  <a:pos x="6" y="1"/>
                </a:cxn>
                <a:cxn ang="0">
                  <a:pos x="8" y="9"/>
                </a:cxn>
              </a:cxnLst>
              <a:rect l="0" t="0" r="r" b="b"/>
              <a:pathLst>
                <a:path w="13" h="343">
                  <a:moveTo>
                    <a:pt x="8" y="9"/>
                  </a:moveTo>
                  <a:lnTo>
                    <a:pt x="3" y="5"/>
                  </a:lnTo>
                  <a:lnTo>
                    <a:pt x="0" y="343"/>
                  </a:lnTo>
                  <a:lnTo>
                    <a:pt x="11" y="343"/>
                  </a:lnTo>
                  <a:lnTo>
                    <a:pt x="13" y="5"/>
                  </a:lnTo>
                  <a:lnTo>
                    <a:pt x="6" y="1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6" y="1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40" name="Freeform 316"/>
            <p:cNvSpPr>
              <a:spLocks/>
            </p:cNvSpPr>
            <p:nvPr/>
          </p:nvSpPr>
          <p:spPr bwMode="auto">
            <a:xfrm>
              <a:off x="2181" y="3910"/>
              <a:ext cx="44" cy="18"/>
            </a:xfrm>
            <a:custGeom>
              <a:avLst/>
              <a:gdLst/>
              <a:ahLst/>
              <a:cxnLst>
                <a:cxn ang="0">
                  <a:pos x="1" y="12"/>
                </a:cxn>
                <a:cxn ang="0">
                  <a:pos x="8" y="17"/>
                </a:cxn>
                <a:cxn ang="0">
                  <a:pos x="44" y="8"/>
                </a:cxn>
                <a:cxn ang="0">
                  <a:pos x="42" y="0"/>
                </a:cxn>
                <a:cxn ang="0">
                  <a:pos x="6" y="8"/>
                </a:cxn>
                <a:cxn ang="0">
                  <a:pos x="11" y="13"/>
                </a:cxn>
                <a:cxn ang="0">
                  <a:pos x="1" y="12"/>
                </a:cxn>
                <a:cxn ang="0">
                  <a:pos x="0" y="18"/>
                </a:cxn>
                <a:cxn ang="0">
                  <a:pos x="8" y="17"/>
                </a:cxn>
                <a:cxn ang="0">
                  <a:pos x="1" y="12"/>
                </a:cxn>
              </a:cxnLst>
              <a:rect l="0" t="0" r="r" b="b"/>
              <a:pathLst>
                <a:path w="44" h="18">
                  <a:moveTo>
                    <a:pt x="1" y="12"/>
                  </a:moveTo>
                  <a:lnTo>
                    <a:pt x="8" y="17"/>
                  </a:lnTo>
                  <a:lnTo>
                    <a:pt x="44" y="8"/>
                  </a:lnTo>
                  <a:lnTo>
                    <a:pt x="42" y="0"/>
                  </a:lnTo>
                  <a:lnTo>
                    <a:pt x="6" y="8"/>
                  </a:lnTo>
                  <a:lnTo>
                    <a:pt x="11" y="13"/>
                  </a:lnTo>
                  <a:lnTo>
                    <a:pt x="1" y="12"/>
                  </a:lnTo>
                  <a:lnTo>
                    <a:pt x="0" y="18"/>
                  </a:lnTo>
                  <a:lnTo>
                    <a:pt x="8" y="17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9" name="Freeform 315"/>
            <p:cNvSpPr>
              <a:spLocks/>
            </p:cNvSpPr>
            <p:nvPr/>
          </p:nvSpPr>
          <p:spPr bwMode="auto">
            <a:xfrm>
              <a:off x="2182" y="3671"/>
              <a:ext cx="68" cy="252"/>
            </a:xfrm>
            <a:custGeom>
              <a:avLst/>
              <a:gdLst/>
              <a:ahLst/>
              <a:cxnLst>
                <a:cxn ang="0">
                  <a:pos x="68" y="21"/>
                </a:cxn>
                <a:cxn ang="0">
                  <a:pos x="58" y="21"/>
                </a:cxn>
                <a:cxn ang="0">
                  <a:pos x="0" y="251"/>
                </a:cxn>
                <a:cxn ang="0">
                  <a:pos x="10" y="252"/>
                </a:cxn>
                <a:cxn ang="0">
                  <a:pos x="68" y="23"/>
                </a:cxn>
                <a:cxn ang="0">
                  <a:pos x="58" y="23"/>
                </a:cxn>
                <a:cxn ang="0">
                  <a:pos x="68" y="21"/>
                </a:cxn>
                <a:cxn ang="0">
                  <a:pos x="63" y="0"/>
                </a:cxn>
                <a:cxn ang="0">
                  <a:pos x="58" y="21"/>
                </a:cxn>
                <a:cxn ang="0">
                  <a:pos x="68" y="21"/>
                </a:cxn>
              </a:cxnLst>
              <a:rect l="0" t="0" r="r" b="b"/>
              <a:pathLst>
                <a:path w="68" h="252">
                  <a:moveTo>
                    <a:pt x="68" y="21"/>
                  </a:moveTo>
                  <a:lnTo>
                    <a:pt x="58" y="21"/>
                  </a:lnTo>
                  <a:lnTo>
                    <a:pt x="0" y="251"/>
                  </a:lnTo>
                  <a:lnTo>
                    <a:pt x="10" y="252"/>
                  </a:lnTo>
                  <a:lnTo>
                    <a:pt x="68" y="23"/>
                  </a:lnTo>
                  <a:lnTo>
                    <a:pt x="58" y="23"/>
                  </a:lnTo>
                  <a:lnTo>
                    <a:pt x="68" y="21"/>
                  </a:lnTo>
                  <a:lnTo>
                    <a:pt x="63" y="0"/>
                  </a:lnTo>
                  <a:lnTo>
                    <a:pt x="58" y="21"/>
                  </a:lnTo>
                  <a:lnTo>
                    <a:pt x="68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8" name="Freeform 314"/>
            <p:cNvSpPr>
              <a:spLocks/>
            </p:cNvSpPr>
            <p:nvPr/>
          </p:nvSpPr>
          <p:spPr bwMode="auto">
            <a:xfrm>
              <a:off x="2240" y="3692"/>
              <a:ext cx="66" cy="235"/>
            </a:xfrm>
            <a:custGeom>
              <a:avLst/>
              <a:gdLst/>
              <a:ahLst/>
              <a:cxnLst>
                <a:cxn ang="0">
                  <a:pos x="59" y="233"/>
                </a:cxn>
                <a:cxn ang="0">
                  <a:pos x="64" y="228"/>
                </a:cxn>
                <a:cxn ang="0">
                  <a:pos x="10" y="0"/>
                </a:cxn>
                <a:cxn ang="0">
                  <a:pos x="0" y="2"/>
                </a:cxn>
                <a:cxn ang="0">
                  <a:pos x="54" y="230"/>
                </a:cxn>
                <a:cxn ang="0">
                  <a:pos x="61" y="225"/>
                </a:cxn>
                <a:cxn ang="0">
                  <a:pos x="59" y="233"/>
                </a:cxn>
                <a:cxn ang="0">
                  <a:pos x="66" y="235"/>
                </a:cxn>
                <a:cxn ang="0">
                  <a:pos x="64" y="228"/>
                </a:cxn>
                <a:cxn ang="0">
                  <a:pos x="59" y="233"/>
                </a:cxn>
              </a:cxnLst>
              <a:rect l="0" t="0" r="r" b="b"/>
              <a:pathLst>
                <a:path w="66" h="235">
                  <a:moveTo>
                    <a:pt x="59" y="233"/>
                  </a:moveTo>
                  <a:lnTo>
                    <a:pt x="64" y="228"/>
                  </a:lnTo>
                  <a:lnTo>
                    <a:pt x="10" y="0"/>
                  </a:lnTo>
                  <a:lnTo>
                    <a:pt x="0" y="2"/>
                  </a:lnTo>
                  <a:lnTo>
                    <a:pt x="54" y="230"/>
                  </a:lnTo>
                  <a:lnTo>
                    <a:pt x="61" y="225"/>
                  </a:lnTo>
                  <a:lnTo>
                    <a:pt x="59" y="233"/>
                  </a:lnTo>
                  <a:lnTo>
                    <a:pt x="66" y="235"/>
                  </a:lnTo>
                  <a:lnTo>
                    <a:pt x="64" y="228"/>
                  </a:lnTo>
                  <a:lnTo>
                    <a:pt x="59" y="2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7" name="Freeform 313"/>
            <p:cNvSpPr>
              <a:spLocks/>
            </p:cNvSpPr>
            <p:nvPr/>
          </p:nvSpPr>
          <p:spPr bwMode="auto">
            <a:xfrm>
              <a:off x="2258" y="3909"/>
              <a:ext cx="43" cy="16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5" y="9"/>
                </a:cxn>
                <a:cxn ang="0">
                  <a:pos x="41" y="16"/>
                </a:cxn>
                <a:cxn ang="0">
                  <a:pos x="43" y="8"/>
                </a:cxn>
                <a:cxn ang="0">
                  <a:pos x="7" y="1"/>
                </a:cxn>
                <a:cxn ang="0">
                  <a:pos x="0" y="5"/>
                </a:cxn>
                <a:cxn ang="0">
                  <a:pos x="7" y="1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" y="5"/>
                </a:cxn>
              </a:cxnLst>
              <a:rect l="0" t="0" r="r" b="b"/>
              <a:pathLst>
                <a:path w="43" h="16">
                  <a:moveTo>
                    <a:pt x="12" y="5"/>
                  </a:moveTo>
                  <a:lnTo>
                    <a:pt x="5" y="9"/>
                  </a:lnTo>
                  <a:lnTo>
                    <a:pt x="41" y="16"/>
                  </a:lnTo>
                  <a:lnTo>
                    <a:pt x="43" y="8"/>
                  </a:lnTo>
                  <a:lnTo>
                    <a:pt x="7" y="1"/>
                  </a:lnTo>
                  <a:lnTo>
                    <a:pt x="0" y="5"/>
                  </a:lnTo>
                  <a:lnTo>
                    <a:pt x="7" y="1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6" name="Freeform 312"/>
            <p:cNvSpPr>
              <a:spLocks/>
            </p:cNvSpPr>
            <p:nvPr/>
          </p:nvSpPr>
          <p:spPr bwMode="auto">
            <a:xfrm>
              <a:off x="2256" y="3914"/>
              <a:ext cx="14" cy="315"/>
            </a:xfrm>
            <a:custGeom>
              <a:avLst/>
              <a:gdLst/>
              <a:ahLst/>
              <a:cxnLst>
                <a:cxn ang="0">
                  <a:pos x="7" y="305"/>
                </a:cxn>
                <a:cxn ang="0">
                  <a:pos x="12" y="310"/>
                </a:cxn>
                <a:cxn ang="0">
                  <a:pos x="14" y="0"/>
                </a:cxn>
                <a:cxn ang="0">
                  <a:pos x="2" y="0"/>
                </a:cxn>
                <a:cxn ang="0">
                  <a:pos x="0" y="310"/>
                </a:cxn>
                <a:cxn ang="0">
                  <a:pos x="7" y="315"/>
                </a:cxn>
                <a:cxn ang="0">
                  <a:pos x="0" y="310"/>
                </a:cxn>
                <a:cxn ang="0">
                  <a:pos x="0" y="315"/>
                </a:cxn>
                <a:cxn ang="0">
                  <a:pos x="7" y="315"/>
                </a:cxn>
                <a:cxn ang="0">
                  <a:pos x="7" y="305"/>
                </a:cxn>
              </a:cxnLst>
              <a:rect l="0" t="0" r="r" b="b"/>
              <a:pathLst>
                <a:path w="14" h="315">
                  <a:moveTo>
                    <a:pt x="7" y="305"/>
                  </a:moveTo>
                  <a:lnTo>
                    <a:pt x="12" y="310"/>
                  </a:lnTo>
                  <a:lnTo>
                    <a:pt x="14" y="0"/>
                  </a:lnTo>
                  <a:lnTo>
                    <a:pt x="2" y="0"/>
                  </a:lnTo>
                  <a:lnTo>
                    <a:pt x="0" y="310"/>
                  </a:lnTo>
                  <a:lnTo>
                    <a:pt x="7" y="315"/>
                  </a:lnTo>
                  <a:lnTo>
                    <a:pt x="0" y="310"/>
                  </a:lnTo>
                  <a:lnTo>
                    <a:pt x="0" y="315"/>
                  </a:lnTo>
                  <a:lnTo>
                    <a:pt x="7" y="315"/>
                  </a:lnTo>
                  <a:lnTo>
                    <a:pt x="7" y="3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5" name="Freeform 311"/>
            <p:cNvSpPr>
              <a:spLocks/>
            </p:cNvSpPr>
            <p:nvPr/>
          </p:nvSpPr>
          <p:spPr bwMode="auto">
            <a:xfrm>
              <a:off x="2263" y="4219"/>
              <a:ext cx="221" cy="10"/>
            </a:xfrm>
            <a:custGeom>
              <a:avLst/>
              <a:gdLst/>
              <a:ahLst/>
              <a:cxnLst>
                <a:cxn ang="0">
                  <a:pos x="221" y="5"/>
                </a:cxn>
                <a:cxn ang="0">
                  <a:pos x="216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216" y="10"/>
                </a:cxn>
                <a:cxn ang="0">
                  <a:pos x="211" y="5"/>
                </a:cxn>
                <a:cxn ang="0">
                  <a:pos x="221" y="5"/>
                </a:cxn>
                <a:cxn ang="0">
                  <a:pos x="221" y="0"/>
                </a:cxn>
                <a:cxn ang="0">
                  <a:pos x="216" y="0"/>
                </a:cxn>
                <a:cxn ang="0">
                  <a:pos x="221" y="5"/>
                </a:cxn>
              </a:cxnLst>
              <a:rect l="0" t="0" r="r" b="b"/>
              <a:pathLst>
                <a:path w="221" h="10">
                  <a:moveTo>
                    <a:pt x="221" y="5"/>
                  </a:moveTo>
                  <a:lnTo>
                    <a:pt x="216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16" y="10"/>
                  </a:lnTo>
                  <a:lnTo>
                    <a:pt x="211" y="5"/>
                  </a:lnTo>
                  <a:lnTo>
                    <a:pt x="221" y="5"/>
                  </a:lnTo>
                  <a:lnTo>
                    <a:pt x="221" y="0"/>
                  </a:lnTo>
                  <a:lnTo>
                    <a:pt x="216" y="0"/>
                  </a:lnTo>
                  <a:lnTo>
                    <a:pt x="22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4" name="Freeform 310"/>
            <p:cNvSpPr>
              <a:spLocks/>
            </p:cNvSpPr>
            <p:nvPr/>
          </p:nvSpPr>
          <p:spPr bwMode="auto">
            <a:xfrm>
              <a:off x="2473" y="4224"/>
              <a:ext cx="11" cy="33"/>
            </a:xfrm>
            <a:custGeom>
              <a:avLst/>
              <a:gdLst/>
              <a:ahLst/>
              <a:cxnLst>
                <a:cxn ang="0">
                  <a:pos x="5" y="33"/>
                </a:cxn>
                <a:cxn ang="0">
                  <a:pos x="9" y="28"/>
                </a:cxn>
                <a:cxn ang="0">
                  <a:pos x="11" y="0"/>
                </a:cxn>
                <a:cxn ang="0">
                  <a:pos x="1" y="0"/>
                </a:cxn>
                <a:cxn ang="0">
                  <a:pos x="0" y="28"/>
                </a:cxn>
                <a:cxn ang="0">
                  <a:pos x="5" y="23"/>
                </a:cxn>
                <a:cxn ang="0">
                  <a:pos x="5" y="33"/>
                </a:cxn>
                <a:cxn ang="0">
                  <a:pos x="9" y="33"/>
                </a:cxn>
                <a:cxn ang="0">
                  <a:pos x="9" y="28"/>
                </a:cxn>
                <a:cxn ang="0">
                  <a:pos x="5" y="33"/>
                </a:cxn>
              </a:cxnLst>
              <a:rect l="0" t="0" r="r" b="b"/>
              <a:pathLst>
                <a:path w="11" h="33">
                  <a:moveTo>
                    <a:pt x="5" y="33"/>
                  </a:moveTo>
                  <a:lnTo>
                    <a:pt x="9" y="28"/>
                  </a:lnTo>
                  <a:lnTo>
                    <a:pt x="11" y="0"/>
                  </a:lnTo>
                  <a:lnTo>
                    <a:pt x="1" y="0"/>
                  </a:lnTo>
                  <a:lnTo>
                    <a:pt x="0" y="28"/>
                  </a:lnTo>
                  <a:lnTo>
                    <a:pt x="5" y="23"/>
                  </a:lnTo>
                  <a:lnTo>
                    <a:pt x="5" y="33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5" y="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3" name="Freeform 309"/>
            <p:cNvSpPr>
              <a:spLocks/>
            </p:cNvSpPr>
            <p:nvPr/>
          </p:nvSpPr>
          <p:spPr bwMode="auto">
            <a:xfrm>
              <a:off x="1344" y="3704"/>
              <a:ext cx="289" cy="560"/>
            </a:xfrm>
            <a:custGeom>
              <a:avLst/>
              <a:gdLst/>
              <a:ahLst/>
              <a:cxnLst>
                <a:cxn ang="0">
                  <a:pos x="2" y="560"/>
                </a:cxn>
                <a:cxn ang="0">
                  <a:pos x="254" y="560"/>
                </a:cxn>
                <a:cxn ang="0">
                  <a:pos x="253" y="221"/>
                </a:cxn>
                <a:cxn ang="0">
                  <a:pos x="289" y="229"/>
                </a:cxn>
                <a:cxn ang="0">
                  <a:pos x="233" y="0"/>
                </a:cxn>
                <a:cxn ang="0">
                  <a:pos x="178" y="229"/>
                </a:cxn>
                <a:cxn ang="0">
                  <a:pos x="215" y="221"/>
                </a:cxn>
                <a:cxn ang="0">
                  <a:pos x="216" y="532"/>
                </a:cxn>
                <a:cxn ang="0">
                  <a:pos x="0" y="532"/>
                </a:cxn>
                <a:cxn ang="0">
                  <a:pos x="2" y="560"/>
                </a:cxn>
              </a:cxnLst>
              <a:rect l="0" t="0" r="r" b="b"/>
              <a:pathLst>
                <a:path w="289" h="560">
                  <a:moveTo>
                    <a:pt x="2" y="560"/>
                  </a:moveTo>
                  <a:lnTo>
                    <a:pt x="254" y="560"/>
                  </a:lnTo>
                  <a:lnTo>
                    <a:pt x="253" y="221"/>
                  </a:lnTo>
                  <a:lnTo>
                    <a:pt x="289" y="229"/>
                  </a:lnTo>
                  <a:lnTo>
                    <a:pt x="233" y="0"/>
                  </a:lnTo>
                  <a:lnTo>
                    <a:pt x="178" y="229"/>
                  </a:lnTo>
                  <a:lnTo>
                    <a:pt x="215" y="221"/>
                  </a:lnTo>
                  <a:lnTo>
                    <a:pt x="216" y="532"/>
                  </a:lnTo>
                  <a:lnTo>
                    <a:pt x="0" y="532"/>
                  </a:lnTo>
                  <a:lnTo>
                    <a:pt x="2" y="5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2" name="Freeform 308"/>
            <p:cNvSpPr>
              <a:spLocks/>
            </p:cNvSpPr>
            <p:nvPr/>
          </p:nvSpPr>
          <p:spPr bwMode="auto">
            <a:xfrm>
              <a:off x="1346" y="4259"/>
              <a:ext cx="257" cy="10"/>
            </a:xfrm>
            <a:custGeom>
              <a:avLst/>
              <a:gdLst/>
              <a:ahLst/>
              <a:cxnLst>
                <a:cxn ang="0">
                  <a:pos x="247" y="5"/>
                </a:cxn>
                <a:cxn ang="0">
                  <a:pos x="252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252" y="10"/>
                </a:cxn>
                <a:cxn ang="0">
                  <a:pos x="257" y="5"/>
                </a:cxn>
                <a:cxn ang="0">
                  <a:pos x="252" y="10"/>
                </a:cxn>
                <a:cxn ang="0">
                  <a:pos x="257" y="10"/>
                </a:cxn>
                <a:cxn ang="0">
                  <a:pos x="257" y="5"/>
                </a:cxn>
                <a:cxn ang="0">
                  <a:pos x="247" y="5"/>
                </a:cxn>
              </a:cxnLst>
              <a:rect l="0" t="0" r="r" b="b"/>
              <a:pathLst>
                <a:path w="257" h="10">
                  <a:moveTo>
                    <a:pt x="247" y="5"/>
                  </a:moveTo>
                  <a:lnTo>
                    <a:pt x="25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52" y="10"/>
                  </a:lnTo>
                  <a:lnTo>
                    <a:pt x="257" y="5"/>
                  </a:lnTo>
                  <a:lnTo>
                    <a:pt x="252" y="10"/>
                  </a:lnTo>
                  <a:lnTo>
                    <a:pt x="257" y="10"/>
                  </a:lnTo>
                  <a:lnTo>
                    <a:pt x="257" y="5"/>
                  </a:lnTo>
                  <a:lnTo>
                    <a:pt x="24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1" name="Freeform 307"/>
            <p:cNvSpPr>
              <a:spLocks/>
            </p:cNvSpPr>
            <p:nvPr/>
          </p:nvSpPr>
          <p:spPr bwMode="auto">
            <a:xfrm>
              <a:off x="1592" y="3920"/>
              <a:ext cx="11" cy="344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0" y="5"/>
                </a:cxn>
                <a:cxn ang="0">
                  <a:pos x="1" y="344"/>
                </a:cxn>
                <a:cxn ang="0">
                  <a:pos x="11" y="344"/>
                </a:cxn>
                <a:cxn ang="0">
                  <a:pos x="10" y="5"/>
                </a:cxn>
                <a:cxn ang="0">
                  <a:pos x="3" y="10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5" y="2"/>
                </a:cxn>
              </a:cxnLst>
              <a:rect l="0" t="0" r="r" b="b"/>
              <a:pathLst>
                <a:path w="11" h="344">
                  <a:moveTo>
                    <a:pt x="5" y="2"/>
                  </a:moveTo>
                  <a:lnTo>
                    <a:pt x="0" y="5"/>
                  </a:lnTo>
                  <a:lnTo>
                    <a:pt x="1" y="344"/>
                  </a:lnTo>
                  <a:lnTo>
                    <a:pt x="11" y="344"/>
                  </a:lnTo>
                  <a:lnTo>
                    <a:pt x="10" y="5"/>
                  </a:lnTo>
                  <a:lnTo>
                    <a:pt x="3" y="10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0" name="Freeform 306"/>
            <p:cNvSpPr>
              <a:spLocks/>
            </p:cNvSpPr>
            <p:nvPr/>
          </p:nvSpPr>
          <p:spPr bwMode="auto">
            <a:xfrm>
              <a:off x="1595" y="3922"/>
              <a:ext cx="46" cy="18"/>
            </a:xfrm>
            <a:custGeom>
              <a:avLst/>
              <a:gdLst/>
              <a:ahLst/>
              <a:cxnLst>
                <a:cxn ang="0">
                  <a:pos x="33" y="13"/>
                </a:cxn>
                <a:cxn ang="0">
                  <a:pos x="40" y="8"/>
                </a:cxn>
                <a:cxn ang="0">
                  <a:pos x="2" y="0"/>
                </a:cxn>
                <a:cxn ang="0">
                  <a:pos x="0" y="8"/>
                </a:cxn>
                <a:cxn ang="0">
                  <a:pos x="38" y="16"/>
                </a:cxn>
                <a:cxn ang="0">
                  <a:pos x="43" y="11"/>
                </a:cxn>
                <a:cxn ang="0">
                  <a:pos x="38" y="16"/>
                </a:cxn>
                <a:cxn ang="0">
                  <a:pos x="46" y="18"/>
                </a:cxn>
                <a:cxn ang="0">
                  <a:pos x="43" y="11"/>
                </a:cxn>
                <a:cxn ang="0">
                  <a:pos x="33" y="13"/>
                </a:cxn>
              </a:cxnLst>
              <a:rect l="0" t="0" r="r" b="b"/>
              <a:pathLst>
                <a:path w="46" h="18">
                  <a:moveTo>
                    <a:pt x="33" y="13"/>
                  </a:moveTo>
                  <a:lnTo>
                    <a:pt x="40" y="8"/>
                  </a:lnTo>
                  <a:lnTo>
                    <a:pt x="2" y="0"/>
                  </a:lnTo>
                  <a:lnTo>
                    <a:pt x="0" y="8"/>
                  </a:lnTo>
                  <a:lnTo>
                    <a:pt x="38" y="16"/>
                  </a:lnTo>
                  <a:lnTo>
                    <a:pt x="43" y="11"/>
                  </a:lnTo>
                  <a:lnTo>
                    <a:pt x="38" y="16"/>
                  </a:lnTo>
                  <a:lnTo>
                    <a:pt x="46" y="18"/>
                  </a:lnTo>
                  <a:lnTo>
                    <a:pt x="43" y="11"/>
                  </a:lnTo>
                  <a:lnTo>
                    <a:pt x="33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9" name="Freeform 305"/>
            <p:cNvSpPr>
              <a:spLocks/>
            </p:cNvSpPr>
            <p:nvPr/>
          </p:nvSpPr>
          <p:spPr bwMode="auto">
            <a:xfrm>
              <a:off x="1572" y="3682"/>
              <a:ext cx="66" cy="253"/>
            </a:xfrm>
            <a:custGeom>
              <a:avLst/>
              <a:gdLst/>
              <a:ahLst/>
              <a:cxnLst>
                <a:cxn ang="0">
                  <a:pos x="10" y="23"/>
                </a:cxn>
                <a:cxn ang="0">
                  <a:pos x="0" y="23"/>
                </a:cxn>
                <a:cxn ang="0">
                  <a:pos x="56" y="253"/>
                </a:cxn>
                <a:cxn ang="0">
                  <a:pos x="66" y="251"/>
                </a:cxn>
                <a:cxn ang="0">
                  <a:pos x="10" y="22"/>
                </a:cxn>
                <a:cxn ang="0">
                  <a:pos x="0" y="22"/>
                </a:cxn>
                <a:cxn ang="0">
                  <a:pos x="10" y="22"/>
                </a:cxn>
                <a:cxn ang="0">
                  <a:pos x="5" y="0"/>
                </a:cxn>
                <a:cxn ang="0">
                  <a:pos x="0" y="22"/>
                </a:cxn>
                <a:cxn ang="0">
                  <a:pos x="10" y="23"/>
                </a:cxn>
              </a:cxnLst>
              <a:rect l="0" t="0" r="r" b="b"/>
              <a:pathLst>
                <a:path w="66" h="253">
                  <a:moveTo>
                    <a:pt x="10" y="23"/>
                  </a:moveTo>
                  <a:lnTo>
                    <a:pt x="0" y="23"/>
                  </a:lnTo>
                  <a:lnTo>
                    <a:pt x="56" y="253"/>
                  </a:lnTo>
                  <a:lnTo>
                    <a:pt x="66" y="251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10" y="22"/>
                  </a:lnTo>
                  <a:lnTo>
                    <a:pt x="5" y="0"/>
                  </a:lnTo>
                  <a:lnTo>
                    <a:pt x="0" y="22"/>
                  </a:lnTo>
                  <a:lnTo>
                    <a:pt x="10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8" name="Freeform 304"/>
            <p:cNvSpPr>
              <a:spLocks/>
            </p:cNvSpPr>
            <p:nvPr/>
          </p:nvSpPr>
          <p:spPr bwMode="auto">
            <a:xfrm>
              <a:off x="1516" y="3704"/>
              <a:ext cx="66" cy="234"/>
            </a:xfrm>
            <a:custGeom>
              <a:avLst/>
              <a:gdLst/>
              <a:ahLst/>
              <a:cxnLst>
                <a:cxn ang="0">
                  <a:pos x="6" y="224"/>
                </a:cxn>
                <a:cxn ang="0">
                  <a:pos x="11" y="229"/>
                </a:cxn>
                <a:cxn ang="0">
                  <a:pos x="66" y="1"/>
                </a:cxn>
                <a:cxn ang="0">
                  <a:pos x="56" y="0"/>
                </a:cxn>
                <a:cxn ang="0">
                  <a:pos x="2" y="228"/>
                </a:cxn>
                <a:cxn ang="0">
                  <a:pos x="8" y="233"/>
                </a:cxn>
                <a:cxn ang="0">
                  <a:pos x="2" y="228"/>
                </a:cxn>
                <a:cxn ang="0">
                  <a:pos x="0" y="234"/>
                </a:cxn>
                <a:cxn ang="0">
                  <a:pos x="8" y="233"/>
                </a:cxn>
                <a:cxn ang="0">
                  <a:pos x="6" y="224"/>
                </a:cxn>
              </a:cxnLst>
              <a:rect l="0" t="0" r="r" b="b"/>
              <a:pathLst>
                <a:path w="66" h="234">
                  <a:moveTo>
                    <a:pt x="6" y="224"/>
                  </a:moveTo>
                  <a:lnTo>
                    <a:pt x="11" y="229"/>
                  </a:lnTo>
                  <a:lnTo>
                    <a:pt x="66" y="1"/>
                  </a:lnTo>
                  <a:lnTo>
                    <a:pt x="56" y="0"/>
                  </a:lnTo>
                  <a:lnTo>
                    <a:pt x="2" y="228"/>
                  </a:lnTo>
                  <a:lnTo>
                    <a:pt x="8" y="233"/>
                  </a:lnTo>
                  <a:lnTo>
                    <a:pt x="2" y="228"/>
                  </a:lnTo>
                  <a:lnTo>
                    <a:pt x="0" y="234"/>
                  </a:lnTo>
                  <a:lnTo>
                    <a:pt x="8" y="233"/>
                  </a:lnTo>
                  <a:lnTo>
                    <a:pt x="6" y="2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7" name="Freeform 303"/>
            <p:cNvSpPr>
              <a:spLocks/>
            </p:cNvSpPr>
            <p:nvPr/>
          </p:nvSpPr>
          <p:spPr bwMode="auto">
            <a:xfrm>
              <a:off x="1522" y="3920"/>
              <a:ext cx="43" cy="17"/>
            </a:xfrm>
            <a:custGeom>
              <a:avLst/>
              <a:gdLst/>
              <a:ahLst/>
              <a:cxnLst>
                <a:cxn ang="0">
                  <a:pos x="43" y="5"/>
                </a:cxn>
                <a:cxn ang="0">
                  <a:pos x="37" y="2"/>
                </a:cxn>
                <a:cxn ang="0">
                  <a:pos x="0" y="8"/>
                </a:cxn>
                <a:cxn ang="0">
                  <a:pos x="2" y="17"/>
                </a:cxn>
                <a:cxn ang="0">
                  <a:pos x="38" y="10"/>
                </a:cxn>
                <a:cxn ang="0">
                  <a:pos x="32" y="5"/>
                </a:cxn>
                <a:cxn ang="0">
                  <a:pos x="43" y="5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43" y="5"/>
                </a:cxn>
              </a:cxnLst>
              <a:rect l="0" t="0" r="r" b="b"/>
              <a:pathLst>
                <a:path w="43" h="17">
                  <a:moveTo>
                    <a:pt x="43" y="5"/>
                  </a:moveTo>
                  <a:lnTo>
                    <a:pt x="37" y="2"/>
                  </a:lnTo>
                  <a:lnTo>
                    <a:pt x="0" y="8"/>
                  </a:lnTo>
                  <a:lnTo>
                    <a:pt x="2" y="17"/>
                  </a:lnTo>
                  <a:lnTo>
                    <a:pt x="38" y="10"/>
                  </a:lnTo>
                  <a:lnTo>
                    <a:pt x="32" y="5"/>
                  </a:lnTo>
                  <a:lnTo>
                    <a:pt x="43" y="5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6" name="Freeform 302"/>
            <p:cNvSpPr>
              <a:spLocks/>
            </p:cNvSpPr>
            <p:nvPr/>
          </p:nvSpPr>
          <p:spPr bwMode="auto">
            <a:xfrm>
              <a:off x="1554" y="3925"/>
              <a:ext cx="11" cy="315"/>
            </a:xfrm>
            <a:custGeom>
              <a:avLst/>
              <a:gdLst/>
              <a:ahLst/>
              <a:cxnLst>
                <a:cxn ang="0">
                  <a:pos x="6" y="315"/>
                </a:cxn>
                <a:cxn ang="0">
                  <a:pos x="11" y="311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311"/>
                </a:cxn>
                <a:cxn ang="0">
                  <a:pos x="6" y="306"/>
                </a:cxn>
                <a:cxn ang="0">
                  <a:pos x="6" y="315"/>
                </a:cxn>
                <a:cxn ang="0">
                  <a:pos x="11" y="315"/>
                </a:cxn>
                <a:cxn ang="0">
                  <a:pos x="11" y="311"/>
                </a:cxn>
                <a:cxn ang="0">
                  <a:pos x="6" y="315"/>
                </a:cxn>
              </a:cxnLst>
              <a:rect l="0" t="0" r="r" b="b"/>
              <a:pathLst>
                <a:path w="11" h="315">
                  <a:moveTo>
                    <a:pt x="6" y="315"/>
                  </a:moveTo>
                  <a:lnTo>
                    <a:pt x="11" y="3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11"/>
                  </a:lnTo>
                  <a:lnTo>
                    <a:pt x="6" y="306"/>
                  </a:lnTo>
                  <a:lnTo>
                    <a:pt x="6" y="315"/>
                  </a:lnTo>
                  <a:lnTo>
                    <a:pt x="11" y="315"/>
                  </a:lnTo>
                  <a:lnTo>
                    <a:pt x="11" y="311"/>
                  </a:lnTo>
                  <a:lnTo>
                    <a:pt x="6" y="3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5" name="Freeform 301"/>
            <p:cNvSpPr>
              <a:spLocks/>
            </p:cNvSpPr>
            <p:nvPr/>
          </p:nvSpPr>
          <p:spPr bwMode="auto">
            <a:xfrm>
              <a:off x="1338" y="4231"/>
              <a:ext cx="222" cy="9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6" y="9"/>
                </a:cxn>
                <a:cxn ang="0">
                  <a:pos x="222" y="9"/>
                </a:cxn>
                <a:cxn ang="0">
                  <a:pos x="222" y="0"/>
                </a:cxn>
                <a:cxn ang="0">
                  <a:pos x="6" y="0"/>
                </a:cxn>
                <a:cxn ang="0">
                  <a:pos x="1" y="5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1" y="5"/>
                </a:cxn>
                <a:cxn ang="0">
                  <a:pos x="11" y="5"/>
                </a:cxn>
              </a:cxnLst>
              <a:rect l="0" t="0" r="r" b="b"/>
              <a:pathLst>
                <a:path w="222" h="9">
                  <a:moveTo>
                    <a:pt x="11" y="5"/>
                  </a:moveTo>
                  <a:lnTo>
                    <a:pt x="6" y="9"/>
                  </a:lnTo>
                  <a:lnTo>
                    <a:pt x="222" y="9"/>
                  </a:lnTo>
                  <a:lnTo>
                    <a:pt x="222" y="0"/>
                  </a:lnTo>
                  <a:lnTo>
                    <a:pt x="6" y="0"/>
                  </a:lnTo>
                  <a:lnTo>
                    <a:pt x="1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4" name="Freeform 300"/>
            <p:cNvSpPr>
              <a:spLocks/>
            </p:cNvSpPr>
            <p:nvPr/>
          </p:nvSpPr>
          <p:spPr bwMode="auto">
            <a:xfrm>
              <a:off x="1339" y="4236"/>
              <a:ext cx="12" cy="33"/>
            </a:xfrm>
            <a:custGeom>
              <a:avLst/>
              <a:gdLst/>
              <a:ahLst/>
              <a:cxnLst>
                <a:cxn ang="0">
                  <a:pos x="7" y="23"/>
                </a:cxn>
                <a:cxn ang="0">
                  <a:pos x="12" y="28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2" y="28"/>
                </a:cxn>
                <a:cxn ang="0">
                  <a:pos x="7" y="33"/>
                </a:cxn>
                <a:cxn ang="0">
                  <a:pos x="2" y="28"/>
                </a:cxn>
                <a:cxn ang="0">
                  <a:pos x="2" y="33"/>
                </a:cxn>
                <a:cxn ang="0">
                  <a:pos x="7" y="33"/>
                </a:cxn>
                <a:cxn ang="0">
                  <a:pos x="7" y="23"/>
                </a:cxn>
              </a:cxnLst>
              <a:rect l="0" t="0" r="r" b="b"/>
              <a:pathLst>
                <a:path w="12" h="33">
                  <a:moveTo>
                    <a:pt x="7" y="23"/>
                  </a:moveTo>
                  <a:lnTo>
                    <a:pt x="12" y="2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2" y="28"/>
                  </a:lnTo>
                  <a:lnTo>
                    <a:pt x="7" y="33"/>
                  </a:lnTo>
                  <a:lnTo>
                    <a:pt x="2" y="28"/>
                  </a:lnTo>
                  <a:lnTo>
                    <a:pt x="2" y="33"/>
                  </a:lnTo>
                  <a:lnTo>
                    <a:pt x="7" y="33"/>
                  </a:lnTo>
                  <a:lnTo>
                    <a:pt x="7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3" name="Freeform 299"/>
            <p:cNvSpPr>
              <a:spLocks/>
            </p:cNvSpPr>
            <p:nvPr/>
          </p:nvSpPr>
          <p:spPr bwMode="auto">
            <a:xfrm>
              <a:off x="2642" y="3608"/>
              <a:ext cx="113" cy="398"/>
            </a:xfrm>
            <a:custGeom>
              <a:avLst/>
              <a:gdLst/>
              <a:ahLst/>
              <a:cxnLst>
                <a:cxn ang="0">
                  <a:pos x="40" y="398"/>
                </a:cxn>
                <a:cxn ang="0">
                  <a:pos x="38" y="221"/>
                </a:cxn>
                <a:cxn ang="0">
                  <a:pos x="0" y="230"/>
                </a:cxn>
                <a:cxn ang="0">
                  <a:pos x="58" y="0"/>
                </a:cxn>
                <a:cxn ang="0">
                  <a:pos x="113" y="228"/>
                </a:cxn>
                <a:cxn ang="0">
                  <a:pos x="78" y="221"/>
                </a:cxn>
                <a:cxn ang="0">
                  <a:pos x="78" y="398"/>
                </a:cxn>
                <a:cxn ang="0">
                  <a:pos x="40" y="398"/>
                </a:cxn>
              </a:cxnLst>
              <a:rect l="0" t="0" r="r" b="b"/>
              <a:pathLst>
                <a:path w="113" h="398">
                  <a:moveTo>
                    <a:pt x="40" y="398"/>
                  </a:moveTo>
                  <a:lnTo>
                    <a:pt x="38" y="221"/>
                  </a:lnTo>
                  <a:lnTo>
                    <a:pt x="0" y="230"/>
                  </a:lnTo>
                  <a:lnTo>
                    <a:pt x="58" y="0"/>
                  </a:lnTo>
                  <a:lnTo>
                    <a:pt x="113" y="228"/>
                  </a:lnTo>
                  <a:lnTo>
                    <a:pt x="78" y="221"/>
                  </a:lnTo>
                  <a:lnTo>
                    <a:pt x="78" y="398"/>
                  </a:lnTo>
                  <a:lnTo>
                    <a:pt x="40" y="3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2" name="Freeform 298"/>
            <p:cNvSpPr>
              <a:spLocks/>
            </p:cNvSpPr>
            <p:nvPr/>
          </p:nvSpPr>
          <p:spPr bwMode="auto">
            <a:xfrm>
              <a:off x="2675" y="3824"/>
              <a:ext cx="12" cy="182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0" y="5"/>
                </a:cxn>
                <a:cxn ang="0">
                  <a:pos x="0" y="182"/>
                </a:cxn>
                <a:cxn ang="0">
                  <a:pos x="12" y="182"/>
                </a:cxn>
                <a:cxn ang="0">
                  <a:pos x="12" y="5"/>
                </a:cxn>
                <a:cxn ang="0">
                  <a:pos x="5" y="0"/>
                </a:cxn>
                <a:cxn ang="0">
                  <a:pos x="12" y="5"/>
                </a:cxn>
                <a:cxn ang="0">
                  <a:pos x="12" y="0"/>
                </a:cxn>
                <a:cxn ang="0">
                  <a:pos x="5" y="0"/>
                </a:cxn>
                <a:cxn ang="0">
                  <a:pos x="7" y="9"/>
                </a:cxn>
              </a:cxnLst>
              <a:rect l="0" t="0" r="r" b="b"/>
              <a:pathLst>
                <a:path w="12" h="182">
                  <a:moveTo>
                    <a:pt x="7" y="9"/>
                  </a:moveTo>
                  <a:lnTo>
                    <a:pt x="0" y="5"/>
                  </a:lnTo>
                  <a:lnTo>
                    <a:pt x="0" y="182"/>
                  </a:lnTo>
                  <a:lnTo>
                    <a:pt x="12" y="182"/>
                  </a:lnTo>
                  <a:lnTo>
                    <a:pt x="12" y="5"/>
                  </a:lnTo>
                  <a:lnTo>
                    <a:pt x="5" y="0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5" y="0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1" name="Freeform 297"/>
            <p:cNvSpPr>
              <a:spLocks/>
            </p:cNvSpPr>
            <p:nvPr/>
          </p:nvSpPr>
          <p:spPr bwMode="auto">
            <a:xfrm>
              <a:off x="2636" y="3824"/>
              <a:ext cx="46" cy="20"/>
            </a:xfrm>
            <a:custGeom>
              <a:avLst/>
              <a:gdLst/>
              <a:ahLst/>
              <a:cxnLst>
                <a:cxn ang="0">
                  <a:pos x="3" y="12"/>
                </a:cxn>
                <a:cxn ang="0">
                  <a:pos x="8" y="17"/>
                </a:cxn>
                <a:cxn ang="0">
                  <a:pos x="46" y="9"/>
                </a:cxn>
                <a:cxn ang="0">
                  <a:pos x="44" y="0"/>
                </a:cxn>
                <a:cxn ang="0">
                  <a:pos x="6" y="9"/>
                </a:cxn>
                <a:cxn ang="0">
                  <a:pos x="11" y="14"/>
                </a:cxn>
                <a:cxn ang="0">
                  <a:pos x="3" y="12"/>
                </a:cxn>
                <a:cxn ang="0">
                  <a:pos x="0" y="20"/>
                </a:cxn>
                <a:cxn ang="0">
                  <a:pos x="8" y="17"/>
                </a:cxn>
                <a:cxn ang="0">
                  <a:pos x="3" y="12"/>
                </a:cxn>
              </a:cxnLst>
              <a:rect l="0" t="0" r="r" b="b"/>
              <a:pathLst>
                <a:path w="46" h="20">
                  <a:moveTo>
                    <a:pt x="3" y="12"/>
                  </a:moveTo>
                  <a:lnTo>
                    <a:pt x="8" y="17"/>
                  </a:lnTo>
                  <a:lnTo>
                    <a:pt x="46" y="9"/>
                  </a:lnTo>
                  <a:lnTo>
                    <a:pt x="44" y="0"/>
                  </a:lnTo>
                  <a:lnTo>
                    <a:pt x="6" y="9"/>
                  </a:lnTo>
                  <a:lnTo>
                    <a:pt x="11" y="14"/>
                  </a:lnTo>
                  <a:lnTo>
                    <a:pt x="3" y="12"/>
                  </a:lnTo>
                  <a:lnTo>
                    <a:pt x="0" y="20"/>
                  </a:lnTo>
                  <a:lnTo>
                    <a:pt x="8" y="17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0" name="Freeform 296"/>
            <p:cNvSpPr>
              <a:spLocks/>
            </p:cNvSpPr>
            <p:nvPr/>
          </p:nvSpPr>
          <p:spPr bwMode="auto">
            <a:xfrm>
              <a:off x="2639" y="3587"/>
              <a:ext cx="66" cy="251"/>
            </a:xfrm>
            <a:custGeom>
              <a:avLst/>
              <a:gdLst/>
              <a:ahLst/>
              <a:cxnLst>
                <a:cxn ang="0">
                  <a:pos x="66" y="19"/>
                </a:cxn>
                <a:cxn ang="0">
                  <a:pos x="56" y="19"/>
                </a:cxn>
                <a:cxn ang="0">
                  <a:pos x="0" y="249"/>
                </a:cxn>
                <a:cxn ang="0">
                  <a:pos x="8" y="251"/>
                </a:cxn>
                <a:cxn ang="0">
                  <a:pos x="66" y="21"/>
                </a:cxn>
                <a:cxn ang="0">
                  <a:pos x="56" y="21"/>
                </a:cxn>
                <a:cxn ang="0">
                  <a:pos x="66" y="19"/>
                </a:cxn>
                <a:cxn ang="0">
                  <a:pos x="61" y="0"/>
                </a:cxn>
                <a:cxn ang="0">
                  <a:pos x="56" y="19"/>
                </a:cxn>
                <a:cxn ang="0">
                  <a:pos x="66" y="19"/>
                </a:cxn>
              </a:cxnLst>
              <a:rect l="0" t="0" r="r" b="b"/>
              <a:pathLst>
                <a:path w="66" h="251">
                  <a:moveTo>
                    <a:pt x="66" y="19"/>
                  </a:moveTo>
                  <a:lnTo>
                    <a:pt x="56" y="19"/>
                  </a:lnTo>
                  <a:lnTo>
                    <a:pt x="0" y="249"/>
                  </a:lnTo>
                  <a:lnTo>
                    <a:pt x="8" y="251"/>
                  </a:lnTo>
                  <a:lnTo>
                    <a:pt x="66" y="21"/>
                  </a:lnTo>
                  <a:lnTo>
                    <a:pt x="56" y="21"/>
                  </a:lnTo>
                  <a:lnTo>
                    <a:pt x="66" y="19"/>
                  </a:lnTo>
                  <a:lnTo>
                    <a:pt x="61" y="0"/>
                  </a:lnTo>
                  <a:lnTo>
                    <a:pt x="56" y="19"/>
                  </a:lnTo>
                  <a:lnTo>
                    <a:pt x="66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9" name="Freeform 295"/>
            <p:cNvSpPr>
              <a:spLocks/>
            </p:cNvSpPr>
            <p:nvPr/>
          </p:nvSpPr>
          <p:spPr bwMode="auto">
            <a:xfrm>
              <a:off x="2695" y="3606"/>
              <a:ext cx="66" cy="237"/>
            </a:xfrm>
            <a:custGeom>
              <a:avLst/>
              <a:gdLst/>
              <a:ahLst/>
              <a:cxnLst>
                <a:cxn ang="0">
                  <a:pos x="60" y="235"/>
                </a:cxn>
                <a:cxn ang="0">
                  <a:pos x="65" y="230"/>
                </a:cxn>
                <a:cxn ang="0">
                  <a:pos x="10" y="0"/>
                </a:cxn>
                <a:cxn ang="0">
                  <a:pos x="0" y="2"/>
                </a:cxn>
                <a:cxn ang="0">
                  <a:pos x="55" y="230"/>
                </a:cxn>
                <a:cxn ang="0">
                  <a:pos x="61" y="227"/>
                </a:cxn>
                <a:cxn ang="0">
                  <a:pos x="60" y="235"/>
                </a:cxn>
                <a:cxn ang="0">
                  <a:pos x="66" y="237"/>
                </a:cxn>
                <a:cxn ang="0">
                  <a:pos x="65" y="230"/>
                </a:cxn>
                <a:cxn ang="0">
                  <a:pos x="60" y="235"/>
                </a:cxn>
              </a:cxnLst>
              <a:rect l="0" t="0" r="r" b="b"/>
              <a:pathLst>
                <a:path w="66" h="237">
                  <a:moveTo>
                    <a:pt x="60" y="235"/>
                  </a:moveTo>
                  <a:lnTo>
                    <a:pt x="65" y="23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55" y="230"/>
                  </a:lnTo>
                  <a:lnTo>
                    <a:pt x="61" y="227"/>
                  </a:lnTo>
                  <a:lnTo>
                    <a:pt x="60" y="235"/>
                  </a:lnTo>
                  <a:lnTo>
                    <a:pt x="66" y="237"/>
                  </a:lnTo>
                  <a:lnTo>
                    <a:pt x="65" y="230"/>
                  </a:lnTo>
                  <a:lnTo>
                    <a:pt x="60" y="2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8" name="Freeform 294"/>
            <p:cNvSpPr>
              <a:spLocks/>
            </p:cNvSpPr>
            <p:nvPr/>
          </p:nvSpPr>
          <p:spPr bwMode="auto">
            <a:xfrm>
              <a:off x="2713" y="3824"/>
              <a:ext cx="43" cy="17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5" y="9"/>
                </a:cxn>
                <a:cxn ang="0">
                  <a:pos x="42" y="17"/>
                </a:cxn>
                <a:cxn ang="0">
                  <a:pos x="43" y="9"/>
                </a:cxn>
                <a:cxn ang="0">
                  <a:pos x="7" y="0"/>
                </a:cxn>
                <a:cxn ang="0">
                  <a:pos x="0" y="5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" y="5"/>
                </a:cxn>
              </a:cxnLst>
              <a:rect l="0" t="0" r="r" b="b"/>
              <a:pathLst>
                <a:path w="43" h="17">
                  <a:moveTo>
                    <a:pt x="12" y="5"/>
                  </a:moveTo>
                  <a:lnTo>
                    <a:pt x="5" y="9"/>
                  </a:lnTo>
                  <a:lnTo>
                    <a:pt x="42" y="17"/>
                  </a:lnTo>
                  <a:lnTo>
                    <a:pt x="43" y="9"/>
                  </a:lnTo>
                  <a:lnTo>
                    <a:pt x="7" y="0"/>
                  </a:lnTo>
                  <a:lnTo>
                    <a:pt x="0" y="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7" name="Freeform 293"/>
            <p:cNvSpPr>
              <a:spLocks/>
            </p:cNvSpPr>
            <p:nvPr/>
          </p:nvSpPr>
          <p:spPr bwMode="auto">
            <a:xfrm>
              <a:off x="2713" y="3829"/>
              <a:ext cx="12" cy="180"/>
            </a:xfrm>
            <a:custGeom>
              <a:avLst/>
              <a:gdLst/>
              <a:ahLst/>
              <a:cxnLst>
                <a:cxn ang="0">
                  <a:pos x="7" y="180"/>
                </a:cxn>
                <a:cxn ang="0">
                  <a:pos x="12" y="177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2" y="177"/>
                </a:cxn>
                <a:cxn ang="0">
                  <a:pos x="7" y="172"/>
                </a:cxn>
                <a:cxn ang="0">
                  <a:pos x="7" y="180"/>
                </a:cxn>
                <a:cxn ang="0">
                  <a:pos x="12" y="180"/>
                </a:cxn>
                <a:cxn ang="0">
                  <a:pos x="12" y="177"/>
                </a:cxn>
                <a:cxn ang="0">
                  <a:pos x="7" y="180"/>
                </a:cxn>
              </a:cxnLst>
              <a:rect l="0" t="0" r="r" b="b"/>
              <a:pathLst>
                <a:path w="12" h="180">
                  <a:moveTo>
                    <a:pt x="7" y="180"/>
                  </a:moveTo>
                  <a:lnTo>
                    <a:pt x="12" y="17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" y="177"/>
                  </a:lnTo>
                  <a:lnTo>
                    <a:pt x="7" y="172"/>
                  </a:lnTo>
                  <a:lnTo>
                    <a:pt x="7" y="180"/>
                  </a:lnTo>
                  <a:lnTo>
                    <a:pt x="12" y="180"/>
                  </a:lnTo>
                  <a:lnTo>
                    <a:pt x="12" y="177"/>
                  </a:lnTo>
                  <a:lnTo>
                    <a:pt x="7" y="1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6" name="Freeform 292"/>
            <p:cNvSpPr>
              <a:spLocks/>
            </p:cNvSpPr>
            <p:nvPr/>
          </p:nvSpPr>
          <p:spPr bwMode="auto">
            <a:xfrm>
              <a:off x="2675" y="4001"/>
              <a:ext cx="45" cy="1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8"/>
                </a:cxn>
                <a:cxn ang="0">
                  <a:pos x="45" y="8"/>
                </a:cxn>
                <a:cxn ang="0">
                  <a:pos x="45" y="0"/>
                </a:cxn>
                <a:cxn ang="0">
                  <a:pos x="7" y="0"/>
                </a:cxn>
                <a:cxn ang="0">
                  <a:pos x="12" y="5"/>
                </a:cxn>
                <a:cxn ang="0">
                  <a:pos x="0" y="5"/>
                </a:cxn>
                <a:cxn ang="0">
                  <a:pos x="0" y="10"/>
                </a:cxn>
                <a:cxn ang="0">
                  <a:pos x="7" y="10"/>
                </a:cxn>
                <a:cxn ang="0">
                  <a:pos x="0" y="5"/>
                </a:cxn>
              </a:cxnLst>
              <a:rect l="0" t="0" r="r" b="b"/>
              <a:pathLst>
                <a:path w="45" h="10">
                  <a:moveTo>
                    <a:pt x="0" y="5"/>
                  </a:moveTo>
                  <a:lnTo>
                    <a:pt x="7" y="8"/>
                  </a:lnTo>
                  <a:lnTo>
                    <a:pt x="45" y="8"/>
                  </a:lnTo>
                  <a:lnTo>
                    <a:pt x="45" y="0"/>
                  </a:lnTo>
                  <a:lnTo>
                    <a:pt x="7" y="0"/>
                  </a:lnTo>
                  <a:lnTo>
                    <a:pt x="12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5" name="Freeform 291"/>
            <p:cNvSpPr>
              <a:spLocks/>
            </p:cNvSpPr>
            <p:nvPr/>
          </p:nvSpPr>
          <p:spPr bwMode="auto">
            <a:xfrm>
              <a:off x="2631" y="149"/>
              <a:ext cx="112" cy="470"/>
            </a:xfrm>
            <a:custGeom>
              <a:avLst/>
              <a:gdLst/>
              <a:ahLst/>
              <a:cxnLst>
                <a:cxn ang="0">
                  <a:pos x="39" y="470"/>
                </a:cxn>
                <a:cxn ang="0">
                  <a:pos x="38" y="221"/>
                </a:cxn>
                <a:cxn ang="0">
                  <a:pos x="0" y="229"/>
                </a:cxn>
                <a:cxn ang="0">
                  <a:pos x="58" y="0"/>
                </a:cxn>
                <a:cxn ang="0">
                  <a:pos x="112" y="227"/>
                </a:cxn>
                <a:cxn ang="0">
                  <a:pos x="76" y="221"/>
                </a:cxn>
                <a:cxn ang="0">
                  <a:pos x="77" y="470"/>
                </a:cxn>
                <a:cxn ang="0">
                  <a:pos x="39" y="470"/>
                </a:cxn>
              </a:cxnLst>
              <a:rect l="0" t="0" r="r" b="b"/>
              <a:pathLst>
                <a:path w="112" h="470">
                  <a:moveTo>
                    <a:pt x="39" y="470"/>
                  </a:moveTo>
                  <a:lnTo>
                    <a:pt x="38" y="221"/>
                  </a:lnTo>
                  <a:lnTo>
                    <a:pt x="0" y="229"/>
                  </a:lnTo>
                  <a:lnTo>
                    <a:pt x="58" y="0"/>
                  </a:lnTo>
                  <a:lnTo>
                    <a:pt x="112" y="227"/>
                  </a:lnTo>
                  <a:lnTo>
                    <a:pt x="76" y="221"/>
                  </a:lnTo>
                  <a:lnTo>
                    <a:pt x="77" y="470"/>
                  </a:lnTo>
                  <a:lnTo>
                    <a:pt x="39" y="4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4" name="Freeform 290"/>
            <p:cNvSpPr>
              <a:spLocks/>
            </p:cNvSpPr>
            <p:nvPr/>
          </p:nvSpPr>
          <p:spPr bwMode="auto">
            <a:xfrm>
              <a:off x="2664" y="363"/>
              <a:ext cx="11" cy="256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0" y="7"/>
                </a:cxn>
                <a:cxn ang="0">
                  <a:pos x="2" y="256"/>
                </a:cxn>
                <a:cxn ang="0">
                  <a:pos x="11" y="256"/>
                </a:cxn>
                <a:cxn ang="0">
                  <a:pos x="10" y="7"/>
                </a:cxn>
                <a:cxn ang="0">
                  <a:pos x="3" y="2"/>
                </a:cxn>
                <a:cxn ang="0">
                  <a:pos x="10" y="7"/>
                </a:cxn>
                <a:cxn ang="0">
                  <a:pos x="10" y="0"/>
                </a:cxn>
                <a:cxn ang="0">
                  <a:pos x="3" y="2"/>
                </a:cxn>
                <a:cxn ang="0">
                  <a:pos x="5" y="10"/>
                </a:cxn>
              </a:cxnLst>
              <a:rect l="0" t="0" r="r" b="b"/>
              <a:pathLst>
                <a:path w="11" h="256">
                  <a:moveTo>
                    <a:pt x="5" y="10"/>
                  </a:moveTo>
                  <a:lnTo>
                    <a:pt x="0" y="7"/>
                  </a:lnTo>
                  <a:lnTo>
                    <a:pt x="2" y="256"/>
                  </a:lnTo>
                  <a:lnTo>
                    <a:pt x="11" y="256"/>
                  </a:lnTo>
                  <a:lnTo>
                    <a:pt x="10" y="7"/>
                  </a:lnTo>
                  <a:lnTo>
                    <a:pt x="3" y="2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3" y="2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3" name="Freeform 289"/>
            <p:cNvSpPr>
              <a:spLocks/>
            </p:cNvSpPr>
            <p:nvPr/>
          </p:nvSpPr>
          <p:spPr bwMode="auto">
            <a:xfrm>
              <a:off x="2624" y="365"/>
              <a:ext cx="45" cy="18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9" y="16"/>
                </a:cxn>
                <a:cxn ang="0">
                  <a:pos x="45" y="8"/>
                </a:cxn>
                <a:cxn ang="0">
                  <a:pos x="43" y="0"/>
                </a:cxn>
                <a:cxn ang="0">
                  <a:pos x="7" y="8"/>
                </a:cxn>
                <a:cxn ang="0">
                  <a:pos x="12" y="13"/>
                </a:cxn>
                <a:cxn ang="0">
                  <a:pos x="2" y="11"/>
                </a:cxn>
                <a:cxn ang="0">
                  <a:pos x="0" y="18"/>
                </a:cxn>
                <a:cxn ang="0">
                  <a:pos x="9" y="16"/>
                </a:cxn>
                <a:cxn ang="0">
                  <a:pos x="2" y="11"/>
                </a:cxn>
              </a:cxnLst>
              <a:rect l="0" t="0" r="r" b="b"/>
              <a:pathLst>
                <a:path w="45" h="18">
                  <a:moveTo>
                    <a:pt x="2" y="11"/>
                  </a:moveTo>
                  <a:lnTo>
                    <a:pt x="9" y="16"/>
                  </a:lnTo>
                  <a:lnTo>
                    <a:pt x="45" y="8"/>
                  </a:lnTo>
                  <a:lnTo>
                    <a:pt x="43" y="0"/>
                  </a:lnTo>
                  <a:lnTo>
                    <a:pt x="7" y="8"/>
                  </a:lnTo>
                  <a:lnTo>
                    <a:pt x="12" y="13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9" y="16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2" name="Freeform 288"/>
            <p:cNvSpPr>
              <a:spLocks/>
            </p:cNvSpPr>
            <p:nvPr/>
          </p:nvSpPr>
          <p:spPr bwMode="auto">
            <a:xfrm>
              <a:off x="2626" y="125"/>
              <a:ext cx="68" cy="253"/>
            </a:xfrm>
            <a:custGeom>
              <a:avLst/>
              <a:gdLst/>
              <a:ahLst/>
              <a:cxnLst>
                <a:cxn ang="0">
                  <a:pos x="68" y="22"/>
                </a:cxn>
                <a:cxn ang="0">
                  <a:pos x="58" y="22"/>
                </a:cxn>
                <a:cxn ang="0">
                  <a:pos x="0" y="251"/>
                </a:cxn>
                <a:cxn ang="0">
                  <a:pos x="10" y="253"/>
                </a:cxn>
                <a:cxn ang="0">
                  <a:pos x="68" y="24"/>
                </a:cxn>
                <a:cxn ang="0">
                  <a:pos x="58" y="24"/>
                </a:cxn>
                <a:cxn ang="0">
                  <a:pos x="68" y="22"/>
                </a:cxn>
                <a:cxn ang="0">
                  <a:pos x="63" y="0"/>
                </a:cxn>
                <a:cxn ang="0">
                  <a:pos x="58" y="22"/>
                </a:cxn>
                <a:cxn ang="0">
                  <a:pos x="68" y="22"/>
                </a:cxn>
              </a:cxnLst>
              <a:rect l="0" t="0" r="r" b="b"/>
              <a:pathLst>
                <a:path w="68" h="253">
                  <a:moveTo>
                    <a:pt x="68" y="22"/>
                  </a:moveTo>
                  <a:lnTo>
                    <a:pt x="58" y="22"/>
                  </a:lnTo>
                  <a:lnTo>
                    <a:pt x="0" y="251"/>
                  </a:lnTo>
                  <a:lnTo>
                    <a:pt x="10" y="253"/>
                  </a:lnTo>
                  <a:lnTo>
                    <a:pt x="68" y="24"/>
                  </a:lnTo>
                  <a:lnTo>
                    <a:pt x="58" y="24"/>
                  </a:lnTo>
                  <a:lnTo>
                    <a:pt x="68" y="22"/>
                  </a:lnTo>
                  <a:lnTo>
                    <a:pt x="63" y="0"/>
                  </a:lnTo>
                  <a:lnTo>
                    <a:pt x="58" y="22"/>
                  </a:lnTo>
                  <a:lnTo>
                    <a:pt x="68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1" name="Freeform 287"/>
            <p:cNvSpPr>
              <a:spLocks/>
            </p:cNvSpPr>
            <p:nvPr/>
          </p:nvSpPr>
          <p:spPr bwMode="auto">
            <a:xfrm>
              <a:off x="2684" y="147"/>
              <a:ext cx="66" cy="236"/>
            </a:xfrm>
            <a:custGeom>
              <a:avLst/>
              <a:gdLst/>
              <a:ahLst/>
              <a:cxnLst>
                <a:cxn ang="0">
                  <a:pos x="59" y="233"/>
                </a:cxn>
                <a:cxn ang="0">
                  <a:pos x="64" y="228"/>
                </a:cxn>
                <a:cxn ang="0">
                  <a:pos x="10" y="0"/>
                </a:cxn>
                <a:cxn ang="0">
                  <a:pos x="0" y="2"/>
                </a:cxn>
                <a:cxn ang="0">
                  <a:pos x="54" y="229"/>
                </a:cxn>
                <a:cxn ang="0">
                  <a:pos x="61" y="225"/>
                </a:cxn>
                <a:cxn ang="0">
                  <a:pos x="59" y="233"/>
                </a:cxn>
                <a:cxn ang="0">
                  <a:pos x="66" y="236"/>
                </a:cxn>
                <a:cxn ang="0">
                  <a:pos x="64" y="228"/>
                </a:cxn>
                <a:cxn ang="0">
                  <a:pos x="59" y="233"/>
                </a:cxn>
              </a:cxnLst>
              <a:rect l="0" t="0" r="r" b="b"/>
              <a:pathLst>
                <a:path w="66" h="236">
                  <a:moveTo>
                    <a:pt x="59" y="233"/>
                  </a:moveTo>
                  <a:lnTo>
                    <a:pt x="64" y="228"/>
                  </a:lnTo>
                  <a:lnTo>
                    <a:pt x="10" y="0"/>
                  </a:lnTo>
                  <a:lnTo>
                    <a:pt x="0" y="2"/>
                  </a:lnTo>
                  <a:lnTo>
                    <a:pt x="54" y="229"/>
                  </a:lnTo>
                  <a:lnTo>
                    <a:pt x="61" y="225"/>
                  </a:lnTo>
                  <a:lnTo>
                    <a:pt x="59" y="233"/>
                  </a:lnTo>
                  <a:lnTo>
                    <a:pt x="66" y="236"/>
                  </a:lnTo>
                  <a:lnTo>
                    <a:pt x="64" y="228"/>
                  </a:lnTo>
                  <a:lnTo>
                    <a:pt x="59" y="2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0" name="Freeform 286"/>
            <p:cNvSpPr>
              <a:spLocks/>
            </p:cNvSpPr>
            <p:nvPr/>
          </p:nvSpPr>
          <p:spPr bwMode="auto">
            <a:xfrm>
              <a:off x="2702" y="363"/>
              <a:ext cx="43" cy="17"/>
            </a:xfrm>
            <a:custGeom>
              <a:avLst/>
              <a:gdLst/>
              <a:ahLst/>
              <a:cxnLst>
                <a:cxn ang="0">
                  <a:pos x="11" y="7"/>
                </a:cxn>
                <a:cxn ang="0">
                  <a:pos x="5" y="10"/>
                </a:cxn>
                <a:cxn ang="0">
                  <a:pos x="41" y="17"/>
                </a:cxn>
                <a:cxn ang="0">
                  <a:pos x="43" y="9"/>
                </a:cxn>
                <a:cxn ang="0">
                  <a:pos x="6" y="2"/>
                </a:cxn>
                <a:cxn ang="0">
                  <a:pos x="0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1" y="7"/>
                </a:cxn>
              </a:cxnLst>
              <a:rect l="0" t="0" r="r" b="b"/>
              <a:pathLst>
                <a:path w="43" h="17">
                  <a:moveTo>
                    <a:pt x="11" y="7"/>
                  </a:moveTo>
                  <a:lnTo>
                    <a:pt x="5" y="10"/>
                  </a:lnTo>
                  <a:lnTo>
                    <a:pt x="41" y="17"/>
                  </a:lnTo>
                  <a:lnTo>
                    <a:pt x="43" y="9"/>
                  </a:lnTo>
                  <a:lnTo>
                    <a:pt x="6" y="2"/>
                  </a:lnTo>
                  <a:lnTo>
                    <a:pt x="0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9" name="Freeform 285"/>
            <p:cNvSpPr>
              <a:spLocks/>
            </p:cNvSpPr>
            <p:nvPr/>
          </p:nvSpPr>
          <p:spPr bwMode="auto">
            <a:xfrm>
              <a:off x="2702" y="370"/>
              <a:ext cx="11" cy="254"/>
            </a:xfrm>
            <a:custGeom>
              <a:avLst/>
              <a:gdLst/>
              <a:ahLst/>
              <a:cxnLst>
                <a:cxn ang="0">
                  <a:pos x="6" y="254"/>
                </a:cxn>
                <a:cxn ang="0">
                  <a:pos x="11" y="249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249"/>
                </a:cxn>
                <a:cxn ang="0">
                  <a:pos x="6" y="244"/>
                </a:cxn>
                <a:cxn ang="0">
                  <a:pos x="6" y="254"/>
                </a:cxn>
                <a:cxn ang="0">
                  <a:pos x="11" y="254"/>
                </a:cxn>
                <a:cxn ang="0">
                  <a:pos x="11" y="249"/>
                </a:cxn>
                <a:cxn ang="0">
                  <a:pos x="6" y="254"/>
                </a:cxn>
              </a:cxnLst>
              <a:rect l="0" t="0" r="r" b="b"/>
              <a:pathLst>
                <a:path w="11" h="254">
                  <a:moveTo>
                    <a:pt x="6" y="254"/>
                  </a:moveTo>
                  <a:lnTo>
                    <a:pt x="11" y="249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49"/>
                  </a:lnTo>
                  <a:lnTo>
                    <a:pt x="6" y="244"/>
                  </a:lnTo>
                  <a:lnTo>
                    <a:pt x="6" y="254"/>
                  </a:lnTo>
                  <a:lnTo>
                    <a:pt x="11" y="254"/>
                  </a:lnTo>
                  <a:lnTo>
                    <a:pt x="11" y="249"/>
                  </a:lnTo>
                  <a:lnTo>
                    <a:pt x="6" y="2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8" name="Freeform 284"/>
            <p:cNvSpPr>
              <a:spLocks/>
            </p:cNvSpPr>
            <p:nvPr/>
          </p:nvSpPr>
          <p:spPr bwMode="auto">
            <a:xfrm>
              <a:off x="2666" y="614"/>
              <a:ext cx="42" cy="1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42" y="10"/>
                </a:cxn>
                <a:cxn ang="0">
                  <a:pos x="42" y="0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4" y="10"/>
                </a:cxn>
                <a:cxn ang="0">
                  <a:pos x="0" y="5"/>
                </a:cxn>
              </a:cxnLst>
              <a:rect l="0" t="0" r="r" b="b"/>
              <a:pathLst>
                <a:path w="42" h="10">
                  <a:moveTo>
                    <a:pt x="0" y="5"/>
                  </a:moveTo>
                  <a:lnTo>
                    <a:pt x="4" y="10"/>
                  </a:lnTo>
                  <a:lnTo>
                    <a:pt x="42" y="10"/>
                  </a:lnTo>
                  <a:lnTo>
                    <a:pt x="42" y="0"/>
                  </a:lnTo>
                  <a:lnTo>
                    <a:pt x="4" y="0"/>
                  </a:lnTo>
                  <a:lnTo>
                    <a:pt x="9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4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7" name="Freeform 283"/>
            <p:cNvSpPr>
              <a:spLocks/>
            </p:cNvSpPr>
            <p:nvPr/>
          </p:nvSpPr>
          <p:spPr bwMode="auto">
            <a:xfrm>
              <a:off x="3005" y="1372"/>
              <a:ext cx="733" cy="365"/>
            </a:xfrm>
            <a:custGeom>
              <a:avLst/>
              <a:gdLst/>
              <a:ahLst/>
              <a:cxnLst>
                <a:cxn ang="0">
                  <a:pos x="733" y="28"/>
                </a:cxn>
                <a:cxn ang="0">
                  <a:pos x="421" y="28"/>
                </a:cxn>
                <a:cxn ang="0">
                  <a:pos x="193" y="223"/>
                </a:cxn>
                <a:cxn ang="0">
                  <a:pos x="228" y="238"/>
                </a:cxn>
                <a:cxn ang="0">
                  <a:pos x="0" y="365"/>
                </a:cxn>
                <a:cxn ang="0">
                  <a:pos x="149" y="172"/>
                </a:cxn>
                <a:cxn ang="0">
                  <a:pos x="174" y="198"/>
                </a:cxn>
                <a:cxn ang="0">
                  <a:pos x="403" y="0"/>
                </a:cxn>
                <a:cxn ang="0">
                  <a:pos x="733" y="0"/>
                </a:cxn>
                <a:cxn ang="0">
                  <a:pos x="733" y="28"/>
                </a:cxn>
              </a:cxnLst>
              <a:rect l="0" t="0" r="r" b="b"/>
              <a:pathLst>
                <a:path w="733" h="365">
                  <a:moveTo>
                    <a:pt x="733" y="28"/>
                  </a:moveTo>
                  <a:lnTo>
                    <a:pt x="421" y="28"/>
                  </a:lnTo>
                  <a:lnTo>
                    <a:pt x="193" y="223"/>
                  </a:lnTo>
                  <a:lnTo>
                    <a:pt x="228" y="238"/>
                  </a:lnTo>
                  <a:lnTo>
                    <a:pt x="0" y="365"/>
                  </a:lnTo>
                  <a:lnTo>
                    <a:pt x="149" y="172"/>
                  </a:lnTo>
                  <a:lnTo>
                    <a:pt x="174" y="198"/>
                  </a:lnTo>
                  <a:lnTo>
                    <a:pt x="403" y="0"/>
                  </a:lnTo>
                  <a:lnTo>
                    <a:pt x="733" y="0"/>
                  </a:lnTo>
                  <a:lnTo>
                    <a:pt x="733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6" name="Freeform 282"/>
            <p:cNvSpPr>
              <a:spLocks/>
            </p:cNvSpPr>
            <p:nvPr/>
          </p:nvSpPr>
          <p:spPr bwMode="auto">
            <a:xfrm>
              <a:off x="3423" y="1395"/>
              <a:ext cx="315" cy="10"/>
            </a:xfrm>
            <a:custGeom>
              <a:avLst/>
              <a:gdLst/>
              <a:ahLst/>
              <a:cxnLst>
                <a:cxn ang="0">
                  <a:pos x="6" y="9"/>
                </a:cxn>
                <a:cxn ang="0">
                  <a:pos x="3" y="10"/>
                </a:cxn>
                <a:cxn ang="0">
                  <a:pos x="315" y="10"/>
                </a:cxn>
                <a:cxn ang="0">
                  <a:pos x="31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6" y="9"/>
                </a:cxn>
              </a:cxnLst>
              <a:rect l="0" t="0" r="r" b="b"/>
              <a:pathLst>
                <a:path w="315" h="10">
                  <a:moveTo>
                    <a:pt x="6" y="9"/>
                  </a:moveTo>
                  <a:lnTo>
                    <a:pt x="3" y="10"/>
                  </a:lnTo>
                  <a:lnTo>
                    <a:pt x="315" y="10"/>
                  </a:lnTo>
                  <a:lnTo>
                    <a:pt x="315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5" name="Freeform 281"/>
            <p:cNvSpPr>
              <a:spLocks/>
            </p:cNvSpPr>
            <p:nvPr/>
          </p:nvSpPr>
          <p:spPr bwMode="auto">
            <a:xfrm>
              <a:off x="3190" y="1399"/>
              <a:ext cx="239" cy="201"/>
            </a:xfrm>
            <a:custGeom>
              <a:avLst/>
              <a:gdLst/>
              <a:ahLst/>
              <a:cxnLst>
                <a:cxn ang="0">
                  <a:pos x="12" y="193"/>
                </a:cxn>
                <a:cxn ang="0">
                  <a:pos x="12" y="199"/>
                </a:cxn>
                <a:cxn ang="0">
                  <a:pos x="239" y="5"/>
                </a:cxn>
                <a:cxn ang="0">
                  <a:pos x="233" y="0"/>
                </a:cxn>
                <a:cxn ang="0">
                  <a:pos x="5" y="193"/>
                </a:cxn>
                <a:cxn ang="0">
                  <a:pos x="7" y="201"/>
                </a:cxn>
                <a:cxn ang="0">
                  <a:pos x="5" y="193"/>
                </a:cxn>
                <a:cxn ang="0">
                  <a:pos x="0" y="196"/>
                </a:cxn>
                <a:cxn ang="0">
                  <a:pos x="7" y="201"/>
                </a:cxn>
                <a:cxn ang="0">
                  <a:pos x="12" y="193"/>
                </a:cxn>
              </a:cxnLst>
              <a:rect l="0" t="0" r="r" b="b"/>
              <a:pathLst>
                <a:path w="239" h="201">
                  <a:moveTo>
                    <a:pt x="12" y="193"/>
                  </a:moveTo>
                  <a:lnTo>
                    <a:pt x="12" y="199"/>
                  </a:lnTo>
                  <a:lnTo>
                    <a:pt x="239" y="5"/>
                  </a:lnTo>
                  <a:lnTo>
                    <a:pt x="233" y="0"/>
                  </a:lnTo>
                  <a:lnTo>
                    <a:pt x="5" y="193"/>
                  </a:lnTo>
                  <a:lnTo>
                    <a:pt x="7" y="201"/>
                  </a:lnTo>
                  <a:lnTo>
                    <a:pt x="5" y="193"/>
                  </a:lnTo>
                  <a:lnTo>
                    <a:pt x="0" y="196"/>
                  </a:lnTo>
                  <a:lnTo>
                    <a:pt x="7" y="201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4" name="Freeform 280"/>
            <p:cNvSpPr>
              <a:spLocks/>
            </p:cNvSpPr>
            <p:nvPr/>
          </p:nvSpPr>
          <p:spPr bwMode="auto">
            <a:xfrm>
              <a:off x="3197" y="1592"/>
              <a:ext cx="46" cy="23"/>
            </a:xfrm>
            <a:custGeom>
              <a:avLst/>
              <a:gdLst/>
              <a:ahLst/>
              <a:cxnLst>
                <a:cxn ang="0">
                  <a:pos x="38" y="21"/>
                </a:cxn>
                <a:cxn ang="0">
                  <a:pos x="38" y="15"/>
                </a:cxn>
                <a:cxn ang="0">
                  <a:pos x="5" y="0"/>
                </a:cxn>
                <a:cxn ang="0">
                  <a:pos x="0" y="8"/>
                </a:cxn>
                <a:cxn ang="0">
                  <a:pos x="33" y="23"/>
                </a:cxn>
                <a:cxn ang="0">
                  <a:pos x="33" y="15"/>
                </a:cxn>
                <a:cxn ang="0">
                  <a:pos x="38" y="21"/>
                </a:cxn>
                <a:cxn ang="0">
                  <a:pos x="46" y="18"/>
                </a:cxn>
                <a:cxn ang="0">
                  <a:pos x="38" y="15"/>
                </a:cxn>
                <a:cxn ang="0">
                  <a:pos x="38" y="21"/>
                </a:cxn>
              </a:cxnLst>
              <a:rect l="0" t="0" r="r" b="b"/>
              <a:pathLst>
                <a:path w="46" h="23">
                  <a:moveTo>
                    <a:pt x="38" y="21"/>
                  </a:moveTo>
                  <a:lnTo>
                    <a:pt x="38" y="15"/>
                  </a:lnTo>
                  <a:lnTo>
                    <a:pt x="5" y="0"/>
                  </a:lnTo>
                  <a:lnTo>
                    <a:pt x="0" y="8"/>
                  </a:lnTo>
                  <a:lnTo>
                    <a:pt x="33" y="23"/>
                  </a:lnTo>
                  <a:lnTo>
                    <a:pt x="33" y="15"/>
                  </a:lnTo>
                  <a:lnTo>
                    <a:pt x="38" y="21"/>
                  </a:lnTo>
                  <a:lnTo>
                    <a:pt x="46" y="18"/>
                  </a:lnTo>
                  <a:lnTo>
                    <a:pt x="38" y="15"/>
                  </a:lnTo>
                  <a:lnTo>
                    <a:pt x="38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3" name="Freeform 279"/>
            <p:cNvSpPr>
              <a:spLocks/>
            </p:cNvSpPr>
            <p:nvPr/>
          </p:nvSpPr>
          <p:spPr bwMode="auto">
            <a:xfrm>
              <a:off x="2986" y="1607"/>
              <a:ext cx="249" cy="145"/>
            </a:xfrm>
            <a:custGeom>
              <a:avLst/>
              <a:gdLst/>
              <a:ahLst/>
              <a:cxnLst>
                <a:cxn ang="0">
                  <a:pos x="14" y="128"/>
                </a:cxn>
                <a:cxn ang="0">
                  <a:pos x="21" y="133"/>
                </a:cxn>
                <a:cxn ang="0">
                  <a:pos x="249" y="6"/>
                </a:cxn>
                <a:cxn ang="0">
                  <a:pos x="244" y="0"/>
                </a:cxn>
                <a:cxn ang="0">
                  <a:pos x="16" y="127"/>
                </a:cxn>
                <a:cxn ang="0">
                  <a:pos x="23" y="132"/>
                </a:cxn>
                <a:cxn ang="0">
                  <a:pos x="14" y="128"/>
                </a:cxn>
                <a:cxn ang="0">
                  <a:pos x="0" y="145"/>
                </a:cxn>
                <a:cxn ang="0">
                  <a:pos x="21" y="133"/>
                </a:cxn>
                <a:cxn ang="0">
                  <a:pos x="14" y="128"/>
                </a:cxn>
              </a:cxnLst>
              <a:rect l="0" t="0" r="r" b="b"/>
              <a:pathLst>
                <a:path w="249" h="145">
                  <a:moveTo>
                    <a:pt x="14" y="128"/>
                  </a:moveTo>
                  <a:lnTo>
                    <a:pt x="21" y="133"/>
                  </a:lnTo>
                  <a:lnTo>
                    <a:pt x="249" y="6"/>
                  </a:lnTo>
                  <a:lnTo>
                    <a:pt x="244" y="0"/>
                  </a:lnTo>
                  <a:lnTo>
                    <a:pt x="16" y="127"/>
                  </a:lnTo>
                  <a:lnTo>
                    <a:pt x="23" y="132"/>
                  </a:lnTo>
                  <a:lnTo>
                    <a:pt x="14" y="128"/>
                  </a:lnTo>
                  <a:lnTo>
                    <a:pt x="0" y="145"/>
                  </a:lnTo>
                  <a:lnTo>
                    <a:pt x="21" y="133"/>
                  </a:lnTo>
                  <a:lnTo>
                    <a:pt x="14" y="1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2" name="Freeform 278"/>
            <p:cNvSpPr>
              <a:spLocks/>
            </p:cNvSpPr>
            <p:nvPr/>
          </p:nvSpPr>
          <p:spPr bwMode="auto">
            <a:xfrm>
              <a:off x="3000" y="1536"/>
              <a:ext cx="159" cy="203"/>
            </a:xfrm>
            <a:custGeom>
              <a:avLst/>
              <a:gdLst/>
              <a:ahLst/>
              <a:cxnLst>
                <a:cxn ang="0">
                  <a:pos x="159" y="5"/>
                </a:cxn>
                <a:cxn ang="0">
                  <a:pos x="150" y="5"/>
                </a:cxn>
                <a:cxn ang="0">
                  <a:pos x="0" y="199"/>
                </a:cxn>
                <a:cxn ang="0">
                  <a:pos x="9" y="203"/>
                </a:cxn>
                <a:cxn ang="0">
                  <a:pos x="159" y="10"/>
                </a:cxn>
                <a:cxn ang="0">
                  <a:pos x="150" y="10"/>
                </a:cxn>
                <a:cxn ang="0">
                  <a:pos x="159" y="5"/>
                </a:cxn>
                <a:cxn ang="0">
                  <a:pos x="154" y="0"/>
                </a:cxn>
                <a:cxn ang="0">
                  <a:pos x="150" y="5"/>
                </a:cxn>
                <a:cxn ang="0">
                  <a:pos x="159" y="5"/>
                </a:cxn>
              </a:cxnLst>
              <a:rect l="0" t="0" r="r" b="b"/>
              <a:pathLst>
                <a:path w="159" h="203">
                  <a:moveTo>
                    <a:pt x="159" y="5"/>
                  </a:moveTo>
                  <a:lnTo>
                    <a:pt x="150" y="5"/>
                  </a:lnTo>
                  <a:lnTo>
                    <a:pt x="0" y="199"/>
                  </a:lnTo>
                  <a:lnTo>
                    <a:pt x="9" y="203"/>
                  </a:lnTo>
                  <a:lnTo>
                    <a:pt x="159" y="10"/>
                  </a:lnTo>
                  <a:lnTo>
                    <a:pt x="150" y="10"/>
                  </a:lnTo>
                  <a:lnTo>
                    <a:pt x="159" y="5"/>
                  </a:lnTo>
                  <a:lnTo>
                    <a:pt x="154" y="0"/>
                  </a:lnTo>
                  <a:lnTo>
                    <a:pt x="150" y="5"/>
                  </a:lnTo>
                  <a:lnTo>
                    <a:pt x="15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1" name="Freeform 277"/>
            <p:cNvSpPr>
              <a:spLocks/>
            </p:cNvSpPr>
            <p:nvPr/>
          </p:nvSpPr>
          <p:spPr bwMode="auto">
            <a:xfrm>
              <a:off x="3150" y="1541"/>
              <a:ext cx="32" cy="36"/>
            </a:xfrm>
            <a:custGeom>
              <a:avLst/>
              <a:gdLst/>
              <a:ahLst/>
              <a:cxnLst>
                <a:cxn ang="0">
                  <a:pos x="25" y="26"/>
                </a:cxn>
                <a:cxn ang="0">
                  <a:pos x="32" y="26"/>
                </a:cxn>
                <a:cxn ang="0">
                  <a:pos x="9" y="0"/>
                </a:cxn>
                <a:cxn ang="0">
                  <a:pos x="0" y="5"/>
                </a:cxn>
                <a:cxn ang="0">
                  <a:pos x="24" y="33"/>
                </a:cxn>
                <a:cxn ang="0">
                  <a:pos x="32" y="33"/>
                </a:cxn>
                <a:cxn ang="0">
                  <a:pos x="24" y="33"/>
                </a:cxn>
                <a:cxn ang="0">
                  <a:pos x="29" y="36"/>
                </a:cxn>
                <a:cxn ang="0">
                  <a:pos x="32" y="33"/>
                </a:cxn>
                <a:cxn ang="0">
                  <a:pos x="25" y="26"/>
                </a:cxn>
              </a:cxnLst>
              <a:rect l="0" t="0" r="r" b="b"/>
              <a:pathLst>
                <a:path w="32" h="36">
                  <a:moveTo>
                    <a:pt x="25" y="26"/>
                  </a:moveTo>
                  <a:lnTo>
                    <a:pt x="32" y="26"/>
                  </a:lnTo>
                  <a:lnTo>
                    <a:pt x="9" y="0"/>
                  </a:lnTo>
                  <a:lnTo>
                    <a:pt x="0" y="5"/>
                  </a:lnTo>
                  <a:lnTo>
                    <a:pt x="24" y="33"/>
                  </a:lnTo>
                  <a:lnTo>
                    <a:pt x="32" y="33"/>
                  </a:lnTo>
                  <a:lnTo>
                    <a:pt x="24" y="33"/>
                  </a:lnTo>
                  <a:lnTo>
                    <a:pt x="29" y="36"/>
                  </a:lnTo>
                  <a:lnTo>
                    <a:pt x="32" y="33"/>
                  </a:lnTo>
                  <a:lnTo>
                    <a:pt x="25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0" name="Freeform 276"/>
            <p:cNvSpPr>
              <a:spLocks/>
            </p:cNvSpPr>
            <p:nvPr/>
          </p:nvSpPr>
          <p:spPr bwMode="auto">
            <a:xfrm>
              <a:off x="3175" y="1367"/>
              <a:ext cx="236" cy="207"/>
            </a:xfrm>
            <a:custGeom>
              <a:avLst/>
              <a:gdLst/>
              <a:ahLst/>
              <a:cxnLst>
                <a:cxn ang="0">
                  <a:pos x="233" y="0"/>
                </a:cxn>
                <a:cxn ang="0">
                  <a:pos x="230" y="2"/>
                </a:cxn>
                <a:cxn ang="0">
                  <a:pos x="0" y="200"/>
                </a:cxn>
                <a:cxn ang="0">
                  <a:pos x="7" y="207"/>
                </a:cxn>
                <a:cxn ang="0">
                  <a:pos x="236" y="7"/>
                </a:cxn>
                <a:cxn ang="0">
                  <a:pos x="233" y="10"/>
                </a:cxn>
                <a:cxn ang="0">
                  <a:pos x="233" y="0"/>
                </a:cxn>
                <a:cxn ang="0">
                  <a:pos x="231" y="0"/>
                </a:cxn>
                <a:cxn ang="0">
                  <a:pos x="230" y="2"/>
                </a:cxn>
                <a:cxn ang="0">
                  <a:pos x="233" y="0"/>
                </a:cxn>
              </a:cxnLst>
              <a:rect l="0" t="0" r="r" b="b"/>
              <a:pathLst>
                <a:path w="236" h="207">
                  <a:moveTo>
                    <a:pt x="233" y="0"/>
                  </a:moveTo>
                  <a:lnTo>
                    <a:pt x="230" y="2"/>
                  </a:lnTo>
                  <a:lnTo>
                    <a:pt x="0" y="200"/>
                  </a:lnTo>
                  <a:lnTo>
                    <a:pt x="7" y="207"/>
                  </a:lnTo>
                  <a:lnTo>
                    <a:pt x="236" y="7"/>
                  </a:lnTo>
                  <a:lnTo>
                    <a:pt x="233" y="10"/>
                  </a:lnTo>
                  <a:lnTo>
                    <a:pt x="233" y="0"/>
                  </a:lnTo>
                  <a:lnTo>
                    <a:pt x="231" y="0"/>
                  </a:lnTo>
                  <a:lnTo>
                    <a:pt x="230" y="2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9" name="Freeform 275"/>
            <p:cNvSpPr>
              <a:spLocks/>
            </p:cNvSpPr>
            <p:nvPr/>
          </p:nvSpPr>
          <p:spPr bwMode="auto">
            <a:xfrm>
              <a:off x="3408" y="1367"/>
              <a:ext cx="335" cy="10"/>
            </a:xfrm>
            <a:custGeom>
              <a:avLst/>
              <a:gdLst/>
              <a:ahLst/>
              <a:cxnLst>
                <a:cxn ang="0">
                  <a:pos x="335" y="5"/>
                </a:cxn>
                <a:cxn ang="0">
                  <a:pos x="330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330" y="10"/>
                </a:cxn>
                <a:cxn ang="0">
                  <a:pos x="325" y="5"/>
                </a:cxn>
                <a:cxn ang="0">
                  <a:pos x="335" y="5"/>
                </a:cxn>
                <a:cxn ang="0">
                  <a:pos x="335" y="0"/>
                </a:cxn>
                <a:cxn ang="0">
                  <a:pos x="330" y="0"/>
                </a:cxn>
                <a:cxn ang="0">
                  <a:pos x="335" y="5"/>
                </a:cxn>
              </a:cxnLst>
              <a:rect l="0" t="0" r="r" b="b"/>
              <a:pathLst>
                <a:path w="335" h="10">
                  <a:moveTo>
                    <a:pt x="335" y="5"/>
                  </a:moveTo>
                  <a:lnTo>
                    <a:pt x="33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30" y="10"/>
                  </a:lnTo>
                  <a:lnTo>
                    <a:pt x="325" y="5"/>
                  </a:lnTo>
                  <a:lnTo>
                    <a:pt x="335" y="5"/>
                  </a:lnTo>
                  <a:lnTo>
                    <a:pt x="335" y="0"/>
                  </a:lnTo>
                  <a:lnTo>
                    <a:pt x="330" y="0"/>
                  </a:lnTo>
                  <a:lnTo>
                    <a:pt x="33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8" name="Freeform 274"/>
            <p:cNvSpPr>
              <a:spLocks/>
            </p:cNvSpPr>
            <p:nvPr/>
          </p:nvSpPr>
          <p:spPr bwMode="auto">
            <a:xfrm>
              <a:off x="3733" y="1372"/>
              <a:ext cx="10" cy="33"/>
            </a:xfrm>
            <a:custGeom>
              <a:avLst/>
              <a:gdLst/>
              <a:ahLst/>
              <a:cxnLst>
                <a:cxn ang="0">
                  <a:pos x="5" y="33"/>
                </a:cxn>
                <a:cxn ang="0">
                  <a:pos x="10" y="28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28"/>
                </a:cxn>
                <a:cxn ang="0">
                  <a:pos x="5" y="23"/>
                </a:cxn>
                <a:cxn ang="0">
                  <a:pos x="5" y="33"/>
                </a:cxn>
                <a:cxn ang="0">
                  <a:pos x="10" y="33"/>
                </a:cxn>
                <a:cxn ang="0">
                  <a:pos x="10" y="28"/>
                </a:cxn>
                <a:cxn ang="0">
                  <a:pos x="5" y="33"/>
                </a:cxn>
              </a:cxnLst>
              <a:rect l="0" t="0" r="r" b="b"/>
              <a:pathLst>
                <a:path w="10" h="33">
                  <a:moveTo>
                    <a:pt x="5" y="33"/>
                  </a:moveTo>
                  <a:lnTo>
                    <a:pt x="10" y="2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5" y="23"/>
                  </a:lnTo>
                  <a:lnTo>
                    <a:pt x="5" y="33"/>
                  </a:lnTo>
                  <a:lnTo>
                    <a:pt x="10" y="33"/>
                  </a:lnTo>
                  <a:lnTo>
                    <a:pt x="10" y="28"/>
                  </a:lnTo>
                  <a:lnTo>
                    <a:pt x="5" y="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7" name="Freeform 273"/>
            <p:cNvSpPr>
              <a:spLocks/>
            </p:cNvSpPr>
            <p:nvPr/>
          </p:nvSpPr>
          <p:spPr bwMode="auto">
            <a:xfrm>
              <a:off x="3325" y="2510"/>
              <a:ext cx="733" cy="365"/>
            </a:xfrm>
            <a:custGeom>
              <a:avLst/>
              <a:gdLst/>
              <a:ahLst/>
              <a:cxnLst>
                <a:cxn ang="0">
                  <a:pos x="733" y="338"/>
                </a:cxn>
                <a:cxn ang="0">
                  <a:pos x="423" y="338"/>
                </a:cxn>
                <a:cxn ang="0">
                  <a:pos x="195" y="144"/>
                </a:cxn>
                <a:cxn ang="0">
                  <a:pos x="230" y="129"/>
                </a:cxn>
                <a:cxn ang="0">
                  <a:pos x="0" y="0"/>
                </a:cxn>
                <a:cxn ang="0">
                  <a:pos x="150" y="193"/>
                </a:cxn>
                <a:cxn ang="0">
                  <a:pos x="170" y="163"/>
                </a:cxn>
                <a:cxn ang="0">
                  <a:pos x="404" y="365"/>
                </a:cxn>
                <a:cxn ang="0">
                  <a:pos x="733" y="365"/>
                </a:cxn>
                <a:cxn ang="0">
                  <a:pos x="733" y="338"/>
                </a:cxn>
              </a:cxnLst>
              <a:rect l="0" t="0" r="r" b="b"/>
              <a:pathLst>
                <a:path w="733" h="365">
                  <a:moveTo>
                    <a:pt x="733" y="338"/>
                  </a:moveTo>
                  <a:lnTo>
                    <a:pt x="423" y="338"/>
                  </a:lnTo>
                  <a:lnTo>
                    <a:pt x="195" y="144"/>
                  </a:lnTo>
                  <a:lnTo>
                    <a:pt x="230" y="129"/>
                  </a:lnTo>
                  <a:lnTo>
                    <a:pt x="0" y="0"/>
                  </a:lnTo>
                  <a:lnTo>
                    <a:pt x="150" y="193"/>
                  </a:lnTo>
                  <a:lnTo>
                    <a:pt x="170" y="163"/>
                  </a:lnTo>
                  <a:lnTo>
                    <a:pt x="404" y="365"/>
                  </a:lnTo>
                  <a:lnTo>
                    <a:pt x="733" y="365"/>
                  </a:lnTo>
                  <a:lnTo>
                    <a:pt x="733" y="3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6" name="Freeform 272"/>
            <p:cNvSpPr>
              <a:spLocks/>
            </p:cNvSpPr>
            <p:nvPr/>
          </p:nvSpPr>
          <p:spPr bwMode="auto">
            <a:xfrm>
              <a:off x="3744" y="2843"/>
              <a:ext cx="314" cy="1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10"/>
                </a:cxn>
                <a:cxn ang="0">
                  <a:pos x="314" y="10"/>
                </a:cxn>
                <a:cxn ang="0">
                  <a:pos x="314" y="0"/>
                </a:cxn>
                <a:cxn ang="0">
                  <a:pos x="4" y="0"/>
                </a:cxn>
                <a:cxn ang="0">
                  <a:pos x="7" y="2"/>
                </a:cxn>
                <a:cxn ang="0">
                  <a:pos x="0" y="7"/>
                </a:cxn>
                <a:cxn ang="0">
                  <a:pos x="2" y="9"/>
                </a:cxn>
                <a:cxn ang="0">
                  <a:pos x="4" y="10"/>
                </a:cxn>
                <a:cxn ang="0">
                  <a:pos x="0" y="7"/>
                </a:cxn>
              </a:cxnLst>
              <a:rect l="0" t="0" r="r" b="b"/>
              <a:pathLst>
                <a:path w="314" h="10">
                  <a:moveTo>
                    <a:pt x="0" y="7"/>
                  </a:moveTo>
                  <a:lnTo>
                    <a:pt x="4" y="10"/>
                  </a:lnTo>
                  <a:lnTo>
                    <a:pt x="314" y="10"/>
                  </a:lnTo>
                  <a:lnTo>
                    <a:pt x="31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0" y="7"/>
                  </a:lnTo>
                  <a:lnTo>
                    <a:pt x="2" y="9"/>
                  </a:lnTo>
                  <a:lnTo>
                    <a:pt x="4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5" name="Freeform 271"/>
            <p:cNvSpPr>
              <a:spLocks/>
            </p:cNvSpPr>
            <p:nvPr/>
          </p:nvSpPr>
          <p:spPr bwMode="auto">
            <a:xfrm>
              <a:off x="3512" y="2649"/>
              <a:ext cx="239" cy="20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6"/>
                </a:cxn>
                <a:cxn ang="0">
                  <a:pos x="232" y="201"/>
                </a:cxn>
                <a:cxn ang="0">
                  <a:pos x="239" y="196"/>
                </a:cxn>
                <a:cxn ang="0">
                  <a:pos x="11" y="1"/>
                </a:cxn>
                <a:cxn ang="0">
                  <a:pos x="11" y="8"/>
                </a:cxn>
                <a:cxn ang="0">
                  <a:pos x="6" y="0"/>
                </a:cxn>
                <a:cxn ang="0">
                  <a:pos x="0" y="3"/>
                </a:cxn>
                <a:cxn ang="0">
                  <a:pos x="5" y="6"/>
                </a:cxn>
                <a:cxn ang="0">
                  <a:pos x="6" y="0"/>
                </a:cxn>
              </a:cxnLst>
              <a:rect l="0" t="0" r="r" b="b"/>
              <a:pathLst>
                <a:path w="239" h="201">
                  <a:moveTo>
                    <a:pt x="6" y="0"/>
                  </a:moveTo>
                  <a:lnTo>
                    <a:pt x="5" y="6"/>
                  </a:lnTo>
                  <a:lnTo>
                    <a:pt x="232" y="201"/>
                  </a:lnTo>
                  <a:lnTo>
                    <a:pt x="239" y="196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6" y="0"/>
                  </a:lnTo>
                  <a:lnTo>
                    <a:pt x="0" y="3"/>
                  </a:lnTo>
                  <a:lnTo>
                    <a:pt x="5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4" name="Freeform 270"/>
            <p:cNvSpPr>
              <a:spLocks/>
            </p:cNvSpPr>
            <p:nvPr/>
          </p:nvSpPr>
          <p:spPr bwMode="auto">
            <a:xfrm>
              <a:off x="3518" y="2634"/>
              <a:ext cx="47" cy="23"/>
            </a:xfrm>
            <a:custGeom>
              <a:avLst/>
              <a:gdLst/>
              <a:ahLst/>
              <a:cxnLst>
                <a:cxn ang="0">
                  <a:pos x="33" y="8"/>
                </a:cxn>
                <a:cxn ang="0">
                  <a:pos x="33" y="0"/>
                </a:cxn>
                <a:cxn ang="0">
                  <a:pos x="0" y="15"/>
                </a:cxn>
                <a:cxn ang="0">
                  <a:pos x="5" y="23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8" y="8"/>
                </a:cxn>
                <a:cxn ang="0">
                  <a:pos x="47" y="5"/>
                </a:cxn>
                <a:cxn ang="0">
                  <a:pos x="38" y="1"/>
                </a:cxn>
                <a:cxn ang="0">
                  <a:pos x="33" y="8"/>
                </a:cxn>
              </a:cxnLst>
              <a:rect l="0" t="0" r="r" b="b"/>
              <a:pathLst>
                <a:path w="47" h="23">
                  <a:moveTo>
                    <a:pt x="33" y="8"/>
                  </a:moveTo>
                  <a:lnTo>
                    <a:pt x="33" y="0"/>
                  </a:lnTo>
                  <a:lnTo>
                    <a:pt x="0" y="15"/>
                  </a:lnTo>
                  <a:lnTo>
                    <a:pt x="5" y="23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47" y="5"/>
                  </a:lnTo>
                  <a:lnTo>
                    <a:pt x="38" y="1"/>
                  </a:lnTo>
                  <a:lnTo>
                    <a:pt x="33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3" name="Freeform 269"/>
            <p:cNvSpPr>
              <a:spLocks/>
            </p:cNvSpPr>
            <p:nvPr/>
          </p:nvSpPr>
          <p:spPr bwMode="auto">
            <a:xfrm>
              <a:off x="3307" y="2495"/>
              <a:ext cx="249" cy="147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7" y="18"/>
                </a:cxn>
                <a:cxn ang="0">
                  <a:pos x="244" y="147"/>
                </a:cxn>
                <a:cxn ang="0">
                  <a:pos x="249" y="140"/>
                </a:cxn>
                <a:cxn ang="0">
                  <a:pos x="22" y="12"/>
                </a:cxn>
                <a:cxn ang="0">
                  <a:pos x="15" y="17"/>
                </a:cxn>
                <a:cxn ang="0">
                  <a:pos x="22" y="12"/>
                </a:cxn>
                <a:cxn ang="0">
                  <a:pos x="0" y="0"/>
                </a:cxn>
                <a:cxn ang="0">
                  <a:pos x="15" y="17"/>
                </a:cxn>
                <a:cxn ang="0">
                  <a:pos x="23" y="13"/>
                </a:cxn>
              </a:cxnLst>
              <a:rect l="0" t="0" r="r" b="b"/>
              <a:pathLst>
                <a:path w="249" h="147">
                  <a:moveTo>
                    <a:pt x="23" y="13"/>
                  </a:moveTo>
                  <a:lnTo>
                    <a:pt x="17" y="18"/>
                  </a:lnTo>
                  <a:lnTo>
                    <a:pt x="244" y="147"/>
                  </a:lnTo>
                  <a:lnTo>
                    <a:pt x="249" y="140"/>
                  </a:lnTo>
                  <a:lnTo>
                    <a:pt x="22" y="12"/>
                  </a:lnTo>
                  <a:lnTo>
                    <a:pt x="15" y="17"/>
                  </a:lnTo>
                  <a:lnTo>
                    <a:pt x="22" y="12"/>
                  </a:lnTo>
                  <a:lnTo>
                    <a:pt x="0" y="0"/>
                  </a:lnTo>
                  <a:lnTo>
                    <a:pt x="15" y="17"/>
                  </a:lnTo>
                  <a:lnTo>
                    <a:pt x="23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2" name="Freeform 268"/>
            <p:cNvSpPr>
              <a:spLocks/>
            </p:cNvSpPr>
            <p:nvPr/>
          </p:nvSpPr>
          <p:spPr bwMode="auto">
            <a:xfrm>
              <a:off x="3322" y="2508"/>
              <a:ext cx="158" cy="205"/>
            </a:xfrm>
            <a:custGeom>
              <a:avLst/>
              <a:gdLst/>
              <a:ahLst/>
              <a:cxnLst>
                <a:cxn ang="0">
                  <a:pos x="148" y="193"/>
                </a:cxn>
                <a:cxn ang="0">
                  <a:pos x="157" y="193"/>
                </a:cxn>
                <a:cxn ang="0">
                  <a:pos x="8" y="0"/>
                </a:cxn>
                <a:cxn ang="0">
                  <a:pos x="0" y="4"/>
                </a:cxn>
                <a:cxn ang="0">
                  <a:pos x="150" y="198"/>
                </a:cxn>
                <a:cxn ang="0">
                  <a:pos x="158" y="198"/>
                </a:cxn>
                <a:cxn ang="0">
                  <a:pos x="150" y="198"/>
                </a:cxn>
                <a:cxn ang="0">
                  <a:pos x="153" y="205"/>
                </a:cxn>
                <a:cxn ang="0">
                  <a:pos x="158" y="198"/>
                </a:cxn>
                <a:cxn ang="0">
                  <a:pos x="148" y="193"/>
                </a:cxn>
              </a:cxnLst>
              <a:rect l="0" t="0" r="r" b="b"/>
              <a:pathLst>
                <a:path w="158" h="205">
                  <a:moveTo>
                    <a:pt x="148" y="193"/>
                  </a:moveTo>
                  <a:lnTo>
                    <a:pt x="157" y="193"/>
                  </a:lnTo>
                  <a:lnTo>
                    <a:pt x="8" y="0"/>
                  </a:lnTo>
                  <a:lnTo>
                    <a:pt x="0" y="4"/>
                  </a:lnTo>
                  <a:lnTo>
                    <a:pt x="150" y="198"/>
                  </a:lnTo>
                  <a:lnTo>
                    <a:pt x="158" y="198"/>
                  </a:lnTo>
                  <a:lnTo>
                    <a:pt x="150" y="198"/>
                  </a:lnTo>
                  <a:lnTo>
                    <a:pt x="153" y="205"/>
                  </a:lnTo>
                  <a:lnTo>
                    <a:pt x="158" y="198"/>
                  </a:lnTo>
                  <a:lnTo>
                    <a:pt x="148" y="1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1" name="Freeform 267"/>
            <p:cNvSpPr>
              <a:spLocks/>
            </p:cNvSpPr>
            <p:nvPr/>
          </p:nvSpPr>
          <p:spPr bwMode="auto">
            <a:xfrm>
              <a:off x="3470" y="2665"/>
              <a:ext cx="30" cy="41"/>
            </a:xfrm>
            <a:custGeom>
              <a:avLst/>
              <a:gdLst/>
              <a:ahLst/>
              <a:cxnLst>
                <a:cxn ang="0">
                  <a:pos x="29" y="5"/>
                </a:cxn>
                <a:cxn ang="0">
                  <a:pos x="20" y="7"/>
                </a:cxn>
                <a:cxn ang="0">
                  <a:pos x="0" y="36"/>
                </a:cxn>
                <a:cxn ang="0">
                  <a:pos x="10" y="41"/>
                </a:cxn>
                <a:cxn ang="0">
                  <a:pos x="30" y="10"/>
                </a:cxn>
                <a:cxn ang="0">
                  <a:pos x="22" y="10"/>
                </a:cxn>
                <a:cxn ang="0">
                  <a:pos x="29" y="5"/>
                </a:cxn>
                <a:cxn ang="0">
                  <a:pos x="25" y="0"/>
                </a:cxn>
                <a:cxn ang="0">
                  <a:pos x="20" y="7"/>
                </a:cxn>
                <a:cxn ang="0">
                  <a:pos x="29" y="5"/>
                </a:cxn>
              </a:cxnLst>
              <a:rect l="0" t="0" r="r" b="b"/>
              <a:pathLst>
                <a:path w="30" h="41">
                  <a:moveTo>
                    <a:pt x="29" y="5"/>
                  </a:moveTo>
                  <a:lnTo>
                    <a:pt x="20" y="7"/>
                  </a:lnTo>
                  <a:lnTo>
                    <a:pt x="0" y="36"/>
                  </a:lnTo>
                  <a:lnTo>
                    <a:pt x="10" y="41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29" y="5"/>
                  </a:lnTo>
                  <a:lnTo>
                    <a:pt x="25" y="0"/>
                  </a:lnTo>
                  <a:lnTo>
                    <a:pt x="20" y="7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0" name="Freeform 266"/>
            <p:cNvSpPr>
              <a:spLocks/>
            </p:cNvSpPr>
            <p:nvPr/>
          </p:nvSpPr>
          <p:spPr bwMode="auto">
            <a:xfrm>
              <a:off x="3492" y="2670"/>
              <a:ext cx="241" cy="210"/>
            </a:xfrm>
            <a:custGeom>
              <a:avLst/>
              <a:gdLst/>
              <a:ahLst/>
              <a:cxnLst>
                <a:cxn ang="0">
                  <a:pos x="237" y="200"/>
                </a:cxn>
                <a:cxn ang="0">
                  <a:pos x="241" y="203"/>
                </a:cxn>
                <a:cxn ang="0">
                  <a:pos x="7" y="0"/>
                </a:cxn>
                <a:cxn ang="0">
                  <a:pos x="0" y="5"/>
                </a:cxn>
                <a:cxn ang="0">
                  <a:pos x="234" y="208"/>
                </a:cxn>
                <a:cxn ang="0">
                  <a:pos x="237" y="210"/>
                </a:cxn>
                <a:cxn ang="0">
                  <a:pos x="234" y="208"/>
                </a:cxn>
                <a:cxn ang="0">
                  <a:pos x="236" y="210"/>
                </a:cxn>
                <a:cxn ang="0">
                  <a:pos x="237" y="210"/>
                </a:cxn>
                <a:cxn ang="0">
                  <a:pos x="237" y="200"/>
                </a:cxn>
              </a:cxnLst>
              <a:rect l="0" t="0" r="r" b="b"/>
              <a:pathLst>
                <a:path w="241" h="210">
                  <a:moveTo>
                    <a:pt x="237" y="200"/>
                  </a:moveTo>
                  <a:lnTo>
                    <a:pt x="241" y="203"/>
                  </a:lnTo>
                  <a:lnTo>
                    <a:pt x="7" y="0"/>
                  </a:lnTo>
                  <a:lnTo>
                    <a:pt x="0" y="5"/>
                  </a:lnTo>
                  <a:lnTo>
                    <a:pt x="234" y="208"/>
                  </a:lnTo>
                  <a:lnTo>
                    <a:pt x="237" y="210"/>
                  </a:lnTo>
                  <a:lnTo>
                    <a:pt x="234" y="208"/>
                  </a:lnTo>
                  <a:lnTo>
                    <a:pt x="236" y="210"/>
                  </a:lnTo>
                  <a:lnTo>
                    <a:pt x="237" y="210"/>
                  </a:lnTo>
                  <a:lnTo>
                    <a:pt x="237" y="2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9" name="Freeform 265"/>
            <p:cNvSpPr>
              <a:spLocks/>
            </p:cNvSpPr>
            <p:nvPr/>
          </p:nvSpPr>
          <p:spPr bwMode="auto">
            <a:xfrm>
              <a:off x="3729" y="2870"/>
              <a:ext cx="335" cy="10"/>
            </a:xfrm>
            <a:custGeom>
              <a:avLst/>
              <a:gdLst/>
              <a:ahLst/>
              <a:cxnLst>
                <a:cxn ang="0">
                  <a:pos x="324" y="5"/>
                </a:cxn>
                <a:cxn ang="0">
                  <a:pos x="329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329" y="10"/>
                </a:cxn>
                <a:cxn ang="0">
                  <a:pos x="334" y="5"/>
                </a:cxn>
                <a:cxn ang="0">
                  <a:pos x="329" y="10"/>
                </a:cxn>
                <a:cxn ang="0">
                  <a:pos x="335" y="10"/>
                </a:cxn>
                <a:cxn ang="0">
                  <a:pos x="335" y="5"/>
                </a:cxn>
                <a:cxn ang="0">
                  <a:pos x="324" y="5"/>
                </a:cxn>
              </a:cxnLst>
              <a:rect l="0" t="0" r="r" b="b"/>
              <a:pathLst>
                <a:path w="335" h="10">
                  <a:moveTo>
                    <a:pt x="324" y="5"/>
                  </a:moveTo>
                  <a:lnTo>
                    <a:pt x="32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29" y="10"/>
                  </a:lnTo>
                  <a:lnTo>
                    <a:pt x="334" y="5"/>
                  </a:lnTo>
                  <a:lnTo>
                    <a:pt x="329" y="10"/>
                  </a:lnTo>
                  <a:lnTo>
                    <a:pt x="335" y="10"/>
                  </a:lnTo>
                  <a:lnTo>
                    <a:pt x="335" y="5"/>
                  </a:lnTo>
                  <a:lnTo>
                    <a:pt x="32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8" name="Freeform 264"/>
            <p:cNvSpPr>
              <a:spLocks/>
            </p:cNvSpPr>
            <p:nvPr/>
          </p:nvSpPr>
          <p:spPr bwMode="auto">
            <a:xfrm>
              <a:off x="4053" y="2843"/>
              <a:ext cx="10" cy="32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0" y="5"/>
                </a:cxn>
                <a:cxn ang="0">
                  <a:pos x="0" y="32"/>
                </a:cxn>
                <a:cxn ang="0">
                  <a:pos x="10" y="32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5" y="10"/>
                </a:cxn>
              </a:cxnLst>
              <a:rect l="0" t="0" r="r" b="b"/>
              <a:pathLst>
                <a:path w="10" h="32">
                  <a:moveTo>
                    <a:pt x="5" y="10"/>
                  </a:moveTo>
                  <a:lnTo>
                    <a:pt x="0" y="5"/>
                  </a:lnTo>
                  <a:lnTo>
                    <a:pt x="0" y="32"/>
                  </a:lnTo>
                  <a:lnTo>
                    <a:pt x="10" y="32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7" name="Freeform 263"/>
            <p:cNvSpPr>
              <a:spLocks/>
            </p:cNvSpPr>
            <p:nvPr/>
          </p:nvSpPr>
          <p:spPr bwMode="auto">
            <a:xfrm>
              <a:off x="2905" y="570"/>
              <a:ext cx="725" cy="368"/>
            </a:xfrm>
            <a:custGeom>
              <a:avLst/>
              <a:gdLst/>
              <a:ahLst/>
              <a:cxnLst>
                <a:cxn ang="0">
                  <a:pos x="725" y="34"/>
                </a:cxn>
                <a:cxn ang="0">
                  <a:pos x="412" y="34"/>
                </a:cxn>
                <a:cxn ang="0">
                  <a:pos x="191" y="224"/>
                </a:cxn>
                <a:cxn ang="0">
                  <a:pos x="224" y="239"/>
                </a:cxn>
                <a:cxn ang="0">
                  <a:pos x="0" y="368"/>
                </a:cxn>
                <a:cxn ang="0">
                  <a:pos x="143" y="171"/>
                </a:cxn>
                <a:cxn ang="0">
                  <a:pos x="165" y="201"/>
                </a:cxn>
                <a:cxn ang="0">
                  <a:pos x="399" y="0"/>
                </a:cxn>
                <a:cxn ang="0">
                  <a:pos x="725" y="0"/>
                </a:cxn>
                <a:cxn ang="0">
                  <a:pos x="725" y="34"/>
                </a:cxn>
              </a:cxnLst>
              <a:rect l="0" t="0" r="r" b="b"/>
              <a:pathLst>
                <a:path w="725" h="368">
                  <a:moveTo>
                    <a:pt x="725" y="34"/>
                  </a:moveTo>
                  <a:lnTo>
                    <a:pt x="412" y="34"/>
                  </a:lnTo>
                  <a:lnTo>
                    <a:pt x="191" y="224"/>
                  </a:lnTo>
                  <a:lnTo>
                    <a:pt x="224" y="239"/>
                  </a:lnTo>
                  <a:lnTo>
                    <a:pt x="0" y="368"/>
                  </a:lnTo>
                  <a:lnTo>
                    <a:pt x="143" y="171"/>
                  </a:lnTo>
                  <a:lnTo>
                    <a:pt x="165" y="201"/>
                  </a:lnTo>
                  <a:lnTo>
                    <a:pt x="399" y="0"/>
                  </a:lnTo>
                  <a:lnTo>
                    <a:pt x="725" y="0"/>
                  </a:lnTo>
                  <a:lnTo>
                    <a:pt x="725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6" name="Freeform 262"/>
            <p:cNvSpPr>
              <a:spLocks/>
            </p:cNvSpPr>
            <p:nvPr/>
          </p:nvSpPr>
          <p:spPr bwMode="auto">
            <a:xfrm>
              <a:off x="3314" y="601"/>
              <a:ext cx="316" cy="8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3" y="8"/>
                </a:cxn>
                <a:cxn ang="0">
                  <a:pos x="316" y="8"/>
                </a:cxn>
                <a:cxn ang="0">
                  <a:pos x="316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6" y="7"/>
                </a:cxn>
              </a:cxnLst>
              <a:rect l="0" t="0" r="r" b="b"/>
              <a:pathLst>
                <a:path w="316" h="8">
                  <a:moveTo>
                    <a:pt x="6" y="7"/>
                  </a:moveTo>
                  <a:lnTo>
                    <a:pt x="3" y="8"/>
                  </a:lnTo>
                  <a:lnTo>
                    <a:pt x="316" y="8"/>
                  </a:lnTo>
                  <a:lnTo>
                    <a:pt x="31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5" name="Freeform 261"/>
            <p:cNvSpPr>
              <a:spLocks/>
            </p:cNvSpPr>
            <p:nvPr/>
          </p:nvSpPr>
          <p:spPr bwMode="auto">
            <a:xfrm>
              <a:off x="3088" y="603"/>
              <a:ext cx="232" cy="196"/>
            </a:xfrm>
            <a:custGeom>
              <a:avLst/>
              <a:gdLst/>
              <a:ahLst/>
              <a:cxnLst>
                <a:cxn ang="0">
                  <a:pos x="11" y="188"/>
                </a:cxn>
                <a:cxn ang="0">
                  <a:pos x="11" y="195"/>
                </a:cxn>
                <a:cxn ang="0">
                  <a:pos x="232" y="5"/>
                </a:cxn>
                <a:cxn ang="0">
                  <a:pos x="226" y="0"/>
                </a:cxn>
                <a:cxn ang="0">
                  <a:pos x="5" y="190"/>
                </a:cxn>
                <a:cxn ang="0">
                  <a:pos x="6" y="196"/>
                </a:cxn>
                <a:cxn ang="0">
                  <a:pos x="5" y="190"/>
                </a:cxn>
                <a:cxn ang="0">
                  <a:pos x="0" y="193"/>
                </a:cxn>
                <a:cxn ang="0">
                  <a:pos x="6" y="196"/>
                </a:cxn>
                <a:cxn ang="0">
                  <a:pos x="11" y="188"/>
                </a:cxn>
              </a:cxnLst>
              <a:rect l="0" t="0" r="r" b="b"/>
              <a:pathLst>
                <a:path w="232" h="196">
                  <a:moveTo>
                    <a:pt x="11" y="188"/>
                  </a:moveTo>
                  <a:lnTo>
                    <a:pt x="11" y="195"/>
                  </a:lnTo>
                  <a:lnTo>
                    <a:pt x="232" y="5"/>
                  </a:lnTo>
                  <a:lnTo>
                    <a:pt x="226" y="0"/>
                  </a:lnTo>
                  <a:lnTo>
                    <a:pt x="5" y="190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0" y="193"/>
                  </a:lnTo>
                  <a:lnTo>
                    <a:pt x="6" y="196"/>
                  </a:lnTo>
                  <a:lnTo>
                    <a:pt x="11" y="1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4" name="Freeform 260"/>
            <p:cNvSpPr>
              <a:spLocks/>
            </p:cNvSpPr>
            <p:nvPr/>
          </p:nvSpPr>
          <p:spPr bwMode="auto">
            <a:xfrm>
              <a:off x="3094" y="791"/>
              <a:ext cx="45" cy="21"/>
            </a:xfrm>
            <a:custGeom>
              <a:avLst/>
              <a:gdLst/>
              <a:ahLst/>
              <a:cxnLst>
                <a:cxn ang="0">
                  <a:pos x="37" y="21"/>
                </a:cxn>
                <a:cxn ang="0">
                  <a:pos x="37" y="13"/>
                </a:cxn>
                <a:cxn ang="0">
                  <a:pos x="5" y="0"/>
                </a:cxn>
                <a:cxn ang="0">
                  <a:pos x="0" y="8"/>
                </a:cxn>
                <a:cxn ang="0">
                  <a:pos x="32" y="21"/>
                </a:cxn>
                <a:cxn ang="0">
                  <a:pos x="32" y="15"/>
                </a:cxn>
                <a:cxn ang="0">
                  <a:pos x="37" y="21"/>
                </a:cxn>
                <a:cxn ang="0">
                  <a:pos x="45" y="18"/>
                </a:cxn>
                <a:cxn ang="0">
                  <a:pos x="37" y="13"/>
                </a:cxn>
                <a:cxn ang="0">
                  <a:pos x="37" y="21"/>
                </a:cxn>
              </a:cxnLst>
              <a:rect l="0" t="0" r="r" b="b"/>
              <a:pathLst>
                <a:path w="45" h="21">
                  <a:moveTo>
                    <a:pt x="37" y="21"/>
                  </a:moveTo>
                  <a:lnTo>
                    <a:pt x="37" y="13"/>
                  </a:lnTo>
                  <a:lnTo>
                    <a:pt x="5" y="0"/>
                  </a:lnTo>
                  <a:lnTo>
                    <a:pt x="0" y="8"/>
                  </a:lnTo>
                  <a:lnTo>
                    <a:pt x="32" y="21"/>
                  </a:lnTo>
                  <a:lnTo>
                    <a:pt x="32" y="15"/>
                  </a:lnTo>
                  <a:lnTo>
                    <a:pt x="37" y="21"/>
                  </a:lnTo>
                  <a:lnTo>
                    <a:pt x="45" y="18"/>
                  </a:lnTo>
                  <a:lnTo>
                    <a:pt x="37" y="13"/>
                  </a:lnTo>
                  <a:lnTo>
                    <a:pt x="37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3" name="Freeform 259"/>
            <p:cNvSpPr>
              <a:spLocks/>
            </p:cNvSpPr>
            <p:nvPr/>
          </p:nvSpPr>
          <p:spPr bwMode="auto">
            <a:xfrm>
              <a:off x="2887" y="806"/>
              <a:ext cx="244" cy="147"/>
            </a:xfrm>
            <a:custGeom>
              <a:avLst/>
              <a:gdLst/>
              <a:ahLst/>
              <a:cxnLst>
                <a:cxn ang="0">
                  <a:pos x="14" y="129"/>
                </a:cxn>
                <a:cxn ang="0">
                  <a:pos x="19" y="135"/>
                </a:cxn>
                <a:cxn ang="0">
                  <a:pos x="244" y="6"/>
                </a:cxn>
                <a:cxn ang="0">
                  <a:pos x="239" y="0"/>
                </a:cxn>
                <a:cxn ang="0">
                  <a:pos x="16" y="129"/>
                </a:cxn>
                <a:cxn ang="0">
                  <a:pos x="21" y="134"/>
                </a:cxn>
                <a:cxn ang="0">
                  <a:pos x="14" y="129"/>
                </a:cxn>
                <a:cxn ang="0">
                  <a:pos x="0" y="147"/>
                </a:cxn>
                <a:cxn ang="0">
                  <a:pos x="19" y="135"/>
                </a:cxn>
                <a:cxn ang="0">
                  <a:pos x="14" y="129"/>
                </a:cxn>
              </a:cxnLst>
              <a:rect l="0" t="0" r="r" b="b"/>
              <a:pathLst>
                <a:path w="244" h="147">
                  <a:moveTo>
                    <a:pt x="14" y="129"/>
                  </a:moveTo>
                  <a:lnTo>
                    <a:pt x="19" y="135"/>
                  </a:lnTo>
                  <a:lnTo>
                    <a:pt x="244" y="6"/>
                  </a:lnTo>
                  <a:lnTo>
                    <a:pt x="239" y="0"/>
                  </a:lnTo>
                  <a:lnTo>
                    <a:pt x="16" y="129"/>
                  </a:lnTo>
                  <a:lnTo>
                    <a:pt x="21" y="134"/>
                  </a:lnTo>
                  <a:lnTo>
                    <a:pt x="14" y="129"/>
                  </a:lnTo>
                  <a:lnTo>
                    <a:pt x="0" y="147"/>
                  </a:lnTo>
                  <a:lnTo>
                    <a:pt x="19" y="135"/>
                  </a:lnTo>
                  <a:lnTo>
                    <a:pt x="14" y="1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2" name="Freeform 258"/>
            <p:cNvSpPr>
              <a:spLocks/>
            </p:cNvSpPr>
            <p:nvPr/>
          </p:nvSpPr>
          <p:spPr bwMode="auto">
            <a:xfrm>
              <a:off x="2901" y="732"/>
              <a:ext cx="151" cy="208"/>
            </a:xfrm>
            <a:custGeom>
              <a:avLst/>
              <a:gdLst/>
              <a:ahLst/>
              <a:cxnLst>
                <a:cxn ang="0">
                  <a:pos x="151" y="6"/>
                </a:cxn>
                <a:cxn ang="0">
                  <a:pos x="142" y="6"/>
                </a:cxn>
                <a:cxn ang="0">
                  <a:pos x="0" y="203"/>
                </a:cxn>
                <a:cxn ang="0">
                  <a:pos x="7" y="208"/>
                </a:cxn>
                <a:cxn ang="0">
                  <a:pos x="151" y="11"/>
                </a:cxn>
                <a:cxn ang="0">
                  <a:pos x="142" y="11"/>
                </a:cxn>
                <a:cxn ang="0">
                  <a:pos x="151" y="6"/>
                </a:cxn>
                <a:cxn ang="0">
                  <a:pos x="147" y="0"/>
                </a:cxn>
                <a:cxn ang="0">
                  <a:pos x="142" y="6"/>
                </a:cxn>
                <a:cxn ang="0">
                  <a:pos x="151" y="6"/>
                </a:cxn>
              </a:cxnLst>
              <a:rect l="0" t="0" r="r" b="b"/>
              <a:pathLst>
                <a:path w="151" h="208">
                  <a:moveTo>
                    <a:pt x="151" y="6"/>
                  </a:moveTo>
                  <a:lnTo>
                    <a:pt x="142" y="6"/>
                  </a:lnTo>
                  <a:lnTo>
                    <a:pt x="0" y="203"/>
                  </a:lnTo>
                  <a:lnTo>
                    <a:pt x="7" y="208"/>
                  </a:lnTo>
                  <a:lnTo>
                    <a:pt x="151" y="11"/>
                  </a:lnTo>
                  <a:lnTo>
                    <a:pt x="142" y="11"/>
                  </a:lnTo>
                  <a:lnTo>
                    <a:pt x="151" y="6"/>
                  </a:lnTo>
                  <a:lnTo>
                    <a:pt x="147" y="0"/>
                  </a:lnTo>
                  <a:lnTo>
                    <a:pt x="142" y="6"/>
                  </a:lnTo>
                  <a:lnTo>
                    <a:pt x="151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1" name="Freeform 257"/>
            <p:cNvSpPr>
              <a:spLocks/>
            </p:cNvSpPr>
            <p:nvPr/>
          </p:nvSpPr>
          <p:spPr bwMode="auto">
            <a:xfrm>
              <a:off x="3043" y="738"/>
              <a:ext cx="30" cy="41"/>
            </a:xfrm>
            <a:custGeom>
              <a:avLst/>
              <a:gdLst/>
              <a:ahLst/>
              <a:cxnLst>
                <a:cxn ang="0">
                  <a:pos x="23" y="31"/>
                </a:cxn>
                <a:cxn ang="0">
                  <a:pos x="30" y="31"/>
                </a:cxn>
                <a:cxn ang="0">
                  <a:pos x="9" y="0"/>
                </a:cxn>
                <a:cxn ang="0">
                  <a:pos x="0" y="5"/>
                </a:cxn>
                <a:cxn ang="0">
                  <a:pos x="22" y="36"/>
                </a:cxn>
                <a:cxn ang="0">
                  <a:pos x="30" y="36"/>
                </a:cxn>
                <a:cxn ang="0">
                  <a:pos x="22" y="36"/>
                </a:cxn>
                <a:cxn ang="0">
                  <a:pos x="25" y="41"/>
                </a:cxn>
                <a:cxn ang="0">
                  <a:pos x="30" y="36"/>
                </a:cxn>
                <a:cxn ang="0">
                  <a:pos x="23" y="31"/>
                </a:cxn>
              </a:cxnLst>
              <a:rect l="0" t="0" r="r" b="b"/>
              <a:pathLst>
                <a:path w="30" h="41">
                  <a:moveTo>
                    <a:pt x="23" y="31"/>
                  </a:moveTo>
                  <a:lnTo>
                    <a:pt x="30" y="31"/>
                  </a:lnTo>
                  <a:lnTo>
                    <a:pt x="9" y="0"/>
                  </a:lnTo>
                  <a:lnTo>
                    <a:pt x="0" y="5"/>
                  </a:lnTo>
                  <a:lnTo>
                    <a:pt x="22" y="36"/>
                  </a:lnTo>
                  <a:lnTo>
                    <a:pt x="30" y="36"/>
                  </a:lnTo>
                  <a:lnTo>
                    <a:pt x="22" y="36"/>
                  </a:lnTo>
                  <a:lnTo>
                    <a:pt x="25" y="41"/>
                  </a:lnTo>
                  <a:lnTo>
                    <a:pt x="30" y="36"/>
                  </a:lnTo>
                  <a:lnTo>
                    <a:pt x="23" y="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0" name="Freeform 256"/>
            <p:cNvSpPr>
              <a:spLocks/>
            </p:cNvSpPr>
            <p:nvPr/>
          </p:nvSpPr>
          <p:spPr bwMode="auto">
            <a:xfrm>
              <a:off x="3066" y="565"/>
              <a:ext cx="241" cy="209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235" y="3"/>
                </a:cxn>
                <a:cxn ang="0">
                  <a:pos x="0" y="204"/>
                </a:cxn>
                <a:cxn ang="0">
                  <a:pos x="7" y="209"/>
                </a:cxn>
                <a:cxn ang="0">
                  <a:pos x="241" y="8"/>
                </a:cxn>
                <a:cxn ang="0">
                  <a:pos x="238" y="10"/>
                </a:cxn>
                <a:cxn ang="0">
                  <a:pos x="238" y="0"/>
                </a:cxn>
                <a:cxn ang="0">
                  <a:pos x="236" y="1"/>
                </a:cxn>
                <a:cxn ang="0">
                  <a:pos x="235" y="3"/>
                </a:cxn>
                <a:cxn ang="0">
                  <a:pos x="238" y="0"/>
                </a:cxn>
              </a:cxnLst>
              <a:rect l="0" t="0" r="r" b="b"/>
              <a:pathLst>
                <a:path w="241" h="209">
                  <a:moveTo>
                    <a:pt x="238" y="0"/>
                  </a:moveTo>
                  <a:lnTo>
                    <a:pt x="235" y="3"/>
                  </a:lnTo>
                  <a:lnTo>
                    <a:pt x="0" y="204"/>
                  </a:lnTo>
                  <a:lnTo>
                    <a:pt x="7" y="209"/>
                  </a:lnTo>
                  <a:lnTo>
                    <a:pt x="241" y="8"/>
                  </a:lnTo>
                  <a:lnTo>
                    <a:pt x="238" y="10"/>
                  </a:lnTo>
                  <a:lnTo>
                    <a:pt x="238" y="0"/>
                  </a:lnTo>
                  <a:lnTo>
                    <a:pt x="236" y="1"/>
                  </a:lnTo>
                  <a:lnTo>
                    <a:pt x="235" y="3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9" name="Freeform 255"/>
            <p:cNvSpPr>
              <a:spLocks/>
            </p:cNvSpPr>
            <p:nvPr/>
          </p:nvSpPr>
          <p:spPr bwMode="auto">
            <a:xfrm>
              <a:off x="3304" y="565"/>
              <a:ext cx="331" cy="10"/>
            </a:xfrm>
            <a:custGeom>
              <a:avLst/>
              <a:gdLst/>
              <a:ahLst/>
              <a:cxnLst>
                <a:cxn ang="0">
                  <a:pos x="331" y="5"/>
                </a:cxn>
                <a:cxn ang="0">
                  <a:pos x="326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326" y="10"/>
                </a:cxn>
                <a:cxn ang="0">
                  <a:pos x="322" y="5"/>
                </a:cxn>
                <a:cxn ang="0">
                  <a:pos x="331" y="5"/>
                </a:cxn>
                <a:cxn ang="0">
                  <a:pos x="331" y="0"/>
                </a:cxn>
                <a:cxn ang="0">
                  <a:pos x="326" y="0"/>
                </a:cxn>
                <a:cxn ang="0">
                  <a:pos x="331" y="5"/>
                </a:cxn>
              </a:cxnLst>
              <a:rect l="0" t="0" r="r" b="b"/>
              <a:pathLst>
                <a:path w="331" h="10">
                  <a:moveTo>
                    <a:pt x="331" y="5"/>
                  </a:moveTo>
                  <a:lnTo>
                    <a:pt x="326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26" y="10"/>
                  </a:lnTo>
                  <a:lnTo>
                    <a:pt x="322" y="5"/>
                  </a:lnTo>
                  <a:lnTo>
                    <a:pt x="331" y="5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3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8" name="Freeform 254"/>
            <p:cNvSpPr>
              <a:spLocks/>
            </p:cNvSpPr>
            <p:nvPr/>
          </p:nvSpPr>
          <p:spPr bwMode="auto">
            <a:xfrm>
              <a:off x="3626" y="570"/>
              <a:ext cx="9" cy="39"/>
            </a:xfrm>
            <a:custGeom>
              <a:avLst/>
              <a:gdLst/>
              <a:ahLst/>
              <a:cxnLst>
                <a:cxn ang="0">
                  <a:pos x="4" y="39"/>
                </a:cxn>
                <a:cxn ang="0">
                  <a:pos x="9" y="34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34"/>
                </a:cxn>
                <a:cxn ang="0">
                  <a:pos x="4" y="31"/>
                </a:cxn>
                <a:cxn ang="0">
                  <a:pos x="4" y="39"/>
                </a:cxn>
                <a:cxn ang="0">
                  <a:pos x="9" y="39"/>
                </a:cxn>
                <a:cxn ang="0">
                  <a:pos x="9" y="34"/>
                </a:cxn>
                <a:cxn ang="0">
                  <a:pos x="4" y="39"/>
                </a:cxn>
              </a:cxnLst>
              <a:rect l="0" t="0" r="r" b="b"/>
              <a:pathLst>
                <a:path w="9" h="39">
                  <a:moveTo>
                    <a:pt x="4" y="39"/>
                  </a:moveTo>
                  <a:lnTo>
                    <a:pt x="9" y="34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4" y="31"/>
                  </a:lnTo>
                  <a:lnTo>
                    <a:pt x="4" y="39"/>
                  </a:lnTo>
                  <a:lnTo>
                    <a:pt x="9" y="39"/>
                  </a:lnTo>
                  <a:lnTo>
                    <a:pt x="9" y="34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7" name="Freeform 253"/>
            <p:cNvSpPr>
              <a:spLocks noEditPoints="1"/>
            </p:cNvSpPr>
            <p:nvPr/>
          </p:nvSpPr>
          <p:spPr bwMode="auto">
            <a:xfrm>
              <a:off x="1590" y="0"/>
              <a:ext cx="244" cy="102"/>
            </a:xfrm>
            <a:custGeom>
              <a:avLst/>
              <a:gdLst/>
              <a:ahLst/>
              <a:cxnLst>
                <a:cxn ang="0">
                  <a:pos x="104" y="102"/>
                </a:cxn>
                <a:cxn ang="0">
                  <a:pos x="79" y="102"/>
                </a:cxn>
                <a:cxn ang="0">
                  <a:pos x="76" y="28"/>
                </a:cxn>
                <a:cxn ang="0">
                  <a:pos x="33" y="102"/>
                </a:cxn>
                <a:cxn ang="0">
                  <a:pos x="7" y="102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25" y="73"/>
                </a:cxn>
                <a:cxn ang="0">
                  <a:pos x="71" y="0"/>
                </a:cxn>
                <a:cxn ang="0">
                  <a:pos x="96" y="0"/>
                </a:cxn>
                <a:cxn ang="0">
                  <a:pos x="99" y="73"/>
                </a:cxn>
                <a:cxn ang="0">
                  <a:pos x="139" y="0"/>
                </a:cxn>
                <a:cxn ang="0">
                  <a:pos x="162" y="0"/>
                </a:cxn>
                <a:cxn ang="0">
                  <a:pos x="104" y="102"/>
                </a:cxn>
                <a:cxn ang="0">
                  <a:pos x="216" y="81"/>
                </a:cxn>
                <a:cxn ang="0">
                  <a:pos x="170" y="81"/>
                </a:cxn>
                <a:cxn ang="0">
                  <a:pos x="157" y="102"/>
                </a:cxn>
                <a:cxn ang="0">
                  <a:pos x="132" y="102"/>
                </a:cxn>
                <a:cxn ang="0">
                  <a:pos x="195" y="0"/>
                </a:cxn>
                <a:cxn ang="0">
                  <a:pos x="224" y="0"/>
                </a:cxn>
                <a:cxn ang="0">
                  <a:pos x="244" y="102"/>
                </a:cxn>
                <a:cxn ang="0">
                  <a:pos x="221" y="102"/>
                </a:cxn>
                <a:cxn ang="0">
                  <a:pos x="216" y="81"/>
                </a:cxn>
                <a:cxn ang="0">
                  <a:pos x="215" y="64"/>
                </a:cxn>
                <a:cxn ang="0">
                  <a:pos x="208" y="21"/>
                </a:cxn>
                <a:cxn ang="0">
                  <a:pos x="180" y="64"/>
                </a:cxn>
                <a:cxn ang="0">
                  <a:pos x="215" y="64"/>
                </a:cxn>
              </a:cxnLst>
              <a:rect l="0" t="0" r="r" b="b"/>
              <a:pathLst>
                <a:path w="244" h="102">
                  <a:moveTo>
                    <a:pt x="104" y="102"/>
                  </a:moveTo>
                  <a:lnTo>
                    <a:pt x="79" y="102"/>
                  </a:lnTo>
                  <a:lnTo>
                    <a:pt x="76" y="28"/>
                  </a:lnTo>
                  <a:lnTo>
                    <a:pt x="33" y="102"/>
                  </a:lnTo>
                  <a:lnTo>
                    <a:pt x="7" y="10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5" y="73"/>
                  </a:lnTo>
                  <a:lnTo>
                    <a:pt x="71" y="0"/>
                  </a:lnTo>
                  <a:lnTo>
                    <a:pt x="96" y="0"/>
                  </a:lnTo>
                  <a:lnTo>
                    <a:pt x="99" y="73"/>
                  </a:lnTo>
                  <a:lnTo>
                    <a:pt x="139" y="0"/>
                  </a:lnTo>
                  <a:lnTo>
                    <a:pt x="162" y="0"/>
                  </a:lnTo>
                  <a:lnTo>
                    <a:pt x="104" y="102"/>
                  </a:lnTo>
                  <a:close/>
                  <a:moveTo>
                    <a:pt x="216" y="81"/>
                  </a:moveTo>
                  <a:lnTo>
                    <a:pt x="170" y="81"/>
                  </a:lnTo>
                  <a:lnTo>
                    <a:pt x="157" y="102"/>
                  </a:lnTo>
                  <a:lnTo>
                    <a:pt x="132" y="102"/>
                  </a:lnTo>
                  <a:lnTo>
                    <a:pt x="195" y="0"/>
                  </a:lnTo>
                  <a:lnTo>
                    <a:pt x="224" y="0"/>
                  </a:lnTo>
                  <a:lnTo>
                    <a:pt x="244" y="102"/>
                  </a:lnTo>
                  <a:lnTo>
                    <a:pt x="221" y="102"/>
                  </a:lnTo>
                  <a:lnTo>
                    <a:pt x="216" y="81"/>
                  </a:lnTo>
                  <a:close/>
                  <a:moveTo>
                    <a:pt x="215" y="64"/>
                  </a:moveTo>
                  <a:lnTo>
                    <a:pt x="208" y="21"/>
                  </a:lnTo>
                  <a:lnTo>
                    <a:pt x="180" y="64"/>
                  </a:lnTo>
                  <a:lnTo>
                    <a:pt x="215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6" name="Freeform 252"/>
            <p:cNvSpPr>
              <a:spLocks/>
            </p:cNvSpPr>
            <p:nvPr/>
          </p:nvSpPr>
          <p:spPr bwMode="auto">
            <a:xfrm>
              <a:off x="1851" y="0"/>
              <a:ext cx="97" cy="102"/>
            </a:xfrm>
            <a:custGeom>
              <a:avLst/>
              <a:gdLst/>
              <a:ahLst/>
              <a:cxnLst>
                <a:cxn ang="0">
                  <a:pos x="36" y="102"/>
                </a:cxn>
                <a:cxn ang="0">
                  <a:pos x="13" y="102"/>
                </a:cxn>
                <a:cxn ang="0">
                  <a:pos x="33" y="17"/>
                </a:cxn>
                <a:cxn ang="0">
                  <a:pos x="0" y="17"/>
                </a:cxn>
                <a:cxn ang="0">
                  <a:pos x="3" y="0"/>
                </a:cxn>
                <a:cxn ang="0">
                  <a:pos x="97" y="0"/>
                </a:cxn>
                <a:cxn ang="0">
                  <a:pos x="92" y="17"/>
                </a:cxn>
                <a:cxn ang="0">
                  <a:pos x="57" y="17"/>
                </a:cxn>
                <a:cxn ang="0">
                  <a:pos x="36" y="102"/>
                </a:cxn>
              </a:cxnLst>
              <a:rect l="0" t="0" r="r" b="b"/>
              <a:pathLst>
                <a:path w="97" h="102">
                  <a:moveTo>
                    <a:pt x="36" y="102"/>
                  </a:moveTo>
                  <a:lnTo>
                    <a:pt x="13" y="102"/>
                  </a:lnTo>
                  <a:lnTo>
                    <a:pt x="33" y="17"/>
                  </a:lnTo>
                  <a:lnTo>
                    <a:pt x="0" y="17"/>
                  </a:lnTo>
                  <a:lnTo>
                    <a:pt x="3" y="0"/>
                  </a:lnTo>
                  <a:lnTo>
                    <a:pt x="97" y="0"/>
                  </a:lnTo>
                  <a:lnTo>
                    <a:pt x="92" y="17"/>
                  </a:lnTo>
                  <a:lnTo>
                    <a:pt x="57" y="17"/>
                  </a:lnTo>
                  <a:lnTo>
                    <a:pt x="36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5" name="Freeform 251"/>
            <p:cNvSpPr>
              <a:spLocks/>
            </p:cNvSpPr>
            <p:nvPr/>
          </p:nvSpPr>
          <p:spPr bwMode="auto">
            <a:xfrm>
              <a:off x="1938" y="0"/>
              <a:ext cx="116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25" y="0"/>
                </a:cxn>
                <a:cxn ang="0">
                  <a:pos x="116" y="0"/>
                </a:cxn>
                <a:cxn ang="0">
                  <a:pos x="109" y="17"/>
                </a:cxn>
                <a:cxn ang="0">
                  <a:pos x="46" y="17"/>
                </a:cxn>
                <a:cxn ang="0">
                  <a:pos x="40" y="41"/>
                </a:cxn>
                <a:cxn ang="0">
                  <a:pos x="104" y="41"/>
                </a:cxn>
                <a:cxn ang="0">
                  <a:pos x="99" y="59"/>
                </a:cxn>
                <a:cxn ang="0">
                  <a:pos x="35" y="59"/>
                </a:cxn>
                <a:cxn ang="0">
                  <a:pos x="28" y="88"/>
                </a:cxn>
                <a:cxn ang="0">
                  <a:pos x="99" y="88"/>
                </a:cxn>
                <a:cxn ang="0">
                  <a:pos x="94" y="102"/>
                </a:cxn>
                <a:cxn ang="0">
                  <a:pos x="0" y="102"/>
                </a:cxn>
              </a:cxnLst>
              <a:rect l="0" t="0" r="r" b="b"/>
              <a:pathLst>
                <a:path w="116" h="102">
                  <a:moveTo>
                    <a:pt x="0" y="102"/>
                  </a:moveTo>
                  <a:lnTo>
                    <a:pt x="25" y="0"/>
                  </a:lnTo>
                  <a:lnTo>
                    <a:pt x="116" y="0"/>
                  </a:lnTo>
                  <a:lnTo>
                    <a:pt x="109" y="17"/>
                  </a:lnTo>
                  <a:lnTo>
                    <a:pt x="46" y="17"/>
                  </a:lnTo>
                  <a:lnTo>
                    <a:pt x="40" y="41"/>
                  </a:lnTo>
                  <a:lnTo>
                    <a:pt x="104" y="41"/>
                  </a:lnTo>
                  <a:lnTo>
                    <a:pt x="99" y="59"/>
                  </a:lnTo>
                  <a:lnTo>
                    <a:pt x="35" y="59"/>
                  </a:lnTo>
                  <a:lnTo>
                    <a:pt x="28" y="88"/>
                  </a:lnTo>
                  <a:lnTo>
                    <a:pt x="99" y="88"/>
                  </a:lnTo>
                  <a:lnTo>
                    <a:pt x="94" y="10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4" name="Freeform 250"/>
            <p:cNvSpPr>
              <a:spLocks noEditPoints="1"/>
            </p:cNvSpPr>
            <p:nvPr/>
          </p:nvSpPr>
          <p:spPr bwMode="auto">
            <a:xfrm>
              <a:off x="2050" y="0"/>
              <a:ext cx="117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78" y="0"/>
                </a:cxn>
                <a:cxn ang="0">
                  <a:pos x="91" y="0"/>
                </a:cxn>
                <a:cxn ang="0">
                  <a:pos x="99" y="3"/>
                </a:cxn>
                <a:cxn ang="0">
                  <a:pos x="106" y="7"/>
                </a:cxn>
                <a:cxn ang="0">
                  <a:pos x="112" y="12"/>
                </a:cxn>
                <a:cxn ang="0">
                  <a:pos x="116" y="18"/>
                </a:cxn>
                <a:cxn ang="0">
                  <a:pos x="117" y="28"/>
                </a:cxn>
                <a:cxn ang="0">
                  <a:pos x="114" y="40"/>
                </a:cxn>
                <a:cxn ang="0">
                  <a:pos x="108" y="50"/>
                </a:cxn>
                <a:cxn ang="0">
                  <a:pos x="103" y="53"/>
                </a:cxn>
                <a:cxn ang="0">
                  <a:pos x="96" y="56"/>
                </a:cxn>
                <a:cxn ang="0">
                  <a:pos x="89" y="58"/>
                </a:cxn>
                <a:cxn ang="0">
                  <a:pos x="81" y="59"/>
                </a:cxn>
                <a:cxn ang="0">
                  <a:pos x="84" y="64"/>
                </a:cxn>
                <a:cxn ang="0">
                  <a:pos x="89" y="69"/>
                </a:cxn>
                <a:cxn ang="0">
                  <a:pos x="98" y="84"/>
                </a:cxn>
                <a:cxn ang="0">
                  <a:pos x="108" y="102"/>
                </a:cxn>
                <a:cxn ang="0">
                  <a:pos x="81" y="97"/>
                </a:cxn>
                <a:cxn ang="0">
                  <a:pos x="75" y="84"/>
                </a:cxn>
                <a:cxn ang="0">
                  <a:pos x="66" y="73"/>
                </a:cxn>
                <a:cxn ang="0">
                  <a:pos x="61" y="64"/>
                </a:cxn>
                <a:cxn ang="0">
                  <a:pos x="56" y="63"/>
                </a:cxn>
                <a:cxn ang="0">
                  <a:pos x="48" y="61"/>
                </a:cxn>
                <a:cxn ang="0">
                  <a:pos x="35" y="61"/>
                </a:cxn>
                <a:cxn ang="0">
                  <a:pos x="38" y="45"/>
                </a:cxn>
                <a:cxn ang="0">
                  <a:pos x="56" y="45"/>
                </a:cxn>
                <a:cxn ang="0">
                  <a:pos x="65" y="45"/>
                </a:cxn>
                <a:cxn ang="0">
                  <a:pos x="71" y="45"/>
                </a:cxn>
                <a:cxn ang="0">
                  <a:pos x="76" y="45"/>
                </a:cxn>
                <a:cxn ang="0">
                  <a:pos x="83" y="41"/>
                </a:cxn>
                <a:cxn ang="0">
                  <a:pos x="88" y="38"/>
                </a:cxn>
                <a:cxn ang="0">
                  <a:pos x="91" y="35"/>
                </a:cxn>
                <a:cxn ang="0">
                  <a:pos x="94" y="30"/>
                </a:cxn>
                <a:cxn ang="0">
                  <a:pos x="94" y="25"/>
                </a:cxn>
                <a:cxn ang="0">
                  <a:pos x="91" y="20"/>
                </a:cxn>
                <a:cxn ang="0">
                  <a:pos x="86" y="18"/>
                </a:cxn>
                <a:cxn ang="0">
                  <a:pos x="78" y="17"/>
                </a:cxn>
                <a:cxn ang="0">
                  <a:pos x="45" y="17"/>
                </a:cxn>
              </a:cxnLst>
              <a:rect l="0" t="0" r="r" b="b"/>
              <a:pathLst>
                <a:path w="117" h="102">
                  <a:moveTo>
                    <a:pt x="25" y="102"/>
                  </a:moveTo>
                  <a:lnTo>
                    <a:pt x="0" y="102"/>
                  </a:lnTo>
                  <a:lnTo>
                    <a:pt x="25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1" y="0"/>
                  </a:lnTo>
                  <a:lnTo>
                    <a:pt x="94" y="2"/>
                  </a:lnTo>
                  <a:lnTo>
                    <a:pt x="99" y="3"/>
                  </a:lnTo>
                  <a:lnTo>
                    <a:pt x="103" y="3"/>
                  </a:lnTo>
                  <a:lnTo>
                    <a:pt x="106" y="7"/>
                  </a:lnTo>
                  <a:lnTo>
                    <a:pt x="109" y="8"/>
                  </a:lnTo>
                  <a:lnTo>
                    <a:pt x="112" y="12"/>
                  </a:lnTo>
                  <a:lnTo>
                    <a:pt x="114" y="15"/>
                  </a:lnTo>
                  <a:lnTo>
                    <a:pt x="116" y="18"/>
                  </a:lnTo>
                  <a:lnTo>
                    <a:pt x="117" y="23"/>
                  </a:lnTo>
                  <a:lnTo>
                    <a:pt x="117" y="28"/>
                  </a:lnTo>
                  <a:lnTo>
                    <a:pt x="116" y="33"/>
                  </a:lnTo>
                  <a:lnTo>
                    <a:pt x="114" y="40"/>
                  </a:lnTo>
                  <a:lnTo>
                    <a:pt x="112" y="45"/>
                  </a:lnTo>
                  <a:lnTo>
                    <a:pt x="108" y="50"/>
                  </a:lnTo>
                  <a:lnTo>
                    <a:pt x="106" y="51"/>
                  </a:lnTo>
                  <a:lnTo>
                    <a:pt x="103" y="53"/>
                  </a:lnTo>
                  <a:lnTo>
                    <a:pt x="99" y="54"/>
                  </a:lnTo>
                  <a:lnTo>
                    <a:pt x="96" y="56"/>
                  </a:lnTo>
                  <a:lnTo>
                    <a:pt x="94" y="56"/>
                  </a:lnTo>
                  <a:lnTo>
                    <a:pt x="89" y="58"/>
                  </a:lnTo>
                  <a:lnTo>
                    <a:pt x="84" y="59"/>
                  </a:lnTo>
                  <a:lnTo>
                    <a:pt x="81" y="59"/>
                  </a:lnTo>
                  <a:lnTo>
                    <a:pt x="83" y="61"/>
                  </a:lnTo>
                  <a:lnTo>
                    <a:pt x="84" y="64"/>
                  </a:lnTo>
                  <a:lnTo>
                    <a:pt x="88" y="66"/>
                  </a:lnTo>
                  <a:lnTo>
                    <a:pt x="89" y="69"/>
                  </a:lnTo>
                  <a:lnTo>
                    <a:pt x="94" y="76"/>
                  </a:lnTo>
                  <a:lnTo>
                    <a:pt x="98" y="84"/>
                  </a:lnTo>
                  <a:lnTo>
                    <a:pt x="103" y="92"/>
                  </a:lnTo>
                  <a:lnTo>
                    <a:pt x="108" y="102"/>
                  </a:lnTo>
                  <a:lnTo>
                    <a:pt x="83" y="102"/>
                  </a:lnTo>
                  <a:lnTo>
                    <a:pt x="81" y="97"/>
                  </a:lnTo>
                  <a:lnTo>
                    <a:pt x="78" y="92"/>
                  </a:lnTo>
                  <a:lnTo>
                    <a:pt x="75" y="84"/>
                  </a:lnTo>
                  <a:lnTo>
                    <a:pt x="70" y="76"/>
                  </a:lnTo>
                  <a:lnTo>
                    <a:pt x="66" y="73"/>
                  </a:lnTo>
                  <a:lnTo>
                    <a:pt x="65" y="68"/>
                  </a:lnTo>
                  <a:lnTo>
                    <a:pt x="61" y="64"/>
                  </a:lnTo>
                  <a:lnTo>
                    <a:pt x="58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48" y="61"/>
                  </a:lnTo>
                  <a:lnTo>
                    <a:pt x="45" y="61"/>
                  </a:lnTo>
                  <a:lnTo>
                    <a:pt x="35" y="61"/>
                  </a:lnTo>
                  <a:lnTo>
                    <a:pt x="25" y="102"/>
                  </a:lnTo>
                  <a:close/>
                  <a:moveTo>
                    <a:pt x="38" y="45"/>
                  </a:moveTo>
                  <a:lnTo>
                    <a:pt x="51" y="45"/>
                  </a:lnTo>
                  <a:lnTo>
                    <a:pt x="56" y="45"/>
                  </a:lnTo>
                  <a:lnTo>
                    <a:pt x="61" y="45"/>
                  </a:lnTo>
                  <a:lnTo>
                    <a:pt x="65" y="45"/>
                  </a:lnTo>
                  <a:lnTo>
                    <a:pt x="68" y="45"/>
                  </a:lnTo>
                  <a:lnTo>
                    <a:pt x="71" y="45"/>
                  </a:lnTo>
                  <a:lnTo>
                    <a:pt x="75" y="45"/>
                  </a:lnTo>
                  <a:lnTo>
                    <a:pt x="76" y="45"/>
                  </a:lnTo>
                  <a:lnTo>
                    <a:pt x="79" y="43"/>
                  </a:lnTo>
                  <a:lnTo>
                    <a:pt x="83" y="41"/>
                  </a:lnTo>
                  <a:lnTo>
                    <a:pt x="84" y="40"/>
                  </a:lnTo>
                  <a:lnTo>
                    <a:pt x="88" y="38"/>
                  </a:lnTo>
                  <a:lnTo>
                    <a:pt x="89" y="36"/>
                  </a:lnTo>
                  <a:lnTo>
                    <a:pt x="91" y="35"/>
                  </a:lnTo>
                  <a:lnTo>
                    <a:pt x="93" y="33"/>
                  </a:lnTo>
                  <a:lnTo>
                    <a:pt x="94" y="30"/>
                  </a:lnTo>
                  <a:lnTo>
                    <a:pt x="94" y="28"/>
                  </a:lnTo>
                  <a:lnTo>
                    <a:pt x="94" y="25"/>
                  </a:lnTo>
                  <a:lnTo>
                    <a:pt x="93" y="23"/>
                  </a:lnTo>
                  <a:lnTo>
                    <a:pt x="91" y="20"/>
                  </a:lnTo>
                  <a:lnTo>
                    <a:pt x="88" y="18"/>
                  </a:lnTo>
                  <a:lnTo>
                    <a:pt x="86" y="18"/>
                  </a:lnTo>
                  <a:lnTo>
                    <a:pt x="83" y="18"/>
                  </a:lnTo>
                  <a:lnTo>
                    <a:pt x="78" y="17"/>
                  </a:lnTo>
                  <a:lnTo>
                    <a:pt x="73" y="17"/>
                  </a:lnTo>
                  <a:lnTo>
                    <a:pt x="45" y="17"/>
                  </a:lnTo>
                  <a:lnTo>
                    <a:pt x="38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3" name="Freeform 249"/>
            <p:cNvSpPr>
              <a:spLocks noEditPoints="1"/>
            </p:cNvSpPr>
            <p:nvPr/>
          </p:nvSpPr>
          <p:spPr bwMode="auto">
            <a:xfrm>
              <a:off x="2408" y="0"/>
              <a:ext cx="244" cy="104"/>
            </a:xfrm>
            <a:custGeom>
              <a:avLst/>
              <a:gdLst/>
              <a:ahLst/>
              <a:cxnLst>
                <a:cxn ang="0">
                  <a:pos x="102" y="104"/>
                </a:cxn>
                <a:cxn ang="0">
                  <a:pos x="78" y="104"/>
                </a:cxn>
                <a:cxn ang="0">
                  <a:pos x="76" y="28"/>
                </a:cxn>
                <a:cxn ang="0">
                  <a:pos x="33" y="104"/>
                </a:cxn>
                <a:cxn ang="0">
                  <a:pos x="7" y="104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25" y="73"/>
                </a:cxn>
                <a:cxn ang="0">
                  <a:pos x="71" y="0"/>
                </a:cxn>
                <a:cxn ang="0">
                  <a:pos x="96" y="0"/>
                </a:cxn>
                <a:cxn ang="0">
                  <a:pos x="99" y="73"/>
                </a:cxn>
                <a:cxn ang="0">
                  <a:pos x="139" y="0"/>
                </a:cxn>
                <a:cxn ang="0">
                  <a:pos x="162" y="0"/>
                </a:cxn>
                <a:cxn ang="0">
                  <a:pos x="102" y="104"/>
                </a:cxn>
                <a:cxn ang="0">
                  <a:pos x="216" y="81"/>
                </a:cxn>
                <a:cxn ang="0">
                  <a:pos x="170" y="81"/>
                </a:cxn>
                <a:cxn ang="0">
                  <a:pos x="155" y="104"/>
                </a:cxn>
                <a:cxn ang="0">
                  <a:pos x="131" y="104"/>
                </a:cxn>
                <a:cxn ang="0">
                  <a:pos x="195" y="0"/>
                </a:cxn>
                <a:cxn ang="0">
                  <a:pos x="225" y="0"/>
                </a:cxn>
                <a:cxn ang="0">
                  <a:pos x="244" y="104"/>
                </a:cxn>
                <a:cxn ang="0">
                  <a:pos x="221" y="104"/>
                </a:cxn>
                <a:cxn ang="0">
                  <a:pos x="216" y="81"/>
                </a:cxn>
                <a:cxn ang="0">
                  <a:pos x="213" y="64"/>
                </a:cxn>
                <a:cxn ang="0">
                  <a:pos x="206" y="23"/>
                </a:cxn>
                <a:cxn ang="0">
                  <a:pos x="180" y="64"/>
                </a:cxn>
                <a:cxn ang="0">
                  <a:pos x="213" y="64"/>
                </a:cxn>
              </a:cxnLst>
              <a:rect l="0" t="0" r="r" b="b"/>
              <a:pathLst>
                <a:path w="244" h="104">
                  <a:moveTo>
                    <a:pt x="102" y="104"/>
                  </a:moveTo>
                  <a:lnTo>
                    <a:pt x="78" y="104"/>
                  </a:lnTo>
                  <a:lnTo>
                    <a:pt x="76" y="28"/>
                  </a:lnTo>
                  <a:lnTo>
                    <a:pt x="33" y="104"/>
                  </a:lnTo>
                  <a:lnTo>
                    <a:pt x="7" y="104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5" y="73"/>
                  </a:lnTo>
                  <a:lnTo>
                    <a:pt x="71" y="0"/>
                  </a:lnTo>
                  <a:lnTo>
                    <a:pt x="96" y="0"/>
                  </a:lnTo>
                  <a:lnTo>
                    <a:pt x="99" y="73"/>
                  </a:lnTo>
                  <a:lnTo>
                    <a:pt x="139" y="0"/>
                  </a:lnTo>
                  <a:lnTo>
                    <a:pt x="162" y="0"/>
                  </a:lnTo>
                  <a:lnTo>
                    <a:pt x="102" y="104"/>
                  </a:lnTo>
                  <a:close/>
                  <a:moveTo>
                    <a:pt x="216" y="81"/>
                  </a:moveTo>
                  <a:lnTo>
                    <a:pt x="170" y="81"/>
                  </a:lnTo>
                  <a:lnTo>
                    <a:pt x="155" y="104"/>
                  </a:lnTo>
                  <a:lnTo>
                    <a:pt x="131" y="104"/>
                  </a:lnTo>
                  <a:lnTo>
                    <a:pt x="195" y="0"/>
                  </a:lnTo>
                  <a:lnTo>
                    <a:pt x="225" y="0"/>
                  </a:lnTo>
                  <a:lnTo>
                    <a:pt x="244" y="104"/>
                  </a:lnTo>
                  <a:lnTo>
                    <a:pt x="221" y="104"/>
                  </a:lnTo>
                  <a:lnTo>
                    <a:pt x="216" y="81"/>
                  </a:lnTo>
                  <a:close/>
                  <a:moveTo>
                    <a:pt x="213" y="64"/>
                  </a:moveTo>
                  <a:lnTo>
                    <a:pt x="206" y="23"/>
                  </a:lnTo>
                  <a:lnTo>
                    <a:pt x="180" y="64"/>
                  </a:lnTo>
                  <a:lnTo>
                    <a:pt x="213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2" name="Freeform 248"/>
            <p:cNvSpPr>
              <a:spLocks/>
            </p:cNvSpPr>
            <p:nvPr/>
          </p:nvSpPr>
          <p:spPr bwMode="auto">
            <a:xfrm>
              <a:off x="2667" y="0"/>
              <a:ext cx="99" cy="104"/>
            </a:xfrm>
            <a:custGeom>
              <a:avLst/>
              <a:gdLst/>
              <a:ahLst/>
              <a:cxnLst>
                <a:cxn ang="0">
                  <a:pos x="38" y="104"/>
                </a:cxn>
                <a:cxn ang="0">
                  <a:pos x="15" y="104"/>
                </a:cxn>
                <a:cxn ang="0">
                  <a:pos x="35" y="18"/>
                </a:cxn>
                <a:cxn ang="0">
                  <a:pos x="0" y="18"/>
                </a:cxn>
                <a:cxn ang="0">
                  <a:pos x="5" y="0"/>
                </a:cxn>
                <a:cxn ang="0">
                  <a:pos x="99" y="0"/>
                </a:cxn>
                <a:cxn ang="0">
                  <a:pos x="94" y="18"/>
                </a:cxn>
                <a:cxn ang="0">
                  <a:pos x="58" y="18"/>
                </a:cxn>
                <a:cxn ang="0">
                  <a:pos x="38" y="104"/>
                </a:cxn>
              </a:cxnLst>
              <a:rect l="0" t="0" r="r" b="b"/>
              <a:pathLst>
                <a:path w="99" h="104">
                  <a:moveTo>
                    <a:pt x="38" y="104"/>
                  </a:moveTo>
                  <a:lnTo>
                    <a:pt x="15" y="104"/>
                  </a:lnTo>
                  <a:lnTo>
                    <a:pt x="35" y="18"/>
                  </a:lnTo>
                  <a:lnTo>
                    <a:pt x="0" y="18"/>
                  </a:lnTo>
                  <a:lnTo>
                    <a:pt x="5" y="0"/>
                  </a:lnTo>
                  <a:lnTo>
                    <a:pt x="99" y="0"/>
                  </a:lnTo>
                  <a:lnTo>
                    <a:pt x="94" y="18"/>
                  </a:lnTo>
                  <a:lnTo>
                    <a:pt x="58" y="18"/>
                  </a:lnTo>
                  <a:lnTo>
                    <a:pt x="38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1" name="Freeform 247"/>
            <p:cNvSpPr>
              <a:spLocks/>
            </p:cNvSpPr>
            <p:nvPr/>
          </p:nvSpPr>
          <p:spPr bwMode="auto">
            <a:xfrm>
              <a:off x="2756" y="0"/>
              <a:ext cx="116" cy="104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25" y="0"/>
                </a:cxn>
                <a:cxn ang="0">
                  <a:pos x="116" y="0"/>
                </a:cxn>
                <a:cxn ang="0">
                  <a:pos x="109" y="18"/>
                </a:cxn>
                <a:cxn ang="0">
                  <a:pos x="45" y="18"/>
                </a:cxn>
                <a:cxn ang="0">
                  <a:pos x="40" y="43"/>
                </a:cxn>
                <a:cxn ang="0">
                  <a:pos x="104" y="43"/>
                </a:cxn>
                <a:cxn ang="0">
                  <a:pos x="99" y="59"/>
                </a:cxn>
                <a:cxn ang="0">
                  <a:pos x="35" y="59"/>
                </a:cxn>
                <a:cxn ang="0">
                  <a:pos x="28" y="88"/>
                </a:cxn>
                <a:cxn ang="0">
                  <a:pos x="99" y="88"/>
                </a:cxn>
                <a:cxn ang="0">
                  <a:pos x="94" y="104"/>
                </a:cxn>
                <a:cxn ang="0">
                  <a:pos x="0" y="104"/>
                </a:cxn>
              </a:cxnLst>
              <a:rect l="0" t="0" r="r" b="b"/>
              <a:pathLst>
                <a:path w="116" h="104">
                  <a:moveTo>
                    <a:pt x="0" y="104"/>
                  </a:moveTo>
                  <a:lnTo>
                    <a:pt x="25" y="0"/>
                  </a:lnTo>
                  <a:lnTo>
                    <a:pt x="116" y="0"/>
                  </a:lnTo>
                  <a:lnTo>
                    <a:pt x="109" y="18"/>
                  </a:lnTo>
                  <a:lnTo>
                    <a:pt x="45" y="18"/>
                  </a:lnTo>
                  <a:lnTo>
                    <a:pt x="40" y="43"/>
                  </a:lnTo>
                  <a:lnTo>
                    <a:pt x="104" y="43"/>
                  </a:lnTo>
                  <a:lnTo>
                    <a:pt x="99" y="59"/>
                  </a:lnTo>
                  <a:lnTo>
                    <a:pt x="35" y="59"/>
                  </a:lnTo>
                  <a:lnTo>
                    <a:pt x="28" y="88"/>
                  </a:lnTo>
                  <a:lnTo>
                    <a:pt x="99" y="88"/>
                  </a:lnTo>
                  <a:lnTo>
                    <a:pt x="94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0" name="Freeform 246"/>
            <p:cNvSpPr>
              <a:spLocks noEditPoints="1"/>
            </p:cNvSpPr>
            <p:nvPr/>
          </p:nvSpPr>
          <p:spPr bwMode="auto">
            <a:xfrm>
              <a:off x="2868" y="0"/>
              <a:ext cx="116" cy="104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78" y="0"/>
                </a:cxn>
                <a:cxn ang="0">
                  <a:pos x="90" y="2"/>
                </a:cxn>
                <a:cxn ang="0">
                  <a:pos x="99" y="3"/>
                </a:cxn>
                <a:cxn ang="0">
                  <a:pos x="106" y="7"/>
                </a:cxn>
                <a:cxn ang="0">
                  <a:pos x="113" y="12"/>
                </a:cxn>
                <a:cxn ang="0">
                  <a:pos x="116" y="20"/>
                </a:cxn>
                <a:cxn ang="0">
                  <a:pos x="116" y="28"/>
                </a:cxn>
                <a:cxn ang="0">
                  <a:pos x="114" y="40"/>
                </a:cxn>
                <a:cxn ang="0">
                  <a:pos x="108" y="50"/>
                </a:cxn>
                <a:cxn ang="0">
                  <a:pos x="103" y="53"/>
                </a:cxn>
                <a:cxn ang="0">
                  <a:pos x="96" y="56"/>
                </a:cxn>
                <a:cxn ang="0">
                  <a:pos x="90" y="59"/>
                </a:cxn>
                <a:cxn ang="0">
                  <a:pos x="81" y="61"/>
                </a:cxn>
                <a:cxn ang="0">
                  <a:pos x="85" y="64"/>
                </a:cxn>
                <a:cxn ang="0">
                  <a:pos x="90" y="69"/>
                </a:cxn>
                <a:cxn ang="0">
                  <a:pos x="98" y="84"/>
                </a:cxn>
                <a:cxn ang="0">
                  <a:pos x="108" y="104"/>
                </a:cxn>
                <a:cxn ang="0">
                  <a:pos x="81" y="99"/>
                </a:cxn>
                <a:cxn ang="0">
                  <a:pos x="75" y="86"/>
                </a:cxn>
                <a:cxn ang="0">
                  <a:pos x="66" y="73"/>
                </a:cxn>
                <a:cxn ang="0">
                  <a:pos x="61" y="66"/>
                </a:cxn>
                <a:cxn ang="0">
                  <a:pos x="57" y="63"/>
                </a:cxn>
                <a:cxn ang="0">
                  <a:pos x="48" y="61"/>
                </a:cxn>
                <a:cxn ang="0">
                  <a:pos x="35" y="61"/>
                </a:cxn>
                <a:cxn ang="0">
                  <a:pos x="38" y="46"/>
                </a:cxn>
                <a:cxn ang="0">
                  <a:pos x="57" y="46"/>
                </a:cxn>
                <a:cxn ang="0">
                  <a:pos x="65" y="46"/>
                </a:cxn>
                <a:cxn ang="0">
                  <a:pos x="71" y="45"/>
                </a:cxn>
                <a:cxn ang="0">
                  <a:pos x="76" y="45"/>
                </a:cxn>
                <a:cxn ang="0">
                  <a:pos x="83" y="43"/>
                </a:cxn>
                <a:cxn ang="0">
                  <a:pos x="86" y="40"/>
                </a:cxn>
                <a:cxn ang="0">
                  <a:pos x="91" y="35"/>
                </a:cxn>
                <a:cxn ang="0">
                  <a:pos x="93" y="31"/>
                </a:cxn>
                <a:cxn ang="0">
                  <a:pos x="93" y="25"/>
                </a:cxn>
                <a:cxn ang="0">
                  <a:pos x="90" y="21"/>
                </a:cxn>
                <a:cxn ang="0">
                  <a:pos x="86" y="18"/>
                </a:cxn>
                <a:cxn ang="0">
                  <a:pos x="78" y="18"/>
                </a:cxn>
                <a:cxn ang="0">
                  <a:pos x="45" y="18"/>
                </a:cxn>
              </a:cxnLst>
              <a:rect l="0" t="0" r="r" b="b"/>
              <a:pathLst>
                <a:path w="116" h="104">
                  <a:moveTo>
                    <a:pt x="25" y="104"/>
                  </a:moveTo>
                  <a:lnTo>
                    <a:pt x="0" y="104"/>
                  </a:lnTo>
                  <a:lnTo>
                    <a:pt x="25" y="0"/>
                  </a:lnTo>
                  <a:lnTo>
                    <a:pt x="78" y="0"/>
                  </a:lnTo>
                  <a:lnTo>
                    <a:pt x="85" y="0"/>
                  </a:lnTo>
                  <a:lnTo>
                    <a:pt x="90" y="2"/>
                  </a:lnTo>
                  <a:lnTo>
                    <a:pt x="94" y="2"/>
                  </a:lnTo>
                  <a:lnTo>
                    <a:pt x="99" y="3"/>
                  </a:lnTo>
                  <a:lnTo>
                    <a:pt x="103" y="5"/>
                  </a:lnTo>
                  <a:lnTo>
                    <a:pt x="106" y="7"/>
                  </a:lnTo>
                  <a:lnTo>
                    <a:pt x="109" y="10"/>
                  </a:lnTo>
                  <a:lnTo>
                    <a:pt x="113" y="12"/>
                  </a:lnTo>
                  <a:lnTo>
                    <a:pt x="114" y="17"/>
                  </a:lnTo>
                  <a:lnTo>
                    <a:pt x="116" y="20"/>
                  </a:lnTo>
                  <a:lnTo>
                    <a:pt x="116" y="23"/>
                  </a:lnTo>
                  <a:lnTo>
                    <a:pt x="116" y="28"/>
                  </a:lnTo>
                  <a:lnTo>
                    <a:pt x="116" y="35"/>
                  </a:lnTo>
                  <a:lnTo>
                    <a:pt x="114" y="40"/>
                  </a:lnTo>
                  <a:lnTo>
                    <a:pt x="113" y="45"/>
                  </a:lnTo>
                  <a:lnTo>
                    <a:pt x="108" y="50"/>
                  </a:lnTo>
                  <a:lnTo>
                    <a:pt x="106" y="53"/>
                  </a:lnTo>
                  <a:lnTo>
                    <a:pt x="103" y="53"/>
                  </a:lnTo>
                  <a:lnTo>
                    <a:pt x="99" y="56"/>
                  </a:lnTo>
                  <a:lnTo>
                    <a:pt x="96" y="56"/>
                  </a:lnTo>
                  <a:lnTo>
                    <a:pt x="93" y="58"/>
                  </a:lnTo>
                  <a:lnTo>
                    <a:pt x="90" y="59"/>
                  </a:lnTo>
                  <a:lnTo>
                    <a:pt x="85" y="59"/>
                  </a:lnTo>
                  <a:lnTo>
                    <a:pt x="81" y="61"/>
                  </a:lnTo>
                  <a:lnTo>
                    <a:pt x="83" y="63"/>
                  </a:lnTo>
                  <a:lnTo>
                    <a:pt x="85" y="64"/>
                  </a:lnTo>
                  <a:lnTo>
                    <a:pt x="86" y="68"/>
                  </a:lnTo>
                  <a:lnTo>
                    <a:pt x="90" y="69"/>
                  </a:lnTo>
                  <a:lnTo>
                    <a:pt x="93" y="76"/>
                  </a:lnTo>
                  <a:lnTo>
                    <a:pt x="98" y="84"/>
                  </a:lnTo>
                  <a:lnTo>
                    <a:pt x="103" y="94"/>
                  </a:lnTo>
                  <a:lnTo>
                    <a:pt x="108" y="104"/>
                  </a:lnTo>
                  <a:lnTo>
                    <a:pt x="83" y="104"/>
                  </a:lnTo>
                  <a:lnTo>
                    <a:pt x="81" y="99"/>
                  </a:lnTo>
                  <a:lnTo>
                    <a:pt x="78" y="92"/>
                  </a:lnTo>
                  <a:lnTo>
                    <a:pt x="75" y="86"/>
                  </a:lnTo>
                  <a:lnTo>
                    <a:pt x="70" y="78"/>
                  </a:lnTo>
                  <a:lnTo>
                    <a:pt x="66" y="73"/>
                  </a:lnTo>
                  <a:lnTo>
                    <a:pt x="63" y="68"/>
                  </a:lnTo>
                  <a:lnTo>
                    <a:pt x="61" y="66"/>
                  </a:lnTo>
                  <a:lnTo>
                    <a:pt x="58" y="64"/>
                  </a:lnTo>
                  <a:lnTo>
                    <a:pt x="57" y="63"/>
                  </a:lnTo>
                  <a:lnTo>
                    <a:pt x="53" y="63"/>
                  </a:lnTo>
                  <a:lnTo>
                    <a:pt x="48" y="61"/>
                  </a:lnTo>
                  <a:lnTo>
                    <a:pt x="45" y="61"/>
                  </a:lnTo>
                  <a:lnTo>
                    <a:pt x="35" y="61"/>
                  </a:lnTo>
                  <a:lnTo>
                    <a:pt x="25" y="104"/>
                  </a:lnTo>
                  <a:close/>
                  <a:moveTo>
                    <a:pt x="38" y="46"/>
                  </a:moveTo>
                  <a:lnTo>
                    <a:pt x="52" y="46"/>
                  </a:lnTo>
                  <a:lnTo>
                    <a:pt x="57" y="46"/>
                  </a:lnTo>
                  <a:lnTo>
                    <a:pt x="61" y="46"/>
                  </a:lnTo>
                  <a:lnTo>
                    <a:pt x="65" y="46"/>
                  </a:lnTo>
                  <a:lnTo>
                    <a:pt x="68" y="45"/>
                  </a:lnTo>
                  <a:lnTo>
                    <a:pt x="71" y="45"/>
                  </a:lnTo>
                  <a:lnTo>
                    <a:pt x="75" y="45"/>
                  </a:lnTo>
                  <a:lnTo>
                    <a:pt x="76" y="45"/>
                  </a:lnTo>
                  <a:lnTo>
                    <a:pt x="80" y="45"/>
                  </a:lnTo>
                  <a:lnTo>
                    <a:pt x="83" y="43"/>
                  </a:lnTo>
                  <a:lnTo>
                    <a:pt x="85" y="41"/>
                  </a:lnTo>
                  <a:lnTo>
                    <a:pt x="86" y="40"/>
                  </a:lnTo>
                  <a:lnTo>
                    <a:pt x="90" y="36"/>
                  </a:lnTo>
                  <a:lnTo>
                    <a:pt x="91" y="35"/>
                  </a:lnTo>
                  <a:lnTo>
                    <a:pt x="93" y="33"/>
                  </a:lnTo>
                  <a:lnTo>
                    <a:pt x="93" y="31"/>
                  </a:lnTo>
                  <a:lnTo>
                    <a:pt x="93" y="28"/>
                  </a:lnTo>
                  <a:lnTo>
                    <a:pt x="93" y="25"/>
                  </a:lnTo>
                  <a:lnTo>
                    <a:pt x="91" y="23"/>
                  </a:lnTo>
                  <a:lnTo>
                    <a:pt x="90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3" y="18"/>
                  </a:lnTo>
                  <a:lnTo>
                    <a:pt x="78" y="18"/>
                  </a:lnTo>
                  <a:lnTo>
                    <a:pt x="73" y="18"/>
                  </a:lnTo>
                  <a:lnTo>
                    <a:pt x="45" y="18"/>
                  </a:lnTo>
                  <a:lnTo>
                    <a:pt x="38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9" name="Freeform 245"/>
            <p:cNvSpPr>
              <a:spLocks noEditPoints="1"/>
            </p:cNvSpPr>
            <p:nvPr/>
          </p:nvSpPr>
          <p:spPr bwMode="auto">
            <a:xfrm>
              <a:off x="1608" y="4022"/>
              <a:ext cx="244" cy="103"/>
            </a:xfrm>
            <a:custGeom>
              <a:avLst/>
              <a:gdLst/>
              <a:ahLst/>
              <a:cxnLst>
                <a:cxn ang="0">
                  <a:pos x="104" y="103"/>
                </a:cxn>
                <a:cxn ang="0">
                  <a:pos x="79" y="103"/>
                </a:cxn>
                <a:cxn ang="0">
                  <a:pos x="76" y="29"/>
                </a:cxn>
                <a:cxn ang="0">
                  <a:pos x="33" y="103"/>
                </a:cxn>
                <a:cxn ang="0">
                  <a:pos x="8" y="103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25" y="73"/>
                </a:cxn>
                <a:cxn ang="0">
                  <a:pos x="71" y="0"/>
                </a:cxn>
                <a:cxn ang="0">
                  <a:pos x="96" y="0"/>
                </a:cxn>
                <a:cxn ang="0">
                  <a:pos x="99" y="71"/>
                </a:cxn>
                <a:cxn ang="0">
                  <a:pos x="139" y="0"/>
                </a:cxn>
                <a:cxn ang="0">
                  <a:pos x="164" y="0"/>
                </a:cxn>
                <a:cxn ang="0">
                  <a:pos x="104" y="103"/>
                </a:cxn>
                <a:cxn ang="0">
                  <a:pos x="218" y="81"/>
                </a:cxn>
                <a:cxn ang="0">
                  <a:pos x="170" y="81"/>
                </a:cxn>
                <a:cxn ang="0">
                  <a:pos x="157" y="103"/>
                </a:cxn>
                <a:cxn ang="0">
                  <a:pos x="132" y="103"/>
                </a:cxn>
                <a:cxn ang="0">
                  <a:pos x="197" y="0"/>
                </a:cxn>
                <a:cxn ang="0">
                  <a:pos x="225" y="0"/>
                </a:cxn>
                <a:cxn ang="0">
                  <a:pos x="244" y="103"/>
                </a:cxn>
                <a:cxn ang="0">
                  <a:pos x="221" y="103"/>
                </a:cxn>
                <a:cxn ang="0">
                  <a:pos x="218" y="81"/>
                </a:cxn>
                <a:cxn ang="0">
                  <a:pos x="215" y="65"/>
                </a:cxn>
                <a:cxn ang="0">
                  <a:pos x="208" y="22"/>
                </a:cxn>
                <a:cxn ang="0">
                  <a:pos x="180" y="65"/>
                </a:cxn>
                <a:cxn ang="0">
                  <a:pos x="215" y="65"/>
                </a:cxn>
              </a:cxnLst>
              <a:rect l="0" t="0" r="r" b="b"/>
              <a:pathLst>
                <a:path w="244" h="103">
                  <a:moveTo>
                    <a:pt x="104" y="103"/>
                  </a:moveTo>
                  <a:lnTo>
                    <a:pt x="79" y="103"/>
                  </a:lnTo>
                  <a:lnTo>
                    <a:pt x="76" y="29"/>
                  </a:lnTo>
                  <a:lnTo>
                    <a:pt x="33" y="103"/>
                  </a:lnTo>
                  <a:lnTo>
                    <a:pt x="8" y="103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5" y="73"/>
                  </a:lnTo>
                  <a:lnTo>
                    <a:pt x="71" y="0"/>
                  </a:lnTo>
                  <a:lnTo>
                    <a:pt x="96" y="0"/>
                  </a:lnTo>
                  <a:lnTo>
                    <a:pt x="99" y="71"/>
                  </a:lnTo>
                  <a:lnTo>
                    <a:pt x="139" y="0"/>
                  </a:lnTo>
                  <a:lnTo>
                    <a:pt x="164" y="0"/>
                  </a:lnTo>
                  <a:lnTo>
                    <a:pt x="104" y="103"/>
                  </a:lnTo>
                  <a:close/>
                  <a:moveTo>
                    <a:pt x="218" y="81"/>
                  </a:moveTo>
                  <a:lnTo>
                    <a:pt x="170" y="81"/>
                  </a:lnTo>
                  <a:lnTo>
                    <a:pt x="157" y="103"/>
                  </a:lnTo>
                  <a:lnTo>
                    <a:pt x="132" y="103"/>
                  </a:lnTo>
                  <a:lnTo>
                    <a:pt x="197" y="0"/>
                  </a:lnTo>
                  <a:lnTo>
                    <a:pt x="225" y="0"/>
                  </a:lnTo>
                  <a:lnTo>
                    <a:pt x="244" y="103"/>
                  </a:lnTo>
                  <a:lnTo>
                    <a:pt x="221" y="103"/>
                  </a:lnTo>
                  <a:lnTo>
                    <a:pt x="218" y="81"/>
                  </a:lnTo>
                  <a:close/>
                  <a:moveTo>
                    <a:pt x="215" y="65"/>
                  </a:moveTo>
                  <a:lnTo>
                    <a:pt x="208" y="22"/>
                  </a:lnTo>
                  <a:lnTo>
                    <a:pt x="180" y="65"/>
                  </a:lnTo>
                  <a:lnTo>
                    <a:pt x="215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8" name="Freeform 244"/>
            <p:cNvSpPr>
              <a:spLocks/>
            </p:cNvSpPr>
            <p:nvPr/>
          </p:nvSpPr>
          <p:spPr bwMode="auto">
            <a:xfrm>
              <a:off x="1869" y="4022"/>
              <a:ext cx="97" cy="103"/>
            </a:xfrm>
            <a:custGeom>
              <a:avLst/>
              <a:gdLst/>
              <a:ahLst/>
              <a:cxnLst>
                <a:cxn ang="0">
                  <a:pos x="36" y="103"/>
                </a:cxn>
                <a:cxn ang="0">
                  <a:pos x="13" y="103"/>
                </a:cxn>
                <a:cxn ang="0">
                  <a:pos x="33" y="17"/>
                </a:cxn>
                <a:cxn ang="0">
                  <a:pos x="0" y="17"/>
                </a:cxn>
                <a:cxn ang="0">
                  <a:pos x="3" y="0"/>
                </a:cxn>
                <a:cxn ang="0">
                  <a:pos x="97" y="0"/>
                </a:cxn>
                <a:cxn ang="0">
                  <a:pos x="92" y="17"/>
                </a:cxn>
                <a:cxn ang="0">
                  <a:pos x="58" y="17"/>
                </a:cxn>
                <a:cxn ang="0">
                  <a:pos x="36" y="103"/>
                </a:cxn>
              </a:cxnLst>
              <a:rect l="0" t="0" r="r" b="b"/>
              <a:pathLst>
                <a:path w="97" h="103">
                  <a:moveTo>
                    <a:pt x="36" y="103"/>
                  </a:moveTo>
                  <a:lnTo>
                    <a:pt x="13" y="103"/>
                  </a:lnTo>
                  <a:lnTo>
                    <a:pt x="33" y="17"/>
                  </a:lnTo>
                  <a:lnTo>
                    <a:pt x="0" y="17"/>
                  </a:lnTo>
                  <a:lnTo>
                    <a:pt x="3" y="0"/>
                  </a:lnTo>
                  <a:lnTo>
                    <a:pt x="97" y="0"/>
                  </a:lnTo>
                  <a:lnTo>
                    <a:pt x="92" y="17"/>
                  </a:lnTo>
                  <a:lnTo>
                    <a:pt x="58" y="17"/>
                  </a:lnTo>
                  <a:lnTo>
                    <a:pt x="36" y="1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7" name="Freeform 243"/>
            <p:cNvSpPr>
              <a:spLocks/>
            </p:cNvSpPr>
            <p:nvPr/>
          </p:nvSpPr>
          <p:spPr bwMode="auto">
            <a:xfrm>
              <a:off x="1958" y="4022"/>
              <a:ext cx="114" cy="103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25" y="0"/>
                </a:cxn>
                <a:cxn ang="0">
                  <a:pos x="114" y="0"/>
                </a:cxn>
                <a:cxn ang="0">
                  <a:pos x="107" y="17"/>
                </a:cxn>
                <a:cxn ang="0">
                  <a:pos x="44" y="17"/>
                </a:cxn>
                <a:cxn ang="0">
                  <a:pos x="38" y="42"/>
                </a:cxn>
                <a:cxn ang="0">
                  <a:pos x="104" y="42"/>
                </a:cxn>
                <a:cxn ang="0">
                  <a:pos x="97" y="60"/>
                </a:cxn>
                <a:cxn ang="0">
                  <a:pos x="33" y="60"/>
                </a:cxn>
                <a:cxn ang="0">
                  <a:pos x="28" y="88"/>
                </a:cxn>
                <a:cxn ang="0">
                  <a:pos x="97" y="88"/>
                </a:cxn>
                <a:cxn ang="0">
                  <a:pos x="92" y="103"/>
                </a:cxn>
                <a:cxn ang="0">
                  <a:pos x="0" y="103"/>
                </a:cxn>
              </a:cxnLst>
              <a:rect l="0" t="0" r="r" b="b"/>
              <a:pathLst>
                <a:path w="114" h="103">
                  <a:moveTo>
                    <a:pt x="0" y="103"/>
                  </a:moveTo>
                  <a:lnTo>
                    <a:pt x="25" y="0"/>
                  </a:lnTo>
                  <a:lnTo>
                    <a:pt x="114" y="0"/>
                  </a:lnTo>
                  <a:lnTo>
                    <a:pt x="107" y="17"/>
                  </a:lnTo>
                  <a:lnTo>
                    <a:pt x="44" y="17"/>
                  </a:lnTo>
                  <a:lnTo>
                    <a:pt x="38" y="42"/>
                  </a:lnTo>
                  <a:lnTo>
                    <a:pt x="104" y="42"/>
                  </a:lnTo>
                  <a:lnTo>
                    <a:pt x="97" y="60"/>
                  </a:lnTo>
                  <a:lnTo>
                    <a:pt x="33" y="60"/>
                  </a:lnTo>
                  <a:lnTo>
                    <a:pt x="28" y="88"/>
                  </a:lnTo>
                  <a:lnTo>
                    <a:pt x="97" y="88"/>
                  </a:lnTo>
                  <a:lnTo>
                    <a:pt x="9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6" name="Freeform 242"/>
            <p:cNvSpPr>
              <a:spLocks noEditPoints="1"/>
            </p:cNvSpPr>
            <p:nvPr/>
          </p:nvSpPr>
          <p:spPr bwMode="auto">
            <a:xfrm>
              <a:off x="2068" y="4022"/>
              <a:ext cx="118" cy="103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78" y="0"/>
                </a:cxn>
                <a:cxn ang="0">
                  <a:pos x="91" y="0"/>
                </a:cxn>
                <a:cxn ang="0">
                  <a:pos x="99" y="4"/>
                </a:cxn>
                <a:cxn ang="0">
                  <a:pos x="106" y="7"/>
                </a:cxn>
                <a:cxn ang="0">
                  <a:pos x="113" y="12"/>
                </a:cxn>
                <a:cxn ang="0">
                  <a:pos x="116" y="19"/>
                </a:cxn>
                <a:cxn ang="0">
                  <a:pos x="118" y="29"/>
                </a:cxn>
                <a:cxn ang="0">
                  <a:pos x="114" y="40"/>
                </a:cxn>
                <a:cxn ang="0">
                  <a:pos x="108" y="50"/>
                </a:cxn>
                <a:cxn ang="0">
                  <a:pos x="103" y="53"/>
                </a:cxn>
                <a:cxn ang="0">
                  <a:pos x="98" y="57"/>
                </a:cxn>
                <a:cxn ang="0">
                  <a:pos x="90" y="58"/>
                </a:cxn>
                <a:cxn ang="0">
                  <a:pos x="81" y="60"/>
                </a:cxn>
                <a:cxn ang="0">
                  <a:pos x="85" y="65"/>
                </a:cxn>
                <a:cxn ang="0">
                  <a:pos x="90" y="70"/>
                </a:cxn>
                <a:cxn ang="0">
                  <a:pos x="99" y="85"/>
                </a:cxn>
                <a:cxn ang="0">
                  <a:pos x="108" y="103"/>
                </a:cxn>
                <a:cxn ang="0">
                  <a:pos x="81" y="98"/>
                </a:cxn>
                <a:cxn ang="0">
                  <a:pos x="75" y="85"/>
                </a:cxn>
                <a:cxn ang="0">
                  <a:pos x="66" y="71"/>
                </a:cxn>
                <a:cxn ang="0">
                  <a:pos x="61" y="65"/>
                </a:cxn>
                <a:cxn ang="0">
                  <a:pos x="57" y="63"/>
                </a:cxn>
                <a:cxn ang="0">
                  <a:pos x="50" y="62"/>
                </a:cxn>
                <a:cxn ang="0">
                  <a:pos x="35" y="62"/>
                </a:cxn>
                <a:cxn ang="0">
                  <a:pos x="38" y="45"/>
                </a:cxn>
                <a:cxn ang="0">
                  <a:pos x="57" y="45"/>
                </a:cxn>
                <a:cxn ang="0">
                  <a:pos x="65" y="45"/>
                </a:cxn>
                <a:cxn ang="0">
                  <a:pos x="73" y="45"/>
                </a:cxn>
                <a:cxn ang="0">
                  <a:pos x="76" y="43"/>
                </a:cxn>
                <a:cxn ang="0">
                  <a:pos x="83" y="42"/>
                </a:cxn>
                <a:cxn ang="0">
                  <a:pos x="88" y="38"/>
                </a:cxn>
                <a:cxn ang="0">
                  <a:pos x="91" y="35"/>
                </a:cxn>
                <a:cxn ang="0">
                  <a:pos x="94" y="30"/>
                </a:cxn>
                <a:cxn ang="0">
                  <a:pos x="94" y="25"/>
                </a:cxn>
                <a:cxn ang="0">
                  <a:pos x="91" y="20"/>
                </a:cxn>
                <a:cxn ang="0">
                  <a:pos x="86" y="19"/>
                </a:cxn>
                <a:cxn ang="0">
                  <a:pos x="78" y="17"/>
                </a:cxn>
                <a:cxn ang="0">
                  <a:pos x="45" y="17"/>
                </a:cxn>
              </a:cxnLst>
              <a:rect l="0" t="0" r="r" b="b"/>
              <a:pathLst>
                <a:path w="118" h="103">
                  <a:moveTo>
                    <a:pt x="25" y="103"/>
                  </a:moveTo>
                  <a:lnTo>
                    <a:pt x="0" y="103"/>
                  </a:lnTo>
                  <a:lnTo>
                    <a:pt x="25" y="0"/>
                  </a:lnTo>
                  <a:lnTo>
                    <a:pt x="78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6" y="7"/>
                  </a:lnTo>
                  <a:lnTo>
                    <a:pt x="109" y="9"/>
                  </a:lnTo>
                  <a:lnTo>
                    <a:pt x="113" y="12"/>
                  </a:lnTo>
                  <a:lnTo>
                    <a:pt x="114" y="15"/>
                  </a:lnTo>
                  <a:lnTo>
                    <a:pt x="116" y="19"/>
                  </a:lnTo>
                  <a:lnTo>
                    <a:pt x="118" y="24"/>
                  </a:lnTo>
                  <a:lnTo>
                    <a:pt x="118" y="29"/>
                  </a:lnTo>
                  <a:lnTo>
                    <a:pt x="116" y="34"/>
                  </a:lnTo>
                  <a:lnTo>
                    <a:pt x="114" y="40"/>
                  </a:lnTo>
                  <a:lnTo>
                    <a:pt x="113" y="45"/>
                  </a:lnTo>
                  <a:lnTo>
                    <a:pt x="108" y="50"/>
                  </a:lnTo>
                  <a:lnTo>
                    <a:pt x="106" y="52"/>
                  </a:lnTo>
                  <a:lnTo>
                    <a:pt x="103" y="53"/>
                  </a:lnTo>
                  <a:lnTo>
                    <a:pt x="101" y="55"/>
                  </a:lnTo>
                  <a:lnTo>
                    <a:pt x="98" y="57"/>
                  </a:lnTo>
                  <a:lnTo>
                    <a:pt x="94" y="57"/>
                  </a:lnTo>
                  <a:lnTo>
                    <a:pt x="90" y="58"/>
                  </a:lnTo>
                  <a:lnTo>
                    <a:pt x="85" y="60"/>
                  </a:lnTo>
                  <a:lnTo>
                    <a:pt x="81" y="60"/>
                  </a:lnTo>
                  <a:lnTo>
                    <a:pt x="83" y="62"/>
                  </a:lnTo>
                  <a:lnTo>
                    <a:pt x="85" y="65"/>
                  </a:lnTo>
                  <a:lnTo>
                    <a:pt x="88" y="67"/>
                  </a:lnTo>
                  <a:lnTo>
                    <a:pt x="90" y="70"/>
                  </a:lnTo>
                  <a:lnTo>
                    <a:pt x="94" y="76"/>
                  </a:lnTo>
                  <a:lnTo>
                    <a:pt x="99" y="85"/>
                  </a:lnTo>
                  <a:lnTo>
                    <a:pt x="103" y="93"/>
                  </a:lnTo>
                  <a:lnTo>
                    <a:pt x="108" y="103"/>
                  </a:lnTo>
                  <a:lnTo>
                    <a:pt x="83" y="103"/>
                  </a:lnTo>
                  <a:lnTo>
                    <a:pt x="81" y="98"/>
                  </a:lnTo>
                  <a:lnTo>
                    <a:pt x="78" y="93"/>
                  </a:lnTo>
                  <a:lnTo>
                    <a:pt x="75" y="85"/>
                  </a:lnTo>
                  <a:lnTo>
                    <a:pt x="70" y="76"/>
                  </a:lnTo>
                  <a:lnTo>
                    <a:pt x="66" y="71"/>
                  </a:lnTo>
                  <a:lnTo>
                    <a:pt x="65" y="68"/>
                  </a:lnTo>
                  <a:lnTo>
                    <a:pt x="61" y="65"/>
                  </a:lnTo>
                  <a:lnTo>
                    <a:pt x="58" y="63"/>
                  </a:lnTo>
                  <a:lnTo>
                    <a:pt x="57" y="63"/>
                  </a:lnTo>
                  <a:lnTo>
                    <a:pt x="53" y="62"/>
                  </a:lnTo>
                  <a:lnTo>
                    <a:pt x="50" y="62"/>
                  </a:lnTo>
                  <a:lnTo>
                    <a:pt x="45" y="62"/>
                  </a:lnTo>
                  <a:lnTo>
                    <a:pt x="35" y="62"/>
                  </a:lnTo>
                  <a:lnTo>
                    <a:pt x="25" y="103"/>
                  </a:lnTo>
                  <a:close/>
                  <a:moveTo>
                    <a:pt x="38" y="45"/>
                  </a:moveTo>
                  <a:lnTo>
                    <a:pt x="52" y="45"/>
                  </a:lnTo>
                  <a:lnTo>
                    <a:pt x="57" y="45"/>
                  </a:lnTo>
                  <a:lnTo>
                    <a:pt x="61" y="45"/>
                  </a:lnTo>
                  <a:lnTo>
                    <a:pt x="65" y="45"/>
                  </a:lnTo>
                  <a:lnTo>
                    <a:pt x="70" y="45"/>
                  </a:lnTo>
                  <a:lnTo>
                    <a:pt x="73" y="45"/>
                  </a:lnTo>
                  <a:lnTo>
                    <a:pt x="75" y="43"/>
                  </a:lnTo>
                  <a:lnTo>
                    <a:pt x="76" y="43"/>
                  </a:lnTo>
                  <a:lnTo>
                    <a:pt x="80" y="43"/>
                  </a:lnTo>
                  <a:lnTo>
                    <a:pt x="83" y="42"/>
                  </a:lnTo>
                  <a:lnTo>
                    <a:pt x="85" y="40"/>
                  </a:lnTo>
                  <a:lnTo>
                    <a:pt x="88" y="38"/>
                  </a:lnTo>
                  <a:lnTo>
                    <a:pt x="90" y="37"/>
                  </a:lnTo>
                  <a:lnTo>
                    <a:pt x="91" y="35"/>
                  </a:lnTo>
                  <a:lnTo>
                    <a:pt x="93" y="32"/>
                  </a:lnTo>
                  <a:lnTo>
                    <a:pt x="94" y="30"/>
                  </a:lnTo>
                  <a:lnTo>
                    <a:pt x="94" y="29"/>
                  </a:lnTo>
                  <a:lnTo>
                    <a:pt x="94" y="25"/>
                  </a:lnTo>
                  <a:lnTo>
                    <a:pt x="93" y="24"/>
                  </a:lnTo>
                  <a:lnTo>
                    <a:pt x="91" y="20"/>
                  </a:lnTo>
                  <a:lnTo>
                    <a:pt x="88" y="19"/>
                  </a:lnTo>
                  <a:lnTo>
                    <a:pt x="86" y="19"/>
                  </a:lnTo>
                  <a:lnTo>
                    <a:pt x="83" y="19"/>
                  </a:lnTo>
                  <a:lnTo>
                    <a:pt x="78" y="17"/>
                  </a:lnTo>
                  <a:lnTo>
                    <a:pt x="73" y="17"/>
                  </a:lnTo>
                  <a:lnTo>
                    <a:pt x="45" y="17"/>
                  </a:lnTo>
                  <a:lnTo>
                    <a:pt x="38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5" name="Freeform 241"/>
            <p:cNvSpPr>
              <a:spLocks noEditPoints="1"/>
            </p:cNvSpPr>
            <p:nvPr/>
          </p:nvSpPr>
          <p:spPr bwMode="auto">
            <a:xfrm>
              <a:off x="2428" y="4029"/>
              <a:ext cx="242" cy="104"/>
            </a:xfrm>
            <a:custGeom>
              <a:avLst/>
              <a:gdLst/>
              <a:ahLst/>
              <a:cxnLst>
                <a:cxn ang="0">
                  <a:pos x="102" y="104"/>
                </a:cxn>
                <a:cxn ang="0">
                  <a:pos x="78" y="104"/>
                </a:cxn>
                <a:cxn ang="0">
                  <a:pos x="76" y="28"/>
                </a:cxn>
                <a:cxn ang="0">
                  <a:pos x="31" y="104"/>
                </a:cxn>
                <a:cxn ang="0">
                  <a:pos x="7" y="104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25" y="73"/>
                </a:cxn>
                <a:cxn ang="0">
                  <a:pos x="69" y="0"/>
                </a:cxn>
                <a:cxn ang="0">
                  <a:pos x="94" y="0"/>
                </a:cxn>
                <a:cxn ang="0">
                  <a:pos x="97" y="73"/>
                </a:cxn>
                <a:cxn ang="0">
                  <a:pos x="137" y="0"/>
                </a:cxn>
                <a:cxn ang="0">
                  <a:pos x="162" y="0"/>
                </a:cxn>
                <a:cxn ang="0">
                  <a:pos x="102" y="104"/>
                </a:cxn>
                <a:cxn ang="0">
                  <a:pos x="216" y="81"/>
                </a:cxn>
                <a:cxn ang="0">
                  <a:pos x="168" y="81"/>
                </a:cxn>
                <a:cxn ang="0">
                  <a:pos x="155" y="104"/>
                </a:cxn>
                <a:cxn ang="0">
                  <a:pos x="130" y="104"/>
                </a:cxn>
                <a:cxn ang="0">
                  <a:pos x="195" y="0"/>
                </a:cxn>
                <a:cxn ang="0">
                  <a:pos x="224" y="0"/>
                </a:cxn>
                <a:cxn ang="0">
                  <a:pos x="242" y="104"/>
                </a:cxn>
                <a:cxn ang="0">
                  <a:pos x="219" y="104"/>
                </a:cxn>
                <a:cxn ang="0">
                  <a:pos x="216" y="81"/>
                </a:cxn>
                <a:cxn ang="0">
                  <a:pos x="213" y="64"/>
                </a:cxn>
                <a:cxn ang="0">
                  <a:pos x="206" y="23"/>
                </a:cxn>
                <a:cxn ang="0">
                  <a:pos x="180" y="64"/>
                </a:cxn>
                <a:cxn ang="0">
                  <a:pos x="213" y="64"/>
                </a:cxn>
              </a:cxnLst>
              <a:rect l="0" t="0" r="r" b="b"/>
              <a:pathLst>
                <a:path w="242" h="104">
                  <a:moveTo>
                    <a:pt x="102" y="104"/>
                  </a:moveTo>
                  <a:lnTo>
                    <a:pt x="78" y="104"/>
                  </a:lnTo>
                  <a:lnTo>
                    <a:pt x="76" y="28"/>
                  </a:lnTo>
                  <a:lnTo>
                    <a:pt x="31" y="104"/>
                  </a:lnTo>
                  <a:lnTo>
                    <a:pt x="7" y="104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5" y="73"/>
                  </a:lnTo>
                  <a:lnTo>
                    <a:pt x="69" y="0"/>
                  </a:lnTo>
                  <a:lnTo>
                    <a:pt x="94" y="0"/>
                  </a:lnTo>
                  <a:lnTo>
                    <a:pt x="97" y="73"/>
                  </a:lnTo>
                  <a:lnTo>
                    <a:pt x="137" y="0"/>
                  </a:lnTo>
                  <a:lnTo>
                    <a:pt x="162" y="0"/>
                  </a:lnTo>
                  <a:lnTo>
                    <a:pt x="102" y="104"/>
                  </a:lnTo>
                  <a:close/>
                  <a:moveTo>
                    <a:pt x="216" y="81"/>
                  </a:moveTo>
                  <a:lnTo>
                    <a:pt x="168" y="81"/>
                  </a:lnTo>
                  <a:lnTo>
                    <a:pt x="155" y="104"/>
                  </a:lnTo>
                  <a:lnTo>
                    <a:pt x="130" y="104"/>
                  </a:lnTo>
                  <a:lnTo>
                    <a:pt x="195" y="0"/>
                  </a:lnTo>
                  <a:lnTo>
                    <a:pt x="224" y="0"/>
                  </a:lnTo>
                  <a:lnTo>
                    <a:pt x="242" y="104"/>
                  </a:lnTo>
                  <a:lnTo>
                    <a:pt x="219" y="104"/>
                  </a:lnTo>
                  <a:lnTo>
                    <a:pt x="216" y="81"/>
                  </a:lnTo>
                  <a:close/>
                  <a:moveTo>
                    <a:pt x="213" y="64"/>
                  </a:moveTo>
                  <a:lnTo>
                    <a:pt x="206" y="23"/>
                  </a:lnTo>
                  <a:lnTo>
                    <a:pt x="180" y="64"/>
                  </a:lnTo>
                  <a:lnTo>
                    <a:pt x="213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4" name="Freeform 240"/>
            <p:cNvSpPr>
              <a:spLocks/>
            </p:cNvSpPr>
            <p:nvPr/>
          </p:nvSpPr>
          <p:spPr bwMode="auto">
            <a:xfrm>
              <a:off x="2687" y="4029"/>
              <a:ext cx="97" cy="104"/>
            </a:xfrm>
            <a:custGeom>
              <a:avLst/>
              <a:gdLst/>
              <a:ahLst/>
              <a:cxnLst>
                <a:cxn ang="0">
                  <a:pos x="36" y="104"/>
                </a:cxn>
                <a:cxn ang="0">
                  <a:pos x="13" y="104"/>
                </a:cxn>
                <a:cxn ang="0">
                  <a:pos x="33" y="18"/>
                </a:cxn>
                <a:cxn ang="0">
                  <a:pos x="0" y="18"/>
                </a:cxn>
                <a:cxn ang="0">
                  <a:pos x="5" y="0"/>
                </a:cxn>
                <a:cxn ang="0">
                  <a:pos x="97" y="0"/>
                </a:cxn>
                <a:cxn ang="0">
                  <a:pos x="92" y="18"/>
                </a:cxn>
                <a:cxn ang="0">
                  <a:pos x="58" y="18"/>
                </a:cxn>
                <a:cxn ang="0">
                  <a:pos x="36" y="104"/>
                </a:cxn>
              </a:cxnLst>
              <a:rect l="0" t="0" r="r" b="b"/>
              <a:pathLst>
                <a:path w="97" h="104">
                  <a:moveTo>
                    <a:pt x="36" y="104"/>
                  </a:moveTo>
                  <a:lnTo>
                    <a:pt x="13" y="104"/>
                  </a:lnTo>
                  <a:lnTo>
                    <a:pt x="33" y="18"/>
                  </a:lnTo>
                  <a:lnTo>
                    <a:pt x="0" y="18"/>
                  </a:lnTo>
                  <a:lnTo>
                    <a:pt x="5" y="0"/>
                  </a:lnTo>
                  <a:lnTo>
                    <a:pt x="97" y="0"/>
                  </a:lnTo>
                  <a:lnTo>
                    <a:pt x="92" y="18"/>
                  </a:lnTo>
                  <a:lnTo>
                    <a:pt x="58" y="18"/>
                  </a:lnTo>
                  <a:lnTo>
                    <a:pt x="36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3" name="Freeform 239"/>
            <p:cNvSpPr>
              <a:spLocks/>
            </p:cNvSpPr>
            <p:nvPr/>
          </p:nvSpPr>
          <p:spPr bwMode="auto">
            <a:xfrm>
              <a:off x="2776" y="4029"/>
              <a:ext cx="114" cy="104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25" y="0"/>
                </a:cxn>
                <a:cxn ang="0">
                  <a:pos x="114" y="0"/>
                </a:cxn>
                <a:cxn ang="0">
                  <a:pos x="109" y="18"/>
                </a:cxn>
                <a:cxn ang="0">
                  <a:pos x="45" y="18"/>
                </a:cxn>
                <a:cxn ang="0">
                  <a:pos x="40" y="43"/>
                </a:cxn>
                <a:cxn ang="0">
                  <a:pos x="104" y="43"/>
                </a:cxn>
                <a:cxn ang="0">
                  <a:pos x="99" y="60"/>
                </a:cxn>
                <a:cxn ang="0">
                  <a:pos x="35" y="60"/>
                </a:cxn>
                <a:cxn ang="0">
                  <a:pos x="28" y="88"/>
                </a:cxn>
                <a:cxn ang="0">
                  <a:pos x="99" y="88"/>
                </a:cxn>
                <a:cxn ang="0">
                  <a:pos x="94" y="104"/>
                </a:cxn>
                <a:cxn ang="0">
                  <a:pos x="0" y="104"/>
                </a:cxn>
              </a:cxnLst>
              <a:rect l="0" t="0" r="r" b="b"/>
              <a:pathLst>
                <a:path w="114" h="104">
                  <a:moveTo>
                    <a:pt x="0" y="104"/>
                  </a:moveTo>
                  <a:lnTo>
                    <a:pt x="25" y="0"/>
                  </a:lnTo>
                  <a:lnTo>
                    <a:pt x="114" y="0"/>
                  </a:lnTo>
                  <a:lnTo>
                    <a:pt x="109" y="18"/>
                  </a:lnTo>
                  <a:lnTo>
                    <a:pt x="45" y="18"/>
                  </a:lnTo>
                  <a:lnTo>
                    <a:pt x="40" y="43"/>
                  </a:lnTo>
                  <a:lnTo>
                    <a:pt x="104" y="43"/>
                  </a:lnTo>
                  <a:lnTo>
                    <a:pt x="99" y="60"/>
                  </a:lnTo>
                  <a:lnTo>
                    <a:pt x="35" y="60"/>
                  </a:lnTo>
                  <a:lnTo>
                    <a:pt x="28" y="88"/>
                  </a:lnTo>
                  <a:lnTo>
                    <a:pt x="99" y="88"/>
                  </a:lnTo>
                  <a:lnTo>
                    <a:pt x="94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2" name="Freeform 238"/>
            <p:cNvSpPr>
              <a:spLocks noEditPoints="1"/>
            </p:cNvSpPr>
            <p:nvPr/>
          </p:nvSpPr>
          <p:spPr bwMode="auto">
            <a:xfrm>
              <a:off x="2887" y="4029"/>
              <a:ext cx="117" cy="104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77" y="0"/>
                </a:cxn>
                <a:cxn ang="0">
                  <a:pos x="90" y="2"/>
                </a:cxn>
                <a:cxn ang="0">
                  <a:pos x="99" y="3"/>
                </a:cxn>
                <a:cxn ang="0">
                  <a:pos x="107" y="7"/>
                </a:cxn>
                <a:cxn ang="0">
                  <a:pos x="112" y="13"/>
                </a:cxn>
                <a:cxn ang="0">
                  <a:pos x="117" y="20"/>
                </a:cxn>
                <a:cxn ang="0">
                  <a:pos x="117" y="28"/>
                </a:cxn>
                <a:cxn ang="0">
                  <a:pos x="115" y="40"/>
                </a:cxn>
                <a:cxn ang="0">
                  <a:pos x="108" y="50"/>
                </a:cxn>
                <a:cxn ang="0">
                  <a:pos x="103" y="53"/>
                </a:cxn>
                <a:cxn ang="0">
                  <a:pos x="97" y="58"/>
                </a:cxn>
                <a:cxn ang="0">
                  <a:pos x="90" y="60"/>
                </a:cxn>
                <a:cxn ang="0">
                  <a:pos x="80" y="61"/>
                </a:cxn>
                <a:cxn ang="0">
                  <a:pos x="85" y="64"/>
                </a:cxn>
                <a:cxn ang="0">
                  <a:pos x="90" y="69"/>
                </a:cxn>
                <a:cxn ang="0">
                  <a:pos x="99" y="84"/>
                </a:cxn>
                <a:cxn ang="0">
                  <a:pos x="107" y="104"/>
                </a:cxn>
                <a:cxn ang="0">
                  <a:pos x="80" y="99"/>
                </a:cxn>
                <a:cxn ang="0">
                  <a:pos x="74" y="86"/>
                </a:cxn>
                <a:cxn ang="0">
                  <a:pos x="67" y="73"/>
                </a:cxn>
                <a:cxn ang="0">
                  <a:pos x="62" y="66"/>
                </a:cxn>
                <a:cxn ang="0">
                  <a:pos x="56" y="63"/>
                </a:cxn>
                <a:cxn ang="0">
                  <a:pos x="49" y="61"/>
                </a:cxn>
                <a:cxn ang="0">
                  <a:pos x="34" y="61"/>
                </a:cxn>
                <a:cxn ang="0">
                  <a:pos x="39" y="46"/>
                </a:cxn>
                <a:cxn ang="0">
                  <a:pos x="57" y="46"/>
                </a:cxn>
                <a:cxn ang="0">
                  <a:pos x="66" y="46"/>
                </a:cxn>
                <a:cxn ang="0">
                  <a:pos x="72" y="45"/>
                </a:cxn>
                <a:cxn ang="0">
                  <a:pos x="77" y="45"/>
                </a:cxn>
                <a:cxn ang="0">
                  <a:pos x="82" y="43"/>
                </a:cxn>
                <a:cxn ang="0">
                  <a:pos x="87" y="40"/>
                </a:cxn>
                <a:cxn ang="0">
                  <a:pos x="92" y="35"/>
                </a:cxn>
                <a:cxn ang="0">
                  <a:pos x="94" y="31"/>
                </a:cxn>
                <a:cxn ang="0">
                  <a:pos x="94" y="25"/>
                </a:cxn>
                <a:cxn ang="0">
                  <a:pos x="90" y="22"/>
                </a:cxn>
                <a:cxn ang="0">
                  <a:pos x="85" y="18"/>
                </a:cxn>
                <a:cxn ang="0">
                  <a:pos x="79" y="18"/>
                </a:cxn>
                <a:cxn ang="0">
                  <a:pos x="44" y="18"/>
                </a:cxn>
              </a:cxnLst>
              <a:rect l="0" t="0" r="r" b="b"/>
              <a:pathLst>
                <a:path w="117" h="104">
                  <a:moveTo>
                    <a:pt x="24" y="104"/>
                  </a:moveTo>
                  <a:lnTo>
                    <a:pt x="0" y="104"/>
                  </a:lnTo>
                  <a:lnTo>
                    <a:pt x="26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0" y="2"/>
                  </a:lnTo>
                  <a:lnTo>
                    <a:pt x="95" y="2"/>
                  </a:lnTo>
                  <a:lnTo>
                    <a:pt x="99" y="3"/>
                  </a:lnTo>
                  <a:lnTo>
                    <a:pt x="103" y="5"/>
                  </a:lnTo>
                  <a:lnTo>
                    <a:pt x="107" y="7"/>
                  </a:lnTo>
                  <a:lnTo>
                    <a:pt x="110" y="10"/>
                  </a:lnTo>
                  <a:lnTo>
                    <a:pt x="112" y="13"/>
                  </a:lnTo>
                  <a:lnTo>
                    <a:pt x="115" y="17"/>
                  </a:lnTo>
                  <a:lnTo>
                    <a:pt x="117" y="20"/>
                  </a:lnTo>
                  <a:lnTo>
                    <a:pt x="117" y="23"/>
                  </a:lnTo>
                  <a:lnTo>
                    <a:pt x="117" y="28"/>
                  </a:lnTo>
                  <a:lnTo>
                    <a:pt x="117" y="35"/>
                  </a:lnTo>
                  <a:lnTo>
                    <a:pt x="115" y="40"/>
                  </a:lnTo>
                  <a:lnTo>
                    <a:pt x="112" y="45"/>
                  </a:lnTo>
                  <a:lnTo>
                    <a:pt x="108" y="50"/>
                  </a:lnTo>
                  <a:lnTo>
                    <a:pt x="105" y="53"/>
                  </a:lnTo>
                  <a:lnTo>
                    <a:pt x="103" y="53"/>
                  </a:lnTo>
                  <a:lnTo>
                    <a:pt x="100" y="56"/>
                  </a:lnTo>
                  <a:lnTo>
                    <a:pt x="97" y="58"/>
                  </a:lnTo>
                  <a:lnTo>
                    <a:pt x="94" y="58"/>
                  </a:lnTo>
                  <a:lnTo>
                    <a:pt x="90" y="60"/>
                  </a:lnTo>
                  <a:lnTo>
                    <a:pt x="85" y="60"/>
                  </a:lnTo>
                  <a:lnTo>
                    <a:pt x="80" y="61"/>
                  </a:lnTo>
                  <a:lnTo>
                    <a:pt x="82" y="63"/>
                  </a:lnTo>
                  <a:lnTo>
                    <a:pt x="85" y="64"/>
                  </a:lnTo>
                  <a:lnTo>
                    <a:pt x="87" y="68"/>
                  </a:lnTo>
                  <a:lnTo>
                    <a:pt x="90" y="69"/>
                  </a:lnTo>
                  <a:lnTo>
                    <a:pt x="94" y="78"/>
                  </a:lnTo>
                  <a:lnTo>
                    <a:pt x="99" y="84"/>
                  </a:lnTo>
                  <a:lnTo>
                    <a:pt x="102" y="94"/>
                  </a:lnTo>
                  <a:lnTo>
                    <a:pt x="107" y="104"/>
                  </a:lnTo>
                  <a:lnTo>
                    <a:pt x="84" y="104"/>
                  </a:lnTo>
                  <a:lnTo>
                    <a:pt x="80" y="99"/>
                  </a:lnTo>
                  <a:lnTo>
                    <a:pt x="77" y="94"/>
                  </a:lnTo>
                  <a:lnTo>
                    <a:pt x="74" y="86"/>
                  </a:lnTo>
                  <a:lnTo>
                    <a:pt x="69" y="78"/>
                  </a:lnTo>
                  <a:lnTo>
                    <a:pt x="67" y="73"/>
                  </a:lnTo>
                  <a:lnTo>
                    <a:pt x="64" y="69"/>
                  </a:lnTo>
                  <a:lnTo>
                    <a:pt x="62" y="66"/>
                  </a:lnTo>
                  <a:lnTo>
                    <a:pt x="59" y="64"/>
                  </a:lnTo>
                  <a:lnTo>
                    <a:pt x="56" y="63"/>
                  </a:lnTo>
                  <a:lnTo>
                    <a:pt x="52" y="63"/>
                  </a:lnTo>
                  <a:lnTo>
                    <a:pt x="49" y="61"/>
                  </a:lnTo>
                  <a:lnTo>
                    <a:pt x="44" y="61"/>
                  </a:lnTo>
                  <a:lnTo>
                    <a:pt x="34" y="61"/>
                  </a:lnTo>
                  <a:lnTo>
                    <a:pt x="24" y="104"/>
                  </a:lnTo>
                  <a:close/>
                  <a:moveTo>
                    <a:pt x="39" y="46"/>
                  </a:moveTo>
                  <a:lnTo>
                    <a:pt x="52" y="46"/>
                  </a:lnTo>
                  <a:lnTo>
                    <a:pt x="57" y="46"/>
                  </a:lnTo>
                  <a:lnTo>
                    <a:pt x="61" y="46"/>
                  </a:lnTo>
                  <a:lnTo>
                    <a:pt x="66" y="46"/>
                  </a:lnTo>
                  <a:lnTo>
                    <a:pt x="69" y="45"/>
                  </a:lnTo>
                  <a:lnTo>
                    <a:pt x="72" y="45"/>
                  </a:lnTo>
                  <a:lnTo>
                    <a:pt x="74" y="45"/>
                  </a:lnTo>
                  <a:lnTo>
                    <a:pt x="77" y="45"/>
                  </a:lnTo>
                  <a:lnTo>
                    <a:pt x="79" y="45"/>
                  </a:lnTo>
                  <a:lnTo>
                    <a:pt x="82" y="43"/>
                  </a:lnTo>
                  <a:lnTo>
                    <a:pt x="85" y="41"/>
                  </a:lnTo>
                  <a:lnTo>
                    <a:pt x="87" y="40"/>
                  </a:lnTo>
                  <a:lnTo>
                    <a:pt x="90" y="36"/>
                  </a:lnTo>
                  <a:lnTo>
                    <a:pt x="92" y="35"/>
                  </a:lnTo>
                  <a:lnTo>
                    <a:pt x="94" y="33"/>
                  </a:lnTo>
                  <a:lnTo>
                    <a:pt x="94" y="31"/>
                  </a:lnTo>
                  <a:lnTo>
                    <a:pt x="94" y="28"/>
                  </a:lnTo>
                  <a:lnTo>
                    <a:pt x="94" y="25"/>
                  </a:lnTo>
                  <a:lnTo>
                    <a:pt x="92" y="23"/>
                  </a:lnTo>
                  <a:lnTo>
                    <a:pt x="90" y="22"/>
                  </a:lnTo>
                  <a:lnTo>
                    <a:pt x="87" y="20"/>
                  </a:lnTo>
                  <a:lnTo>
                    <a:pt x="85" y="18"/>
                  </a:lnTo>
                  <a:lnTo>
                    <a:pt x="82" y="18"/>
                  </a:lnTo>
                  <a:lnTo>
                    <a:pt x="79" y="18"/>
                  </a:lnTo>
                  <a:lnTo>
                    <a:pt x="72" y="18"/>
                  </a:lnTo>
                  <a:lnTo>
                    <a:pt x="44" y="18"/>
                  </a:lnTo>
                  <a:lnTo>
                    <a:pt x="39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1" name="Freeform 237"/>
            <p:cNvSpPr>
              <a:spLocks noEditPoints="1"/>
            </p:cNvSpPr>
            <p:nvPr/>
          </p:nvSpPr>
          <p:spPr bwMode="auto">
            <a:xfrm>
              <a:off x="340" y="4188"/>
              <a:ext cx="166" cy="104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25" y="0"/>
                </a:cxn>
                <a:cxn ang="0">
                  <a:pos x="49" y="0"/>
                </a:cxn>
                <a:cxn ang="0">
                  <a:pos x="25" y="104"/>
                </a:cxn>
                <a:cxn ang="0">
                  <a:pos x="0" y="104"/>
                </a:cxn>
                <a:cxn ang="0">
                  <a:pos x="143" y="104"/>
                </a:cxn>
                <a:cxn ang="0">
                  <a:pos x="119" y="104"/>
                </a:cxn>
                <a:cxn ang="0">
                  <a:pos x="87" y="34"/>
                </a:cxn>
                <a:cxn ang="0">
                  <a:pos x="72" y="104"/>
                </a:cxn>
                <a:cxn ang="0">
                  <a:pos x="48" y="104"/>
                </a:cxn>
                <a:cxn ang="0">
                  <a:pos x="72" y="0"/>
                </a:cxn>
                <a:cxn ang="0">
                  <a:pos x="97" y="0"/>
                </a:cxn>
                <a:cxn ang="0">
                  <a:pos x="127" y="71"/>
                </a:cxn>
                <a:cxn ang="0">
                  <a:pos x="143" y="0"/>
                </a:cxn>
                <a:cxn ang="0">
                  <a:pos x="166" y="0"/>
                </a:cxn>
                <a:cxn ang="0">
                  <a:pos x="143" y="104"/>
                </a:cxn>
              </a:cxnLst>
              <a:rect l="0" t="0" r="r" b="b"/>
              <a:pathLst>
                <a:path w="166" h="104">
                  <a:moveTo>
                    <a:pt x="0" y="104"/>
                  </a:moveTo>
                  <a:lnTo>
                    <a:pt x="25" y="0"/>
                  </a:lnTo>
                  <a:lnTo>
                    <a:pt x="49" y="0"/>
                  </a:lnTo>
                  <a:lnTo>
                    <a:pt x="25" y="104"/>
                  </a:lnTo>
                  <a:lnTo>
                    <a:pt x="0" y="104"/>
                  </a:lnTo>
                  <a:close/>
                  <a:moveTo>
                    <a:pt x="143" y="104"/>
                  </a:moveTo>
                  <a:lnTo>
                    <a:pt x="119" y="104"/>
                  </a:lnTo>
                  <a:lnTo>
                    <a:pt x="87" y="34"/>
                  </a:lnTo>
                  <a:lnTo>
                    <a:pt x="72" y="104"/>
                  </a:lnTo>
                  <a:lnTo>
                    <a:pt x="48" y="104"/>
                  </a:lnTo>
                  <a:lnTo>
                    <a:pt x="72" y="0"/>
                  </a:lnTo>
                  <a:lnTo>
                    <a:pt x="97" y="0"/>
                  </a:lnTo>
                  <a:lnTo>
                    <a:pt x="127" y="71"/>
                  </a:lnTo>
                  <a:lnTo>
                    <a:pt x="143" y="0"/>
                  </a:lnTo>
                  <a:lnTo>
                    <a:pt x="166" y="0"/>
                  </a:lnTo>
                  <a:lnTo>
                    <a:pt x="143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0" name="Freeform 236"/>
            <p:cNvSpPr>
              <a:spLocks noEditPoints="1"/>
            </p:cNvSpPr>
            <p:nvPr/>
          </p:nvSpPr>
          <p:spPr bwMode="auto">
            <a:xfrm>
              <a:off x="513" y="4188"/>
              <a:ext cx="231" cy="104"/>
            </a:xfrm>
            <a:custGeom>
              <a:avLst/>
              <a:gdLst/>
              <a:ahLst/>
              <a:cxnLst>
                <a:cxn ang="0">
                  <a:pos x="25" y="77"/>
                </a:cxn>
                <a:cxn ang="0">
                  <a:pos x="35" y="85"/>
                </a:cxn>
                <a:cxn ang="0">
                  <a:pos x="56" y="85"/>
                </a:cxn>
                <a:cxn ang="0">
                  <a:pos x="68" y="79"/>
                </a:cxn>
                <a:cxn ang="0">
                  <a:pos x="68" y="71"/>
                </a:cxn>
                <a:cxn ang="0">
                  <a:pos x="59" y="64"/>
                </a:cxn>
                <a:cxn ang="0">
                  <a:pos x="35" y="54"/>
                </a:cxn>
                <a:cxn ang="0">
                  <a:pos x="21" y="48"/>
                </a:cxn>
                <a:cxn ang="0">
                  <a:pos x="13" y="36"/>
                </a:cxn>
                <a:cxn ang="0">
                  <a:pos x="15" y="18"/>
                </a:cxn>
                <a:cxn ang="0">
                  <a:pos x="30" y="5"/>
                </a:cxn>
                <a:cxn ang="0">
                  <a:pos x="45" y="0"/>
                </a:cxn>
                <a:cxn ang="0">
                  <a:pos x="64" y="0"/>
                </a:cxn>
                <a:cxn ang="0">
                  <a:pos x="82" y="5"/>
                </a:cxn>
                <a:cxn ang="0">
                  <a:pos x="97" y="19"/>
                </a:cxn>
                <a:cxn ang="0">
                  <a:pos x="76" y="29"/>
                </a:cxn>
                <a:cxn ang="0">
                  <a:pos x="68" y="19"/>
                </a:cxn>
                <a:cxn ang="0">
                  <a:pos x="51" y="18"/>
                </a:cxn>
                <a:cxn ang="0">
                  <a:pos x="38" y="23"/>
                </a:cxn>
                <a:cxn ang="0">
                  <a:pos x="36" y="29"/>
                </a:cxn>
                <a:cxn ang="0">
                  <a:pos x="43" y="36"/>
                </a:cxn>
                <a:cxn ang="0">
                  <a:pos x="63" y="44"/>
                </a:cxn>
                <a:cxn ang="0">
                  <a:pos x="78" y="51"/>
                </a:cxn>
                <a:cxn ang="0">
                  <a:pos x="87" y="59"/>
                </a:cxn>
                <a:cxn ang="0">
                  <a:pos x="91" y="79"/>
                </a:cxn>
                <a:cxn ang="0">
                  <a:pos x="78" y="97"/>
                </a:cxn>
                <a:cxn ang="0">
                  <a:pos x="61" y="104"/>
                </a:cxn>
                <a:cxn ang="0">
                  <a:pos x="41" y="104"/>
                </a:cxn>
                <a:cxn ang="0">
                  <a:pos x="28" y="102"/>
                </a:cxn>
                <a:cxn ang="0">
                  <a:pos x="15" y="97"/>
                </a:cxn>
                <a:cxn ang="0">
                  <a:pos x="2" y="84"/>
                </a:cxn>
                <a:cxn ang="0">
                  <a:pos x="132" y="0"/>
                </a:cxn>
                <a:cxn ang="0">
                  <a:pos x="139" y="71"/>
                </a:cxn>
                <a:cxn ang="0">
                  <a:pos x="139" y="77"/>
                </a:cxn>
                <a:cxn ang="0">
                  <a:pos x="147" y="85"/>
                </a:cxn>
                <a:cxn ang="0">
                  <a:pos x="165" y="87"/>
                </a:cxn>
                <a:cxn ang="0">
                  <a:pos x="180" y="82"/>
                </a:cxn>
                <a:cxn ang="0">
                  <a:pos x="188" y="72"/>
                </a:cxn>
                <a:cxn ang="0">
                  <a:pos x="206" y="0"/>
                </a:cxn>
                <a:cxn ang="0">
                  <a:pos x="213" y="74"/>
                </a:cxn>
                <a:cxn ang="0">
                  <a:pos x="200" y="92"/>
                </a:cxn>
                <a:cxn ang="0">
                  <a:pos x="183" y="100"/>
                </a:cxn>
                <a:cxn ang="0">
                  <a:pos x="167" y="104"/>
                </a:cxn>
                <a:cxn ang="0">
                  <a:pos x="148" y="104"/>
                </a:cxn>
                <a:cxn ang="0">
                  <a:pos x="132" y="100"/>
                </a:cxn>
                <a:cxn ang="0">
                  <a:pos x="117" y="87"/>
                </a:cxn>
                <a:cxn ang="0">
                  <a:pos x="115" y="71"/>
                </a:cxn>
                <a:cxn ang="0">
                  <a:pos x="117" y="64"/>
                </a:cxn>
              </a:cxnLst>
              <a:rect l="0" t="0" r="r" b="b"/>
              <a:pathLst>
                <a:path w="231" h="104">
                  <a:moveTo>
                    <a:pt x="0" y="71"/>
                  </a:moveTo>
                  <a:lnTo>
                    <a:pt x="23" y="69"/>
                  </a:lnTo>
                  <a:lnTo>
                    <a:pt x="23" y="74"/>
                  </a:lnTo>
                  <a:lnTo>
                    <a:pt x="25" y="77"/>
                  </a:lnTo>
                  <a:lnTo>
                    <a:pt x="26" y="79"/>
                  </a:lnTo>
                  <a:lnTo>
                    <a:pt x="26" y="82"/>
                  </a:lnTo>
                  <a:lnTo>
                    <a:pt x="30" y="84"/>
                  </a:lnTo>
                  <a:lnTo>
                    <a:pt x="35" y="85"/>
                  </a:lnTo>
                  <a:lnTo>
                    <a:pt x="40" y="87"/>
                  </a:lnTo>
                  <a:lnTo>
                    <a:pt x="46" y="87"/>
                  </a:lnTo>
                  <a:lnTo>
                    <a:pt x="53" y="87"/>
                  </a:lnTo>
                  <a:lnTo>
                    <a:pt x="56" y="85"/>
                  </a:lnTo>
                  <a:lnTo>
                    <a:pt x="61" y="85"/>
                  </a:lnTo>
                  <a:lnTo>
                    <a:pt x="63" y="84"/>
                  </a:lnTo>
                  <a:lnTo>
                    <a:pt x="66" y="82"/>
                  </a:lnTo>
                  <a:lnTo>
                    <a:pt x="68" y="79"/>
                  </a:lnTo>
                  <a:lnTo>
                    <a:pt x="69" y="77"/>
                  </a:lnTo>
                  <a:lnTo>
                    <a:pt x="69" y="74"/>
                  </a:lnTo>
                  <a:lnTo>
                    <a:pt x="69" y="72"/>
                  </a:lnTo>
                  <a:lnTo>
                    <a:pt x="68" y="71"/>
                  </a:lnTo>
                  <a:lnTo>
                    <a:pt x="66" y="69"/>
                  </a:lnTo>
                  <a:lnTo>
                    <a:pt x="64" y="67"/>
                  </a:lnTo>
                  <a:lnTo>
                    <a:pt x="63" y="66"/>
                  </a:lnTo>
                  <a:lnTo>
                    <a:pt x="59" y="64"/>
                  </a:lnTo>
                  <a:lnTo>
                    <a:pt x="54" y="62"/>
                  </a:lnTo>
                  <a:lnTo>
                    <a:pt x="48" y="59"/>
                  </a:lnTo>
                  <a:lnTo>
                    <a:pt x="41" y="57"/>
                  </a:lnTo>
                  <a:lnTo>
                    <a:pt x="35" y="54"/>
                  </a:lnTo>
                  <a:lnTo>
                    <a:pt x="30" y="52"/>
                  </a:lnTo>
                  <a:lnTo>
                    <a:pt x="26" y="51"/>
                  </a:lnTo>
                  <a:lnTo>
                    <a:pt x="23" y="49"/>
                  </a:lnTo>
                  <a:lnTo>
                    <a:pt x="21" y="48"/>
                  </a:lnTo>
                  <a:lnTo>
                    <a:pt x="18" y="44"/>
                  </a:lnTo>
                  <a:lnTo>
                    <a:pt x="16" y="43"/>
                  </a:lnTo>
                  <a:lnTo>
                    <a:pt x="15" y="39"/>
                  </a:lnTo>
                  <a:lnTo>
                    <a:pt x="13" y="36"/>
                  </a:lnTo>
                  <a:lnTo>
                    <a:pt x="13" y="33"/>
                  </a:lnTo>
                  <a:lnTo>
                    <a:pt x="13" y="29"/>
                  </a:lnTo>
                  <a:lnTo>
                    <a:pt x="13" y="23"/>
                  </a:lnTo>
                  <a:lnTo>
                    <a:pt x="15" y="18"/>
                  </a:lnTo>
                  <a:lnTo>
                    <a:pt x="18" y="13"/>
                  </a:lnTo>
                  <a:lnTo>
                    <a:pt x="23" y="8"/>
                  </a:lnTo>
                  <a:lnTo>
                    <a:pt x="26" y="6"/>
                  </a:lnTo>
                  <a:lnTo>
                    <a:pt x="30" y="5"/>
                  </a:lnTo>
                  <a:lnTo>
                    <a:pt x="33" y="3"/>
                  </a:lnTo>
                  <a:lnTo>
                    <a:pt x="36" y="1"/>
                  </a:lnTo>
                  <a:lnTo>
                    <a:pt x="41" y="1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6" y="0"/>
                  </a:lnTo>
                  <a:lnTo>
                    <a:pt x="61" y="0"/>
                  </a:lnTo>
                  <a:lnTo>
                    <a:pt x="64" y="0"/>
                  </a:lnTo>
                  <a:lnTo>
                    <a:pt x="69" y="1"/>
                  </a:lnTo>
                  <a:lnTo>
                    <a:pt x="74" y="1"/>
                  </a:lnTo>
                  <a:lnTo>
                    <a:pt x="78" y="3"/>
                  </a:lnTo>
                  <a:lnTo>
                    <a:pt x="82" y="5"/>
                  </a:lnTo>
                  <a:lnTo>
                    <a:pt x="86" y="6"/>
                  </a:lnTo>
                  <a:lnTo>
                    <a:pt x="89" y="8"/>
                  </a:lnTo>
                  <a:lnTo>
                    <a:pt x="92" y="13"/>
                  </a:lnTo>
                  <a:lnTo>
                    <a:pt x="97" y="19"/>
                  </a:lnTo>
                  <a:lnTo>
                    <a:pt x="99" y="24"/>
                  </a:lnTo>
                  <a:lnTo>
                    <a:pt x="101" y="33"/>
                  </a:lnTo>
                  <a:lnTo>
                    <a:pt x="78" y="33"/>
                  </a:lnTo>
                  <a:lnTo>
                    <a:pt x="76" y="29"/>
                  </a:lnTo>
                  <a:lnTo>
                    <a:pt x="74" y="26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8" y="19"/>
                  </a:lnTo>
                  <a:lnTo>
                    <a:pt x="64" y="18"/>
                  </a:lnTo>
                  <a:lnTo>
                    <a:pt x="61" y="18"/>
                  </a:lnTo>
                  <a:lnTo>
                    <a:pt x="56" y="18"/>
                  </a:lnTo>
                  <a:lnTo>
                    <a:pt x="51" y="18"/>
                  </a:lnTo>
                  <a:lnTo>
                    <a:pt x="46" y="18"/>
                  </a:lnTo>
                  <a:lnTo>
                    <a:pt x="43" y="19"/>
                  </a:lnTo>
                  <a:lnTo>
                    <a:pt x="40" y="21"/>
                  </a:lnTo>
                  <a:lnTo>
                    <a:pt x="38" y="23"/>
                  </a:lnTo>
                  <a:lnTo>
                    <a:pt x="36" y="24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6" y="29"/>
                  </a:lnTo>
                  <a:lnTo>
                    <a:pt x="36" y="31"/>
                  </a:lnTo>
                  <a:lnTo>
                    <a:pt x="38" y="34"/>
                  </a:lnTo>
                  <a:lnTo>
                    <a:pt x="40" y="36"/>
                  </a:lnTo>
                  <a:lnTo>
                    <a:pt x="43" y="36"/>
                  </a:lnTo>
                  <a:lnTo>
                    <a:pt x="46" y="39"/>
                  </a:lnTo>
                  <a:lnTo>
                    <a:pt x="51" y="41"/>
                  </a:lnTo>
                  <a:lnTo>
                    <a:pt x="58" y="43"/>
                  </a:lnTo>
                  <a:lnTo>
                    <a:pt x="63" y="44"/>
                  </a:lnTo>
                  <a:lnTo>
                    <a:pt x="68" y="48"/>
                  </a:lnTo>
                  <a:lnTo>
                    <a:pt x="71" y="48"/>
                  </a:lnTo>
                  <a:lnTo>
                    <a:pt x="74" y="49"/>
                  </a:lnTo>
                  <a:lnTo>
                    <a:pt x="78" y="51"/>
                  </a:lnTo>
                  <a:lnTo>
                    <a:pt x="81" y="52"/>
                  </a:lnTo>
                  <a:lnTo>
                    <a:pt x="82" y="54"/>
                  </a:lnTo>
                  <a:lnTo>
                    <a:pt x="84" y="56"/>
                  </a:lnTo>
                  <a:lnTo>
                    <a:pt x="87" y="59"/>
                  </a:lnTo>
                  <a:lnTo>
                    <a:pt x="91" y="62"/>
                  </a:lnTo>
                  <a:lnTo>
                    <a:pt x="91" y="67"/>
                  </a:lnTo>
                  <a:lnTo>
                    <a:pt x="92" y="72"/>
                  </a:lnTo>
                  <a:lnTo>
                    <a:pt x="91" y="79"/>
                  </a:lnTo>
                  <a:lnTo>
                    <a:pt x="89" y="85"/>
                  </a:lnTo>
                  <a:lnTo>
                    <a:pt x="86" y="90"/>
                  </a:lnTo>
                  <a:lnTo>
                    <a:pt x="81" y="95"/>
                  </a:lnTo>
                  <a:lnTo>
                    <a:pt x="78" y="97"/>
                  </a:lnTo>
                  <a:lnTo>
                    <a:pt x="73" y="100"/>
                  </a:lnTo>
                  <a:lnTo>
                    <a:pt x="69" y="100"/>
                  </a:lnTo>
                  <a:lnTo>
                    <a:pt x="64" y="102"/>
                  </a:lnTo>
                  <a:lnTo>
                    <a:pt x="61" y="104"/>
                  </a:lnTo>
                  <a:lnTo>
                    <a:pt x="56" y="104"/>
                  </a:lnTo>
                  <a:lnTo>
                    <a:pt x="51" y="104"/>
                  </a:lnTo>
                  <a:lnTo>
                    <a:pt x="46" y="104"/>
                  </a:lnTo>
                  <a:lnTo>
                    <a:pt x="41" y="104"/>
                  </a:lnTo>
                  <a:lnTo>
                    <a:pt x="38" y="104"/>
                  </a:lnTo>
                  <a:lnTo>
                    <a:pt x="35" y="104"/>
                  </a:lnTo>
                  <a:lnTo>
                    <a:pt x="31" y="104"/>
                  </a:lnTo>
                  <a:lnTo>
                    <a:pt x="28" y="102"/>
                  </a:lnTo>
                  <a:lnTo>
                    <a:pt x="25" y="102"/>
                  </a:lnTo>
                  <a:lnTo>
                    <a:pt x="21" y="100"/>
                  </a:lnTo>
                  <a:lnTo>
                    <a:pt x="20" y="100"/>
                  </a:lnTo>
                  <a:lnTo>
                    <a:pt x="15" y="97"/>
                  </a:lnTo>
                  <a:lnTo>
                    <a:pt x="10" y="95"/>
                  </a:lnTo>
                  <a:lnTo>
                    <a:pt x="7" y="92"/>
                  </a:lnTo>
                  <a:lnTo>
                    <a:pt x="5" y="87"/>
                  </a:lnTo>
                  <a:lnTo>
                    <a:pt x="2" y="84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0" y="71"/>
                  </a:lnTo>
                  <a:close/>
                  <a:moveTo>
                    <a:pt x="132" y="0"/>
                  </a:moveTo>
                  <a:lnTo>
                    <a:pt x="157" y="0"/>
                  </a:lnTo>
                  <a:lnTo>
                    <a:pt x="142" y="56"/>
                  </a:lnTo>
                  <a:lnTo>
                    <a:pt x="139" y="71"/>
                  </a:lnTo>
                  <a:lnTo>
                    <a:pt x="139" y="72"/>
                  </a:lnTo>
                  <a:lnTo>
                    <a:pt x="139" y="74"/>
                  </a:lnTo>
                  <a:lnTo>
                    <a:pt x="139" y="76"/>
                  </a:lnTo>
                  <a:lnTo>
                    <a:pt x="139" y="77"/>
                  </a:lnTo>
                  <a:lnTo>
                    <a:pt x="140" y="79"/>
                  </a:lnTo>
                  <a:lnTo>
                    <a:pt x="140" y="82"/>
                  </a:lnTo>
                  <a:lnTo>
                    <a:pt x="143" y="84"/>
                  </a:lnTo>
                  <a:lnTo>
                    <a:pt x="147" y="85"/>
                  </a:lnTo>
                  <a:lnTo>
                    <a:pt x="150" y="85"/>
                  </a:lnTo>
                  <a:lnTo>
                    <a:pt x="155" y="87"/>
                  </a:lnTo>
                  <a:lnTo>
                    <a:pt x="160" y="87"/>
                  </a:lnTo>
                  <a:lnTo>
                    <a:pt x="165" y="87"/>
                  </a:lnTo>
                  <a:lnTo>
                    <a:pt x="168" y="87"/>
                  </a:lnTo>
                  <a:lnTo>
                    <a:pt x="172" y="85"/>
                  </a:lnTo>
                  <a:lnTo>
                    <a:pt x="176" y="84"/>
                  </a:lnTo>
                  <a:lnTo>
                    <a:pt x="180" y="82"/>
                  </a:lnTo>
                  <a:lnTo>
                    <a:pt x="181" y="81"/>
                  </a:lnTo>
                  <a:lnTo>
                    <a:pt x="185" y="79"/>
                  </a:lnTo>
                  <a:lnTo>
                    <a:pt x="186" y="76"/>
                  </a:lnTo>
                  <a:lnTo>
                    <a:pt x="188" y="72"/>
                  </a:lnTo>
                  <a:lnTo>
                    <a:pt x="190" y="67"/>
                  </a:lnTo>
                  <a:lnTo>
                    <a:pt x="191" y="64"/>
                  </a:lnTo>
                  <a:lnTo>
                    <a:pt x="193" y="57"/>
                  </a:lnTo>
                  <a:lnTo>
                    <a:pt x="206" y="0"/>
                  </a:lnTo>
                  <a:lnTo>
                    <a:pt x="231" y="0"/>
                  </a:lnTo>
                  <a:lnTo>
                    <a:pt x="218" y="59"/>
                  </a:lnTo>
                  <a:lnTo>
                    <a:pt x="214" y="67"/>
                  </a:lnTo>
                  <a:lnTo>
                    <a:pt x="213" y="74"/>
                  </a:lnTo>
                  <a:lnTo>
                    <a:pt x="209" y="81"/>
                  </a:lnTo>
                  <a:lnTo>
                    <a:pt x="206" y="85"/>
                  </a:lnTo>
                  <a:lnTo>
                    <a:pt x="203" y="89"/>
                  </a:lnTo>
                  <a:lnTo>
                    <a:pt x="200" y="92"/>
                  </a:lnTo>
                  <a:lnTo>
                    <a:pt x="195" y="95"/>
                  </a:lnTo>
                  <a:lnTo>
                    <a:pt x="190" y="99"/>
                  </a:lnTo>
                  <a:lnTo>
                    <a:pt x="186" y="100"/>
                  </a:lnTo>
                  <a:lnTo>
                    <a:pt x="183" y="100"/>
                  </a:lnTo>
                  <a:lnTo>
                    <a:pt x="180" y="102"/>
                  </a:lnTo>
                  <a:lnTo>
                    <a:pt x="175" y="102"/>
                  </a:lnTo>
                  <a:lnTo>
                    <a:pt x="172" y="104"/>
                  </a:lnTo>
                  <a:lnTo>
                    <a:pt x="167" y="104"/>
                  </a:lnTo>
                  <a:lnTo>
                    <a:pt x="163" y="104"/>
                  </a:lnTo>
                  <a:lnTo>
                    <a:pt x="158" y="104"/>
                  </a:lnTo>
                  <a:lnTo>
                    <a:pt x="153" y="104"/>
                  </a:lnTo>
                  <a:lnTo>
                    <a:pt x="148" y="104"/>
                  </a:lnTo>
                  <a:lnTo>
                    <a:pt x="143" y="104"/>
                  </a:lnTo>
                  <a:lnTo>
                    <a:pt x="140" y="102"/>
                  </a:lnTo>
                  <a:lnTo>
                    <a:pt x="137" y="100"/>
                  </a:lnTo>
                  <a:lnTo>
                    <a:pt x="132" y="100"/>
                  </a:lnTo>
                  <a:lnTo>
                    <a:pt x="129" y="99"/>
                  </a:lnTo>
                  <a:lnTo>
                    <a:pt x="125" y="95"/>
                  </a:lnTo>
                  <a:lnTo>
                    <a:pt x="120" y="92"/>
                  </a:lnTo>
                  <a:lnTo>
                    <a:pt x="117" y="87"/>
                  </a:lnTo>
                  <a:lnTo>
                    <a:pt x="115" y="81"/>
                  </a:lnTo>
                  <a:lnTo>
                    <a:pt x="114" y="74"/>
                  </a:lnTo>
                  <a:lnTo>
                    <a:pt x="114" y="72"/>
                  </a:lnTo>
                  <a:lnTo>
                    <a:pt x="115" y="71"/>
                  </a:lnTo>
                  <a:lnTo>
                    <a:pt x="115" y="69"/>
                  </a:lnTo>
                  <a:lnTo>
                    <a:pt x="115" y="67"/>
                  </a:lnTo>
                  <a:lnTo>
                    <a:pt x="117" y="64"/>
                  </a:lnTo>
                  <a:lnTo>
                    <a:pt x="117" y="59"/>
                  </a:lnTo>
                  <a:lnTo>
                    <a:pt x="119" y="56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9" name="Freeform 235"/>
            <p:cNvSpPr>
              <a:spLocks noEditPoints="1"/>
            </p:cNvSpPr>
            <p:nvPr/>
          </p:nvSpPr>
          <p:spPr bwMode="auto">
            <a:xfrm>
              <a:off x="741" y="4188"/>
              <a:ext cx="207" cy="104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24" y="0"/>
                </a:cxn>
                <a:cxn ang="0">
                  <a:pos x="49" y="0"/>
                </a:cxn>
                <a:cxn ang="0">
                  <a:pos x="28" y="87"/>
                </a:cxn>
                <a:cxn ang="0">
                  <a:pos x="90" y="87"/>
                </a:cxn>
                <a:cxn ang="0">
                  <a:pos x="85" y="104"/>
                </a:cxn>
                <a:cxn ang="0">
                  <a:pos x="0" y="104"/>
                </a:cxn>
                <a:cxn ang="0">
                  <a:pos x="179" y="81"/>
                </a:cxn>
                <a:cxn ang="0">
                  <a:pos x="133" y="81"/>
                </a:cxn>
                <a:cxn ang="0">
                  <a:pos x="120" y="104"/>
                </a:cxn>
                <a:cxn ang="0">
                  <a:pos x="95" y="104"/>
                </a:cxn>
                <a:cxn ang="0">
                  <a:pos x="158" y="0"/>
                </a:cxn>
                <a:cxn ang="0">
                  <a:pos x="189" y="0"/>
                </a:cxn>
                <a:cxn ang="0">
                  <a:pos x="207" y="104"/>
                </a:cxn>
                <a:cxn ang="0">
                  <a:pos x="184" y="104"/>
                </a:cxn>
                <a:cxn ang="0">
                  <a:pos x="179" y="81"/>
                </a:cxn>
                <a:cxn ang="0">
                  <a:pos x="178" y="64"/>
                </a:cxn>
                <a:cxn ang="0">
                  <a:pos x="171" y="23"/>
                </a:cxn>
                <a:cxn ang="0">
                  <a:pos x="145" y="64"/>
                </a:cxn>
                <a:cxn ang="0">
                  <a:pos x="178" y="64"/>
                </a:cxn>
              </a:cxnLst>
              <a:rect l="0" t="0" r="r" b="b"/>
              <a:pathLst>
                <a:path w="207" h="104">
                  <a:moveTo>
                    <a:pt x="0" y="104"/>
                  </a:moveTo>
                  <a:lnTo>
                    <a:pt x="24" y="0"/>
                  </a:lnTo>
                  <a:lnTo>
                    <a:pt x="49" y="0"/>
                  </a:lnTo>
                  <a:lnTo>
                    <a:pt x="28" y="87"/>
                  </a:lnTo>
                  <a:lnTo>
                    <a:pt x="90" y="87"/>
                  </a:lnTo>
                  <a:lnTo>
                    <a:pt x="85" y="104"/>
                  </a:lnTo>
                  <a:lnTo>
                    <a:pt x="0" y="104"/>
                  </a:lnTo>
                  <a:close/>
                  <a:moveTo>
                    <a:pt x="179" y="81"/>
                  </a:moveTo>
                  <a:lnTo>
                    <a:pt x="133" y="81"/>
                  </a:lnTo>
                  <a:lnTo>
                    <a:pt x="120" y="104"/>
                  </a:lnTo>
                  <a:lnTo>
                    <a:pt x="95" y="104"/>
                  </a:lnTo>
                  <a:lnTo>
                    <a:pt x="158" y="0"/>
                  </a:lnTo>
                  <a:lnTo>
                    <a:pt x="189" y="0"/>
                  </a:lnTo>
                  <a:lnTo>
                    <a:pt x="207" y="104"/>
                  </a:lnTo>
                  <a:lnTo>
                    <a:pt x="184" y="104"/>
                  </a:lnTo>
                  <a:lnTo>
                    <a:pt x="179" y="81"/>
                  </a:lnTo>
                  <a:close/>
                  <a:moveTo>
                    <a:pt x="178" y="64"/>
                  </a:moveTo>
                  <a:lnTo>
                    <a:pt x="171" y="23"/>
                  </a:lnTo>
                  <a:lnTo>
                    <a:pt x="145" y="64"/>
                  </a:lnTo>
                  <a:lnTo>
                    <a:pt x="178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8" name="Freeform 234"/>
            <p:cNvSpPr>
              <a:spLocks/>
            </p:cNvSpPr>
            <p:nvPr/>
          </p:nvSpPr>
          <p:spPr bwMode="auto">
            <a:xfrm>
              <a:off x="965" y="4188"/>
              <a:ext cx="97" cy="104"/>
            </a:xfrm>
            <a:custGeom>
              <a:avLst/>
              <a:gdLst/>
              <a:ahLst/>
              <a:cxnLst>
                <a:cxn ang="0">
                  <a:pos x="38" y="104"/>
                </a:cxn>
                <a:cxn ang="0">
                  <a:pos x="13" y="104"/>
                </a:cxn>
                <a:cxn ang="0">
                  <a:pos x="35" y="18"/>
                </a:cxn>
                <a:cxn ang="0">
                  <a:pos x="0" y="18"/>
                </a:cxn>
                <a:cxn ang="0">
                  <a:pos x="3" y="0"/>
                </a:cxn>
                <a:cxn ang="0">
                  <a:pos x="97" y="0"/>
                </a:cxn>
                <a:cxn ang="0">
                  <a:pos x="94" y="18"/>
                </a:cxn>
                <a:cxn ang="0">
                  <a:pos x="58" y="18"/>
                </a:cxn>
                <a:cxn ang="0">
                  <a:pos x="38" y="104"/>
                </a:cxn>
              </a:cxnLst>
              <a:rect l="0" t="0" r="r" b="b"/>
              <a:pathLst>
                <a:path w="97" h="104">
                  <a:moveTo>
                    <a:pt x="38" y="104"/>
                  </a:moveTo>
                  <a:lnTo>
                    <a:pt x="13" y="104"/>
                  </a:lnTo>
                  <a:lnTo>
                    <a:pt x="35" y="18"/>
                  </a:lnTo>
                  <a:lnTo>
                    <a:pt x="0" y="18"/>
                  </a:lnTo>
                  <a:lnTo>
                    <a:pt x="3" y="0"/>
                  </a:lnTo>
                  <a:lnTo>
                    <a:pt x="97" y="0"/>
                  </a:lnTo>
                  <a:lnTo>
                    <a:pt x="94" y="18"/>
                  </a:lnTo>
                  <a:lnTo>
                    <a:pt x="58" y="18"/>
                  </a:lnTo>
                  <a:lnTo>
                    <a:pt x="38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7" name="Freeform 233"/>
            <p:cNvSpPr>
              <a:spLocks noEditPoints="1"/>
            </p:cNvSpPr>
            <p:nvPr/>
          </p:nvSpPr>
          <p:spPr bwMode="auto">
            <a:xfrm>
              <a:off x="1059" y="4188"/>
              <a:ext cx="239" cy="10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" y="38"/>
                </a:cxn>
                <a:cxn ang="0">
                  <a:pos x="15" y="21"/>
                </a:cxn>
                <a:cxn ang="0">
                  <a:pos x="31" y="8"/>
                </a:cxn>
                <a:cxn ang="0">
                  <a:pos x="43" y="3"/>
                </a:cxn>
                <a:cxn ang="0">
                  <a:pos x="54" y="0"/>
                </a:cxn>
                <a:cxn ang="0">
                  <a:pos x="66" y="0"/>
                </a:cxn>
                <a:cxn ang="0">
                  <a:pos x="82" y="1"/>
                </a:cxn>
                <a:cxn ang="0">
                  <a:pos x="96" y="6"/>
                </a:cxn>
                <a:cxn ang="0">
                  <a:pos x="109" y="18"/>
                </a:cxn>
                <a:cxn ang="0">
                  <a:pos x="117" y="43"/>
                </a:cxn>
                <a:cxn ang="0">
                  <a:pos x="112" y="66"/>
                </a:cxn>
                <a:cxn ang="0">
                  <a:pos x="102" y="81"/>
                </a:cxn>
                <a:cxn ang="0">
                  <a:pos x="94" y="89"/>
                </a:cxn>
                <a:cxn ang="0">
                  <a:pos x="84" y="97"/>
                </a:cxn>
                <a:cxn ang="0">
                  <a:pos x="71" y="100"/>
                </a:cxn>
                <a:cxn ang="0">
                  <a:pos x="59" y="104"/>
                </a:cxn>
                <a:cxn ang="0">
                  <a:pos x="44" y="104"/>
                </a:cxn>
                <a:cxn ang="0">
                  <a:pos x="35" y="102"/>
                </a:cxn>
                <a:cxn ang="0">
                  <a:pos x="23" y="100"/>
                </a:cxn>
                <a:cxn ang="0">
                  <a:pos x="12" y="92"/>
                </a:cxn>
                <a:cxn ang="0">
                  <a:pos x="3" y="77"/>
                </a:cxn>
                <a:cxn ang="0">
                  <a:pos x="0" y="64"/>
                </a:cxn>
                <a:cxn ang="0">
                  <a:pos x="25" y="72"/>
                </a:cxn>
                <a:cxn ang="0">
                  <a:pos x="35" y="84"/>
                </a:cxn>
                <a:cxn ang="0">
                  <a:pos x="51" y="87"/>
                </a:cxn>
                <a:cxn ang="0">
                  <a:pos x="66" y="84"/>
                </a:cxn>
                <a:cxn ang="0">
                  <a:pos x="79" y="74"/>
                </a:cxn>
                <a:cxn ang="0">
                  <a:pos x="89" y="59"/>
                </a:cxn>
                <a:cxn ang="0">
                  <a:pos x="92" y="43"/>
                </a:cxn>
                <a:cxn ang="0">
                  <a:pos x="89" y="28"/>
                </a:cxn>
                <a:cxn ang="0">
                  <a:pos x="76" y="19"/>
                </a:cxn>
                <a:cxn ang="0">
                  <a:pos x="61" y="18"/>
                </a:cxn>
                <a:cxn ang="0">
                  <a:pos x="48" y="21"/>
                </a:cxn>
                <a:cxn ang="0">
                  <a:pos x="38" y="28"/>
                </a:cxn>
                <a:cxn ang="0">
                  <a:pos x="26" y="48"/>
                </a:cxn>
                <a:cxn ang="0">
                  <a:pos x="147" y="104"/>
                </a:cxn>
                <a:cxn ang="0">
                  <a:pos x="200" y="0"/>
                </a:cxn>
                <a:cxn ang="0">
                  <a:pos x="218" y="1"/>
                </a:cxn>
                <a:cxn ang="0">
                  <a:pos x="228" y="6"/>
                </a:cxn>
                <a:cxn ang="0">
                  <a:pos x="236" y="14"/>
                </a:cxn>
                <a:cxn ang="0">
                  <a:pos x="239" y="28"/>
                </a:cxn>
                <a:cxn ang="0">
                  <a:pos x="234" y="44"/>
                </a:cxn>
                <a:cxn ang="0">
                  <a:pos x="224" y="52"/>
                </a:cxn>
                <a:cxn ang="0">
                  <a:pos x="216" y="57"/>
                </a:cxn>
                <a:cxn ang="0">
                  <a:pos x="203" y="59"/>
                </a:cxn>
                <a:cxn ang="0">
                  <a:pos x="209" y="67"/>
                </a:cxn>
                <a:cxn ang="0">
                  <a:pos x="221" y="84"/>
                </a:cxn>
                <a:cxn ang="0">
                  <a:pos x="204" y="104"/>
                </a:cxn>
                <a:cxn ang="0">
                  <a:pos x="196" y="85"/>
                </a:cxn>
                <a:cxn ang="0">
                  <a:pos x="186" y="67"/>
                </a:cxn>
                <a:cxn ang="0">
                  <a:pos x="178" y="62"/>
                </a:cxn>
                <a:cxn ang="0">
                  <a:pos x="168" y="61"/>
                </a:cxn>
                <a:cxn ang="0">
                  <a:pos x="160" y="46"/>
                </a:cxn>
                <a:cxn ang="0">
                  <a:pos x="183" y="46"/>
                </a:cxn>
                <a:cxn ang="0">
                  <a:pos x="195" y="44"/>
                </a:cxn>
                <a:cxn ang="0">
                  <a:pos x="201" y="43"/>
                </a:cxn>
                <a:cxn ang="0">
                  <a:pos x="209" y="39"/>
                </a:cxn>
                <a:cxn ang="0">
                  <a:pos x="214" y="33"/>
                </a:cxn>
                <a:cxn ang="0">
                  <a:pos x="216" y="24"/>
                </a:cxn>
                <a:cxn ang="0">
                  <a:pos x="209" y="19"/>
                </a:cxn>
                <a:cxn ang="0">
                  <a:pos x="200" y="18"/>
                </a:cxn>
                <a:cxn ang="0">
                  <a:pos x="160" y="46"/>
                </a:cxn>
              </a:cxnLst>
              <a:rect l="0" t="0" r="r" b="b"/>
              <a:pathLst>
                <a:path w="239" h="104">
                  <a:moveTo>
                    <a:pt x="0" y="64"/>
                  </a:moveTo>
                  <a:lnTo>
                    <a:pt x="0" y="59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3" y="44"/>
                  </a:lnTo>
                  <a:lnTo>
                    <a:pt x="5" y="38"/>
                  </a:lnTo>
                  <a:lnTo>
                    <a:pt x="8" y="31"/>
                  </a:lnTo>
                  <a:lnTo>
                    <a:pt x="12" y="26"/>
                  </a:lnTo>
                  <a:lnTo>
                    <a:pt x="15" y="21"/>
                  </a:lnTo>
                  <a:lnTo>
                    <a:pt x="20" y="16"/>
                  </a:lnTo>
                  <a:lnTo>
                    <a:pt x="25" y="11"/>
                  </a:lnTo>
                  <a:lnTo>
                    <a:pt x="31" y="8"/>
                  </a:lnTo>
                  <a:lnTo>
                    <a:pt x="36" y="5"/>
                  </a:lnTo>
                  <a:lnTo>
                    <a:pt x="40" y="3"/>
                  </a:lnTo>
                  <a:lnTo>
                    <a:pt x="43" y="3"/>
                  </a:lnTo>
                  <a:lnTo>
                    <a:pt x="46" y="1"/>
                  </a:lnTo>
                  <a:lnTo>
                    <a:pt x="51" y="1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2" y="1"/>
                  </a:lnTo>
                  <a:lnTo>
                    <a:pt x="87" y="3"/>
                  </a:lnTo>
                  <a:lnTo>
                    <a:pt x="92" y="5"/>
                  </a:lnTo>
                  <a:lnTo>
                    <a:pt x="96" y="6"/>
                  </a:lnTo>
                  <a:lnTo>
                    <a:pt x="99" y="8"/>
                  </a:lnTo>
                  <a:lnTo>
                    <a:pt x="102" y="11"/>
                  </a:lnTo>
                  <a:lnTo>
                    <a:pt x="109" y="18"/>
                  </a:lnTo>
                  <a:lnTo>
                    <a:pt x="114" y="24"/>
                  </a:lnTo>
                  <a:lnTo>
                    <a:pt x="115" y="33"/>
                  </a:lnTo>
                  <a:lnTo>
                    <a:pt x="117" y="43"/>
                  </a:lnTo>
                  <a:lnTo>
                    <a:pt x="115" y="51"/>
                  </a:lnTo>
                  <a:lnTo>
                    <a:pt x="115" y="57"/>
                  </a:lnTo>
                  <a:lnTo>
                    <a:pt x="112" y="66"/>
                  </a:lnTo>
                  <a:lnTo>
                    <a:pt x="107" y="74"/>
                  </a:lnTo>
                  <a:lnTo>
                    <a:pt x="106" y="77"/>
                  </a:lnTo>
                  <a:lnTo>
                    <a:pt x="102" y="81"/>
                  </a:lnTo>
                  <a:lnTo>
                    <a:pt x="99" y="84"/>
                  </a:lnTo>
                  <a:lnTo>
                    <a:pt x="97" y="87"/>
                  </a:lnTo>
                  <a:lnTo>
                    <a:pt x="94" y="89"/>
                  </a:lnTo>
                  <a:lnTo>
                    <a:pt x="91" y="92"/>
                  </a:lnTo>
                  <a:lnTo>
                    <a:pt x="87" y="95"/>
                  </a:lnTo>
                  <a:lnTo>
                    <a:pt x="84" y="97"/>
                  </a:lnTo>
                  <a:lnTo>
                    <a:pt x="79" y="99"/>
                  </a:lnTo>
                  <a:lnTo>
                    <a:pt x="76" y="100"/>
                  </a:lnTo>
                  <a:lnTo>
                    <a:pt x="71" y="100"/>
                  </a:lnTo>
                  <a:lnTo>
                    <a:pt x="68" y="102"/>
                  </a:lnTo>
                  <a:lnTo>
                    <a:pt x="63" y="104"/>
                  </a:lnTo>
                  <a:lnTo>
                    <a:pt x="59" y="104"/>
                  </a:lnTo>
                  <a:lnTo>
                    <a:pt x="54" y="104"/>
                  </a:lnTo>
                  <a:lnTo>
                    <a:pt x="49" y="104"/>
                  </a:lnTo>
                  <a:lnTo>
                    <a:pt x="44" y="104"/>
                  </a:lnTo>
                  <a:lnTo>
                    <a:pt x="41" y="104"/>
                  </a:lnTo>
                  <a:lnTo>
                    <a:pt x="38" y="104"/>
                  </a:lnTo>
                  <a:lnTo>
                    <a:pt x="35" y="102"/>
                  </a:lnTo>
                  <a:lnTo>
                    <a:pt x="30" y="102"/>
                  </a:lnTo>
                  <a:lnTo>
                    <a:pt x="26" y="100"/>
                  </a:lnTo>
                  <a:lnTo>
                    <a:pt x="23" y="100"/>
                  </a:lnTo>
                  <a:lnTo>
                    <a:pt x="20" y="99"/>
                  </a:lnTo>
                  <a:lnTo>
                    <a:pt x="15" y="95"/>
                  </a:lnTo>
                  <a:lnTo>
                    <a:pt x="12" y="92"/>
                  </a:lnTo>
                  <a:lnTo>
                    <a:pt x="8" y="87"/>
                  </a:lnTo>
                  <a:lnTo>
                    <a:pt x="5" y="82"/>
                  </a:lnTo>
                  <a:lnTo>
                    <a:pt x="3" y="77"/>
                  </a:lnTo>
                  <a:lnTo>
                    <a:pt x="2" y="72"/>
                  </a:lnTo>
                  <a:lnTo>
                    <a:pt x="0" y="67"/>
                  </a:lnTo>
                  <a:lnTo>
                    <a:pt x="0" y="64"/>
                  </a:lnTo>
                  <a:close/>
                  <a:moveTo>
                    <a:pt x="23" y="62"/>
                  </a:moveTo>
                  <a:lnTo>
                    <a:pt x="23" y="67"/>
                  </a:lnTo>
                  <a:lnTo>
                    <a:pt x="25" y="72"/>
                  </a:lnTo>
                  <a:lnTo>
                    <a:pt x="26" y="76"/>
                  </a:lnTo>
                  <a:lnTo>
                    <a:pt x="31" y="79"/>
                  </a:lnTo>
                  <a:lnTo>
                    <a:pt x="35" y="84"/>
                  </a:lnTo>
                  <a:lnTo>
                    <a:pt x="40" y="85"/>
                  </a:lnTo>
                  <a:lnTo>
                    <a:pt x="44" y="87"/>
                  </a:lnTo>
                  <a:lnTo>
                    <a:pt x="51" y="87"/>
                  </a:lnTo>
                  <a:lnTo>
                    <a:pt x="56" y="87"/>
                  </a:lnTo>
                  <a:lnTo>
                    <a:pt x="61" y="85"/>
                  </a:lnTo>
                  <a:lnTo>
                    <a:pt x="66" y="84"/>
                  </a:lnTo>
                  <a:lnTo>
                    <a:pt x="71" y="81"/>
                  </a:lnTo>
                  <a:lnTo>
                    <a:pt x="76" y="79"/>
                  </a:lnTo>
                  <a:lnTo>
                    <a:pt x="79" y="74"/>
                  </a:lnTo>
                  <a:lnTo>
                    <a:pt x="84" y="71"/>
                  </a:lnTo>
                  <a:lnTo>
                    <a:pt x="87" y="64"/>
                  </a:lnTo>
                  <a:lnTo>
                    <a:pt x="89" y="59"/>
                  </a:lnTo>
                  <a:lnTo>
                    <a:pt x="92" y="54"/>
                  </a:lnTo>
                  <a:lnTo>
                    <a:pt x="92" y="48"/>
                  </a:lnTo>
                  <a:lnTo>
                    <a:pt x="92" y="43"/>
                  </a:lnTo>
                  <a:lnTo>
                    <a:pt x="92" y="38"/>
                  </a:lnTo>
                  <a:lnTo>
                    <a:pt x="91" y="31"/>
                  </a:lnTo>
                  <a:lnTo>
                    <a:pt x="89" y="28"/>
                  </a:lnTo>
                  <a:lnTo>
                    <a:pt x="86" y="24"/>
                  </a:lnTo>
                  <a:lnTo>
                    <a:pt x="81" y="21"/>
                  </a:lnTo>
                  <a:lnTo>
                    <a:pt x="76" y="19"/>
                  </a:lnTo>
                  <a:lnTo>
                    <a:pt x="71" y="18"/>
                  </a:lnTo>
                  <a:lnTo>
                    <a:pt x="66" y="18"/>
                  </a:lnTo>
                  <a:lnTo>
                    <a:pt x="61" y="18"/>
                  </a:lnTo>
                  <a:lnTo>
                    <a:pt x="56" y="18"/>
                  </a:lnTo>
                  <a:lnTo>
                    <a:pt x="53" y="19"/>
                  </a:lnTo>
                  <a:lnTo>
                    <a:pt x="48" y="21"/>
                  </a:lnTo>
                  <a:lnTo>
                    <a:pt x="44" y="23"/>
                  </a:lnTo>
                  <a:lnTo>
                    <a:pt x="41" y="26"/>
                  </a:lnTo>
                  <a:lnTo>
                    <a:pt x="38" y="28"/>
                  </a:lnTo>
                  <a:lnTo>
                    <a:pt x="35" y="31"/>
                  </a:lnTo>
                  <a:lnTo>
                    <a:pt x="30" y="39"/>
                  </a:lnTo>
                  <a:lnTo>
                    <a:pt x="26" y="48"/>
                  </a:lnTo>
                  <a:lnTo>
                    <a:pt x="23" y="54"/>
                  </a:lnTo>
                  <a:lnTo>
                    <a:pt x="23" y="62"/>
                  </a:lnTo>
                  <a:close/>
                  <a:moveTo>
                    <a:pt x="147" y="104"/>
                  </a:moveTo>
                  <a:lnTo>
                    <a:pt x="122" y="104"/>
                  </a:lnTo>
                  <a:lnTo>
                    <a:pt x="147" y="0"/>
                  </a:lnTo>
                  <a:lnTo>
                    <a:pt x="200" y="0"/>
                  </a:lnTo>
                  <a:lnTo>
                    <a:pt x="206" y="0"/>
                  </a:lnTo>
                  <a:lnTo>
                    <a:pt x="213" y="1"/>
                  </a:lnTo>
                  <a:lnTo>
                    <a:pt x="218" y="1"/>
                  </a:lnTo>
                  <a:lnTo>
                    <a:pt x="223" y="3"/>
                  </a:lnTo>
                  <a:lnTo>
                    <a:pt x="224" y="5"/>
                  </a:lnTo>
                  <a:lnTo>
                    <a:pt x="228" y="6"/>
                  </a:lnTo>
                  <a:lnTo>
                    <a:pt x="231" y="10"/>
                  </a:lnTo>
                  <a:lnTo>
                    <a:pt x="234" y="11"/>
                  </a:lnTo>
                  <a:lnTo>
                    <a:pt x="236" y="14"/>
                  </a:lnTo>
                  <a:lnTo>
                    <a:pt x="237" y="19"/>
                  </a:lnTo>
                  <a:lnTo>
                    <a:pt x="239" y="23"/>
                  </a:lnTo>
                  <a:lnTo>
                    <a:pt x="239" y="28"/>
                  </a:lnTo>
                  <a:lnTo>
                    <a:pt x="237" y="34"/>
                  </a:lnTo>
                  <a:lnTo>
                    <a:pt x="236" y="39"/>
                  </a:lnTo>
                  <a:lnTo>
                    <a:pt x="234" y="44"/>
                  </a:lnTo>
                  <a:lnTo>
                    <a:pt x="229" y="49"/>
                  </a:lnTo>
                  <a:lnTo>
                    <a:pt x="228" y="51"/>
                  </a:lnTo>
                  <a:lnTo>
                    <a:pt x="224" y="52"/>
                  </a:lnTo>
                  <a:lnTo>
                    <a:pt x="223" y="56"/>
                  </a:lnTo>
                  <a:lnTo>
                    <a:pt x="219" y="56"/>
                  </a:lnTo>
                  <a:lnTo>
                    <a:pt x="216" y="57"/>
                  </a:lnTo>
                  <a:lnTo>
                    <a:pt x="211" y="59"/>
                  </a:lnTo>
                  <a:lnTo>
                    <a:pt x="206" y="59"/>
                  </a:lnTo>
                  <a:lnTo>
                    <a:pt x="203" y="59"/>
                  </a:lnTo>
                  <a:lnTo>
                    <a:pt x="204" y="62"/>
                  </a:lnTo>
                  <a:lnTo>
                    <a:pt x="206" y="64"/>
                  </a:lnTo>
                  <a:lnTo>
                    <a:pt x="209" y="67"/>
                  </a:lnTo>
                  <a:lnTo>
                    <a:pt x="211" y="69"/>
                  </a:lnTo>
                  <a:lnTo>
                    <a:pt x="216" y="76"/>
                  </a:lnTo>
                  <a:lnTo>
                    <a:pt x="221" y="84"/>
                  </a:lnTo>
                  <a:lnTo>
                    <a:pt x="224" y="94"/>
                  </a:lnTo>
                  <a:lnTo>
                    <a:pt x="229" y="104"/>
                  </a:lnTo>
                  <a:lnTo>
                    <a:pt x="204" y="104"/>
                  </a:lnTo>
                  <a:lnTo>
                    <a:pt x="203" y="99"/>
                  </a:lnTo>
                  <a:lnTo>
                    <a:pt x="200" y="92"/>
                  </a:lnTo>
                  <a:lnTo>
                    <a:pt x="196" y="85"/>
                  </a:lnTo>
                  <a:lnTo>
                    <a:pt x="191" y="77"/>
                  </a:lnTo>
                  <a:lnTo>
                    <a:pt x="188" y="72"/>
                  </a:lnTo>
                  <a:lnTo>
                    <a:pt x="186" y="67"/>
                  </a:lnTo>
                  <a:lnTo>
                    <a:pt x="183" y="66"/>
                  </a:lnTo>
                  <a:lnTo>
                    <a:pt x="180" y="64"/>
                  </a:lnTo>
                  <a:lnTo>
                    <a:pt x="178" y="62"/>
                  </a:lnTo>
                  <a:lnTo>
                    <a:pt x="175" y="62"/>
                  </a:lnTo>
                  <a:lnTo>
                    <a:pt x="172" y="61"/>
                  </a:lnTo>
                  <a:lnTo>
                    <a:pt x="168" y="61"/>
                  </a:lnTo>
                  <a:lnTo>
                    <a:pt x="157" y="61"/>
                  </a:lnTo>
                  <a:lnTo>
                    <a:pt x="147" y="104"/>
                  </a:lnTo>
                  <a:close/>
                  <a:moveTo>
                    <a:pt x="160" y="46"/>
                  </a:moveTo>
                  <a:lnTo>
                    <a:pt x="173" y="46"/>
                  </a:lnTo>
                  <a:lnTo>
                    <a:pt x="178" y="46"/>
                  </a:lnTo>
                  <a:lnTo>
                    <a:pt x="183" y="46"/>
                  </a:lnTo>
                  <a:lnTo>
                    <a:pt x="186" y="46"/>
                  </a:lnTo>
                  <a:lnTo>
                    <a:pt x="191" y="44"/>
                  </a:lnTo>
                  <a:lnTo>
                    <a:pt x="195" y="44"/>
                  </a:lnTo>
                  <a:lnTo>
                    <a:pt x="196" y="44"/>
                  </a:lnTo>
                  <a:lnTo>
                    <a:pt x="198" y="44"/>
                  </a:lnTo>
                  <a:lnTo>
                    <a:pt x="201" y="43"/>
                  </a:lnTo>
                  <a:lnTo>
                    <a:pt x="204" y="43"/>
                  </a:lnTo>
                  <a:lnTo>
                    <a:pt x="206" y="41"/>
                  </a:lnTo>
                  <a:lnTo>
                    <a:pt x="209" y="39"/>
                  </a:lnTo>
                  <a:lnTo>
                    <a:pt x="211" y="36"/>
                  </a:lnTo>
                  <a:lnTo>
                    <a:pt x="213" y="34"/>
                  </a:lnTo>
                  <a:lnTo>
                    <a:pt x="214" y="33"/>
                  </a:lnTo>
                  <a:lnTo>
                    <a:pt x="216" y="31"/>
                  </a:lnTo>
                  <a:lnTo>
                    <a:pt x="216" y="28"/>
                  </a:lnTo>
                  <a:lnTo>
                    <a:pt x="216" y="24"/>
                  </a:lnTo>
                  <a:lnTo>
                    <a:pt x="214" y="23"/>
                  </a:lnTo>
                  <a:lnTo>
                    <a:pt x="213" y="21"/>
                  </a:lnTo>
                  <a:lnTo>
                    <a:pt x="209" y="19"/>
                  </a:lnTo>
                  <a:lnTo>
                    <a:pt x="208" y="18"/>
                  </a:lnTo>
                  <a:lnTo>
                    <a:pt x="204" y="18"/>
                  </a:lnTo>
                  <a:lnTo>
                    <a:pt x="200" y="18"/>
                  </a:lnTo>
                  <a:lnTo>
                    <a:pt x="195" y="18"/>
                  </a:lnTo>
                  <a:lnTo>
                    <a:pt x="168" y="18"/>
                  </a:lnTo>
                  <a:lnTo>
                    <a:pt x="160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6" name="Freeform 232"/>
            <p:cNvSpPr>
              <a:spLocks noEditPoints="1"/>
            </p:cNvSpPr>
            <p:nvPr/>
          </p:nvSpPr>
          <p:spPr bwMode="auto">
            <a:xfrm>
              <a:off x="2510" y="4188"/>
              <a:ext cx="167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25" y="0"/>
                </a:cxn>
                <a:cxn ang="0">
                  <a:pos x="50" y="0"/>
                </a:cxn>
                <a:cxn ang="0">
                  <a:pos x="25" y="102"/>
                </a:cxn>
                <a:cxn ang="0">
                  <a:pos x="0" y="102"/>
                </a:cxn>
                <a:cxn ang="0">
                  <a:pos x="144" y="102"/>
                </a:cxn>
                <a:cxn ang="0">
                  <a:pos x="119" y="102"/>
                </a:cxn>
                <a:cxn ang="0">
                  <a:pos x="88" y="33"/>
                </a:cxn>
                <a:cxn ang="0">
                  <a:pos x="73" y="102"/>
                </a:cxn>
                <a:cxn ang="0">
                  <a:pos x="48" y="102"/>
                </a:cxn>
                <a:cxn ang="0">
                  <a:pos x="73" y="0"/>
                </a:cxn>
                <a:cxn ang="0">
                  <a:pos x="98" y="0"/>
                </a:cxn>
                <a:cxn ang="0">
                  <a:pos x="128" y="69"/>
                </a:cxn>
                <a:cxn ang="0">
                  <a:pos x="144" y="0"/>
                </a:cxn>
                <a:cxn ang="0">
                  <a:pos x="167" y="0"/>
                </a:cxn>
                <a:cxn ang="0">
                  <a:pos x="144" y="102"/>
                </a:cxn>
              </a:cxnLst>
              <a:rect l="0" t="0" r="r" b="b"/>
              <a:pathLst>
                <a:path w="167" h="102">
                  <a:moveTo>
                    <a:pt x="0" y="102"/>
                  </a:moveTo>
                  <a:lnTo>
                    <a:pt x="25" y="0"/>
                  </a:lnTo>
                  <a:lnTo>
                    <a:pt x="50" y="0"/>
                  </a:lnTo>
                  <a:lnTo>
                    <a:pt x="25" y="102"/>
                  </a:lnTo>
                  <a:lnTo>
                    <a:pt x="0" y="102"/>
                  </a:lnTo>
                  <a:close/>
                  <a:moveTo>
                    <a:pt x="144" y="102"/>
                  </a:moveTo>
                  <a:lnTo>
                    <a:pt x="119" y="102"/>
                  </a:lnTo>
                  <a:lnTo>
                    <a:pt x="88" y="33"/>
                  </a:lnTo>
                  <a:lnTo>
                    <a:pt x="73" y="102"/>
                  </a:lnTo>
                  <a:lnTo>
                    <a:pt x="48" y="102"/>
                  </a:lnTo>
                  <a:lnTo>
                    <a:pt x="73" y="0"/>
                  </a:lnTo>
                  <a:lnTo>
                    <a:pt x="98" y="0"/>
                  </a:lnTo>
                  <a:lnTo>
                    <a:pt x="128" y="69"/>
                  </a:lnTo>
                  <a:lnTo>
                    <a:pt x="144" y="0"/>
                  </a:lnTo>
                  <a:lnTo>
                    <a:pt x="167" y="0"/>
                  </a:lnTo>
                  <a:lnTo>
                    <a:pt x="144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5" name="Freeform 231"/>
            <p:cNvSpPr>
              <a:spLocks noEditPoints="1"/>
            </p:cNvSpPr>
            <p:nvPr/>
          </p:nvSpPr>
          <p:spPr bwMode="auto">
            <a:xfrm>
              <a:off x="2684" y="4186"/>
              <a:ext cx="231" cy="104"/>
            </a:xfrm>
            <a:custGeom>
              <a:avLst/>
              <a:gdLst/>
              <a:ahLst/>
              <a:cxnLst>
                <a:cxn ang="0">
                  <a:pos x="24" y="78"/>
                </a:cxn>
                <a:cxn ang="0">
                  <a:pos x="34" y="86"/>
                </a:cxn>
                <a:cxn ang="0">
                  <a:pos x="56" y="86"/>
                </a:cxn>
                <a:cxn ang="0">
                  <a:pos x="67" y="81"/>
                </a:cxn>
                <a:cxn ang="0">
                  <a:pos x="67" y="71"/>
                </a:cxn>
                <a:cxn ang="0">
                  <a:pos x="59" y="64"/>
                </a:cxn>
                <a:cxn ang="0">
                  <a:pos x="34" y="54"/>
                </a:cxn>
                <a:cxn ang="0">
                  <a:pos x="21" y="48"/>
                </a:cxn>
                <a:cxn ang="0">
                  <a:pos x="13" y="36"/>
                </a:cxn>
                <a:cxn ang="0">
                  <a:pos x="15" y="18"/>
                </a:cxn>
                <a:cxn ang="0">
                  <a:pos x="29" y="5"/>
                </a:cxn>
                <a:cxn ang="0">
                  <a:pos x="44" y="2"/>
                </a:cxn>
                <a:cxn ang="0">
                  <a:pos x="64" y="2"/>
                </a:cxn>
                <a:cxn ang="0">
                  <a:pos x="82" y="5"/>
                </a:cxn>
                <a:cxn ang="0">
                  <a:pos x="97" y="20"/>
                </a:cxn>
                <a:cxn ang="0">
                  <a:pos x="76" y="30"/>
                </a:cxn>
                <a:cxn ang="0">
                  <a:pos x="67" y="20"/>
                </a:cxn>
                <a:cxn ang="0">
                  <a:pos x="51" y="18"/>
                </a:cxn>
                <a:cxn ang="0">
                  <a:pos x="38" y="23"/>
                </a:cxn>
                <a:cxn ang="0">
                  <a:pos x="36" y="30"/>
                </a:cxn>
                <a:cxn ang="0">
                  <a:pos x="43" y="38"/>
                </a:cxn>
                <a:cxn ang="0">
                  <a:pos x="62" y="45"/>
                </a:cxn>
                <a:cxn ang="0">
                  <a:pos x="77" y="53"/>
                </a:cxn>
                <a:cxn ang="0">
                  <a:pos x="87" y="59"/>
                </a:cxn>
                <a:cxn ang="0">
                  <a:pos x="90" y="79"/>
                </a:cxn>
                <a:cxn ang="0">
                  <a:pos x="77" y="97"/>
                </a:cxn>
                <a:cxn ang="0">
                  <a:pos x="61" y="104"/>
                </a:cxn>
                <a:cxn ang="0">
                  <a:pos x="41" y="104"/>
                </a:cxn>
                <a:cxn ang="0">
                  <a:pos x="28" y="102"/>
                </a:cxn>
                <a:cxn ang="0">
                  <a:pos x="15" y="97"/>
                </a:cxn>
                <a:cxn ang="0">
                  <a:pos x="1" y="84"/>
                </a:cxn>
                <a:cxn ang="0">
                  <a:pos x="132" y="2"/>
                </a:cxn>
                <a:cxn ang="0">
                  <a:pos x="138" y="73"/>
                </a:cxn>
                <a:cxn ang="0">
                  <a:pos x="138" y="78"/>
                </a:cxn>
                <a:cxn ang="0">
                  <a:pos x="146" y="86"/>
                </a:cxn>
                <a:cxn ang="0">
                  <a:pos x="165" y="87"/>
                </a:cxn>
                <a:cxn ang="0">
                  <a:pos x="179" y="83"/>
                </a:cxn>
                <a:cxn ang="0">
                  <a:pos x="188" y="73"/>
                </a:cxn>
                <a:cxn ang="0">
                  <a:pos x="206" y="2"/>
                </a:cxn>
                <a:cxn ang="0">
                  <a:pos x="212" y="74"/>
                </a:cxn>
                <a:cxn ang="0">
                  <a:pos x="199" y="94"/>
                </a:cxn>
                <a:cxn ang="0">
                  <a:pos x="183" y="102"/>
                </a:cxn>
                <a:cxn ang="0">
                  <a:pos x="166" y="104"/>
                </a:cxn>
                <a:cxn ang="0">
                  <a:pos x="148" y="104"/>
                </a:cxn>
                <a:cxn ang="0">
                  <a:pos x="132" y="101"/>
                </a:cxn>
                <a:cxn ang="0">
                  <a:pos x="117" y="87"/>
                </a:cxn>
                <a:cxn ang="0">
                  <a:pos x="115" y="71"/>
                </a:cxn>
                <a:cxn ang="0">
                  <a:pos x="117" y="64"/>
                </a:cxn>
              </a:cxnLst>
              <a:rect l="0" t="0" r="r" b="b"/>
              <a:pathLst>
                <a:path w="231" h="104">
                  <a:moveTo>
                    <a:pt x="0" y="71"/>
                  </a:moveTo>
                  <a:lnTo>
                    <a:pt x="23" y="69"/>
                  </a:lnTo>
                  <a:lnTo>
                    <a:pt x="23" y="74"/>
                  </a:lnTo>
                  <a:lnTo>
                    <a:pt x="24" y="78"/>
                  </a:lnTo>
                  <a:lnTo>
                    <a:pt x="26" y="81"/>
                  </a:lnTo>
                  <a:lnTo>
                    <a:pt x="26" y="83"/>
                  </a:lnTo>
                  <a:lnTo>
                    <a:pt x="29" y="84"/>
                  </a:lnTo>
                  <a:lnTo>
                    <a:pt x="34" y="86"/>
                  </a:lnTo>
                  <a:lnTo>
                    <a:pt x="39" y="87"/>
                  </a:lnTo>
                  <a:lnTo>
                    <a:pt x="46" y="87"/>
                  </a:lnTo>
                  <a:lnTo>
                    <a:pt x="52" y="87"/>
                  </a:lnTo>
                  <a:lnTo>
                    <a:pt x="56" y="86"/>
                  </a:lnTo>
                  <a:lnTo>
                    <a:pt x="61" y="86"/>
                  </a:lnTo>
                  <a:lnTo>
                    <a:pt x="62" y="84"/>
                  </a:lnTo>
                  <a:lnTo>
                    <a:pt x="66" y="83"/>
                  </a:lnTo>
                  <a:lnTo>
                    <a:pt x="67" y="81"/>
                  </a:lnTo>
                  <a:lnTo>
                    <a:pt x="69" y="78"/>
                  </a:lnTo>
                  <a:lnTo>
                    <a:pt x="69" y="74"/>
                  </a:lnTo>
                  <a:lnTo>
                    <a:pt x="69" y="73"/>
                  </a:lnTo>
                  <a:lnTo>
                    <a:pt x="67" y="71"/>
                  </a:lnTo>
                  <a:lnTo>
                    <a:pt x="66" y="69"/>
                  </a:lnTo>
                  <a:lnTo>
                    <a:pt x="64" y="68"/>
                  </a:lnTo>
                  <a:lnTo>
                    <a:pt x="62" y="66"/>
                  </a:lnTo>
                  <a:lnTo>
                    <a:pt x="59" y="64"/>
                  </a:lnTo>
                  <a:lnTo>
                    <a:pt x="54" y="63"/>
                  </a:lnTo>
                  <a:lnTo>
                    <a:pt x="48" y="61"/>
                  </a:lnTo>
                  <a:lnTo>
                    <a:pt x="41" y="58"/>
                  </a:lnTo>
                  <a:lnTo>
                    <a:pt x="34" y="54"/>
                  </a:lnTo>
                  <a:lnTo>
                    <a:pt x="29" y="53"/>
                  </a:lnTo>
                  <a:lnTo>
                    <a:pt x="26" y="51"/>
                  </a:lnTo>
                  <a:lnTo>
                    <a:pt x="23" y="50"/>
                  </a:lnTo>
                  <a:lnTo>
                    <a:pt x="21" y="48"/>
                  </a:lnTo>
                  <a:lnTo>
                    <a:pt x="18" y="45"/>
                  </a:lnTo>
                  <a:lnTo>
                    <a:pt x="16" y="43"/>
                  </a:lnTo>
                  <a:lnTo>
                    <a:pt x="15" y="40"/>
                  </a:lnTo>
                  <a:lnTo>
                    <a:pt x="13" y="36"/>
                  </a:lnTo>
                  <a:lnTo>
                    <a:pt x="13" y="33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5" y="18"/>
                  </a:lnTo>
                  <a:lnTo>
                    <a:pt x="18" y="13"/>
                  </a:lnTo>
                  <a:lnTo>
                    <a:pt x="23" y="8"/>
                  </a:lnTo>
                  <a:lnTo>
                    <a:pt x="26" y="7"/>
                  </a:lnTo>
                  <a:lnTo>
                    <a:pt x="29" y="5"/>
                  </a:lnTo>
                  <a:lnTo>
                    <a:pt x="33" y="3"/>
                  </a:lnTo>
                  <a:lnTo>
                    <a:pt x="36" y="2"/>
                  </a:lnTo>
                  <a:lnTo>
                    <a:pt x="41" y="2"/>
                  </a:lnTo>
                  <a:lnTo>
                    <a:pt x="44" y="2"/>
                  </a:lnTo>
                  <a:lnTo>
                    <a:pt x="49" y="0"/>
                  </a:lnTo>
                  <a:lnTo>
                    <a:pt x="56" y="0"/>
                  </a:lnTo>
                  <a:lnTo>
                    <a:pt x="61" y="0"/>
                  </a:lnTo>
                  <a:lnTo>
                    <a:pt x="64" y="2"/>
                  </a:lnTo>
                  <a:lnTo>
                    <a:pt x="69" y="2"/>
                  </a:lnTo>
                  <a:lnTo>
                    <a:pt x="74" y="2"/>
                  </a:lnTo>
                  <a:lnTo>
                    <a:pt x="77" y="3"/>
                  </a:lnTo>
                  <a:lnTo>
                    <a:pt x="82" y="5"/>
                  </a:lnTo>
                  <a:lnTo>
                    <a:pt x="85" y="7"/>
                  </a:lnTo>
                  <a:lnTo>
                    <a:pt x="87" y="8"/>
                  </a:lnTo>
                  <a:lnTo>
                    <a:pt x="92" y="13"/>
                  </a:lnTo>
                  <a:lnTo>
                    <a:pt x="97" y="20"/>
                  </a:lnTo>
                  <a:lnTo>
                    <a:pt x="99" y="25"/>
                  </a:lnTo>
                  <a:lnTo>
                    <a:pt x="100" y="33"/>
                  </a:lnTo>
                  <a:lnTo>
                    <a:pt x="77" y="33"/>
                  </a:lnTo>
                  <a:lnTo>
                    <a:pt x="76" y="30"/>
                  </a:lnTo>
                  <a:lnTo>
                    <a:pt x="74" y="26"/>
                  </a:lnTo>
                  <a:lnTo>
                    <a:pt x="72" y="25"/>
                  </a:lnTo>
                  <a:lnTo>
                    <a:pt x="71" y="21"/>
                  </a:lnTo>
                  <a:lnTo>
                    <a:pt x="67" y="20"/>
                  </a:lnTo>
                  <a:lnTo>
                    <a:pt x="64" y="18"/>
                  </a:lnTo>
                  <a:lnTo>
                    <a:pt x="61" y="18"/>
                  </a:lnTo>
                  <a:lnTo>
                    <a:pt x="56" y="18"/>
                  </a:lnTo>
                  <a:lnTo>
                    <a:pt x="51" y="18"/>
                  </a:lnTo>
                  <a:lnTo>
                    <a:pt x="46" y="18"/>
                  </a:lnTo>
                  <a:lnTo>
                    <a:pt x="43" y="20"/>
                  </a:lnTo>
                  <a:lnTo>
                    <a:pt x="39" y="21"/>
                  </a:lnTo>
                  <a:lnTo>
                    <a:pt x="38" y="23"/>
                  </a:lnTo>
                  <a:lnTo>
                    <a:pt x="36" y="25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6" y="30"/>
                  </a:lnTo>
                  <a:lnTo>
                    <a:pt x="36" y="33"/>
                  </a:lnTo>
                  <a:lnTo>
                    <a:pt x="38" y="35"/>
                  </a:lnTo>
                  <a:lnTo>
                    <a:pt x="39" y="36"/>
                  </a:lnTo>
                  <a:lnTo>
                    <a:pt x="43" y="38"/>
                  </a:lnTo>
                  <a:lnTo>
                    <a:pt x="46" y="40"/>
                  </a:lnTo>
                  <a:lnTo>
                    <a:pt x="51" y="41"/>
                  </a:lnTo>
                  <a:lnTo>
                    <a:pt x="57" y="43"/>
                  </a:lnTo>
                  <a:lnTo>
                    <a:pt x="62" y="45"/>
                  </a:lnTo>
                  <a:lnTo>
                    <a:pt x="67" y="48"/>
                  </a:lnTo>
                  <a:lnTo>
                    <a:pt x="71" y="50"/>
                  </a:lnTo>
                  <a:lnTo>
                    <a:pt x="74" y="50"/>
                  </a:lnTo>
                  <a:lnTo>
                    <a:pt x="77" y="53"/>
                  </a:lnTo>
                  <a:lnTo>
                    <a:pt x="81" y="53"/>
                  </a:lnTo>
                  <a:lnTo>
                    <a:pt x="82" y="54"/>
                  </a:lnTo>
                  <a:lnTo>
                    <a:pt x="84" y="56"/>
                  </a:lnTo>
                  <a:lnTo>
                    <a:pt x="87" y="59"/>
                  </a:lnTo>
                  <a:lnTo>
                    <a:pt x="90" y="63"/>
                  </a:lnTo>
                  <a:lnTo>
                    <a:pt x="90" y="68"/>
                  </a:lnTo>
                  <a:lnTo>
                    <a:pt x="92" y="73"/>
                  </a:lnTo>
                  <a:lnTo>
                    <a:pt x="90" y="79"/>
                  </a:lnTo>
                  <a:lnTo>
                    <a:pt x="89" y="86"/>
                  </a:lnTo>
                  <a:lnTo>
                    <a:pt x="85" y="91"/>
                  </a:lnTo>
                  <a:lnTo>
                    <a:pt x="81" y="96"/>
                  </a:lnTo>
                  <a:lnTo>
                    <a:pt x="77" y="97"/>
                  </a:lnTo>
                  <a:lnTo>
                    <a:pt x="72" y="101"/>
                  </a:lnTo>
                  <a:lnTo>
                    <a:pt x="69" y="102"/>
                  </a:lnTo>
                  <a:lnTo>
                    <a:pt x="64" y="102"/>
                  </a:lnTo>
                  <a:lnTo>
                    <a:pt x="61" y="104"/>
                  </a:lnTo>
                  <a:lnTo>
                    <a:pt x="56" y="104"/>
                  </a:lnTo>
                  <a:lnTo>
                    <a:pt x="51" y="104"/>
                  </a:lnTo>
                  <a:lnTo>
                    <a:pt x="46" y="104"/>
                  </a:lnTo>
                  <a:lnTo>
                    <a:pt x="41" y="104"/>
                  </a:lnTo>
                  <a:lnTo>
                    <a:pt x="38" y="104"/>
                  </a:lnTo>
                  <a:lnTo>
                    <a:pt x="34" y="104"/>
                  </a:lnTo>
                  <a:lnTo>
                    <a:pt x="31" y="104"/>
                  </a:lnTo>
                  <a:lnTo>
                    <a:pt x="28" y="102"/>
                  </a:lnTo>
                  <a:lnTo>
                    <a:pt x="24" y="102"/>
                  </a:lnTo>
                  <a:lnTo>
                    <a:pt x="21" y="102"/>
                  </a:lnTo>
                  <a:lnTo>
                    <a:pt x="19" y="101"/>
                  </a:lnTo>
                  <a:lnTo>
                    <a:pt x="15" y="97"/>
                  </a:lnTo>
                  <a:lnTo>
                    <a:pt x="10" y="96"/>
                  </a:lnTo>
                  <a:lnTo>
                    <a:pt x="6" y="92"/>
                  </a:lnTo>
                  <a:lnTo>
                    <a:pt x="5" y="89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6"/>
                  </a:lnTo>
                  <a:lnTo>
                    <a:pt x="0" y="71"/>
                  </a:lnTo>
                  <a:close/>
                  <a:moveTo>
                    <a:pt x="132" y="2"/>
                  </a:moveTo>
                  <a:lnTo>
                    <a:pt x="156" y="2"/>
                  </a:lnTo>
                  <a:lnTo>
                    <a:pt x="142" y="58"/>
                  </a:lnTo>
                  <a:lnTo>
                    <a:pt x="138" y="71"/>
                  </a:lnTo>
                  <a:lnTo>
                    <a:pt x="138" y="73"/>
                  </a:lnTo>
                  <a:lnTo>
                    <a:pt x="138" y="74"/>
                  </a:lnTo>
                  <a:lnTo>
                    <a:pt x="138" y="76"/>
                  </a:lnTo>
                  <a:lnTo>
                    <a:pt x="138" y="78"/>
                  </a:lnTo>
                  <a:lnTo>
                    <a:pt x="140" y="81"/>
                  </a:lnTo>
                  <a:lnTo>
                    <a:pt x="140" y="83"/>
                  </a:lnTo>
                  <a:lnTo>
                    <a:pt x="143" y="84"/>
                  </a:lnTo>
                  <a:lnTo>
                    <a:pt x="146" y="86"/>
                  </a:lnTo>
                  <a:lnTo>
                    <a:pt x="150" y="86"/>
                  </a:lnTo>
                  <a:lnTo>
                    <a:pt x="155" y="87"/>
                  </a:lnTo>
                  <a:lnTo>
                    <a:pt x="160" y="87"/>
                  </a:lnTo>
                  <a:lnTo>
                    <a:pt x="165" y="87"/>
                  </a:lnTo>
                  <a:lnTo>
                    <a:pt x="168" y="87"/>
                  </a:lnTo>
                  <a:lnTo>
                    <a:pt x="171" y="86"/>
                  </a:lnTo>
                  <a:lnTo>
                    <a:pt x="176" y="84"/>
                  </a:lnTo>
                  <a:lnTo>
                    <a:pt x="179" y="83"/>
                  </a:lnTo>
                  <a:lnTo>
                    <a:pt x="181" y="81"/>
                  </a:lnTo>
                  <a:lnTo>
                    <a:pt x="184" y="79"/>
                  </a:lnTo>
                  <a:lnTo>
                    <a:pt x="186" y="78"/>
                  </a:lnTo>
                  <a:lnTo>
                    <a:pt x="188" y="73"/>
                  </a:lnTo>
                  <a:lnTo>
                    <a:pt x="189" y="69"/>
                  </a:lnTo>
                  <a:lnTo>
                    <a:pt x="191" y="64"/>
                  </a:lnTo>
                  <a:lnTo>
                    <a:pt x="193" y="58"/>
                  </a:lnTo>
                  <a:lnTo>
                    <a:pt x="206" y="2"/>
                  </a:lnTo>
                  <a:lnTo>
                    <a:pt x="231" y="2"/>
                  </a:lnTo>
                  <a:lnTo>
                    <a:pt x="217" y="59"/>
                  </a:lnTo>
                  <a:lnTo>
                    <a:pt x="214" y="68"/>
                  </a:lnTo>
                  <a:lnTo>
                    <a:pt x="212" y="74"/>
                  </a:lnTo>
                  <a:lnTo>
                    <a:pt x="209" y="81"/>
                  </a:lnTo>
                  <a:lnTo>
                    <a:pt x="206" y="86"/>
                  </a:lnTo>
                  <a:lnTo>
                    <a:pt x="203" y="89"/>
                  </a:lnTo>
                  <a:lnTo>
                    <a:pt x="199" y="94"/>
                  </a:lnTo>
                  <a:lnTo>
                    <a:pt x="194" y="97"/>
                  </a:lnTo>
                  <a:lnTo>
                    <a:pt x="189" y="99"/>
                  </a:lnTo>
                  <a:lnTo>
                    <a:pt x="186" y="101"/>
                  </a:lnTo>
                  <a:lnTo>
                    <a:pt x="183" y="102"/>
                  </a:lnTo>
                  <a:lnTo>
                    <a:pt x="179" y="102"/>
                  </a:lnTo>
                  <a:lnTo>
                    <a:pt x="175" y="102"/>
                  </a:lnTo>
                  <a:lnTo>
                    <a:pt x="171" y="104"/>
                  </a:lnTo>
                  <a:lnTo>
                    <a:pt x="166" y="104"/>
                  </a:lnTo>
                  <a:lnTo>
                    <a:pt x="163" y="104"/>
                  </a:lnTo>
                  <a:lnTo>
                    <a:pt x="158" y="104"/>
                  </a:lnTo>
                  <a:lnTo>
                    <a:pt x="153" y="104"/>
                  </a:lnTo>
                  <a:lnTo>
                    <a:pt x="148" y="104"/>
                  </a:lnTo>
                  <a:lnTo>
                    <a:pt x="143" y="104"/>
                  </a:lnTo>
                  <a:lnTo>
                    <a:pt x="140" y="102"/>
                  </a:lnTo>
                  <a:lnTo>
                    <a:pt x="137" y="102"/>
                  </a:lnTo>
                  <a:lnTo>
                    <a:pt x="132" y="101"/>
                  </a:lnTo>
                  <a:lnTo>
                    <a:pt x="128" y="99"/>
                  </a:lnTo>
                  <a:lnTo>
                    <a:pt x="125" y="97"/>
                  </a:lnTo>
                  <a:lnTo>
                    <a:pt x="120" y="92"/>
                  </a:lnTo>
                  <a:lnTo>
                    <a:pt x="117" y="87"/>
                  </a:lnTo>
                  <a:lnTo>
                    <a:pt x="115" y="81"/>
                  </a:lnTo>
                  <a:lnTo>
                    <a:pt x="114" y="74"/>
                  </a:lnTo>
                  <a:lnTo>
                    <a:pt x="114" y="73"/>
                  </a:lnTo>
                  <a:lnTo>
                    <a:pt x="115" y="71"/>
                  </a:lnTo>
                  <a:lnTo>
                    <a:pt x="115" y="69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7" y="61"/>
                  </a:lnTo>
                  <a:lnTo>
                    <a:pt x="118" y="56"/>
                  </a:lnTo>
                  <a:lnTo>
                    <a:pt x="13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4" name="Freeform 230"/>
            <p:cNvSpPr>
              <a:spLocks noEditPoints="1"/>
            </p:cNvSpPr>
            <p:nvPr/>
          </p:nvSpPr>
          <p:spPr bwMode="auto">
            <a:xfrm>
              <a:off x="2911" y="4188"/>
              <a:ext cx="208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25" y="0"/>
                </a:cxn>
                <a:cxn ang="0">
                  <a:pos x="50" y="0"/>
                </a:cxn>
                <a:cxn ang="0">
                  <a:pos x="28" y="85"/>
                </a:cxn>
                <a:cxn ang="0">
                  <a:pos x="91" y="85"/>
                </a:cxn>
                <a:cxn ang="0">
                  <a:pos x="86" y="102"/>
                </a:cxn>
                <a:cxn ang="0">
                  <a:pos x="0" y="102"/>
                </a:cxn>
                <a:cxn ang="0">
                  <a:pos x="180" y="79"/>
                </a:cxn>
                <a:cxn ang="0">
                  <a:pos x="134" y="79"/>
                </a:cxn>
                <a:cxn ang="0">
                  <a:pos x="121" y="102"/>
                </a:cxn>
                <a:cxn ang="0">
                  <a:pos x="96" y="102"/>
                </a:cxn>
                <a:cxn ang="0">
                  <a:pos x="159" y="0"/>
                </a:cxn>
                <a:cxn ang="0">
                  <a:pos x="190" y="0"/>
                </a:cxn>
                <a:cxn ang="0">
                  <a:pos x="208" y="102"/>
                </a:cxn>
                <a:cxn ang="0">
                  <a:pos x="185" y="102"/>
                </a:cxn>
                <a:cxn ang="0">
                  <a:pos x="180" y="79"/>
                </a:cxn>
                <a:cxn ang="0">
                  <a:pos x="178" y="62"/>
                </a:cxn>
                <a:cxn ang="0">
                  <a:pos x="172" y="21"/>
                </a:cxn>
                <a:cxn ang="0">
                  <a:pos x="145" y="62"/>
                </a:cxn>
                <a:cxn ang="0">
                  <a:pos x="178" y="62"/>
                </a:cxn>
              </a:cxnLst>
              <a:rect l="0" t="0" r="r" b="b"/>
              <a:pathLst>
                <a:path w="208" h="102">
                  <a:moveTo>
                    <a:pt x="0" y="102"/>
                  </a:moveTo>
                  <a:lnTo>
                    <a:pt x="25" y="0"/>
                  </a:lnTo>
                  <a:lnTo>
                    <a:pt x="50" y="0"/>
                  </a:lnTo>
                  <a:lnTo>
                    <a:pt x="28" y="85"/>
                  </a:lnTo>
                  <a:lnTo>
                    <a:pt x="91" y="85"/>
                  </a:lnTo>
                  <a:lnTo>
                    <a:pt x="86" y="102"/>
                  </a:lnTo>
                  <a:lnTo>
                    <a:pt x="0" y="102"/>
                  </a:lnTo>
                  <a:close/>
                  <a:moveTo>
                    <a:pt x="180" y="79"/>
                  </a:moveTo>
                  <a:lnTo>
                    <a:pt x="134" y="79"/>
                  </a:lnTo>
                  <a:lnTo>
                    <a:pt x="121" y="102"/>
                  </a:lnTo>
                  <a:lnTo>
                    <a:pt x="96" y="102"/>
                  </a:lnTo>
                  <a:lnTo>
                    <a:pt x="159" y="0"/>
                  </a:lnTo>
                  <a:lnTo>
                    <a:pt x="190" y="0"/>
                  </a:lnTo>
                  <a:lnTo>
                    <a:pt x="208" y="102"/>
                  </a:lnTo>
                  <a:lnTo>
                    <a:pt x="185" y="102"/>
                  </a:lnTo>
                  <a:lnTo>
                    <a:pt x="180" y="79"/>
                  </a:lnTo>
                  <a:close/>
                  <a:moveTo>
                    <a:pt x="178" y="62"/>
                  </a:moveTo>
                  <a:lnTo>
                    <a:pt x="172" y="21"/>
                  </a:lnTo>
                  <a:lnTo>
                    <a:pt x="145" y="62"/>
                  </a:lnTo>
                  <a:lnTo>
                    <a:pt x="178" y="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3" name="Freeform 229"/>
            <p:cNvSpPr>
              <a:spLocks/>
            </p:cNvSpPr>
            <p:nvPr/>
          </p:nvSpPr>
          <p:spPr bwMode="auto">
            <a:xfrm>
              <a:off x="3136" y="4188"/>
              <a:ext cx="97" cy="102"/>
            </a:xfrm>
            <a:custGeom>
              <a:avLst/>
              <a:gdLst/>
              <a:ahLst/>
              <a:cxnLst>
                <a:cxn ang="0">
                  <a:pos x="38" y="102"/>
                </a:cxn>
                <a:cxn ang="0">
                  <a:pos x="13" y="102"/>
                </a:cxn>
                <a:cxn ang="0">
                  <a:pos x="34" y="16"/>
                </a:cxn>
                <a:cxn ang="0">
                  <a:pos x="0" y="16"/>
                </a:cxn>
                <a:cxn ang="0">
                  <a:pos x="3" y="0"/>
                </a:cxn>
                <a:cxn ang="0">
                  <a:pos x="97" y="0"/>
                </a:cxn>
                <a:cxn ang="0">
                  <a:pos x="94" y="16"/>
                </a:cxn>
                <a:cxn ang="0">
                  <a:pos x="57" y="16"/>
                </a:cxn>
                <a:cxn ang="0">
                  <a:pos x="38" y="102"/>
                </a:cxn>
              </a:cxnLst>
              <a:rect l="0" t="0" r="r" b="b"/>
              <a:pathLst>
                <a:path w="97" h="102">
                  <a:moveTo>
                    <a:pt x="38" y="102"/>
                  </a:moveTo>
                  <a:lnTo>
                    <a:pt x="13" y="102"/>
                  </a:lnTo>
                  <a:lnTo>
                    <a:pt x="34" y="16"/>
                  </a:lnTo>
                  <a:lnTo>
                    <a:pt x="0" y="16"/>
                  </a:lnTo>
                  <a:lnTo>
                    <a:pt x="3" y="0"/>
                  </a:lnTo>
                  <a:lnTo>
                    <a:pt x="97" y="0"/>
                  </a:lnTo>
                  <a:lnTo>
                    <a:pt x="94" y="16"/>
                  </a:lnTo>
                  <a:lnTo>
                    <a:pt x="57" y="16"/>
                  </a:lnTo>
                  <a:lnTo>
                    <a:pt x="38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2" name="Freeform 228"/>
            <p:cNvSpPr>
              <a:spLocks noEditPoints="1"/>
            </p:cNvSpPr>
            <p:nvPr/>
          </p:nvSpPr>
          <p:spPr bwMode="auto">
            <a:xfrm>
              <a:off x="3230" y="4186"/>
              <a:ext cx="239" cy="10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" y="38"/>
                </a:cxn>
                <a:cxn ang="0">
                  <a:pos x="15" y="21"/>
                </a:cxn>
                <a:cxn ang="0">
                  <a:pos x="31" y="8"/>
                </a:cxn>
                <a:cxn ang="0">
                  <a:pos x="43" y="3"/>
                </a:cxn>
                <a:cxn ang="0">
                  <a:pos x="54" y="2"/>
                </a:cxn>
                <a:cxn ang="0">
                  <a:pos x="66" y="0"/>
                </a:cxn>
                <a:cxn ang="0">
                  <a:pos x="82" y="2"/>
                </a:cxn>
                <a:cxn ang="0">
                  <a:pos x="95" y="7"/>
                </a:cxn>
                <a:cxn ang="0">
                  <a:pos x="109" y="18"/>
                </a:cxn>
                <a:cxn ang="0">
                  <a:pos x="117" y="43"/>
                </a:cxn>
                <a:cxn ang="0">
                  <a:pos x="112" y="66"/>
                </a:cxn>
                <a:cxn ang="0">
                  <a:pos x="102" y="81"/>
                </a:cxn>
                <a:cxn ang="0">
                  <a:pos x="94" y="89"/>
                </a:cxn>
                <a:cxn ang="0">
                  <a:pos x="84" y="97"/>
                </a:cxn>
                <a:cxn ang="0">
                  <a:pos x="71" y="102"/>
                </a:cxn>
                <a:cxn ang="0">
                  <a:pos x="59" y="104"/>
                </a:cxn>
                <a:cxn ang="0">
                  <a:pos x="44" y="104"/>
                </a:cxn>
                <a:cxn ang="0">
                  <a:pos x="34" y="102"/>
                </a:cxn>
                <a:cxn ang="0">
                  <a:pos x="23" y="101"/>
                </a:cxn>
                <a:cxn ang="0">
                  <a:pos x="11" y="92"/>
                </a:cxn>
                <a:cxn ang="0">
                  <a:pos x="3" y="78"/>
                </a:cxn>
                <a:cxn ang="0">
                  <a:pos x="0" y="64"/>
                </a:cxn>
                <a:cxn ang="0">
                  <a:pos x="24" y="73"/>
                </a:cxn>
                <a:cxn ang="0">
                  <a:pos x="34" y="84"/>
                </a:cxn>
                <a:cxn ang="0">
                  <a:pos x="51" y="87"/>
                </a:cxn>
                <a:cxn ang="0">
                  <a:pos x="66" y="84"/>
                </a:cxn>
                <a:cxn ang="0">
                  <a:pos x="79" y="74"/>
                </a:cxn>
                <a:cxn ang="0">
                  <a:pos x="89" y="59"/>
                </a:cxn>
                <a:cxn ang="0">
                  <a:pos x="92" y="43"/>
                </a:cxn>
                <a:cxn ang="0">
                  <a:pos x="89" y="28"/>
                </a:cxn>
                <a:cxn ang="0">
                  <a:pos x="76" y="20"/>
                </a:cxn>
                <a:cxn ang="0">
                  <a:pos x="61" y="18"/>
                </a:cxn>
                <a:cxn ang="0">
                  <a:pos x="47" y="21"/>
                </a:cxn>
                <a:cxn ang="0">
                  <a:pos x="38" y="30"/>
                </a:cxn>
                <a:cxn ang="0">
                  <a:pos x="26" y="48"/>
                </a:cxn>
                <a:cxn ang="0">
                  <a:pos x="146" y="104"/>
                </a:cxn>
                <a:cxn ang="0">
                  <a:pos x="199" y="2"/>
                </a:cxn>
                <a:cxn ang="0">
                  <a:pos x="217" y="2"/>
                </a:cxn>
                <a:cxn ang="0">
                  <a:pos x="227" y="7"/>
                </a:cxn>
                <a:cxn ang="0">
                  <a:pos x="236" y="16"/>
                </a:cxn>
                <a:cxn ang="0">
                  <a:pos x="239" y="28"/>
                </a:cxn>
                <a:cxn ang="0">
                  <a:pos x="234" y="45"/>
                </a:cxn>
                <a:cxn ang="0">
                  <a:pos x="224" y="53"/>
                </a:cxn>
                <a:cxn ang="0">
                  <a:pos x="216" y="58"/>
                </a:cxn>
                <a:cxn ang="0">
                  <a:pos x="203" y="61"/>
                </a:cxn>
                <a:cxn ang="0">
                  <a:pos x="209" y="68"/>
                </a:cxn>
                <a:cxn ang="0">
                  <a:pos x="221" y="84"/>
                </a:cxn>
                <a:cxn ang="0">
                  <a:pos x="204" y="104"/>
                </a:cxn>
                <a:cxn ang="0">
                  <a:pos x="196" y="86"/>
                </a:cxn>
                <a:cxn ang="0">
                  <a:pos x="186" y="69"/>
                </a:cxn>
                <a:cxn ang="0">
                  <a:pos x="178" y="63"/>
                </a:cxn>
                <a:cxn ang="0">
                  <a:pos x="168" y="61"/>
                </a:cxn>
                <a:cxn ang="0">
                  <a:pos x="160" y="46"/>
                </a:cxn>
                <a:cxn ang="0">
                  <a:pos x="183" y="46"/>
                </a:cxn>
                <a:cxn ang="0">
                  <a:pos x="194" y="45"/>
                </a:cxn>
                <a:cxn ang="0">
                  <a:pos x="201" y="45"/>
                </a:cxn>
                <a:cxn ang="0">
                  <a:pos x="209" y="40"/>
                </a:cxn>
                <a:cxn ang="0">
                  <a:pos x="214" y="33"/>
                </a:cxn>
                <a:cxn ang="0">
                  <a:pos x="216" y="25"/>
                </a:cxn>
                <a:cxn ang="0">
                  <a:pos x="209" y="20"/>
                </a:cxn>
                <a:cxn ang="0">
                  <a:pos x="199" y="18"/>
                </a:cxn>
                <a:cxn ang="0">
                  <a:pos x="160" y="46"/>
                </a:cxn>
              </a:cxnLst>
              <a:rect l="0" t="0" r="r" b="b"/>
              <a:pathLst>
                <a:path w="239" h="104">
                  <a:moveTo>
                    <a:pt x="0" y="64"/>
                  </a:moveTo>
                  <a:lnTo>
                    <a:pt x="0" y="59"/>
                  </a:lnTo>
                  <a:lnTo>
                    <a:pt x="0" y="54"/>
                  </a:lnTo>
                  <a:lnTo>
                    <a:pt x="1" y="50"/>
                  </a:lnTo>
                  <a:lnTo>
                    <a:pt x="3" y="45"/>
                  </a:lnTo>
                  <a:lnTo>
                    <a:pt x="5" y="38"/>
                  </a:lnTo>
                  <a:lnTo>
                    <a:pt x="8" y="31"/>
                  </a:lnTo>
                  <a:lnTo>
                    <a:pt x="11" y="26"/>
                  </a:lnTo>
                  <a:lnTo>
                    <a:pt x="15" y="21"/>
                  </a:lnTo>
                  <a:lnTo>
                    <a:pt x="19" y="16"/>
                  </a:lnTo>
                  <a:lnTo>
                    <a:pt x="24" y="13"/>
                  </a:lnTo>
                  <a:lnTo>
                    <a:pt x="31" y="8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3" y="3"/>
                  </a:lnTo>
                  <a:lnTo>
                    <a:pt x="46" y="2"/>
                  </a:lnTo>
                  <a:lnTo>
                    <a:pt x="51" y="2"/>
                  </a:lnTo>
                  <a:lnTo>
                    <a:pt x="54" y="2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7" y="2"/>
                  </a:lnTo>
                  <a:lnTo>
                    <a:pt x="82" y="2"/>
                  </a:lnTo>
                  <a:lnTo>
                    <a:pt x="87" y="3"/>
                  </a:lnTo>
                  <a:lnTo>
                    <a:pt x="90" y="5"/>
                  </a:lnTo>
                  <a:lnTo>
                    <a:pt x="95" y="7"/>
                  </a:lnTo>
                  <a:lnTo>
                    <a:pt x="99" y="8"/>
                  </a:lnTo>
                  <a:lnTo>
                    <a:pt x="102" y="12"/>
                  </a:lnTo>
                  <a:lnTo>
                    <a:pt x="109" y="18"/>
                  </a:lnTo>
                  <a:lnTo>
                    <a:pt x="113" y="25"/>
                  </a:lnTo>
                  <a:lnTo>
                    <a:pt x="115" y="33"/>
                  </a:lnTo>
                  <a:lnTo>
                    <a:pt x="117" y="43"/>
                  </a:lnTo>
                  <a:lnTo>
                    <a:pt x="115" y="51"/>
                  </a:lnTo>
                  <a:lnTo>
                    <a:pt x="115" y="58"/>
                  </a:lnTo>
                  <a:lnTo>
                    <a:pt x="112" y="66"/>
                  </a:lnTo>
                  <a:lnTo>
                    <a:pt x="107" y="74"/>
                  </a:lnTo>
                  <a:lnTo>
                    <a:pt x="105" y="78"/>
                  </a:lnTo>
                  <a:lnTo>
                    <a:pt x="102" y="81"/>
                  </a:lnTo>
                  <a:lnTo>
                    <a:pt x="99" y="84"/>
                  </a:lnTo>
                  <a:lnTo>
                    <a:pt x="97" y="87"/>
                  </a:lnTo>
                  <a:lnTo>
                    <a:pt x="94" y="89"/>
                  </a:lnTo>
                  <a:lnTo>
                    <a:pt x="90" y="92"/>
                  </a:lnTo>
                  <a:lnTo>
                    <a:pt x="87" y="96"/>
                  </a:lnTo>
                  <a:lnTo>
                    <a:pt x="84" y="97"/>
                  </a:lnTo>
                  <a:lnTo>
                    <a:pt x="79" y="99"/>
                  </a:lnTo>
                  <a:lnTo>
                    <a:pt x="76" y="101"/>
                  </a:lnTo>
                  <a:lnTo>
                    <a:pt x="71" y="102"/>
                  </a:lnTo>
                  <a:lnTo>
                    <a:pt x="67" y="102"/>
                  </a:lnTo>
                  <a:lnTo>
                    <a:pt x="62" y="104"/>
                  </a:lnTo>
                  <a:lnTo>
                    <a:pt x="59" y="104"/>
                  </a:lnTo>
                  <a:lnTo>
                    <a:pt x="54" y="104"/>
                  </a:lnTo>
                  <a:lnTo>
                    <a:pt x="49" y="104"/>
                  </a:lnTo>
                  <a:lnTo>
                    <a:pt x="44" y="104"/>
                  </a:lnTo>
                  <a:lnTo>
                    <a:pt x="41" y="104"/>
                  </a:lnTo>
                  <a:lnTo>
                    <a:pt x="38" y="104"/>
                  </a:lnTo>
                  <a:lnTo>
                    <a:pt x="34" y="102"/>
                  </a:lnTo>
                  <a:lnTo>
                    <a:pt x="29" y="102"/>
                  </a:lnTo>
                  <a:lnTo>
                    <a:pt x="26" y="102"/>
                  </a:lnTo>
                  <a:lnTo>
                    <a:pt x="23" y="101"/>
                  </a:lnTo>
                  <a:lnTo>
                    <a:pt x="19" y="99"/>
                  </a:lnTo>
                  <a:lnTo>
                    <a:pt x="15" y="96"/>
                  </a:lnTo>
                  <a:lnTo>
                    <a:pt x="11" y="92"/>
                  </a:lnTo>
                  <a:lnTo>
                    <a:pt x="8" y="87"/>
                  </a:lnTo>
                  <a:lnTo>
                    <a:pt x="5" y="83"/>
                  </a:lnTo>
                  <a:lnTo>
                    <a:pt x="3" y="78"/>
                  </a:lnTo>
                  <a:lnTo>
                    <a:pt x="1" y="73"/>
                  </a:lnTo>
                  <a:lnTo>
                    <a:pt x="0" y="69"/>
                  </a:lnTo>
                  <a:lnTo>
                    <a:pt x="0" y="64"/>
                  </a:lnTo>
                  <a:close/>
                  <a:moveTo>
                    <a:pt x="23" y="63"/>
                  </a:moveTo>
                  <a:lnTo>
                    <a:pt x="23" y="68"/>
                  </a:lnTo>
                  <a:lnTo>
                    <a:pt x="24" y="73"/>
                  </a:lnTo>
                  <a:lnTo>
                    <a:pt x="26" y="78"/>
                  </a:lnTo>
                  <a:lnTo>
                    <a:pt x="31" y="81"/>
                  </a:lnTo>
                  <a:lnTo>
                    <a:pt x="34" y="84"/>
                  </a:lnTo>
                  <a:lnTo>
                    <a:pt x="39" y="86"/>
                  </a:lnTo>
                  <a:lnTo>
                    <a:pt x="44" y="87"/>
                  </a:lnTo>
                  <a:lnTo>
                    <a:pt x="51" y="87"/>
                  </a:lnTo>
                  <a:lnTo>
                    <a:pt x="56" y="87"/>
                  </a:lnTo>
                  <a:lnTo>
                    <a:pt x="61" y="86"/>
                  </a:lnTo>
                  <a:lnTo>
                    <a:pt x="66" y="84"/>
                  </a:lnTo>
                  <a:lnTo>
                    <a:pt x="71" y="81"/>
                  </a:lnTo>
                  <a:lnTo>
                    <a:pt x="76" y="79"/>
                  </a:lnTo>
                  <a:lnTo>
                    <a:pt x="79" y="74"/>
                  </a:lnTo>
                  <a:lnTo>
                    <a:pt x="84" y="71"/>
                  </a:lnTo>
                  <a:lnTo>
                    <a:pt x="87" y="66"/>
                  </a:lnTo>
                  <a:lnTo>
                    <a:pt x="89" y="59"/>
                  </a:lnTo>
                  <a:lnTo>
                    <a:pt x="90" y="54"/>
                  </a:lnTo>
                  <a:lnTo>
                    <a:pt x="92" y="50"/>
                  </a:lnTo>
                  <a:lnTo>
                    <a:pt x="92" y="43"/>
                  </a:lnTo>
                  <a:lnTo>
                    <a:pt x="92" y="38"/>
                  </a:lnTo>
                  <a:lnTo>
                    <a:pt x="90" y="33"/>
                  </a:lnTo>
                  <a:lnTo>
                    <a:pt x="89" y="28"/>
                  </a:lnTo>
                  <a:lnTo>
                    <a:pt x="85" y="25"/>
                  </a:lnTo>
                  <a:lnTo>
                    <a:pt x="80" y="21"/>
                  </a:lnTo>
                  <a:lnTo>
                    <a:pt x="76" y="20"/>
                  </a:lnTo>
                  <a:lnTo>
                    <a:pt x="71" y="18"/>
                  </a:lnTo>
                  <a:lnTo>
                    <a:pt x="66" y="18"/>
                  </a:lnTo>
                  <a:lnTo>
                    <a:pt x="61" y="18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7" y="21"/>
                  </a:lnTo>
                  <a:lnTo>
                    <a:pt x="44" y="23"/>
                  </a:lnTo>
                  <a:lnTo>
                    <a:pt x="41" y="26"/>
                  </a:lnTo>
                  <a:lnTo>
                    <a:pt x="38" y="30"/>
                  </a:lnTo>
                  <a:lnTo>
                    <a:pt x="34" y="33"/>
                  </a:lnTo>
                  <a:lnTo>
                    <a:pt x="29" y="40"/>
                  </a:lnTo>
                  <a:lnTo>
                    <a:pt x="26" y="48"/>
                  </a:lnTo>
                  <a:lnTo>
                    <a:pt x="23" y="54"/>
                  </a:lnTo>
                  <a:lnTo>
                    <a:pt x="23" y="63"/>
                  </a:lnTo>
                  <a:close/>
                  <a:moveTo>
                    <a:pt x="146" y="104"/>
                  </a:moveTo>
                  <a:lnTo>
                    <a:pt x="122" y="104"/>
                  </a:lnTo>
                  <a:lnTo>
                    <a:pt x="146" y="2"/>
                  </a:lnTo>
                  <a:lnTo>
                    <a:pt x="199" y="2"/>
                  </a:lnTo>
                  <a:lnTo>
                    <a:pt x="206" y="2"/>
                  </a:lnTo>
                  <a:lnTo>
                    <a:pt x="212" y="2"/>
                  </a:lnTo>
                  <a:lnTo>
                    <a:pt x="217" y="2"/>
                  </a:lnTo>
                  <a:lnTo>
                    <a:pt x="222" y="3"/>
                  </a:lnTo>
                  <a:lnTo>
                    <a:pt x="224" y="5"/>
                  </a:lnTo>
                  <a:lnTo>
                    <a:pt x="227" y="7"/>
                  </a:lnTo>
                  <a:lnTo>
                    <a:pt x="231" y="10"/>
                  </a:lnTo>
                  <a:lnTo>
                    <a:pt x="234" y="13"/>
                  </a:lnTo>
                  <a:lnTo>
                    <a:pt x="236" y="16"/>
                  </a:lnTo>
                  <a:lnTo>
                    <a:pt x="237" y="20"/>
                  </a:lnTo>
                  <a:lnTo>
                    <a:pt x="239" y="23"/>
                  </a:lnTo>
                  <a:lnTo>
                    <a:pt x="239" y="28"/>
                  </a:lnTo>
                  <a:lnTo>
                    <a:pt x="237" y="35"/>
                  </a:lnTo>
                  <a:lnTo>
                    <a:pt x="236" y="40"/>
                  </a:lnTo>
                  <a:lnTo>
                    <a:pt x="234" y="45"/>
                  </a:lnTo>
                  <a:lnTo>
                    <a:pt x="229" y="50"/>
                  </a:lnTo>
                  <a:lnTo>
                    <a:pt x="227" y="53"/>
                  </a:lnTo>
                  <a:lnTo>
                    <a:pt x="224" y="53"/>
                  </a:lnTo>
                  <a:lnTo>
                    <a:pt x="222" y="56"/>
                  </a:lnTo>
                  <a:lnTo>
                    <a:pt x="219" y="58"/>
                  </a:lnTo>
                  <a:lnTo>
                    <a:pt x="216" y="58"/>
                  </a:lnTo>
                  <a:lnTo>
                    <a:pt x="211" y="59"/>
                  </a:lnTo>
                  <a:lnTo>
                    <a:pt x="206" y="59"/>
                  </a:lnTo>
                  <a:lnTo>
                    <a:pt x="203" y="61"/>
                  </a:lnTo>
                  <a:lnTo>
                    <a:pt x="204" y="63"/>
                  </a:lnTo>
                  <a:lnTo>
                    <a:pt x="206" y="64"/>
                  </a:lnTo>
                  <a:lnTo>
                    <a:pt x="209" y="68"/>
                  </a:lnTo>
                  <a:lnTo>
                    <a:pt x="211" y="69"/>
                  </a:lnTo>
                  <a:lnTo>
                    <a:pt x="216" y="78"/>
                  </a:lnTo>
                  <a:lnTo>
                    <a:pt x="221" y="84"/>
                  </a:lnTo>
                  <a:lnTo>
                    <a:pt x="224" y="94"/>
                  </a:lnTo>
                  <a:lnTo>
                    <a:pt x="229" y="104"/>
                  </a:lnTo>
                  <a:lnTo>
                    <a:pt x="204" y="104"/>
                  </a:lnTo>
                  <a:lnTo>
                    <a:pt x="203" y="99"/>
                  </a:lnTo>
                  <a:lnTo>
                    <a:pt x="199" y="94"/>
                  </a:lnTo>
                  <a:lnTo>
                    <a:pt x="196" y="86"/>
                  </a:lnTo>
                  <a:lnTo>
                    <a:pt x="191" y="78"/>
                  </a:lnTo>
                  <a:lnTo>
                    <a:pt x="188" y="73"/>
                  </a:lnTo>
                  <a:lnTo>
                    <a:pt x="186" y="69"/>
                  </a:lnTo>
                  <a:lnTo>
                    <a:pt x="183" y="66"/>
                  </a:lnTo>
                  <a:lnTo>
                    <a:pt x="179" y="64"/>
                  </a:lnTo>
                  <a:lnTo>
                    <a:pt x="178" y="63"/>
                  </a:lnTo>
                  <a:lnTo>
                    <a:pt x="175" y="63"/>
                  </a:lnTo>
                  <a:lnTo>
                    <a:pt x="171" y="61"/>
                  </a:lnTo>
                  <a:lnTo>
                    <a:pt x="168" y="61"/>
                  </a:lnTo>
                  <a:lnTo>
                    <a:pt x="156" y="61"/>
                  </a:lnTo>
                  <a:lnTo>
                    <a:pt x="146" y="104"/>
                  </a:lnTo>
                  <a:close/>
                  <a:moveTo>
                    <a:pt x="160" y="46"/>
                  </a:moveTo>
                  <a:lnTo>
                    <a:pt x="173" y="46"/>
                  </a:lnTo>
                  <a:lnTo>
                    <a:pt x="178" y="46"/>
                  </a:lnTo>
                  <a:lnTo>
                    <a:pt x="183" y="46"/>
                  </a:lnTo>
                  <a:lnTo>
                    <a:pt x="186" y="46"/>
                  </a:lnTo>
                  <a:lnTo>
                    <a:pt x="191" y="45"/>
                  </a:lnTo>
                  <a:lnTo>
                    <a:pt x="194" y="45"/>
                  </a:lnTo>
                  <a:lnTo>
                    <a:pt x="196" y="45"/>
                  </a:lnTo>
                  <a:lnTo>
                    <a:pt x="198" y="45"/>
                  </a:lnTo>
                  <a:lnTo>
                    <a:pt x="201" y="45"/>
                  </a:lnTo>
                  <a:lnTo>
                    <a:pt x="204" y="43"/>
                  </a:lnTo>
                  <a:lnTo>
                    <a:pt x="206" y="41"/>
                  </a:lnTo>
                  <a:lnTo>
                    <a:pt x="209" y="40"/>
                  </a:lnTo>
                  <a:lnTo>
                    <a:pt x="211" y="38"/>
                  </a:lnTo>
                  <a:lnTo>
                    <a:pt x="212" y="35"/>
                  </a:lnTo>
                  <a:lnTo>
                    <a:pt x="214" y="33"/>
                  </a:lnTo>
                  <a:lnTo>
                    <a:pt x="216" y="31"/>
                  </a:lnTo>
                  <a:lnTo>
                    <a:pt x="216" y="28"/>
                  </a:lnTo>
                  <a:lnTo>
                    <a:pt x="216" y="25"/>
                  </a:lnTo>
                  <a:lnTo>
                    <a:pt x="214" y="23"/>
                  </a:lnTo>
                  <a:lnTo>
                    <a:pt x="212" y="21"/>
                  </a:lnTo>
                  <a:lnTo>
                    <a:pt x="209" y="20"/>
                  </a:lnTo>
                  <a:lnTo>
                    <a:pt x="207" y="18"/>
                  </a:lnTo>
                  <a:lnTo>
                    <a:pt x="204" y="18"/>
                  </a:lnTo>
                  <a:lnTo>
                    <a:pt x="199" y="18"/>
                  </a:lnTo>
                  <a:lnTo>
                    <a:pt x="194" y="18"/>
                  </a:lnTo>
                  <a:lnTo>
                    <a:pt x="168" y="18"/>
                  </a:lnTo>
                  <a:lnTo>
                    <a:pt x="160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1" name="Freeform 227"/>
            <p:cNvSpPr>
              <a:spLocks noEditPoints="1"/>
            </p:cNvSpPr>
            <p:nvPr/>
          </p:nvSpPr>
          <p:spPr bwMode="auto">
            <a:xfrm>
              <a:off x="3710" y="548"/>
              <a:ext cx="217" cy="104"/>
            </a:xfrm>
            <a:custGeom>
              <a:avLst/>
              <a:gdLst/>
              <a:ahLst/>
              <a:cxnLst>
                <a:cxn ang="0">
                  <a:pos x="100" y="70"/>
                </a:cxn>
                <a:cxn ang="0">
                  <a:pos x="92" y="86"/>
                </a:cxn>
                <a:cxn ang="0">
                  <a:pos x="79" y="98"/>
                </a:cxn>
                <a:cxn ang="0">
                  <a:pos x="72" y="101"/>
                </a:cxn>
                <a:cxn ang="0">
                  <a:pos x="64" y="103"/>
                </a:cxn>
                <a:cxn ang="0">
                  <a:pos x="56" y="104"/>
                </a:cxn>
                <a:cxn ang="0">
                  <a:pos x="46" y="104"/>
                </a:cxn>
                <a:cxn ang="0">
                  <a:pos x="34" y="104"/>
                </a:cxn>
                <a:cxn ang="0">
                  <a:pos x="26" y="103"/>
                </a:cxn>
                <a:cxn ang="0">
                  <a:pos x="18" y="99"/>
                </a:cxn>
                <a:cxn ang="0">
                  <a:pos x="11" y="94"/>
                </a:cxn>
                <a:cxn ang="0">
                  <a:pos x="3" y="81"/>
                </a:cxn>
                <a:cxn ang="0">
                  <a:pos x="0" y="63"/>
                </a:cxn>
                <a:cxn ang="0">
                  <a:pos x="1" y="46"/>
                </a:cxn>
                <a:cxn ang="0">
                  <a:pos x="8" y="32"/>
                </a:cxn>
                <a:cxn ang="0">
                  <a:pos x="18" y="18"/>
                </a:cxn>
                <a:cxn ang="0">
                  <a:pos x="29" y="8"/>
                </a:cxn>
                <a:cxn ang="0">
                  <a:pos x="38" y="5"/>
                </a:cxn>
                <a:cxn ang="0">
                  <a:pos x="46" y="4"/>
                </a:cxn>
                <a:cxn ang="0">
                  <a:pos x="54" y="2"/>
                </a:cxn>
                <a:cxn ang="0">
                  <a:pos x="62" y="0"/>
                </a:cxn>
                <a:cxn ang="0">
                  <a:pos x="71" y="2"/>
                </a:cxn>
                <a:cxn ang="0">
                  <a:pos x="80" y="4"/>
                </a:cxn>
                <a:cxn ang="0">
                  <a:pos x="87" y="5"/>
                </a:cxn>
                <a:cxn ang="0">
                  <a:pos x="94" y="8"/>
                </a:cxn>
                <a:cxn ang="0">
                  <a:pos x="104" y="20"/>
                </a:cxn>
                <a:cxn ang="0">
                  <a:pos x="109" y="33"/>
                </a:cxn>
                <a:cxn ang="0">
                  <a:pos x="82" y="32"/>
                </a:cxn>
                <a:cxn ang="0">
                  <a:pos x="79" y="25"/>
                </a:cxn>
                <a:cxn ang="0">
                  <a:pos x="74" y="20"/>
                </a:cxn>
                <a:cxn ang="0">
                  <a:pos x="66" y="18"/>
                </a:cxn>
                <a:cxn ang="0">
                  <a:pos x="56" y="18"/>
                </a:cxn>
                <a:cxn ang="0">
                  <a:pos x="46" y="22"/>
                </a:cxn>
                <a:cxn ang="0">
                  <a:pos x="38" y="27"/>
                </a:cxn>
                <a:cxn ang="0">
                  <a:pos x="31" y="35"/>
                </a:cxn>
                <a:cxn ang="0">
                  <a:pos x="26" y="46"/>
                </a:cxn>
                <a:cxn ang="0">
                  <a:pos x="23" y="56"/>
                </a:cxn>
                <a:cxn ang="0">
                  <a:pos x="23" y="68"/>
                </a:cxn>
                <a:cxn ang="0">
                  <a:pos x="26" y="78"/>
                </a:cxn>
                <a:cxn ang="0">
                  <a:pos x="33" y="84"/>
                </a:cxn>
                <a:cxn ang="0">
                  <a:pos x="43" y="88"/>
                </a:cxn>
                <a:cxn ang="0">
                  <a:pos x="52" y="88"/>
                </a:cxn>
                <a:cxn ang="0">
                  <a:pos x="61" y="84"/>
                </a:cxn>
                <a:cxn ang="0">
                  <a:pos x="69" y="81"/>
                </a:cxn>
                <a:cxn ang="0">
                  <a:pos x="76" y="71"/>
                </a:cxn>
                <a:cxn ang="0">
                  <a:pos x="191" y="83"/>
                </a:cxn>
                <a:cxn ang="0">
                  <a:pos x="130" y="104"/>
                </a:cxn>
                <a:cxn ang="0">
                  <a:pos x="170" y="2"/>
                </a:cxn>
                <a:cxn ang="0">
                  <a:pos x="217" y="104"/>
                </a:cxn>
                <a:cxn ang="0">
                  <a:pos x="191" y="83"/>
                </a:cxn>
                <a:cxn ang="0">
                  <a:pos x="181" y="23"/>
                </a:cxn>
                <a:cxn ang="0">
                  <a:pos x="188" y="65"/>
                </a:cxn>
              </a:cxnLst>
              <a:rect l="0" t="0" r="r" b="b"/>
              <a:pathLst>
                <a:path w="217" h="104">
                  <a:moveTo>
                    <a:pt x="77" y="66"/>
                  </a:moveTo>
                  <a:lnTo>
                    <a:pt x="100" y="70"/>
                  </a:lnTo>
                  <a:lnTo>
                    <a:pt x="97" y="78"/>
                  </a:lnTo>
                  <a:lnTo>
                    <a:pt x="92" y="86"/>
                  </a:lnTo>
                  <a:lnTo>
                    <a:pt x="85" y="93"/>
                  </a:lnTo>
                  <a:lnTo>
                    <a:pt x="79" y="98"/>
                  </a:lnTo>
                  <a:lnTo>
                    <a:pt x="76" y="99"/>
                  </a:lnTo>
                  <a:lnTo>
                    <a:pt x="72" y="101"/>
                  </a:lnTo>
                  <a:lnTo>
                    <a:pt x="67" y="103"/>
                  </a:lnTo>
                  <a:lnTo>
                    <a:pt x="64" y="103"/>
                  </a:lnTo>
                  <a:lnTo>
                    <a:pt x="59" y="104"/>
                  </a:lnTo>
                  <a:lnTo>
                    <a:pt x="56" y="104"/>
                  </a:lnTo>
                  <a:lnTo>
                    <a:pt x="51" y="104"/>
                  </a:lnTo>
                  <a:lnTo>
                    <a:pt x="46" y="104"/>
                  </a:lnTo>
                  <a:lnTo>
                    <a:pt x="39" y="104"/>
                  </a:lnTo>
                  <a:lnTo>
                    <a:pt x="34" y="104"/>
                  </a:lnTo>
                  <a:lnTo>
                    <a:pt x="29" y="104"/>
                  </a:lnTo>
                  <a:lnTo>
                    <a:pt x="26" y="103"/>
                  </a:lnTo>
                  <a:lnTo>
                    <a:pt x="23" y="101"/>
                  </a:lnTo>
                  <a:lnTo>
                    <a:pt x="18" y="99"/>
                  </a:lnTo>
                  <a:lnTo>
                    <a:pt x="15" y="98"/>
                  </a:lnTo>
                  <a:lnTo>
                    <a:pt x="11" y="94"/>
                  </a:lnTo>
                  <a:lnTo>
                    <a:pt x="5" y="89"/>
                  </a:lnTo>
                  <a:lnTo>
                    <a:pt x="3" y="81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1" y="46"/>
                  </a:lnTo>
                  <a:lnTo>
                    <a:pt x="3" y="38"/>
                  </a:lnTo>
                  <a:lnTo>
                    <a:pt x="8" y="32"/>
                  </a:lnTo>
                  <a:lnTo>
                    <a:pt x="11" y="25"/>
                  </a:lnTo>
                  <a:lnTo>
                    <a:pt x="18" y="18"/>
                  </a:lnTo>
                  <a:lnTo>
                    <a:pt x="23" y="12"/>
                  </a:lnTo>
                  <a:lnTo>
                    <a:pt x="29" y="8"/>
                  </a:lnTo>
                  <a:lnTo>
                    <a:pt x="34" y="7"/>
                  </a:lnTo>
                  <a:lnTo>
                    <a:pt x="38" y="5"/>
                  </a:lnTo>
                  <a:lnTo>
                    <a:pt x="43" y="4"/>
                  </a:lnTo>
                  <a:lnTo>
                    <a:pt x="46" y="4"/>
                  </a:lnTo>
                  <a:lnTo>
                    <a:pt x="51" y="2"/>
                  </a:lnTo>
                  <a:lnTo>
                    <a:pt x="54" y="2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1" y="2"/>
                  </a:lnTo>
                  <a:lnTo>
                    <a:pt x="76" y="2"/>
                  </a:lnTo>
                  <a:lnTo>
                    <a:pt x="80" y="4"/>
                  </a:lnTo>
                  <a:lnTo>
                    <a:pt x="84" y="4"/>
                  </a:lnTo>
                  <a:lnTo>
                    <a:pt x="87" y="5"/>
                  </a:lnTo>
                  <a:lnTo>
                    <a:pt x="90" y="7"/>
                  </a:lnTo>
                  <a:lnTo>
                    <a:pt x="94" y="8"/>
                  </a:lnTo>
                  <a:lnTo>
                    <a:pt x="99" y="13"/>
                  </a:lnTo>
                  <a:lnTo>
                    <a:pt x="104" y="20"/>
                  </a:lnTo>
                  <a:lnTo>
                    <a:pt x="107" y="27"/>
                  </a:lnTo>
                  <a:lnTo>
                    <a:pt x="109" y="33"/>
                  </a:lnTo>
                  <a:lnTo>
                    <a:pt x="84" y="37"/>
                  </a:lnTo>
                  <a:lnTo>
                    <a:pt x="82" y="32"/>
                  </a:lnTo>
                  <a:lnTo>
                    <a:pt x="82" y="28"/>
                  </a:lnTo>
                  <a:lnTo>
                    <a:pt x="79" y="25"/>
                  </a:lnTo>
                  <a:lnTo>
                    <a:pt x="77" y="23"/>
                  </a:lnTo>
                  <a:lnTo>
                    <a:pt x="74" y="20"/>
                  </a:lnTo>
                  <a:lnTo>
                    <a:pt x="71" y="20"/>
                  </a:lnTo>
                  <a:lnTo>
                    <a:pt x="66" y="18"/>
                  </a:lnTo>
                  <a:lnTo>
                    <a:pt x="61" y="18"/>
                  </a:lnTo>
                  <a:lnTo>
                    <a:pt x="56" y="18"/>
                  </a:lnTo>
                  <a:lnTo>
                    <a:pt x="51" y="20"/>
                  </a:lnTo>
                  <a:lnTo>
                    <a:pt x="46" y="22"/>
                  </a:lnTo>
                  <a:lnTo>
                    <a:pt x="43" y="25"/>
                  </a:lnTo>
                  <a:lnTo>
                    <a:pt x="38" y="27"/>
                  </a:lnTo>
                  <a:lnTo>
                    <a:pt x="34" y="32"/>
                  </a:lnTo>
                  <a:lnTo>
                    <a:pt x="31" y="35"/>
                  </a:lnTo>
                  <a:lnTo>
                    <a:pt x="28" y="40"/>
                  </a:lnTo>
                  <a:lnTo>
                    <a:pt x="26" y="46"/>
                  </a:lnTo>
                  <a:lnTo>
                    <a:pt x="24" y="51"/>
                  </a:lnTo>
                  <a:lnTo>
                    <a:pt x="23" y="56"/>
                  </a:lnTo>
                  <a:lnTo>
                    <a:pt x="23" y="63"/>
                  </a:lnTo>
                  <a:lnTo>
                    <a:pt x="23" y="68"/>
                  </a:lnTo>
                  <a:lnTo>
                    <a:pt x="24" y="73"/>
                  </a:lnTo>
                  <a:lnTo>
                    <a:pt x="26" y="78"/>
                  </a:lnTo>
                  <a:lnTo>
                    <a:pt x="29" y="81"/>
                  </a:lnTo>
                  <a:lnTo>
                    <a:pt x="33" y="84"/>
                  </a:lnTo>
                  <a:lnTo>
                    <a:pt x="38" y="88"/>
                  </a:lnTo>
                  <a:lnTo>
                    <a:pt x="43" y="88"/>
                  </a:lnTo>
                  <a:lnTo>
                    <a:pt x="47" y="89"/>
                  </a:lnTo>
                  <a:lnTo>
                    <a:pt x="52" y="88"/>
                  </a:lnTo>
                  <a:lnTo>
                    <a:pt x="56" y="88"/>
                  </a:lnTo>
                  <a:lnTo>
                    <a:pt x="61" y="84"/>
                  </a:lnTo>
                  <a:lnTo>
                    <a:pt x="66" y="83"/>
                  </a:lnTo>
                  <a:lnTo>
                    <a:pt x="69" y="81"/>
                  </a:lnTo>
                  <a:lnTo>
                    <a:pt x="72" y="76"/>
                  </a:lnTo>
                  <a:lnTo>
                    <a:pt x="76" y="71"/>
                  </a:lnTo>
                  <a:lnTo>
                    <a:pt x="77" y="66"/>
                  </a:lnTo>
                  <a:close/>
                  <a:moveTo>
                    <a:pt x="191" y="83"/>
                  </a:moveTo>
                  <a:lnTo>
                    <a:pt x="143" y="83"/>
                  </a:lnTo>
                  <a:lnTo>
                    <a:pt x="130" y="104"/>
                  </a:lnTo>
                  <a:lnTo>
                    <a:pt x="105" y="104"/>
                  </a:lnTo>
                  <a:lnTo>
                    <a:pt x="170" y="2"/>
                  </a:lnTo>
                  <a:lnTo>
                    <a:pt x="199" y="2"/>
                  </a:lnTo>
                  <a:lnTo>
                    <a:pt x="217" y="104"/>
                  </a:lnTo>
                  <a:lnTo>
                    <a:pt x="194" y="104"/>
                  </a:lnTo>
                  <a:lnTo>
                    <a:pt x="191" y="83"/>
                  </a:lnTo>
                  <a:close/>
                  <a:moveTo>
                    <a:pt x="188" y="65"/>
                  </a:moveTo>
                  <a:lnTo>
                    <a:pt x="181" y="23"/>
                  </a:lnTo>
                  <a:lnTo>
                    <a:pt x="155" y="65"/>
                  </a:lnTo>
                  <a:lnTo>
                    <a:pt x="188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0" name="Freeform 226"/>
            <p:cNvSpPr>
              <a:spLocks/>
            </p:cNvSpPr>
            <p:nvPr/>
          </p:nvSpPr>
          <p:spPr bwMode="auto">
            <a:xfrm>
              <a:off x="3944" y="550"/>
              <a:ext cx="99" cy="102"/>
            </a:xfrm>
            <a:custGeom>
              <a:avLst/>
              <a:gdLst/>
              <a:ahLst/>
              <a:cxnLst>
                <a:cxn ang="0">
                  <a:pos x="38" y="102"/>
                </a:cxn>
                <a:cxn ang="0">
                  <a:pos x="13" y="102"/>
                </a:cxn>
                <a:cxn ang="0">
                  <a:pos x="35" y="16"/>
                </a:cxn>
                <a:cxn ang="0">
                  <a:pos x="0" y="16"/>
                </a:cxn>
                <a:cxn ang="0">
                  <a:pos x="5" y="0"/>
                </a:cxn>
                <a:cxn ang="0">
                  <a:pos x="99" y="0"/>
                </a:cxn>
                <a:cxn ang="0">
                  <a:pos x="94" y="16"/>
                </a:cxn>
                <a:cxn ang="0">
                  <a:pos x="58" y="16"/>
                </a:cxn>
                <a:cxn ang="0">
                  <a:pos x="38" y="102"/>
                </a:cxn>
              </a:cxnLst>
              <a:rect l="0" t="0" r="r" b="b"/>
              <a:pathLst>
                <a:path w="99" h="102">
                  <a:moveTo>
                    <a:pt x="38" y="102"/>
                  </a:moveTo>
                  <a:lnTo>
                    <a:pt x="13" y="102"/>
                  </a:lnTo>
                  <a:lnTo>
                    <a:pt x="35" y="16"/>
                  </a:lnTo>
                  <a:lnTo>
                    <a:pt x="0" y="16"/>
                  </a:lnTo>
                  <a:lnTo>
                    <a:pt x="5" y="0"/>
                  </a:lnTo>
                  <a:lnTo>
                    <a:pt x="99" y="0"/>
                  </a:lnTo>
                  <a:lnTo>
                    <a:pt x="94" y="16"/>
                  </a:lnTo>
                  <a:lnTo>
                    <a:pt x="58" y="16"/>
                  </a:lnTo>
                  <a:lnTo>
                    <a:pt x="38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" name="Freeform 225"/>
            <p:cNvSpPr>
              <a:spLocks/>
            </p:cNvSpPr>
            <p:nvPr/>
          </p:nvSpPr>
          <p:spPr bwMode="auto">
            <a:xfrm>
              <a:off x="4033" y="550"/>
              <a:ext cx="120" cy="102"/>
            </a:xfrm>
            <a:custGeom>
              <a:avLst/>
              <a:gdLst/>
              <a:ahLst/>
              <a:cxnLst>
                <a:cxn ang="0">
                  <a:pos x="82" y="58"/>
                </a:cxn>
                <a:cxn ang="0">
                  <a:pos x="36" y="58"/>
                </a:cxn>
                <a:cxn ang="0">
                  <a:pos x="25" y="102"/>
                </a:cxn>
                <a:cxn ang="0">
                  <a:pos x="0" y="102"/>
                </a:cxn>
                <a:cxn ang="0">
                  <a:pos x="25" y="0"/>
                </a:cxn>
                <a:cxn ang="0">
                  <a:pos x="49" y="0"/>
                </a:cxn>
                <a:cxn ang="0">
                  <a:pos x="40" y="41"/>
                </a:cxn>
                <a:cxn ang="0">
                  <a:pos x="86" y="41"/>
                </a:cxn>
                <a:cxn ang="0">
                  <a:pos x="97" y="0"/>
                </a:cxn>
                <a:cxn ang="0">
                  <a:pos x="120" y="0"/>
                </a:cxn>
                <a:cxn ang="0">
                  <a:pos x="96" y="102"/>
                </a:cxn>
                <a:cxn ang="0">
                  <a:pos x="71" y="102"/>
                </a:cxn>
                <a:cxn ang="0">
                  <a:pos x="82" y="58"/>
                </a:cxn>
              </a:cxnLst>
              <a:rect l="0" t="0" r="r" b="b"/>
              <a:pathLst>
                <a:path w="120" h="102">
                  <a:moveTo>
                    <a:pt x="82" y="58"/>
                  </a:moveTo>
                  <a:lnTo>
                    <a:pt x="36" y="58"/>
                  </a:lnTo>
                  <a:lnTo>
                    <a:pt x="25" y="102"/>
                  </a:lnTo>
                  <a:lnTo>
                    <a:pt x="0" y="102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40" y="41"/>
                  </a:lnTo>
                  <a:lnTo>
                    <a:pt x="86" y="41"/>
                  </a:lnTo>
                  <a:lnTo>
                    <a:pt x="97" y="0"/>
                  </a:lnTo>
                  <a:lnTo>
                    <a:pt x="120" y="0"/>
                  </a:lnTo>
                  <a:lnTo>
                    <a:pt x="96" y="102"/>
                  </a:lnTo>
                  <a:lnTo>
                    <a:pt x="71" y="102"/>
                  </a:lnTo>
                  <a:lnTo>
                    <a:pt x="82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8" name="Freeform 224"/>
            <p:cNvSpPr>
              <a:spLocks noEditPoints="1"/>
            </p:cNvSpPr>
            <p:nvPr/>
          </p:nvSpPr>
          <p:spPr bwMode="auto">
            <a:xfrm>
              <a:off x="4162" y="548"/>
              <a:ext cx="358" cy="104"/>
            </a:xfrm>
            <a:custGeom>
              <a:avLst/>
              <a:gdLst/>
              <a:ahLst/>
              <a:cxnLst>
                <a:cxn ang="0">
                  <a:pos x="1" y="50"/>
                </a:cxn>
                <a:cxn ang="0">
                  <a:pos x="13" y="27"/>
                </a:cxn>
                <a:cxn ang="0">
                  <a:pos x="31" y="8"/>
                </a:cxn>
                <a:cxn ang="0">
                  <a:pos x="47" y="4"/>
                </a:cxn>
                <a:cxn ang="0">
                  <a:pos x="64" y="0"/>
                </a:cxn>
                <a:cxn ang="0">
                  <a:pos x="82" y="2"/>
                </a:cxn>
                <a:cxn ang="0">
                  <a:pos x="100" y="10"/>
                </a:cxn>
                <a:cxn ang="0">
                  <a:pos x="117" y="35"/>
                </a:cxn>
                <a:cxn ang="0">
                  <a:pos x="112" y="68"/>
                </a:cxn>
                <a:cxn ang="0">
                  <a:pos x="100" y="84"/>
                </a:cxn>
                <a:cxn ang="0">
                  <a:pos x="87" y="96"/>
                </a:cxn>
                <a:cxn ang="0">
                  <a:pos x="72" y="103"/>
                </a:cxn>
                <a:cxn ang="0">
                  <a:pos x="54" y="104"/>
                </a:cxn>
                <a:cxn ang="0">
                  <a:pos x="38" y="104"/>
                </a:cxn>
                <a:cxn ang="0">
                  <a:pos x="24" y="101"/>
                </a:cxn>
                <a:cxn ang="0">
                  <a:pos x="8" y="89"/>
                </a:cxn>
                <a:cxn ang="0">
                  <a:pos x="0" y="70"/>
                </a:cxn>
                <a:cxn ang="0">
                  <a:pos x="24" y="73"/>
                </a:cxn>
                <a:cxn ang="0">
                  <a:pos x="41" y="86"/>
                </a:cxn>
                <a:cxn ang="0">
                  <a:pos x="62" y="88"/>
                </a:cxn>
                <a:cxn ang="0">
                  <a:pos x="80" y="76"/>
                </a:cxn>
                <a:cxn ang="0">
                  <a:pos x="92" y="55"/>
                </a:cxn>
                <a:cxn ang="0">
                  <a:pos x="92" y="33"/>
                </a:cxn>
                <a:cxn ang="0">
                  <a:pos x="77" y="20"/>
                </a:cxn>
                <a:cxn ang="0">
                  <a:pos x="57" y="20"/>
                </a:cxn>
                <a:cxn ang="0">
                  <a:pos x="43" y="27"/>
                </a:cxn>
                <a:cxn ang="0">
                  <a:pos x="26" y="48"/>
                </a:cxn>
                <a:cxn ang="0">
                  <a:pos x="148" y="2"/>
                </a:cxn>
                <a:cxn ang="0">
                  <a:pos x="194" y="2"/>
                </a:cxn>
                <a:cxn ang="0">
                  <a:pos x="207" y="4"/>
                </a:cxn>
                <a:cxn ang="0">
                  <a:pos x="219" y="8"/>
                </a:cxn>
                <a:cxn ang="0">
                  <a:pos x="229" y="17"/>
                </a:cxn>
                <a:cxn ang="0">
                  <a:pos x="234" y="28"/>
                </a:cxn>
                <a:cxn ang="0">
                  <a:pos x="237" y="40"/>
                </a:cxn>
                <a:cxn ang="0">
                  <a:pos x="232" y="68"/>
                </a:cxn>
                <a:cxn ang="0">
                  <a:pos x="216" y="91"/>
                </a:cxn>
                <a:cxn ang="0">
                  <a:pos x="194" y="101"/>
                </a:cxn>
                <a:cxn ang="0">
                  <a:pos x="173" y="104"/>
                </a:cxn>
                <a:cxn ang="0">
                  <a:pos x="163" y="89"/>
                </a:cxn>
                <a:cxn ang="0">
                  <a:pos x="184" y="88"/>
                </a:cxn>
                <a:cxn ang="0">
                  <a:pos x="196" y="81"/>
                </a:cxn>
                <a:cxn ang="0">
                  <a:pos x="207" y="66"/>
                </a:cxn>
                <a:cxn ang="0">
                  <a:pos x="214" y="45"/>
                </a:cxn>
                <a:cxn ang="0">
                  <a:pos x="209" y="28"/>
                </a:cxn>
                <a:cxn ang="0">
                  <a:pos x="198" y="20"/>
                </a:cxn>
                <a:cxn ang="0">
                  <a:pos x="183" y="18"/>
                </a:cxn>
                <a:cxn ang="0">
                  <a:pos x="268" y="2"/>
                </a:cxn>
                <a:cxn ang="0">
                  <a:pos x="283" y="43"/>
                </a:cxn>
                <a:cxn ang="0">
                  <a:pos x="272" y="89"/>
                </a:cxn>
              </a:cxnLst>
              <a:rect l="0" t="0" r="r" b="b"/>
              <a:pathLst>
                <a:path w="358" h="104">
                  <a:moveTo>
                    <a:pt x="0" y="65"/>
                  </a:moveTo>
                  <a:lnTo>
                    <a:pt x="0" y="60"/>
                  </a:lnTo>
                  <a:lnTo>
                    <a:pt x="1" y="56"/>
                  </a:lnTo>
                  <a:lnTo>
                    <a:pt x="1" y="50"/>
                  </a:lnTo>
                  <a:lnTo>
                    <a:pt x="3" y="45"/>
                  </a:lnTo>
                  <a:lnTo>
                    <a:pt x="6" y="38"/>
                  </a:lnTo>
                  <a:lnTo>
                    <a:pt x="8" y="32"/>
                  </a:lnTo>
                  <a:lnTo>
                    <a:pt x="13" y="27"/>
                  </a:lnTo>
                  <a:lnTo>
                    <a:pt x="16" y="22"/>
                  </a:lnTo>
                  <a:lnTo>
                    <a:pt x="21" y="17"/>
                  </a:lnTo>
                  <a:lnTo>
                    <a:pt x="24" y="13"/>
                  </a:lnTo>
                  <a:lnTo>
                    <a:pt x="31" y="8"/>
                  </a:lnTo>
                  <a:lnTo>
                    <a:pt x="38" y="7"/>
                  </a:lnTo>
                  <a:lnTo>
                    <a:pt x="41" y="5"/>
                  </a:lnTo>
                  <a:lnTo>
                    <a:pt x="44" y="4"/>
                  </a:lnTo>
                  <a:lnTo>
                    <a:pt x="47" y="4"/>
                  </a:lnTo>
                  <a:lnTo>
                    <a:pt x="51" y="2"/>
                  </a:lnTo>
                  <a:lnTo>
                    <a:pt x="56" y="2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7" y="2"/>
                  </a:lnTo>
                  <a:lnTo>
                    <a:pt x="82" y="2"/>
                  </a:lnTo>
                  <a:lnTo>
                    <a:pt x="87" y="4"/>
                  </a:lnTo>
                  <a:lnTo>
                    <a:pt x="92" y="5"/>
                  </a:lnTo>
                  <a:lnTo>
                    <a:pt x="95" y="8"/>
                  </a:lnTo>
                  <a:lnTo>
                    <a:pt x="100" y="10"/>
                  </a:lnTo>
                  <a:lnTo>
                    <a:pt x="102" y="12"/>
                  </a:lnTo>
                  <a:lnTo>
                    <a:pt x="108" y="18"/>
                  </a:lnTo>
                  <a:lnTo>
                    <a:pt x="113" y="27"/>
                  </a:lnTo>
                  <a:lnTo>
                    <a:pt x="117" y="35"/>
                  </a:lnTo>
                  <a:lnTo>
                    <a:pt x="117" y="45"/>
                  </a:lnTo>
                  <a:lnTo>
                    <a:pt x="117" y="51"/>
                  </a:lnTo>
                  <a:lnTo>
                    <a:pt x="115" y="60"/>
                  </a:lnTo>
                  <a:lnTo>
                    <a:pt x="112" y="68"/>
                  </a:lnTo>
                  <a:lnTo>
                    <a:pt x="108" y="75"/>
                  </a:lnTo>
                  <a:lnTo>
                    <a:pt x="105" y="78"/>
                  </a:lnTo>
                  <a:lnTo>
                    <a:pt x="104" y="81"/>
                  </a:lnTo>
                  <a:lnTo>
                    <a:pt x="100" y="84"/>
                  </a:lnTo>
                  <a:lnTo>
                    <a:pt x="99" y="88"/>
                  </a:lnTo>
                  <a:lnTo>
                    <a:pt x="95" y="91"/>
                  </a:lnTo>
                  <a:lnTo>
                    <a:pt x="92" y="93"/>
                  </a:lnTo>
                  <a:lnTo>
                    <a:pt x="87" y="96"/>
                  </a:lnTo>
                  <a:lnTo>
                    <a:pt x="84" y="98"/>
                  </a:lnTo>
                  <a:lnTo>
                    <a:pt x="80" y="99"/>
                  </a:lnTo>
                  <a:lnTo>
                    <a:pt x="75" y="101"/>
                  </a:lnTo>
                  <a:lnTo>
                    <a:pt x="72" y="103"/>
                  </a:lnTo>
                  <a:lnTo>
                    <a:pt x="69" y="104"/>
                  </a:lnTo>
                  <a:lnTo>
                    <a:pt x="64" y="104"/>
                  </a:lnTo>
                  <a:lnTo>
                    <a:pt x="59" y="104"/>
                  </a:lnTo>
                  <a:lnTo>
                    <a:pt x="54" y="104"/>
                  </a:lnTo>
                  <a:lnTo>
                    <a:pt x="49" y="104"/>
                  </a:lnTo>
                  <a:lnTo>
                    <a:pt x="46" y="104"/>
                  </a:lnTo>
                  <a:lnTo>
                    <a:pt x="41" y="104"/>
                  </a:lnTo>
                  <a:lnTo>
                    <a:pt x="38" y="104"/>
                  </a:lnTo>
                  <a:lnTo>
                    <a:pt x="34" y="104"/>
                  </a:lnTo>
                  <a:lnTo>
                    <a:pt x="29" y="103"/>
                  </a:lnTo>
                  <a:lnTo>
                    <a:pt x="26" y="103"/>
                  </a:lnTo>
                  <a:lnTo>
                    <a:pt x="24" y="101"/>
                  </a:lnTo>
                  <a:lnTo>
                    <a:pt x="21" y="99"/>
                  </a:lnTo>
                  <a:lnTo>
                    <a:pt x="16" y="96"/>
                  </a:lnTo>
                  <a:lnTo>
                    <a:pt x="11" y="93"/>
                  </a:lnTo>
                  <a:lnTo>
                    <a:pt x="8" y="89"/>
                  </a:lnTo>
                  <a:lnTo>
                    <a:pt x="5" y="84"/>
                  </a:lnTo>
                  <a:lnTo>
                    <a:pt x="3" y="79"/>
                  </a:lnTo>
                  <a:lnTo>
                    <a:pt x="1" y="75"/>
                  </a:lnTo>
                  <a:lnTo>
                    <a:pt x="0" y="70"/>
                  </a:lnTo>
                  <a:lnTo>
                    <a:pt x="0" y="65"/>
                  </a:lnTo>
                  <a:close/>
                  <a:moveTo>
                    <a:pt x="23" y="65"/>
                  </a:moveTo>
                  <a:lnTo>
                    <a:pt x="24" y="68"/>
                  </a:lnTo>
                  <a:lnTo>
                    <a:pt x="24" y="73"/>
                  </a:lnTo>
                  <a:lnTo>
                    <a:pt x="28" y="78"/>
                  </a:lnTo>
                  <a:lnTo>
                    <a:pt x="31" y="81"/>
                  </a:lnTo>
                  <a:lnTo>
                    <a:pt x="36" y="84"/>
                  </a:lnTo>
                  <a:lnTo>
                    <a:pt x="41" y="86"/>
                  </a:lnTo>
                  <a:lnTo>
                    <a:pt x="46" y="88"/>
                  </a:lnTo>
                  <a:lnTo>
                    <a:pt x="52" y="89"/>
                  </a:lnTo>
                  <a:lnTo>
                    <a:pt x="57" y="88"/>
                  </a:lnTo>
                  <a:lnTo>
                    <a:pt x="62" y="88"/>
                  </a:lnTo>
                  <a:lnTo>
                    <a:pt x="67" y="84"/>
                  </a:lnTo>
                  <a:lnTo>
                    <a:pt x="72" y="83"/>
                  </a:lnTo>
                  <a:lnTo>
                    <a:pt x="75" y="79"/>
                  </a:lnTo>
                  <a:lnTo>
                    <a:pt x="80" y="76"/>
                  </a:lnTo>
                  <a:lnTo>
                    <a:pt x="84" y="71"/>
                  </a:lnTo>
                  <a:lnTo>
                    <a:pt x="87" y="66"/>
                  </a:lnTo>
                  <a:lnTo>
                    <a:pt x="90" y="60"/>
                  </a:lnTo>
                  <a:lnTo>
                    <a:pt x="92" y="55"/>
                  </a:lnTo>
                  <a:lnTo>
                    <a:pt x="92" y="50"/>
                  </a:lnTo>
                  <a:lnTo>
                    <a:pt x="94" y="45"/>
                  </a:lnTo>
                  <a:lnTo>
                    <a:pt x="92" y="38"/>
                  </a:lnTo>
                  <a:lnTo>
                    <a:pt x="92" y="33"/>
                  </a:lnTo>
                  <a:lnTo>
                    <a:pt x="89" y="28"/>
                  </a:lnTo>
                  <a:lnTo>
                    <a:pt x="85" y="25"/>
                  </a:lnTo>
                  <a:lnTo>
                    <a:pt x="82" y="22"/>
                  </a:lnTo>
                  <a:lnTo>
                    <a:pt x="77" y="20"/>
                  </a:lnTo>
                  <a:lnTo>
                    <a:pt x="72" y="20"/>
                  </a:lnTo>
                  <a:lnTo>
                    <a:pt x="66" y="18"/>
                  </a:lnTo>
                  <a:lnTo>
                    <a:pt x="61" y="18"/>
                  </a:lnTo>
                  <a:lnTo>
                    <a:pt x="57" y="20"/>
                  </a:lnTo>
                  <a:lnTo>
                    <a:pt x="52" y="20"/>
                  </a:lnTo>
                  <a:lnTo>
                    <a:pt x="49" y="22"/>
                  </a:lnTo>
                  <a:lnTo>
                    <a:pt x="46" y="25"/>
                  </a:lnTo>
                  <a:lnTo>
                    <a:pt x="43" y="27"/>
                  </a:lnTo>
                  <a:lnTo>
                    <a:pt x="39" y="30"/>
                  </a:lnTo>
                  <a:lnTo>
                    <a:pt x="36" y="33"/>
                  </a:lnTo>
                  <a:lnTo>
                    <a:pt x="29" y="40"/>
                  </a:lnTo>
                  <a:lnTo>
                    <a:pt x="26" y="48"/>
                  </a:lnTo>
                  <a:lnTo>
                    <a:pt x="24" y="56"/>
                  </a:lnTo>
                  <a:lnTo>
                    <a:pt x="23" y="65"/>
                  </a:lnTo>
                  <a:close/>
                  <a:moveTo>
                    <a:pt x="123" y="104"/>
                  </a:moveTo>
                  <a:lnTo>
                    <a:pt x="148" y="2"/>
                  </a:lnTo>
                  <a:lnTo>
                    <a:pt x="179" y="2"/>
                  </a:lnTo>
                  <a:lnTo>
                    <a:pt x="186" y="2"/>
                  </a:lnTo>
                  <a:lnTo>
                    <a:pt x="191" y="2"/>
                  </a:lnTo>
                  <a:lnTo>
                    <a:pt x="194" y="2"/>
                  </a:lnTo>
                  <a:lnTo>
                    <a:pt x="198" y="2"/>
                  </a:lnTo>
                  <a:lnTo>
                    <a:pt x="201" y="2"/>
                  </a:lnTo>
                  <a:lnTo>
                    <a:pt x="204" y="4"/>
                  </a:lnTo>
                  <a:lnTo>
                    <a:pt x="207" y="4"/>
                  </a:lnTo>
                  <a:lnTo>
                    <a:pt x="211" y="5"/>
                  </a:lnTo>
                  <a:lnTo>
                    <a:pt x="214" y="7"/>
                  </a:lnTo>
                  <a:lnTo>
                    <a:pt x="216" y="7"/>
                  </a:lnTo>
                  <a:lnTo>
                    <a:pt x="219" y="8"/>
                  </a:lnTo>
                  <a:lnTo>
                    <a:pt x="221" y="10"/>
                  </a:lnTo>
                  <a:lnTo>
                    <a:pt x="224" y="12"/>
                  </a:lnTo>
                  <a:lnTo>
                    <a:pt x="226" y="15"/>
                  </a:lnTo>
                  <a:lnTo>
                    <a:pt x="229" y="17"/>
                  </a:lnTo>
                  <a:lnTo>
                    <a:pt x="231" y="18"/>
                  </a:lnTo>
                  <a:lnTo>
                    <a:pt x="231" y="22"/>
                  </a:lnTo>
                  <a:lnTo>
                    <a:pt x="232" y="25"/>
                  </a:lnTo>
                  <a:lnTo>
                    <a:pt x="234" y="28"/>
                  </a:lnTo>
                  <a:lnTo>
                    <a:pt x="235" y="32"/>
                  </a:lnTo>
                  <a:lnTo>
                    <a:pt x="235" y="33"/>
                  </a:lnTo>
                  <a:lnTo>
                    <a:pt x="235" y="37"/>
                  </a:lnTo>
                  <a:lnTo>
                    <a:pt x="237" y="40"/>
                  </a:lnTo>
                  <a:lnTo>
                    <a:pt x="237" y="45"/>
                  </a:lnTo>
                  <a:lnTo>
                    <a:pt x="235" y="53"/>
                  </a:lnTo>
                  <a:lnTo>
                    <a:pt x="234" y="60"/>
                  </a:lnTo>
                  <a:lnTo>
                    <a:pt x="232" y="68"/>
                  </a:lnTo>
                  <a:lnTo>
                    <a:pt x="229" y="75"/>
                  </a:lnTo>
                  <a:lnTo>
                    <a:pt x="226" y="81"/>
                  </a:lnTo>
                  <a:lnTo>
                    <a:pt x="221" y="86"/>
                  </a:lnTo>
                  <a:lnTo>
                    <a:pt x="216" y="91"/>
                  </a:lnTo>
                  <a:lnTo>
                    <a:pt x="211" y="94"/>
                  </a:lnTo>
                  <a:lnTo>
                    <a:pt x="206" y="98"/>
                  </a:lnTo>
                  <a:lnTo>
                    <a:pt x="201" y="99"/>
                  </a:lnTo>
                  <a:lnTo>
                    <a:pt x="194" y="101"/>
                  </a:lnTo>
                  <a:lnTo>
                    <a:pt x="188" y="103"/>
                  </a:lnTo>
                  <a:lnTo>
                    <a:pt x="184" y="104"/>
                  </a:lnTo>
                  <a:lnTo>
                    <a:pt x="179" y="104"/>
                  </a:lnTo>
                  <a:lnTo>
                    <a:pt x="173" y="104"/>
                  </a:lnTo>
                  <a:lnTo>
                    <a:pt x="165" y="104"/>
                  </a:lnTo>
                  <a:lnTo>
                    <a:pt x="123" y="104"/>
                  </a:lnTo>
                  <a:close/>
                  <a:moveTo>
                    <a:pt x="151" y="89"/>
                  </a:moveTo>
                  <a:lnTo>
                    <a:pt x="163" y="89"/>
                  </a:lnTo>
                  <a:lnTo>
                    <a:pt x="170" y="89"/>
                  </a:lnTo>
                  <a:lnTo>
                    <a:pt x="176" y="88"/>
                  </a:lnTo>
                  <a:lnTo>
                    <a:pt x="179" y="88"/>
                  </a:lnTo>
                  <a:lnTo>
                    <a:pt x="184" y="88"/>
                  </a:lnTo>
                  <a:lnTo>
                    <a:pt x="188" y="86"/>
                  </a:lnTo>
                  <a:lnTo>
                    <a:pt x="189" y="84"/>
                  </a:lnTo>
                  <a:lnTo>
                    <a:pt x="193" y="83"/>
                  </a:lnTo>
                  <a:lnTo>
                    <a:pt x="196" y="81"/>
                  </a:lnTo>
                  <a:lnTo>
                    <a:pt x="199" y="78"/>
                  </a:lnTo>
                  <a:lnTo>
                    <a:pt x="203" y="75"/>
                  </a:lnTo>
                  <a:lnTo>
                    <a:pt x="206" y="71"/>
                  </a:lnTo>
                  <a:lnTo>
                    <a:pt x="207" y="66"/>
                  </a:lnTo>
                  <a:lnTo>
                    <a:pt x="211" y="61"/>
                  </a:lnTo>
                  <a:lnTo>
                    <a:pt x="212" y="56"/>
                  </a:lnTo>
                  <a:lnTo>
                    <a:pt x="212" y="50"/>
                  </a:lnTo>
                  <a:lnTo>
                    <a:pt x="214" y="45"/>
                  </a:lnTo>
                  <a:lnTo>
                    <a:pt x="212" y="38"/>
                  </a:lnTo>
                  <a:lnTo>
                    <a:pt x="212" y="35"/>
                  </a:lnTo>
                  <a:lnTo>
                    <a:pt x="211" y="30"/>
                  </a:lnTo>
                  <a:lnTo>
                    <a:pt x="209" y="28"/>
                  </a:lnTo>
                  <a:lnTo>
                    <a:pt x="206" y="25"/>
                  </a:lnTo>
                  <a:lnTo>
                    <a:pt x="204" y="23"/>
                  </a:lnTo>
                  <a:lnTo>
                    <a:pt x="201" y="20"/>
                  </a:lnTo>
                  <a:lnTo>
                    <a:pt x="198" y="20"/>
                  </a:lnTo>
                  <a:lnTo>
                    <a:pt x="196" y="20"/>
                  </a:lnTo>
                  <a:lnTo>
                    <a:pt x="193" y="18"/>
                  </a:lnTo>
                  <a:lnTo>
                    <a:pt x="188" y="18"/>
                  </a:lnTo>
                  <a:lnTo>
                    <a:pt x="183" y="18"/>
                  </a:lnTo>
                  <a:lnTo>
                    <a:pt x="168" y="18"/>
                  </a:lnTo>
                  <a:lnTo>
                    <a:pt x="151" y="89"/>
                  </a:lnTo>
                  <a:close/>
                  <a:moveTo>
                    <a:pt x="244" y="104"/>
                  </a:moveTo>
                  <a:lnTo>
                    <a:pt x="268" y="2"/>
                  </a:lnTo>
                  <a:lnTo>
                    <a:pt x="358" y="2"/>
                  </a:lnTo>
                  <a:lnTo>
                    <a:pt x="353" y="18"/>
                  </a:lnTo>
                  <a:lnTo>
                    <a:pt x="288" y="18"/>
                  </a:lnTo>
                  <a:lnTo>
                    <a:pt x="283" y="43"/>
                  </a:lnTo>
                  <a:lnTo>
                    <a:pt x="348" y="43"/>
                  </a:lnTo>
                  <a:lnTo>
                    <a:pt x="341" y="60"/>
                  </a:lnTo>
                  <a:lnTo>
                    <a:pt x="278" y="60"/>
                  </a:lnTo>
                  <a:lnTo>
                    <a:pt x="272" y="89"/>
                  </a:lnTo>
                  <a:lnTo>
                    <a:pt x="341" y="89"/>
                  </a:lnTo>
                  <a:lnTo>
                    <a:pt x="336" y="104"/>
                  </a:lnTo>
                  <a:lnTo>
                    <a:pt x="244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7" name="Freeform 223"/>
            <p:cNvSpPr>
              <a:spLocks noEditPoints="1"/>
            </p:cNvSpPr>
            <p:nvPr/>
          </p:nvSpPr>
          <p:spPr bwMode="auto">
            <a:xfrm>
              <a:off x="3799" y="1323"/>
              <a:ext cx="295" cy="104"/>
            </a:xfrm>
            <a:custGeom>
              <a:avLst/>
              <a:gdLst/>
              <a:ahLst/>
              <a:cxnLst>
                <a:cxn ang="0">
                  <a:pos x="1" y="49"/>
                </a:cxn>
                <a:cxn ang="0">
                  <a:pos x="11" y="26"/>
                </a:cxn>
                <a:cxn ang="0">
                  <a:pos x="29" y="8"/>
                </a:cxn>
                <a:cxn ang="0">
                  <a:pos x="46" y="3"/>
                </a:cxn>
                <a:cxn ang="0">
                  <a:pos x="62" y="0"/>
                </a:cxn>
                <a:cxn ang="0">
                  <a:pos x="82" y="1"/>
                </a:cxn>
                <a:cxn ang="0">
                  <a:pos x="99" y="10"/>
                </a:cxn>
                <a:cxn ang="0">
                  <a:pos x="115" y="34"/>
                </a:cxn>
                <a:cxn ang="0">
                  <a:pos x="112" y="67"/>
                </a:cxn>
                <a:cxn ang="0">
                  <a:pos x="99" y="84"/>
                </a:cxn>
                <a:cxn ang="0">
                  <a:pos x="87" y="95"/>
                </a:cxn>
                <a:cxn ang="0">
                  <a:pos x="71" y="102"/>
                </a:cxn>
                <a:cxn ang="0">
                  <a:pos x="53" y="104"/>
                </a:cxn>
                <a:cxn ang="0">
                  <a:pos x="36" y="104"/>
                </a:cxn>
                <a:cxn ang="0">
                  <a:pos x="23" y="100"/>
                </a:cxn>
                <a:cxn ang="0">
                  <a:pos x="6" y="87"/>
                </a:cxn>
                <a:cxn ang="0">
                  <a:pos x="0" y="69"/>
                </a:cxn>
                <a:cxn ang="0">
                  <a:pos x="24" y="72"/>
                </a:cxn>
                <a:cxn ang="0">
                  <a:pos x="39" y="86"/>
                </a:cxn>
                <a:cxn ang="0">
                  <a:pos x="61" y="87"/>
                </a:cxn>
                <a:cxn ang="0">
                  <a:pos x="79" y="76"/>
                </a:cxn>
                <a:cxn ang="0">
                  <a:pos x="90" y="54"/>
                </a:cxn>
                <a:cxn ang="0">
                  <a:pos x="90" y="33"/>
                </a:cxn>
                <a:cxn ang="0">
                  <a:pos x="76" y="19"/>
                </a:cxn>
                <a:cxn ang="0">
                  <a:pos x="56" y="19"/>
                </a:cxn>
                <a:cxn ang="0">
                  <a:pos x="41" y="26"/>
                </a:cxn>
                <a:cxn ang="0">
                  <a:pos x="26" y="48"/>
                </a:cxn>
                <a:cxn ang="0">
                  <a:pos x="173" y="57"/>
                </a:cxn>
                <a:cxn ang="0">
                  <a:pos x="203" y="104"/>
                </a:cxn>
                <a:cxn ang="0">
                  <a:pos x="262" y="1"/>
                </a:cxn>
                <a:cxn ang="0">
                  <a:pos x="280" y="5"/>
                </a:cxn>
                <a:cxn ang="0">
                  <a:pos x="292" y="16"/>
                </a:cxn>
                <a:cxn ang="0">
                  <a:pos x="293" y="34"/>
                </a:cxn>
                <a:cxn ang="0">
                  <a:pos x="283" y="53"/>
                </a:cxn>
                <a:cxn ang="0">
                  <a:pos x="272" y="57"/>
                </a:cxn>
                <a:cxn ang="0">
                  <a:pos x="260" y="62"/>
                </a:cxn>
                <a:cxn ang="0">
                  <a:pos x="272" y="77"/>
                </a:cxn>
                <a:cxn ang="0">
                  <a:pos x="260" y="104"/>
                </a:cxn>
                <a:cxn ang="0">
                  <a:pos x="247" y="77"/>
                </a:cxn>
                <a:cxn ang="0">
                  <a:pos x="236" y="64"/>
                </a:cxn>
                <a:cxn ang="0">
                  <a:pos x="222" y="62"/>
                </a:cxn>
                <a:cxn ang="0">
                  <a:pos x="229" y="46"/>
                </a:cxn>
                <a:cxn ang="0">
                  <a:pos x="247" y="46"/>
                </a:cxn>
                <a:cxn ang="0">
                  <a:pos x="257" y="44"/>
                </a:cxn>
                <a:cxn ang="0">
                  <a:pos x="267" y="38"/>
                </a:cxn>
                <a:cxn ang="0">
                  <a:pos x="272" y="28"/>
                </a:cxn>
                <a:cxn ang="0">
                  <a:pos x="265" y="19"/>
                </a:cxn>
                <a:cxn ang="0">
                  <a:pos x="250" y="18"/>
                </a:cxn>
              </a:cxnLst>
              <a:rect l="0" t="0" r="r" b="b"/>
              <a:pathLst>
                <a:path w="295" h="104">
                  <a:moveTo>
                    <a:pt x="0" y="64"/>
                  </a:moveTo>
                  <a:lnTo>
                    <a:pt x="0" y="59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3" y="44"/>
                  </a:lnTo>
                  <a:lnTo>
                    <a:pt x="5" y="38"/>
                  </a:lnTo>
                  <a:lnTo>
                    <a:pt x="8" y="31"/>
                  </a:lnTo>
                  <a:lnTo>
                    <a:pt x="11" y="26"/>
                  </a:lnTo>
                  <a:lnTo>
                    <a:pt x="15" y="21"/>
                  </a:lnTo>
                  <a:lnTo>
                    <a:pt x="20" y="16"/>
                  </a:lnTo>
                  <a:lnTo>
                    <a:pt x="24" y="13"/>
                  </a:lnTo>
                  <a:lnTo>
                    <a:pt x="29" y="8"/>
                  </a:lnTo>
                  <a:lnTo>
                    <a:pt x="36" y="6"/>
                  </a:lnTo>
                  <a:lnTo>
                    <a:pt x="39" y="5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1" y="1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7" y="1"/>
                  </a:lnTo>
                  <a:lnTo>
                    <a:pt x="82" y="1"/>
                  </a:lnTo>
                  <a:lnTo>
                    <a:pt x="87" y="3"/>
                  </a:lnTo>
                  <a:lnTo>
                    <a:pt x="90" y="5"/>
                  </a:lnTo>
                  <a:lnTo>
                    <a:pt x="95" y="6"/>
                  </a:lnTo>
                  <a:lnTo>
                    <a:pt x="99" y="10"/>
                  </a:lnTo>
                  <a:lnTo>
                    <a:pt x="102" y="11"/>
                  </a:lnTo>
                  <a:lnTo>
                    <a:pt x="109" y="18"/>
                  </a:lnTo>
                  <a:lnTo>
                    <a:pt x="114" y="26"/>
                  </a:lnTo>
                  <a:lnTo>
                    <a:pt x="115" y="34"/>
                  </a:lnTo>
                  <a:lnTo>
                    <a:pt x="117" y="43"/>
                  </a:lnTo>
                  <a:lnTo>
                    <a:pt x="115" y="51"/>
                  </a:lnTo>
                  <a:lnTo>
                    <a:pt x="114" y="59"/>
                  </a:lnTo>
                  <a:lnTo>
                    <a:pt x="112" y="67"/>
                  </a:lnTo>
                  <a:lnTo>
                    <a:pt x="107" y="74"/>
                  </a:lnTo>
                  <a:lnTo>
                    <a:pt x="105" y="77"/>
                  </a:lnTo>
                  <a:lnTo>
                    <a:pt x="102" y="81"/>
                  </a:lnTo>
                  <a:lnTo>
                    <a:pt x="99" y="84"/>
                  </a:lnTo>
                  <a:lnTo>
                    <a:pt x="97" y="87"/>
                  </a:lnTo>
                  <a:lnTo>
                    <a:pt x="94" y="90"/>
                  </a:lnTo>
                  <a:lnTo>
                    <a:pt x="90" y="92"/>
                  </a:lnTo>
                  <a:lnTo>
                    <a:pt x="87" y="95"/>
                  </a:lnTo>
                  <a:lnTo>
                    <a:pt x="84" y="97"/>
                  </a:lnTo>
                  <a:lnTo>
                    <a:pt x="79" y="99"/>
                  </a:lnTo>
                  <a:lnTo>
                    <a:pt x="76" y="100"/>
                  </a:lnTo>
                  <a:lnTo>
                    <a:pt x="71" y="102"/>
                  </a:lnTo>
                  <a:lnTo>
                    <a:pt x="67" y="104"/>
                  </a:lnTo>
                  <a:lnTo>
                    <a:pt x="62" y="104"/>
                  </a:lnTo>
                  <a:lnTo>
                    <a:pt x="57" y="104"/>
                  </a:lnTo>
                  <a:lnTo>
                    <a:pt x="53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1" y="104"/>
                  </a:lnTo>
                  <a:lnTo>
                    <a:pt x="36" y="104"/>
                  </a:lnTo>
                  <a:lnTo>
                    <a:pt x="33" y="104"/>
                  </a:lnTo>
                  <a:lnTo>
                    <a:pt x="29" y="102"/>
                  </a:lnTo>
                  <a:lnTo>
                    <a:pt x="26" y="102"/>
                  </a:lnTo>
                  <a:lnTo>
                    <a:pt x="23" y="100"/>
                  </a:lnTo>
                  <a:lnTo>
                    <a:pt x="20" y="99"/>
                  </a:lnTo>
                  <a:lnTo>
                    <a:pt x="16" y="95"/>
                  </a:lnTo>
                  <a:lnTo>
                    <a:pt x="11" y="92"/>
                  </a:lnTo>
                  <a:lnTo>
                    <a:pt x="6" y="87"/>
                  </a:lnTo>
                  <a:lnTo>
                    <a:pt x="5" y="84"/>
                  </a:lnTo>
                  <a:lnTo>
                    <a:pt x="1" y="79"/>
                  </a:lnTo>
                  <a:lnTo>
                    <a:pt x="1" y="74"/>
                  </a:lnTo>
                  <a:lnTo>
                    <a:pt x="0" y="69"/>
                  </a:lnTo>
                  <a:lnTo>
                    <a:pt x="0" y="64"/>
                  </a:lnTo>
                  <a:close/>
                  <a:moveTo>
                    <a:pt x="23" y="62"/>
                  </a:moveTo>
                  <a:lnTo>
                    <a:pt x="23" y="67"/>
                  </a:lnTo>
                  <a:lnTo>
                    <a:pt x="24" y="72"/>
                  </a:lnTo>
                  <a:lnTo>
                    <a:pt x="26" y="77"/>
                  </a:lnTo>
                  <a:lnTo>
                    <a:pt x="31" y="81"/>
                  </a:lnTo>
                  <a:lnTo>
                    <a:pt x="34" y="84"/>
                  </a:lnTo>
                  <a:lnTo>
                    <a:pt x="39" y="86"/>
                  </a:lnTo>
                  <a:lnTo>
                    <a:pt x="44" y="87"/>
                  </a:lnTo>
                  <a:lnTo>
                    <a:pt x="51" y="87"/>
                  </a:lnTo>
                  <a:lnTo>
                    <a:pt x="56" y="87"/>
                  </a:lnTo>
                  <a:lnTo>
                    <a:pt x="61" y="87"/>
                  </a:lnTo>
                  <a:lnTo>
                    <a:pt x="66" y="84"/>
                  </a:lnTo>
                  <a:lnTo>
                    <a:pt x="71" y="82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2" y="71"/>
                  </a:lnTo>
                  <a:lnTo>
                    <a:pt x="87" y="66"/>
                  </a:lnTo>
                  <a:lnTo>
                    <a:pt x="89" y="59"/>
                  </a:lnTo>
                  <a:lnTo>
                    <a:pt x="90" y="54"/>
                  </a:lnTo>
                  <a:lnTo>
                    <a:pt x="92" y="49"/>
                  </a:lnTo>
                  <a:lnTo>
                    <a:pt x="92" y="43"/>
                  </a:lnTo>
                  <a:lnTo>
                    <a:pt x="92" y="38"/>
                  </a:lnTo>
                  <a:lnTo>
                    <a:pt x="90" y="33"/>
                  </a:lnTo>
                  <a:lnTo>
                    <a:pt x="89" y="28"/>
                  </a:lnTo>
                  <a:lnTo>
                    <a:pt x="86" y="24"/>
                  </a:lnTo>
                  <a:lnTo>
                    <a:pt x="81" y="21"/>
                  </a:lnTo>
                  <a:lnTo>
                    <a:pt x="76" y="19"/>
                  </a:lnTo>
                  <a:lnTo>
                    <a:pt x="71" y="19"/>
                  </a:lnTo>
                  <a:lnTo>
                    <a:pt x="66" y="18"/>
                  </a:lnTo>
                  <a:lnTo>
                    <a:pt x="61" y="18"/>
                  </a:lnTo>
                  <a:lnTo>
                    <a:pt x="56" y="19"/>
                  </a:lnTo>
                  <a:lnTo>
                    <a:pt x="53" y="19"/>
                  </a:lnTo>
                  <a:lnTo>
                    <a:pt x="48" y="21"/>
                  </a:lnTo>
                  <a:lnTo>
                    <a:pt x="44" y="23"/>
                  </a:lnTo>
                  <a:lnTo>
                    <a:pt x="41" y="26"/>
                  </a:lnTo>
                  <a:lnTo>
                    <a:pt x="38" y="29"/>
                  </a:lnTo>
                  <a:lnTo>
                    <a:pt x="34" y="33"/>
                  </a:lnTo>
                  <a:lnTo>
                    <a:pt x="29" y="39"/>
                  </a:lnTo>
                  <a:lnTo>
                    <a:pt x="26" y="48"/>
                  </a:lnTo>
                  <a:lnTo>
                    <a:pt x="23" y="56"/>
                  </a:lnTo>
                  <a:lnTo>
                    <a:pt x="23" y="62"/>
                  </a:lnTo>
                  <a:close/>
                  <a:moveTo>
                    <a:pt x="127" y="57"/>
                  </a:moveTo>
                  <a:lnTo>
                    <a:pt x="173" y="57"/>
                  </a:lnTo>
                  <a:lnTo>
                    <a:pt x="166" y="77"/>
                  </a:lnTo>
                  <a:lnTo>
                    <a:pt x="122" y="77"/>
                  </a:lnTo>
                  <a:lnTo>
                    <a:pt x="127" y="57"/>
                  </a:lnTo>
                  <a:close/>
                  <a:moveTo>
                    <a:pt x="203" y="104"/>
                  </a:moveTo>
                  <a:lnTo>
                    <a:pt x="178" y="104"/>
                  </a:lnTo>
                  <a:lnTo>
                    <a:pt x="203" y="1"/>
                  </a:lnTo>
                  <a:lnTo>
                    <a:pt x="255" y="1"/>
                  </a:lnTo>
                  <a:lnTo>
                    <a:pt x="262" y="1"/>
                  </a:lnTo>
                  <a:lnTo>
                    <a:pt x="269" y="1"/>
                  </a:lnTo>
                  <a:lnTo>
                    <a:pt x="274" y="3"/>
                  </a:lnTo>
                  <a:lnTo>
                    <a:pt x="278" y="3"/>
                  </a:lnTo>
                  <a:lnTo>
                    <a:pt x="280" y="5"/>
                  </a:lnTo>
                  <a:lnTo>
                    <a:pt x="283" y="6"/>
                  </a:lnTo>
                  <a:lnTo>
                    <a:pt x="287" y="10"/>
                  </a:lnTo>
                  <a:lnTo>
                    <a:pt x="290" y="13"/>
                  </a:lnTo>
                  <a:lnTo>
                    <a:pt x="292" y="16"/>
                  </a:lnTo>
                  <a:lnTo>
                    <a:pt x="293" y="19"/>
                  </a:lnTo>
                  <a:lnTo>
                    <a:pt x="295" y="23"/>
                  </a:lnTo>
                  <a:lnTo>
                    <a:pt x="295" y="28"/>
                  </a:lnTo>
                  <a:lnTo>
                    <a:pt x="293" y="34"/>
                  </a:lnTo>
                  <a:lnTo>
                    <a:pt x="292" y="39"/>
                  </a:lnTo>
                  <a:lnTo>
                    <a:pt x="290" y="46"/>
                  </a:lnTo>
                  <a:lnTo>
                    <a:pt x="285" y="51"/>
                  </a:lnTo>
                  <a:lnTo>
                    <a:pt x="283" y="53"/>
                  </a:lnTo>
                  <a:lnTo>
                    <a:pt x="280" y="54"/>
                  </a:lnTo>
                  <a:lnTo>
                    <a:pt x="278" y="56"/>
                  </a:lnTo>
                  <a:lnTo>
                    <a:pt x="275" y="57"/>
                  </a:lnTo>
                  <a:lnTo>
                    <a:pt x="272" y="57"/>
                  </a:lnTo>
                  <a:lnTo>
                    <a:pt x="267" y="59"/>
                  </a:lnTo>
                  <a:lnTo>
                    <a:pt x="262" y="59"/>
                  </a:lnTo>
                  <a:lnTo>
                    <a:pt x="259" y="61"/>
                  </a:lnTo>
                  <a:lnTo>
                    <a:pt x="260" y="62"/>
                  </a:lnTo>
                  <a:lnTo>
                    <a:pt x="262" y="64"/>
                  </a:lnTo>
                  <a:lnTo>
                    <a:pt x="265" y="67"/>
                  </a:lnTo>
                  <a:lnTo>
                    <a:pt x="267" y="71"/>
                  </a:lnTo>
                  <a:lnTo>
                    <a:pt x="272" y="77"/>
                  </a:lnTo>
                  <a:lnTo>
                    <a:pt x="277" y="84"/>
                  </a:lnTo>
                  <a:lnTo>
                    <a:pt x="280" y="94"/>
                  </a:lnTo>
                  <a:lnTo>
                    <a:pt x="285" y="104"/>
                  </a:lnTo>
                  <a:lnTo>
                    <a:pt x="260" y="104"/>
                  </a:lnTo>
                  <a:lnTo>
                    <a:pt x="259" y="99"/>
                  </a:lnTo>
                  <a:lnTo>
                    <a:pt x="255" y="94"/>
                  </a:lnTo>
                  <a:lnTo>
                    <a:pt x="252" y="86"/>
                  </a:lnTo>
                  <a:lnTo>
                    <a:pt x="247" y="77"/>
                  </a:lnTo>
                  <a:lnTo>
                    <a:pt x="244" y="72"/>
                  </a:lnTo>
                  <a:lnTo>
                    <a:pt x="242" y="69"/>
                  </a:lnTo>
                  <a:lnTo>
                    <a:pt x="239" y="66"/>
                  </a:lnTo>
                  <a:lnTo>
                    <a:pt x="236" y="64"/>
                  </a:lnTo>
                  <a:lnTo>
                    <a:pt x="234" y="62"/>
                  </a:lnTo>
                  <a:lnTo>
                    <a:pt x="231" y="62"/>
                  </a:lnTo>
                  <a:lnTo>
                    <a:pt x="227" y="62"/>
                  </a:lnTo>
                  <a:lnTo>
                    <a:pt x="222" y="62"/>
                  </a:lnTo>
                  <a:lnTo>
                    <a:pt x="213" y="62"/>
                  </a:lnTo>
                  <a:lnTo>
                    <a:pt x="203" y="104"/>
                  </a:lnTo>
                  <a:close/>
                  <a:moveTo>
                    <a:pt x="216" y="46"/>
                  </a:moveTo>
                  <a:lnTo>
                    <a:pt x="229" y="46"/>
                  </a:lnTo>
                  <a:lnTo>
                    <a:pt x="234" y="46"/>
                  </a:lnTo>
                  <a:lnTo>
                    <a:pt x="239" y="46"/>
                  </a:lnTo>
                  <a:lnTo>
                    <a:pt x="242" y="46"/>
                  </a:lnTo>
                  <a:lnTo>
                    <a:pt x="247" y="46"/>
                  </a:lnTo>
                  <a:lnTo>
                    <a:pt x="250" y="46"/>
                  </a:lnTo>
                  <a:lnTo>
                    <a:pt x="252" y="44"/>
                  </a:lnTo>
                  <a:lnTo>
                    <a:pt x="254" y="44"/>
                  </a:lnTo>
                  <a:lnTo>
                    <a:pt x="257" y="44"/>
                  </a:lnTo>
                  <a:lnTo>
                    <a:pt x="260" y="43"/>
                  </a:lnTo>
                  <a:lnTo>
                    <a:pt x="262" y="41"/>
                  </a:lnTo>
                  <a:lnTo>
                    <a:pt x="265" y="39"/>
                  </a:lnTo>
                  <a:lnTo>
                    <a:pt x="267" y="38"/>
                  </a:lnTo>
                  <a:lnTo>
                    <a:pt x="269" y="34"/>
                  </a:lnTo>
                  <a:lnTo>
                    <a:pt x="270" y="33"/>
                  </a:lnTo>
                  <a:lnTo>
                    <a:pt x="272" y="31"/>
                  </a:lnTo>
                  <a:lnTo>
                    <a:pt x="272" y="28"/>
                  </a:lnTo>
                  <a:lnTo>
                    <a:pt x="272" y="26"/>
                  </a:lnTo>
                  <a:lnTo>
                    <a:pt x="270" y="23"/>
                  </a:lnTo>
                  <a:lnTo>
                    <a:pt x="269" y="21"/>
                  </a:lnTo>
                  <a:lnTo>
                    <a:pt x="265" y="19"/>
                  </a:lnTo>
                  <a:lnTo>
                    <a:pt x="264" y="19"/>
                  </a:lnTo>
                  <a:lnTo>
                    <a:pt x="260" y="19"/>
                  </a:lnTo>
                  <a:lnTo>
                    <a:pt x="255" y="18"/>
                  </a:lnTo>
                  <a:lnTo>
                    <a:pt x="250" y="18"/>
                  </a:lnTo>
                  <a:lnTo>
                    <a:pt x="222" y="18"/>
                  </a:lnTo>
                  <a:lnTo>
                    <a:pt x="216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6" name="Freeform 222"/>
            <p:cNvSpPr>
              <a:spLocks/>
            </p:cNvSpPr>
            <p:nvPr/>
          </p:nvSpPr>
          <p:spPr bwMode="auto">
            <a:xfrm>
              <a:off x="4097" y="1324"/>
              <a:ext cx="48" cy="103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25" y="0"/>
                </a:cxn>
                <a:cxn ang="0">
                  <a:pos x="48" y="0"/>
                </a:cxn>
                <a:cxn ang="0">
                  <a:pos x="23" y="103"/>
                </a:cxn>
                <a:cxn ang="0">
                  <a:pos x="0" y="103"/>
                </a:cxn>
              </a:cxnLst>
              <a:rect l="0" t="0" r="r" b="b"/>
              <a:pathLst>
                <a:path w="48" h="103">
                  <a:moveTo>
                    <a:pt x="0" y="103"/>
                  </a:moveTo>
                  <a:lnTo>
                    <a:pt x="25" y="0"/>
                  </a:lnTo>
                  <a:lnTo>
                    <a:pt x="48" y="0"/>
                  </a:lnTo>
                  <a:lnTo>
                    <a:pt x="23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5" name="Freeform 221"/>
            <p:cNvSpPr>
              <a:spLocks/>
            </p:cNvSpPr>
            <p:nvPr/>
          </p:nvSpPr>
          <p:spPr bwMode="auto">
            <a:xfrm>
              <a:off x="4145" y="1324"/>
              <a:ext cx="119" cy="103"/>
            </a:xfrm>
            <a:custGeom>
              <a:avLst/>
              <a:gdLst/>
              <a:ahLst/>
              <a:cxnLst>
                <a:cxn ang="0">
                  <a:pos x="94" y="103"/>
                </a:cxn>
                <a:cxn ang="0">
                  <a:pos x="69" y="103"/>
                </a:cxn>
                <a:cxn ang="0">
                  <a:pos x="40" y="33"/>
                </a:cxn>
                <a:cxn ang="0">
                  <a:pos x="23" y="103"/>
                </a:cxn>
                <a:cxn ang="0">
                  <a:pos x="0" y="103"/>
                </a:cxn>
                <a:cxn ang="0">
                  <a:pos x="25" y="0"/>
                </a:cxn>
                <a:cxn ang="0">
                  <a:pos x="48" y="0"/>
                </a:cxn>
                <a:cxn ang="0">
                  <a:pos x="79" y="70"/>
                </a:cxn>
                <a:cxn ang="0">
                  <a:pos x="96" y="0"/>
                </a:cxn>
                <a:cxn ang="0">
                  <a:pos x="119" y="0"/>
                </a:cxn>
                <a:cxn ang="0">
                  <a:pos x="94" y="103"/>
                </a:cxn>
              </a:cxnLst>
              <a:rect l="0" t="0" r="r" b="b"/>
              <a:pathLst>
                <a:path w="119" h="103">
                  <a:moveTo>
                    <a:pt x="94" y="103"/>
                  </a:moveTo>
                  <a:lnTo>
                    <a:pt x="69" y="103"/>
                  </a:lnTo>
                  <a:lnTo>
                    <a:pt x="40" y="33"/>
                  </a:lnTo>
                  <a:lnTo>
                    <a:pt x="23" y="103"/>
                  </a:lnTo>
                  <a:lnTo>
                    <a:pt x="0" y="103"/>
                  </a:lnTo>
                  <a:lnTo>
                    <a:pt x="25" y="0"/>
                  </a:lnTo>
                  <a:lnTo>
                    <a:pt x="48" y="0"/>
                  </a:lnTo>
                  <a:lnTo>
                    <a:pt x="79" y="70"/>
                  </a:lnTo>
                  <a:lnTo>
                    <a:pt x="96" y="0"/>
                  </a:lnTo>
                  <a:lnTo>
                    <a:pt x="119" y="0"/>
                  </a:lnTo>
                  <a:lnTo>
                    <a:pt x="94" y="1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4" name="Freeform 220"/>
            <p:cNvSpPr>
              <a:spLocks noEditPoints="1"/>
            </p:cNvSpPr>
            <p:nvPr/>
          </p:nvSpPr>
          <p:spPr bwMode="auto">
            <a:xfrm>
              <a:off x="3794" y="1323"/>
              <a:ext cx="599" cy="247"/>
            </a:xfrm>
            <a:custGeom>
              <a:avLst/>
              <a:gdLst/>
              <a:ahLst/>
              <a:cxnLst>
                <a:cxn ang="0">
                  <a:pos x="575" y="94"/>
                </a:cxn>
                <a:cxn ang="0">
                  <a:pos x="554" y="100"/>
                </a:cxn>
                <a:cxn ang="0">
                  <a:pos x="541" y="104"/>
                </a:cxn>
                <a:cxn ang="0">
                  <a:pos x="524" y="104"/>
                </a:cxn>
                <a:cxn ang="0">
                  <a:pos x="506" y="100"/>
                </a:cxn>
                <a:cxn ang="0">
                  <a:pos x="488" y="90"/>
                </a:cxn>
                <a:cxn ang="0">
                  <a:pos x="480" y="56"/>
                </a:cxn>
                <a:cxn ang="0">
                  <a:pos x="488" y="31"/>
                </a:cxn>
                <a:cxn ang="0">
                  <a:pos x="500" y="16"/>
                </a:cxn>
                <a:cxn ang="0">
                  <a:pos x="514" y="6"/>
                </a:cxn>
                <a:cxn ang="0">
                  <a:pos x="533" y="1"/>
                </a:cxn>
                <a:cxn ang="0">
                  <a:pos x="551" y="0"/>
                </a:cxn>
                <a:cxn ang="0">
                  <a:pos x="569" y="3"/>
                </a:cxn>
                <a:cxn ang="0">
                  <a:pos x="585" y="13"/>
                </a:cxn>
                <a:cxn ang="0">
                  <a:pos x="574" y="34"/>
                </a:cxn>
                <a:cxn ang="0">
                  <a:pos x="564" y="23"/>
                </a:cxn>
                <a:cxn ang="0">
                  <a:pos x="547" y="18"/>
                </a:cxn>
                <a:cxn ang="0">
                  <a:pos x="524" y="23"/>
                </a:cxn>
                <a:cxn ang="0">
                  <a:pos x="508" y="39"/>
                </a:cxn>
                <a:cxn ang="0">
                  <a:pos x="503" y="62"/>
                </a:cxn>
                <a:cxn ang="0">
                  <a:pos x="509" y="81"/>
                </a:cxn>
                <a:cxn ang="0">
                  <a:pos x="529" y="87"/>
                </a:cxn>
                <a:cxn ang="0">
                  <a:pos x="546" y="84"/>
                </a:cxn>
                <a:cxn ang="0">
                  <a:pos x="561" y="81"/>
                </a:cxn>
                <a:cxn ang="0">
                  <a:pos x="0" y="213"/>
                </a:cxn>
                <a:cxn ang="0">
                  <a:pos x="26" y="224"/>
                </a:cxn>
                <a:cxn ang="0">
                  <a:pos x="41" y="229"/>
                </a:cxn>
                <a:cxn ang="0">
                  <a:pos x="61" y="229"/>
                </a:cxn>
                <a:cxn ang="0">
                  <a:pos x="71" y="221"/>
                </a:cxn>
                <a:cxn ang="0">
                  <a:pos x="67" y="213"/>
                </a:cxn>
                <a:cxn ang="0">
                  <a:pos x="54" y="204"/>
                </a:cxn>
                <a:cxn ang="0">
                  <a:pos x="31" y="196"/>
                </a:cxn>
                <a:cxn ang="0">
                  <a:pos x="20" y="188"/>
                </a:cxn>
                <a:cxn ang="0">
                  <a:pos x="15" y="176"/>
                </a:cxn>
                <a:cxn ang="0">
                  <a:pos x="20" y="157"/>
                </a:cxn>
                <a:cxn ang="0">
                  <a:pos x="34" y="147"/>
                </a:cxn>
                <a:cxn ang="0">
                  <a:pos x="51" y="143"/>
                </a:cxn>
                <a:cxn ang="0">
                  <a:pos x="71" y="145"/>
                </a:cxn>
                <a:cxn ang="0">
                  <a:pos x="86" y="150"/>
                </a:cxn>
                <a:cxn ang="0">
                  <a:pos x="100" y="168"/>
                </a:cxn>
                <a:cxn ang="0">
                  <a:pos x="76" y="170"/>
                </a:cxn>
                <a:cxn ang="0">
                  <a:pos x="66" y="161"/>
                </a:cxn>
                <a:cxn ang="0">
                  <a:pos x="48" y="161"/>
                </a:cxn>
                <a:cxn ang="0">
                  <a:pos x="38" y="168"/>
                </a:cxn>
                <a:cxn ang="0">
                  <a:pos x="38" y="175"/>
                </a:cxn>
                <a:cxn ang="0">
                  <a:pos x="48" y="181"/>
                </a:cxn>
                <a:cxn ang="0">
                  <a:pos x="69" y="190"/>
                </a:cxn>
                <a:cxn ang="0">
                  <a:pos x="81" y="196"/>
                </a:cxn>
                <a:cxn ang="0">
                  <a:pos x="92" y="206"/>
                </a:cxn>
                <a:cxn ang="0">
                  <a:pos x="91" y="229"/>
                </a:cxn>
                <a:cxn ang="0">
                  <a:pos x="74" y="242"/>
                </a:cxn>
                <a:cxn ang="0">
                  <a:pos x="58" y="247"/>
                </a:cxn>
                <a:cxn ang="0">
                  <a:pos x="39" y="247"/>
                </a:cxn>
                <a:cxn ang="0">
                  <a:pos x="26" y="246"/>
                </a:cxn>
                <a:cxn ang="0">
                  <a:pos x="11" y="239"/>
                </a:cxn>
                <a:cxn ang="0">
                  <a:pos x="1" y="223"/>
                </a:cxn>
              </a:cxnLst>
              <a:rect l="0" t="0" r="r" b="b"/>
              <a:pathLst>
                <a:path w="599" h="247">
                  <a:moveTo>
                    <a:pt x="538" y="49"/>
                  </a:moveTo>
                  <a:lnTo>
                    <a:pt x="592" y="49"/>
                  </a:lnTo>
                  <a:lnTo>
                    <a:pt x="580" y="92"/>
                  </a:lnTo>
                  <a:lnTo>
                    <a:pt x="575" y="94"/>
                  </a:lnTo>
                  <a:lnTo>
                    <a:pt x="571" y="97"/>
                  </a:lnTo>
                  <a:lnTo>
                    <a:pt x="566" y="99"/>
                  </a:lnTo>
                  <a:lnTo>
                    <a:pt x="557" y="100"/>
                  </a:lnTo>
                  <a:lnTo>
                    <a:pt x="554" y="100"/>
                  </a:lnTo>
                  <a:lnTo>
                    <a:pt x="551" y="102"/>
                  </a:lnTo>
                  <a:lnTo>
                    <a:pt x="547" y="102"/>
                  </a:lnTo>
                  <a:lnTo>
                    <a:pt x="544" y="104"/>
                  </a:lnTo>
                  <a:lnTo>
                    <a:pt x="541" y="104"/>
                  </a:lnTo>
                  <a:lnTo>
                    <a:pt x="538" y="104"/>
                  </a:lnTo>
                  <a:lnTo>
                    <a:pt x="533" y="104"/>
                  </a:lnTo>
                  <a:lnTo>
                    <a:pt x="529" y="104"/>
                  </a:lnTo>
                  <a:lnTo>
                    <a:pt x="524" y="104"/>
                  </a:lnTo>
                  <a:lnTo>
                    <a:pt x="519" y="104"/>
                  </a:lnTo>
                  <a:lnTo>
                    <a:pt x="514" y="104"/>
                  </a:lnTo>
                  <a:lnTo>
                    <a:pt x="509" y="102"/>
                  </a:lnTo>
                  <a:lnTo>
                    <a:pt x="506" y="100"/>
                  </a:lnTo>
                  <a:lnTo>
                    <a:pt x="501" y="99"/>
                  </a:lnTo>
                  <a:lnTo>
                    <a:pt x="498" y="99"/>
                  </a:lnTo>
                  <a:lnTo>
                    <a:pt x="495" y="95"/>
                  </a:lnTo>
                  <a:lnTo>
                    <a:pt x="488" y="90"/>
                  </a:lnTo>
                  <a:lnTo>
                    <a:pt x="483" y="82"/>
                  </a:lnTo>
                  <a:lnTo>
                    <a:pt x="480" y="72"/>
                  </a:lnTo>
                  <a:lnTo>
                    <a:pt x="480" y="62"/>
                  </a:lnTo>
                  <a:lnTo>
                    <a:pt x="480" y="56"/>
                  </a:lnTo>
                  <a:lnTo>
                    <a:pt x="481" y="48"/>
                  </a:lnTo>
                  <a:lnTo>
                    <a:pt x="483" y="41"/>
                  </a:lnTo>
                  <a:lnTo>
                    <a:pt x="486" y="34"/>
                  </a:lnTo>
                  <a:lnTo>
                    <a:pt x="488" y="31"/>
                  </a:lnTo>
                  <a:lnTo>
                    <a:pt x="491" y="28"/>
                  </a:lnTo>
                  <a:lnTo>
                    <a:pt x="495" y="23"/>
                  </a:lnTo>
                  <a:lnTo>
                    <a:pt x="496" y="19"/>
                  </a:lnTo>
                  <a:lnTo>
                    <a:pt x="500" y="16"/>
                  </a:lnTo>
                  <a:lnTo>
                    <a:pt x="503" y="15"/>
                  </a:lnTo>
                  <a:lnTo>
                    <a:pt x="506" y="11"/>
                  </a:lnTo>
                  <a:lnTo>
                    <a:pt x="511" y="10"/>
                  </a:lnTo>
                  <a:lnTo>
                    <a:pt x="514" y="6"/>
                  </a:lnTo>
                  <a:lnTo>
                    <a:pt x="519" y="6"/>
                  </a:lnTo>
                  <a:lnTo>
                    <a:pt x="523" y="3"/>
                  </a:lnTo>
                  <a:lnTo>
                    <a:pt x="528" y="3"/>
                  </a:lnTo>
                  <a:lnTo>
                    <a:pt x="533" y="1"/>
                  </a:lnTo>
                  <a:lnTo>
                    <a:pt x="538" y="1"/>
                  </a:lnTo>
                  <a:lnTo>
                    <a:pt x="542" y="0"/>
                  </a:lnTo>
                  <a:lnTo>
                    <a:pt x="547" y="0"/>
                  </a:lnTo>
                  <a:lnTo>
                    <a:pt x="551" y="0"/>
                  </a:lnTo>
                  <a:lnTo>
                    <a:pt x="556" y="1"/>
                  </a:lnTo>
                  <a:lnTo>
                    <a:pt x="561" y="1"/>
                  </a:lnTo>
                  <a:lnTo>
                    <a:pt x="566" y="3"/>
                  </a:lnTo>
                  <a:lnTo>
                    <a:pt x="569" y="3"/>
                  </a:lnTo>
                  <a:lnTo>
                    <a:pt x="574" y="5"/>
                  </a:lnTo>
                  <a:lnTo>
                    <a:pt x="577" y="6"/>
                  </a:lnTo>
                  <a:lnTo>
                    <a:pt x="580" y="8"/>
                  </a:lnTo>
                  <a:lnTo>
                    <a:pt x="585" y="13"/>
                  </a:lnTo>
                  <a:lnTo>
                    <a:pt x="590" y="19"/>
                  </a:lnTo>
                  <a:lnTo>
                    <a:pt x="595" y="26"/>
                  </a:lnTo>
                  <a:lnTo>
                    <a:pt x="599" y="33"/>
                  </a:lnTo>
                  <a:lnTo>
                    <a:pt x="574" y="34"/>
                  </a:lnTo>
                  <a:lnTo>
                    <a:pt x="572" y="31"/>
                  </a:lnTo>
                  <a:lnTo>
                    <a:pt x="571" y="28"/>
                  </a:lnTo>
                  <a:lnTo>
                    <a:pt x="567" y="24"/>
                  </a:lnTo>
                  <a:lnTo>
                    <a:pt x="564" y="23"/>
                  </a:lnTo>
                  <a:lnTo>
                    <a:pt x="561" y="21"/>
                  </a:lnTo>
                  <a:lnTo>
                    <a:pt x="556" y="19"/>
                  </a:lnTo>
                  <a:lnTo>
                    <a:pt x="551" y="18"/>
                  </a:lnTo>
                  <a:lnTo>
                    <a:pt x="547" y="18"/>
                  </a:lnTo>
                  <a:lnTo>
                    <a:pt x="541" y="18"/>
                  </a:lnTo>
                  <a:lnTo>
                    <a:pt x="536" y="19"/>
                  </a:lnTo>
                  <a:lnTo>
                    <a:pt x="529" y="21"/>
                  </a:lnTo>
                  <a:lnTo>
                    <a:pt x="524" y="23"/>
                  </a:lnTo>
                  <a:lnTo>
                    <a:pt x="519" y="26"/>
                  </a:lnTo>
                  <a:lnTo>
                    <a:pt x="516" y="29"/>
                  </a:lnTo>
                  <a:lnTo>
                    <a:pt x="511" y="34"/>
                  </a:lnTo>
                  <a:lnTo>
                    <a:pt x="508" y="39"/>
                  </a:lnTo>
                  <a:lnTo>
                    <a:pt x="506" y="44"/>
                  </a:lnTo>
                  <a:lnTo>
                    <a:pt x="505" y="51"/>
                  </a:lnTo>
                  <a:lnTo>
                    <a:pt x="503" y="56"/>
                  </a:lnTo>
                  <a:lnTo>
                    <a:pt x="503" y="62"/>
                  </a:lnTo>
                  <a:lnTo>
                    <a:pt x="503" y="67"/>
                  </a:lnTo>
                  <a:lnTo>
                    <a:pt x="505" y="72"/>
                  </a:lnTo>
                  <a:lnTo>
                    <a:pt x="506" y="77"/>
                  </a:lnTo>
                  <a:lnTo>
                    <a:pt x="509" y="81"/>
                  </a:lnTo>
                  <a:lnTo>
                    <a:pt x="514" y="84"/>
                  </a:lnTo>
                  <a:lnTo>
                    <a:pt x="519" y="86"/>
                  </a:lnTo>
                  <a:lnTo>
                    <a:pt x="523" y="86"/>
                  </a:lnTo>
                  <a:lnTo>
                    <a:pt x="529" y="87"/>
                  </a:lnTo>
                  <a:lnTo>
                    <a:pt x="533" y="87"/>
                  </a:lnTo>
                  <a:lnTo>
                    <a:pt x="538" y="86"/>
                  </a:lnTo>
                  <a:lnTo>
                    <a:pt x="542" y="86"/>
                  </a:lnTo>
                  <a:lnTo>
                    <a:pt x="546" y="84"/>
                  </a:lnTo>
                  <a:lnTo>
                    <a:pt x="549" y="84"/>
                  </a:lnTo>
                  <a:lnTo>
                    <a:pt x="554" y="82"/>
                  </a:lnTo>
                  <a:lnTo>
                    <a:pt x="557" y="81"/>
                  </a:lnTo>
                  <a:lnTo>
                    <a:pt x="561" y="81"/>
                  </a:lnTo>
                  <a:lnTo>
                    <a:pt x="564" y="66"/>
                  </a:lnTo>
                  <a:lnTo>
                    <a:pt x="533" y="66"/>
                  </a:lnTo>
                  <a:lnTo>
                    <a:pt x="538" y="49"/>
                  </a:lnTo>
                  <a:close/>
                  <a:moveTo>
                    <a:pt x="0" y="213"/>
                  </a:moveTo>
                  <a:lnTo>
                    <a:pt x="25" y="213"/>
                  </a:lnTo>
                  <a:lnTo>
                    <a:pt x="25" y="216"/>
                  </a:lnTo>
                  <a:lnTo>
                    <a:pt x="25" y="221"/>
                  </a:lnTo>
                  <a:lnTo>
                    <a:pt x="26" y="224"/>
                  </a:lnTo>
                  <a:lnTo>
                    <a:pt x="28" y="226"/>
                  </a:lnTo>
                  <a:lnTo>
                    <a:pt x="31" y="228"/>
                  </a:lnTo>
                  <a:lnTo>
                    <a:pt x="36" y="229"/>
                  </a:lnTo>
                  <a:lnTo>
                    <a:pt x="41" y="229"/>
                  </a:lnTo>
                  <a:lnTo>
                    <a:pt x="48" y="231"/>
                  </a:lnTo>
                  <a:lnTo>
                    <a:pt x="53" y="231"/>
                  </a:lnTo>
                  <a:lnTo>
                    <a:pt x="58" y="229"/>
                  </a:lnTo>
                  <a:lnTo>
                    <a:pt x="61" y="229"/>
                  </a:lnTo>
                  <a:lnTo>
                    <a:pt x="64" y="228"/>
                  </a:lnTo>
                  <a:lnTo>
                    <a:pt x="67" y="224"/>
                  </a:lnTo>
                  <a:lnTo>
                    <a:pt x="69" y="223"/>
                  </a:lnTo>
                  <a:lnTo>
                    <a:pt x="71" y="221"/>
                  </a:lnTo>
                  <a:lnTo>
                    <a:pt x="71" y="218"/>
                  </a:lnTo>
                  <a:lnTo>
                    <a:pt x="71" y="216"/>
                  </a:lnTo>
                  <a:lnTo>
                    <a:pt x="69" y="214"/>
                  </a:lnTo>
                  <a:lnTo>
                    <a:pt x="67" y="213"/>
                  </a:lnTo>
                  <a:lnTo>
                    <a:pt x="66" y="211"/>
                  </a:lnTo>
                  <a:lnTo>
                    <a:pt x="62" y="209"/>
                  </a:lnTo>
                  <a:lnTo>
                    <a:pt x="59" y="208"/>
                  </a:lnTo>
                  <a:lnTo>
                    <a:pt x="54" y="204"/>
                  </a:lnTo>
                  <a:lnTo>
                    <a:pt x="49" y="203"/>
                  </a:lnTo>
                  <a:lnTo>
                    <a:pt x="43" y="199"/>
                  </a:lnTo>
                  <a:lnTo>
                    <a:pt x="36" y="198"/>
                  </a:lnTo>
                  <a:lnTo>
                    <a:pt x="31" y="196"/>
                  </a:lnTo>
                  <a:lnTo>
                    <a:pt x="28" y="195"/>
                  </a:lnTo>
                  <a:lnTo>
                    <a:pt x="25" y="193"/>
                  </a:lnTo>
                  <a:lnTo>
                    <a:pt x="23" y="191"/>
                  </a:lnTo>
                  <a:lnTo>
                    <a:pt x="20" y="188"/>
                  </a:lnTo>
                  <a:lnTo>
                    <a:pt x="18" y="185"/>
                  </a:lnTo>
                  <a:lnTo>
                    <a:pt x="16" y="183"/>
                  </a:lnTo>
                  <a:lnTo>
                    <a:pt x="15" y="180"/>
                  </a:lnTo>
                  <a:lnTo>
                    <a:pt x="15" y="176"/>
                  </a:lnTo>
                  <a:lnTo>
                    <a:pt x="15" y="173"/>
                  </a:lnTo>
                  <a:lnTo>
                    <a:pt x="15" y="166"/>
                  </a:lnTo>
                  <a:lnTo>
                    <a:pt x="16" y="161"/>
                  </a:lnTo>
                  <a:lnTo>
                    <a:pt x="20" y="157"/>
                  </a:lnTo>
                  <a:lnTo>
                    <a:pt x="25" y="152"/>
                  </a:lnTo>
                  <a:lnTo>
                    <a:pt x="28" y="150"/>
                  </a:lnTo>
                  <a:lnTo>
                    <a:pt x="31" y="148"/>
                  </a:lnTo>
                  <a:lnTo>
                    <a:pt x="34" y="147"/>
                  </a:lnTo>
                  <a:lnTo>
                    <a:pt x="38" y="145"/>
                  </a:lnTo>
                  <a:lnTo>
                    <a:pt x="43" y="143"/>
                  </a:lnTo>
                  <a:lnTo>
                    <a:pt x="46" y="143"/>
                  </a:lnTo>
                  <a:lnTo>
                    <a:pt x="51" y="143"/>
                  </a:lnTo>
                  <a:lnTo>
                    <a:pt x="56" y="143"/>
                  </a:lnTo>
                  <a:lnTo>
                    <a:pt x="61" y="143"/>
                  </a:lnTo>
                  <a:lnTo>
                    <a:pt x="66" y="143"/>
                  </a:lnTo>
                  <a:lnTo>
                    <a:pt x="71" y="145"/>
                  </a:lnTo>
                  <a:lnTo>
                    <a:pt x="76" y="145"/>
                  </a:lnTo>
                  <a:lnTo>
                    <a:pt x="79" y="147"/>
                  </a:lnTo>
                  <a:lnTo>
                    <a:pt x="82" y="148"/>
                  </a:lnTo>
                  <a:lnTo>
                    <a:pt x="86" y="150"/>
                  </a:lnTo>
                  <a:lnTo>
                    <a:pt x="89" y="152"/>
                  </a:lnTo>
                  <a:lnTo>
                    <a:pt x="94" y="157"/>
                  </a:lnTo>
                  <a:lnTo>
                    <a:pt x="99" y="161"/>
                  </a:lnTo>
                  <a:lnTo>
                    <a:pt x="100" y="168"/>
                  </a:lnTo>
                  <a:lnTo>
                    <a:pt x="102" y="176"/>
                  </a:lnTo>
                  <a:lnTo>
                    <a:pt x="77" y="176"/>
                  </a:lnTo>
                  <a:lnTo>
                    <a:pt x="76" y="173"/>
                  </a:lnTo>
                  <a:lnTo>
                    <a:pt x="76" y="170"/>
                  </a:lnTo>
                  <a:lnTo>
                    <a:pt x="74" y="166"/>
                  </a:lnTo>
                  <a:lnTo>
                    <a:pt x="72" y="165"/>
                  </a:lnTo>
                  <a:lnTo>
                    <a:pt x="69" y="163"/>
                  </a:lnTo>
                  <a:lnTo>
                    <a:pt x="66" y="161"/>
                  </a:lnTo>
                  <a:lnTo>
                    <a:pt x="61" y="161"/>
                  </a:lnTo>
                  <a:lnTo>
                    <a:pt x="56" y="161"/>
                  </a:lnTo>
                  <a:lnTo>
                    <a:pt x="51" y="161"/>
                  </a:lnTo>
                  <a:lnTo>
                    <a:pt x="48" y="161"/>
                  </a:lnTo>
                  <a:lnTo>
                    <a:pt x="44" y="163"/>
                  </a:lnTo>
                  <a:lnTo>
                    <a:pt x="41" y="163"/>
                  </a:lnTo>
                  <a:lnTo>
                    <a:pt x="39" y="165"/>
                  </a:lnTo>
                  <a:lnTo>
                    <a:pt x="38" y="168"/>
                  </a:lnTo>
                  <a:lnTo>
                    <a:pt x="38" y="170"/>
                  </a:lnTo>
                  <a:lnTo>
                    <a:pt x="38" y="171"/>
                  </a:lnTo>
                  <a:lnTo>
                    <a:pt x="38" y="173"/>
                  </a:lnTo>
                  <a:lnTo>
                    <a:pt x="38" y="175"/>
                  </a:lnTo>
                  <a:lnTo>
                    <a:pt x="39" y="176"/>
                  </a:lnTo>
                  <a:lnTo>
                    <a:pt x="41" y="180"/>
                  </a:lnTo>
                  <a:lnTo>
                    <a:pt x="44" y="180"/>
                  </a:lnTo>
                  <a:lnTo>
                    <a:pt x="48" y="181"/>
                  </a:lnTo>
                  <a:lnTo>
                    <a:pt x="53" y="185"/>
                  </a:lnTo>
                  <a:lnTo>
                    <a:pt x="59" y="186"/>
                  </a:lnTo>
                  <a:lnTo>
                    <a:pt x="64" y="188"/>
                  </a:lnTo>
                  <a:lnTo>
                    <a:pt x="69" y="190"/>
                  </a:lnTo>
                  <a:lnTo>
                    <a:pt x="72" y="191"/>
                  </a:lnTo>
                  <a:lnTo>
                    <a:pt x="76" y="193"/>
                  </a:lnTo>
                  <a:lnTo>
                    <a:pt x="79" y="195"/>
                  </a:lnTo>
                  <a:lnTo>
                    <a:pt x="81" y="196"/>
                  </a:lnTo>
                  <a:lnTo>
                    <a:pt x="82" y="198"/>
                  </a:lnTo>
                  <a:lnTo>
                    <a:pt x="84" y="199"/>
                  </a:lnTo>
                  <a:lnTo>
                    <a:pt x="89" y="203"/>
                  </a:lnTo>
                  <a:lnTo>
                    <a:pt x="92" y="206"/>
                  </a:lnTo>
                  <a:lnTo>
                    <a:pt x="92" y="211"/>
                  </a:lnTo>
                  <a:lnTo>
                    <a:pt x="94" y="216"/>
                  </a:lnTo>
                  <a:lnTo>
                    <a:pt x="92" y="223"/>
                  </a:lnTo>
                  <a:lnTo>
                    <a:pt x="91" y="229"/>
                  </a:lnTo>
                  <a:lnTo>
                    <a:pt x="87" y="234"/>
                  </a:lnTo>
                  <a:lnTo>
                    <a:pt x="81" y="239"/>
                  </a:lnTo>
                  <a:lnTo>
                    <a:pt x="77" y="241"/>
                  </a:lnTo>
                  <a:lnTo>
                    <a:pt x="74" y="242"/>
                  </a:lnTo>
                  <a:lnTo>
                    <a:pt x="71" y="244"/>
                  </a:lnTo>
                  <a:lnTo>
                    <a:pt x="66" y="246"/>
                  </a:lnTo>
                  <a:lnTo>
                    <a:pt x="62" y="247"/>
                  </a:lnTo>
                  <a:lnTo>
                    <a:pt x="58" y="247"/>
                  </a:lnTo>
                  <a:lnTo>
                    <a:pt x="53" y="247"/>
                  </a:lnTo>
                  <a:lnTo>
                    <a:pt x="48" y="247"/>
                  </a:lnTo>
                  <a:lnTo>
                    <a:pt x="43" y="247"/>
                  </a:lnTo>
                  <a:lnTo>
                    <a:pt x="39" y="247"/>
                  </a:lnTo>
                  <a:lnTo>
                    <a:pt x="36" y="247"/>
                  </a:lnTo>
                  <a:lnTo>
                    <a:pt x="33" y="247"/>
                  </a:lnTo>
                  <a:lnTo>
                    <a:pt x="29" y="246"/>
                  </a:lnTo>
                  <a:lnTo>
                    <a:pt x="26" y="246"/>
                  </a:lnTo>
                  <a:lnTo>
                    <a:pt x="23" y="244"/>
                  </a:lnTo>
                  <a:lnTo>
                    <a:pt x="21" y="244"/>
                  </a:lnTo>
                  <a:lnTo>
                    <a:pt x="16" y="241"/>
                  </a:lnTo>
                  <a:lnTo>
                    <a:pt x="11" y="239"/>
                  </a:lnTo>
                  <a:lnTo>
                    <a:pt x="8" y="236"/>
                  </a:lnTo>
                  <a:lnTo>
                    <a:pt x="5" y="231"/>
                  </a:lnTo>
                  <a:lnTo>
                    <a:pt x="3" y="228"/>
                  </a:lnTo>
                  <a:lnTo>
                    <a:pt x="1" y="223"/>
                  </a:lnTo>
                  <a:lnTo>
                    <a:pt x="0" y="218"/>
                  </a:lnTo>
                  <a:lnTo>
                    <a:pt x="0" y="2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3" name="Freeform 219"/>
            <p:cNvSpPr>
              <a:spLocks/>
            </p:cNvSpPr>
            <p:nvPr/>
          </p:nvSpPr>
          <p:spPr bwMode="auto">
            <a:xfrm>
              <a:off x="3901" y="1466"/>
              <a:ext cx="115" cy="104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26" y="0"/>
                </a:cxn>
                <a:cxn ang="0">
                  <a:pos x="115" y="0"/>
                </a:cxn>
                <a:cxn ang="0">
                  <a:pos x="109" y="18"/>
                </a:cxn>
                <a:cxn ang="0">
                  <a:pos x="46" y="18"/>
                </a:cxn>
                <a:cxn ang="0">
                  <a:pos x="40" y="42"/>
                </a:cxn>
                <a:cxn ang="0">
                  <a:pos x="104" y="42"/>
                </a:cxn>
                <a:cxn ang="0">
                  <a:pos x="99" y="60"/>
                </a:cxn>
                <a:cxn ang="0">
                  <a:pos x="36" y="60"/>
                </a:cxn>
                <a:cxn ang="0">
                  <a:pos x="28" y="88"/>
                </a:cxn>
                <a:cxn ang="0">
                  <a:pos x="99" y="88"/>
                </a:cxn>
                <a:cxn ang="0">
                  <a:pos x="94" y="104"/>
                </a:cxn>
                <a:cxn ang="0">
                  <a:pos x="0" y="104"/>
                </a:cxn>
              </a:cxnLst>
              <a:rect l="0" t="0" r="r" b="b"/>
              <a:pathLst>
                <a:path w="115" h="104">
                  <a:moveTo>
                    <a:pt x="0" y="104"/>
                  </a:moveTo>
                  <a:lnTo>
                    <a:pt x="26" y="0"/>
                  </a:lnTo>
                  <a:lnTo>
                    <a:pt x="115" y="0"/>
                  </a:lnTo>
                  <a:lnTo>
                    <a:pt x="109" y="18"/>
                  </a:lnTo>
                  <a:lnTo>
                    <a:pt x="46" y="18"/>
                  </a:lnTo>
                  <a:lnTo>
                    <a:pt x="40" y="42"/>
                  </a:lnTo>
                  <a:lnTo>
                    <a:pt x="104" y="42"/>
                  </a:lnTo>
                  <a:lnTo>
                    <a:pt x="99" y="60"/>
                  </a:lnTo>
                  <a:lnTo>
                    <a:pt x="36" y="60"/>
                  </a:lnTo>
                  <a:lnTo>
                    <a:pt x="28" y="88"/>
                  </a:lnTo>
                  <a:lnTo>
                    <a:pt x="99" y="88"/>
                  </a:lnTo>
                  <a:lnTo>
                    <a:pt x="94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2" name="Freeform 218"/>
            <p:cNvSpPr>
              <a:spLocks noEditPoints="1"/>
            </p:cNvSpPr>
            <p:nvPr/>
          </p:nvSpPr>
          <p:spPr bwMode="auto">
            <a:xfrm>
              <a:off x="4007" y="1466"/>
              <a:ext cx="219" cy="104"/>
            </a:xfrm>
            <a:custGeom>
              <a:avLst/>
              <a:gdLst/>
              <a:ahLst/>
              <a:cxnLst>
                <a:cxn ang="0">
                  <a:pos x="85" y="81"/>
                </a:cxn>
                <a:cxn ang="0">
                  <a:pos x="39" y="81"/>
                </a:cxn>
                <a:cxn ang="0">
                  <a:pos x="24" y="104"/>
                </a:cxn>
                <a:cxn ang="0">
                  <a:pos x="0" y="104"/>
                </a:cxn>
                <a:cxn ang="0">
                  <a:pos x="64" y="0"/>
                </a:cxn>
                <a:cxn ang="0">
                  <a:pos x="94" y="0"/>
                </a:cxn>
                <a:cxn ang="0">
                  <a:pos x="113" y="104"/>
                </a:cxn>
                <a:cxn ang="0">
                  <a:pos x="89" y="104"/>
                </a:cxn>
                <a:cxn ang="0">
                  <a:pos x="85" y="81"/>
                </a:cxn>
                <a:cxn ang="0">
                  <a:pos x="82" y="65"/>
                </a:cxn>
                <a:cxn ang="0">
                  <a:pos x="75" y="22"/>
                </a:cxn>
                <a:cxn ang="0">
                  <a:pos x="49" y="65"/>
                </a:cxn>
                <a:cxn ang="0">
                  <a:pos x="82" y="65"/>
                </a:cxn>
                <a:cxn ang="0">
                  <a:pos x="127" y="104"/>
                </a:cxn>
                <a:cxn ang="0">
                  <a:pos x="151" y="0"/>
                </a:cxn>
                <a:cxn ang="0">
                  <a:pos x="176" y="0"/>
                </a:cxn>
                <a:cxn ang="0">
                  <a:pos x="155" y="88"/>
                </a:cxn>
                <a:cxn ang="0">
                  <a:pos x="219" y="88"/>
                </a:cxn>
                <a:cxn ang="0">
                  <a:pos x="214" y="104"/>
                </a:cxn>
                <a:cxn ang="0">
                  <a:pos x="127" y="104"/>
                </a:cxn>
              </a:cxnLst>
              <a:rect l="0" t="0" r="r" b="b"/>
              <a:pathLst>
                <a:path w="219" h="104">
                  <a:moveTo>
                    <a:pt x="85" y="81"/>
                  </a:moveTo>
                  <a:lnTo>
                    <a:pt x="39" y="81"/>
                  </a:lnTo>
                  <a:lnTo>
                    <a:pt x="24" y="104"/>
                  </a:lnTo>
                  <a:lnTo>
                    <a:pt x="0" y="104"/>
                  </a:lnTo>
                  <a:lnTo>
                    <a:pt x="64" y="0"/>
                  </a:lnTo>
                  <a:lnTo>
                    <a:pt x="94" y="0"/>
                  </a:lnTo>
                  <a:lnTo>
                    <a:pt x="113" y="104"/>
                  </a:lnTo>
                  <a:lnTo>
                    <a:pt x="89" y="104"/>
                  </a:lnTo>
                  <a:lnTo>
                    <a:pt x="85" y="81"/>
                  </a:lnTo>
                  <a:close/>
                  <a:moveTo>
                    <a:pt x="82" y="65"/>
                  </a:moveTo>
                  <a:lnTo>
                    <a:pt x="75" y="22"/>
                  </a:lnTo>
                  <a:lnTo>
                    <a:pt x="49" y="65"/>
                  </a:lnTo>
                  <a:lnTo>
                    <a:pt x="82" y="65"/>
                  </a:lnTo>
                  <a:close/>
                  <a:moveTo>
                    <a:pt x="127" y="104"/>
                  </a:moveTo>
                  <a:lnTo>
                    <a:pt x="151" y="0"/>
                  </a:lnTo>
                  <a:lnTo>
                    <a:pt x="176" y="0"/>
                  </a:lnTo>
                  <a:lnTo>
                    <a:pt x="155" y="88"/>
                  </a:lnTo>
                  <a:lnTo>
                    <a:pt x="219" y="88"/>
                  </a:lnTo>
                  <a:lnTo>
                    <a:pt x="214" y="104"/>
                  </a:lnTo>
                  <a:lnTo>
                    <a:pt x="127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1" name="Freeform 217"/>
            <p:cNvSpPr>
              <a:spLocks noEditPoints="1"/>
            </p:cNvSpPr>
            <p:nvPr/>
          </p:nvSpPr>
          <p:spPr bwMode="auto">
            <a:xfrm>
              <a:off x="4185" y="1858"/>
              <a:ext cx="217" cy="104"/>
            </a:xfrm>
            <a:custGeom>
              <a:avLst/>
              <a:gdLst/>
              <a:ahLst/>
              <a:cxnLst>
                <a:cxn ang="0">
                  <a:pos x="100" y="67"/>
                </a:cxn>
                <a:cxn ang="0">
                  <a:pos x="92" y="84"/>
                </a:cxn>
                <a:cxn ang="0">
                  <a:pos x="79" y="95"/>
                </a:cxn>
                <a:cxn ang="0">
                  <a:pos x="72" y="99"/>
                </a:cxn>
                <a:cxn ang="0">
                  <a:pos x="64" y="100"/>
                </a:cxn>
                <a:cxn ang="0">
                  <a:pos x="54" y="102"/>
                </a:cxn>
                <a:cxn ang="0">
                  <a:pos x="46" y="104"/>
                </a:cxn>
                <a:cxn ang="0">
                  <a:pos x="34" y="102"/>
                </a:cxn>
                <a:cxn ang="0">
                  <a:pos x="26" y="100"/>
                </a:cxn>
                <a:cxn ang="0">
                  <a:pos x="18" y="97"/>
                </a:cxn>
                <a:cxn ang="0">
                  <a:pos x="11" y="92"/>
                </a:cxn>
                <a:cxn ang="0">
                  <a:pos x="1" y="79"/>
                </a:cxn>
                <a:cxn ang="0">
                  <a:pos x="0" y="61"/>
                </a:cxn>
                <a:cxn ang="0">
                  <a:pos x="1" y="44"/>
                </a:cxn>
                <a:cxn ang="0">
                  <a:pos x="8" y="29"/>
                </a:cxn>
                <a:cxn ang="0">
                  <a:pos x="18" y="16"/>
                </a:cxn>
                <a:cxn ang="0">
                  <a:pos x="29" y="6"/>
                </a:cxn>
                <a:cxn ang="0">
                  <a:pos x="38" y="3"/>
                </a:cxn>
                <a:cxn ang="0">
                  <a:pos x="46" y="1"/>
                </a:cxn>
                <a:cxn ang="0">
                  <a:pos x="54" y="0"/>
                </a:cxn>
                <a:cxn ang="0">
                  <a:pos x="62" y="0"/>
                </a:cxn>
                <a:cxn ang="0">
                  <a:pos x="71" y="0"/>
                </a:cxn>
                <a:cxn ang="0">
                  <a:pos x="79" y="1"/>
                </a:cxn>
                <a:cxn ang="0">
                  <a:pos x="87" y="3"/>
                </a:cxn>
                <a:cxn ang="0">
                  <a:pos x="94" y="8"/>
                </a:cxn>
                <a:cxn ang="0">
                  <a:pos x="104" y="18"/>
                </a:cxn>
                <a:cxn ang="0">
                  <a:pos x="107" y="33"/>
                </a:cxn>
                <a:cxn ang="0">
                  <a:pos x="82" y="29"/>
                </a:cxn>
                <a:cxn ang="0">
                  <a:pos x="79" y="23"/>
                </a:cxn>
                <a:cxn ang="0">
                  <a:pos x="74" y="19"/>
                </a:cxn>
                <a:cxn ang="0">
                  <a:pos x="66" y="16"/>
                </a:cxn>
                <a:cxn ang="0">
                  <a:pos x="56" y="16"/>
                </a:cxn>
                <a:cxn ang="0">
                  <a:pos x="46" y="19"/>
                </a:cxn>
                <a:cxn ang="0">
                  <a:pos x="38" y="24"/>
                </a:cxn>
                <a:cxn ang="0">
                  <a:pos x="31" y="33"/>
                </a:cxn>
                <a:cxn ang="0">
                  <a:pos x="24" y="44"/>
                </a:cxn>
                <a:cxn ang="0">
                  <a:pos x="23" y="56"/>
                </a:cxn>
                <a:cxn ang="0">
                  <a:pos x="23" y="67"/>
                </a:cxn>
                <a:cxn ang="0">
                  <a:pos x="26" y="76"/>
                </a:cxn>
                <a:cxn ang="0">
                  <a:pos x="33" y="84"/>
                </a:cxn>
                <a:cxn ang="0">
                  <a:pos x="43" y="86"/>
                </a:cxn>
                <a:cxn ang="0">
                  <a:pos x="51" y="86"/>
                </a:cxn>
                <a:cxn ang="0">
                  <a:pos x="61" y="84"/>
                </a:cxn>
                <a:cxn ang="0">
                  <a:pos x="69" y="79"/>
                </a:cxn>
                <a:cxn ang="0">
                  <a:pos x="76" y="69"/>
                </a:cxn>
                <a:cxn ang="0">
                  <a:pos x="191" y="81"/>
                </a:cxn>
                <a:cxn ang="0">
                  <a:pos x="130" y="102"/>
                </a:cxn>
                <a:cxn ang="0">
                  <a:pos x="170" y="0"/>
                </a:cxn>
                <a:cxn ang="0">
                  <a:pos x="217" y="102"/>
                </a:cxn>
                <a:cxn ang="0">
                  <a:pos x="191" y="81"/>
                </a:cxn>
                <a:cxn ang="0">
                  <a:pos x="181" y="21"/>
                </a:cxn>
                <a:cxn ang="0">
                  <a:pos x="188" y="64"/>
                </a:cxn>
              </a:cxnLst>
              <a:rect l="0" t="0" r="r" b="b"/>
              <a:pathLst>
                <a:path w="217" h="104">
                  <a:moveTo>
                    <a:pt x="77" y="64"/>
                  </a:moveTo>
                  <a:lnTo>
                    <a:pt x="100" y="67"/>
                  </a:lnTo>
                  <a:lnTo>
                    <a:pt x="97" y="76"/>
                  </a:lnTo>
                  <a:lnTo>
                    <a:pt x="92" y="84"/>
                  </a:lnTo>
                  <a:lnTo>
                    <a:pt x="85" y="90"/>
                  </a:lnTo>
                  <a:lnTo>
                    <a:pt x="79" y="95"/>
                  </a:lnTo>
                  <a:lnTo>
                    <a:pt x="76" y="97"/>
                  </a:lnTo>
                  <a:lnTo>
                    <a:pt x="72" y="99"/>
                  </a:lnTo>
                  <a:lnTo>
                    <a:pt x="67" y="100"/>
                  </a:lnTo>
                  <a:lnTo>
                    <a:pt x="64" y="100"/>
                  </a:lnTo>
                  <a:lnTo>
                    <a:pt x="59" y="102"/>
                  </a:lnTo>
                  <a:lnTo>
                    <a:pt x="54" y="102"/>
                  </a:lnTo>
                  <a:lnTo>
                    <a:pt x="51" y="104"/>
                  </a:lnTo>
                  <a:lnTo>
                    <a:pt x="46" y="104"/>
                  </a:lnTo>
                  <a:lnTo>
                    <a:pt x="39" y="104"/>
                  </a:lnTo>
                  <a:lnTo>
                    <a:pt x="34" y="102"/>
                  </a:lnTo>
                  <a:lnTo>
                    <a:pt x="29" y="102"/>
                  </a:lnTo>
                  <a:lnTo>
                    <a:pt x="26" y="100"/>
                  </a:lnTo>
                  <a:lnTo>
                    <a:pt x="23" y="100"/>
                  </a:lnTo>
                  <a:lnTo>
                    <a:pt x="18" y="97"/>
                  </a:lnTo>
                  <a:lnTo>
                    <a:pt x="15" y="95"/>
                  </a:lnTo>
                  <a:lnTo>
                    <a:pt x="11" y="92"/>
                  </a:lnTo>
                  <a:lnTo>
                    <a:pt x="5" y="87"/>
                  </a:lnTo>
                  <a:lnTo>
                    <a:pt x="1" y="79"/>
                  </a:lnTo>
                  <a:lnTo>
                    <a:pt x="0" y="71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1" y="44"/>
                  </a:lnTo>
                  <a:lnTo>
                    <a:pt x="3" y="36"/>
                  </a:lnTo>
                  <a:lnTo>
                    <a:pt x="8" y="29"/>
                  </a:lnTo>
                  <a:lnTo>
                    <a:pt x="11" y="23"/>
                  </a:lnTo>
                  <a:lnTo>
                    <a:pt x="18" y="16"/>
                  </a:lnTo>
                  <a:lnTo>
                    <a:pt x="23" y="11"/>
                  </a:lnTo>
                  <a:lnTo>
                    <a:pt x="29" y="6"/>
                  </a:lnTo>
                  <a:lnTo>
                    <a:pt x="34" y="5"/>
                  </a:lnTo>
                  <a:lnTo>
                    <a:pt x="38" y="3"/>
                  </a:lnTo>
                  <a:lnTo>
                    <a:pt x="43" y="1"/>
                  </a:lnTo>
                  <a:lnTo>
                    <a:pt x="46" y="1"/>
                  </a:lnTo>
                  <a:lnTo>
                    <a:pt x="51" y="0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79" y="1"/>
                  </a:lnTo>
                  <a:lnTo>
                    <a:pt x="84" y="3"/>
                  </a:lnTo>
                  <a:lnTo>
                    <a:pt x="87" y="3"/>
                  </a:lnTo>
                  <a:lnTo>
                    <a:pt x="90" y="5"/>
                  </a:lnTo>
                  <a:lnTo>
                    <a:pt x="94" y="8"/>
                  </a:lnTo>
                  <a:lnTo>
                    <a:pt x="99" y="11"/>
                  </a:lnTo>
                  <a:lnTo>
                    <a:pt x="104" y="18"/>
                  </a:lnTo>
                  <a:lnTo>
                    <a:pt x="105" y="24"/>
                  </a:lnTo>
                  <a:lnTo>
                    <a:pt x="107" y="33"/>
                  </a:lnTo>
                  <a:lnTo>
                    <a:pt x="84" y="34"/>
                  </a:lnTo>
                  <a:lnTo>
                    <a:pt x="82" y="29"/>
                  </a:lnTo>
                  <a:lnTo>
                    <a:pt x="81" y="26"/>
                  </a:lnTo>
                  <a:lnTo>
                    <a:pt x="79" y="23"/>
                  </a:lnTo>
                  <a:lnTo>
                    <a:pt x="77" y="21"/>
                  </a:lnTo>
                  <a:lnTo>
                    <a:pt x="74" y="19"/>
                  </a:lnTo>
                  <a:lnTo>
                    <a:pt x="71" y="18"/>
                  </a:lnTo>
                  <a:lnTo>
                    <a:pt x="66" y="16"/>
                  </a:lnTo>
                  <a:lnTo>
                    <a:pt x="61" y="16"/>
                  </a:lnTo>
                  <a:lnTo>
                    <a:pt x="56" y="16"/>
                  </a:lnTo>
                  <a:lnTo>
                    <a:pt x="51" y="18"/>
                  </a:lnTo>
                  <a:lnTo>
                    <a:pt x="46" y="19"/>
                  </a:lnTo>
                  <a:lnTo>
                    <a:pt x="43" y="23"/>
                  </a:lnTo>
                  <a:lnTo>
                    <a:pt x="38" y="24"/>
                  </a:lnTo>
                  <a:lnTo>
                    <a:pt x="34" y="29"/>
                  </a:lnTo>
                  <a:lnTo>
                    <a:pt x="31" y="33"/>
                  </a:lnTo>
                  <a:lnTo>
                    <a:pt x="28" y="39"/>
                  </a:lnTo>
                  <a:lnTo>
                    <a:pt x="24" y="44"/>
                  </a:lnTo>
                  <a:lnTo>
                    <a:pt x="24" y="49"/>
                  </a:lnTo>
                  <a:lnTo>
                    <a:pt x="23" y="56"/>
                  </a:lnTo>
                  <a:lnTo>
                    <a:pt x="23" y="61"/>
                  </a:lnTo>
                  <a:lnTo>
                    <a:pt x="23" y="67"/>
                  </a:lnTo>
                  <a:lnTo>
                    <a:pt x="24" y="72"/>
                  </a:lnTo>
                  <a:lnTo>
                    <a:pt x="26" y="76"/>
                  </a:lnTo>
                  <a:lnTo>
                    <a:pt x="29" y="81"/>
                  </a:lnTo>
                  <a:lnTo>
                    <a:pt x="33" y="84"/>
                  </a:lnTo>
                  <a:lnTo>
                    <a:pt x="38" y="86"/>
                  </a:lnTo>
                  <a:lnTo>
                    <a:pt x="43" y="86"/>
                  </a:lnTo>
                  <a:lnTo>
                    <a:pt x="48" y="87"/>
                  </a:lnTo>
                  <a:lnTo>
                    <a:pt x="51" y="86"/>
                  </a:lnTo>
                  <a:lnTo>
                    <a:pt x="56" y="86"/>
                  </a:lnTo>
                  <a:lnTo>
                    <a:pt x="61" y="84"/>
                  </a:lnTo>
                  <a:lnTo>
                    <a:pt x="66" y="81"/>
                  </a:lnTo>
                  <a:lnTo>
                    <a:pt x="69" y="79"/>
                  </a:lnTo>
                  <a:lnTo>
                    <a:pt x="72" y="74"/>
                  </a:lnTo>
                  <a:lnTo>
                    <a:pt x="76" y="69"/>
                  </a:lnTo>
                  <a:lnTo>
                    <a:pt x="77" y="64"/>
                  </a:lnTo>
                  <a:close/>
                  <a:moveTo>
                    <a:pt x="191" y="81"/>
                  </a:moveTo>
                  <a:lnTo>
                    <a:pt x="143" y="81"/>
                  </a:lnTo>
                  <a:lnTo>
                    <a:pt x="130" y="102"/>
                  </a:lnTo>
                  <a:lnTo>
                    <a:pt x="105" y="102"/>
                  </a:lnTo>
                  <a:lnTo>
                    <a:pt x="170" y="0"/>
                  </a:lnTo>
                  <a:lnTo>
                    <a:pt x="199" y="0"/>
                  </a:lnTo>
                  <a:lnTo>
                    <a:pt x="217" y="102"/>
                  </a:lnTo>
                  <a:lnTo>
                    <a:pt x="194" y="102"/>
                  </a:lnTo>
                  <a:lnTo>
                    <a:pt x="191" y="81"/>
                  </a:lnTo>
                  <a:close/>
                  <a:moveTo>
                    <a:pt x="188" y="64"/>
                  </a:moveTo>
                  <a:lnTo>
                    <a:pt x="181" y="21"/>
                  </a:lnTo>
                  <a:lnTo>
                    <a:pt x="155" y="64"/>
                  </a:lnTo>
                  <a:lnTo>
                    <a:pt x="188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0" name="Freeform 216"/>
            <p:cNvSpPr>
              <a:spLocks/>
            </p:cNvSpPr>
            <p:nvPr/>
          </p:nvSpPr>
          <p:spPr bwMode="auto">
            <a:xfrm>
              <a:off x="4419" y="1858"/>
              <a:ext cx="99" cy="102"/>
            </a:xfrm>
            <a:custGeom>
              <a:avLst/>
              <a:gdLst/>
              <a:ahLst/>
              <a:cxnLst>
                <a:cxn ang="0">
                  <a:pos x="38" y="102"/>
                </a:cxn>
                <a:cxn ang="0">
                  <a:pos x="13" y="102"/>
                </a:cxn>
                <a:cxn ang="0">
                  <a:pos x="35" y="16"/>
                </a:cxn>
                <a:cxn ang="0">
                  <a:pos x="0" y="16"/>
                </a:cxn>
                <a:cxn ang="0">
                  <a:pos x="3" y="0"/>
                </a:cxn>
                <a:cxn ang="0">
                  <a:pos x="99" y="0"/>
                </a:cxn>
                <a:cxn ang="0">
                  <a:pos x="94" y="16"/>
                </a:cxn>
                <a:cxn ang="0">
                  <a:pos x="58" y="16"/>
                </a:cxn>
                <a:cxn ang="0">
                  <a:pos x="38" y="102"/>
                </a:cxn>
              </a:cxnLst>
              <a:rect l="0" t="0" r="r" b="b"/>
              <a:pathLst>
                <a:path w="99" h="102">
                  <a:moveTo>
                    <a:pt x="38" y="102"/>
                  </a:moveTo>
                  <a:lnTo>
                    <a:pt x="13" y="102"/>
                  </a:lnTo>
                  <a:lnTo>
                    <a:pt x="35" y="16"/>
                  </a:lnTo>
                  <a:lnTo>
                    <a:pt x="0" y="16"/>
                  </a:lnTo>
                  <a:lnTo>
                    <a:pt x="3" y="0"/>
                  </a:lnTo>
                  <a:lnTo>
                    <a:pt x="99" y="0"/>
                  </a:lnTo>
                  <a:lnTo>
                    <a:pt x="94" y="16"/>
                  </a:lnTo>
                  <a:lnTo>
                    <a:pt x="58" y="16"/>
                  </a:lnTo>
                  <a:lnTo>
                    <a:pt x="38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9" name="Freeform 215"/>
            <p:cNvSpPr>
              <a:spLocks/>
            </p:cNvSpPr>
            <p:nvPr/>
          </p:nvSpPr>
          <p:spPr bwMode="auto">
            <a:xfrm>
              <a:off x="4508" y="1858"/>
              <a:ext cx="120" cy="102"/>
            </a:xfrm>
            <a:custGeom>
              <a:avLst/>
              <a:gdLst/>
              <a:ahLst/>
              <a:cxnLst>
                <a:cxn ang="0">
                  <a:pos x="82" y="57"/>
                </a:cxn>
                <a:cxn ang="0">
                  <a:pos x="36" y="57"/>
                </a:cxn>
                <a:cxn ang="0">
                  <a:pos x="25" y="102"/>
                </a:cxn>
                <a:cxn ang="0">
                  <a:pos x="0" y="102"/>
                </a:cxn>
                <a:cxn ang="0">
                  <a:pos x="25" y="0"/>
                </a:cxn>
                <a:cxn ang="0">
                  <a:pos x="49" y="0"/>
                </a:cxn>
                <a:cxn ang="0">
                  <a:pos x="40" y="41"/>
                </a:cxn>
                <a:cxn ang="0">
                  <a:pos x="86" y="41"/>
                </a:cxn>
                <a:cxn ang="0">
                  <a:pos x="96" y="0"/>
                </a:cxn>
                <a:cxn ang="0">
                  <a:pos x="120" y="0"/>
                </a:cxn>
                <a:cxn ang="0">
                  <a:pos x="96" y="102"/>
                </a:cxn>
                <a:cxn ang="0">
                  <a:pos x="71" y="102"/>
                </a:cxn>
                <a:cxn ang="0">
                  <a:pos x="82" y="57"/>
                </a:cxn>
              </a:cxnLst>
              <a:rect l="0" t="0" r="r" b="b"/>
              <a:pathLst>
                <a:path w="120" h="102">
                  <a:moveTo>
                    <a:pt x="82" y="57"/>
                  </a:moveTo>
                  <a:lnTo>
                    <a:pt x="36" y="57"/>
                  </a:lnTo>
                  <a:lnTo>
                    <a:pt x="25" y="102"/>
                  </a:lnTo>
                  <a:lnTo>
                    <a:pt x="0" y="102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40" y="41"/>
                  </a:lnTo>
                  <a:lnTo>
                    <a:pt x="86" y="41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96" y="102"/>
                  </a:lnTo>
                  <a:lnTo>
                    <a:pt x="71" y="102"/>
                  </a:lnTo>
                  <a:lnTo>
                    <a:pt x="82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8" name="Freeform 214"/>
            <p:cNvSpPr>
              <a:spLocks noEditPoints="1"/>
            </p:cNvSpPr>
            <p:nvPr/>
          </p:nvSpPr>
          <p:spPr bwMode="auto">
            <a:xfrm>
              <a:off x="4637" y="1858"/>
              <a:ext cx="358" cy="104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13" y="24"/>
                </a:cxn>
                <a:cxn ang="0">
                  <a:pos x="31" y="8"/>
                </a:cxn>
                <a:cxn ang="0">
                  <a:pos x="47" y="1"/>
                </a:cxn>
                <a:cxn ang="0">
                  <a:pos x="64" y="0"/>
                </a:cxn>
                <a:cxn ang="0">
                  <a:pos x="82" y="0"/>
                </a:cxn>
                <a:cxn ang="0">
                  <a:pos x="99" y="8"/>
                </a:cxn>
                <a:cxn ang="0">
                  <a:pos x="117" y="33"/>
                </a:cxn>
                <a:cxn ang="0">
                  <a:pos x="112" y="66"/>
                </a:cxn>
                <a:cxn ang="0">
                  <a:pos x="100" y="84"/>
                </a:cxn>
                <a:cxn ang="0">
                  <a:pos x="87" y="94"/>
                </a:cxn>
                <a:cxn ang="0">
                  <a:pos x="72" y="100"/>
                </a:cxn>
                <a:cxn ang="0">
                  <a:pos x="54" y="104"/>
                </a:cxn>
                <a:cxn ang="0">
                  <a:pos x="38" y="102"/>
                </a:cxn>
                <a:cxn ang="0">
                  <a:pos x="24" y="99"/>
                </a:cxn>
                <a:cxn ang="0">
                  <a:pos x="8" y="87"/>
                </a:cxn>
                <a:cxn ang="0">
                  <a:pos x="0" y="67"/>
                </a:cxn>
                <a:cxn ang="0">
                  <a:pos x="24" y="72"/>
                </a:cxn>
                <a:cxn ang="0">
                  <a:pos x="41" y="84"/>
                </a:cxn>
                <a:cxn ang="0">
                  <a:pos x="62" y="86"/>
                </a:cxn>
                <a:cxn ang="0">
                  <a:pos x="80" y="74"/>
                </a:cxn>
                <a:cxn ang="0">
                  <a:pos x="92" y="53"/>
                </a:cxn>
                <a:cxn ang="0">
                  <a:pos x="92" y="31"/>
                </a:cxn>
                <a:cxn ang="0">
                  <a:pos x="77" y="18"/>
                </a:cxn>
                <a:cxn ang="0">
                  <a:pos x="57" y="18"/>
                </a:cxn>
                <a:cxn ang="0">
                  <a:pos x="43" y="24"/>
                </a:cxn>
                <a:cxn ang="0">
                  <a:pos x="26" y="46"/>
                </a:cxn>
                <a:cxn ang="0">
                  <a:pos x="148" y="0"/>
                </a:cxn>
                <a:cxn ang="0">
                  <a:pos x="194" y="0"/>
                </a:cxn>
                <a:cxn ang="0">
                  <a:pos x="207" y="3"/>
                </a:cxn>
                <a:cxn ang="0">
                  <a:pos x="219" y="6"/>
                </a:cxn>
                <a:cxn ang="0">
                  <a:pos x="227" y="15"/>
                </a:cxn>
                <a:cxn ang="0">
                  <a:pos x="234" y="26"/>
                </a:cxn>
                <a:cxn ang="0">
                  <a:pos x="237" y="39"/>
                </a:cxn>
                <a:cxn ang="0">
                  <a:pos x="232" y="66"/>
                </a:cxn>
                <a:cxn ang="0">
                  <a:pos x="216" y="89"/>
                </a:cxn>
                <a:cxn ang="0">
                  <a:pos x="194" y="100"/>
                </a:cxn>
                <a:cxn ang="0">
                  <a:pos x="173" y="102"/>
                </a:cxn>
                <a:cxn ang="0">
                  <a:pos x="163" y="87"/>
                </a:cxn>
                <a:cxn ang="0">
                  <a:pos x="184" y="86"/>
                </a:cxn>
                <a:cxn ang="0">
                  <a:pos x="196" y="81"/>
                </a:cxn>
                <a:cxn ang="0">
                  <a:pos x="207" y="64"/>
                </a:cxn>
                <a:cxn ang="0">
                  <a:pos x="214" y="43"/>
                </a:cxn>
                <a:cxn ang="0">
                  <a:pos x="209" y="26"/>
                </a:cxn>
                <a:cxn ang="0">
                  <a:pos x="198" y="18"/>
                </a:cxn>
                <a:cxn ang="0">
                  <a:pos x="183" y="16"/>
                </a:cxn>
                <a:cxn ang="0">
                  <a:pos x="269" y="0"/>
                </a:cxn>
                <a:cxn ang="0">
                  <a:pos x="282" y="41"/>
                </a:cxn>
                <a:cxn ang="0">
                  <a:pos x="272" y="87"/>
                </a:cxn>
              </a:cxnLst>
              <a:rect l="0" t="0" r="r" b="b"/>
              <a:pathLst>
                <a:path w="358" h="104">
                  <a:moveTo>
                    <a:pt x="0" y="62"/>
                  </a:moveTo>
                  <a:lnTo>
                    <a:pt x="0" y="59"/>
                  </a:lnTo>
                  <a:lnTo>
                    <a:pt x="1" y="54"/>
                  </a:lnTo>
                  <a:lnTo>
                    <a:pt x="1" y="48"/>
                  </a:lnTo>
                  <a:lnTo>
                    <a:pt x="3" y="44"/>
                  </a:lnTo>
                  <a:lnTo>
                    <a:pt x="6" y="36"/>
                  </a:lnTo>
                  <a:lnTo>
                    <a:pt x="8" y="31"/>
                  </a:lnTo>
                  <a:lnTo>
                    <a:pt x="13" y="24"/>
                  </a:lnTo>
                  <a:lnTo>
                    <a:pt x="16" y="19"/>
                  </a:lnTo>
                  <a:lnTo>
                    <a:pt x="19" y="16"/>
                  </a:lnTo>
                  <a:lnTo>
                    <a:pt x="24" y="11"/>
                  </a:lnTo>
                  <a:lnTo>
                    <a:pt x="31" y="8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1"/>
                  </a:lnTo>
                  <a:lnTo>
                    <a:pt x="92" y="3"/>
                  </a:lnTo>
                  <a:lnTo>
                    <a:pt x="95" y="6"/>
                  </a:lnTo>
                  <a:lnTo>
                    <a:pt x="99" y="8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13" y="24"/>
                  </a:lnTo>
                  <a:lnTo>
                    <a:pt x="117" y="33"/>
                  </a:lnTo>
                  <a:lnTo>
                    <a:pt x="117" y="43"/>
                  </a:lnTo>
                  <a:lnTo>
                    <a:pt x="117" y="49"/>
                  </a:lnTo>
                  <a:lnTo>
                    <a:pt x="115" y="57"/>
                  </a:lnTo>
                  <a:lnTo>
                    <a:pt x="112" y="66"/>
                  </a:lnTo>
                  <a:lnTo>
                    <a:pt x="109" y="72"/>
                  </a:lnTo>
                  <a:lnTo>
                    <a:pt x="105" y="76"/>
                  </a:lnTo>
                  <a:lnTo>
                    <a:pt x="104" y="81"/>
                  </a:lnTo>
                  <a:lnTo>
                    <a:pt x="100" y="84"/>
                  </a:lnTo>
                  <a:lnTo>
                    <a:pt x="97" y="86"/>
                  </a:lnTo>
                  <a:lnTo>
                    <a:pt x="95" y="89"/>
                  </a:lnTo>
                  <a:lnTo>
                    <a:pt x="92" y="92"/>
                  </a:lnTo>
                  <a:lnTo>
                    <a:pt x="87" y="94"/>
                  </a:lnTo>
                  <a:lnTo>
                    <a:pt x="84" y="97"/>
                  </a:lnTo>
                  <a:lnTo>
                    <a:pt x="80" y="97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69" y="102"/>
                  </a:lnTo>
                  <a:lnTo>
                    <a:pt x="64" y="102"/>
                  </a:lnTo>
                  <a:lnTo>
                    <a:pt x="59" y="102"/>
                  </a:lnTo>
                  <a:lnTo>
                    <a:pt x="54" y="104"/>
                  </a:lnTo>
                  <a:lnTo>
                    <a:pt x="49" y="104"/>
                  </a:lnTo>
                  <a:lnTo>
                    <a:pt x="44" y="104"/>
                  </a:lnTo>
                  <a:lnTo>
                    <a:pt x="41" y="104"/>
                  </a:lnTo>
                  <a:lnTo>
                    <a:pt x="38" y="102"/>
                  </a:lnTo>
                  <a:lnTo>
                    <a:pt x="34" y="102"/>
                  </a:lnTo>
                  <a:lnTo>
                    <a:pt x="29" y="100"/>
                  </a:lnTo>
                  <a:lnTo>
                    <a:pt x="26" y="100"/>
                  </a:lnTo>
                  <a:lnTo>
                    <a:pt x="24" y="99"/>
                  </a:lnTo>
                  <a:lnTo>
                    <a:pt x="21" y="97"/>
                  </a:lnTo>
                  <a:lnTo>
                    <a:pt x="16" y="95"/>
                  </a:lnTo>
                  <a:lnTo>
                    <a:pt x="11" y="90"/>
                  </a:lnTo>
                  <a:lnTo>
                    <a:pt x="8" y="87"/>
                  </a:lnTo>
                  <a:lnTo>
                    <a:pt x="5" y="82"/>
                  </a:lnTo>
                  <a:lnTo>
                    <a:pt x="3" y="77"/>
                  </a:lnTo>
                  <a:lnTo>
                    <a:pt x="1" y="72"/>
                  </a:lnTo>
                  <a:lnTo>
                    <a:pt x="0" y="67"/>
                  </a:lnTo>
                  <a:lnTo>
                    <a:pt x="0" y="62"/>
                  </a:lnTo>
                  <a:close/>
                  <a:moveTo>
                    <a:pt x="23" y="62"/>
                  </a:moveTo>
                  <a:lnTo>
                    <a:pt x="24" y="67"/>
                  </a:lnTo>
                  <a:lnTo>
                    <a:pt x="24" y="72"/>
                  </a:lnTo>
                  <a:lnTo>
                    <a:pt x="28" y="76"/>
                  </a:lnTo>
                  <a:lnTo>
                    <a:pt x="31" y="79"/>
                  </a:lnTo>
                  <a:lnTo>
                    <a:pt x="36" y="82"/>
                  </a:lnTo>
                  <a:lnTo>
                    <a:pt x="41" y="84"/>
                  </a:lnTo>
                  <a:lnTo>
                    <a:pt x="46" y="86"/>
                  </a:lnTo>
                  <a:lnTo>
                    <a:pt x="52" y="87"/>
                  </a:lnTo>
                  <a:lnTo>
                    <a:pt x="57" y="86"/>
                  </a:lnTo>
                  <a:lnTo>
                    <a:pt x="62" y="86"/>
                  </a:lnTo>
                  <a:lnTo>
                    <a:pt x="67" y="84"/>
                  </a:lnTo>
                  <a:lnTo>
                    <a:pt x="71" y="81"/>
                  </a:lnTo>
                  <a:lnTo>
                    <a:pt x="76" y="77"/>
                  </a:lnTo>
                  <a:lnTo>
                    <a:pt x="80" y="74"/>
                  </a:lnTo>
                  <a:lnTo>
                    <a:pt x="84" y="69"/>
                  </a:lnTo>
                  <a:lnTo>
                    <a:pt x="87" y="64"/>
                  </a:lnTo>
                  <a:lnTo>
                    <a:pt x="90" y="59"/>
                  </a:lnTo>
                  <a:lnTo>
                    <a:pt x="92" y="53"/>
                  </a:lnTo>
                  <a:lnTo>
                    <a:pt x="92" y="48"/>
                  </a:lnTo>
                  <a:lnTo>
                    <a:pt x="94" y="43"/>
                  </a:lnTo>
                  <a:lnTo>
                    <a:pt x="92" y="36"/>
                  </a:lnTo>
                  <a:lnTo>
                    <a:pt x="92" y="31"/>
                  </a:lnTo>
                  <a:lnTo>
                    <a:pt x="89" y="28"/>
                  </a:lnTo>
                  <a:lnTo>
                    <a:pt x="85" y="24"/>
                  </a:lnTo>
                  <a:lnTo>
                    <a:pt x="82" y="19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6" y="16"/>
                  </a:lnTo>
                  <a:lnTo>
                    <a:pt x="61" y="16"/>
                  </a:lnTo>
                  <a:lnTo>
                    <a:pt x="57" y="18"/>
                  </a:lnTo>
                  <a:lnTo>
                    <a:pt x="52" y="19"/>
                  </a:lnTo>
                  <a:lnTo>
                    <a:pt x="49" y="19"/>
                  </a:lnTo>
                  <a:lnTo>
                    <a:pt x="44" y="23"/>
                  </a:lnTo>
                  <a:lnTo>
                    <a:pt x="43" y="24"/>
                  </a:lnTo>
                  <a:lnTo>
                    <a:pt x="39" y="28"/>
                  </a:lnTo>
                  <a:lnTo>
                    <a:pt x="36" y="31"/>
                  </a:lnTo>
                  <a:lnTo>
                    <a:pt x="29" y="39"/>
                  </a:lnTo>
                  <a:lnTo>
                    <a:pt x="26" y="46"/>
                  </a:lnTo>
                  <a:lnTo>
                    <a:pt x="24" y="54"/>
                  </a:lnTo>
                  <a:lnTo>
                    <a:pt x="23" y="62"/>
                  </a:lnTo>
                  <a:close/>
                  <a:moveTo>
                    <a:pt x="122" y="102"/>
                  </a:moveTo>
                  <a:lnTo>
                    <a:pt x="148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1" y="0"/>
                  </a:lnTo>
                  <a:lnTo>
                    <a:pt x="204" y="1"/>
                  </a:lnTo>
                  <a:lnTo>
                    <a:pt x="207" y="3"/>
                  </a:lnTo>
                  <a:lnTo>
                    <a:pt x="211" y="3"/>
                  </a:lnTo>
                  <a:lnTo>
                    <a:pt x="214" y="5"/>
                  </a:lnTo>
                  <a:lnTo>
                    <a:pt x="216" y="5"/>
                  </a:lnTo>
                  <a:lnTo>
                    <a:pt x="219" y="6"/>
                  </a:lnTo>
                  <a:lnTo>
                    <a:pt x="221" y="8"/>
                  </a:lnTo>
                  <a:lnTo>
                    <a:pt x="224" y="11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6"/>
                  </a:lnTo>
                  <a:lnTo>
                    <a:pt x="231" y="19"/>
                  </a:lnTo>
                  <a:lnTo>
                    <a:pt x="232" y="23"/>
                  </a:lnTo>
                  <a:lnTo>
                    <a:pt x="234" y="26"/>
                  </a:lnTo>
                  <a:lnTo>
                    <a:pt x="236" y="29"/>
                  </a:lnTo>
                  <a:lnTo>
                    <a:pt x="236" y="33"/>
                  </a:lnTo>
                  <a:lnTo>
                    <a:pt x="236" y="36"/>
                  </a:lnTo>
                  <a:lnTo>
                    <a:pt x="237" y="39"/>
                  </a:lnTo>
                  <a:lnTo>
                    <a:pt x="237" y="43"/>
                  </a:lnTo>
                  <a:lnTo>
                    <a:pt x="236" y="51"/>
                  </a:lnTo>
                  <a:lnTo>
                    <a:pt x="234" y="59"/>
                  </a:lnTo>
                  <a:lnTo>
                    <a:pt x="232" y="66"/>
                  </a:lnTo>
                  <a:lnTo>
                    <a:pt x="229" y="72"/>
                  </a:lnTo>
                  <a:lnTo>
                    <a:pt x="226" y="79"/>
                  </a:lnTo>
                  <a:lnTo>
                    <a:pt x="221" y="84"/>
                  </a:lnTo>
                  <a:lnTo>
                    <a:pt x="216" y="89"/>
                  </a:lnTo>
                  <a:lnTo>
                    <a:pt x="211" y="92"/>
                  </a:lnTo>
                  <a:lnTo>
                    <a:pt x="206" y="95"/>
                  </a:lnTo>
                  <a:lnTo>
                    <a:pt x="201" y="97"/>
                  </a:lnTo>
                  <a:lnTo>
                    <a:pt x="194" y="100"/>
                  </a:lnTo>
                  <a:lnTo>
                    <a:pt x="188" y="100"/>
                  </a:lnTo>
                  <a:lnTo>
                    <a:pt x="184" y="102"/>
                  </a:lnTo>
                  <a:lnTo>
                    <a:pt x="178" y="102"/>
                  </a:lnTo>
                  <a:lnTo>
                    <a:pt x="173" y="102"/>
                  </a:lnTo>
                  <a:lnTo>
                    <a:pt x="165" y="102"/>
                  </a:lnTo>
                  <a:lnTo>
                    <a:pt x="122" y="102"/>
                  </a:lnTo>
                  <a:close/>
                  <a:moveTo>
                    <a:pt x="150" y="87"/>
                  </a:moveTo>
                  <a:lnTo>
                    <a:pt x="163" y="87"/>
                  </a:lnTo>
                  <a:lnTo>
                    <a:pt x="170" y="87"/>
                  </a:lnTo>
                  <a:lnTo>
                    <a:pt x="175" y="86"/>
                  </a:lnTo>
                  <a:lnTo>
                    <a:pt x="179" y="86"/>
                  </a:lnTo>
                  <a:lnTo>
                    <a:pt x="184" y="86"/>
                  </a:lnTo>
                  <a:lnTo>
                    <a:pt x="188" y="84"/>
                  </a:lnTo>
                  <a:lnTo>
                    <a:pt x="189" y="84"/>
                  </a:lnTo>
                  <a:lnTo>
                    <a:pt x="193" y="81"/>
                  </a:lnTo>
                  <a:lnTo>
                    <a:pt x="196" y="81"/>
                  </a:lnTo>
                  <a:lnTo>
                    <a:pt x="199" y="76"/>
                  </a:lnTo>
                  <a:lnTo>
                    <a:pt x="203" y="72"/>
                  </a:lnTo>
                  <a:lnTo>
                    <a:pt x="206" y="69"/>
                  </a:lnTo>
                  <a:lnTo>
                    <a:pt x="207" y="64"/>
                  </a:lnTo>
                  <a:lnTo>
                    <a:pt x="211" y="59"/>
                  </a:lnTo>
                  <a:lnTo>
                    <a:pt x="212" y="54"/>
                  </a:lnTo>
                  <a:lnTo>
                    <a:pt x="212" y="48"/>
                  </a:lnTo>
                  <a:lnTo>
                    <a:pt x="214" y="43"/>
                  </a:lnTo>
                  <a:lnTo>
                    <a:pt x="212" y="36"/>
                  </a:lnTo>
                  <a:lnTo>
                    <a:pt x="212" y="33"/>
                  </a:lnTo>
                  <a:lnTo>
                    <a:pt x="211" y="28"/>
                  </a:lnTo>
                  <a:lnTo>
                    <a:pt x="209" y="26"/>
                  </a:lnTo>
                  <a:lnTo>
                    <a:pt x="206" y="23"/>
                  </a:lnTo>
                  <a:lnTo>
                    <a:pt x="203" y="21"/>
                  </a:lnTo>
                  <a:lnTo>
                    <a:pt x="201" y="19"/>
                  </a:lnTo>
                  <a:lnTo>
                    <a:pt x="198" y="18"/>
                  </a:lnTo>
                  <a:lnTo>
                    <a:pt x="196" y="18"/>
                  </a:lnTo>
                  <a:lnTo>
                    <a:pt x="193" y="16"/>
                  </a:lnTo>
                  <a:lnTo>
                    <a:pt x="188" y="16"/>
                  </a:lnTo>
                  <a:lnTo>
                    <a:pt x="183" y="16"/>
                  </a:lnTo>
                  <a:lnTo>
                    <a:pt x="168" y="16"/>
                  </a:lnTo>
                  <a:lnTo>
                    <a:pt x="150" y="87"/>
                  </a:lnTo>
                  <a:close/>
                  <a:moveTo>
                    <a:pt x="244" y="102"/>
                  </a:moveTo>
                  <a:lnTo>
                    <a:pt x="269" y="0"/>
                  </a:lnTo>
                  <a:lnTo>
                    <a:pt x="358" y="0"/>
                  </a:lnTo>
                  <a:lnTo>
                    <a:pt x="353" y="16"/>
                  </a:lnTo>
                  <a:lnTo>
                    <a:pt x="288" y="16"/>
                  </a:lnTo>
                  <a:lnTo>
                    <a:pt x="282" y="41"/>
                  </a:lnTo>
                  <a:lnTo>
                    <a:pt x="348" y="41"/>
                  </a:lnTo>
                  <a:lnTo>
                    <a:pt x="341" y="59"/>
                  </a:lnTo>
                  <a:lnTo>
                    <a:pt x="278" y="59"/>
                  </a:lnTo>
                  <a:lnTo>
                    <a:pt x="272" y="87"/>
                  </a:lnTo>
                  <a:lnTo>
                    <a:pt x="341" y="87"/>
                  </a:lnTo>
                  <a:lnTo>
                    <a:pt x="336" y="102"/>
                  </a:lnTo>
                  <a:lnTo>
                    <a:pt x="244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7" name="Freeform 213"/>
            <p:cNvSpPr>
              <a:spLocks noEditPoints="1"/>
            </p:cNvSpPr>
            <p:nvPr/>
          </p:nvSpPr>
          <p:spPr bwMode="auto">
            <a:xfrm>
              <a:off x="4135" y="2799"/>
              <a:ext cx="370" cy="104"/>
            </a:xfrm>
            <a:custGeom>
              <a:avLst/>
              <a:gdLst/>
              <a:ahLst/>
              <a:cxnLst>
                <a:cxn ang="0">
                  <a:pos x="25" y="74"/>
                </a:cxn>
                <a:cxn ang="0">
                  <a:pos x="28" y="82"/>
                </a:cxn>
                <a:cxn ang="0">
                  <a:pos x="41" y="86"/>
                </a:cxn>
                <a:cxn ang="0">
                  <a:pos x="58" y="86"/>
                </a:cxn>
                <a:cxn ang="0">
                  <a:pos x="68" y="82"/>
                </a:cxn>
                <a:cxn ang="0">
                  <a:pos x="71" y="74"/>
                </a:cxn>
                <a:cxn ang="0">
                  <a:pos x="68" y="69"/>
                </a:cxn>
                <a:cxn ang="0">
                  <a:pos x="60" y="63"/>
                </a:cxn>
                <a:cxn ang="0">
                  <a:pos x="43" y="58"/>
                </a:cxn>
                <a:cxn ang="0">
                  <a:pos x="28" y="51"/>
                </a:cxn>
                <a:cxn ang="0">
                  <a:pos x="20" y="44"/>
                </a:cxn>
                <a:cxn ang="0">
                  <a:pos x="15" y="36"/>
                </a:cxn>
                <a:cxn ang="0">
                  <a:pos x="15" y="23"/>
                </a:cxn>
                <a:cxn ang="0">
                  <a:pos x="25" y="8"/>
                </a:cxn>
                <a:cxn ang="0">
                  <a:pos x="35" y="3"/>
                </a:cxn>
                <a:cxn ang="0">
                  <a:pos x="46" y="0"/>
                </a:cxn>
                <a:cxn ang="0">
                  <a:pos x="61" y="0"/>
                </a:cxn>
                <a:cxn ang="0">
                  <a:pos x="74" y="2"/>
                </a:cxn>
                <a:cxn ang="0">
                  <a:pos x="86" y="7"/>
                </a:cxn>
                <a:cxn ang="0">
                  <a:pos x="99" y="18"/>
                </a:cxn>
                <a:cxn ang="0">
                  <a:pos x="78" y="33"/>
                </a:cxn>
                <a:cxn ang="0">
                  <a:pos x="74" y="23"/>
                </a:cxn>
                <a:cxn ang="0">
                  <a:pos x="66" y="18"/>
                </a:cxn>
                <a:cxn ang="0">
                  <a:pos x="51" y="18"/>
                </a:cxn>
                <a:cxn ang="0">
                  <a:pos x="41" y="21"/>
                </a:cxn>
                <a:cxn ang="0">
                  <a:pos x="38" y="26"/>
                </a:cxn>
                <a:cxn ang="0">
                  <a:pos x="38" y="31"/>
                </a:cxn>
                <a:cxn ang="0">
                  <a:pos x="45" y="36"/>
                </a:cxn>
                <a:cxn ang="0">
                  <a:pos x="60" y="43"/>
                </a:cxn>
                <a:cxn ang="0">
                  <a:pos x="73" y="48"/>
                </a:cxn>
                <a:cxn ang="0">
                  <a:pos x="81" y="53"/>
                </a:cxn>
                <a:cxn ang="0">
                  <a:pos x="89" y="58"/>
                </a:cxn>
                <a:cxn ang="0">
                  <a:pos x="94" y="73"/>
                </a:cxn>
                <a:cxn ang="0">
                  <a:pos x="88" y="91"/>
                </a:cxn>
                <a:cxn ang="0">
                  <a:pos x="74" y="99"/>
                </a:cxn>
                <a:cxn ang="0">
                  <a:pos x="63" y="102"/>
                </a:cxn>
                <a:cxn ang="0">
                  <a:pos x="48" y="104"/>
                </a:cxn>
                <a:cxn ang="0">
                  <a:pos x="37" y="102"/>
                </a:cxn>
                <a:cxn ang="0">
                  <a:pos x="27" y="102"/>
                </a:cxn>
                <a:cxn ang="0">
                  <a:pos x="17" y="97"/>
                </a:cxn>
                <a:cxn ang="0">
                  <a:pos x="5" y="87"/>
                </a:cxn>
                <a:cxn ang="0">
                  <a:pos x="0" y="74"/>
                </a:cxn>
                <a:cxn ang="0">
                  <a:pos x="140" y="81"/>
                </a:cxn>
                <a:cxn ang="0">
                  <a:pos x="165" y="0"/>
                </a:cxn>
                <a:cxn ang="0">
                  <a:pos x="192" y="102"/>
                </a:cxn>
                <a:cxn ang="0">
                  <a:pos x="178" y="21"/>
                </a:cxn>
                <a:cxn ang="0">
                  <a:pos x="300" y="102"/>
                </a:cxn>
                <a:cxn ang="0">
                  <a:pos x="253" y="102"/>
                </a:cxn>
                <a:cxn ang="0">
                  <a:pos x="291" y="0"/>
                </a:cxn>
                <a:cxn ang="0">
                  <a:pos x="370" y="0"/>
                </a:cxn>
                <a:cxn ang="0">
                  <a:pos x="343" y="18"/>
                </a:cxn>
              </a:cxnLst>
              <a:rect l="0" t="0" r="r" b="b"/>
              <a:pathLst>
                <a:path w="370" h="104">
                  <a:moveTo>
                    <a:pt x="0" y="71"/>
                  </a:moveTo>
                  <a:lnTo>
                    <a:pt x="25" y="69"/>
                  </a:lnTo>
                  <a:lnTo>
                    <a:pt x="25" y="74"/>
                  </a:lnTo>
                  <a:lnTo>
                    <a:pt x="25" y="78"/>
                  </a:lnTo>
                  <a:lnTo>
                    <a:pt x="27" y="79"/>
                  </a:lnTo>
                  <a:lnTo>
                    <a:pt x="28" y="82"/>
                  </a:lnTo>
                  <a:lnTo>
                    <a:pt x="32" y="84"/>
                  </a:lnTo>
                  <a:lnTo>
                    <a:pt x="37" y="86"/>
                  </a:lnTo>
                  <a:lnTo>
                    <a:pt x="41" y="86"/>
                  </a:lnTo>
                  <a:lnTo>
                    <a:pt x="48" y="87"/>
                  </a:lnTo>
                  <a:lnTo>
                    <a:pt x="53" y="87"/>
                  </a:lnTo>
                  <a:lnTo>
                    <a:pt x="58" y="86"/>
                  </a:lnTo>
                  <a:lnTo>
                    <a:pt x="61" y="86"/>
                  </a:lnTo>
                  <a:lnTo>
                    <a:pt x="65" y="82"/>
                  </a:lnTo>
                  <a:lnTo>
                    <a:pt x="68" y="82"/>
                  </a:lnTo>
                  <a:lnTo>
                    <a:pt x="70" y="79"/>
                  </a:lnTo>
                  <a:lnTo>
                    <a:pt x="71" y="78"/>
                  </a:lnTo>
                  <a:lnTo>
                    <a:pt x="71" y="74"/>
                  </a:lnTo>
                  <a:lnTo>
                    <a:pt x="71" y="73"/>
                  </a:lnTo>
                  <a:lnTo>
                    <a:pt x="70" y="71"/>
                  </a:lnTo>
                  <a:lnTo>
                    <a:pt x="68" y="69"/>
                  </a:lnTo>
                  <a:lnTo>
                    <a:pt x="66" y="68"/>
                  </a:lnTo>
                  <a:lnTo>
                    <a:pt x="63" y="66"/>
                  </a:lnTo>
                  <a:lnTo>
                    <a:pt x="60" y="63"/>
                  </a:lnTo>
                  <a:lnTo>
                    <a:pt x="55" y="63"/>
                  </a:lnTo>
                  <a:lnTo>
                    <a:pt x="50" y="59"/>
                  </a:lnTo>
                  <a:lnTo>
                    <a:pt x="43" y="58"/>
                  </a:lnTo>
                  <a:lnTo>
                    <a:pt x="37" y="54"/>
                  </a:lnTo>
                  <a:lnTo>
                    <a:pt x="32" y="53"/>
                  </a:lnTo>
                  <a:lnTo>
                    <a:pt x="28" y="51"/>
                  </a:lnTo>
                  <a:lnTo>
                    <a:pt x="25" y="49"/>
                  </a:lnTo>
                  <a:lnTo>
                    <a:pt x="23" y="46"/>
                  </a:lnTo>
                  <a:lnTo>
                    <a:pt x="20" y="44"/>
                  </a:lnTo>
                  <a:lnTo>
                    <a:pt x="18" y="41"/>
                  </a:lnTo>
                  <a:lnTo>
                    <a:pt x="17" y="38"/>
                  </a:lnTo>
                  <a:lnTo>
                    <a:pt x="15" y="36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5" y="23"/>
                  </a:lnTo>
                  <a:lnTo>
                    <a:pt x="17" y="18"/>
                  </a:lnTo>
                  <a:lnTo>
                    <a:pt x="20" y="13"/>
                  </a:lnTo>
                  <a:lnTo>
                    <a:pt x="25" y="8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8" y="2"/>
                  </a:lnTo>
                  <a:lnTo>
                    <a:pt x="43" y="2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61" y="0"/>
                  </a:lnTo>
                  <a:lnTo>
                    <a:pt x="66" y="0"/>
                  </a:lnTo>
                  <a:lnTo>
                    <a:pt x="71" y="2"/>
                  </a:lnTo>
                  <a:lnTo>
                    <a:pt x="74" y="2"/>
                  </a:lnTo>
                  <a:lnTo>
                    <a:pt x="79" y="3"/>
                  </a:lnTo>
                  <a:lnTo>
                    <a:pt x="83" y="5"/>
                  </a:lnTo>
                  <a:lnTo>
                    <a:pt x="86" y="7"/>
                  </a:lnTo>
                  <a:lnTo>
                    <a:pt x="89" y="8"/>
                  </a:lnTo>
                  <a:lnTo>
                    <a:pt x="94" y="13"/>
                  </a:lnTo>
                  <a:lnTo>
                    <a:pt x="99" y="18"/>
                  </a:lnTo>
                  <a:lnTo>
                    <a:pt x="101" y="25"/>
                  </a:lnTo>
                  <a:lnTo>
                    <a:pt x="101" y="33"/>
                  </a:lnTo>
                  <a:lnTo>
                    <a:pt x="78" y="33"/>
                  </a:lnTo>
                  <a:lnTo>
                    <a:pt x="76" y="30"/>
                  </a:lnTo>
                  <a:lnTo>
                    <a:pt x="76" y="26"/>
                  </a:lnTo>
                  <a:lnTo>
                    <a:pt x="74" y="23"/>
                  </a:lnTo>
                  <a:lnTo>
                    <a:pt x="73" y="21"/>
                  </a:lnTo>
                  <a:lnTo>
                    <a:pt x="70" y="20"/>
                  </a:lnTo>
                  <a:lnTo>
                    <a:pt x="66" y="18"/>
                  </a:lnTo>
                  <a:lnTo>
                    <a:pt x="61" y="18"/>
                  </a:lnTo>
                  <a:lnTo>
                    <a:pt x="56" y="18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5" y="20"/>
                  </a:lnTo>
                  <a:lnTo>
                    <a:pt x="41" y="21"/>
                  </a:lnTo>
                  <a:lnTo>
                    <a:pt x="40" y="21"/>
                  </a:lnTo>
                  <a:lnTo>
                    <a:pt x="38" y="25"/>
                  </a:lnTo>
                  <a:lnTo>
                    <a:pt x="38" y="26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8" y="31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5" y="36"/>
                  </a:lnTo>
                  <a:lnTo>
                    <a:pt x="48" y="38"/>
                  </a:lnTo>
                  <a:lnTo>
                    <a:pt x="53" y="41"/>
                  </a:lnTo>
                  <a:lnTo>
                    <a:pt x="60" y="43"/>
                  </a:lnTo>
                  <a:lnTo>
                    <a:pt x="65" y="44"/>
                  </a:lnTo>
                  <a:lnTo>
                    <a:pt x="70" y="46"/>
                  </a:lnTo>
                  <a:lnTo>
                    <a:pt x="73" y="48"/>
                  </a:lnTo>
                  <a:lnTo>
                    <a:pt x="76" y="49"/>
                  </a:lnTo>
                  <a:lnTo>
                    <a:pt x="79" y="51"/>
                  </a:lnTo>
                  <a:lnTo>
                    <a:pt x="81" y="53"/>
                  </a:lnTo>
                  <a:lnTo>
                    <a:pt x="83" y="54"/>
                  </a:lnTo>
                  <a:lnTo>
                    <a:pt x="84" y="54"/>
                  </a:lnTo>
                  <a:lnTo>
                    <a:pt x="89" y="58"/>
                  </a:lnTo>
                  <a:lnTo>
                    <a:pt x="93" y="63"/>
                  </a:lnTo>
                  <a:lnTo>
                    <a:pt x="93" y="68"/>
                  </a:lnTo>
                  <a:lnTo>
                    <a:pt x="94" y="73"/>
                  </a:lnTo>
                  <a:lnTo>
                    <a:pt x="93" y="79"/>
                  </a:lnTo>
                  <a:lnTo>
                    <a:pt x="91" y="86"/>
                  </a:lnTo>
                  <a:lnTo>
                    <a:pt x="88" y="91"/>
                  </a:lnTo>
                  <a:lnTo>
                    <a:pt x="81" y="96"/>
                  </a:lnTo>
                  <a:lnTo>
                    <a:pt x="78" y="97"/>
                  </a:lnTo>
                  <a:lnTo>
                    <a:pt x="74" y="99"/>
                  </a:lnTo>
                  <a:lnTo>
                    <a:pt x="71" y="101"/>
                  </a:lnTo>
                  <a:lnTo>
                    <a:pt x="66" y="102"/>
                  </a:lnTo>
                  <a:lnTo>
                    <a:pt x="63" y="102"/>
                  </a:lnTo>
                  <a:lnTo>
                    <a:pt x="58" y="102"/>
                  </a:lnTo>
                  <a:lnTo>
                    <a:pt x="53" y="104"/>
                  </a:lnTo>
                  <a:lnTo>
                    <a:pt x="48" y="104"/>
                  </a:lnTo>
                  <a:lnTo>
                    <a:pt x="43" y="104"/>
                  </a:lnTo>
                  <a:lnTo>
                    <a:pt x="40" y="104"/>
                  </a:lnTo>
                  <a:lnTo>
                    <a:pt x="37" y="102"/>
                  </a:lnTo>
                  <a:lnTo>
                    <a:pt x="33" y="102"/>
                  </a:lnTo>
                  <a:lnTo>
                    <a:pt x="30" y="102"/>
                  </a:lnTo>
                  <a:lnTo>
                    <a:pt x="27" y="102"/>
                  </a:lnTo>
                  <a:lnTo>
                    <a:pt x="23" y="101"/>
                  </a:lnTo>
                  <a:lnTo>
                    <a:pt x="22" y="101"/>
                  </a:lnTo>
                  <a:lnTo>
                    <a:pt x="17" y="97"/>
                  </a:lnTo>
                  <a:lnTo>
                    <a:pt x="12" y="94"/>
                  </a:lnTo>
                  <a:lnTo>
                    <a:pt x="8" y="91"/>
                  </a:lnTo>
                  <a:lnTo>
                    <a:pt x="5" y="87"/>
                  </a:lnTo>
                  <a:lnTo>
                    <a:pt x="4" y="84"/>
                  </a:lnTo>
                  <a:lnTo>
                    <a:pt x="2" y="79"/>
                  </a:lnTo>
                  <a:lnTo>
                    <a:pt x="0" y="74"/>
                  </a:lnTo>
                  <a:lnTo>
                    <a:pt x="0" y="71"/>
                  </a:lnTo>
                  <a:close/>
                  <a:moveTo>
                    <a:pt x="187" y="81"/>
                  </a:moveTo>
                  <a:lnTo>
                    <a:pt x="140" y="81"/>
                  </a:lnTo>
                  <a:lnTo>
                    <a:pt x="127" y="102"/>
                  </a:lnTo>
                  <a:lnTo>
                    <a:pt x="101" y="102"/>
                  </a:lnTo>
                  <a:lnTo>
                    <a:pt x="165" y="0"/>
                  </a:lnTo>
                  <a:lnTo>
                    <a:pt x="195" y="0"/>
                  </a:lnTo>
                  <a:lnTo>
                    <a:pt x="215" y="102"/>
                  </a:lnTo>
                  <a:lnTo>
                    <a:pt x="192" y="102"/>
                  </a:lnTo>
                  <a:lnTo>
                    <a:pt x="187" y="81"/>
                  </a:lnTo>
                  <a:close/>
                  <a:moveTo>
                    <a:pt x="183" y="64"/>
                  </a:moveTo>
                  <a:lnTo>
                    <a:pt x="178" y="21"/>
                  </a:lnTo>
                  <a:lnTo>
                    <a:pt x="150" y="64"/>
                  </a:lnTo>
                  <a:lnTo>
                    <a:pt x="183" y="64"/>
                  </a:lnTo>
                  <a:close/>
                  <a:moveTo>
                    <a:pt x="300" y="102"/>
                  </a:moveTo>
                  <a:lnTo>
                    <a:pt x="277" y="102"/>
                  </a:lnTo>
                  <a:lnTo>
                    <a:pt x="271" y="18"/>
                  </a:lnTo>
                  <a:lnTo>
                    <a:pt x="253" y="102"/>
                  </a:lnTo>
                  <a:lnTo>
                    <a:pt x="230" y="102"/>
                  </a:lnTo>
                  <a:lnTo>
                    <a:pt x="254" y="0"/>
                  </a:lnTo>
                  <a:lnTo>
                    <a:pt x="291" y="0"/>
                  </a:lnTo>
                  <a:lnTo>
                    <a:pt x="295" y="73"/>
                  </a:lnTo>
                  <a:lnTo>
                    <a:pt x="332" y="0"/>
                  </a:lnTo>
                  <a:lnTo>
                    <a:pt x="370" y="0"/>
                  </a:lnTo>
                  <a:lnTo>
                    <a:pt x="348" y="102"/>
                  </a:lnTo>
                  <a:lnTo>
                    <a:pt x="324" y="102"/>
                  </a:lnTo>
                  <a:lnTo>
                    <a:pt x="343" y="18"/>
                  </a:lnTo>
                  <a:lnTo>
                    <a:pt x="300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6" name="Freeform 212"/>
            <p:cNvSpPr>
              <a:spLocks noEditPoints="1"/>
            </p:cNvSpPr>
            <p:nvPr/>
          </p:nvSpPr>
          <p:spPr bwMode="auto">
            <a:xfrm>
              <a:off x="4505" y="2799"/>
              <a:ext cx="110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72" y="0"/>
                </a:cxn>
                <a:cxn ang="0">
                  <a:pos x="85" y="2"/>
                </a:cxn>
                <a:cxn ang="0">
                  <a:pos x="94" y="3"/>
                </a:cxn>
                <a:cxn ang="0">
                  <a:pos x="100" y="7"/>
                </a:cxn>
                <a:cxn ang="0">
                  <a:pos x="105" y="13"/>
                </a:cxn>
                <a:cxn ang="0">
                  <a:pos x="110" y="18"/>
                </a:cxn>
                <a:cxn ang="0">
                  <a:pos x="110" y="26"/>
                </a:cxn>
                <a:cxn ang="0">
                  <a:pos x="110" y="35"/>
                </a:cxn>
                <a:cxn ang="0">
                  <a:pos x="107" y="41"/>
                </a:cxn>
                <a:cxn ang="0">
                  <a:pos x="104" y="48"/>
                </a:cxn>
                <a:cxn ang="0">
                  <a:pos x="99" y="54"/>
                </a:cxn>
                <a:cxn ang="0">
                  <a:pos x="94" y="58"/>
                </a:cxn>
                <a:cxn ang="0">
                  <a:pos x="87" y="61"/>
                </a:cxn>
                <a:cxn ang="0">
                  <a:pos x="81" y="63"/>
                </a:cxn>
                <a:cxn ang="0">
                  <a:pos x="71" y="64"/>
                </a:cxn>
                <a:cxn ang="0">
                  <a:pos x="62" y="64"/>
                </a:cxn>
                <a:cxn ang="0">
                  <a:pos x="48" y="64"/>
                </a:cxn>
                <a:cxn ang="0">
                  <a:pos x="23" y="102"/>
                </a:cxn>
                <a:cxn ang="0">
                  <a:pos x="44" y="48"/>
                </a:cxn>
                <a:cxn ang="0">
                  <a:pos x="54" y="48"/>
                </a:cxn>
                <a:cxn ang="0">
                  <a:pos x="62" y="48"/>
                </a:cxn>
                <a:cxn ang="0">
                  <a:pos x="67" y="46"/>
                </a:cxn>
                <a:cxn ang="0">
                  <a:pos x="71" y="46"/>
                </a:cxn>
                <a:cxn ang="0">
                  <a:pos x="79" y="43"/>
                </a:cxn>
                <a:cxn ang="0">
                  <a:pos x="82" y="40"/>
                </a:cxn>
                <a:cxn ang="0">
                  <a:pos x="87" y="35"/>
                </a:cxn>
                <a:cxn ang="0">
                  <a:pos x="87" y="28"/>
                </a:cxn>
                <a:cxn ang="0">
                  <a:pos x="87" y="25"/>
                </a:cxn>
                <a:cxn ang="0">
                  <a:pos x="84" y="21"/>
                </a:cxn>
                <a:cxn ang="0">
                  <a:pos x="82" y="20"/>
                </a:cxn>
                <a:cxn ang="0">
                  <a:pos x="79" y="18"/>
                </a:cxn>
                <a:cxn ang="0">
                  <a:pos x="72" y="18"/>
                </a:cxn>
                <a:cxn ang="0">
                  <a:pos x="62" y="18"/>
                </a:cxn>
                <a:cxn ang="0">
                  <a:pos x="36" y="48"/>
                </a:cxn>
              </a:cxnLst>
              <a:rect l="0" t="0" r="r" b="b"/>
              <a:pathLst>
                <a:path w="110" h="102">
                  <a:moveTo>
                    <a:pt x="23" y="102"/>
                  </a:moveTo>
                  <a:lnTo>
                    <a:pt x="0" y="102"/>
                  </a:lnTo>
                  <a:lnTo>
                    <a:pt x="24" y="0"/>
                  </a:lnTo>
                  <a:lnTo>
                    <a:pt x="72" y="0"/>
                  </a:lnTo>
                  <a:lnTo>
                    <a:pt x="79" y="0"/>
                  </a:lnTo>
                  <a:lnTo>
                    <a:pt x="85" y="2"/>
                  </a:lnTo>
                  <a:lnTo>
                    <a:pt x="90" y="2"/>
                  </a:lnTo>
                  <a:lnTo>
                    <a:pt x="94" y="3"/>
                  </a:lnTo>
                  <a:lnTo>
                    <a:pt x="97" y="5"/>
                  </a:lnTo>
                  <a:lnTo>
                    <a:pt x="100" y="7"/>
                  </a:lnTo>
                  <a:lnTo>
                    <a:pt x="104" y="10"/>
                  </a:lnTo>
                  <a:lnTo>
                    <a:pt x="105" y="13"/>
                  </a:lnTo>
                  <a:lnTo>
                    <a:pt x="109" y="15"/>
                  </a:lnTo>
                  <a:lnTo>
                    <a:pt x="110" y="18"/>
                  </a:lnTo>
                  <a:lnTo>
                    <a:pt x="110" y="23"/>
                  </a:lnTo>
                  <a:lnTo>
                    <a:pt x="110" y="26"/>
                  </a:lnTo>
                  <a:lnTo>
                    <a:pt x="110" y="30"/>
                  </a:lnTo>
                  <a:lnTo>
                    <a:pt x="110" y="35"/>
                  </a:lnTo>
                  <a:lnTo>
                    <a:pt x="109" y="38"/>
                  </a:lnTo>
                  <a:lnTo>
                    <a:pt x="107" y="41"/>
                  </a:lnTo>
                  <a:lnTo>
                    <a:pt x="105" y="46"/>
                  </a:lnTo>
                  <a:lnTo>
                    <a:pt x="104" y="48"/>
                  </a:lnTo>
                  <a:lnTo>
                    <a:pt x="100" y="51"/>
                  </a:lnTo>
                  <a:lnTo>
                    <a:pt x="99" y="54"/>
                  </a:lnTo>
                  <a:lnTo>
                    <a:pt x="95" y="56"/>
                  </a:lnTo>
                  <a:lnTo>
                    <a:pt x="94" y="58"/>
                  </a:lnTo>
                  <a:lnTo>
                    <a:pt x="90" y="59"/>
                  </a:lnTo>
                  <a:lnTo>
                    <a:pt x="87" y="61"/>
                  </a:lnTo>
                  <a:lnTo>
                    <a:pt x="84" y="61"/>
                  </a:lnTo>
                  <a:lnTo>
                    <a:pt x="81" y="63"/>
                  </a:lnTo>
                  <a:lnTo>
                    <a:pt x="76" y="63"/>
                  </a:lnTo>
                  <a:lnTo>
                    <a:pt x="71" y="64"/>
                  </a:lnTo>
                  <a:lnTo>
                    <a:pt x="67" y="64"/>
                  </a:lnTo>
                  <a:lnTo>
                    <a:pt x="62" y="64"/>
                  </a:lnTo>
                  <a:lnTo>
                    <a:pt x="56" y="64"/>
                  </a:lnTo>
                  <a:lnTo>
                    <a:pt x="48" y="64"/>
                  </a:lnTo>
                  <a:lnTo>
                    <a:pt x="33" y="64"/>
                  </a:lnTo>
                  <a:lnTo>
                    <a:pt x="23" y="102"/>
                  </a:lnTo>
                  <a:close/>
                  <a:moveTo>
                    <a:pt x="36" y="48"/>
                  </a:moveTo>
                  <a:lnTo>
                    <a:pt x="44" y="48"/>
                  </a:lnTo>
                  <a:lnTo>
                    <a:pt x="49" y="48"/>
                  </a:lnTo>
                  <a:lnTo>
                    <a:pt x="54" y="48"/>
                  </a:lnTo>
                  <a:lnTo>
                    <a:pt x="59" y="48"/>
                  </a:lnTo>
                  <a:lnTo>
                    <a:pt x="62" y="48"/>
                  </a:lnTo>
                  <a:lnTo>
                    <a:pt x="66" y="46"/>
                  </a:lnTo>
                  <a:lnTo>
                    <a:pt x="67" y="46"/>
                  </a:lnTo>
                  <a:lnTo>
                    <a:pt x="71" y="46"/>
                  </a:lnTo>
                  <a:lnTo>
                    <a:pt x="76" y="44"/>
                  </a:lnTo>
                  <a:lnTo>
                    <a:pt x="79" y="43"/>
                  </a:lnTo>
                  <a:lnTo>
                    <a:pt x="81" y="41"/>
                  </a:lnTo>
                  <a:lnTo>
                    <a:pt x="82" y="40"/>
                  </a:lnTo>
                  <a:lnTo>
                    <a:pt x="85" y="36"/>
                  </a:lnTo>
                  <a:lnTo>
                    <a:pt x="87" y="35"/>
                  </a:lnTo>
                  <a:lnTo>
                    <a:pt x="87" y="31"/>
                  </a:lnTo>
                  <a:lnTo>
                    <a:pt x="87" y="28"/>
                  </a:lnTo>
                  <a:lnTo>
                    <a:pt x="87" y="26"/>
                  </a:lnTo>
                  <a:lnTo>
                    <a:pt x="87" y="25"/>
                  </a:lnTo>
                  <a:lnTo>
                    <a:pt x="85" y="23"/>
                  </a:lnTo>
                  <a:lnTo>
                    <a:pt x="84" y="21"/>
                  </a:lnTo>
                  <a:lnTo>
                    <a:pt x="82" y="20"/>
                  </a:lnTo>
                  <a:lnTo>
                    <a:pt x="81" y="18"/>
                  </a:lnTo>
                  <a:lnTo>
                    <a:pt x="79" y="18"/>
                  </a:lnTo>
                  <a:lnTo>
                    <a:pt x="77" y="18"/>
                  </a:lnTo>
                  <a:lnTo>
                    <a:pt x="72" y="18"/>
                  </a:lnTo>
                  <a:lnTo>
                    <a:pt x="69" y="18"/>
                  </a:lnTo>
                  <a:lnTo>
                    <a:pt x="62" y="18"/>
                  </a:lnTo>
                  <a:lnTo>
                    <a:pt x="44" y="18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5" name="Freeform 211"/>
            <p:cNvSpPr>
              <a:spLocks noEditPoints="1"/>
            </p:cNvSpPr>
            <p:nvPr/>
          </p:nvSpPr>
          <p:spPr bwMode="auto">
            <a:xfrm>
              <a:off x="4615" y="2799"/>
              <a:ext cx="218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25" y="0"/>
                </a:cxn>
                <a:cxn ang="0">
                  <a:pos x="50" y="0"/>
                </a:cxn>
                <a:cxn ang="0">
                  <a:pos x="28" y="87"/>
                </a:cxn>
                <a:cxn ang="0">
                  <a:pos x="93" y="87"/>
                </a:cxn>
                <a:cxn ang="0">
                  <a:pos x="88" y="102"/>
                </a:cxn>
                <a:cxn ang="0">
                  <a:pos x="0" y="102"/>
                </a:cxn>
                <a:cxn ang="0">
                  <a:pos x="102" y="102"/>
                </a:cxn>
                <a:cxn ang="0">
                  <a:pos x="129" y="0"/>
                </a:cxn>
                <a:cxn ang="0">
                  <a:pos x="218" y="0"/>
                </a:cxn>
                <a:cxn ang="0">
                  <a:pos x="211" y="18"/>
                </a:cxn>
                <a:cxn ang="0">
                  <a:pos x="149" y="18"/>
                </a:cxn>
                <a:cxn ang="0">
                  <a:pos x="142" y="41"/>
                </a:cxn>
                <a:cxn ang="0">
                  <a:pos x="206" y="41"/>
                </a:cxn>
                <a:cxn ang="0">
                  <a:pos x="201" y="59"/>
                </a:cxn>
                <a:cxn ang="0">
                  <a:pos x="139" y="59"/>
                </a:cxn>
                <a:cxn ang="0">
                  <a:pos x="131" y="87"/>
                </a:cxn>
                <a:cxn ang="0">
                  <a:pos x="201" y="87"/>
                </a:cxn>
                <a:cxn ang="0">
                  <a:pos x="197" y="102"/>
                </a:cxn>
                <a:cxn ang="0">
                  <a:pos x="102" y="102"/>
                </a:cxn>
              </a:cxnLst>
              <a:rect l="0" t="0" r="r" b="b"/>
              <a:pathLst>
                <a:path w="218" h="102">
                  <a:moveTo>
                    <a:pt x="0" y="102"/>
                  </a:moveTo>
                  <a:lnTo>
                    <a:pt x="25" y="0"/>
                  </a:lnTo>
                  <a:lnTo>
                    <a:pt x="50" y="0"/>
                  </a:lnTo>
                  <a:lnTo>
                    <a:pt x="28" y="87"/>
                  </a:lnTo>
                  <a:lnTo>
                    <a:pt x="93" y="87"/>
                  </a:lnTo>
                  <a:lnTo>
                    <a:pt x="88" y="102"/>
                  </a:lnTo>
                  <a:lnTo>
                    <a:pt x="0" y="102"/>
                  </a:lnTo>
                  <a:close/>
                  <a:moveTo>
                    <a:pt x="102" y="102"/>
                  </a:moveTo>
                  <a:lnTo>
                    <a:pt x="129" y="0"/>
                  </a:lnTo>
                  <a:lnTo>
                    <a:pt x="218" y="0"/>
                  </a:lnTo>
                  <a:lnTo>
                    <a:pt x="211" y="18"/>
                  </a:lnTo>
                  <a:lnTo>
                    <a:pt x="149" y="18"/>
                  </a:lnTo>
                  <a:lnTo>
                    <a:pt x="142" y="41"/>
                  </a:lnTo>
                  <a:lnTo>
                    <a:pt x="206" y="41"/>
                  </a:lnTo>
                  <a:lnTo>
                    <a:pt x="201" y="59"/>
                  </a:lnTo>
                  <a:lnTo>
                    <a:pt x="139" y="59"/>
                  </a:lnTo>
                  <a:lnTo>
                    <a:pt x="131" y="87"/>
                  </a:lnTo>
                  <a:lnTo>
                    <a:pt x="201" y="87"/>
                  </a:lnTo>
                  <a:lnTo>
                    <a:pt x="197" y="102"/>
                  </a:lnTo>
                  <a:lnTo>
                    <a:pt x="102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4" name="Freeform 210"/>
            <p:cNvSpPr>
              <a:spLocks noEditPoints="1"/>
            </p:cNvSpPr>
            <p:nvPr/>
          </p:nvSpPr>
          <p:spPr bwMode="auto">
            <a:xfrm>
              <a:off x="0" y="2044"/>
              <a:ext cx="244" cy="104"/>
            </a:xfrm>
            <a:custGeom>
              <a:avLst/>
              <a:gdLst/>
              <a:ahLst/>
              <a:cxnLst>
                <a:cxn ang="0">
                  <a:pos x="38" y="81"/>
                </a:cxn>
                <a:cxn ang="0">
                  <a:pos x="0" y="104"/>
                </a:cxn>
                <a:cxn ang="0">
                  <a:pos x="94" y="0"/>
                </a:cxn>
                <a:cxn ang="0">
                  <a:pos x="89" y="104"/>
                </a:cxn>
                <a:cxn ang="0">
                  <a:pos x="82" y="65"/>
                </a:cxn>
                <a:cxn ang="0">
                  <a:pos x="49" y="65"/>
                </a:cxn>
                <a:cxn ang="0">
                  <a:pos x="152" y="104"/>
                </a:cxn>
                <a:cxn ang="0">
                  <a:pos x="153" y="0"/>
                </a:cxn>
                <a:cxn ang="0">
                  <a:pos x="211" y="0"/>
                </a:cxn>
                <a:cxn ang="0">
                  <a:pos x="223" y="2"/>
                </a:cxn>
                <a:cxn ang="0">
                  <a:pos x="231" y="5"/>
                </a:cxn>
                <a:cxn ang="0">
                  <a:pos x="236" y="10"/>
                </a:cxn>
                <a:cxn ang="0">
                  <a:pos x="241" y="15"/>
                </a:cxn>
                <a:cxn ang="0">
                  <a:pos x="244" y="23"/>
                </a:cxn>
                <a:cxn ang="0">
                  <a:pos x="242" y="35"/>
                </a:cxn>
                <a:cxn ang="0">
                  <a:pos x="239" y="45"/>
                </a:cxn>
                <a:cxn ang="0">
                  <a:pos x="234" y="51"/>
                </a:cxn>
                <a:cxn ang="0">
                  <a:pos x="228" y="55"/>
                </a:cxn>
                <a:cxn ang="0">
                  <a:pos x="221" y="58"/>
                </a:cxn>
                <a:cxn ang="0">
                  <a:pos x="211" y="60"/>
                </a:cxn>
                <a:cxn ang="0">
                  <a:pos x="209" y="63"/>
                </a:cxn>
                <a:cxn ang="0">
                  <a:pos x="214" y="68"/>
                </a:cxn>
                <a:cxn ang="0">
                  <a:pos x="221" y="76"/>
                </a:cxn>
                <a:cxn ang="0">
                  <a:pos x="229" y="94"/>
                </a:cxn>
                <a:cxn ang="0">
                  <a:pos x="209" y="104"/>
                </a:cxn>
                <a:cxn ang="0">
                  <a:pos x="206" y="93"/>
                </a:cxn>
                <a:cxn ang="0">
                  <a:pos x="196" y="78"/>
                </a:cxn>
                <a:cxn ang="0">
                  <a:pos x="191" y="68"/>
                </a:cxn>
                <a:cxn ang="0">
                  <a:pos x="185" y="63"/>
                </a:cxn>
                <a:cxn ang="0">
                  <a:pos x="181" y="63"/>
                </a:cxn>
                <a:cxn ang="0">
                  <a:pos x="173" y="61"/>
                </a:cxn>
                <a:cxn ang="0">
                  <a:pos x="152" y="104"/>
                </a:cxn>
                <a:cxn ang="0">
                  <a:pos x="180" y="47"/>
                </a:cxn>
                <a:cxn ang="0">
                  <a:pos x="188" y="47"/>
                </a:cxn>
                <a:cxn ang="0">
                  <a:pos x="196" y="45"/>
                </a:cxn>
                <a:cxn ang="0">
                  <a:pos x="203" y="45"/>
                </a:cxn>
                <a:cxn ang="0">
                  <a:pos x="206" y="43"/>
                </a:cxn>
                <a:cxn ang="0">
                  <a:pos x="211" y="42"/>
                </a:cxn>
                <a:cxn ang="0">
                  <a:pos x="216" y="37"/>
                </a:cxn>
                <a:cxn ang="0">
                  <a:pos x="219" y="33"/>
                </a:cxn>
                <a:cxn ang="0">
                  <a:pos x="221" y="28"/>
                </a:cxn>
                <a:cxn ang="0">
                  <a:pos x="219" y="23"/>
                </a:cxn>
                <a:cxn ang="0">
                  <a:pos x="214" y="18"/>
                </a:cxn>
                <a:cxn ang="0">
                  <a:pos x="209" y="18"/>
                </a:cxn>
                <a:cxn ang="0">
                  <a:pos x="200" y="18"/>
                </a:cxn>
                <a:cxn ang="0">
                  <a:pos x="165" y="47"/>
                </a:cxn>
              </a:cxnLst>
              <a:rect l="0" t="0" r="r" b="b"/>
              <a:pathLst>
                <a:path w="244" h="104">
                  <a:moveTo>
                    <a:pt x="86" y="81"/>
                  </a:moveTo>
                  <a:lnTo>
                    <a:pt x="38" y="81"/>
                  </a:lnTo>
                  <a:lnTo>
                    <a:pt x="25" y="104"/>
                  </a:lnTo>
                  <a:lnTo>
                    <a:pt x="0" y="104"/>
                  </a:lnTo>
                  <a:lnTo>
                    <a:pt x="64" y="0"/>
                  </a:lnTo>
                  <a:lnTo>
                    <a:pt x="94" y="0"/>
                  </a:lnTo>
                  <a:lnTo>
                    <a:pt x="112" y="104"/>
                  </a:lnTo>
                  <a:lnTo>
                    <a:pt x="89" y="104"/>
                  </a:lnTo>
                  <a:lnTo>
                    <a:pt x="86" y="81"/>
                  </a:lnTo>
                  <a:close/>
                  <a:moveTo>
                    <a:pt x="82" y="65"/>
                  </a:moveTo>
                  <a:lnTo>
                    <a:pt x="76" y="23"/>
                  </a:lnTo>
                  <a:lnTo>
                    <a:pt x="49" y="65"/>
                  </a:lnTo>
                  <a:lnTo>
                    <a:pt x="82" y="65"/>
                  </a:lnTo>
                  <a:close/>
                  <a:moveTo>
                    <a:pt x="152" y="104"/>
                  </a:moveTo>
                  <a:lnTo>
                    <a:pt x="129" y="104"/>
                  </a:lnTo>
                  <a:lnTo>
                    <a:pt x="153" y="0"/>
                  </a:lnTo>
                  <a:lnTo>
                    <a:pt x="206" y="0"/>
                  </a:lnTo>
                  <a:lnTo>
                    <a:pt x="211" y="0"/>
                  </a:lnTo>
                  <a:lnTo>
                    <a:pt x="218" y="2"/>
                  </a:lnTo>
                  <a:lnTo>
                    <a:pt x="223" y="2"/>
                  </a:lnTo>
                  <a:lnTo>
                    <a:pt x="228" y="4"/>
                  </a:lnTo>
                  <a:lnTo>
                    <a:pt x="231" y="5"/>
                  </a:lnTo>
                  <a:lnTo>
                    <a:pt x="234" y="7"/>
                  </a:lnTo>
                  <a:lnTo>
                    <a:pt x="236" y="10"/>
                  </a:lnTo>
                  <a:lnTo>
                    <a:pt x="239" y="12"/>
                  </a:lnTo>
                  <a:lnTo>
                    <a:pt x="241" y="15"/>
                  </a:lnTo>
                  <a:lnTo>
                    <a:pt x="242" y="18"/>
                  </a:lnTo>
                  <a:lnTo>
                    <a:pt x="244" y="23"/>
                  </a:lnTo>
                  <a:lnTo>
                    <a:pt x="244" y="28"/>
                  </a:lnTo>
                  <a:lnTo>
                    <a:pt x="242" y="35"/>
                  </a:lnTo>
                  <a:lnTo>
                    <a:pt x="241" y="40"/>
                  </a:lnTo>
                  <a:lnTo>
                    <a:pt x="239" y="45"/>
                  </a:lnTo>
                  <a:lnTo>
                    <a:pt x="236" y="50"/>
                  </a:lnTo>
                  <a:lnTo>
                    <a:pt x="234" y="51"/>
                  </a:lnTo>
                  <a:lnTo>
                    <a:pt x="231" y="53"/>
                  </a:lnTo>
                  <a:lnTo>
                    <a:pt x="228" y="55"/>
                  </a:lnTo>
                  <a:lnTo>
                    <a:pt x="224" y="56"/>
                  </a:lnTo>
                  <a:lnTo>
                    <a:pt x="221" y="58"/>
                  </a:lnTo>
                  <a:lnTo>
                    <a:pt x="216" y="60"/>
                  </a:lnTo>
                  <a:lnTo>
                    <a:pt x="211" y="60"/>
                  </a:lnTo>
                  <a:lnTo>
                    <a:pt x="208" y="60"/>
                  </a:lnTo>
                  <a:lnTo>
                    <a:pt x="209" y="63"/>
                  </a:lnTo>
                  <a:lnTo>
                    <a:pt x="213" y="65"/>
                  </a:lnTo>
                  <a:lnTo>
                    <a:pt x="214" y="68"/>
                  </a:lnTo>
                  <a:lnTo>
                    <a:pt x="216" y="70"/>
                  </a:lnTo>
                  <a:lnTo>
                    <a:pt x="221" y="76"/>
                  </a:lnTo>
                  <a:lnTo>
                    <a:pt x="226" y="84"/>
                  </a:lnTo>
                  <a:lnTo>
                    <a:pt x="229" y="94"/>
                  </a:lnTo>
                  <a:lnTo>
                    <a:pt x="234" y="104"/>
                  </a:lnTo>
                  <a:lnTo>
                    <a:pt x="209" y="104"/>
                  </a:lnTo>
                  <a:lnTo>
                    <a:pt x="208" y="99"/>
                  </a:lnTo>
                  <a:lnTo>
                    <a:pt x="206" y="93"/>
                  </a:lnTo>
                  <a:lnTo>
                    <a:pt x="201" y="86"/>
                  </a:lnTo>
                  <a:lnTo>
                    <a:pt x="196" y="78"/>
                  </a:lnTo>
                  <a:lnTo>
                    <a:pt x="195" y="73"/>
                  </a:lnTo>
                  <a:lnTo>
                    <a:pt x="191" y="68"/>
                  </a:lnTo>
                  <a:lnTo>
                    <a:pt x="188" y="66"/>
                  </a:lnTo>
                  <a:lnTo>
                    <a:pt x="185" y="63"/>
                  </a:lnTo>
                  <a:lnTo>
                    <a:pt x="183" y="63"/>
                  </a:lnTo>
                  <a:lnTo>
                    <a:pt x="181" y="63"/>
                  </a:lnTo>
                  <a:lnTo>
                    <a:pt x="176" y="61"/>
                  </a:lnTo>
                  <a:lnTo>
                    <a:pt x="173" y="61"/>
                  </a:lnTo>
                  <a:lnTo>
                    <a:pt x="162" y="61"/>
                  </a:lnTo>
                  <a:lnTo>
                    <a:pt x="152" y="104"/>
                  </a:lnTo>
                  <a:close/>
                  <a:moveTo>
                    <a:pt x="165" y="47"/>
                  </a:moveTo>
                  <a:lnTo>
                    <a:pt x="180" y="47"/>
                  </a:lnTo>
                  <a:lnTo>
                    <a:pt x="183" y="47"/>
                  </a:lnTo>
                  <a:lnTo>
                    <a:pt x="188" y="47"/>
                  </a:lnTo>
                  <a:lnTo>
                    <a:pt x="193" y="47"/>
                  </a:lnTo>
                  <a:lnTo>
                    <a:pt x="196" y="45"/>
                  </a:lnTo>
                  <a:lnTo>
                    <a:pt x="200" y="45"/>
                  </a:lnTo>
                  <a:lnTo>
                    <a:pt x="203" y="45"/>
                  </a:lnTo>
                  <a:lnTo>
                    <a:pt x="205" y="45"/>
                  </a:lnTo>
                  <a:lnTo>
                    <a:pt x="206" y="43"/>
                  </a:lnTo>
                  <a:lnTo>
                    <a:pt x="209" y="43"/>
                  </a:lnTo>
                  <a:lnTo>
                    <a:pt x="211" y="42"/>
                  </a:lnTo>
                  <a:lnTo>
                    <a:pt x="214" y="40"/>
                  </a:lnTo>
                  <a:lnTo>
                    <a:pt x="216" y="37"/>
                  </a:lnTo>
                  <a:lnTo>
                    <a:pt x="218" y="35"/>
                  </a:lnTo>
                  <a:lnTo>
                    <a:pt x="219" y="33"/>
                  </a:lnTo>
                  <a:lnTo>
                    <a:pt x="221" y="32"/>
                  </a:lnTo>
                  <a:lnTo>
                    <a:pt x="221" y="28"/>
                  </a:lnTo>
                  <a:lnTo>
                    <a:pt x="221" y="25"/>
                  </a:lnTo>
                  <a:lnTo>
                    <a:pt x="219" y="23"/>
                  </a:lnTo>
                  <a:lnTo>
                    <a:pt x="218" y="22"/>
                  </a:lnTo>
                  <a:lnTo>
                    <a:pt x="214" y="18"/>
                  </a:lnTo>
                  <a:lnTo>
                    <a:pt x="213" y="18"/>
                  </a:lnTo>
                  <a:lnTo>
                    <a:pt x="209" y="18"/>
                  </a:lnTo>
                  <a:lnTo>
                    <a:pt x="206" y="18"/>
                  </a:lnTo>
                  <a:lnTo>
                    <a:pt x="200" y="18"/>
                  </a:lnTo>
                  <a:lnTo>
                    <a:pt x="173" y="18"/>
                  </a:lnTo>
                  <a:lnTo>
                    <a:pt x="165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3" name="Freeform 209"/>
            <p:cNvSpPr>
              <a:spLocks/>
            </p:cNvSpPr>
            <p:nvPr/>
          </p:nvSpPr>
          <p:spPr bwMode="auto">
            <a:xfrm>
              <a:off x="256" y="2044"/>
              <a:ext cx="118" cy="104"/>
            </a:xfrm>
            <a:custGeom>
              <a:avLst/>
              <a:gdLst/>
              <a:ahLst/>
              <a:cxnLst>
                <a:cxn ang="0">
                  <a:pos x="113" y="50"/>
                </a:cxn>
                <a:cxn ang="0">
                  <a:pos x="97" y="94"/>
                </a:cxn>
                <a:cxn ang="0">
                  <a:pos x="85" y="99"/>
                </a:cxn>
                <a:cxn ang="0">
                  <a:pos x="76" y="101"/>
                </a:cxn>
                <a:cxn ang="0">
                  <a:pos x="69" y="103"/>
                </a:cxn>
                <a:cxn ang="0">
                  <a:pos x="61" y="103"/>
                </a:cxn>
                <a:cxn ang="0">
                  <a:pos x="54" y="104"/>
                </a:cxn>
                <a:cxn ang="0">
                  <a:pos x="46" y="104"/>
                </a:cxn>
                <a:cxn ang="0">
                  <a:pos x="36" y="103"/>
                </a:cxn>
                <a:cxn ang="0">
                  <a:pos x="28" y="101"/>
                </a:cxn>
                <a:cxn ang="0">
                  <a:pos x="19" y="98"/>
                </a:cxn>
                <a:cxn ang="0">
                  <a:pos x="10" y="89"/>
                </a:cxn>
                <a:cxn ang="0">
                  <a:pos x="1" y="73"/>
                </a:cxn>
                <a:cxn ang="0">
                  <a:pos x="1" y="55"/>
                </a:cxn>
                <a:cxn ang="0">
                  <a:pos x="5" y="42"/>
                </a:cxn>
                <a:cxn ang="0">
                  <a:pos x="10" y="30"/>
                </a:cxn>
                <a:cxn ang="0">
                  <a:pos x="15" y="23"/>
                </a:cxn>
                <a:cxn ang="0">
                  <a:pos x="21" y="17"/>
                </a:cxn>
                <a:cxn ang="0">
                  <a:pos x="28" y="12"/>
                </a:cxn>
                <a:cxn ang="0">
                  <a:pos x="34" y="7"/>
                </a:cxn>
                <a:cxn ang="0">
                  <a:pos x="44" y="4"/>
                </a:cxn>
                <a:cxn ang="0">
                  <a:pos x="52" y="2"/>
                </a:cxn>
                <a:cxn ang="0">
                  <a:pos x="62" y="0"/>
                </a:cxn>
                <a:cxn ang="0">
                  <a:pos x="72" y="0"/>
                </a:cxn>
                <a:cxn ang="0">
                  <a:pos x="82" y="2"/>
                </a:cxn>
                <a:cxn ang="0">
                  <a:pos x="90" y="4"/>
                </a:cxn>
                <a:cxn ang="0">
                  <a:pos x="99" y="7"/>
                </a:cxn>
                <a:cxn ang="0">
                  <a:pos x="107" y="13"/>
                </a:cxn>
                <a:cxn ang="0">
                  <a:pos x="115" y="25"/>
                </a:cxn>
                <a:cxn ang="0">
                  <a:pos x="94" y="35"/>
                </a:cxn>
                <a:cxn ang="0">
                  <a:pos x="90" y="27"/>
                </a:cxn>
                <a:cxn ang="0">
                  <a:pos x="84" y="23"/>
                </a:cxn>
                <a:cxn ang="0">
                  <a:pos x="77" y="18"/>
                </a:cxn>
                <a:cxn ang="0">
                  <a:pos x="67" y="18"/>
                </a:cxn>
                <a:cxn ang="0">
                  <a:pos x="56" y="18"/>
                </a:cxn>
                <a:cxn ang="0">
                  <a:pos x="46" y="23"/>
                </a:cxn>
                <a:cxn ang="0">
                  <a:pos x="36" y="30"/>
                </a:cxn>
                <a:cxn ang="0">
                  <a:pos x="29" y="38"/>
                </a:cxn>
                <a:cxn ang="0">
                  <a:pos x="26" y="50"/>
                </a:cxn>
                <a:cxn ang="0">
                  <a:pos x="24" y="61"/>
                </a:cxn>
                <a:cxn ang="0">
                  <a:pos x="26" y="73"/>
                </a:cxn>
                <a:cxn ang="0">
                  <a:pos x="31" y="80"/>
                </a:cxn>
                <a:cxn ang="0">
                  <a:pos x="39" y="84"/>
                </a:cxn>
                <a:cxn ang="0">
                  <a:pos x="51" y="86"/>
                </a:cxn>
                <a:cxn ang="0">
                  <a:pos x="59" y="86"/>
                </a:cxn>
                <a:cxn ang="0">
                  <a:pos x="67" y="84"/>
                </a:cxn>
                <a:cxn ang="0">
                  <a:pos x="76" y="83"/>
                </a:cxn>
                <a:cxn ang="0">
                  <a:pos x="82" y="80"/>
                </a:cxn>
                <a:cxn ang="0">
                  <a:pos x="54" y="66"/>
                </a:cxn>
              </a:cxnLst>
              <a:rect l="0" t="0" r="r" b="b"/>
              <a:pathLst>
                <a:path w="118" h="104">
                  <a:moveTo>
                    <a:pt x="59" y="50"/>
                  </a:moveTo>
                  <a:lnTo>
                    <a:pt x="113" y="50"/>
                  </a:lnTo>
                  <a:lnTo>
                    <a:pt x="102" y="91"/>
                  </a:lnTo>
                  <a:lnTo>
                    <a:pt x="97" y="94"/>
                  </a:lnTo>
                  <a:lnTo>
                    <a:pt x="92" y="96"/>
                  </a:lnTo>
                  <a:lnTo>
                    <a:pt x="85" y="99"/>
                  </a:lnTo>
                  <a:lnTo>
                    <a:pt x="79" y="99"/>
                  </a:lnTo>
                  <a:lnTo>
                    <a:pt x="76" y="101"/>
                  </a:lnTo>
                  <a:lnTo>
                    <a:pt x="72" y="101"/>
                  </a:lnTo>
                  <a:lnTo>
                    <a:pt x="69" y="103"/>
                  </a:lnTo>
                  <a:lnTo>
                    <a:pt x="66" y="103"/>
                  </a:lnTo>
                  <a:lnTo>
                    <a:pt x="61" y="103"/>
                  </a:lnTo>
                  <a:lnTo>
                    <a:pt x="57" y="104"/>
                  </a:lnTo>
                  <a:lnTo>
                    <a:pt x="54" y="104"/>
                  </a:lnTo>
                  <a:lnTo>
                    <a:pt x="51" y="104"/>
                  </a:lnTo>
                  <a:lnTo>
                    <a:pt x="46" y="104"/>
                  </a:lnTo>
                  <a:lnTo>
                    <a:pt x="41" y="103"/>
                  </a:lnTo>
                  <a:lnTo>
                    <a:pt x="36" y="103"/>
                  </a:lnTo>
                  <a:lnTo>
                    <a:pt x="31" y="101"/>
                  </a:lnTo>
                  <a:lnTo>
                    <a:pt x="28" y="101"/>
                  </a:lnTo>
                  <a:lnTo>
                    <a:pt x="23" y="99"/>
                  </a:lnTo>
                  <a:lnTo>
                    <a:pt x="19" y="98"/>
                  </a:lnTo>
                  <a:lnTo>
                    <a:pt x="16" y="96"/>
                  </a:lnTo>
                  <a:lnTo>
                    <a:pt x="10" y="89"/>
                  </a:lnTo>
                  <a:lnTo>
                    <a:pt x="5" y="83"/>
                  </a:lnTo>
                  <a:lnTo>
                    <a:pt x="1" y="73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8"/>
                  </a:lnTo>
                  <a:lnTo>
                    <a:pt x="5" y="42"/>
                  </a:lnTo>
                  <a:lnTo>
                    <a:pt x="6" y="35"/>
                  </a:lnTo>
                  <a:lnTo>
                    <a:pt x="10" y="30"/>
                  </a:lnTo>
                  <a:lnTo>
                    <a:pt x="11" y="27"/>
                  </a:lnTo>
                  <a:lnTo>
                    <a:pt x="15" y="23"/>
                  </a:lnTo>
                  <a:lnTo>
                    <a:pt x="18" y="20"/>
                  </a:lnTo>
                  <a:lnTo>
                    <a:pt x="21" y="17"/>
                  </a:lnTo>
                  <a:lnTo>
                    <a:pt x="24" y="13"/>
                  </a:lnTo>
                  <a:lnTo>
                    <a:pt x="28" y="12"/>
                  </a:lnTo>
                  <a:lnTo>
                    <a:pt x="31" y="9"/>
                  </a:lnTo>
                  <a:lnTo>
                    <a:pt x="34" y="7"/>
                  </a:lnTo>
                  <a:lnTo>
                    <a:pt x="39" y="5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2" y="2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2" y="2"/>
                  </a:lnTo>
                  <a:lnTo>
                    <a:pt x="85" y="2"/>
                  </a:lnTo>
                  <a:lnTo>
                    <a:pt x="90" y="4"/>
                  </a:lnTo>
                  <a:lnTo>
                    <a:pt x="94" y="5"/>
                  </a:lnTo>
                  <a:lnTo>
                    <a:pt x="99" y="7"/>
                  </a:lnTo>
                  <a:lnTo>
                    <a:pt x="102" y="9"/>
                  </a:lnTo>
                  <a:lnTo>
                    <a:pt x="107" y="13"/>
                  </a:lnTo>
                  <a:lnTo>
                    <a:pt x="112" y="18"/>
                  </a:lnTo>
                  <a:lnTo>
                    <a:pt x="115" y="25"/>
                  </a:lnTo>
                  <a:lnTo>
                    <a:pt x="118" y="33"/>
                  </a:lnTo>
                  <a:lnTo>
                    <a:pt x="94" y="35"/>
                  </a:lnTo>
                  <a:lnTo>
                    <a:pt x="92" y="32"/>
                  </a:lnTo>
                  <a:lnTo>
                    <a:pt x="90" y="27"/>
                  </a:lnTo>
                  <a:lnTo>
                    <a:pt x="87" y="25"/>
                  </a:lnTo>
                  <a:lnTo>
                    <a:pt x="84" y="23"/>
                  </a:lnTo>
                  <a:lnTo>
                    <a:pt x="82" y="20"/>
                  </a:lnTo>
                  <a:lnTo>
                    <a:pt x="77" y="18"/>
                  </a:lnTo>
                  <a:lnTo>
                    <a:pt x="72" y="18"/>
                  </a:lnTo>
                  <a:lnTo>
                    <a:pt x="67" y="18"/>
                  </a:lnTo>
                  <a:lnTo>
                    <a:pt x="62" y="18"/>
                  </a:lnTo>
                  <a:lnTo>
                    <a:pt x="56" y="18"/>
                  </a:lnTo>
                  <a:lnTo>
                    <a:pt x="51" y="20"/>
                  </a:lnTo>
                  <a:lnTo>
                    <a:pt x="46" y="23"/>
                  </a:lnTo>
                  <a:lnTo>
                    <a:pt x="41" y="27"/>
                  </a:lnTo>
                  <a:lnTo>
                    <a:pt x="36" y="30"/>
                  </a:lnTo>
                  <a:lnTo>
                    <a:pt x="33" y="33"/>
                  </a:lnTo>
                  <a:lnTo>
                    <a:pt x="29" y="38"/>
                  </a:lnTo>
                  <a:lnTo>
                    <a:pt x="28" y="43"/>
                  </a:lnTo>
                  <a:lnTo>
                    <a:pt x="26" y="50"/>
                  </a:lnTo>
                  <a:lnTo>
                    <a:pt x="24" y="55"/>
                  </a:lnTo>
                  <a:lnTo>
                    <a:pt x="24" y="61"/>
                  </a:lnTo>
                  <a:lnTo>
                    <a:pt x="24" y="68"/>
                  </a:lnTo>
                  <a:lnTo>
                    <a:pt x="26" y="73"/>
                  </a:lnTo>
                  <a:lnTo>
                    <a:pt x="28" y="76"/>
                  </a:lnTo>
                  <a:lnTo>
                    <a:pt x="31" y="80"/>
                  </a:lnTo>
                  <a:lnTo>
                    <a:pt x="34" y="83"/>
                  </a:lnTo>
                  <a:lnTo>
                    <a:pt x="39" y="84"/>
                  </a:lnTo>
                  <a:lnTo>
                    <a:pt x="44" y="86"/>
                  </a:lnTo>
                  <a:lnTo>
                    <a:pt x="51" y="86"/>
                  </a:lnTo>
                  <a:lnTo>
                    <a:pt x="54" y="86"/>
                  </a:lnTo>
                  <a:lnTo>
                    <a:pt x="59" y="86"/>
                  </a:lnTo>
                  <a:lnTo>
                    <a:pt x="62" y="84"/>
                  </a:lnTo>
                  <a:lnTo>
                    <a:pt x="67" y="84"/>
                  </a:lnTo>
                  <a:lnTo>
                    <a:pt x="71" y="83"/>
                  </a:lnTo>
                  <a:lnTo>
                    <a:pt x="76" y="83"/>
                  </a:lnTo>
                  <a:lnTo>
                    <a:pt x="79" y="81"/>
                  </a:lnTo>
                  <a:lnTo>
                    <a:pt x="82" y="80"/>
                  </a:lnTo>
                  <a:lnTo>
                    <a:pt x="84" y="66"/>
                  </a:lnTo>
                  <a:lnTo>
                    <a:pt x="54" y="66"/>
                  </a:lnTo>
                  <a:lnTo>
                    <a:pt x="59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2" name="Freeform 208"/>
            <p:cNvSpPr>
              <a:spLocks noEditPoints="1"/>
            </p:cNvSpPr>
            <p:nvPr/>
          </p:nvSpPr>
          <p:spPr bwMode="auto">
            <a:xfrm>
              <a:off x="388" y="2044"/>
              <a:ext cx="239" cy="104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1" y="50"/>
                </a:cxn>
                <a:cxn ang="0">
                  <a:pos x="5" y="38"/>
                </a:cxn>
                <a:cxn ang="0">
                  <a:pos x="10" y="27"/>
                </a:cxn>
                <a:cxn ang="0">
                  <a:pos x="19" y="17"/>
                </a:cxn>
                <a:cxn ang="0">
                  <a:pos x="29" y="9"/>
                </a:cxn>
                <a:cxn ang="0">
                  <a:pos x="39" y="4"/>
                </a:cxn>
                <a:cxn ang="0">
                  <a:pos x="46" y="2"/>
                </a:cxn>
                <a:cxn ang="0">
                  <a:pos x="54" y="0"/>
                </a:cxn>
                <a:cxn ang="0">
                  <a:pos x="62" y="0"/>
                </a:cxn>
                <a:cxn ang="0">
                  <a:pos x="72" y="0"/>
                </a:cxn>
                <a:cxn ang="0">
                  <a:pos x="82" y="2"/>
                </a:cxn>
                <a:cxn ang="0">
                  <a:pos x="90" y="5"/>
                </a:cxn>
                <a:cxn ang="0">
                  <a:pos x="99" y="9"/>
                </a:cxn>
                <a:cxn ang="0">
                  <a:pos x="108" y="18"/>
                </a:cxn>
                <a:cxn ang="0">
                  <a:pos x="113" y="33"/>
                </a:cxn>
                <a:cxn ang="0">
                  <a:pos x="113" y="51"/>
                </a:cxn>
                <a:cxn ang="0">
                  <a:pos x="110" y="66"/>
                </a:cxn>
                <a:cxn ang="0">
                  <a:pos x="105" y="78"/>
                </a:cxn>
                <a:cxn ang="0">
                  <a:pos x="99" y="84"/>
                </a:cxn>
                <a:cxn ang="0">
                  <a:pos x="92" y="89"/>
                </a:cxn>
                <a:cxn ang="0">
                  <a:pos x="85" y="96"/>
                </a:cxn>
                <a:cxn ang="0">
                  <a:pos x="79" y="99"/>
                </a:cxn>
                <a:cxn ang="0">
                  <a:pos x="71" y="101"/>
                </a:cxn>
                <a:cxn ang="0">
                  <a:pos x="61" y="104"/>
                </a:cxn>
                <a:cxn ang="0">
                  <a:pos x="52" y="104"/>
                </a:cxn>
                <a:cxn ang="0">
                  <a:pos x="44" y="104"/>
                </a:cxn>
                <a:cxn ang="0">
                  <a:pos x="36" y="104"/>
                </a:cxn>
                <a:cxn ang="0">
                  <a:pos x="29" y="103"/>
                </a:cxn>
                <a:cxn ang="0">
                  <a:pos x="23" y="99"/>
                </a:cxn>
                <a:cxn ang="0">
                  <a:pos x="14" y="96"/>
                </a:cxn>
                <a:cxn ang="0">
                  <a:pos x="6" y="88"/>
                </a:cxn>
                <a:cxn ang="0">
                  <a:pos x="1" y="78"/>
                </a:cxn>
                <a:cxn ang="0">
                  <a:pos x="0" y="68"/>
                </a:cxn>
                <a:cxn ang="0">
                  <a:pos x="23" y="63"/>
                </a:cxn>
                <a:cxn ang="0">
                  <a:pos x="24" y="73"/>
                </a:cxn>
                <a:cxn ang="0">
                  <a:pos x="29" y="80"/>
                </a:cxn>
                <a:cxn ang="0">
                  <a:pos x="39" y="86"/>
                </a:cxn>
                <a:cxn ang="0">
                  <a:pos x="51" y="88"/>
                </a:cxn>
                <a:cxn ang="0">
                  <a:pos x="61" y="86"/>
                </a:cxn>
                <a:cxn ang="0">
                  <a:pos x="71" y="81"/>
                </a:cxn>
                <a:cxn ang="0">
                  <a:pos x="79" y="75"/>
                </a:cxn>
                <a:cxn ang="0">
                  <a:pos x="85" y="65"/>
                </a:cxn>
                <a:cxn ang="0">
                  <a:pos x="90" y="55"/>
                </a:cxn>
                <a:cxn ang="0">
                  <a:pos x="92" y="43"/>
                </a:cxn>
                <a:cxn ang="0">
                  <a:pos x="90" y="32"/>
                </a:cxn>
                <a:cxn ang="0">
                  <a:pos x="84" y="25"/>
                </a:cxn>
                <a:cxn ang="0">
                  <a:pos x="76" y="18"/>
                </a:cxn>
                <a:cxn ang="0">
                  <a:pos x="64" y="18"/>
                </a:cxn>
                <a:cxn ang="0">
                  <a:pos x="56" y="18"/>
                </a:cxn>
                <a:cxn ang="0">
                  <a:pos x="47" y="22"/>
                </a:cxn>
                <a:cxn ang="0">
                  <a:pos x="41" y="27"/>
                </a:cxn>
                <a:cxn ang="0">
                  <a:pos x="34" y="32"/>
                </a:cxn>
                <a:cxn ang="0">
                  <a:pos x="26" y="48"/>
                </a:cxn>
                <a:cxn ang="0">
                  <a:pos x="23" y="63"/>
                </a:cxn>
                <a:cxn ang="0">
                  <a:pos x="191" y="104"/>
                </a:cxn>
                <a:cxn ang="0">
                  <a:pos x="145" y="104"/>
                </a:cxn>
                <a:cxn ang="0">
                  <a:pos x="146" y="0"/>
                </a:cxn>
                <a:cxn ang="0">
                  <a:pos x="201" y="71"/>
                </a:cxn>
                <a:cxn ang="0">
                  <a:pos x="239" y="0"/>
                </a:cxn>
              </a:cxnLst>
              <a:rect l="0" t="0" r="r" b="b"/>
              <a:pathLst>
                <a:path w="239" h="104">
                  <a:moveTo>
                    <a:pt x="0" y="63"/>
                  </a:moveTo>
                  <a:lnTo>
                    <a:pt x="0" y="60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3" y="45"/>
                  </a:lnTo>
                  <a:lnTo>
                    <a:pt x="5" y="38"/>
                  </a:lnTo>
                  <a:lnTo>
                    <a:pt x="6" y="32"/>
                  </a:lnTo>
                  <a:lnTo>
                    <a:pt x="10" y="27"/>
                  </a:lnTo>
                  <a:lnTo>
                    <a:pt x="14" y="22"/>
                  </a:lnTo>
                  <a:lnTo>
                    <a:pt x="19" y="17"/>
                  </a:lnTo>
                  <a:lnTo>
                    <a:pt x="24" y="12"/>
                  </a:lnTo>
                  <a:lnTo>
                    <a:pt x="29" y="9"/>
                  </a:lnTo>
                  <a:lnTo>
                    <a:pt x="36" y="5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6" y="2"/>
                  </a:lnTo>
                  <a:lnTo>
                    <a:pt x="51" y="2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2" y="2"/>
                  </a:lnTo>
                  <a:lnTo>
                    <a:pt x="85" y="4"/>
                  </a:lnTo>
                  <a:lnTo>
                    <a:pt x="90" y="5"/>
                  </a:lnTo>
                  <a:lnTo>
                    <a:pt x="94" y="7"/>
                  </a:lnTo>
                  <a:lnTo>
                    <a:pt x="99" y="9"/>
                  </a:lnTo>
                  <a:lnTo>
                    <a:pt x="102" y="12"/>
                  </a:lnTo>
                  <a:lnTo>
                    <a:pt x="108" y="18"/>
                  </a:lnTo>
                  <a:lnTo>
                    <a:pt x="112" y="25"/>
                  </a:lnTo>
                  <a:lnTo>
                    <a:pt x="113" y="33"/>
                  </a:lnTo>
                  <a:lnTo>
                    <a:pt x="115" y="43"/>
                  </a:lnTo>
                  <a:lnTo>
                    <a:pt x="113" y="51"/>
                  </a:lnTo>
                  <a:lnTo>
                    <a:pt x="113" y="58"/>
                  </a:lnTo>
                  <a:lnTo>
                    <a:pt x="110" y="66"/>
                  </a:lnTo>
                  <a:lnTo>
                    <a:pt x="107" y="75"/>
                  </a:lnTo>
                  <a:lnTo>
                    <a:pt x="105" y="78"/>
                  </a:lnTo>
                  <a:lnTo>
                    <a:pt x="102" y="81"/>
                  </a:lnTo>
                  <a:lnTo>
                    <a:pt x="99" y="84"/>
                  </a:lnTo>
                  <a:lnTo>
                    <a:pt x="95" y="88"/>
                  </a:lnTo>
                  <a:lnTo>
                    <a:pt x="92" y="89"/>
                  </a:lnTo>
                  <a:lnTo>
                    <a:pt x="89" y="93"/>
                  </a:lnTo>
                  <a:lnTo>
                    <a:pt x="85" y="96"/>
                  </a:lnTo>
                  <a:lnTo>
                    <a:pt x="82" y="98"/>
                  </a:lnTo>
                  <a:lnTo>
                    <a:pt x="79" y="99"/>
                  </a:lnTo>
                  <a:lnTo>
                    <a:pt x="74" y="101"/>
                  </a:lnTo>
                  <a:lnTo>
                    <a:pt x="71" y="101"/>
                  </a:lnTo>
                  <a:lnTo>
                    <a:pt x="66" y="103"/>
                  </a:lnTo>
                  <a:lnTo>
                    <a:pt x="61" y="104"/>
                  </a:lnTo>
                  <a:lnTo>
                    <a:pt x="57" y="104"/>
                  </a:lnTo>
                  <a:lnTo>
                    <a:pt x="52" y="104"/>
                  </a:lnTo>
                  <a:lnTo>
                    <a:pt x="47" y="104"/>
                  </a:lnTo>
                  <a:lnTo>
                    <a:pt x="44" y="104"/>
                  </a:lnTo>
                  <a:lnTo>
                    <a:pt x="39" y="104"/>
                  </a:lnTo>
                  <a:lnTo>
                    <a:pt x="36" y="104"/>
                  </a:lnTo>
                  <a:lnTo>
                    <a:pt x="33" y="103"/>
                  </a:lnTo>
                  <a:lnTo>
                    <a:pt x="29" y="103"/>
                  </a:lnTo>
                  <a:lnTo>
                    <a:pt x="26" y="101"/>
                  </a:lnTo>
                  <a:lnTo>
                    <a:pt x="23" y="99"/>
                  </a:lnTo>
                  <a:lnTo>
                    <a:pt x="19" y="99"/>
                  </a:lnTo>
                  <a:lnTo>
                    <a:pt x="14" y="96"/>
                  </a:lnTo>
                  <a:lnTo>
                    <a:pt x="10" y="91"/>
                  </a:lnTo>
                  <a:lnTo>
                    <a:pt x="6" y="88"/>
                  </a:lnTo>
                  <a:lnTo>
                    <a:pt x="5" y="83"/>
                  </a:lnTo>
                  <a:lnTo>
                    <a:pt x="1" y="78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0" y="63"/>
                  </a:lnTo>
                  <a:close/>
                  <a:moveTo>
                    <a:pt x="23" y="63"/>
                  </a:moveTo>
                  <a:lnTo>
                    <a:pt x="23" y="68"/>
                  </a:lnTo>
                  <a:lnTo>
                    <a:pt x="24" y="73"/>
                  </a:lnTo>
                  <a:lnTo>
                    <a:pt x="26" y="76"/>
                  </a:lnTo>
                  <a:lnTo>
                    <a:pt x="29" y="80"/>
                  </a:lnTo>
                  <a:lnTo>
                    <a:pt x="34" y="84"/>
                  </a:lnTo>
                  <a:lnTo>
                    <a:pt x="39" y="86"/>
                  </a:lnTo>
                  <a:lnTo>
                    <a:pt x="44" y="88"/>
                  </a:lnTo>
                  <a:lnTo>
                    <a:pt x="51" y="88"/>
                  </a:lnTo>
                  <a:lnTo>
                    <a:pt x="56" y="88"/>
                  </a:lnTo>
                  <a:lnTo>
                    <a:pt x="61" y="86"/>
                  </a:lnTo>
                  <a:lnTo>
                    <a:pt x="66" y="84"/>
                  </a:lnTo>
                  <a:lnTo>
                    <a:pt x="71" y="81"/>
                  </a:lnTo>
                  <a:lnTo>
                    <a:pt x="76" y="80"/>
                  </a:lnTo>
                  <a:lnTo>
                    <a:pt x="79" y="75"/>
                  </a:lnTo>
                  <a:lnTo>
                    <a:pt x="82" y="71"/>
                  </a:lnTo>
                  <a:lnTo>
                    <a:pt x="85" y="65"/>
                  </a:lnTo>
                  <a:lnTo>
                    <a:pt x="89" y="60"/>
                  </a:lnTo>
                  <a:lnTo>
                    <a:pt x="90" y="55"/>
                  </a:lnTo>
                  <a:lnTo>
                    <a:pt x="90" y="48"/>
                  </a:lnTo>
                  <a:lnTo>
                    <a:pt x="92" y="43"/>
                  </a:lnTo>
                  <a:lnTo>
                    <a:pt x="90" y="38"/>
                  </a:lnTo>
                  <a:lnTo>
                    <a:pt x="90" y="32"/>
                  </a:lnTo>
                  <a:lnTo>
                    <a:pt x="87" y="28"/>
                  </a:lnTo>
                  <a:lnTo>
                    <a:pt x="84" y="25"/>
                  </a:lnTo>
                  <a:lnTo>
                    <a:pt x="80" y="22"/>
                  </a:lnTo>
                  <a:lnTo>
                    <a:pt x="76" y="18"/>
                  </a:lnTo>
                  <a:lnTo>
                    <a:pt x="71" y="18"/>
                  </a:lnTo>
                  <a:lnTo>
                    <a:pt x="64" y="18"/>
                  </a:lnTo>
                  <a:lnTo>
                    <a:pt x="59" y="18"/>
                  </a:lnTo>
                  <a:lnTo>
                    <a:pt x="56" y="18"/>
                  </a:lnTo>
                  <a:lnTo>
                    <a:pt x="51" y="20"/>
                  </a:lnTo>
                  <a:lnTo>
                    <a:pt x="47" y="22"/>
                  </a:lnTo>
                  <a:lnTo>
                    <a:pt x="44" y="23"/>
                  </a:lnTo>
                  <a:lnTo>
                    <a:pt x="41" y="27"/>
                  </a:lnTo>
                  <a:lnTo>
                    <a:pt x="38" y="28"/>
                  </a:lnTo>
                  <a:lnTo>
                    <a:pt x="34" y="32"/>
                  </a:lnTo>
                  <a:lnTo>
                    <a:pt x="29" y="40"/>
                  </a:lnTo>
                  <a:lnTo>
                    <a:pt x="26" y="48"/>
                  </a:lnTo>
                  <a:lnTo>
                    <a:pt x="23" y="55"/>
                  </a:lnTo>
                  <a:lnTo>
                    <a:pt x="23" y="63"/>
                  </a:lnTo>
                  <a:close/>
                  <a:moveTo>
                    <a:pt x="216" y="104"/>
                  </a:moveTo>
                  <a:lnTo>
                    <a:pt x="191" y="104"/>
                  </a:lnTo>
                  <a:lnTo>
                    <a:pt x="161" y="35"/>
                  </a:lnTo>
                  <a:lnTo>
                    <a:pt x="145" y="104"/>
                  </a:lnTo>
                  <a:lnTo>
                    <a:pt x="122" y="104"/>
                  </a:lnTo>
                  <a:lnTo>
                    <a:pt x="146" y="0"/>
                  </a:lnTo>
                  <a:lnTo>
                    <a:pt x="170" y="0"/>
                  </a:lnTo>
                  <a:lnTo>
                    <a:pt x="201" y="71"/>
                  </a:lnTo>
                  <a:lnTo>
                    <a:pt x="217" y="0"/>
                  </a:lnTo>
                  <a:lnTo>
                    <a:pt x="239" y="0"/>
                  </a:lnTo>
                  <a:lnTo>
                    <a:pt x="216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1" name="Freeform 207"/>
            <p:cNvSpPr>
              <a:spLocks noEditPoints="1"/>
            </p:cNvSpPr>
            <p:nvPr/>
          </p:nvSpPr>
          <p:spPr bwMode="auto">
            <a:xfrm>
              <a:off x="3987" y="2195"/>
              <a:ext cx="229" cy="94"/>
            </a:xfrm>
            <a:custGeom>
              <a:avLst/>
              <a:gdLst/>
              <a:ahLst/>
              <a:cxnLst>
                <a:cxn ang="0">
                  <a:pos x="79" y="74"/>
                </a:cxn>
                <a:cxn ang="0">
                  <a:pos x="36" y="74"/>
                </a:cxn>
                <a:cxn ang="0">
                  <a:pos x="23" y="94"/>
                </a:cxn>
                <a:cxn ang="0">
                  <a:pos x="0" y="94"/>
                </a:cxn>
                <a:cxn ang="0">
                  <a:pos x="59" y="0"/>
                </a:cxn>
                <a:cxn ang="0">
                  <a:pos x="87" y="0"/>
                </a:cxn>
                <a:cxn ang="0">
                  <a:pos x="105" y="94"/>
                </a:cxn>
                <a:cxn ang="0">
                  <a:pos x="84" y="94"/>
                </a:cxn>
                <a:cxn ang="0">
                  <a:pos x="79" y="74"/>
                </a:cxn>
                <a:cxn ang="0">
                  <a:pos x="77" y="57"/>
                </a:cxn>
                <a:cxn ang="0">
                  <a:pos x="71" y="19"/>
                </a:cxn>
                <a:cxn ang="0">
                  <a:pos x="46" y="57"/>
                </a:cxn>
                <a:cxn ang="0">
                  <a:pos x="77" y="57"/>
                </a:cxn>
                <a:cxn ang="0">
                  <a:pos x="206" y="94"/>
                </a:cxn>
                <a:cxn ang="0">
                  <a:pos x="185" y="94"/>
                </a:cxn>
                <a:cxn ang="0">
                  <a:pos x="155" y="31"/>
                </a:cxn>
                <a:cxn ang="0">
                  <a:pos x="142" y="94"/>
                </a:cxn>
                <a:cxn ang="0">
                  <a:pos x="119" y="94"/>
                </a:cxn>
                <a:cxn ang="0">
                  <a:pos x="142" y="0"/>
                </a:cxn>
                <a:cxn ang="0">
                  <a:pos x="165" y="0"/>
                </a:cxn>
                <a:cxn ang="0">
                  <a:pos x="193" y="64"/>
                </a:cxn>
                <a:cxn ang="0">
                  <a:pos x="208" y="0"/>
                </a:cxn>
                <a:cxn ang="0">
                  <a:pos x="229" y="0"/>
                </a:cxn>
                <a:cxn ang="0">
                  <a:pos x="206" y="94"/>
                </a:cxn>
              </a:cxnLst>
              <a:rect l="0" t="0" r="r" b="b"/>
              <a:pathLst>
                <a:path w="229" h="94">
                  <a:moveTo>
                    <a:pt x="79" y="74"/>
                  </a:moveTo>
                  <a:lnTo>
                    <a:pt x="36" y="74"/>
                  </a:lnTo>
                  <a:lnTo>
                    <a:pt x="23" y="94"/>
                  </a:lnTo>
                  <a:lnTo>
                    <a:pt x="0" y="94"/>
                  </a:lnTo>
                  <a:lnTo>
                    <a:pt x="59" y="0"/>
                  </a:lnTo>
                  <a:lnTo>
                    <a:pt x="87" y="0"/>
                  </a:lnTo>
                  <a:lnTo>
                    <a:pt x="105" y="94"/>
                  </a:lnTo>
                  <a:lnTo>
                    <a:pt x="84" y="94"/>
                  </a:lnTo>
                  <a:lnTo>
                    <a:pt x="79" y="74"/>
                  </a:lnTo>
                  <a:close/>
                  <a:moveTo>
                    <a:pt x="77" y="57"/>
                  </a:moveTo>
                  <a:lnTo>
                    <a:pt x="71" y="19"/>
                  </a:lnTo>
                  <a:lnTo>
                    <a:pt x="46" y="57"/>
                  </a:lnTo>
                  <a:lnTo>
                    <a:pt x="77" y="57"/>
                  </a:lnTo>
                  <a:close/>
                  <a:moveTo>
                    <a:pt x="206" y="94"/>
                  </a:moveTo>
                  <a:lnTo>
                    <a:pt x="185" y="94"/>
                  </a:lnTo>
                  <a:lnTo>
                    <a:pt x="155" y="31"/>
                  </a:lnTo>
                  <a:lnTo>
                    <a:pt x="142" y="94"/>
                  </a:lnTo>
                  <a:lnTo>
                    <a:pt x="119" y="94"/>
                  </a:lnTo>
                  <a:lnTo>
                    <a:pt x="142" y="0"/>
                  </a:lnTo>
                  <a:lnTo>
                    <a:pt x="165" y="0"/>
                  </a:lnTo>
                  <a:lnTo>
                    <a:pt x="193" y="64"/>
                  </a:lnTo>
                  <a:lnTo>
                    <a:pt x="208" y="0"/>
                  </a:lnTo>
                  <a:lnTo>
                    <a:pt x="229" y="0"/>
                  </a:lnTo>
                  <a:lnTo>
                    <a:pt x="206" y="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0" name="Freeform 206"/>
            <p:cNvSpPr>
              <a:spLocks noEditPoints="1"/>
            </p:cNvSpPr>
            <p:nvPr/>
          </p:nvSpPr>
          <p:spPr bwMode="auto">
            <a:xfrm>
              <a:off x="4224" y="2193"/>
              <a:ext cx="332" cy="97"/>
            </a:xfrm>
            <a:custGeom>
              <a:avLst/>
              <a:gdLst/>
              <a:ahLst/>
              <a:cxnLst>
                <a:cxn ang="0">
                  <a:pos x="2" y="46"/>
                </a:cxn>
                <a:cxn ang="0">
                  <a:pos x="12" y="25"/>
                </a:cxn>
                <a:cxn ang="0">
                  <a:pos x="30" y="8"/>
                </a:cxn>
                <a:cxn ang="0">
                  <a:pos x="45" y="3"/>
                </a:cxn>
                <a:cxn ang="0">
                  <a:pos x="60" y="0"/>
                </a:cxn>
                <a:cxn ang="0">
                  <a:pos x="78" y="2"/>
                </a:cxn>
                <a:cxn ang="0">
                  <a:pos x="93" y="8"/>
                </a:cxn>
                <a:cxn ang="0">
                  <a:pos x="108" y="31"/>
                </a:cxn>
                <a:cxn ang="0">
                  <a:pos x="104" y="61"/>
                </a:cxn>
                <a:cxn ang="0">
                  <a:pos x="84" y="86"/>
                </a:cxn>
                <a:cxn ang="0">
                  <a:pos x="66" y="94"/>
                </a:cxn>
                <a:cxn ang="0">
                  <a:pos x="51" y="97"/>
                </a:cxn>
                <a:cxn ang="0">
                  <a:pos x="35" y="96"/>
                </a:cxn>
                <a:cxn ang="0">
                  <a:pos x="22" y="92"/>
                </a:cxn>
                <a:cxn ang="0">
                  <a:pos x="9" y="81"/>
                </a:cxn>
                <a:cxn ang="0">
                  <a:pos x="0" y="64"/>
                </a:cxn>
                <a:cxn ang="0">
                  <a:pos x="23" y="68"/>
                </a:cxn>
                <a:cxn ang="0">
                  <a:pos x="38" y="79"/>
                </a:cxn>
                <a:cxn ang="0">
                  <a:pos x="58" y="79"/>
                </a:cxn>
                <a:cxn ang="0">
                  <a:pos x="75" y="69"/>
                </a:cxn>
                <a:cxn ang="0">
                  <a:pos x="86" y="51"/>
                </a:cxn>
                <a:cxn ang="0">
                  <a:pos x="86" y="31"/>
                </a:cxn>
                <a:cxn ang="0">
                  <a:pos x="71" y="18"/>
                </a:cxn>
                <a:cxn ang="0">
                  <a:pos x="53" y="18"/>
                </a:cxn>
                <a:cxn ang="0">
                  <a:pos x="38" y="25"/>
                </a:cxn>
                <a:cxn ang="0">
                  <a:pos x="25" y="43"/>
                </a:cxn>
                <a:cxn ang="0">
                  <a:pos x="137" y="2"/>
                </a:cxn>
                <a:cxn ang="0">
                  <a:pos x="180" y="2"/>
                </a:cxn>
                <a:cxn ang="0">
                  <a:pos x="193" y="3"/>
                </a:cxn>
                <a:cxn ang="0">
                  <a:pos x="203" y="6"/>
                </a:cxn>
                <a:cxn ang="0">
                  <a:pos x="211" y="15"/>
                </a:cxn>
                <a:cxn ang="0">
                  <a:pos x="218" y="25"/>
                </a:cxn>
                <a:cxn ang="0">
                  <a:pos x="220" y="38"/>
                </a:cxn>
                <a:cxn ang="0">
                  <a:pos x="216" y="63"/>
                </a:cxn>
                <a:cxn ang="0">
                  <a:pos x="200" y="84"/>
                </a:cxn>
                <a:cxn ang="0">
                  <a:pos x="182" y="94"/>
                </a:cxn>
                <a:cxn ang="0">
                  <a:pos x="160" y="96"/>
                </a:cxn>
                <a:cxn ang="0">
                  <a:pos x="152" y="81"/>
                </a:cxn>
                <a:cxn ang="0">
                  <a:pos x="170" y="79"/>
                </a:cxn>
                <a:cxn ang="0">
                  <a:pos x="182" y="76"/>
                </a:cxn>
                <a:cxn ang="0">
                  <a:pos x="193" y="61"/>
                </a:cxn>
                <a:cxn ang="0">
                  <a:pos x="198" y="40"/>
                </a:cxn>
                <a:cxn ang="0">
                  <a:pos x="195" y="25"/>
                </a:cxn>
                <a:cxn ang="0">
                  <a:pos x="183" y="18"/>
                </a:cxn>
                <a:cxn ang="0">
                  <a:pos x="169" y="16"/>
                </a:cxn>
                <a:cxn ang="0">
                  <a:pos x="249" y="2"/>
                </a:cxn>
                <a:cxn ang="0">
                  <a:pos x="263" y="40"/>
                </a:cxn>
                <a:cxn ang="0">
                  <a:pos x="251" y="81"/>
                </a:cxn>
              </a:cxnLst>
              <a:rect l="0" t="0" r="r" b="b"/>
              <a:pathLst>
                <a:path w="332" h="97">
                  <a:moveTo>
                    <a:pt x="0" y="59"/>
                  </a:moveTo>
                  <a:lnTo>
                    <a:pt x="0" y="56"/>
                  </a:lnTo>
                  <a:lnTo>
                    <a:pt x="2" y="51"/>
                  </a:lnTo>
                  <a:lnTo>
                    <a:pt x="2" y="46"/>
                  </a:lnTo>
                  <a:lnTo>
                    <a:pt x="4" y="41"/>
                  </a:lnTo>
                  <a:lnTo>
                    <a:pt x="7" y="36"/>
                  </a:lnTo>
                  <a:lnTo>
                    <a:pt x="9" y="30"/>
                  </a:lnTo>
                  <a:lnTo>
                    <a:pt x="12" y="25"/>
                  </a:lnTo>
                  <a:lnTo>
                    <a:pt x="15" y="20"/>
                  </a:lnTo>
                  <a:lnTo>
                    <a:pt x="18" y="15"/>
                  </a:lnTo>
                  <a:lnTo>
                    <a:pt x="23" y="11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5" y="3"/>
                  </a:lnTo>
                  <a:lnTo>
                    <a:pt x="48" y="2"/>
                  </a:lnTo>
                  <a:lnTo>
                    <a:pt x="51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8" y="0"/>
                  </a:lnTo>
                  <a:lnTo>
                    <a:pt x="73" y="2"/>
                  </a:lnTo>
                  <a:lnTo>
                    <a:pt x="78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89" y="6"/>
                  </a:lnTo>
                  <a:lnTo>
                    <a:pt x="93" y="8"/>
                  </a:lnTo>
                  <a:lnTo>
                    <a:pt x="96" y="11"/>
                  </a:lnTo>
                  <a:lnTo>
                    <a:pt x="101" y="16"/>
                  </a:lnTo>
                  <a:lnTo>
                    <a:pt x="106" y="23"/>
                  </a:lnTo>
                  <a:lnTo>
                    <a:pt x="108" y="31"/>
                  </a:lnTo>
                  <a:lnTo>
                    <a:pt x="109" y="40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4" y="61"/>
                  </a:lnTo>
                  <a:lnTo>
                    <a:pt x="101" y="69"/>
                  </a:lnTo>
                  <a:lnTo>
                    <a:pt x="96" y="76"/>
                  </a:lnTo>
                  <a:lnTo>
                    <a:pt x="91" y="81"/>
                  </a:lnTo>
                  <a:lnTo>
                    <a:pt x="84" y="86"/>
                  </a:lnTo>
                  <a:lnTo>
                    <a:pt x="78" y="91"/>
                  </a:lnTo>
                  <a:lnTo>
                    <a:pt x="75" y="92"/>
                  </a:lnTo>
                  <a:lnTo>
                    <a:pt x="71" y="94"/>
                  </a:lnTo>
                  <a:lnTo>
                    <a:pt x="66" y="94"/>
                  </a:lnTo>
                  <a:lnTo>
                    <a:pt x="63" y="96"/>
                  </a:lnTo>
                  <a:lnTo>
                    <a:pt x="60" y="96"/>
                  </a:lnTo>
                  <a:lnTo>
                    <a:pt x="55" y="96"/>
                  </a:lnTo>
                  <a:lnTo>
                    <a:pt x="51" y="97"/>
                  </a:lnTo>
                  <a:lnTo>
                    <a:pt x="46" y="97"/>
                  </a:lnTo>
                  <a:lnTo>
                    <a:pt x="42" y="97"/>
                  </a:lnTo>
                  <a:lnTo>
                    <a:pt x="38" y="97"/>
                  </a:lnTo>
                  <a:lnTo>
                    <a:pt x="35" y="96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5" y="94"/>
                  </a:lnTo>
                  <a:lnTo>
                    <a:pt x="22" y="92"/>
                  </a:lnTo>
                  <a:lnTo>
                    <a:pt x="20" y="92"/>
                  </a:lnTo>
                  <a:lnTo>
                    <a:pt x="15" y="89"/>
                  </a:lnTo>
                  <a:lnTo>
                    <a:pt x="12" y="86"/>
                  </a:lnTo>
                  <a:lnTo>
                    <a:pt x="9" y="81"/>
                  </a:lnTo>
                  <a:lnTo>
                    <a:pt x="5" y="77"/>
                  </a:lnTo>
                  <a:lnTo>
                    <a:pt x="4" y="73"/>
                  </a:lnTo>
                  <a:lnTo>
                    <a:pt x="2" y="68"/>
                  </a:lnTo>
                  <a:lnTo>
                    <a:pt x="0" y="64"/>
                  </a:lnTo>
                  <a:lnTo>
                    <a:pt x="0" y="59"/>
                  </a:lnTo>
                  <a:close/>
                  <a:moveTo>
                    <a:pt x="22" y="59"/>
                  </a:moveTo>
                  <a:lnTo>
                    <a:pt x="23" y="64"/>
                  </a:lnTo>
                  <a:lnTo>
                    <a:pt x="23" y="68"/>
                  </a:lnTo>
                  <a:lnTo>
                    <a:pt x="27" y="71"/>
                  </a:lnTo>
                  <a:lnTo>
                    <a:pt x="30" y="74"/>
                  </a:lnTo>
                  <a:lnTo>
                    <a:pt x="33" y="77"/>
                  </a:lnTo>
                  <a:lnTo>
                    <a:pt x="38" y="79"/>
                  </a:lnTo>
                  <a:lnTo>
                    <a:pt x="43" y="81"/>
                  </a:lnTo>
                  <a:lnTo>
                    <a:pt x="48" y="81"/>
                  </a:lnTo>
                  <a:lnTo>
                    <a:pt x="53" y="81"/>
                  </a:lnTo>
                  <a:lnTo>
                    <a:pt x="58" y="79"/>
                  </a:lnTo>
                  <a:lnTo>
                    <a:pt x="63" y="77"/>
                  </a:lnTo>
                  <a:lnTo>
                    <a:pt x="66" y="76"/>
                  </a:lnTo>
                  <a:lnTo>
                    <a:pt x="71" y="73"/>
                  </a:lnTo>
                  <a:lnTo>
                    <a:pt x="75" y="69"/>
                  </a:lnTo>
                  <a:lnTo>
                    <a:pt x="78" y="66"/>
                  </a:lnTo>
                  <a:lnTo>
                    <a:pt x="81" y="61"/>
                  </a:lnTo>
                  <a:lnTo>
                    <a:pt x="84" y="56"/>
                  </a:lnTo>
                  <a:lnTo>
                    <a:pt x="86" y="51"/>
                  </a:lnTo>
                  <a:lnTo>
                    <a:pt x="86" y="44"/>
                  </a:lnTo>
                  <a:lnTo>
                    <a:pt x="88" y="40"/>
                  </a:lnTo>
                  <a:lnTo>
                    <a:pt x="86" y="35"/>
                  </a:lnTo>
                  <a:lnTo>
                    <a:pt x="86" y="31"/>
                  </a:lnTo>
                  <a:lnTo>
                    <a:pt x="83" y="26"/>
                  </a:lnTo>
                  <a:lnTo>
                    <a:pt x="79" y="23"/>
                  </a:lnTo>
                  <a:lnTo>
                    <a:pt x="76" y="20"/>
                  </a:lnTo>
                  <a:lnTo>
                    <a:pt x="71" y="18"/>
                  </a:lnTo>
                  <a:lnTo>
                    <a:pt x="66" y="18"/>
                  </a:lnTo>
                  <a:lnTo>
                    <a:pt x="61" y="16"/>
                  </a:lnTo>
                  <a:lnTo>
                    <a:pt x="58" y="16"/>
                  </a:lnTo>
                  <a:lnTo>
                    <a:pt x="53" y="18"/>
                  </a:lnTo>
                  <a:lnTo>
                    <a:pt x="50" y="20"/>
                  </a:lnTo>
                  <a:lnTo>
                    <a:pt x="45" y="20"/>
                  </a:lnTo>
                  <a:lnTo>
                    <a:pt x="42" y="21"/>
                  </a:lnTo>
                  <a:lnTo>
                    <a:pt x="38" y="25"/>
                  </a:lnTo>
                  <a:lnTo>
                    <a:pt x="37" y="26"/>
                  </a:lnTo>
                  <a:lnTo>
                    <a:pt x="33" y="30"/>
                  </a:lnTo>
                  <a:lnTo>
                    <a:pt x="28" y="36"/>
                  </a:lnTo>
                  <a:lnTo>
                    <a:pt x="25" y="43"/>
                  </a:lnTo>
                  <a:lnTo>
                    <a:pt x="23" y="51"/>
                  </a:lnTo>
                  <a:lnTo>
                    <a:pt x="22" y="59"/>
                  </a:lnTo>
                  <a:close/>
                  <a:moveTo>
                    <a:pt x="114" y="96"/>
                  </a:moveTo>
                  <a:lnTo>
                    <a:pt x="137" y="2"/>
                  </a:lnTo>
                  <a:lnTo>
                    <a:pt x="167" y="2"/>
                  </a:lnTo>
                  <a:lnTo>
                    <a:pt x="172" y="2"/>
                  </a:lnTo>
                  <a:lnTo>
                    <a:pt x="177" y="2"/>
                  </a:lnTo>
                  <a:lnTo>
                    <a:pt x="180" y="2"/>
                  </a:lnTo>
                  <a:lnTo>
                    <a:pt x="183" y="2"/>
                  </a:lnTo>
                  <a:lnTo>
                    <a:pt x="187" y="2"/>
                  </a:lnTo>
                  <a:lnTo>
                    <a:pt x="190" y="3"/>
                  </a:lnTo>
                  <a:lnTo>
                    <a:pt x="193" y="3"/>
                  </a:lnTo>
                  <a:lnTo>
                    <a:pt x="195" y="3"/>
                  </a:lnTo>
                  <a:lnTo>
                    <a:pt x="198" y="5"/>
                  </a:lnTo>
                  <a:lnTo>
                    <a:pt x="200" y="6"/>
                  </a:lnTo>
                  <a:lnTo>
                    <a:pt x="203" y="6"/>
                  </a:lnTo>
                  <a:lnTo>
                    <a:pt x="205" y="10"/>
                  </a:lnTo>
                  <a:lnTo>
                    <a:pt x="208" y="11"/>
                  </a:lnTo>
                  <a:lnTo>
                    <a:pt x="210" y="13"/>
                  </a:lnTo>
                  <a:lnTo>
                    <a:pt x="211" y="15"/>
                  </a:lnTo>
                  <a:lnTo>
                    <a:pt x="213" y="16"/>
                  </a:lnTo>
                  <a:lnTo>
                    <a:pt x="215" y="20"/>
                  </a:lnTo>
                  <a:lnTo>
                    <a:pt x="216" y="23"/>
                  </a:lnTo>
                  <a:lnTo>
                    <a:pt x="218" y="25"/>
                  </a:lnTo>
                  <a:lnTo>
                    <a:pt x="218" y="28"/>
                  </a:lnTo>
                  <a:lnTo>
                    <a:pt x="220" y="31"/>
                  </a:lnTo>
                  <a:lnTo>
                    <a:pt x="220" y="35"/>
                  </a:lnTo>
                  <a:lnTo>
                    <a:pt x="220" y="38"/>
                  </a:lnTo>
                  <a:lnTo>
                    <a:pt x="220" y="41"/>
                  </a:lnTo>
                  <a:lnTo>
                    <a:pt x="220" y="48"/>
                  </a:lnTo>
                  <a:lnTo>
                    <a:pt x="218" y="56"/>
                  </a:lnTo>
                  <a:lnTo>
                    <a:pt x="216" y="63"/>
                  </a:lnTo>
                  <a:lnTo>
                    <a:pt x="213" y="68"/>
                  </a:lnTo>
                  <a:lnTo>
                    <a:pt x="210" y="74"/>
                  </a:lnTo>
                  <a:lnTo>
                    <a:pt x="205" y="79"/>
                  </a:lnTo>
                  <a:lnTo>
                    <a:pt x="200" y="84"/>
                  </a:lnTo>
                  <a:lnTo>
                    <a:pt x="195" y="87"/>
                  </a:lnTo>
                  <a:lnTo>
                    <a:pt x="192" y="91"/>
                  </a:lnTo>
                  <a:lnTo>
                    <a:pt x="187" y="92"/>
                  </a:lnTo>
                  <a:lnTo>
                    <a:pt x="182" y="94"/>
                  </a:lnTo>
                  <a:lnTo>
                    <a:pt x="175" y="96"/>
                  </a:lnTo>
                  <a:lnTo>
                    <a:pt x="170" y="96"/>
                  </a:lnTo>
                  <a:lnTo>
                    <a:pt x="167" y="96"/>
                  </a:lnTo>
                  <a:lnTo>
                    <a:pt x="160" y="96"/>
                  </a:lnTo>
                  <a:lnTo>
                    <a:pt x="154" y="96"/>
                  </a:lnTo>
                  <a:lnTo>
                    <a:pt x="114" y="96"/>
                  </a:lnTo>
                  <a:close/>
                  <a:moveTo>
                    <a:pt x="141" y="81"/>
                  </a:moveTo>
                  <a:lnTo>
                    <a:pt x="152" y="81"/>
                  </a:lnTo>
                  <a:lnTo>
                    <a:pt x="159" y="81"/>
                  </a:lnTo>
                  <a:lnTo>
                    <a:pt x="164" y="81"/>
                  </a:lnTo>
                  <a:lnTo>
                    <a:pt x="169" y="81"/>
                  </a:lnTo>
                  <a:lnTo>
                    <a:pt x="170" y="79"/>
                  </a:lnTo>
                  <a:lnTo>
                    <a:pt x="173" y="79"/>
                  </a:lnTo>
                  <a:lnTo>
                    <a:pt x="177" y="77"/>
                  </a:lnTo>
                  <a:lnTo>
                    <a:pt x="178" y="76"/>
                  </a:lnTo>
                  <a:lnTo>
                    <a:pt x="182" y="76"/>
                  </a:lnTo>
                  <a:lnTo>
                    <a:pt x="185" y="71"/>
                  </a:lnTo>
                  <a:lnTo>
                    <a:pt x="188" y="69"/>
                  </a:lnTo>
                  <a:lnTo>
                    <a:pt x="192" y="64"/>
                  </a:lnTo>
                  <a:lnTo>
                    <a:pt x="193" y="61"/>
                  </a:lnTo>
                  <a:lnTo>
                    <a:pt x="195" y="56"/>
                  </a:lnTo>
                  <a:lnTo>
                    <a:pt x="197" y="51"/>
                  </a:lnTo>
                  <a:lnTo>
                    <a:pt x="198" y="46"/>
                  </a:lnTo>
                  <a:lnTo>
                    <a:pt x="198" y="40"/>
                  </a:lnTo>
                  <a:lnTo>
                    <a:pt x="198" y="36"/>
                  </a:lnTo>
                  <a:lnTo>
                    <a:pt x="197" y="31"/>
                  </a:lnTo>
                  <a:lnTo>
                    <a:pt x="195" y="28"/>
                  </a:lnTo>
                  <a:lnTo>
                    <a:pt x="195" y="25"/>
                  </a:lnTo>
                  <a:lnTo>
                    <a:pt x="192" y="23"/>
                  </a:lnTo>
                  <a:lnTo>
                    <a:pt x="190" y="20"/>
                  </a:lnTo>
                  <a:lnTo>
                    <a:pt x="187" y="20"/>
                  </a:lnTo>
                  <a:lnTo>
                    <a:pt x="183" y="18"/>
                  </a:lnTo>
                  <a:lnTo>
                    <a:pt x="182" y="18"/>
                  </a:lnTo>
                  <a:lnTo>
                    <a:pt x="178" y="16"/>
                  </a:lnTo>
                  <a:lnTo>
                    <a:pt x="173" y="16"/>
                  </a:lnTo>
                  <a:lnTo>
                    <a:pt x="169" y="16"/>
                  </a:lnTo>
                  <a:lnTo>
                    <a:pt x="155" y="16"/>
                  </a:lnTo>
                  <a:lnTo>
                    <a:pt x="141" y="81"/>
                  </a:lnTo>
                  <a:close/>
                  <a:moveTo>
                    <a:pt x="226" y="96"/>
                  </a:moveTo>
                  <a:lnTo>
                    <a:pt x="249" y="2"/>
                  </a:lnTo>
                  <a:lnTo>
                    <a:pt x="332" y="2"/>
                  </a:lnTo>
                  <a:lnTo>
                    <a:pt x="327" y="16"/>
                  </a:lnTo>
                  <a:lnTo>
                    <a:pt x="268" y="16"/>
                  </a:lnTo>
                  <a:lnTo>
                    <a:pt x="263" y="40"/>
                  </a:lnTo>
                  <a:lnTo>
                    <a:pt x="322" y="40"/>
                  </a:lnTo>
                  <a:lnTo>
                    <a:pt x="317" y="56"/>
                  </a:lnTo>
                  <a:lnTo>
                    <a:pt x="258" y="56"/>
                  </a:lnTo>
                  <a:lnTo>
                    <a:pt x="251" y="81"/>
                  </a:lnTo>
                  <a:lnTo>
                    <a:pt x="317" y="81"/>
                  </a:lnTo>
                  <a:lnTo>
                    <a:pt x="312" y="96"/>
                  </a:lnTo>
                  <a:lnTo>
                    <a:pt x="226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1059</TotalTime>
  <Words>1340</Words>
  <Application>Microsoft Office PowerPoint</Application>
  <PresentationFormat>Předvádění na obrazovce (4:3)</PresentationFormat>
  <Paragraphs>244</Paragraphs>
  <Slides>25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Cesta</vt:lpstr>
      <vt:lpstr>Doutnavý výboj (GD-OES - Glow Discharge Optical Emission Spectrometry).  </vt:lpstr>
      <vt:lpstr>Prezentace aplikace PowerPoint</vt:lpstr>
      <vt:lpstr>Dutá katoda</vt:lpstr>
      <vt:lpstr>Dutá katoda + grimmova výbojka</vt:lpstr>
      <vt:lpstr>fanes </vt:lpstr>
      <vt:lpstr>Analýza plynů – Geisslerovy trubice</vt:lpstr>
      <vt:lpstr>Analýza plynů – VF kapacitní buzení</vt:lpstr>
      <vt:lpstr>Co je GD-OES (Grimmův výboj)</vt:lpstr>
      <vt:lpstr>Grimmova výbojka</vt:lpstr>
      <vt:lpstr>Elementární pochody</vt:lpstr>
      <vt:lpstr>Analytická stopa doutnavého výboje</vt:lpstr>
      <vt:lpstr>Profil kráteru</vt:lpstr>
      <vt:lpstr>Spektrometr GD-OES</vt:lpstr>
      <vt:lpstr>Výhody doutnavého výboje</vt:lpstr>
      <vt:lpstr>objemová analýza (bulk)</vt:lpstr>
      <vt:lpstr>objemová analýza (bulk)</vt:lpstr>
      <vt:lpstr>Objemová analýza </vt:lpstr>
      <vt:lpstr>objemová analýza</vt:lpstr>
      <vt:lpstr>Objemová analýza oceli Ni-CR-Co</vt:lpstr>
      <vt:lpstr>Řešení profilové analýzy  (Quantitative depth Profiling)</vt:lpstr>
      <vt:lpstr>Analýza vrstevnatých povrchů</vt:lpstr>
      <vt:lpstr>Reprodukovatelnost analýzy</vt:lpstr>
      <vt:lpstr>Aplikace VF doutnavého výboje</vt:lpstr>
      <vt:lpstr>Technologie - Žárově zinkovaná ocel</vt:lpstr>
      <vt:lpstr>Technologie - Žárově zinkovaná ocel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GrIMMOVA VÝBOJKA</dc:title>
  <dc:creator>Otruba</dc:creator>
  <cp:lastModifiedBy>práce</cp:lastModifiedBy>
  <cp:revision>62</cp:revision>
  <dcterms:created xsi:type="dcterms:W3CDTF">2007-10-26T22:12:04Z</dcterms:created>
  <dcterms:modified xsi:type="dcterms:W3CDTF">2011-10-25T19:08:55Z</dcterms:modified>
</cp:coreProperties>
</file>