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6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8" r:id="rId2"/>
    <p:sldMasterId id="2147483675" r:id="rId3"/>
  </p:sldMasterIdLst>
  <p:notesMasterIdLst>
    <p:notesMasterId r:id="rId56"/>
  </p:notesMasterIdLst>
  <p:sldIdLst>
    <p:sldId id="256" r:id="rId4"/>
    <p:sldId id="257" r:id="rId5"/>
    <p:sldId id="258" r:id="rId6"/>
    <p:sldId id="259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311" r:id="rId19"/>
    <p:sldId id="275" r:id="rId20"/>
    <p:sldId id="276" r:id="rId21"/>
    <p:sldId id="277" r:id="rId22"/>
    <p:sldId id="287" r:id="rId23"/>
    <p:sldId id="278" r:id="rId24"/>
    <p:sldId id="279" r:id="rId25"/>
    <p:sldId id="280" r:id="rId26"/>
    <p:sldId id="288" r:id="rId27"/>
    <p:sldId id="289" r:id="rId28"/>
    <p:sldId id="290" r:id="rId29"/>
    <p:sldId id="281" r:id="rId30"/>
    <p:sldId id="282" r:id="rId31"/>
    <p:sldId id="283" r:id="rId32"/>
    <p:sldId id="284" r:id="rId33"/>
    <p:sldId id="285" r:id="rId34"/>
    <p:sldId id="286" r:id="rId35"/>
    <p:sldId id="31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</p:sldIdLst>
  <p:sldSz cx="12192000" cy="6858000"/>
  <p:notesSz cx="6858000" cy="9144000"/>
  <p:embeddedFontLs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Helvetica Neue" panose="02000503000000020004" pitchFamily="2" charset="0"/>
      <p:regular r:id="rId61"/>
      <p:bold r:id="rId62"/>
      <p:italic r:id="rId63"/>
      <p:boldItalic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7" roundtripDataSignature="AMtx7mgcjJN/Zjq92pJdI+1PnQgvLcaNj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1B3704-804F-9143-98BD-F4BAFAD6C8B1}" v="23" dt="2022-12-08T14:33:40.696"/>
  </p1510:revLst>
</p1510:revInfo>
</file>

<file path=ppt/tableStyles.xml><?xml version="1.0" encoding="utf-8"?>
<a:tblStyleLst xmlns:a="http://schemas.openxmlformats.org/drawingml/2006/main" def="{DC621AD9-05A4-4813-BA64-A135EF3A59CD}">
  <a:tblStyle styleId="{DC621AD9-05A4-4813-BA64-A135EF3A59C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03"/>
    <p:restoredTop sz="94665"/>
  </p:normalViewPr>
  <p:slideViewPr>
    <p:cSldViewPr snapToGrid="0">
      <p:cViewPr varScale="1">
        <p:scale>
          <a:sx n="133" d="100"/>
          <a:sy n="133" d="100"/>
        </p:scale>
        <p:origin x="1600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font" Target="fonts/font7.fntdata"/><Relationship Id="rId68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font" Target="fonts/font2.fntdata"/><Relationship Id="rId5" Type="http://schemas.openxmlformats.org/officeDocument/2006/relationships/slide" Target="slides/slide2.xml"/><Relationship Id="rId61" Type="http://schemas.openxmlformats.org/officeDocument/2006/relationships/font" Target="fonts/font5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69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microsoft.com/office/2015/10/relationships/revisionInfo" Target="revisionInfo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3.fntdata"/><Relationship Id="rId67" Type="http://customschemas.google.com/relationships/presentationmetadata" Target="meta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font" Target="fonts/font6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font" Target="fonts/font1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ATA\Mendelu\Granty\2016%20CoE%20Balkan\Results\Cases-IPPHEAE-SEEPPAI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ATA\Mendelu\Granty\2016%20CoE%20Balkan\Results\Cases-IPPHEAE-SEEPPAI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 cleaned'!$J$1</c:f>
              <c:strCache>
                <c:ptCount val="1"/>
                <c:pt idx="0">
                  <c:v>Serious plagiarism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cat>
            <c:strRef>
              <c:f>'A cleaned'!$I$2:$I$27</c:f>
              <c:strCache>
                <c:ptCount val="26"/>
                <c:pt idx="0">
                  <c:v>Malta</c:v>
                </c:pt>
                <c:pt idx="1">
                  <c:v>Ireland</c:v>
                </c:pt>
                <c:pt idx="2">
                  <c:v>Slovakia</c:v>
                </c:pt>
                <c:pt idx="3">
                  <c:v>Germany</c:v>
                </c:pt>
                <c:pt idx="4">
                  <c:v>Austria</c:v>
                </c:pt>
                <c:pt idx="5">
                  <c:v>Croatia</c:v>
                </c:pt>
                <c:pt idx="6">
                  <c:v>Czech Rep.</c:v>
                </c:pt>
                <c:pt idx="7">
                  <c:v>Bosnia and Herzegovina</c:v>
                </c:pt>
                <c:pt idx="8">
                  <c:v>United Kingdom</c:v>
                </c:pt>
                <c:pt idx="9">
                  <c:v>Montenegro</c:v>
                </c:pt>
                <c:pt idx="10">
                  <c:v>Poland</c:v>
                </c:pt>
                <c:pt idx="11">
                  <c:v>France</c:v>
                </c:pt>
                <c:pt idx="12">
                  <c:v>Portugal</c:v>
                </c:pt>
                <c:pt idx="13">
                  <c:v>Serbia</c:v>
                </c:pt>
                <c:pt idx="14">
                  <c:v>Finland</c:v>
                </c:pt>
                <c:pt idx="15">
                  <c:v>Slovenia</c:v>
                </c:pt>
                <c:pt idx="16">
                  <c:v>Romania</c:v>
                </c:pt>
                <c:pt idx="17">
                  <c:v>Greece</c:v>
                </c:pt>
                <c:pt idx="18">
                  <c:v>Cyprus</c:v>
                </c:pt>
                <c:pt idx="19">
                  <c:v>Spain</c:v>
                </c:pt>
                <c:pt idx="20">
                  <c:v>Albania</c:v>
                </c:pt>
                <c:pt idx="21">
                  <c:v>Latvia</c:v>
                </c:pt>
                <c:pt idx="22">
                  <c:v>Estonia</c:v>
                </c:pt>
                <c:pt idx="23">
                  <c:v>Lithuania</c:v>
                </c:pt>
                <c:pt idx="24">
                  <c:v>Macedonia</c:v>
                </c:pt>
                <c:pt idx="25">
                  <c:v>Bulgaria</c:v>
                </c:pt>
              </c:strCache>
            </c:strRef>
          </c:cat>
          <c:val>
            <c:numRef>
              <c:f>'A cleaned'!$J$2:$J$27</c:f>
              <c:numCache>
                <c:formatCode>0%</c:formatCode>
                <c:ptCount val="26"/>
                <c:pt idx="0">
                  <c:v>0.87323943661971826</c:v>
                </c:pt>
                <c:pt idx="1">
                  <c:v>0.85185185185185186</c:v>
                </c:pt>
                <c:pt idx="2">
                  <c:v>0.81538461538461537</c:v>
                </c:pt>
                <c:pt idx="3">
                  <c:v>0.82978723404255317</c:v>
                </c:pt>
                <c:pt idx="4">
                  <c:v>0.83612662942271876</c:v>
                </c:pt>
                <c:pt idx="5">
                  <c:v>0.75</c:v>
                </c:pt>
                <c:pt idx="6">
                  <c:v>0.72910662824207495</c:v>
                </c:pt>
                <c:pt idx="7">
                  <c:v>0.74193548387096775</c:v>
                </c:pt>
                <c:pt idx="8">
                  <c:v>0.72839506172839508</c:v>
                </c:pt>
                <c:pt idx="9">
                  <c:v>0.70588235294117652</c:v>
                </c:pt>
                <c:pt idx="10">
                  <c:v>0.66019417475728159</c:v>
                </c:pt>
                <c:pt idx="11">
                  <c:v>0.5546875</c:v>
                </c:pt>
                <c:pt idx="12">
                  <c:v>0.73770491803278693</c:v>
                </c:pt>
                <c:pt idx="13">
                  <c:v>0.90476190476190477</c:v>
                </c:pt>
                <c:pt idx="14">
                  <c:v>0.78658536585365857</c:v>
                </c:pt>
                <c:pt idx="15">
                  <c:v>0.66666666666666663</c:v>
                </c:pt>
                <c:pt idx="16">
                  <c:v>0.67612293144208035</c:v>
                </c:pt>
                <c:pt idx="17">
                  <c:v>0.5625</c:v>
                </c:pt>
                <c:pt idx="18">
                  <c:v>0.60191082802547768</c:v>
                </c:pt>
                <c:pt idx="19">
                  <c:v>0.71830985915492962</c:v>
                </c:pt>
                <c:pt idx="20">
                  <c:v>0.5714285714285714</c:v>
                </c:pt>
                <c:pt idx="21">
                  <c:v>0.5625</c:v>
                </c:pt>
                <c:pt idx="22">
                  <c:v>0.72340425531914898</c:v>
                </c:pt>
                <c:pt idx="23">
                  <c:v>0.41739130434782606</c:v>
                </c:pt>
                <c:pt idx="24">
                  <c:v>0.66666666666666663</c:v>
                </c:pt>
                <c:pt idx="25">
                  <c:v>0.60227272727272729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13-45A4-A328-F181136F2FF3}"/>
            </c:ext>
          </c:extLst>
        </c:ser>
        <c:ser>
          <c:idx val="1"/>
          <c:order val="1"/>
          <c:tx>
            <c:strRef>
              <c:f>'A cleaned'!$K$1</c:f>
              <c:strCache>
                <c:ptCount val="1"/>
                <c:pt idx="0">
                  <c:v>Plagiarism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cat>
            <c:strRef>
              <c:f>'A cleaned'!$I$2:$I$27</c:f>
              <c:strCache>
                <c:ptCount val="26"/>
                <c:pt idx="0">
                  <c:v>Malta</c:v>
                </c:pt>
                <c:pt idx="1">
                  <c:v>Ireland</c:v>
                </c:pt>
                <c:pt idx="2">
                  <c:v>Slovakia</c:v>
                </c:pt>
                <c:pt idx="3">
                  <c:v>Germany</c:v>
                </c:pt>
                <c:pt idx="4">
                  <c:v>Austria</c:v>
                </c:pt>
                <c:pt idx="5">
                  <c:v>Croatia</c:v>
                </c:pt>
                <c:pt idx="6">
                  <c:v>Czech Rep.</c:v>
                </c:pt>
                <c:pt idx="7">
                  <c:v>Bosnia and Herzegovina</c:v>
                </c:pt>
                <c:pt idx="8">
                  <c:v>United Kingdom</c:v>
                </c:pt>
                <c:pt idx="9">
                  <c:v>Montenegro</c:v>
                </c:pt>
                <c:pt idx="10">
                  <c:v>Poland</c:v>
                </c:pt>
                <c:pt idx="11">
                  <c:v>France</c:v>
                </c:pt>
                <c:pt idx="12">
                  <c:v>Portugal</c:v>
                </c:pt>
                <c:pt idx="13">
                  <c:v>Serbia</c:v>
                </c:pt>
                <c:pt idx="14">
                  <c:v>Finland</c:v>
                </c:pt>
                <c:pt idx="15">
                  <c:v>Slovenia</c:v>
                </c:pt>
                <c:pt idx="16">
                  <c:v>Romania</c:v>
                </c:pt>
                <c:pt idx="17">
                  <c:v>Greece</c:v>
                </c:pt>
                <c:pt idx="18">
                  <c:v>Cyprus</c:v>
                </c:pt>
                <c:pt idx="19">
                  <c:v>Spain</c:v>
                </c:pt>
                <c:pt idx="20">
                  <c:v>Albania</c:v>
                </c:pt>
                <c:pt idx="21">
                  <c:v>Latvia</c:v>
                </c:pt>
                <c:pt idx="22">
                  <c:v>Estonia</c:v>
                </c:pt>
                <c:pt idx="23">
                  <c:v>Lithuania</c:v>
                </c:pt>
                <c:pt idx="24">
                  <c:v>Macedonia</c:v>
                </c:pt>
                <c:pt idx="25">
                  <c:v>Bulgaria</c:v>
                </c:pt>
              </c:strCache>
            </c:strRef>
          </c:cat>
          <c:val>
            <c:numRef>
              <c:f>'A cleaned'!$K$2:$K$27</c:f>
              <c:numCache>
                <c:formatCode>0%</c:formatCode>
                <c:ptCount val="26"/>
                <c:pt idx="0">
                  <c:v>0.12676056338028169</c:v>
                </c:pt>
                <c:pt idx="1">
                  <c:v>0.13580246913580246</c:v>
                </c:pt>
                <c:pt idx="2">
                  <c:v>0.16923076923076924</c:v>
                </c:pt>
                <c:pt idx="3">
                  <c:v>0.14893617021276595</c:v>
                </c:pt>
                <c:pt idx="4">
                  <c:v>0.13966480446927373</c:v>
                </c:pt>
                <c:pt idx="5">
                  <c:v>0.21428571428571427</c:v>
                </c:pt>
                <c:pt idx="6">
                  <c:v>0.2276657060518732</c:v>
                </c:pt>
                <c:pt idx="7">
                  <c:v>0.20967741935483872</c:v>
                </c:pt>
                <c:pt idx="8">
                  <c:v>0.21296296296296297</c:v>
                </c:pt>
                <c:pt idx="9">
                  <c:v>0.23529411764705882</c:v>
                </c:pt>
                <c:pt idx="10">
                  <c:v>0.27831715210355989</c:v>
                </c:pt>
                <c:pt idx="11">
                  <c:v>0.3828125</c:v>
                </c:pt>
                <c:pt idx="12">
                  <c:v>0.19672131147540983</c:v>
                </c:pt>
                <c:pt idx="13">
                  <c:v>2.8571428571428571E-2</c:v>
                </c:pt>
                <c:pt idx="14">
                  <c:v>0.1402439024390244</c:v>
                </c:pt>
                <c:pt idx="15">
                  <c:v>0.25</c:v>
                </c:pt>
                <c:pt idx="16">
                  <c:v>0.23877068557919623</c:v>
                </c:pt>
                <c:pt idx="17">
                  <c:v>0.34375</c:v>
                </c:pt>
                <c:pt idx="18">
                  <c:v>0.30254777070063693</c:v>
                </c:pt>
                <c:pt idx="19">
                  <c:v>0.18309859154929578</c:v>
                </c:pt>
                <c:pt idx="20">
                  <c:v>0.30612244897959184</c:v>
                </c:pt>
                <c:pt idx="21">
                  <c:v>0.3125</c:v>
                </c:pt>
                <c:pt idx="22">
                  <c:v>0.1276595744680851</c:v>
                </c:pt>
                <c:pt idx="23">
                  <c:v>0.38260869565217392</c:v>
                </c:pt>
                <c:pt idx="24">
                  <c:v>0.1111111111111111</c:v>
                </c:pt>
                <c:pt idx="25">
                  <c:v>0.14772727272727273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13-45A4-A328-F181136F2FF3}"/>
            </c:ext>
          </c:extLst>
        </c:ser>
        <c:ser>
          <c:idx val="2"/>
          <c:order val="2"/>
          <c:tx>
            <c:strRef>
              <c:f>'A cleaned'!$L$1</c:f>
              <c:strCache>
                <c:ptCount val="1"/>
                <c:pt idx="0">
                  <c:v>Not sure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'A cleaned'!$I$2:$I$27</c:f>
              <c:strCache>
                <c:ptCount val="26"/>
                <c:pt idx="0">
                  <c:v>Malta</c:v>
                </c:pt>
                <c:pt idx="1">
                  <c:v>Ireland</c:v>
                </c:pt>
                <c:pt idx="2">
                  <c:v>Slovakia</c:v>
                </c:pt>
                <c:pt idx="3">
                  <c:v>Germany</c:v>
                </c:pt>
                <c:pt idx="4">
                  <c:v>Austria</c:v>
                </c:pt>
                <c:pt idx="5">
                  <c:v>Croatia</c:v>
                </c:pt>
                <c:pt idx="6">
                  <c:v>Czech Rep.</c:v>
                </c:pt>
                <c:pt idx="7">
                  <c:v>Bosnia and Herzegovina</c:v>
                </c:pt>
                <c:pt idx="8">
                  <c:v>United Kingdom</c:v>
                </c:pt>
                <c:pt idx="9">
                  <c:v>Montenegro</c:v>
                </c:pt>
                <c:pt idx="10">
                  <c:v>Poland</c:v>
                </c:pt>
                <c:pt idx="11">
                  <c:v>France</c:v>
                </c:pt>
                <c:pt idx="12">
                  <c:v>Portugal</c:v>
                </c:pt>
                <c:pt idx="13">
                  <c:v>Serbia</c:v>
                </c:pt>
                <c:pt idx="14">
                  <c:v>Finland</c:v>
                </c:pt>
                <c:pt idx="15">
                  <c:v>Slovenia</c:v>
                </c:pt>
                <c:pt idx="16">
                  <c:v>Romania</c:v>
                </c:pt>
                <c:pt idx="17">
                  <c:v>Greece</c:v>
                </c:pt>
                <c:pt idx="18">
                  <c:v>Cyprus</c:v>
                </c:pt>
                <c:pt idx="19">
                  <c:v>Spain</c:v>
                </c:pt>
                <c:pt idx="20">
                  <c:v>Albania</c:v>
                </c:pt>
                <c:pt idx="21">
                  <c:v>Latvia</c:v>
                </c:pt>
                <c:pt idx="22">
                  <c:v>Estonia</c:v>
                </c:pt>
                <c:pt idx="23">
                  <c:v>Lithuania</c:v>
                </c:pt>
                <c:pt idx="24">
                  <c:v>Macedonia</c:v>
                </c:pt>
                <c:pt idx="25">
                  <c:v>Bulgaria</c:v>
                </c:pt>
              </c:strCache>
            </c:strRef>
          </c:cat>
          <c:val>
            <c:numRef>
              <c:f>'A cleaned'!$L$2:$L$27</c:f>
              <c:numCache>
                <c:formatCode>0%</c:formatCode>
                <c:ptCount val="26"/>
                <c:pt idx="0">
                  <c:v>0</c:v>
                </c:pt>
                <c:pt idx="1">
                  <c:v>1.2345679012345678E-2</c:v>
                </c:pt>
                <c:pt idx="2">
                  <c:v>1.0256410256410256E-2</c:v>
                </c:pt>
                <c:pt idx="3">
                  <c:v>2.1276595744680851E-2</c:v>
                </c:pt>
                <c:pt idx="4">
                  <c:v>1.6759776536312849E-2</c:v>
                </c:pt>
                <c:pt idx="5">
                  <c:v>2.976190476190476E-2</c:v>
                </c:pt>
                <c:pt idx="6">
                  <c:v>3.1700288184438041E-2</c:v>
                </c:pt>
                <c:pt idx="7">
                  <c:v>4.8387096774193547E-2</c:v>
                </c:pt>
                <c:pt idx="8">
                  <c:v>3.0864197530864196E-2</c:v>
                </c:pt>
                <c:pt idx="9">
                  <c:v>5.8823529411764705E-2</c:v>
                </c:pt>
                <c:pt idx="10">
                  <c:v>4.8543689320388349E-2</c:v>
                </c:pt>
                <c:pt idx="11">
                  <c:v>4.6875E-2</c:v>
                </c:pt>
                <c:pt idx="12">
                  <c:v>6.0109289617486336E-2</c:v>
                </c:pt>
                <c:pt idx="13">
                  <c:v>5.7142857142857141E-2</c:v>
                </c:pt>
                <c:pt idx="14">
                  <c:v>6.7073170731707321E-2</c:v>
                </c:pt>
                <c:pt idx="15">
                  <c:v>8.3333333333333329E-2</c:v>
                </c:pt>
                <c:pt idx="16">
                  <c:v>7.8014184397163122E-2</c:v>
                </c:pt>
                <c:pt idx="17">
                  <c:v>6.25E-2</c:v>
                </c:pt>
                <c:pt idx="18">
                  <c:v>7.0063694267515922E-2</c:v>
                </c:pt>
                <c:pt idx="19">
                  <c:v>1.4084507042253521E-2</c:v>
                </c:pt>
                <c:pt idx="20">
                  <c:v>8.1632653061224483E-2</c:v>
                </c:pt>
                <c:pt idx="21">
                  <c:v>6.25E-2</c:v>
                </c:pt>
                <c:pt idx="22">
                  <c:v>0.1276595744680851</c:v>
                </c:pt>
                <c:pt idx="23">
                  <c:v>0.11304347826086956</c:v>
                </c:pt>
                <c:pt idx="24">
                  <c:v>0.1111111111111111</c:v>
                </c:pt>
                <c:pt idx="25">
                  <c:v>0.20454545454545456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013-45A4-A328-F181136F2FF3}"/>
            </c:ext>
          </c:extLst>
        </c:ser>
        <c:ser>
          <c:idx val="3"/>
          <c:order val="3"/>
          <c:tx>
            <c:strRef>
              <c:f>'A cleaned'!$M$1</c:f>
              <c:strCache>
                <c:ptCount val="1"/>
                <c:pt idx="0">
                  <c:v>Not plagiarism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'A cleaned'!$I$2:$I$27</c:f>
              <c:strCache>
                <c:ptCount val="26"/>
                <c:pt idx="0">
                  <c:v>Malta</c:v>
                </c:pt>
                <c:pt idx="1">
                  <c:v>Ireland</c:v>
                </c:pt>
                <c:pt idx="2">
                  <c:v>Slovakia</c:v>
                </c:pt>
                <c:pt idx="3">
                  <c:v>Germany</c:v>
                </c:pt>
                <c:pt idx="4">
                  <c:v>Austria</c:v>
                </c:pt>
                <c:pt idx="5">
                  <c:v>Croatia</c:v>
                </c:pt>
                <c:pt idx="6">
                  <c:v>Czech Rep.</c:v>
                </c:pt>
                <c:pt idx="7">
                  <c:v>Bosnia and Herzegovina</c:v>
                </c:pt>
                <c:pt idx="8">
                  <c:v>United Kingdom</c:v>
                </c:pt>
                <c:pt idx="9">
                  <c:v>Montenegro</c:v>
                </c:pt>
                <c:pt idx="10">
                  <c:v>Poland</c:v>
                </c:pt>
                <c:pt idx="11">
                  <c:v>France</c:v>
                </c:pt>
                <c:pt idx="12">
                  <c:v>Portugal</c:v>
                </c:pt>
                <c:pt idx="13">
                  <c:v>Serbia</c:v>
                </c:pt>
                <c:pt idx="14">
                  <c:v>Finland</c:v>
                </c:pt>
                <c:pt idx="15">
                  <c:v>Slovenia</c:v>
                </c:pt>
                <c:pt idx="16">
                  <c:v>Romania</c:v>
                </c:pt>
                <c:pt idx="17">
                  <c:v>Greece</c:v>
                </c:pt>
                <c:pt idx="18">
                  <c:v>Cyprus</c:v>
                </c:pt>
                <c:pt idx="19">
                  <c:v>Spain</c:v>
                </c:pt>
                <c:pt idx="20">
                  <c:v>Albania</c:v>
                </c:pt>
                <c:pt idx="21">
                  <c:v>Latvia</c:v>
                </c:pt>
                <c:pt idx="22">
                  <c:v>Estonia</c:v>
                </c:pt>
                <c:pt idx="23">
                  <c:v>Lithuania</c:v>
                </c:pt>
                <c:pt idx="24">
                  <c:v>Macedonia</c:v>
                </c:pt>
                <c:pt idx="25">
                  <c:v>Bulgaria</c:v>
                </c:pt>
              </c:strCache>
            </c:strRef>
          </c:cat>
          <c:val>
            <c:numRef>
              <c:f>'A cleaned'!$M$2:$M$27</c:f>
              <c:numCache>
                <c:formatCode>0%</c:formatCode>
                <c:ptCount val="26"/>
                <c:pt idx="0">
                  <c:v>0</c:v>
                </c:pt>
                <c:pt idx="1">
                  <c:v>0</c:v>
                </c:pt>
                <c:pt idx="2">
                  <c:v>5.1282051282051282E-3</c:v>
                </c:pt>
                <c:pt idx="3">
                  <c:v>0</c:v>
                </c:pt>
                <c:pt idx="4">
                  <c:v>7.4487895716945996E-3</c:v>
                </c:pt>
                <c:pt idx="5">
                  <c:v>5.9523809523809521E-3</c:v>
                </c:pt>
                <c:pt idx="6">
                  <c:v>1.1527377521613832E-2</c:v>
                </c:pt>
                <c:pt idx="7">
                  <c:v>0</c:v>
                </c:pt>
                <c:pt idx="8">
                  <c:v>2.7777777777777776E-2</c:v>
                </c:pt>
                <c:pt idx="9">
                  <c:v>0</c:v>
                </c:pt>
                <c:pt idx="10">
                  <c:v>1.2944983818770227E-2</c:v>
                </c:pt>
                <c:pt idx="11">
                  <c:v>1.5625E-2</c:v>
                </c:pt>
                <c:pt idx="12">
                  <c:v>5.4644808743169399E-3</c:v>
                </c:pt>
                <c:pt idx="13">
                  <c:v>9.5238095238095247E-3</c:v>
                </c:pt>
                <c:pt idx="14">
                  <c:v>6.0975609756097563E-3</c:v>
                </c:pt>
                <c:pt idx="15">
                  <c:v>0</c:v>
                </c:pt>
                <c:pt idx="16">
                  <c:v>7.0921985815602835E-3</c:v>
                </c:pt>
                <c:pt idx="17">
                  <c:v>3.125E-2</c:v>
                </c:pt>
                <c:pt idx="18">
                  <c:v>2.5477707006369428E-2</c:v>
                </c:pt>
                <c:pt idx="19">
                  <c:v>8.4507042253521125E-2</c:v>
                </c:pt>
                <c:pt idx="20">
                  <c:v>4.0816326530612242E-2</c:v>
                </c:pt>
                <c:pt idx="21">
                  <c:v>6.25E-2</c:v>
                </c:pt>
                <c:pt idx="22">
                  <c:v>2.1276595744680851E-2</c:v>
                </c:pt>
                <c:pt idx="23">
                  <c:v>8.6956521739130432E-2</c:v>
                </c:pt>
                <c:pt idx="24">
                  <c:v>0.1111111111111111</c:v>
                </c:pt>
                <c:pt idx="25">
                  <c:v>4.5454545454545456E-2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013-45A4-A328-F181136F2F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658492560"/>
        <c:axId val="-1658492016"/>
      </c:barChart>
      <c:catAx>
        <c:axId val="-1658492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en-CZ"/>
          </a:p>
        </c:txPr>
        <c:crossAx val="-1658492016"/>
        <c:crosses val="autoZero"/>
        <c:auto val="1"/>
        <c:lblAlgn val="ctr"/>
        <c:lblOffset val="100"/>
        <c:noMultiLvlLbl val="0"/>
      </c:catAx>
      <c:valAx>
        <c:axId val="-1658492016"/>
        <c:scaling>
          <c:orientation val="minMax"/>
          <c:max val="1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-1658492560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200"/>
      </a:pPr>
      <a:endParaRPr lang="en-CZ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'D cleaned'!$J$1</c:f>
              <c:strCache>
                <c:ptCount val="1"/>
                <c:pt idx="0">
                  <c:v>Serious plagiarism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cat>
            <c:strRef>
              <c:f>'D cleaned'!$I$2:$I$27</c:f>
              <c:strCache>
                <c:ptCount val="26"/>
                <c:pt idx="0">
                  <c:v>Slovakia</c:v>
                </c:pt>
                <c:pt idx="1">
                  <c:v>Czech Rep.</c:v>
                </c:pt>
                <c:pt idx="2">
                  <c:v>Ireland</c:v>
                </c:pt>
                <c:pt idx="3">
                  <c:v>Austria</c:v>
                </c:pt>
                <c:pt idx="4">
                  <c:v>Slovenia</c:v>
                </c:pt>
                <c:pt idx="5">
                  <c:v>Bosnia and Herzegovina</c:v>
                </c:pt>
                <c:pt idx="6">
                  <c:v>Cyprus</c:v>
                </c:pt>
                <c:pt idx="7">
                  <c:v>Malta</c:v>
                </c:pt>
                <c:pt idx="8">
                  <c:v>Macedonia</c:v>
                </c:pt>
                <c:pt idx="9">
                  <c:v>United Kingdom</c:v>
                </c:pt>
                <c:pt idx="10">
                  <c:v>Serbia</c:v>
                </c:pt>
                <c:pt idx="11">
                  <c:v>Croatia</c:v>
                </c:pt>
                <c:pt idx="12">
                  <c:v>Portugal</c:v>
                </c:pt>
                <c:pt idx="13">
                  <c:v>Greece</c:v>
                </c:pt>
                <c:pt idx="14">
                  <c:v>Finland</c:v>
                </c:pt>
                <c:pt idx="15">
                  <c:v>Albania</c:v>
                </c:pt>
                <c:pt idx="16">
                  <c:v>Germany</c:v>
                </c:pt>
                <c:pt idx="17">
                  <c:v>Spain</c:v>
                </c:pt>
                <c:pt idx="18">
                  <c:v>Estonia</c:v>
                </c:pt>
                <c:pt idx="19">
                  <c:v>Poland</c:v>
                </c:pt>
                <c:pt idx="20">
                  <c:v>France</c:v>
                </c:pt>
                <c:pt idx="21">
                  <c:v>Lithuania</c:v>
                </c:pt>
                <c:pt idx="22">
                  <c:v>Romania</c:v>
                </c:pt>
                <c:pt idx="23">
                  <c:v>Montenegro</c:v>
                </c:pt>
                <c:pt idx="24">
                  <c:v>Bulgaria</c:v>
                </c:pt>
                <c:pt idx="25">
                  <c:v>Latvia</c:v>
                </c:pt>
              </c:strCache>
            </c:strRef>
          </c:cat>
          <c:val>
            <c:numRef>
              <c:f>'D cleaned'!$J$2:$J$27</c:f>
              <c:numCache>
                <c:formatCode>0%</c:formatCode>
                <c:ptCount val="26"/>
                <c:pt idx="0">
                  <c:v>0.33505154639175255</c:v>
                </c:pt>
                <c:pt idx="1">
                  <c:v>0.29941860465116277</c:v>
                </c:pt>
                <c:pt idx="2">
                  <c:v>0.34567901234567899</c:v>
                </c:pt>
                <c:pt idx="3">
                  <c:v>0.29300567107750475</c:v>
                </c:pt>
                <c:pt idx="4">
                  <c:v>0.25</c:v>
                </c:pt>
                <c:pt idx="5">
                  <c:v>0.16393442622950818</c:v>
                </c:pt>
                <c:pt idx="6">
                  <c:v>0.23151125401929259</c:v>
                </c:pt>
                <c:pt idx="7">
                  <c:v>0.25</c:v>
                </c:pt>
                <c:pt idx="8">
                  <c:v>0.22222222222222221</c:v>
                </c:pt>
                <c:pt idx="9">
                  <c:v>0.234375</c:v>
                </c:pt>
                <c:pt idx="10">
                  <c:v>0.25757575757575757</c:v>
                </c:pt>
                <c:pt idx="11">
                  <c:v>0.23170731707317074</c:v>
                </c:pt>
                <c:pt idx="12">
                  <c:v>0.13043478260869565</c:v>
                </c:pt>
                <c:pt idx="13">
                  <c:v>0.16129032258064516</c:v>
                </c:pt>
                <c:pt idx="14">
                  <c:v>0.19631901840490798</c:v>
                </c:pt>
                <c:pt idx="15">
                  <c:v>8.5106382978723402E-2</c:v>
                </c:pt>
                <c:pt idx="16">
                  <c:v>0.13043478260869565</c:v>
                </c:pt>
                <c:pt idx="17">
                  <c:v>0.10144927536231885</c:v>
                </c:pt>
                <c:pt idx="18">
                  <c:v>8.5106382978723402E-2</c:v>
                </c:pt>
                <c:pt idx="19">
                  <c:v>8.4828711256117462E-2</c:v>
                </c:pt>
                <c:pt idx="20">
                  <c:v>0.13385826771653545</c:v>
                </c:pt>
                <c:pt idx="21">
                  <c:v>0.15652173913043479</c:v>
                </c:pt>
                <c:pt idx="22">
                  <c:v>4.4009779951100246E-2</c:v>
                </c:pt>
                <c:pt idx="23">
                  <c:v>0.11764705882352941</c:v>
                </c:pt>
                <c:pt idx="24">
                  <c:v>0.14117647058823529</c:v>
                </c:pt>
                <c:pt idx="25">
                  <c:v>6.25E-2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CB-413F-B4FC-D9E2E63B87EB}"/>
            </c:ext>
          </c:extLst>
        </c:ser>
        <c:ser>
          <c:idx val="1"/>
          <c:order val="1"/>
          <c:tx>
            <c:strRef>
              <c:f>'D cleaned'!$K$1</c:f>
              <c:strCache>
                <c:ptCount val="1"/>
                <c:pt idx="0">
                  <c:v>Plagiarism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cat>
            <c:strRef>
              <c:f>'D cleaned'!$I$2:$I$27</c:f>
              <c:strCache>
                <c:ptCount val="26"/>
                <c:pt idx="0">
                  <c:v>Slovakia</c:v>
                </c:pt>
                <c:pt idx="1">
                  <c:v>Czech Rep.</c:v>
                </c:pt>
                <c:pt idx="2">
                  <c:v>Ireland</c:v>
                </c:pt>
                <c:pt idx="3">
                  <c:v>Austria</c:v>
                </c:pt>
                <c:pt idx="4">
                  <c:v>Slovenia</c:v>
                </c:pt>
                <c:pt idx="5">
                  <c:v>Bosnia and Herzegovina</c:v>
                </c:pt>
                <c:pt idx="6">
                  <c:v>Cyprus</c:v>
                </c:pt>
                <c:pt idx="7">
                  <c:v>Malta</c:v>
                </c:pt>
                <c:pt idx="8">
                  <c:v>Macedonia</c:v>
                </c:pt>
                <c:pt idx="9">
                  <c:v>United Kingdom</c:v>
                </c:pt>
                <c:pt idx="10">
                  <c:v>Serbia</c:v>
                </c:pt>
                <c:pt idx="11">
                  <c:v>Croatia</c:v>
                </c:pt>
                <c:pt idx="12">
                  <c:v>Portugal</c:v>
                </c:pt>
                <c:pt idx="13">
                  <c:v>Greece</c:v>
                </c:pt>
                <c:pt idx="14">
                  <c:v>Finland</c:v>
                </c:pt>
                <c:pt idx="15">
                  <c:v>Albania</c:v>
                </c:pt>
                <c:pt idx="16">
                  <c:v>Germany</c:v>
                </c:pt>
                <c:pt idx="17">
                  <c:v>Spain</c:v>
                </c:pt>
                <c:pt idx="18">
                  <c:v>Estonia</c:v>
                </c:pt>
                <c:pt idx="19">
                  <c:v>Poland</c:v>
                </c:pt>
                <c:pt idx="20">
                  <c:v>France</c:v>
                </c:pt>
                <c:pt idx="21">
                  <c:v>Lithuania</c:v>
                </c:pt>
                <c:pt idx="22">
                  <c:v>Romania</c:v>
                </c:pt>
                <c:pt idx="23">
                  <c:v>Montenegro</c:v>
                </c:pt>
                <c:pt idx="24">
                  <c:v>Bulgaria</c:v>
                </c:pt>
                <c:pt idx="25">
                  <c:v>Latvia</c:v>
                </c:pt>
              </c:strCache>
            </c:strRef>
          </c:cat>
          <c:val>
            <c:numRef>
              <c:f>'D cleaned'!$K$2:$K$27</c:f>
              <c:numCache>
                <c:formatCode>0%</c:formatCode>
                <c:ptCount val="26"/>
                <c:pt idx="0">
                  <c:v>0.47938144329896909</c:v>
                </c:pt>
                <c:pt idx="1">
                  <c:v>0.46511627906976744</c:v>
                </c:pt>
                <c:pt idx="2">
                  <c:v>0.40740740740740738</c:v>
                </c:pt>
                <c:pt idx="3">
                  <c:v>0.45179584120982985</c:v>
                </c:pt>
                <c:pt idx="4">
                  <c:v>0.47222222222222221</c:v>
                </c:pt>
                <c:pt idx="5">
                  <c:v>0.54098360655737709</c:v>
                </c:pt>
                <c:pt idx="6">
                  <c:v>0.45016077170418006</c:v>
                </c:pt>
                <c:pt idx="7">
                  <c:v>0.4264705882352941</c:v>
                </c:pt>
                <c:pt idx="8">
                  <c:v>0.44444444444444442</c:v>
                </c:pt>
                <c:pt idx="9">
                  <c:v>0.43125000000000002</c:v>
                </c:pt>
                <c:pt idx="10">
                  <c:v>0.40151515151515149</c:v>
                </c:pt>
                <c:pt idx="11">
                  <c:v>0.3902439024390244</c:v>
                </c:pt>
                <c:pt idx="12">
                  <c:v>0.4891304347826087</c:v>
                </c:pt>
                <c:pt idx="13">
                  <c:v>0.45161290322580644</c:v>
                </c:pt>
                <c:pt idx="14">
                  <c:v>0.39263803680981596</c:v>
                </c:pt>
                <c:pt idx="15">
                  <c:v>0.44680851063829785</c:v>
                </c:pt>
                <c:pt idx="16">
                  <c:v>0.39130434782608697</c:v>
                </c:pt>
                <c:pt idx="17">
                  <c:v>0.42028985507246375</c:v>
                </c:pt>
                <c:pt idx="18">
                  <c:v>0.40425531914893614</c:v>
                </c:pt>
                <c:pt idx="19">
                  <c:v>0.39967373572593801</c:v>
                </c:pt>
                <c:pt idx="20">
                  <c:v>0.31496062992125984</c:v>
                </c:pt>
                <c:pt idx="21">
                  <c:v>0.28695652173913044</c:v>
                </c:pt>
                <c:pt idx="22">
                  <c:v>0.32273838630806845</c:v>
                </c:pt>
                <c:pt idx="23">
                  <c:v>0.23529411764705882</c:v>
                </c:pt>
                <c:pt idx="24">
                  <c:v>0.11764705882352941</c:v>
                </c:pt>
                <c:pt idx="25">
                  <c:v>0.125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3CB-413F-B4FC-D9E2E63B87EB}"/>
            </c:ext>
          </c:extLst>
        </c:ser>
        <c:ser>
          <c:idx val="2"/>
          <c:order val="2"/>
          <c:tx>
            <c:strRef>
              <c:f>'D cleaned'!$L$1</c:f>
              <c:strCache>
                <c:ptCount val="1"/>
                <c:pt idx="0">
                  <c:v>Not sure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'D cleaned'!$I$2:$I$27</c:f>
              <c:strCache>
                <c:ptCount val="26"/>
                <c:pt idx="0">
                  <c:v>Slovakia</c:v>
                </c:pt>
                <c:pt idx="1">
                  <c:v>Czech Rep.</c:v>
                </c:pt>
                <c:pt idx="2">
                  <c:v>Ireland</c:v>
                </c:pt>
                <c:pt idx="3">
                  <c:v>Austria</c:v>
                </c:pt>
                <c:pt idx="4">
                  <c:v>Slovenia</c:v>
                </c:pt>
                <c:pt idx="5">
                  <c:v>Bosnia and Herzegovina</c:v>
                </c:pt>
                <c:pt idx="6">
                  <c:v>Cyprus</c:v>
                </c:pt>
                <c:pt idx="7">
                  <c:v>Malta</c:v>
                </c:pt>
                <c:pt idx="8">
                  <c:v>Macedonia</c:v>
                </c:pt>
                <c:pt idx="9">
                  <c:v>United Kingdom</c:v>
                </c:pt>
                <c:pt idx="10">
                  <c:v>Serbia</c:v>
                </c:pt>
                <c:pt idx="11">
                  <c:v>Croatia</c:v>
                </c:pt>
                <c:pt idx="12">
                  <c:v>Portugal</c:v>
                </c:pt>
                <c:pt idx="13">
                  <c:v>Greece</c:v>
                </c:pt>
                <c:pt idx="14">
                  <c:v>Finland</c:v>
                </c:pt>
                <c:pt idx="15">
                  <c:v>Albania</c:v>
                </c:pt>
                <c:pt idx="16">
                  <c:v>Germany</c:v>
                </c:pt>
                <c:pt idx="17">
                  <c:v>Spain</c:v>
                </c:pt>
                <c:pt idx="18">
                  <c:v>Estonia</c:v>
                </c:pt>
                <c:pt idx="19">
                  <c:v>Poland</c:v>
                </c:pt>
                <c:pt idx="20">
                  <c:v>France</c:v>
                </c:pt>
                <c:pt idx="21">
                  <c:v>Lithuania</c:v>
                </c:pt>
                <c:pt idx="22">
                  <c:v>Romania</c:v>
                </c:pt>
                <c:pt idx="23">
                  <c:v>Montenegro</c:v>
                </c:pt>
                <c:pt idx="24">
                  <c:v>Bulgaria</c:v>
                </c:pt>
                <c:pt idx="25">
                  <c:v>Latvia</c:v>
                </c:pt>
              </c:strCache>
            </c:strRef>
          </c:cat>
          <c:val>
            <c:numRef>
              <c:f>'D cleaned'!$L$2:$L$27</c:f>
              <c:numCache>
                <c:formatCode>0%</c:formatCode>
                <c:ptCount val="26"/>
                <c:pt idx="0">
                  <c:v>0.12371134020618557</c:v>
                </c:pt>
                <c:pt idx="1">
                  <c:v>0.18023255813953487</c:v>
                </c:pt>
                <c:pt idx="2">
                  <c:v>0.16049382716049382</c:v>
                </c:pt>
                <c:pt idx="3">
                  <c:v>0.15879017013232513</c:v>
                </c:pt>
                <c:pt idx="4">
                  <c:v>0.22222222222222221</c:v>
                </c:pt>
                <c:pt idx="5">
                  <c:v>0.21311475409836064</c:v>
                </c:pt>
                <c:pt idx="6">
                  <c:v>0.24758842443729903</c:v>
                </c:pt>
                <c:pt idx="7">
                  <c:v>0.23529411764705882</c:v>
                </c:pt>
                <c:pt idx="8">
                  <c:v>0.22222222222222221</c:v>
                </c:pt>
                <c:pt idx="9">
                  <c:v>0.21562500000000001</c:v>
                </c:pt>
                <c:pt idx="10">
                  <c:v>0.26515151515151514</c:v>
                </c:pt>
                <c:pt idx="11">
                  <c:v>0.29268292682926828</c:v>
                </c:pt>
                <c:pt idx="12">
                  <c:v>0.32608695652173914</c:v>
                </c:pt>
                <c:pt idx="13">
                  <c:v>0.25806451612903225</c:v>
                </c:pt>
                <c:pt idx="14">
                  <c:v>0.31901840490797545</c:v>
                </c:pt>
                <c:pt idx="15">
                  <c:v>0.2978723404255319</c:v>
                </c:pt>
                <c:pt idx="16">
                  <c:v>0.2608695652173913</c:v>
                </c:pt>
                <c:pt idx="17">
                  <c:v>0.27536231884057971</c:v>
                </c:pt>
                <c:pt idx="18">
                  <c:v>0.40425531914893614</c:v>
                </c:pt>
                <c:pt idx="19">
                  <c:v>0.42088091353996737</c:v>
                </c:pt>
                <c:pt idx="20">
                  <c:v>0.38582677165354329</c:v>
                </c:pt>
                <c:pt idx="21">
                  <c:v>0.39130434782608697</c:v>
                </c:pt>
                <c:pt idx="22">
                  <c:v>0.47677261613691929</c:v>
                </c:pt>
                <c:pt idx="23">
                  <c:v>0.47058823529411764</c:v>
                </c:pt>
                <c:pt idx="24">
                  <c:v>0.47058823529411764</c:v>
                </c:pt>
                <c:pt idx="25">
                  <c:v>0.375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3CB-413F-B4FC-D9E2E63B87EB}"/>
            </c:ext>
          </c:extLst>
        </c:ser>
        <c:ser>
          <c:idx val="3"/>
          <c:order val="3"/>
          <c:tx>
            <c:strRef>
              <c:f>'D cleaned'!$M$1</c:f>
              <c:strCache>
                <c:ptCount val="1"/>
                <c:pt idx="0">
                  <c:v>Not plagiarism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'D cleaned'!$I$2:$I$27</c:f>
              <c:strCache>
                <c:ptCount val="26"/>
                <c:pt idx="0">
                  <c:v>Slovakia</c:v>
                </c:pt>
                <c:pt idx="1">
                  <c:v>Czech Rep.</c:v>
                </c:pt>
                <c:pt idx="2">
                  <c:v>Ireland</c:v>
                </c:pt>
                <c:pt idx="3">
                  <c:v>Austria</c:v>
                </c:pt>
                <c:pt idx="4">
                  <c:v>Slovenia</c:v>
                </c:pt>
                <c:pt idx="5">
                  <c:v>Bosnia and Herzegovina</c:v>
                </c:pt>
                <c:pt idx="6">
                  <c:v>Cyprus</c:v>
                </c:pt>
                <c:pt idx="7">
                  <c:v>Malta</c:v>
                </c:pt>
                <c:pt idx="8">
                  <c:v>Macedonia</c:v>
                </c:pt>
                <c:pt idx="9">
                  <c:v>United Kingdom</c:v>
                </c:pt>
                <c:pt idx="10">
                  <c:v>Serbia</c:v>
                </c:pt>
                <c:pt idx="11">
                  <c:v>Croatia</c:v>
                </c:pt>
                <c:pt idx="12">
                  <c:v>Portugal</c:v>
                </c:pt>
                <c:pt idx="13">
                  <c:v>Greece</c:v>
                </c:pt>
                <c:pt idx="14">
                  <c:v>Finland</c:v>
                </c:pt>
                <c:pt idx="15">
                  <c:v>Albania</c:v>
                </c:pt>
                <c:pt idx="16">
                  <c:v>Germany</c:v>
                </c:pt>
                <c:pt idx="17">
                  <c:v>Spain</c:v>
                </c:pt>
                <c:pt idx="18">
                  <c:v>Estonia</c:v>
                </c:pt>
                <c:pt idx="19">
                  <c:v>Poland</c:v>
                </c:pt>
                <c:pt idx="20">
                  <c:v>France</c:v>
                </c:pt>
                <c:pt idx="21">
                  <c:v>Lithuania</c:v>
                </c:pt>
                <c:pt idx="22">
                  <c:v>Romania</c:v>
                </c:pt>
                <c:pt idx="23">
                  <c:v>Montenegro</c:v>
                </c:pt>
                <c:pt idx="24">
                  <c:v>Bulgaria</c:v>
                </c:pt>
                <c:pt idx="25">
                  <c:v>Latvia</c:v>
                </c:pt>
              </c:strCache>
            </c:strRef>
          </c:cat>
          <c:val>
            <c:numRef>
              <c:f>'D cleaned'!$M$2:$M$27</c:f>
              <c:numCache>
                <c:formatCode>0%</c:formatCode>
                <c:ptCount val="26"/>
                <c:pt idx="0">
                  <c:v>6.1855670103092786E-2</c:v>
                </c:pt>
                <c:pt idx="1">
                  <c:v>5.5232558139534885E-2</c:v>
                </c:pt>
                <c:pt idx="2">
                  <c:v>8.6419753086419748E-2</c:v>
                </c:pt>
                <c:pt idx="3">
                  <c:v>9.6408317580340269E-2</c:v>
                </c:pt>
                <c:pt idx="4">
                  <c:v>5.5555555555555552E-2</c:v>
                </c:pt>
                <c:pt idx="5">
                  <c:v>8.1967213114754092E-2</c:v>
                </c:pt>
                <c:pt idx="6">
                  <c:v>7.0739549839228297E-2</c:v>
                </c:pt>
                <c:pt idx="7">
                  <c:v>8.8235294117647065E-2</c:v>
                </c:pt>
                <c:pt idx="8">
                  <c:v>0.1111111111111111</c:v>
                </c:pt>
                <c:pt idx="9">
                  <c:v>0.11874999999999999</c:v>
                </c:pt>
                <c:pt idx="10">
                  <c:v>7.575757575757576E-2</c:v>
                </c:pt>
                <c:pt idx="11">
                  <c:v>8.5365853658536592E-2</c:v>
                </c:pt>
                <c:pt idx="12">
                  <c:v>5.434782608695652E-2</c:v>
                </c:pt>
                <c:pt idx="13">
                  <c:v>0.12903225806451613</c:v>
                </c:pt>
                <c:pt idx="14">
                  <c:v>9.202453987730061E-2</c:v>
                </c:pt>
                <c:pt idx="15">
                  <c:v>0.1702127659574468</c:v>
                </c:pt>
                <c:pt idx="16">
                  <c:v>0.21739130434782608</c:v>
                </c:pt>
                <c:pt idx="17">
                  <c:v>0.20289855072463769</c:v>
                </c:pt>
                <c:pt idx="18">
                  <c:v>0.10638297872340426</c:v>
                </c:pt>
                <c:pt idx="19">
                  <c:v>9.461663947797716E-2</c:v>
                </c:pt>
                <c:pt idx="20">
                  <c:v>0.16535433070866143</c:v>
                </c:pt>
                <c:pt idx="21">
                  <c:v>0.16521739130434782</c:v>
                </c:pt>
                <c:pt idx="22">
                  <c:v>0.15647921760391198</c:v>
                </c:pt>
                <c:pt idx="23">
                  <c:v>0.17647058823529413</c:v>
                </c:pt>
                <c:pt idx="24">
                  <c:v>0.27058823529411763</c:v>
                </c:pt>
                <c:pt idx="25">
                  <c:v>0.4375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3CB-413F-B4FC-D9E2E63B87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590136416"/>
        <c:axId val="-1590132608"/>
      </c:barChart>
      <c:catAx>
        <c:axId val="-15901364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en-CZ"/>
          </a:p>
        </c:txPr>
        <c:crossAx val="-1590132608"/>
        <c:crosses val="autoZero"/>
        <c:auto val="1"/>
        <c:lblAlgn val="ctr"/>
        <c:lblOffset val="100"/>
        <c:noMultiLvlLbl val="0"/>
      </c:catAx>
      <c:valAx>
        <c:axId val="-1590132608"/>
        <c:scaling>
          <c:orientation val="minMax"/>
          <c:max val="1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-1590136416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200"/>
      </a:pPr>
      <a:endParaRPr lang="en-CZ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67" name="Google Shape;367;p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https://www.menti.com/fjz1xsf9vo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cs-CZ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88 42 5</a:t>
            </a:r>
            <a:endParaRPr/>
          </a:p>
        </p:txBody>
      </p:sp>
      <p:sp>
        <p:nvSpPr>
          <p:cNvPr id="368" name="Google Shape;368;p16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265" name="Google Shape;26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3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65249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38273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3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06173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2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2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2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3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286757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3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3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3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4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4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4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67" name="Google Shape;567;p4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Brainstorming účastníků + diskuze</a:t>
            </a:r>
            <a:endParaRPr/>
          </a:p>
        </p:txBody>
      </p:sp>
      <p:sp>
        <p:nvSpPr>
          <p:cNvPr id="568" name="Google Shape;568;p43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41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74" name="Google Shape;574;p4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Tento slajd obsahuje pouze obecnou kostru základní prevence, hledejte maximum možností prevence a diskutujte i detaily. Věnujte se oblastem specifickým pro Váš obor nebo instituci.</a:t>
            </a:r>
            <a:endParaRPr/>
          </a:p>
        </p:txBody>
      </p:sp>
      <p:sp>
        <p:nvSpPr>
          <p:cNvPr id="575" name="Google Shape;575;p44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42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4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4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4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4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4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17" name="Google Shape;617;p5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5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48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5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44" name="Google Shape;644;p5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52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50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5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57" name="Google Shape;657;p5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54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52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336" name="Google Shape;33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42" name="Google Shape;342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Tip: pokud má Vaše instituce vlastní definici, přidejte ji pro úplnost také.</a:t>
            </a:r>
            <a:endParaRPr/>
          </a:p>
        </p:txBody>
      </p:sp>
      <p:sp>
        <p:nvSpPr>
          <p:cNvPr id="343" name="Google Shape;343;p12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349" name="Google Shape;34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Úvodní snímek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6"/>
          <p:cNvSpPr txBox="1">
            <a:spLocks noGrp="1"/>
          </p:cNvSpPr>
          <p:nvPr>
            <p:ph type="ctrTitle"/>
          </p:nvPr>
        </p:nvSpPr>
        <p:spPr>
          <a:xfrm>
            <a:off x="296565" y="1828801"/>
            <a:ext cx="11483545" cy="1878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6"/>
          <p:cNvSpPr txBox="1">
            <a:spLocks noGrp="1"/>
          </p:cNvSpPr>
          <p:nvPr>
            <p:ph type="subTitle" idx="1"/>
          </p:nvPr>
        </p:nvSpPr>
        <p:spPr>
          <a:xfrm>
            <a:off x="5016844" y="3901620"/>
            <a:ext cx="6763265" cy="1130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47474"/>
              </a:buClr>
              <a:buSzPts val="2400"/>
              <a:buNone/>
              <a:defRPr sz="2400">
                <a:solidFill>
                  <a:srgbClr val="747474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56"/>
          <p:cNvSpPr txBox="1">
            <a:spLocks noGrp="1"/>
          </p:cNvSpPr>
          <p:nvPr>
            <p:ph type="dt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6"/>
          <p:cNvSpPr txBox="1">
            <a:spLocks noGrp="1"/>
          </p:cNvSpPr>
          <p:nvPr>
            <p:ph type="ft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6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23" name="Google Shape;23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60001" y="223703"/>
            <a:ext cx="1473905" cy="1292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uze nadpis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1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71"/>
          <p:cNvSpPr txBox="1">
            <a:spLocks noGrp="1"/>
          </p:cNvSpPr>
          <p:nvPr>
            <p:ph type="dt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71"/>
          <p:cNvSpPr txBox="1">
            <a:spLocks noGrp="1"/>
          </p:cNvSpPr>
          <p:nvPr>
            <p:ph type="ft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71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page </a:t>
            </a: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7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72"/>
          <p:cNvSpPr txBox="1">
            <a:spLocks noGrp="1"/>
          </p:cNvSpPr>
          <p:nvPr>
            <p:ph type="body" idx="1"/>
          </p:nvPr>
        </p:nvSpPr>
        <p:spPr>
          <a:xfrm>
            <a:off x="5183188" y="987430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8" name="Google Shape;78;p72"/>
          <p:cNvSpPr txBox="1">
            <a:spLocks noGrp="1"/>
          </p:cNvSpPr>
          <p:nvPr>
            <p:ph type="body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9" name="Google Shape;79;p72"/>
          <p:cNvSpPr txBox="1">
            <a:spLocks noGrp="1"/>
          </p:cNvSpPr>
          <p:nvPr>
            <p:ph type="dt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72"/>
          <p:cNvSpPr txBox="1">
            <a:spLocks noGrp="1"/>
          </p:cNvSpPr>
          <p:nvPr>
            <p:ph type="ft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2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page </a:t>
            </a: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7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3"/>
          <p:cNvSpPr>
            <a:spLocks noGrp="1"/>
          </p:cNvSpPr>
          <p:nvPr>
            <p:ph type="pic" idx="2"/>
          </p:nvPr>
        </p:nvSpPr>
        <p:spPr>
          <a:xfrm>
            <a:off x="5183188" y="987430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5" name="Google Shape;85;p73"/>
          <p:cNvSpPr txBox="1">
            <a:spLocks noGrp="1"/>
          </p:cNvSpPr>
          <p:nvPr>
            <p:ph type="body" idx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6" name="Google Shape;86;p73"/>
          <p:cNvSpPr txBox="1">
            <a:spLocks noGrp="1"/>
          </p:cNvSpPr>
          <p:nvPr>
            <p:ph type="dt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73"/>
          <p:cNvSpPr txBox="1">
            <a:spLocks noGrp="1"/>
          </p:cNvSpPr>
          <p:nvPr>
            <p:ph type="ft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73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page </a:t>
            </a: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7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74"/>
          <p:cNvSpPr txBox="1">
            <a:spLocks noGrp="1"/>
          </p:cNvSpPr>
          <p:nvPr>
            <p:ph type="body" idx="1"/>
          </p:nvPr>
        </p:nvSpPr>
        <p:spPr>
          <a:xfrm rot="5400000">
            <a:off x="3774001" y="-1402833"/>
            <a:ext cx="4643999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74"/>
          <p:cNvSpPr txBox="1">
            <a:spLocks noGrp="1"/>
          </p:cNvSpPr>
          <p:nvPr>
            <p:ph type="dt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74"/>
          <p:cNvSpPr txBox="1">
            <a:spLocks noGrp="1"/>
          </p:cNvSpPr>
          <p:nvPr>
            <p:ph type="ft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74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page </a:t>
            </a: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75"/>
          <p:cNvSpPr txBox="1">
            <a:spLocks noGrp="1"/>
          </p:cNvSpPr>
          <p:nvPr>
            <p:ph type="title"/>
          </p:nvPr>
        </p:nvSpPr>
        <p:spPr>
          <a:xfrm rot="5400000">
            <a:off x="7133433" y="1956597"/>
            <a:ext cx="5811839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75"/>
          <p:cNvSpPr txBox="1">
            <a:spLocks noGrp="1"/>
          </p:cNvSpPr>
          <p:nvPr>
            <p:ph type="body" idx="1"/>
          </p:nvPr>
        </p:nvSpPr>
        <p:spPr>
          <a:xfrm rot="5400000">
            <a:off x="1799434" y="-596103"/>
            <a:ext cx="5811839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75"/>
          <p:cNvSpPr txBox="1">
            <a:spLocks noGrp="1"/>
          </p:cNvSpPr>
          <p:nvPr>
            <p:ph type="dt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5"/>
          <p:cNvSpPr txBox="1">
            <a:spLocks noGrp="1"/>
          </p:cNvSpPr>
          <p:nvPr>
            <p:ph type="ft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75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page </a:t>
            </a: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Úvodní snímek">
  <p:cSld name="4_Úvodní sníme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76"/>
          <p:cNvSpPr txBox="1">
            <a:spLocks noGrp="1"/>
          </p:cNvSpPr>
          <p:nvPr>
            <p:ph type="ctrTitle"/>
          </p:nvPr>
        </p:nvSpPr>
        <p:spPr>
          <a:xfrm>
            <a:off x="911424" y="1700809"/>
            <a:ext cx="10363200" cy="1224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76"/>
          <p:cNvSpPr txBox="1">
            <a:spLocks noGrp="1"/>
          </p:cNvSpPr>
          <p:nvPr>
            <p:ph type="subTitle" idx="1"/>
          </p:nvPr>
        </p:nvSpPr>
        <p:spPr>
          <a:xfrm>
            <a:off x="1871531" y="3356992"/>
            <a:ext cx="8534400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2400"/>
              <a:buNone/>
              <a:defRPr>
                <a:solidFill>
                  <a:srgbClr val="939293"/>
                </a:solidFill>
              </a:defRPr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2400"/>
              <a:buNone/>
              <a:defRPr>
                <a:solidFill>
                  <a:srgbClr val="939293"/>
                </a:solidFill>
              </a:defRPr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2400"/>
              <a:buNone/>
              <a:defRPr>
                <a:solidFill>
                  <a:srgbClr val="939293"/>
                </a:solidFill>
              </a:defRPr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2400"/>
              <a:buNone/>
              <a:defRPr>
                <a:solidFill>
                  <a:srgbClr val="939293"/>
                </a:solidFill>
              </a:defRPr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800"/>
              <a:buNone/>
              <a:defRPr>
                <a:solidFill>
                  <a:srgbClr val="939293"/>
                </a:solidFill>
              </a:defRPr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800"/>
              <a:buNone/>
              <a:defRPr>
                <a:solidFill>
                  <a:srgbClr val="939293"/>
                </a:solidFill>
              </a:defRPr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800"/>
              <a:buNone/>
              <a:defRPr>
                <a:solidFill>
                  <a:srgbClr val="939293"/>
                </a:solidFill>
              </a:defRPr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800"/>
              <a:buNone/>
              <a:defRPr>
                <a:solidFill>
                  <a:srgbClr val="939293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76"/>
          <p:cNvSpPr txBox="1">
            <a:spLocks noGrp="1"/>
          </p:cNvSpPr>
          <p:nvPr>
            <p:ph type="body" idx="2"/>
          </p:nvPr>
        </p:nvSpPr>
        <p:spPr>
          <a:xfrm>
            <a:off x="1871532" y="4076701"/>
            <a:ext cx="8544949" cy="504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76"/>
          <p:cNvSpPr txBox="1">
            <a:spLocks noGrp="1"/>
          </p:cNvSpPr>
          <p:nvPr>
            <p:ph type="body" idx="3"/>
          </p:nvPr>
        </p:nvSpPr>
        <p:spPr>
          <a:xfrm>
            <a:off x="1967544" y="5301209"/>
            <a:ext cx="8544949" cy="504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76"/>
          <p:cNvSpPr txBox="1">
            <a:spLocks noGrp="1"/>
          </p:cNvSpPr>
          <p:nvPr>
            <p:ph type="body" idx="4"/>
          </p:nvPr>
        </p:nvSpPr>
        <p:spPr>
          <a:xfrm>
            <a:off x="1871532" y="260649"/>
            <a:ext cx="8544949" cy="504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Úvodní snímek">
  <p:cSld name="3_Úvodní snímek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7"/>
          <p:cNvSpPr txBox="1">
            <a:spLocks noGrp="1"/>
          </p:cNvSpPr>
          <p:nvPr>
            <p:ph type="ctrTitle"/>
          </p:nvPr>
        </p:nvSpPr>
        <p:spPr>
          <a:xfrm>
            <a:off x="1295400" y="2852738"/>
            <a:ext cx="10363200" cy="79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7"/>
          <p:cNvSpPr txBox="1">
            <a:spLocks noGrp="1"/>
          </p:cNvSpPr>
          <p:nvPr>
            <p:ph type="subTitle" idx="1"/>
          </p:nvPr>
        </p:nvSpPr>
        <p:spPr>
          <a:xfrm>
            <a:off x="1295400" y="3716338"/>
            <a:ext cx="8534400" cy="122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77"/>
          <p:cNvSpPr txBox="1">
            <a:spLocks noGrp="1"/>
          </p:cNvSpPr>
          <p:nvPr>
            <p:ph type="dt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77"/>
          <p:cNvSpPr txBox="1">
            <a:spLocks noGrp="1"/>
          </p:cNvSpPr>
          <p:nvPr>
            <p:ph type="ft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77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13" name="Google Shape;113;p77"/>
          <p:cNvSpPr txBox="1">
            <a:spLocks noGrp="1"/>
          </p:cNvSpPr>
          <p:nvPr>
            <p:ph type="body" idx="2"/>
          </p:nvPr>
        </p:nvSpPr>
        <p:spPr>
          <a:xfrm>
            <a:off x="6479117" y="260353"/>
            <a:ext cx="5179483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4" name="Google Shape;114;p77"/>
          <p:cNvPicPr preferRelativeResize="0"/>
          <p:nvPr/>
        </p:nvPicPr>
        <p:blipFill rotWithShape="1">
          <a:blip r:embed="rId2">
            <a:alphaModFix/>
          </a:blip>
          <a:srcRect r="73357"/>
          <a:stretch/>
        </p:blipFill>
        <p:spPr>
          <a:xfrm>
            <a:off x="431802" y="260353"/>
            <a:ext cx="1098551" cy="150812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7"/>
          <p:cNvSpPr txBox="1"/>
          <p:nvPr/>
        </p:nvSpPr>
        <p:spPr>
          <a:xfrm>
            <a:off x="1551519" y="404816"/>
            <a:ext cx="4320116" cy="137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Faculty</a:t>
            </a:r>
            <a:br>
              <a:rPr lang="cs-CZ" sz="28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cs-CZ" sz="28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of Business </a:t>
            </a:r>
            <a:br>
              <a:rPr lang="cs-CZ" sz="28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cs-CZ" sz="28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and Economics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Úvodní snímek">
  <p:cSld name="2_Úvodní snímek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8"/>
          <p:cNvSpPr/>
          <p:nvPr/>
        </p:nvSpPr>
        <p:spPr>
          <a:xfrm>
            <a:off x="0" y="3"/>
            <a:ext cx="6096000" cy="2276475"/>
          </a:xfrm>
          <a:prstGeom prst="rect">
            <a:avLst/>
          </a:prstGeom>
          <a:solidFill>
            <a:srgbClr val="005DA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78"/>
          <p:cNvSpPr/>
          <p:nvPr/>
        </p:nvSpPr>
        <p:spPr>
          <a:xfrm>
            <a:off x="6096000" y="3"/>
            <a:ext cx="6096000" cy="2276475"/>
          </a:xfrm>
          <a:prstGeom prst="rect">
            <a:avLst/>
          </a:prstGeom>
          <a:solidFill>
            <a:srgbClr val="505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78"/>
          <p:cNvSpPr txBox="1"/>
          <p:nvPr/>
        </p:nvSpPr>
        <p:spPr>
          <a:xfrm>
            <a:off x="6479120" y="260351"/>
            <a:ext cx="5378449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" name="Google Shape;120;p78"/>
          <p:cNvPicPr preferRelativeResize="0"/>
          <p:nvPr/>
        </p:nvPicPr>
        <p:blipFill rotWithShape="1">
          <a:blip r:embed="rId2">
            <a:alphaModFix/>
          </a:blip>
          <a:srcRect r="73357"/>
          <a:stretch/>
        </p:blipFill>
        <p:spPr>
          <a:xfrm>
            <a:off x="431802" y="260353"/>
            <a:ext cx="1098551" cy="150812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78"/>
          <p:cNvSpPr txBox="1"/>
          <p:nvPr/>
        </p:nvSpPr>
        <p:spPr>
          <a:xfrm>
            <a:off x="1551519" y="404816"/>
            <a:ext cx="4320116" cy="137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Faculty</a:t>
            </a:r>
            <a:br>
              <a:rPr lang="cs-CZ" sz="28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cs-CZ" sz="28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of Business </a:t>
            </a:r>
            <a:br>
              <a:rPr lang="cs-CZ" sz="28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cs-CZ" sz="28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and Economics</a:t>
            </a:r>
            <a:endParaRPr/>
          </a:p>
        </p:txBody>
      </p:sp>
      <p:sp>
        <p:nvSpPr>
          <p:cNvPr id="122" name="Google Shape;122;p78"/>
          <p:cNvSpPr txBox="1">
            <a:spLocks noGrp="1"/>
          </p:cNvSpPr>
          <p:nvPr>
            <p:ph type="ctrTitle"/>
          </p:nvPr>
        </p:nvSpPr>
        <p:spPr>
          <a:xfrm>
            <a:off x="1295400" y="2852738"/>
            <a:ext cx="10363200" cy="79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78"/>
          <p:cNvSpPr txBox="1">
            <a:spLocks noGrp="1"/>
          </p:cNvSpPr>
          <p:nvPr>
            <p:ph type="subTitle" idx="1"/>
          </p:nvPr>
        </p:nvSpPr>
        <p:spPr>
          <a:xfrm>
            <a:off x="1295400" y="3716338"/>
            <a:ext cx="8534400" cy="122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78"/>
          <p:cNvSpPr txBox="1">
            <a:spLocks noGrp="1"/>
          </p:cNvSpPr>
          <p:nvPr>
            <p:ph type="dt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78"/>
          <p:cNvSpPr txBox="1">
            <a:spLocks noGrp="1"/>
          </p:cNvSpPr>
          <p:nvPr>
            <p:ph type="ft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8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127" name="Google Shape;127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68344" y="5157192"/>
            <a:ext cx="2463033" cy="1430412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78"/>
          <p:cNvSpPr txBox="1">
            <a:spLocks noGrp="1"/>
          </p:cNvSpPr>
          <p:nvPr>
            <p:ph type="body" idx="2"/>
          </p:nvPr>
        </p:nvSpPr>
        <p:spPr>
          <a:xfrm>
            <a:off x="6479117" y="260353"/>
            <a:ext cx="5179483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Layout">
  <p:cSld name="Section Break Layou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9"/>
          <p:cNvSpPr txBox="1">
            <a:spLocks noGrp="1"/>
          </p:cNvSpPr>
          <p:nvPr>
            <p:ph type="body" idx="1"/>
          </p:nvPr>
        </p:nvSpPr>
        <p:spPr>
          <a:xfrm>
            <a:off x="6096000" y="2852937"/>
            <a:ext cx="6096000" cy="76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79"/>
          <p:cNvSpPr txBox="1">
            <a:spLocks noGrp="1"/>
          </p:cNvSpPr>
          <p:nvPr>
            <p:ph type="body" idx="2"/>
          </p:nvPr>
        </p:nvSpPr>
        <p:spPr>
          <a:xfrm>
            <a:off x="6096000" y="3621022"/>
            <a:ext cx="6096000" cy="384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32" name="Google Shape;132;p79" descr="E:\002-KIMS BUSINESS\007-02-Fullslidesppt-Contents\20161206\02-\pencil-png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1290" y="0"/>
            <a:ext cx="435607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asic Layout">
  <p:cSld name="2_Basic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8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75686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80"/>
          <p:cNvSpPr/>
          <p:nvPr/>
        </p:nvSpPr>
        <p:spPr>
          <a:xfrm>
            <a:off x="527382" y="212644"/>
            <a:ext cx="11137237" cy="6432715"/>
          </a:xfrm>
          <a:prstGeom prst="rect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80"/>
          <p:cNvSpPr txBox="1">
            <a:spLocks noGrp="1"/>
          </p:cNvSpPr>
          <p:nvPr>
            <p:ph type="body" idx="1"/>
          </p:nvPr>
        </p:nvSpPr>
        <p:spPr>
          <a:xfrm>
            <a:off x="0" y="301185"/>
            <a:ext cx="12192000" cy="76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80"/>
          <p:cNvSpPr txBox="1">
            <a:spLocks noGrp="1"/>
          </p:cNvSpPr>
          <p:nvPr>
            <p:ph type="body" idx="2"/>
          </p:nvPr>
        </p:nvSpPr>
        <p:spPr>
          <a:xfrm>
            <a:off x="0" y="1069270"/>
            <a:ext cx="12192000" cy="384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67476"/>
              </a:buClr>
              <a:buSzPts val="1400"/>
              <a:buNone/>
              <a:defRPr sz="1400" b="0">
                <a:solidFill>
                  <a:srgbClr val="76747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OBJEC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7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7"/>
          <p:cNvSpPr txBox="1">
            <a:spLocks noGrp="1"/>
          </p:cNvSpPr>
          <p:nvPr>
            <p:ph type="body" idx="1"/>
          </p:nvPr>
        </p:nvSpPr>
        <p:spPr>
          <a:xfrm>
            <a:off x="838200" y="1532967"/>
            <a:ext cx="10515600" cy="4643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57"/>
          <p:cNvSpPr txBox="1">
            <a:spLocks noGrp="1"/>
          </p:cNvSpPr>
          <p:nvPr>
            <p:ph type="dt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7"/>
          <p:cNvSpPr txBox="1">
            <a:spLocks noGrp="1"/>
          </p:cNvSpPr>
          <p:nvPr>
            <p:ph type="ft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7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page </a:t>
            </a: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Layout">
  <p:cSld name="Section Break Layout">
    <p:bg>
      <p:bgPr>
        <a:solidFill>
          <a:schemeClr val="accent1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0"/>
          <p:cNvSpPr txBox="1">
            <a:spLocks noGrp="1"/>
          </p:cNvSpPr>
          <p:nvPr>
            <p:ph type="body" idx="1"/>
          </p:nvPr>
        </p:nvSpPr>
        <p:spPr>
          <a:xfrm>
            <a:off x="6096000" y="2852937"/>
            <a:ext cx="6096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60"/>
          <p:cNvSpPr txBox="1">
            <a:spLocks noGrp="1"/>
          </p:cNvSpPr>
          <p:nvPr>
            <p:ph type="body" idx="2"/>
          </p:nvPr>
        </p:nvSpPr>
        <p:spPr>
          <a:xfrm>
            <a:off x="6096000" y="3621022"/>
            <a:ext cx="60960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7" name="Google Shape;147;p60" descr="C:\Data\Dropbox\ENAI\Grafika\kousek enai pozadi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970280" y="970280"/>
            <a:ext cx="6858000" cy="4917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estion">
  <p:cSld name="Ques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1"/>
          <p:cNvSpPr/>
          <p:nvPr/>
        </p:nvSpPr>
        <p:spPr>
          <a:xfrm>
            <a:off x="0" y="1"/>
            <a:ext cx="12192000" cy="6848700"/>
          </a:xfrm>
          <a:prstGeom prst="rect">
            <a:avLst/>
          </a:prstGeom>
          <a:solidFill>
            <a:schemeClr val="lt1">
              <a:alpha val="698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61"/>
          <p:cNvSpPr/>
          <p:nvPr/>
        </p:nvSpPr>
        <p:spPr>
          <a:xfrm>
            <a:off x="527382" y="212644"/>
            <a:ext cx="11137200" cy="6432600"/>
          </a:xfrm>
          <a:prstGeom prst="rect">
            <a:avLst/>
          </a:prstGeom>
          <a:solidFill>
            <a:schemeClr val="lt1">
              <a:alpha val="698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61"/>
          <p:cNvSpPr txBox="1">
            <a:spLocks noGrp="1"/>
          </p:cNvSpPr>
          <p:nvPr>
            <p:ph type="body" idx="1"/>
          </p:nvPr>
        </p:nvSpPr>
        <p:spPr>
          <a:xfrm>
            <a:off x="0" y="2660916"/>
            <a:ext cx="12192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0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61"/>
          <p:cNvSpPr txBox="1">
            <a:spLocks noGrp="1"/>
          </p:cNvSpPr>
          <p:nvPr>
            <p:ph type="body" idx="2"/>
          </p:nvPr>
        </p:nvSpPr>
        <p:spPr>
          <a:xfrm>
            <a:off x="0" y="3429001"/>
            <a:ext cx="121920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67476"/>
              </a:buClr>
              <a:buSzPts val="2000"/>
              <a:buNone/>
              <a:defRPr sz="2000" b="0">
                <a:solidFill>
                  <a:srgbClr val="76747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OBJEC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62"/>
          <p:cNvSpPr txBox="1">
            <a:spLocks noGrp="1"/>
          </p:cNvSpPr>
          <p:nvPr>
            <p:ph type="body" idx="1"/>
          </p:nvPr>
        </p:nvSpPr>
        <p:spPr>
          <a:xfrm>
            <a:off x="838200" y="1532967"/>
            <a:ext cx="10515600" cy="46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62"/>
          <p:cNvSpPr txBox="1">
            <a:spLocks noGrp="1"/>
          </p:cNvSpPr>
          <p:nvPr>
            <p:ph type="dt" idx="10"/>
          </p:nvPr>
        </p:nvSpPr>
        <p:spPr>
          <a:xfrm>
            <a:off x="838200" y="6356353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62"/>
          <p:cNvSpPr txBox="1">
            <a:spLocks noGrp="1"/>
          </p:cNvSpPr>
          <p:nvPr>
            <p:ph type="ftr" idx="11"/>
          </p:nvPr>
        </p:nvSpPr>
        <p:spPr>
          <a:xfrm>
            <a:off x="4038600" y="6356353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62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page </a:t>
            </a: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 Layout">
  <p:cSld name="End Slide Layout">
    <p:bg>
      <p:bgPr>
        <a:solidFill>
          <a:schemeClr val="accent1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81"/>
          <p:cNvSpPr txBox="1">
            <a:spLocks noGrp="1"/>
          </p:cNvSpPr>
          <p:nvPr>
            <p:ph type="body" idx="1"/>
          </p:nvPr>
        </p:nvSpPr>
        <p:spPr>
          <a:xfrm>
            <a:off x="0" y="5059659"/>
            <a:ext cx="12192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81"/>
          <p:cNvSpPr txBox="1">
            <a:spLocks noGrp="1"/>
          </p:cNvSpPr>
          <p:nvPr>
            <p:ph type="body" idx="2"/>
          </p:nvPr>
        </p:nvSpPr>
        <p:spPr>
          <a:xfrm>
            <a:off x="-197" y="5827745"/>
            <a:ext cx="121920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62" name="Google Shape;162;p81" descr="C:\Data\Dropbox\ENAI\Grafika\kousek enai pozadi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1" cy="4551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asic Layout">
  <p:cSld name="2_Basic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7569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82"/>
          <p:cNvSpPr/>
          <p:nvPr/>
        </p:nvSpPr>
        <p:spPr>
          <a:xfrm>
            <a:off x="527382" y="212644"/>
            <a:ext cx="11137200" cy="6432600"/>
          </a:xfrm>
          <a:prstGeom prst="rect">
            <a:avLst/>
          </a:prstGeom>
          <a:solidFill>
            <a:schemeClr val="lt1">
              <a:alpha val="698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82"/>
          <p:cNvSpPr txBox="1">
            <a:spLocks noGrp="1"/>
          </p:cNvSpPr>
          <p:nvPr>
            <p:ph type="body" idx="1"/>
          </p:nvPr>
        </p:nvSpPr>
        <p:spPr>
          <a:xfrm>
            <a:off x="0" y="301185"/>
            <a:ext cx="12192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82"/>
          <p:cNvSpPr txBox="1">
            <a:spLocks noGrp="1"/>
          </p:cNvSpPr>
          <p:nvPr>
            <p:ph type="body" idx="2"/>
          </p:nvPr>
        </p:nvSpPr>
        <p:spPr>
          <a:xfrm>
            <a:off x="0" y="1069270"/>
            <a:ext cx="121920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67476"/>
              </a:buClr>
              <a:buSzPts val="1400"/>
              <a:buNone/>
              <a:defRPr sz="1400" b="0">
                <a:solidFill>
                  <a:srgbClr val="76747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83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83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71" name="Google Shape;171;p83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72" name="Google Shape;172;p8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8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83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cxnSp>
        <p:nvCxnSpPr>
          <p:cNvPr id="175" name="Google Shape;175;p83"/>
          <p:cNvCxnSpPr/>
          <p:nvPr/>
        </p:nvCxnSpPr>
        <p:spPr>
          <a:xfrm>
            <a:off x="624418" y="981075"/>
            <a:ext cx="10943100" cy="0"/>
          </a:xfrm>
          <a:prstGeom prst="straightConnector1">
            <a:avLst/>
          </a:prstGeom>
          <a:noFill/>
          <a:ln w="1587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estion">
  <p:cSld name="Ques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66"/>
          <p:cNvSpPr txBox="1">
            <a:spLocks noGrp="1"/>
          </p:cNvSpPr>
          <p:nvPr>
            <p:ph type="body" idx="1"/>
          </p:nvPr>
        </p:nvSpPr>
        <p:spPr>
          <a:xfrm>
            <a:off x="0" y="2660916"/>
            <a:ext cx="12192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0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4" name="Google Shape;184;p66"/>
          <p:cNvSpPr txBox="1">
            <a:spLocks noGrp="1"/>
          </p:cNvSpPr>
          <p:nvPr>
            <p:ph type="body" idx="2"/>
          </p:nvPr>
        </p:nvSpPr>
        <p:spPr>
          <a:xfrm>
            <a:off x="0" y="3429001"/>
            <a:ext cx="121920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 b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8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8" name="Google Shape;188;p8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8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8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8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8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4" name="Google Shape;194;p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oddílu" type="secHead">
  <p:cSld name="SECTION_HEADER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8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 Layout">
  <p:cSld name="Basic Layout">
    <p:bg>
      <p:bgPr>
        <a:solidFill>
          <a:schemeClr val="lt1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58" descr="E:\002-KIMS BUSINESS\007-02-Fullslidesppt-Contents\20161206\02-\blue-pencil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96" y="3813045"/>
            <a:ext cx="5157105" cy="3044957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58"/>
          <p:cNvSpPr txBox="1">
            <a:spLocks noGrp="1"/>
          </p:cNvSpPr>
          <p:nvPr>
            <p:ph type="body" idx="1"/>
          </p:nvPr>
        </p:nvSpPr>
        <p:spPr>
          <a:xfrm>
            <a:off x="911424" y="644693"/>
            <a:ext cx="3456384" cy="1632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8"/>
          <p:cNvSpPr txBox="1">
            <a:spLocks noGrp="1"/>
          </p:cNvSpPr>
          <p:nvPr>
            <p:ph type="body" idx="2"/>
          </p:nvPr>
        </p:nvSpPr>
        <p:spPr>
          <a:xfrm>
            <a:off x="911424" y="2276873"/>
            <a:ext cx="3456384" cy="76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67476"/>
              </a:buClr>
              <a:buSzPts val="1400"/>
              <a:buNone/>
              <a:defRPr sz="1400" b="0">
                <a:solidFill>
                  <a:srgbClr val="7674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58"/>
          <p:cNvSpPr/>
          <p:nvPr/>
        </p:nvSpPr>
        <p:spPr>
          <a:xfrm>
            <a:off x="9737769" y="142505"/>
            <a:ext cx="2216727" cy="205838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8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8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6" name="Google Shape;206;p8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8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8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13" name="Google Shape;213;p8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4" name="Google Shape;214;p8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15" name="Google Shape;215;p8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6" name="Google Shape;216;p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TITLE_ONLY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8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9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9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31" name="Google Shape;231;p9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32" name="Google Shape;232;p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9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9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238" name="Google Shape;238;p9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39" name="Google Shape;239;p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9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93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5" name="Google Shape;245;p9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9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9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94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94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1" name="Google Shape;251;p9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9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9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Layout">
  <p:cSld name="Section Break Layout">
    <p:bg>
      <p:bgPr>
        <a:solidFill>
          <a:schemeClr val="accent1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95"/>
          <p:cNvSpPr txBox="1">
            <a:spLocks noGrp="1"/>
          </p:cNvSpPr>
          <p:nvPr>
            <p:ph type="body" idx="1"/>
          </p:nvPr>
        </p:nvSpPr>
        <p:spPr>
          <a:xfrm>
            <a:off x="6096000" y="2852937"/>
            <a:ext cx="6096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6" name="Google Shape;256;p95"/>
          <p:cNvSpPr txBox="1">
            <a:spLocks noGrp="1"/>
          </p:cNvSpPr>
          <p:nvPr>
            <p:ph type="body" idx="2"/>
          </p:nvPr>
        </p:nvSpPr>
        <p:spPr>
          <a:xfrm>
            <a:off x="6096000" y="3621022"/>
            <a:ext cx="60960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3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6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63"/>
          <p:cNvSpPr txBox="1">
            <a:spLocks noGrp="1"/>
          </p:cNvSpPr>
          <p:nvPr>
            <p:ph type="dt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3"/>
          <p:cNvSpPr txBox="1">
            <a:spLocks noGrp="1"/>
          </p:cNvSpPr>
          <p:nvPr>
            <p:ph type="ft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3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page </a:t>
            </a: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4"/>
          <p:cNvSpPr txBox="1">
            <a:spLocks noGrp="1"/>
          </p:cNvSpPr>
          <p:nvPr>
            <p:ph type="dt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4"/>
          <p:cNvSpPr txBox="1">
            <a:spLocks noGrp="1"/>
          </p:cNvSpPr>
          <p:nvPr>
            <p:ph type="ft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4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page </a:t>
            </a: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asic Layout">
  <p:cSld name="4_Basic Layou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7"/>
          <p:cNvSpPr/>
          <p:nvPr/>
        </p:nvSpPr>
        <p:spPr>
          <a:xfrm>
            <a:off x="5087888" y="3420968"/>
            <a:ext cx="1728193" cy="2940666"/>
          </a:xfrm>
          <a:custGeom>
            <a:avLst/>
            <a:gdLst/>
            <a:ahLst/>
            <a:cxnLst/>
            <a:rect l="l" t="t" r="r" b="b"/>
            <a:pathLst>
              <a:path w="3292922" h="6728001" extrusionOk="0">
                <a:moveTo>
                  <a:pt x="1313917" y="6728001"/>
                </a:moveTo>
                <a:lnTo>
                  <a:pt x="3080150" y="6709503"/>
                </a:lnTo>
                <a:cubicBezTo>
                  <a:pt x="2901007" y="5613780"/>
                  <a:pt x="2805281" y="4930985"/>
                  <a:pt x="2530643" y="3878472"/>
                </a:cubicBezTo>
                <a:cubicBezTo>
                  <a:pt x="2496835" y="3710006"/>
                  <a:pt x="2416222" y="3623214"/>
                  <a:pt x="2388013" y="3421148"/>
                </a:cubicBezTo>
                <a:cubicBezTo>
                  <a:pt x="2488975" y="3081794"/>
                  <a:pt x="2557147" y="3039271"/>
                  <a:pt x="2644943" y="2791070"/>
                </a:cubicBezTo>
                <a:cubicBezTo>
                  <a:pt x="2710030" y="2495898"/>
                  <a:pt x="2711066" y="2456210"/>
                  <a:pt x="2754481" y="2192548"/>
                </a:cubicBezTo>
                <a:cubicBezTo>
                  <a:pt x="2746333" y="1985452"/>
                  <a:pt x="3073254" y="1479481"/>
                  <a:pt x="3271692" y="1150868"/>
                </a:cubicBezTo>
                <a:cubicBezTo>
                  <a:pt x="3356967" y="952533"/>
                  <a:pt x="3169677" y="805276"/>
                  <a:pt x="2988703" y="1054514"/>
                </a:cubicBezTo>
                <a:cubicBezTo>
                  <a:pt x="2845795" y="1216579"/>
                  <a:pt x="2581031" y="1593810"/>
                  <a:pt x="2421106" y="1821072"/>
                </a:cubicBezTo>
                <a:cubicBezTo>
                  <a:pt x="2548106" y="1401971"/>
                  <a:pt x="2665581" y="992397"/>
                  <a:pt x="2764006" y="563772"/>
                </a:cubicBezTo>
                <a:cubicBezTo>
                  <a:pt x="2813218" y="314534"/>
                  <a:pt x="2595731" y="208171"/>
                  <a:pt x="2487781" y="397084"/>
                </a:cubicBezTo>
                <a:cubicBezTo>
                  <a:pt x="2363956" y="569328"/>
                  <a:pt x="2150336" y="1369872"/>
                  <a:pt x="2034792" y="1645310"/>
                </a:cubicBezTo>
                <a:cubicBezTo>
                  <a:pt x="2091942" y="1194459"/>
                  <a:pt x="2078206" y="628860"/>
                  <a:pt x="2082969" y="154197"/>
                </a:cubicBezTo>
                <a:cubicBezTo>
                  <a:pt x="2082969" y="38309"/>
                  <a:pt x="1835318" y="-129965"/>
                  <a:pt x="1768643" y="163723"/>
                </a:cubicBezTo>
                <a:cubicBezTo>
                  <a:pt x="1682124" y="397879"/>
                  <a:pt x="1638953" y="1234968"/>
                  <a:pt x="1625667" y="1620945"/>
                </a:cubicBezTo>
                <a:cubicBezTo>
                  <a:pt x="1564339" y="1205538"/>
                  <a:pt x="1505118" y="766972"/>
                  <a:pt x="1482893" y="378035"/>
                </a:cubicBezTo>
                <a:cubicBezTo>
                  <a:pt x="1454318" y="84347"/>
                  <a:pt x="1220956" y="133560"/>
                  <a:pt x="1197144" y="368510"/>
                </a:cubicBezTo>
                <a:cubicBezTo>
                  <a:pt x="1136819" y="844760"/>
                  <a:pt x="1162771" y="1265312"/>
                  <a:pt x="1188171" y="1717750"/>
                </a:cubicBezTo>
                <a:cubicBezTo>
                  <a:pt x="1140161" y="2045735"/>
                  <a:pt x="1199686" y="2167944"/>
                  <a:pt x="1046440" y="2322687"/>
                </a:cubicBezTo>
                <a:cubicBezTo>
                  <a:pt x="855940" y="2122662"/>
                  <a:pt x="618019" y="1903036"/>
                  <a:pt x="227494" y="1822074"/>
                </a:cubicBezTo>
                <a:cubicBezTo>
                  <a:pt x="-15394" y="1795087"/>
                  <a:pt x="-102122" y="1989280"/>
                  <a:pt x="159816" y="2133742"/>
                </a:cubicBezTo>
                <a:cubicBezTo>
                  <a:pt x="345554" y="2368692"/>
                  <a:pt x="756777" y="2611448"/>
                  <a:pt x="861805" y="2861852"/>
                </a:cubicBezTo>
                <a:cubicBezTo>
                  <a:pt x="1030874" y="3125377"/>
                  <a:pt x="1206326" y="3251130"/>
                  <a:pt x="1378569" y="3432105"/>
                </a:cubicBezTo>
                <a:cubicBezTo>
                  <a:pt x="1526589" y="3620465"/>
                  <a:pt x="1509779" y="3863770"/>
                  <a:pt x="1506706" y="4107073"/>
                </a:cubicBezTo>
                <a:cubicBezTo>
                  <a:pt x="1513397" y="5266921"/>
                  <a:pt x="1464287" y="5526742"/>
                  <a:pt x="1313917" y="6728001"/>
                </a:cubicBezTo>
                <a:close/>
              </a:path>
            </a:pathLst>
          </a:custGeom>
          <a:solidFill>
            <a:srgbClr val="BFBFBF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67"/>
          <p:cNvSpPr txBox="1">
            <a:spLocks noGrp="1"/>
          </p:cNvSpPr>
          <p:nvPr>
            <p:ph type="body" idx="1"/>
          </p:nvPr>
        </p:nvSpPr>
        <p:spPr>
          <a:xfrm>
            <a:off x="0" y="164639"/>
            <a:ext cx="12192000" cy="76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67"/>
          <p:cNvSpPr txBox="1">
            <a:spLocks noGrp="1"/>
          </p:cNvSpPr>
          <p:nvPr>
            <p:ph type="body" idx="2"/>
          </p:nvPr>
        </p:nvSpPr>
        <p:spPr>
          <a:xfrm>
            <a:off x="0" y="932724"/>
            <a:ext cx="12192000" cy="384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67476"/>
              </a:buClr>
              <a:buSzPts val="1400"/>
              <a:buNone/>
              <a:defRPr sz="1400" b="0">
                <a:solidFill>
                  <a:srgbClr val="76747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uze obsah">
  <p:cSld name="Pouze obsah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68"/>
          <p:cNvSpPr txBox="1">
            <a:spLocks noGrp="1"/>
          </p:cNvSpPr>
          <p:nvPr>
            <p:ph type="body" idx="1"/>
          </p:nvPr>
        </p:nvSpPr>
        <p:spPr>
          <a:xfrm>
            <a:off x="838200" y="365129"/>
            <a:ext cx="10515600" cy="5811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8"/>
          <p:cNvSpPr txBox="1">
            <a:spLocks noGrp="1"/>
          </p:cNvSpPr>
          <p:nvPr>
            <p:ph type="dt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8"/>
          <p:cNvSpPr txBox="1">
            <a:spLocks noGrp="1"/>
          </p:cNvSpPr>
          <p:nvPr>
            <p:ph type="ft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8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page  </a:t>
            </a: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části" type="secHead">
  <p:cSld name="SECTION_HEAD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69"/>
          <p:cNvSpPr txBox="1"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69"/>
          <p:cNvSpPr txBox="1"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39293"/>
              </a:buClr>
              <a:buSzPts val="2400"/>
              <a:buNone/>
              <a:defRPr sz="2400">
                <a:solidFill>
                  <a:srgbClr val="939293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2000"/>
              <a:buNone/>
              <a:defRPr sz="2000">
                <a:solidFill>
                  <a:srgbClr val="939293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800"/>
              <a:buNone/>
              <a:defRPr sz="1800">
                <a:solidFill>
                  <a:srgbClr val="939293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69"/>
          <p:cNvSpPr txBox="1">
            <a:spLocks noGrp="1"/>
          </p:cNvSpPr>
          <p:nvPr>
            <p:ph type="dt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69"/>
          <p:cNvSpPr txBox="1">
            <a:spLocks noGrp="1"/>
          </p:cNvSpPr>
          <p:nvPr>
            <p:ph type="ft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9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page </a:t>
            </a: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70"/>
          <p:cNvSpPr txBox="1">
            <a:spLocks noGrp="1"/>
          </p:cNvSpPr>
          <p:nvPr>
            <p:ph type="title"/>
          </p:nvPr>
        </p:nvSpPr>
        <p:spPr>
          <a:xfrm>
            <a:off x="839789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70"/>
          <p:cNvSpPr txBox="1">
            <a:spLocks noGrp="1"/>
          </p:cNvSpPr>
          <p:nvPr>
            <p:ph type="body" idx="1"/>
          </p:nvPr>
        </p:nvSpPr>
        <p:spPr>
          <a:xfrm>
            <a:off x="839791" y="1681163"/>
            <a:ext cx="51577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4" name="Google Shape;64;p70"/>
          <p:cNvSpPr txBox="1">
            <a:spLocks noGrp="1"/>
          </p:cNvSpPr>
          <p:nvPr>
            <p:ph type="body" idx="2"/>
          </p:nvPr>
        </p:nvSpPr>
        <p:spPr>
          <a:xfrm>
            <a:off x="839791" y="2505075"/>
            <a:ext cx="51577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70"/>
          <p:cNvSpPr txBox="1">
            <a:spLocks noGrp="1"/>
          </p:cNvSpPr>
          <p:nvPr>
            <p:ph type="body" idx="3"/>
          </p:nvPr>
        </p:nvSpPr>
        <p:spPr>
          <a:xfrm>
            <a:off x="6172205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6" name="Google Shape;66;p70"/>
          <p:cNvSpPr txBox="1">
            <a:spLocks noGrp="1"/>
          </p:cNvSpPr>
          <p:nvPr>
            <p:ph type="body" idx="4"/>
          </p:nvPr>
        </p:nvSpPr>
        <p:spPr>
          <a:xfrm>
            <a:off x="6172205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70"/>
          <p:cNvSpPr txBox="1">
            <a:spLocks noGrp="1"/>
          </p:cNvSpPr>
          <p:nvPr>
            <p:ph type="dt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70"/>
          <p:cNvSpPr txBox="1">
            <a:spLocks noGrp="1"/>
          </p:cNvSpPr>
          <p:nvPr>
            <p:ph type="ft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70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page </a:t>
            </a: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55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9648395" y="223703"/>
            <a:ext cx="1918296" cy="163635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55"/>
          <p:cNvSpPr/>
          <p:nvPr/>
        </p:nvSpPr>
        <p:spPr>
          <a:xfrm>
            <a:off x="4" y="6355078"/>
            <a:ext cx="12188825" cy="366401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55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  <a:defRPr sz="4000" b="0" i="0" u="none" strike="noStrike" cap="none">
                <a:solidFill>
                  <a:srgbClr val="0099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55"/>
          <p:cNvSpPr txBox="1">
            <a:spLocks noGrp="1"/>
          </p:cNvSpPr>
          <p:nvPr>
            <p:ph type="body" idx="1"/>
          </p:nvPr>
        </p:nvSpPr>
        <p:spPr>
          <a:xfrm>
            <a:off x="838200" y="1532967"/>
            <a:ext cx="10515600" cy="4643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55"/>
          <p:cNvSpPr txBox="1">
            <a:spLocks noGrp="1"/>
          </p:cNvSpPr>
          <p:nvPr>
            <p:ph type="dt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55"/>
          <p:cNvSpPr txBox="1">
            <a:spLocks noGrp="1"/>
          </p:cNvSpPr>
          <p:nvPr>
            <p:ph type="ft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55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page  </a:t>
            </a: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9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  <a:defRPr sz="4000" b="0" i="0" u="none" strike="noStrike" cap="none">
                <a:solidFill>
                  <a:srgbClr val="0099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0" name="Google Shape;140;p59"/>
          <p:cNvSpPr txBox="1">
            <a:spLocks noGrp="1"/>
          </p:cNvSpPr>
          <p:nvPr>
            <p:ph type="body" idx="1"/>
          </p:nvPr>
        </p:nvSpPr>
        <p:spPr>
          <a:xfrm>
            <a:off x="838200" y="1532967"/>
            <a:ext cx="10515600" cy="46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1" name="Google Shape;141;p59"/>
          <p:cNvSpPr txBox="1">
            <a:spLocks noGrp="1"/>
          </p:cNvSpPr>
          <p:nvPr>
            <p:ph type="dt" idx="10"/>
          </p:nvPr>
        </p:nvSpPr>
        <p:spPr>
          <a:xfrm>
            <a:off x="838200" y="6356353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" name="Google Shape;142;p59"/>
          <p:cNvSpPr txBox="1">
            <a:spLocks noGrp="1"/>
          </p:cNvSpPr>
          <p:nvPr>
            <p:ph type="ftr" idx="11"/>
          </p:nvPr>
        </p:nvSpPr>
        <p:spPr>
          <a:xfrm>
            <a:off x="4038600" y="6356353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Google Shape;143;p59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6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8" name="Google Shape;178;p6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9" name="Google Shape;17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0" name="Google Shape;18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1" name="Google Shape;18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page  </a:t>
            </a: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hyperlink" Target="http://www.menti.com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devzdej.cz/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raftable.com/compare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karolinum.cz/knihy/foltynek-jak-se-vyhnout-plagiatorstvi-24022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g"/><Relationship Id="rId4" Type="http://schemas.openxmlformats.org/officeDocument/2006/relationships/hyperlink" Target="https://www.akademickaetika.cz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mailto:foltynek@fi.muni.cz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agiarism.cz/ippheae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academicintegrity.eu/" TargetMode="External"/><Relationship Id="rId4" Type="http://schemas.openxmlformats.org/officeDocument/2006/relationships/hyperlink" Target="http://www.plagiarism.cz/seeppai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sa/4.0/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3.png"/><Relationship Id="rId4" Type="http://schemas.openxmlformats.org/officeDocument/2006/relationships/hyperlink" Target="http://www.menti.com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45/3345317?fbclid=IwAR14_wEcbOlLHGwViPzVQpLlSAYnLKP2AuID4us3F26xiWMBInAn8Mux1kE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"/>
          <p:cNvSpPr txBox="1">
            <a:spLocks noGrp="1"/>
          </p:cNvSpPr>
          <p:nvPr>
            <p:ph type="ctrTitle"/>
          </p:nvPr>
        </p:nvSpPr>
        <p:spPr>
          <a:xfrm>
            <a:off x="296565" y="1828801"/>
            <a:ext cx="11483545" cy="1878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dirty="0"/>
              <a:t>Kde je hranice plagiátorství?</a:t>
            </a:r>
            <a:endParaRPr dirty="0"/>
          </a:p>
        </p:txBody>
      </p:sp>
      <p:sp>
        <p:nvSpPr>
          <p:cNvPr id="262" name="Google Shape;262;p1"/>
          <p:cNvSpPr txBox="1">
            <a:spLocks noGrp="1"/>
          </p:cNvSpPr>
          <p:nvPr>
            <p:ph type="subTitle" idx="1"/>
          </p:nvPr>
        </p:nvSpPr>
        <p:spPr>
          <a:xfrm>
            <a:off x="5184475" y="3861049"/>
            <a:ext cx="6176514" cy="1130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747474"/>
              </a:buClr>
              <a:buSzPts val="2800"/>
              <a:buNone/>
            </a:pPr>
            <a:r>
              <a:rPr lang="cs-CZ" sz="2800" dirty="0"/>
              <a:t>Tomáš Foltýnek</a:t>
            </a:r>
            <a:endParaRPr sz="2800" dirty="0"/>
          </a:p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747474"/>
              </a:buClr>
              <a:buSzPts val="2800"/>
              <a:buNone/>
            </a:pPr>
            <a:r>
              <a:rPr lang="cs-CZ" sz="2800" dirty="0"/>
              <a:t>(spoluautorka Dita Henek Dlabolová)</a:t>
            </a:r>
            <a:endParaRPr sz="2800" dirty="0"/>
          </a:p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747474"/>
              </a:buClr>
              <a:buSzPts val="2800"/>
              <a:buNone/>
            </a:pPr>
            <a:endParaRPr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cs-CZ" dirty="0"/>
              <a:t>Plagiátorství a Autorský zákon</a:t>
            </a:r>
            <a:endParaRPr dirty="0"/>
          </a:p>
        </p:txBody>
      </p:sp>
      <p:sp>
        <p:nvSpPr>
          <p:cNvPr id="358" name="Google Shape;358;p14"/>
          <p:cNvSpPr txBox="1">
            <a:spLocks noGrp="1"/>
          </p:cNvSpPr>
          <p:nvPr>
            <p:ph type="body" idx="1"/>
          </p:nvPr>
        </p:nvSpPr>
        <p:spPr>
          <a:xfrm>
            <a:off x="838200" y="1532967"/>
            <a:ext cx="10515600" cy="4643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cs-CZ" i="1" dirty="0"/>
              <a:t>Do práva autorského nezasahuje ten, kdo</a:t>
            </a:r>
            <a:endParaRPr i="1"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lphaLcParenR"/>
            </a:pPr>
            <a:r>
              <a:rPr lang="cs-CZ" i="1" dirty="0"/>
              <a:t>užije v odůvodněné míře výňatky ze zveřejněných děl jiných autorů ve svém díle,</a:t>
            </a:r>
            <a:endParaRPr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lphaLcParenR"/>
            </a:pPr>
            <a:r>
              <a:rPr lang="cs-CZ" i="1" dirty="0"/>
              <a:t>užije výňatky z díla nebo drobná celá díla pro účely kritiky nebo recenze  vztahující se k takovému dílu, vědecké či odborné tvorby, a užití bude v souladu s poctivými zvyklostmi a v rozsahu vyžadovaném konkrétním účelem,</a:t>
            </a:r>
            <a:endParaRPr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lphaLcParenR"/>
            </a:pPr>
            <a:r>
              <a:rPr lang="cs-CZ" i="1" dirty="0"/>
              <a:t>užije dílo při vyučování pro ilustrační účel nebo při vědeckém výzkumu (…) a nepřesáhne rozsah odpovídající sledovanému účelu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cs-CZ" b="1" dirty="0"/>
              <a:t>Vždy se musí uvést: </a:t>
            </a:r>
            <a:r>
              <a:rPr lang="cs-CZ" dirty="0"/>
              <a:t>jméno autora, název díla a pramen </a:t>
            </a:r>
            <a:endParaRPr dirty="0"/>
          </a:p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cs-CZ" sz="1800" dirty="0"/>
              <a:t>§31 zákona č. 121/2000 Sb. (Autorský zákon)</a:t>
            </a:r>
            <a:endParaRPr dirty="0"/>
          </a:p>
          <a:p>
            <a:pPr marL="22860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5"/>
          <p:cNvSpPr txBox="1">
            <a:spLocks noGrp="1"/>
          </p:cNvSpPr>
          <p:nvPr>
            <p:ph type="body" idx="1"/>
          </p:nvPr>
        </p:nvSpPr>
        <p:spPr>
          <a:xfrm>
            <a:off x="6096000" y="2852937"/>
            <a:ext cx="6096000" cy="76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cs-CZ"/>
              <a:t>Citace a práce se zdroji</a:t>
            </a:r>
            <a:endParaRPr/>
          </a:p>
        </p:txBody>
      </p:sp>
      <p:sp>
        <p:nvSpPr>
          <p:cNvPr id="364" name="Google Shape;364;p15"/>
          <p:cNvSpPr txBox="1">
            <a:spLocks noGrp="1"/>
          </p:cNvSpPr>
          <p:nvPr>
            <p:ph type="body" idx="2"/>
          </p:nvPr>
        </p:nvSpPr>
        <p:spPr>
          <a:xfrm>
            <a:off x="6096000" y="3621022"/>
            <a:ext cx="6096000" cy="384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6"/>
          <p:cNvSpPr txBox="1">
            <a:spLocks noGrp="1"/>
          </p:cNvSpPr>
          <p:nvPr>
            <p:ph type="body" idx="1"/>
          </p:nvPr>
        </p:nvSpPr>
        <p:spPr>
          <a:xfrm>
            <a:off x="3436966" y="2652731"/>
            <a:ext cx="6480720" cy="76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</a:pPr>
            <a:r>
              <a:rPr lang="cs-CZ" sz="4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Proč je potřeba uvádět odkazy na zdroje, které jsme používali?</a:t>
            </a:r>
            <a:endParaRPr/>
          </a:p>
        </p:txBody>
      </p:sp>
      <p:sp>
        <p:nvSpPr>
          <p:cNvPr id="371" name="Google Shape;371;p16"/>
          <p:cNvSpPr txBox="1">
            <a:spLocks noGrp="1"/>
          </p:cNvSpPr>
          <p:nvPr>
            <p:ph type="body" idx="2"/>
          </p:nvPr>
        </p:nvSpPr>
        <p:spPr>
          <a:xfrm>
            <a:off x="0" y="3429001"/>
            <a:ext cx="12192000" cy="384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67476"/>
              </a:buClr>
              <a:buSzPts val="2000"/>
              <a:buNone/>
            </a:pPr>
            <a:endParaRPr/>
          </a:p>
        </p:txBody>
      </p:sp>
      <p:sp>
        <p:nvSpPr>
          <p:cNvPr id="372" name="Google Shape;372;p16"/>
          <p:cNvSpPr/>
          <p:nvPr/>
        </p:nvSpPr>
        <p:spPr>
          <a:xfrm>
            <a:off x="2274314" y="2579574"/>
            <a:ext cx="914400" cy="914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8000" b="1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7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cs-CZ"/>
              <a:t>Proč citovat a uvádět zdroje?</a:t>
            </a:r>
            <a:endParaRPr/>
          </a:p>
        </p:txBody>
      </p:sp>
      <p:sp>
        <p:nvSpPr>
          <p:cNvPr id="378" name="Google Shape;378;p17"/>
          <p:cNvSpPr txBox="1">
            <a:spLocks noGrp="1"/>
          </p:cNvSpPr>
          <p:nvPr>
            <p:ph type="body" idx="1"/>
          </p:nvPr>
        </p:nvSpPr>
        <p:spPr>
          <a:xfrm>
            <a:off x="838200" y="1532967"/>
            <a:ext cx="10515600" cy="4643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Důvěryhodnost autora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Ocenění práce ostatních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Umožnit čtenářům dohledat původní zdroje a informace v nich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Prevence plagiátorství</a:t>
            </a:r>
            <a:endParaRPr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cs-CZ"/>
              <a:t>Práce se zdroji – základní pojmy</a:t>
            </a:r>
            <a:endParaRPr/>
          </a:p>
        </p:txBody>
      </p:sp>
      <p:sp>
        <p:nvSpPr>
          <p:cNvPr id="384" name="Google Shape;384;p18"/>
          <p:cNvSpPr txBox="1">
            <a:spLocks noGrp="1"/>
          </p:cNvSpPr>
          <p:nvPr>
            <p:ph type="body" idx="1"/>
          </p:nvPr>
        </p:nvSpPr>
        <p:spPr>
          <a:xfrm>
            <a:off x="838200" y="1532967"/>
            <a:ext cx="10971362" cy="4643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i="1" dirty="0"/>
              <a:t>(Doslovná) citace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i="1" dirty="0"/>
              <a:t>Parafráze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i="1" dirty="0"/>
              <a:t>Odkaz (= reference</a:t>
            </a:r>
            <a:r>
              <a:rPr lang="cs-CZ" dirty="0"/>
              <a:t> = </a:t>
            </a:r>
            <a:r>
              <a:rPr lang="cs-CZ" i="1" dirty="0"/>
              <a:t>citace</a:t>
            </a:r>
            <a:r>
              <a:rPr lang="cs-CZ" dirty="0"/>
              <a:t>) </a:t>
            </a: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cs-CZ" dirty="0"/>
              <a:t>= odkaz v textu, kterým odkazujeme na použitý zdroj uvedený v seznamu literatury 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dirty="0"/>
              <a:t>V půlnočním království se nesmí zpívat </a:t>
            </a:r>
            <a:r>
              <a:rPr lang="cs-CZ" dirty="0">
                <a:solidFill>
                  <a:schemeClr val="accent1"/>
                </a:solidFill>
              </a:rPr>
              <a:t>(Zeman, 1952).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i="1" dirty="0"/>
              <a:t>Bibliografický záznam (= bibliografická citace = bibliografie)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cs-CZ" i="1" dirty="0"/>
              <a:t>	</a:t>
            </a:r>
            <a:r>
              <a:rPr lang="cs-CZ" dirty="0"/>
              <a:t>= záznam daného citovaného zdroje, který obsahuje údaje o něm, které 	potřebujeme k jeho identifikaci 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dirty="0"/>
              <a:t>Jsou uspořádané podle používaného citačního stylu v seznamu použité literatury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•"/>
            </a:pPr>
            <a:r>
              <a:rPr lang="cs-CZ" dirty="0">
                <a:solidFill>
                  <a:schemeClr val="accent1"/>
                </a:solidFill>
              </a:rPr>
              <a:t>ZEMAN, Bořivoj. </a:t>
            </a:r>
            <a:r>
              <a:rPr lang="cs-CZ" i="1" dirty="0">
                <a:solidFill>
                  <a:schemeClr val="accent1"/>
                </a:solidFill>
              </a:rPr>
              <a:t>Pyšná princezna</a:t>
            </a:r>
            <a:r>
              <a:rPr lang="cs-CZ" dirty="0">
                <a:solidFill>
                  <a:schemeClr val="accent1"/>
                </a:solidFill>
              </a:rPr>
              <a:t>. Praha, 1952.</a:t>
            </a:r>
            <a:endParaRPr dirty="0"/>
          </a:p>
          <a:p>
            <a:pPr marL="457200" lvl="1" indent="0" algn="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9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cs-CZ"/>
              <a:t>Jak využít cizí text ve vlastním textu</a:t>
            </a:r>
            <a:endParaRPr/>
          </a:p>
        </p:txBody>
      </p:sp>
      <p:sp>
        <p:nvSpPr>
          <p:cNvPr id="390" name="Google Shape;390;p19"/>
          <p:cNvSpPr txBox="1">
            <a:spLocks noGrp="1"/>
          </p:cNvSpPr>
          <p:nvPr>
            <p:ph type="body" idx="1"/>
          </p:nvPr>
        </p:nvSpPr>
        <p:spPr>
          <a:xfrm>
            <a:off x="609600" y="2108199"/>
            <a:ext cx="5384800" cy="401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cs-CZ" i="1"/>
              <a:t>Doslovná citace 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cs-CZ"/>
              <a:t>= převzetí obsahu slovo od slova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vyznačená (uvozovky nebo kurziva)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používáme minimálně, pouze v nezbytných případech</a:t>
            </a:r>
            <a:endParaRPr/>
          </a:p>
          <a:p>
            <a:pPr marL="5715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cs-CZ" sz="2400"/>
              <a:t>Švec říká: </a:t>
            </a:r>
            <a:r>
              <a:rPr lang="cs-CZ" sz="2400">
                <a:solidFill>
                  <a:schemeClr val="accent1"/>
                </a:solidFill>
              </a:rPr>
              <a:t>„</a:t>
            </a:r>
            <a:r>
              <a:rPr lang="cs-CZ" sz="2400" i="1">
                <a:solidFill>
                  <a:schemeClr val="accent1"/>
                </a:solidFill>
              </a:rPr>
              <a:t>Nejsi zdejší, viď? Jinak bys věděl, že je u nás v Půlnočním království zakázáno zpívat!“ </a:t>
            </a:r>
            <a:r>
              <a:rPr lang="cs-CZ" sz="2400">
                <a:solidFill>
                  <a:schemeClr val="dk1"/>
                </a:solidFill>
              </a:rPr>
              <a:t>(Zeman, 1952)</a:t>
            </a:r>
            <a:endParaRPr/>
          </a:p>
        </p:txBody>
      </p:sp>
      <p:sp>
        <p:nvSpPr>
          <p:cNvPr id="391" name="Google Shape;391;p19"/>
          <p:cNvSpPr txBox="1">
            <a:spLocks noGrp="1"/>
          </p:cNvSpPr>
          <p:nvPr>
            <p:ph type="body" idx="2"/>
          </p:nvPr>
        </p:nvSpPr>
        <p:spPr>
          <a:xfrm>
            <a:off x="6197600" y="2108199"/>
            <a:ext cx="5384800" cy="401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cs-CZ" i="1"/>
              <a:t>Parafráze 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cs-CZ"/>
              <a:t>= vlastními slovy myšlenky jiných autorů, neměníme původní význam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v textu nevyznačujeme</a:t>
            </a:r>
            <a:endParaRPr/>
          </a:p>
          <a:p>
            <a:pPr marL="5715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>
              <a:solidFill>
                <a:srgbClr val="0066B3"/>
              </a:solidFill>
            </a:endParaRPr>
          </a:p>
          <a:p>
            <a:pPr marL="5715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</a:pPr>
            <a:r>
              <a:rPr lang="cs-CZ" sz="2400">
                <a:solidFill>
                  <a:schemeClr val="accent1"/>
                </a:solidFill>
              </a:rPr>
              <a:t>Švec poznal, že král Miroslav je cizinec, protože neví, že v Půlnočním království není zpěv povolen </a:t>
            </a:r>
            <a:r>
              <a:rPr lang="cs-CZ" sz="2400">
                <a:solidFill>
                  <a:schemeClr val="dk1"/>
                </a:solidFill>
              </a:rPr>
              <a:t>(Zeman, 1952).</a:t>
            </a:r>
            <a:endParaRPr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392" name="Google Shape;392;p19" descr="Uvozovky se souvislou výplní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35200" y="1117599"/>
            <a:ext cx="990600" cy="9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19" descr="Myšlenka se souvislou výplní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23200" y="1184273"/>
            <a:ext cx="923926" cy="923926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19"/>
          <p:cNvSpPr/>
          <p:nvPr/>
        </p:nvSpPr>
        <p:spPr>
          <a:xfrm>
            <a:off x="7372212" y="5895331"/>
            <a:ext cx="441338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(Zdroj: Pyšná princezna, 1952)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9055A19-ECFF-ECD4-621B-37F62A0D8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Netextové informace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DF8DC0C-DEC9-3150-B7E9-B821FC04B8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Z" dirty="0"/>
              <a:t>Ani definice plagiátorství, ani autorský zákon nehovoří přímo o textu</a:t>
            </a:r>
          </a:p>
          <a:p>
            <a:pPr lvl="1"/>
            <a:r>
              <a:rPr lang="en-CZ" dirty="0"/>
              <a:t>Definice plagiátorství: </a:t>
            </a:r>
            <a:r>
              <a:rPr lang="cs-CZ" sz="2400" dirty="0"/>
              <a:t>využití (myšlenek, obsahu, nebo struktury) jiného díla</a:t>
            </a:r>
          </a:p>
          <a:p>
            <a:pPr lvl="1"/>
            <a:r>
              <a:rPr lang="cs-CZ" dirty="0"/>
              <a:t>Autorský zákon: výňatky z díla / dílo</a:t>
            </a:r>
          </a:p>
          <a:p>
            <a:r>
              <a:rPr lang="cs-CZ" dirty="0"/>
              <a:t>Stejná pravidla platí pro text, obrázky, tabulky, grafy,…</a:t>
            </a:r>
          </a:p>
          <a:p>
            <a:pPr lvl="1"/>
            <a:r>
              <a:rPr lang="en-CZ" dirty="0"/>
              <a:t>odůvodněná míra / rozsah stanovený konkrétním účelem</a:t>
            </a:r>
          </a:p>
          <a:p>
            <a:pPr lvl="1"/>
            <a:r>
              <a:rPr lang="en-CZ" dirty="0"/>
              <a:t>užití v souladu s poctivými zvyklostmi / řádné uvedení odkazu na zdroj</a:t>
            </a:r>
          </a:p>
          <a:p>
            <a:pPr lvl="1"/>
            <a:r>
              <a:rPr lang="en-CZ" dirty="0"/>
              <a:t>uvedení jména autora, název díla, pramen – dílo musí být možné dohledat</a:t>
            </a:r>
          </a:p>
        </p:txBody>
      </p:sp>
    </p:spTree>
    <p:extLst>
      <p:ext uri="{BB962C8B-B14F-4D97-AF65-F5344CB8AC3E}">
        <p14:creationId xmlns:p14="http://schemas.microsoft.com/office/powerpoint/2010/main" val="2807800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0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cs-CZ"/>
              <a:t>Citační styl</a:t>
            </a:r>
            <a:endParaRPr/>
          </a:p>
        </p:txBody>
      </p:sp>
      <p:sp>
        <p:nvSpPr>
          <p:cNvPr id="400" name="Google Shape;400;p20"/>
          <p:cNvSpPr txBox="1">
            <a:spLocks noGrp="1"/>
          </p:cNvSpPr>
          <p:nvPr>
            <p:ph type="body" idx="1"/>
          </p:nvPr>
        </p:nvSpPr>
        <p:spPr>
          <a:xfrm>
            <a:off x="838200" y="1532967"/>
            <a:ext cx="10515600" cy="4643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cs-CZ"/>
              <a:t>= soubor formálních pravidel pro citování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Určuje, jak mají vypadat odkazy, bibliografický záznam, seznam literatury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Určuje obsah položek, jejich pořadí, formátování,…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Existuje velké množství stylů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Volba stylu záleží na „zadavateli“ textu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V jedné práci vždy jen jeden citační styl!</a:t>
            </a:r>
            <a:endParaRPr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sp>
        <p:nvSpPr>
          <p:cNvPr id="401" name="Google Shape;401;p20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>
              <a:solidFill>
                <a:srgbClr val="8A8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 txBox="1">
            <a:spLocks noGrp="1"/>
          </p:cNvSpPr>
          <p:nvPr>
            <p:ph type="body" idx="1"/>
          </p:nvPr>
        </p:nvSpPr>
        <p:spPr>
          <a:xfrm>
            <a:off x="5447928" y="1052736"/>
            <a:ext cx="6096000" cy="76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cs-CZ"/>
              <a:t>Kde je hranice plagiátorsví?</a:t>
            </a:r>
            <a:endParaRPr/>
          </a:p>
        </p:txBody>
      </p:sp>
      <p:sp>
        <p:nvSpPr>
          <p:cNvPr id="407" name="Google Shape;407;p21"/>
          <p:cNvSpPr txBox="1">
            <a:spLocks noGrp="1"/>
          </p:cNvSpPr>
          <p:nvPr>
            <p:ph type="body" idx="2"/>
          </p:nvPr>
        </p:nvSpPr>
        <p:spPr>
          <a:xfrm>
            <a:off x="5735960" y="3212976"/>
            <a:ext cx="6096000" cy="3264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cs-CZ" sz="1600"/>
              <a:t>Autoři: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cs-CZ" sz="1600" b="1"/>
              <a:t>Tomáš Foltýnek</a:t>
            </a:r>
            <a:endParaRPr sz="1600" b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cs-CZ" sz="1600" b="1"/>
              <a:t>Dita Henek Dlabolová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cs-CZ" sz="1600" b="1"/>
              <a:t>Irene Glendinning / Coventry University	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cs-CZ" sz="1600" b="1"/>
              <a:t>Ansgar Schäfer / Universität Konstanz</a:t>
            </a:r>
            <a:endParaRPr sz="1600" b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 sz="16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cs-CZ" sz="1600"/>
              <a:t>Reference: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cs-CZ" sz="1600"/>
              <a:t>Impact of Policies for Plagiarism in Higher Education across Europe – projekt LLP/Erasmus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cs-CZ" sz="1600"/>
              <a:t>European Network for Academic Integrity – projekt Erasmus+ Strategic Partnerships</a:t>
            </a:r>
            <a:endParaRPr sz="16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cs-CZ" sz="1600"/>
              <a:t>CRP 2020 Prevence plagiátorství. Podpořeno MŠMT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 sz="16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cs-CZ"/>
              <a:t>Kde je hranice plagiátorství?</a:t>
            </a:r>
            <a:endParaRPr/>
          </a:p>
        </p:txBody>
      </p:sp>
      <p:sp>
        <p:nvSpPr>
          <p:cNvPr id="413" name="Google Shape;413;p22"/>
          <p:cNvSpPr txBox="1">
            <a:spLocks noGrp="1"/>
          </p:cNvSpPr>
          <p:nvPr>
            <p:ph type="body" idx="1"/>
          </p:nvPr>
        </p:nvSpPr>
        <p:spPr>
          <a:xfrm>
            <a:off x="838200" y="1532967"/>
            <a:ext cx="10515600" cy="4643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dirty="0"/>
              <a:t>Nyní projdeme 8 scénářů.</a:t>
            </a:r>
            <a:endParaRPr dirty="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dirty="0"/>
              <a:t>Pro každý platí, že </a:t>
            </a:r>
            <a:r>
              <a:rPr lang="cs-CZ" u="sng" dirty="0"/>
              <a:t>40 % studentské práce se shoduje</a:t>
            </a:r>
            <a:r>
              <a:rPr lang="cs-CZ" dirty="0"/>
              <a:t> s jinými zdroji.</a:t>
            </a:r>
            <a:endParaRPr dirty="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dirty="0"/>
              <a:t>Pro každý příklad si rozmyslete, zda: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dirty="0"/>
              <a:t>Je závažné plagiátorství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dirty="0"/>
              <a:t>Je plagiátorství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dirty="0"/>
              <a:t>Nejste si jistí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dirty="0"/>
              <a:t>Není plagiátorství</a:t>
            </a:r>
            <a:endParaRPr dirty="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"/>
          <p:cNvSpPr txBox="1">
            <a:spLocks noGrp="1"/>
          </p:cNvSpPr>
          <p:nvPr>
            <p:ph type="title"/>
          </p:nvPr>
        </p:nvSpPr>
        <p:spPr>
          <a:xfrm>
            <a:off x="838200" y="365128"/>
            <a:ext cx="9220200" cy="11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cs-CZ"/>
              <a:t>O autorech</a:t>
            </a:r>
            <a:endParaRPr/>
          </a:p>
        </p:txBody>
      </p:sp>
      <p:sp>
        <p:nvSpPr>
          <p:cNvPr id="268" name="Google Shape;268;p2"/>
          <p:cNvSpPr txBox="1">
            <a:spLocks noGrp="1"/>
          </p:cNvSpPr>
          <p:nvPr>
            <p:ph type="body" idx="1"/>
          </p:nvPr>
        </p:nvSpPr>
        <p:spPr>
          <a:xfrm>
            <a:off x="3255264" y="1532966"/>
            <a:ext cx="8098536" cy="4643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cs-CZ" sz="2800" b="1" dirty="0"/>
              <a:t>Mgr. Tomáš Foltýnek, Ph.D.</a:t>
            </a:r>
            <a:endParaRPr sz="2800" dirty="0"/>
          </a:p>
          <a:p>
            <a:pPr marL="0" lvl="0" indent="0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cs-CZ" sz="2800" dirty="0"/>
              <a:t>Lektor na Fakultě informatiky Masarykovy univerzity</a:t>
            </a:r>
            <a:endParaRPr sz="2800" dirty="0"/>
          </a:p>
          <a:p>
            <a:pPr marL="0" lvl="0" indent="0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cs-CZ" sz="2800" dirty="0"/>
              <a:t>Předseda </a:t>
            </a:r>
            <a:r>
              <a:rPr lang="cs-CZ" sz="2800" dirty="0" err="1"/>
              <a:t>European</a:t>
            </a:r>
            <a:r>
              <a:rPr lang="cs-CZ" sz="2800" dirty="0"/>
              <a:t> Network </a:t>
            </a:r>
            <a:r>
              <a:rPr lang="cs-CZ" sz="2800" dirty="0" err="1"/>
              <a:t>for</a:t>
            </a:r>
            <a:r>
              <a:rPr lang="cs-CZ" sz="2800" dirty="0"/>
              <a:t> </a:t>
            </a:r>
            <a:r>
              <a:rPr lang="cs-CZ" sz="2800" dirty="0" err="1"/>
              <a:t>Academic</a:t>
            </a:r>
            <a:r>
              <a:rPr lang="cs-CZ" sz="2800" dirty="0"/>
              <a:t> Integrity</a:t>
            </a:r>
            <a:endParaRPr sz="2800" dirty="0"/>
          </a:p>
          <a:p>
            <a:pPr marL="0" lvl="0" indent="0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3200" dirty="0"/>
          </a:p>
          <a:p>
            <a:pPr marL="0" lvl="0" indent="0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3200" dirty="0"/>
          </a:p>
          <a:p>
            <a:pPr marL="0" lvl="0" indent="0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cs-CZ" sz="2800" b="1" dirty="0"/>
              <a:t>Ing. Dita Henek Dlabolová, Ph.D.</a:t>
            </a:r>
            <a:endParaRPr sz="2800" dirty="0"/>
          </a:p>
          <a:p>
            <a:pPr marL="0" lvl="0" indent="0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cs-CZ" sz="2800" dirty="0"/>
              <a:t>Výkonná ředitelka </a:t>
            </a:r>
            <a:r>
              <a:rPr lang="cs-CZ" sz="2800" dirty="0" err="1"/>
              <a:t>European</a:t>
            </a:r>
            <a:r>
              <a:rPr lang="cs-CZ" sz="2800" dirty="0"/>
              <a:t> Network </a:t>
            </a:r>
            <a:r>
              <a:rPr lang="cs-CZ" sz="2800" dirty="0" err="1"/>
              <a:t>for</a:t>
            </a:r>
            <a:r>
              <a:rPr lang="cs-CZ" sz="2800" dirty="0"/>
              <a:t> </a:t>
            </a:r>
            <a:r>
              <a:rPr lang="cs-CZ" sz="2800" dirty="0" err="1"/>
              <a:t>Academic</a:t>
            </a:r>
            <a:r>
              <a:rPr lang="cs-CZ" sz="2800" dirty="0"/>
              <a:t> Integrity</a:t>
            </a:r>
            <a:endParaRPr sz="2800" dirty="0"/>
          </a:p>
          <a:p>
            <a:pPr marL="0" lvl="0" indent="0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3200" dirty="0"/>
          </a:p>
        </p:txBody>
      </p:sp>
      <p:pic>
        <p:nvPicPr>
          <p:cNvPr id="269" name="Google Shape;269;p2" descr="Tomas F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5692" y="1479177"/>
            <a:ext cx="2222428" cy="2222428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70" name="Google Shape;270;p2"/>
          <p:cNvPicPr preferRelativeResize="0"/>
          <p:nvPr/>
        </p:nvPicPr>
        <p:blipFill rotWithShape="1">
          <a:blip r:embed="rId4">
            <a:alphaModFix/>
          </a:blip>
          <a:srcRect l="26852" r="20370" b="18102"/>
          <a:stretch/>
        </p:blipFill>
        <p:spPr>
          <a:xfrm>
            <a:off x="936920" y="4005064"/>
            <a:ext cx="2221200" cy="2297857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2"/>
          <p:cNvSpPr txBox="1">
            <a:spLocks noGrp="1"/>
          </p:cNvSpPr>
          <p:nvPr>
            <p:ph type="title"/>
          </p:nvPr>
        </p:nvSpPr>
        <p:spPr>
          <a:xfrm>
            <a:off x="1991544" y="332656"/>
            <a:ext cx="8229600" cy="611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3700"/>
              <a:buFont typeface="Calibri"/>
              <a:buNone/>
            </a:pPr>
            <a:r>
              <a:rPr lang="cs-CZ" sz="3700" dirty="0"/>
              <a:t>Posouzení scénářů</a:t>
            </a:r>
            <a:endParaRPr dirty="0"/>
          </a:p>
        </p:txBody>
      </p:sp>
      <p:sp>
        <p:nvSpPr>
          <p:cNvPr id="492" name="Google Shape;492;p32"/>
          <p:cNvSpPr txBox="1">
            <a:spLocks noGrp="1"/>
          </p:cNvSpPr>
          <p:nvPr>
            <p:ph type="sldNum" idx="12"/>
          </p:nvPr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200">
              <a:solidFill>
                <a:srgbClr val="8A8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93" name="Google Shape;493;p32"/>
          <p:cNvGrpSpPr/>
          <p:nvPr/>
        </p:nvGrpSpPr>
        <p:grpSpPr>
          <a:xfrm>
            <a:off x="1981200" y="1955536"/>
            <a:ext cx="8229600" cy="3450983"/>
            <a:chOff x="0" y="830792"/>
            <a:chExt cx="8229600" cy="3450983"/>
          </a:xfrm>
        </p:grpSpPr>
        <p:sp>
          <p:nvSpPr>
            <p:cNvPr id="494" name="Google Shape;494;p32"/>
            <p:cNvSpPr/>
            <p:nvPr/>
          </p:nvSpPr>
          <p:spPr>
            <a:xfrm>
              <a:off x="0" y="830792"/>
              <a:ext cx="8229600" cy="1533770"/>
            </a:xfrm>
            <a:prstGeom prst="roundRect">
              <a:avLst>
                <a:gd name="adj" fmla="val 10000"/>
              </a:avLst>
            </a:prstGeom>
            <a:solidFill>
              <a:srgbClr val="C9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2"/>
            <p:cNvSpPr/>
            <p:nvPr/>
          </p:nvSpPr>
          <p:spPr>
            <a:xfrm>
              <a:off x="463965" y="1175890"/>
              <a:ext cx="843573" cy="843573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2"/>
            <p:cNvSpPr/>
            <p:nvPr/>
          </p:nvSpPr>
          <p:spPr>
            <a:xfrm>
              <a:off x="1771504" y="830792"/>
              <a:ext cx="6458095" cy="15337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2"/>
            <p:cNvSpPr txBox="1"/>
            <p:nvPr/>
          </p:nvSpPr>
          <p:spPr>
            <a:xfrm>
              <a:off x="1771504" y="830792"/>
              <a:ext cx="6458095" cy="15337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2300" tIns="162300" rIns="162300" bIns="1623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Calibri"/>
                <a:buNone/>
              </a:pPr>
              <a:r>
                <a:rPr lang="cs-CZ" sz="2500" u="sng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www.menti.com</a:t>
              </a:r>
              <a:r>
                <a:rPr lang="cs-CZ" sz="25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 </a:t>
              </a:r>
              <a:endParaRPr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498;p32"/>
            <p:cNvSpPr/>
            <p:nvPr/>
          </p:nvSpPr>
          <p:spPr>
            <a:xfrm>
              <a:off x="0" y="2748005"/>
              <a:ext cx="8229600" cy="1533770"/>
            </a:xfrm>
            <a:prstGeom prst="roundRect">
              <a:avLst>
                <a:gd name="adj" fmla="val 10000"/>
              </a:avLst>
            </a:prstGeom>
            <a:solidFill>
              <a:srgbClr val="C9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2"/>
            <p:cNvSpPr/>
            <p:nvPr/>
          </p:nvSpPr>
          <p:spPr>
            <a:xfrm>
              <a:off x="463965" y="3093103"/>
              <a:ext cx="843573" cy="843573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2"/>
            <p:cNvSpPr/>
            <p:nvPr/>
          </p:nvSpPr>
          <p:spPr>
            <a:xfrm>
              <a:off x="1771504" y="2748005"/>
              <a:ext cx="6458095" cy="15337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2"/>
            <p:cNvSpPr txBox="1"/>
            <p:nvPr/>
          </p:nvSpPr>
          <p:spPr>
            <a:xfrm>
              <a:off x="1771504" y="2748005"/>
              <a:ext cx="6458095" cy="15337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2300" tIns="162300" rIns="162300" bIns="1623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Calibri"/>
                <a:buNone/>
              </a:pPr>
              <a:r>
                <a:rPr lang="cs-CZ" sz="25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Zadejte kód </a:t>
              </a:r>
              <a:r>
                <a:rPr lang="cs-CZ" sz="25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79 57 23 8</a:t>
              </a:r>
              <a:endParaRPr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99249" y="2171700"/>
            <a:ext cx="4593503" cy="4686300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</p:pic>
      <p:sp>
        <p:nvSpPr>
          <p:cNvPr id="419" name="Google Shape;419;p23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cs-CZ"/>
              <a:t>Scénář č. 1</a:t>
            </a:r>
            <a:endParaRPr/>
          </a:p>
        </p:txBody>
      </p:sp>
      <p:sp>
        <p:nvSpPr>
          <p:cNvPr id="420" name="Google Shape;420;p23"/>
          <p:cNvSpPr/>
          <p:nvPr/>
        </p:nvSpPr>
        <p:spPr>
          <a:xfrm>
            <a:off x="7808986" y="1836077"/>
            <a:ext cx="1167531" cy="671246"/>
          </a:xfrm>
          <a:prstGeom prst="ellipse">
            <a:avLst/>
          </a:prstGeom>
          <a:solidFill>
            <a:srgbClr val="005DA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40 %</a:t>
            </a:r>
            <a:endParaRPr/>
          </a:p>
        </p:txBody>
      </p:sp>
      <p:sp>
        <p:nvSpPr>
          <p:cNvPr id="421" name="Google Shape;421;p23"/>
          <p:cNvSpPr/>
          <p:nvPr/>
        </p:nvSpPr>
        <p:spPr>
          <a:xfrm>
            <a:off x="1991544" y="1199974"/>
            <a:ext cx="82296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slovo od slova bez uvozovek, bez odkazů v textu, </a:t>
            </a:r>
            <a:br>
              <a:rPr lang="cs-CZ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cs-CZ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bez uvedení zdrojů v seznamu literatury 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cs-CZ"/>
              <a:t>Scénář č. 2</a:t>
            </a:r>
            <a:endParaRPr/>
          </a:p>
        </p:txBody>
      </p:sp>
      <p:pic>
        <p:nvPicPr>
          <p:cNvPr id="427" name="Google Shape;427;p2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048586" y="2335212"/>
            <a:ext cx="8115516" cy="4522788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24"/>
          <p:cNvSpPr/>
          <p:nvPr/>
        </p:nvSpPr>
        <p:spPr>
          <a:xfrm>
            <a:off x="1991544" y="1188006"/>
            <a:ext cx="82296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slovo od slova bez uvozovek, zdroje jsou uvedeny v seznamu literatury, odkazy v textu chybí </a:t>
            </a:r>
            <a:endParaRPr/>
          </a:p>
        </p:txBody>
      </p:sp>
      <p:sp>
        <p:nvSpPr>
          <p:cNvPr id="429" name="Google Shape;429;p24"/>
          <p:cNvSpPr/>
          <p:nvPr/>
        </p:nvSpPr>
        <p:spPr>
          <a:xfrm>
            <a:off x="5522579" y="1988823"/>
            <a:ext cx="1167531" cy="671246"/>
          </a:xfrm>
          <a:prstGeom prst="ellipse">
            <a:avLst/>
          </a:prstGeom>
          <a:solidFill>
            <a:srgbClr val="005DA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40 %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2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148385" y="2279216"/>
            <a:ext cx="7895230" cy="4578785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</p:pic>
      <p:sp>
        <p:nvSpPr>
          <p:cNvPr id="435" name="Google Shape;435;p25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cs-CZ"/>
              <a:t>Scénář č. 3</a:t>
            </a:r>
            <a:endParaRPr/>
          </a:p>
        </p:txBody>
      </p:sp>
      <p:sp>
        <p:nvSpPr>
          <p:cNvPr id="436" name="Google Shape;436;p25"/>
          <p:cNvSpPr/>
          <p:nvPr/>
        </p:nvSpPr>
        <p:spPr>
          <a:xfrm>
            <a:off x="1991544" y="1201576"/>
            <a:ext cx="82296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slovo od slova bez uvozovek, zdroje jsou uvedeny v seznamu literatury, v textu jsou na ně odkazy </a:t>
            </a:r>
            <a:endParaRPr/>
          </a:p>
        </p:txBody>
      </p:sp>
      <p:sp>
        <p:nvSpPr>
          <p:cNvPr id="437" name="Google Shape;437;p25"/>
          <p:cNvSpPr/>
          <p:nvPr/>
        </p:nvSpPr>
        <p:spPr>
          <a:xfrm>
            <a:off x="5522579" y="2061148"/>
            <a:ext cx="1167531" cy="671246"/>
          </a:xfrm>
          <a:prstGeom prst="ellipse">
            <a:avLst/>
          </a:prstGeom>
          <a:solidFill>
            <a:srgbClr val="005DA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40 %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33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cs-CZ"/>
              <a:t>Příklad: z blogu pana Jablka</a:t>
            </a:r>
            <a:endParaRPr/>
          </a:p>
        </p:txBody>
      </p:sp>
      <p:sp>
        <p:nvSpPr>
          <p:cNvPr id="507" name="Google Shape;507;p33"/>
          <p:cNvSpPr txBox="1">
            <a:spLocks noGrp="1"/>
          </p:cNvSpPr>
          <p:nvPr>
            <p:ph type="body" idx="1"/>
          </p:nvPr>
        </p:nvSpPr>
        <p:spPr>
          <a:xfrm>
            <a:off x="838200" y="1532967"/>
            <a:ext cx="10515600" cy="4643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cs-CZ"/>
              <a:t>Mrkev říká o Citronovi: Citron je žlutý.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cs-CZ"/>
              <a:t>Dále dodává, že je to citrus.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cs-CZ"/>
              <a:t>Mrkev také zmiňuje, že Citron je kyselý.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cs-CZ"/>
              <a:t>A Citron je slaný.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cs-CZ"/>
              <a:t>Mrkev také odhalila velmi překvapující fakt, že Citron roste na stromech! </a:t>
            </a:r>
            <a:endParaRPr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18528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3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cs-CZ"/>
              <a:t>Příklad: z blogu pana Jablka</a:t>
            </a:r>
            <a:endParaRPr/>
          </a:p>
        </p:txBody>
      </p:sp>
      <p:sp>
        <p:nvSpPr>
          <p:cNvPr id="513" name="Google Shape;513;p34"/>
          <p:cNvSpPr txBox="1">
            <a:spLocks noGrp="1"/>
          </p:cNvSpPr>
          <p:nvPr>
            <p:ph type="body" idx="1"/>
          </p:nvPr>
        </p:nvSpPr>
        <p:spPr>
          <a:xfrm>
            <a:off x="838200" y="1532967"/>
            <a:ext cx="10515600" cy="4643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cs-CZ"/>
              <a:t>Mrkev říká o Citronovi: Citron je žlutý.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cs-CZ"/>
              <a:t>Dále dodává, že je to citrus.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cs-CZ"/>
              <a:t>Mrkev také zmiňuje, že Citron je kyselý.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</a:pPr>
            <a:r>
              <a:rPr lang="cs-CZ">
                <a:solidFill>
                  <a:schemeClr val="accent3"/>
                </a:solidFill>
              </a:rPr>
              <a:t>A Citron je slaný.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cs-CZ"/>
              <a:t>Mrkev také odhalila velmi překvapující fakt, že Citron roste na stromech! </a:t>
            </a:r>
            <a:endParaRPr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79141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35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cs-CZ"/>
              <a:t>Příklad: z blogu pana Jablka</a:t>
            </a:r>
            <a:endParaRPr/>
          </a:p>
        </p:txBody>
      </p:sp>
      <p:sp>
        <p:nvSpPr>
          <p:cNvPr id="519" name="Google Shape;519;p35"/>
          <p:cNvSpPr txBox="1">
            <a:spLocks noGrp="1"/>
          </p:cNvSpPr>
          <p:nvPr>
            <p:ph type="body" idx="1"/>
          </p:nvPr>
        </p:nvSpPr>
        <p:spPr>
          <a:xfrm>
            <a:off x="838200" y="1532967"/>
            <a:ext cx="10515600" cy="4643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</a:pPr>
            <a:r>
              <a:rPr lang="cs-CZ">
                <a:solidFill>
                  <a:schemeClr val="accent1"/>
                </a:solidFill>
              </a:rPr>
              <a:t>Mrkev říká </a:t>
            </a:r>
            <a:r>
              <a:rPr lang="cs-CZ"/>
              <a:t>o Citronovi: Citron je žlutý.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</a:pPr>
            <a:r>
              <a:rPr lang="cs-CZ">
                <a:solidFill>
                  <a:schemeClr val="accent1"/>
                </a:solidFill>
              </a:rPr>
              <a:t>Dále dodává, </a:t>
            </a:r>
            <a:r>
              <a:rPr lang="cs-CZ"/>
              <a:t>že je to citrus.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</a:pPr>
            <a:r>
              <a:rPr lang="cs-CZ">
                <a:solidFill>
                  <a:schemeClr val="accent1"/>
                </a:solidFill>
              </a:rPr>
              <a:t>Mrkev</a:t>
            </a:r>
            <a:r>
              <a:rPr lang="cs-CZ"/>
              <a:t> také </a:t>
            </a:r>
            <a:r>
              <a:rPr lang="cs-CZ">
                <a:solidFill>
                  <a:schemeClr val="accent1"/>
                </a:solidFill>
              </a:rPr>
              <a:t>zmiňuje</a:t>
            </a:r>
            <a:r>
              <a:rPr lang="cs-CZ"/>
              <a:t>, že Citron je kyselý.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</a:pPr>
            <a:r>
              <a:rPr lang="cs-CZ">
                <a:solidFill>
                  <a:schemeClr val="accent3"/>
                </a:solidFill>
              </a:rPr>
              <a:t>A Citron je slaný.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</a:pPr>
            <a:r>
              <a:rPr lang="cs-CZ">
                <a:solidFill>
                  <a:schemeClr val="accent1"/>
                </a:solidFill>
              </a:rPr>
              <a:t>Mrkev</a:t>
            </a:r>
            <a:r>
              <a:rPr lang="cs-CZ"/>
              <a:t> také </a:t>
            </a:r>
            <a:r>
              <a:rPr lang="cs-CZ">
                <a:solidFill>
                  <a:schemeClr val="accent1"/>
                </a:solidFill>
              </a:rPr>
              <a:t>odhalila</a:t>
            </a:r>
            <a:r>
              <a:rPr lang="cs-CZ"/>
              <a:t> velmi překvapující fakt, že Citron roste na stromech! </a:t>
            </a:r>
            <a:endParaRPr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82837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cs-CZ"/>
              <a:t>Scénář č. 4</a:t>
            </a:r>
            <a:endParaRPr/>
          </a:p>
        </p:txBody>
      </p:sp>
      <p:pic>
        <p:nvPicPr>
          <p:cNvPr id="443" name="Google Shape;443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24314" y="2185353"/>
            <a:ext cx="4421247" cy="4703843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</p:pic>
      <p:sp>
        <p:nvSpPr>
          <p:cNvPr id="444" name="Google Shape;444;p26"/>
          <p:cNvSpPr/>
          <p:nvPr/>
        </p:nvSpPr>
        <p:spPr>
          <a:xfrm>
            <a:off x="1991544" y="1132003"/>
            <a:ext cx="82296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skládá se z mnoha krátkých frází z mnoha zdrojů, bez uvozovek, </a:t>
            </a:r>
            <a:br>
              <a:rPr lang="cs-C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cs-C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bez odkazů v textu, bez uvedení zdrojů v seznamu literatury </a:t>
            </a:r>
            <a:endParaRPr/>
          </a:p>
        </p:txBody>
      </p:sp>
      <p:sp>
        <p:nvSpPr>
          <p:cNvPr id="445" name="Google Shape;445;p26"/>
          <p:cNvSpPr/>
          <p:nvPr/>
        </p:nvSpPr>
        <p:spPr>
          <a:xfrm>
            <a:off x="7861795" y="1962999"/>
            <a:ext cx="1167531" cy="671246"/>
          </a:xfrm>
          <a:prstGeom prst="ellipse">
            <a:avLst/>
          </a:prstGeom>
          <a:solidFill>
            <a:srgbClr val="005DA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40 %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27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cs-CZ"/>
              <a:t>Scénář č. 5</a:t>
            </a:r>
            <a:endParaRPr/>
          </a:p>
        </p:txBody>
      </p:sp>
      <p:sp>
        <p:nvSpPr>
          <p:cNvPr id="451" name="Google Shape;451;p27"/>
          <p:cNvSpPr txBox="1">
            <a:spLocks noGrp="1"/>
          </p:cNvSpPr>
          <p:nvPr>
            <p:ph type="body" idx="1"/>
          </p:nvPr>
        </p:nvSpPr>
        <p:spPr>
          <a:xfrm>
            <a:off x="1981200" y="1124744"/>
            <a:ext cx="8229600" cy="511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cs-CZ"/>
              <a:t>skládá se z mnoha krátkých frází z mnoha zdrojů, vyznačených uvozovkami, v textu jsou odkazy na zdroje, ty jsou uvedeny v seznamu literatury</a:t>
            </a:r>
            <a:endParaRPr/>
          </a:p>
        </p:txBody>
      </p:sp>
      <p:pic>
        <p:nvPicPr>
          <p:cNvPr id="452" name="Google Shape;452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2423674"/>
            <a:ext cx="9144000" cy="4248589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</p:pic>
      <p:sp>
        <p:nvSpPr>
          <p:cNvPr id="453" name="Google Shape;453;p27"/>
          <p:cNvSpPr/>
          <p:nvPr/>
        </p:nvSpPr>
        <p:spPr>
          <a:xfrm>
            <a:off x="5522579" y="2243569"/>
            <a:ext cx="1167531" cy="671246"/>
          </a:xfrm>
          <a:prstGeom prst="ellipse">
            <a:avLst/>
          </a:prstGeom>
          <a:solidFill>
            <a:srgbClr val="005DA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40 %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Google Shape;458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99249" y="2171700"/>
            <a:ext cx="4593503" cy="4686300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</p:pic>
      <p:sp>
        <p:nvSpPr>
          <p:cNvPr id="459" name="Google Shape;459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cs-CZ"/>
              <a:t>Scénář č. 6</a:t>
            </a:r>
            <a:endParaRPr/>
          </a:p>
        </p:txBody>
      </p:sp>
      <p:sp>
        <p:nvSpPr>
          <p:cNvPr id="460" name="Google Shape;460;p28"/>
          <p:cNvSpPr/>
          <p:nvPr/>
        </p:nvSpPr>
        <p:spPr>
          <a:xfrm>
            <a:off x="7808986" y="1836077"/>
            <a:ext cx="1167531" cy="671246"/>
          </a:xfrm>
          <a:prstGeom prst="ellipse">
            <a:avLst/>
          </a:prstGeom>
          <a:solidFill>
            <a:srgbClr val="005DA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40 %</a:t>
            </a:r>
            <a:endParaRPr/>
          </a:p>
        </p:txBody>
      </p:sp>
      <p:sp>
        <p:nvSpPr>
          <p:cNvPr id="461" name="Google Shape;461;p28"/>
          <p:cNvSpPr/>
          <p:nvPr/>
        </p:nvSpPr>
        <p:spPr>
          <a:xfrm>
            <a:off x="1991544" y="1199974"/>
            <a:ext cx="82296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 některými slovy změněnými, bez uvozovek, bez odkazů v textu, </a:t>
            </a:r>
            <a:br>
              <a:rPr lang="cs-C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cs-C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bez uvedení zdrojů v seznamu literatury </a:t>
            </a:r>
            <a:endParaRPr/>
          </a:p>
        </p:txBody>
      </p:sp>
      <p:pic>
        <p:nvPicPr>
          <p:cNvPr id="462" name="Google Shape;462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0" y="2686645"/>
            <a:ext cx="9144001" cy="1988766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"/>
          <p:cNvSpPr txBox="1">
            <a:spLocks noGrp="1"/>
          </p:cNvSpPr>
          <p:nvPr>
            <p:ph type="body" idx="1"/>
          </p:nvPr>
        </p:nvSpPr>
        <p:spPr>
          <a:xfrm>
            <a:off x="713870" y="537270"/>
            <a:ext cx="2956956" cy="209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</a:pPr>
            <a:r>
              <a:rPr lang="cs-CZ">
                <a:solidFill>
                  <a:schemeClr val="accent1"/>
                </a:solidFill>
              </a:rPr>
              <a:t>Obsah semináře 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276" name="Google Shape;276;p3"/>
          <p:cNvSpPr txBox="1"/>
          <p:nvPr/>
        </p:nvSpPr>
        <p:spPr>
          <a:xfrm>
            <a:off x="4982816" y="1124744"/>
            <a:ext cx="6374297" cy="511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2400"/>
              <a:buFont typeface="Arial"/>
              <a:buChar char="•"/>
            </a:pPr>
            <a:r>
              <a:rPr lang="cs-CZ" sz="2400" b="0" i="0" u="none" strike="noStrike" cap="none">
                <a:solidFill>
                  <a:srgbClr val="424242"/>
                </a:solidFill>
                <a:latin typeface="Calibri"/>
                <a:ea typeface="Calibri"/>
                <a:cs typeface="Calibri"/>
                <a:sym typeface="Calibri"/>
              </a:rPr>
              <a:t>Definice plagiátorství</a:t>
            </a:r>
            <a:endParaRPr/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rgbClr val="424242"/>
              </a:buClr>
              <a:buSzPts val="2400"/>
              <a:buFont typeface="Arial"/>
              <a:buChar char="•"/>
            </a:pPr>
            <a:r>
              <a:rPr lang="cs-CZ" sz="2400" b="0" i="0" u="none" strike="noStrike" cap="none">
                <a:solidFill>
                  <a:srgbClr val="424242"/>
                </a:solidFill>
                <a:latin typeface="Calibri"/>
                <a:ea typeface="Calibri"/>
                <a:cs typeface="Calibri"/>
                <a:sym typeface="Calibri"/>
              </a:rPr>
              <a:t>Základy citování</a:t>
            </a:r>
            <a:endParaRPr/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rgbClr val="424242"/>
              </a:buClr>
              <a:buSzPts val="2400"/>
              <a:buFont typeface="Arial"/>
              <a:buChar char="•"/>
            </a:pPr>
            <a:r>
              <a:rPr lang="cs-CZ" sz="2400" b="0" i="0" u="none" strike="noStrike" cap="none">
                <a:solidFill>
                  <a:srgbClr val="424242"/>
                </a:solidFill>
                <a:latin typeface="Calibri"/>
                <a:ea typeface="Calibri"/>
                <a:cs typeface="Calibri"/>
                <a:sym typeface="Calibri"/>
              </a:rPr>
              <a:t>Aktivita: Kde je hranice plagiátorství?</a:t>
            </a:r>
            <a:endParaRPr/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rgbClr val="424242"/>
              </a:buClr>
              <a:buSzPts val="2400"/>
              <a:buFont typeface="Arial"/>
              <a:buChar char="•"/>
            </a:pPr>
            <a:r>
              <a:rPr lang="cs-CZ" sz="2400" b="0" i="0" u="none" strike="noStrike" cap="none">
                <a:solidFill>
                  <a:srgbClr val="424242"/>
                </a:solidFill>
                <a:latin typeface="Calibri"/>
                <a:ea typeface="Calibri"/>
                <a:cs typeface="Calibri"/>
                <a:sym typeface="Calibri"/>
              </a:rPr>
              <a:t>Prevence plagiátorství</a:t>
            </a:r>
            <a:endParaRPr/>
          </a:p>
          <a:p>
            <a: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rgbClr val="424242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42424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29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cs-CZ"/>
              <a:t>Scénář č. 7</a:t>
            </a:r>
            <a:endParaRPr/>
          </a:p>
        </p:txBody>
      </p:sp>
      <p:pic>
        <p:nvPicPr>
          <p:cNvPr id="468" name="Google Shape;468;p2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048586" y="2335212"/>
            <a:ext cx="8115516" cy="4522788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29"/>
          <p:cNvSpPr/>
          <p:nvPr/>
        </p:nvSpPr>
        <p:spPr>
          <a:xfrm>
            <a:off x="1991544" y="1188006"/>
            <a:ext cx="82296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 některými slovy změněnými, bez uvozovek, zdroje jsou uvedeny v seznamu literatury, odkazy v textu chybí </a:t>
            </a:r>
            <a:endParaRPr/>
          </a:p>
        </p:txBody>
      </p:sp>
      <p:sp>
        <p:nvSpPr>
          <p:cNvPr id="470" name="Google Shape;470;p29"/>
          <p:cNvSpPr/>
          <p:nvPr/>
        </p:nvSpPr>
        <p:spPr>
          <a:xfrm>
            <a:off x="5522579" y="1988823"/>
            <a:ext cx="1167531" cy="671246"/>
          </a:xfrm>
          <a:prstGeom prst="ellipse">
            <a:avLst/>
          </a:prstGeom>
          <a:solidFill>
            <a:srgbClr val="005DA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40 %</a:t>
            </a:r>
            <a:endParaRPr/>
          </a:p>
        </p:txBody>
      </p:sp>
      <p:pic>
        <p:nvPicPr>
          <p:cNvPr id="471" name="Google Shape;471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0" y="2686645"/>
            <a:ext cx="9144001" cy="1988766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8385" y="2279216"/>
            <a:ext cx="7895230" cy="4578785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</p:pic>
      <p:sp>
        <p:nvSpPr>
          <p:cNvPr id="477" name="Google Shape;477;p30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cs-CZ"/>
              <a:t>Scénář č. 8</a:t>
            </a:r>
            <a:endParaRPr/>
          </a:p>
        </p:txBody>
      </p:sp>
      <p:sp>
        <p:nvSpPr>
          <p:cNvPr id="478" name="Google Shape;478;p30"/>
          <p:cNvSpPr txBox="1">
            <a:spLocks noGrp="1"/>
          </p:cNvSpPr>
          <p:nvPr>
            <p:ph type="body" idx="1"/>
          </p:nvPr>
        </p:nvSpPr>
        <p:spPr>
          <a:xfrm>
            <a:off x="838200" y="1532967"/>
            <a:ext cx="10515600" cy="4643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s některými slovy změněnými, zdroje jsou uvedeny v seznamu literatury, v textu jsou na ně odkazy</a:t>
            </a:r>
            <a:endParaRPr/>
          </a:p>
        </p:txBody>
      </p:sp>
      <p:pic>
        <p:nvPicPr>
          <p:cNvPr id="479" name="Google Shape;479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0" y="2686645"/>
            <a:ext cx="9144001" cy="1988766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</p:pic>
      <p:sp>
        <p:nvSpPr>
          <p:cNvPr id="480" name="Google Shape;480;p30"/>
          <p:cNvSpPr/>
          <p:nvPr/>
        </p:nvSpPr>
        <p:spPr>
          <a:xfrm>
            <a:off x="5469370" y="2351022"/>
            <a:ext cx="1167531" cy="671246"/>
          </a:xfrm>
          <a:prstGeom prst="ellipse">
            <a:avLst/>
          </a:prstGeom>
          <a:solidFill>
            <a:srgbClr val="005DA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40 %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1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>
              <a:solidFill>
                <a:srgbClr val="8A8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86" name="Google Shape;486;p31"/>
          <p:cNvGraphicFramePr/>
          <p:nvPr>
            <p:extLst>
              <p:ext uri="{D42A27DB-BD31-4B8C-83A1-F6EECF244321}">
                <p14:modId xmlns:p14="http://schemas.microsoft.com/office/powerpoint/2010/main" val="2006646716"/>
              </p:ext>
            </p:extLst>
          </p:nvPr>
        </p:nvGraphicFramePr>
        <p:xfrm>
          <a:off x="701494" y="431321"/>
          <a:ext cx="9123996" cy="5766656"/>
        </p:xfrm>
        <a:graphic>
          <a:graphicData uri="http://schemas.openxmlformats.org/drawingml/2006/table">
            <a:tbl>
              <a:tblPr>
                <a:noFill/>
                <a:tableStyleId>{DC621AD9-05A4-4813-BA64-A135EF3A59CD}</a:tableStyleId>
              </a:tblPr>
              <a:tblGrid>
                <a:gridCol w="418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57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6720">
                <a:tc>
                  <a:txBody>
                    <a:bodyPr/>
                    <a:lstStyle/>
                    <a:p>
                      <a:pPr marL="2159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45725" marB="45725" anchor="ctr">
                    <a:lnL w="12700" cmpd="sng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159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400" b="1" u="none" strike="noStrike" cap="none" dirty="0"/>
                        <a:t>40 % práce studenta pochází z jiných zdrojů…</a:t>
                      </a:r>
                      <a:endParaRPr sz="24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997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000" b="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</a:t>
                      </a:r>
                      <a:br>
                        <a:rPr lang="cs-CZ" sz="2000" b="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endParaRPr sz="1200" dirty="0"/>
                    </a:p>
                  </a:txBody>
                  <a:tcPr marL="45725" marR="45725" marT="45725" marB="45725" anchor="ctr">
                    <a:lnL w="12700" cmpd="sng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000" b="0" u="none" strike="noStrike" cap="none" dirty="0"/>
                        <a:t>slovo od slova bez uvozovek, bez odkazů v textu, </a:t>
                      </a:r>
                      <a:br>
                        <a:rPr lang="cs-CZ" sz="2000" b="0" u="none" strike="noStrike" cap="none" dirty="0"/>
                      </a:br>
                      <a:r>
                        <a:rPr lang="cs-CZ" sz="2000" b="0" u="none" strike="noStrike" cap="none" dirty="0"/>
                        <a:t>bez uvedení zdrojů v seznamu literatury</a:t>
                      </a:r>
                      <a:endParaRPr sz="2000" b="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997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000" b="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</a:t>
                      </a:r>
                      <a:br>
                        <a:rPr lang="cs-CZ" sz="2000" b="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endParaRPr sz="1200" dirty="0"/>
                    </a:p>
                  </a:txBody>
                  <a:tcPr marL="45725" marR="45725" marT="45725" marB="45725" anchor="ctr">
                    <a:lnL w="12700" cmpd="sng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000" b="0" u="none" strike="noStrike" cap="none" dirty="0"/>
                        <a:t>slovo od slova bez uvozovek, bez odkazů v textu, </a:t>
                      </a:r>
                      <a:br>
                        <a:rPr lang="cs-CZ" sz="2000" b="0" u="none" strike="noStrike" cap="none" dirty="0"/>
                      </a:br>
                      <a:r>
                        <a:rPr lang="cs-CZ" sz="2000" b="0" u="none" strike="noStrike" cap="none" dirty="0"/>
                        <a:t>zdroje jsou uvedeny v seznamu literatury</a:t>
                      </a:r>
                      <a:endParaRPr sz="2000" b="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9976">
                <a:tc>
                  <a:txBody>
                    <a:bodyPr/>
                    <a:lstStyle/>
                    <a:p>
                      <a:pPr marL="457200" marR="0" lvl="0" indent="-4572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000" b="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</a:t>
                      </a:r>
                      <a:br>
                        <a:rPr lang="cs-CZ" sz="2000" b="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endParaRPr sz="1200" dirty="0"/>
                    </a:p>
                  </a:txBody>
                  <a:tcPr marL="45725" marR="45725" marT="45725" marB="45725" anchor="ctr">
                    <a:lnL w="12700" cmpd="sng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000" b="0" u="none" strike="noStrike" cap="none" dirty="0"/>
                        <a:t>slovo od slova bez uvozovek, v textu jsou odkazy na zdroje, </a:t>
                      </a:r>
                      <a:br>
                        <a:rPr lang="cs-CZ" sz="2000" b="0" u="none" strike="noStrike" cap="none" dirty="0"/>
                      </a:br>
                      <a:r>
                        <a:rPr lang="cs-CZ" sz="2000" b="0" u="none" strike="noStrike" cap="none" dirty="0"/>
                        <a:t>zdroje jsou uvedeny v seznamu literatury</a:t>
                      </a:r>
                      <a:endParaRPr sz="2000" b="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997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000" b="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</a:t>
                      </a:r>
                      <a:br>
                        <a:rPr lang="cs-CZ" sz="2000" b="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endParaRPr sz="1200" dirty="0"/>
                    </a:p>
                  </a:txBody>
                  <a:tcPr marL="45725" marR="45725" marT="45725" marB="45725" anchor="ctr">
                    <a:lnL w="12700" cmpd="sng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000" b="0" u="none" strike="noStrike" cap="none" dirty="0"/>
                        <a:t>skládá se z mnoha krátkých frází z mnoha zdrojů, bez uvozovek,  </a:t>
                      </a:r>
                      <a:br>
                        <a:rPr lang="cs-CZ" sz="2000" b="0" u="none" strike="noStrike" cap="none" dirty="0"/>
                      </a:br>
                      <a:r>
                        <a:rPr lang="cs-CZ" sz="2000" b="0" u="none" strike="noStrike" cap="none" dirty="0"/>
                        <a:t>bez odkazů v textu, bez uvedení zdrojů v seznamu literatury</a:t>
                      </a:r>
                      <a:endParaRPr sz="2000" b="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7003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000" b="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</a:t>
                      </a:r>
                      <a:br>
                        <a:rPr lang="cs-CZ" sz="2000" b="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endParaRPr sz="1200" dirty="0"/>
                    </a:p>
                  </a:txBody>
                  <a:tcPr marL="45725" marR="45725" marT="45725" marB="45725" anchor="ctr">
                    <a:lnL w="12700" cmpd="sng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000" b="0" u="none" strike="noStrike" cap="none" dirty="0"/>
                        <a:t>skládá se z mnoha krátkých frází z mnoha zdrojů, vyznačených uvozovkami, </a:t>
                      </a:r>
                      <a:br>
                        <a:rPr lang="cs-CZ" sz="2000" b="0" u="none" strike="noStrike" cap="none" dirty="0"/>
                      </a:br>
                      <a:r>
                        <a:rPr lang="cs-CZ" sz="2000" b="0" u="none" strike="noStrike" cap="none" dirty="0"/>
                        <a:t>v textu jsou odkazy na zdroje, ty jsou uvedeny v seznamu literatury</a:t>
                      </a:r>
                      <a:endParaRPr sz="2000" b="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1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>
              <a:solidFill>
                <a:srgbClr val="8A8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86" name="Google Shape;486;p31"/>
          <p:cNvGraphicFramePr/>
          <p:nvPr/>
        </p:nvGraphicFramePr>
        <p:xfrm>
          <a:off x="848139" y="2"/>
          <a:ext cx="10217425" cy="6767371"/>
        </p:xfrm>
        <a:graphic>
          <a:graphicData uri="http://schemas.openxmlformats.org/drawingml/2006/table">
            <a:tbl>
              <a:tblPr>
                <a:noFill/>
                <a:tableStyleId>{DC621AD9-05A4-4813-BA64-A135EF3A59CD}</a:tableStyleId>
              </a:tblPr>
              <a:tblGrid>
                <a:gridCol w="625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91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4975">
                <a:tc>
                  <a:txBody>
                    <a:bodyPr/>
                    <a:lstStyle/>
                    <a:p>
                      <a:pPr marL="2159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2159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400" b="1" u="none" strike="noStrike" cap="none"/>
                        <a:t>40 % práce studenta pochází z jiných zdrojů…</a:t>
                      </a:r>
                      <a:endParaRPr sz="24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5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4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</a:t>
                      </a:r>
                      <a:endParaRPr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400" b="0" u="none" strike="noStrike" cap="none"/>
                        <a:t>slovo od slova bez uvozovek, bez odkazů v textu, bez uvedení zdrojů v seznamu literatury</a:t>
                      </a:r>
                      <a:endParaRPr sz="2400" b="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5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4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</a:t>
                      </a:r>
                      <a:endParaRPr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400" b="0" u="none" strike="noStrike" cap="none"/>
                        <a:t>slovo od slova bez uvozovek, bez odkazů v textu, zdroje jsou uvedeny v seznamu literatury</a:t>
                      </a:r>
                      <a:endParaRPr sz="2400" b="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5225">
                <a:tc>
                  <a:txBody>
                    <a:bodyPr/>
                    <a:lstStyle/>
                    <a:p>
                      <a:pPr marL="457200" marR="0" lvl="0" indent="-4572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4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</a:t>
                      </a:r>
                      <a:endParaRPr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457200" marR="0" lvl="0" indent="-4572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400" b="0" u="none" strike="noStrike" cap="none"/>
                        <a:t>slovo od slova bez uvozovek, v textu jsou odkazy na zdroje, zdroje jsou uvedeny v seznamu literatury</a:t>
                      </a:r>
                      <a:endParaRPr sz="2400" b="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5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4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</a:t>
                      </a:r>
                      <a:endParaRPr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400" b="0" u="none" strike="noStrike" cap="none"/>
                        <a:t>skládá se z mnoha krátkých frází z mnoha zdrojů, bez uvozovek,  bez odkazů v textu, bez uvedení zdrojů v seznamu literatury</a:t>
                      </a:r>
                      <a:endParaRPr sz="2400" b="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5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4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</a:t>
                      </a:r>
                      <a:endParaRPr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400" b="0" u="none" strike="noStrike" cap="none"/>
                        <a:t>skládá se z mnoha krátkých frází z mnoha zdrojů, vyznačených uvozovkami, v textu jsou odkazy na zdroje, ty jsou uvedeny v seznamu literatury</a:t>
                      </a:r>
                      <a:endParaRPr sz="2400" b="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15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4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8.</a:t>
                      </a:r>
                      <a:endParaRPr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400" b="0" u="none" strike="noStrike" cap="none"/>
                        <a:t>s některými slovy změněnými, bez uvozovek, v textu jsou odkazy na zdroje, zdroje jsou uvedeny v seznamu literatury</a:t>
                      </a:r>
                      <a:endParaRPr sz="2400" b="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45725" marB="457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83382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cs-CZ"/>
              <a:t>Kde je hranice?</a:t>
            </a:r>
            <a:endParaRPr/>
          </a:p>
        </p:txBody>
      </p:sp>
      <p:sp>
        <p:nvSpPr>
          <p:cNvPr id="525" name="Google Shape;525;p36"/>
          <p:cNvSpPr txBox="1">
            <a:spLocks noGrp="1"/>
          </p:cNvSpPr>
          <p:nvPr>
            <p:ph type="body" idx="1"/>
          </p:nvPr>
        </p:nvSpPr>
        <p:spPr>
          <a:xfrm>
            <a:off x="838200" y="1532967"/>
            <a:ext cx="10515600" cy="4643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76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Zaměřte se na scénáře 1 a 6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Který z nich je horší?</a:t>
            </a:r>
            <a:endParaRPr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D8D8D8"/>
        </a:solidFill>
        <a:effectLst/>
      </p:bgPr>
    </p:bg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p37"/>
          <p:cNvPicPr preferRelativeResize="0"/>
          <p:nvPr/>
        </p:nvPicPr>
        <p:blipFill rotWithShape="1">
          <a:blip r:embed="rId3">
            <a:alphaModFix amt="35000"/>
          </a:blip>
          <a:srcRect/>
          <a:stretch/>
        </p:blipFill>
        <p:spPr>
          <a:xfrm>
            <a:off x="1524001" y="353739"/>
            <a:ext cx="9144000" cy="6217920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37"/>
          <p:cNvSpPr txBox="1">
            <a:spLocks noGrp="1"/>
          </p:cNvSpPr>
          <p:nvPr>
            <p:ph type="body" idx="1"/>
          </p:nvPr>
        </p:nvSpPr>
        <p:spPr>
          <a:xfrm>
            <a:off x="0" y="2660916"/>
            <a:ext cx="12192000" cy="76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</a:pPr>
            <a:r>
              <a:rPr lang="cs-CZ"/>
              <a:t>Co si o scénářích 1 a 6 myslí 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</a:pPr>
            <a:r>
              <a:rPr lang="cs-CZ"/>
              <a:t>evropští studenti?</a:t>
            </a:r>
            <a:endParaRPr/>
          </a:p>
        </p:txBody>
      </p:sp>
      <p:sp>
        <p:nvSpPr>
          <p:cNvPr id="532" name="Google Shape;532;p37"/>
          <p:cNvSpPr txBox="1">
            <a:spLocks noGrp="1"/>
          </p:cNvSpPr>
          <p:nvPr>
            <p:ph type="body" idx="2"/>
          </p:nvPr>
        </p:nvSpPr>
        <p:spPr>
          <a:xfrm>
            <a:off x="0" y="3429001"/>
            <a:ext cx="12192000" cy="384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38"/>
          <p:cNvSpPr txBox="1">
            <a:spLocks noGrp="1"/>
          </p:cNvSpPr>
          <p:nvPr>
            <p:ph type="title" idx="4294967295"/>
          </p:nvPr>
        </p:nvSpPr>
        <p:spPr>
          <a:xfrm>
            <a:off x="1524000" y="252000"/>
            <a:ext cx="7884368" cy="1512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ct val="100000"/>
              <a:buFont typeface="Calibri"/>
              <a:buNone/>
            </a:pPr>
            <a:r>
              <a:rPr lang="cs-CZ"/>
              <a:t>40 % práce okopírováno </a:t>
            </a:r>
            <a:r>
              <a:rPr lang="cs-CZ" u="sng">
                <a:solidFill>
                  <a:schemeClr val="dk2"/>
                </a:solidFill>
              </a:rPr>
              <a:t>slovo od slova</a:t>
            </a:r>
            <a:r>
              <a:rPr lang="cs-CZ"/>
              <a:t>, bez uvozovek, bez odkazů v textu, bez uvedení zdrojů v seznamu literatury</a:t>
            </a:r>
            <a:endParaRPr/>
          </a:p>
        </p:txBody>
      </p:sp>
      <p:graphicFrame>
        <p:nvGraphicFramePr>
          <p:cNvPr id="538" name="Google Shape;538;p38"/>
          <p:cNvGraphicFramePr/>
          <p:nvPr/>
        </p:nvGraphicFramePr>
        <p:xfrm>
          <a:off x="1524947" y="2088232"/>
          <a:ext cx="9144000" cy="3789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39" name="Google Shape;539;p38"/>
          <p:cNvSpPr/>
          <p:nvPr/>
        </p:nvSpPr>
        <p:spPr>
          <a:xfrm>
            <a:off x="6672064" y="5904587"/>
            <a:ext cx="385192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(IPPHEAE, 2013 SEEPPAI, 2017)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39"/>
          <p:cNvSpPr txBox="1">
            <a:spLocks noGrp="1"/>
          </p:cNvSpPr>
          <p:nvPr>
            <p:ph type="title"/>
          </p:nvPr>
        </p:nvSpPr>
        <p:spPr>
          <a:xfrm>
            <a:off x="1524000" y="252000"/>
            <a:ext cx="7956376" cy="1562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ct val="100000"/>
              <a:buFont typeface="Calibri"/>
              <a:buNone/>
            </a:pPr>
            <a:r>
              <a:rPr lang="cs-CZ"/>
              <a:t>40 % práce okopírováno </a:t>
            </a:r>
            <a:r>
              <a:rPr lang="cs-CZ" u="sng">
                <a:solidFill>
                  <a:schemeClr val="dk2"/>
                </a:solidFill>
              </a:rPr>
              <a:t>s některými slovy změněnými</a:t>
            </a:r>
            <a:r>
              <a:rPr lang="cs-CZ"/>
              <a:t>, bez uvozovek, bez odkazů v textu, bez uvedení zdrojů v seznamu literatury</a:t>
            </a:r>
            <a:endParaRPr/>
          </a:p>
        </p:txBody>
      </p:sp>
      <p:graphicFrame>
        <p:nvGraphicFramePr>
          <p:cNvPr id="545" name="Google Shape;545;p39"/>
          <p:cNvGraphicFramePr/>
          <p:nvPr/>
        </p:nvGraphicFramePr>
        <p:xfrm>
          <a:off x="1524000" y="2088000"/>
          <a:ext cx="9144000" cy="3913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46" name="Google Shape;546;p39"/>
          <p:cNvSpPr/>
          <p:nvPr/>
        </p:nvSpPr>
        <p:spPr>
          <a:xfrm>
            <a:off x="6672064" y="5904587"/>
            <a:ext cx="385192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(IPPHEAE, 2013 SEEPPAI, 2017)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40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cs-CZ">
                <a:latin typeface="Calibri"/>
                <a:ea typeface="Calibri"/>
                <a:cs typeface="Calibri"/>
                <a:sym typeface="Calibri"/>
              </a:rPr>
              <a:t>Co je příčinou?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2" name="Google Shape;552;p40"/>
          <p:cNvSpPr txBox="1">
            <a:spLocks noGrp="1"/>
          </p:cNvSpPr>
          <p:nvPr>
            <p:ph type="body" idx="1"/>
          </p:nvPr>
        </p:nvSpPr>
        <p:spPr>
          <a:xfrm>
            <a:off x="838200" y="1532967"/>
            <a:ext cx="10515600" cy="4643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Proč se studenti dopouštějí plagiátorství?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Sami za sebe sepište všechny důvody, které Vás napadnou během dvou minut </a:t>
            </a:r>
            <a:endParaRPr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Podělte se o své důvody se svými sousedy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41"/>
          <p:cNvSpPr txBox="1">
            <a:spLocks noGrp="1"/>
          </p:cNvSpPr>
          <p:nvPr>
            <p:ph type="title"/>
          </p:nvPr>
        </p:nvSpPr>
        <p:spPr>
          <a:xfrm>
            <a:off x="2152650" y="365128"/>
            <a:ext cx="7615758" cy="111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ct val="100000"/>
              <a:buFont typeface="Calibri"/>
              <a:buNone/>
            </a:pPr>
            <a:r>
              <a:rPr lang="cs-CZ"/>
              <a:t>Čeští studenti vs. učitelé: </a:t>
            </a:r>
            <a:br>
              <a:rPr lang="cs-CZ"/>
            </a:br>
            <a:r>
              <a:rPr lang="cs-CZ"/>
              <a:t>Proč se studenti dopouštějí plagiátorství?</a:t>
            </a:r>
            <a:endParaRPr/>
          </a:p>
        </p:txBody>
      </p:sp>
      <p:sp>
        <p:nvSpPr>
          <p:cNvPr id="558" name="Google Shape;558;p41"/>
          <p:cNvSpPr txBox="1">
            <a:spLocks noGrp="1"/>
          </p:cNvSpPr>
          <p:nvPr>
            <p:ph type="body" idx="1"/>
          </p:nvPr>
        </p:nvSpPr>
        <p:spPr>
          <a:xfrm>
            <a:off x="2152650" y="1916832"/>
            <a:ext cx="7886700" cy="4392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b="1"/>
              <a:t>Učitelé</a:t>
            </a:r>
            <a:endParaRPr b="1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b="1"/>
              <a:t>Je snadné </a:t>
            </a:r>
            <a:r>
              <a:rPr lang="cs-CZ"/>
              <a:t>kopírovat z Internetu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•"/>
            </a:pPr>
            <a:r>
              <a:rPr lang="cs-CZ" b="1">
                <a:solidFill>
                  <a:schemeClr val="accent1"/>
                </a:solidFill>
              </a:rPr>
              <a:t>Nechtějí</a:t>
            </a:r>
            <a:r>
              <a:rPr lang="cs-CZ">
                <a:solidFill>
                  <a:schemeClr val="accent1"/>
                </a:solidFill>
              </a:rPr>
              <a:t> se nic učit, jen udělat zkoušku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•"/>
            </a:pPr>
            <a:r>
              <a:rPr lang="cs-CZ">
                <a:solidFill>
                  <a:schemeClr val="accent1"/>
                </a:solidFill>
              </a:rPr>
              <a:t>Myslí si, že se na to </a:t>
            </a:r>
            <a:r>
              <a:rPr lang="cs-CZ" b="1">
                <a:solidFill>
                  <a:schemeClr val="accent1"/>
                </a:solidFill>
              </a:rPr>
              <a:t>nepřijde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</a:pPr>
            <a:r>
              <a:rPr lang="cs-CZ" b="1">
                <a:solidFill>
                  <a:schemeClr val="accent3"/>
                </a:solidFill>
              </a:rPr>
              <a:t>Neumí</a:t>
            </a:r>
            <a:r>
              <a:rPr lang="cs-CZ">
                <a:solidFill>
                  <a:schemeClr val="accent3"/>
                </a:solidFill>
              </a:rPr>
              <a:t> vyjádřit cizí myšlenky vlastními slovy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b="1"/>
              <a:t>Studenti</a:t>
            </a:r>
            <a:endParaRPr b="1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b="1"/>
              <a:t>Je snadné </a:t>
            </a:r>
            <a:r>
              <a:rPr lang="cs-CZ"/>
              <a:t>kopírovat z Internetu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•"/>
            </a:pPr>
            <a:r>
              <a:rPr lang="cs-CZ" b="1">
                <a:solidFill>
                  <a:schemeClr val="accent1"/>
                </a:solidFill>
              </a:rPr>
              <a:t>Nestíhají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</a:pPr>
            <a:r>
              <a:rPr lang="cs-CZ" b="1">
                <a:solidFill>
                  <a:schemeClr val="accent3"/>
                </a:solidFill>
              </a:rPr>
              <a:t>Nevědí</a:t>
            </a:r>
            <a:r>
              <a:rPr lang="cs-CZ">
                <a:solidFill>
                  <a:schemeClr val="accent3"/>
                </a:solidFill>
              </a:rPr>
              <a:t>, jak správně citovat</a:t>
            </a:r>
            <a:endParaRPr/>
          </a:p>
          <a:p>
            <a:pPr marL="457200" lvl="1" indent="0" algn="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457200" lvl="1" indent="0" algn="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cs-CZ"/>
              <a:t>(IPPHEAE, 2013)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"/>
          <p:cNvSpPr txBox="1">
            <a:spLocks noGrp="1"/>
          </p:cNvSpPr>
          <p:nvPr>
            <p:ph type="body" idx="1"/>
          </p:nvPr>
        </p:nvSpPr>
        <p:spPr>
          <a:xfrm>
            <a:off x="6096000" y="2852937"/>
            <a:ext cx="6096000" cy="76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cs-CZ" dirty="0"/>
              <a:t>Definice plagiátorství</a:t>
            </a:r>
            <a:endParaRPr dirty="0"/>
          </a:p>
        </p:txBody>
      </p:sp>
      <p:sp>
        <p:nvSpPr>
          <p:cNvPr id="282" name="Google Shape;282;p4"/>
          <p:cNvSpPr txBox="1">
            <a:spLocks noGrp="1"/>
          </p:cNvSpPr>
          <p:nvPr>
            <p:ph type="body" idx="2"/>
          </p:nvPr>
        </p:nvSpPr>
        <p:spPr>
          <a:xfrm>
            <a:off x="6096000" y="3621022"/>
            <a:ext cx="6096000" cy="384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4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cs-CZ"/>
              <a:t>Čeští studenti vs. učitelé</a:t>
            </a:r>
            <a:endParaRPr/>
          </a:p>
        </p:txBody>
      </p:sp>
      <p:sp>
        <p:nvSpPr>
          <p:cNvPr id="564" name="Google Shape;564;p42"/>
          <p:cNvSpPr txBox="1">
            <a:spLocks noGrp="1"/>
          </p:cNvSpPr>
          <p:nvPr>
            <p:ph type="body" idx="1"/>
          </p:nvPr>
        </p:nvSpPr>
        <p:spPr>
          <a:xfrm>
            <a:off x="838200" y="1532967"/>
            <a:ext cx="10515600" cy="4643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i="1"/>
              <a:t>Jak se studenti dozvědí o plagiátorství? </a:t>
            </a:r>
            <a:endParaRPr i="1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Učitelé: vyhlášky vedení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Studenti: na webu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i="1"/>
              <a:t>Co je těžké na psaní odborných textů? </a:t>
            </a:r>
            <a:endParaRPr i="1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Učitelé: Odkazy a citace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Studenti: Nalezení kvalitních zdrojů</a:t>
            </a:r>
            <a:endParaRPr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cs-CZ"/>
              <a:t>						(IPPHEAE, 2013)</a:t>
            </a:r>
            <a:endParaRPr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43"/>
          <p:cNvSpPr txBox="1">
            <a:spLocks noGrp="1"/>
          </p:cNvSpPr>
          <p:nvPr>
            <p:ph type="body" idx="1"/>
          </p:nvPr>
        </p:nvSpPr>
        <p:spPr>
          <a:xfrm>
            <a:off x="0" y="2660916"/>
            <a:ext cx="12192000" cy="76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</a:pPr>
            <a:r>
              <a:rPr lang="cs-CZ"/>
              <a:t>Jak můžeme zabránit plagiátorství?</a:t>
            </a:r>
            <a:endParaRPr/>
          </a:p>
        </p:txBody>
      </p:sp>
      <p:sp>
        <p:nvSpPr>
          <p:cNvPr id="571" name="Google Shape;571;p43"/>
          <p:cNvSpPr txBox="1">
            <a:spLocks noGrp="1"/>
          </p:cNvSpPr>
          <p:nvPr>
            <p:ph type="body" idx="2"/>
          </p:nvPr>
        </p:nvSpPr>
        <p:spPr>
          <a:xfrm>
            <a:off x="0" y="3429001"/>
            <a:ext cx="12192000" cy="384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4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cs-CZ">
                <a:latin typeface="Calibri"/>
                <a:ea typeface="Calibri"/>
                <a:cs typeface="Calibri"/>
                <a:sym typeface="Calibri"/>
              </a:rPr>
              <a:t>Jak můžeme zabránit plagiátorství?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8" name="Google Shape;578;p44"/>
          <p:cNvSpPr txBox="1">
            <a:spLocks noGrp="1"/>
          </p:cNvSpPr>
          <p:nvPr>
            <p:ph type="body" idx="1"/>
          </p:nvPr>
        </p:nvSpPr>
        <p:spPr>
          <a:xfrm>
            <a:off x="838200" y="1532967"/>
            <a:ext cx="10515600" cy="4643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Vzdělávání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Učitelů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Studentů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Motivace studentů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Zadání: smysluplná, originální, související s praxí…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Jasně daná pravidla a jejich důsledné dodržování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Včetně postihů za prohřešky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…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45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cs-CZ"/>
              <a:t>Jak můžeme odhalit plagiátorství?</a:t>
            </a:r>
            <a:endParaRPr/>
          </a:p>
        </p:txBody>
      </p:sp>
      <p:sp>
        <p:nvSpPr>
          <p:cNvPr id="584" name="Google Shape;584;p45"/>
          <p:cNvSpPr txBox="1">
            <a:spLocks noGrp="1"/>
          </p:cNvSpPr>
          <p:nvPr>
            <p:ph type="body" idx="1"/>
          </p:nvPr>
        </p:nvSpPr>
        <p:spPr>
          <a:xfrm>
            <a:off x="2135386" y="1989584"/>
            <a:ext cx="7921054" cy="453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u="sng">
                <a:solidFill>
                  <a:schemeClr val="hlink"/>
                </a:solidFill>
                <a:hlinkClick r:id="rId3"/>
              </a:rPr>
              <a:t>www.odevzdej.cz</a:t>
            </a:r>
            <a:r>
              <a:rPr lang="cs-CZ"/>
              <a:t> (Theses.cz)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Provozovatel: Masarykova Univerzita v Brně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Turnitin, Urkund, další (placené) nástroje</a:t>
            </a:r>
            <a:endParaRPr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Porovnání dokumentů ve Wordu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u="sng">
                <a:solidFill>
                  <a:schemeClr val="hlink"/>
                </a:solidFill>
                <a:hlinkClick r:id="rId4"/>
              </a:rPr>
              <a:t>https://draftable.com/compare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Online srovnávač (DOCX, PPTX, PDF)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Google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4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cs-CZ"/>
              <a:t>Detekce plagiátorství: Technický pohled</a:t>
            </a:r>
            <a:endParaRPr/>
          </a:p>
        </p:txBody>
      </p:sp>
      <p:sp>
        <p:nvSpPr>
          <p:cNvPr id="590" name="Google Shape;590;p46"/>
          <p:cNvSpPr txBox="1">
            <a:spLocks noGrp="1"/>
          </p:cNvSpPr>
          <p:nvPr>
            <p:ph type="body" idx="1"/>
          </p:nvPr>
        </p:nvSpPr>
        <p:spPr>
          <a:xfrm>
            <a:off x="2135386" y="1628800"/>
            <a:ext cx="7921054" cy="4993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Předzpracování dokumentu (typický proces)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Převod na holý text (vč. odstranění obrázků, vzorců, atd.)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Odstranění nevýznamových slov, čísel, atd.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Lematizace (převedení slov na základní tvar)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Chunking &amp; Fingerprinting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Detekce podobných dokumentů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Výběr kandidátů (Candidate Retrieval)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Je dán podezřelý dokument D a vyhledávací nástroj / </a:t>
            </a:r>
            <a:r>
              <a:rPr lang="cs-CZ" b="1">
                <a:solidFill>
                  <a:schemeClr val="accent2"/>
                </a:solidFill>
              </a:rPr>
              <a:t>velká</a:t>
            </a:r>
            <a:r>
              <a:rPr lang="cs-CZ"/>
              <a:t> databáze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Vyhledat všechny dokumenty, z nichž byl do D převzatý text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Detailní analýza (Detailed analysis, Text alignment)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Je dán podezřelý dokument D a množina kandidátů S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V dokumentech z S vyznačit části, </a:t>
            </a:r>
            <a:br>
              <a:rPr lang="cs-CZ"/>
            </a:br>
            <a:r>
              <a:rPr lang="cs-CZ"/>
              <a:t>které byly převzaty do D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Rozpoznání parafráze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Pro dané dva úseky textu určit, zda </a:t>
            </a:r>
            <a:br>
              <a:rPr lang="cs-CZ"/>
            </a:br>
            <a:r>
              <a:rPr lang="cs-CZ"/>
              <a:t>(příp. do jaké míry) mají stejný význam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Vytvoření protokolu o podobnosti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pro posouzení člověkem</a:t>
            </a:r>
            <a:endParaRPr/>
          </a:p>
          <a:p>
            <a:pPr marL="685800" lvl="1" indent="-1219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pic>
        <p:nvPicPr>
          <p:cNvPr id="591" name="Google Shape;591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06478" y="4797152"/>
            <a:ext cx="4261522" cy="18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46"/>
          <p:cNvSpPr txBox="1"/>
          <p:nvPr/>
        </p:nvSpPr>
        <p:spPr>
          <a:xfrm>
            <a:off x="9251969" y="6622277"/>
            <a:ext cx="1324402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7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Source: Potthast et al. (2014)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47"/>
          <p:cNvSpPr txBox="1">
            <a:spLocks noGrp="1"/>
          </p:cNvSpPr>
          <p:nvPr>
            <p:ph type="body" idx="1"/>
          </p:nvPr>
        </p:nvSpPr>
        <p:spPr>
          <a:xfrm>
            <a:off x="5951984" y="2300876"/>
            <a:ext cx="6096000" cy="1512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cs-CZ"/>
              <a:t>Jak se vyhnout </a:t>
            </a:r>
            <a:br>
              <a:rPr lang="cs-CZ"/>
            </a:br>
            <a:r>
              <a:rPr lang="cs-CZ"/>
              <a:t>plagiátorství?</a:t>
            </a:r>
            <a:endParaRPr/>
          </a:p>
        </p:txBody>
      </p:sp>
      <p:sp>
        <p:nvSpPr>
          <p:cNvPr id="598" name="Google Shape;598;p47"/>
          <p:cNvSpPr txBox="1">
            <a:spLocks noGrp="1"/>
          </p:cNvSpPr>
          <p:nvPr>
            <p:ph type="body" idx="2"/>
          </p:nvPr>
        </p:nvSpPr>
        <p:spPr>
          <a:xfrm>
            <a:off x="6096000" y="3621022"/>
            <a:ext cx="6096000" cy="384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4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cs-CZ"/>
              <a:t>Detekce plagiátorství</a:t>
            </a:r>
            <a:endParaRPr/>
          </a:p>
        </p:txBody>
      </p:sp>
      <p:sp>
        <p:nvSpPr>
          <p:cNvPr id="604" name="Google Shape;604;p48"/>
          <p:cNvSpPr txBox="1">
            <a:spLocks noGrp="1"/>
          </p:cNvSpPr>
          <p:nvPr>
            <p:ph type="body" idx="1"/>
          </p:nvPr>
        </p:nvSpPr>
        <p:spPr>
          <a:xfrm>
            <a:off x="838200" y="1532967"/>
            <a:ext cx="10515600" cy="4643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S detekcí plagiátorství pomáhají tzv. antiplagiátorské systémy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Systémy nerozhodují o plagiátorství, pouze naleznou textovou shodu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Vyhodnocení je vždy na člověku!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Plagiátorství lze snadno a bezpečně předejít pečlivým odkazováním se na zdroje</a:t>
            </a:r>
            <a:endParaRPr/>
          </a:p>
        </p:txBody>
      </p:sp>
      <p:sp>
        <p:nvSpPr>
          <p:cNvPr id="605" name="Google Shape;605;p48"/>
          <p:cNvSpPr txBox="1">
            <a:spLocks noGrp="1"/>
          </p:cNvSpPr>
          <p:nvPr>
            <p:ph type="sldNum" idx="1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rPr>
              <a:t>46</a:t>
            </a:fld>
            <a:endParaRPr sz="1200">
              <a:solidFill>
                <a:srgbClr val="8A8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0" name="Google Shape;610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85323" y="4151323"/>
            <a:ext cx="2706677" cy="2706677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49"/>
          <p:cNvSpPr txBox="1"/>
          <p:nvPr/>
        </p:nvSpPr>
        <p:spPr>
          <a:xfrm>
            <a:off x="10001981" y="4310102"/>
            <a:ext cx="1579278" cy="2389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4925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/>
          </a:p>
        </p:txBody>
      </p:sp>
      <p:cxnSp>
        <p:nvCxnSpPr>
          <p:cNvPr id="612" name="Google Shape;612;p49"/>
          <p:cNvCxnSpPr/>
          <p:nvPr/>
        </p:nvCxnSpPr>
        <p:spPr>
          <a:xfrm>
            <a:off x="9991897" y="4642170"/>
            <a:ext cx="1576209" cy="1564735"/>
          </a:xfrm>
          <a:prstGeom prst="straightConnector1">
            <a:avLst/>
          </a:prstGeom>
          <a:noFill/>
          <a:ln w="254000" cap="flat" cmpd="sng">
            <a:solidFill>
              <a:srgbClr val="E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13" name="Google Shape;613;p49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cs-CZ"/>
              <a:t>Nevěřte procentům!</a:t>
            </a:r>
            <a:endParaRPr/>
          </a:p>
        </p:txBody>
      </p:sp>
      <p:sp>
        <p:nvSpPr>
          <p:cNvPr id="614" name="Google Shape;614;p49"/>
          <p:cNvSpPr txBox="1">
            <a:spLocks noGrp="1"/>
          </p:cNvSpPr>
          <p:nvPr>
            <p:ph type="body" idx="1"/>
          </p:nvPr>
        </p:nvSpPr>
        <p:spPr>
          <a:xfrm>
            <a:off x="849177" y="1315891"/>
            <a:ext cx="9220200" cy="5176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b="1"/>
              <a:t>Diplomová práce, ČR</a:t>
            </a:r>
            <a:endParaRPr b="1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Procento podobnosti: 24 %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Student zkopíroval celý text, ale parafrázoval jej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Procenta odpovídají pouze textové shodě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b="1"/>
              <a:t>Seminární práce, Austrálie</a:t>
            </a:r>
            <a:endParaRPr b="1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Procento podobnosti : 8 %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Shoda pouze v abstraktu – veřejná část tzv. essay mill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Zbytek práce ukryt za platební bránou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b="1"/>
              <a:t>Diplomová práce, Gruzie</a:t>
            </a:r>
            <a:endParaRPr b="1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Procento podobnosti : 7 %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Celý seznam literatury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Zbytek práce přeložen z Ruštiny do Gruzínštiny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b="1"/>
              <a:t>Bakalářská práce, ČR </a:t>
            </a:r>
            <a:endParaRPr b="1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Procento podobnosti : 89 %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Zdroj: Předchozí verze téže práce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50"/>
          <p:cNvSpPr txBox="1">
            <a:spLocks noGrp="1"/>
          </p:cNvSpPr>
          <p:nvPr>
            <p:ph type="body" idx="1"/>
          </p:nvPr>
        </p:nvSpPr>
        <p:spPr>
          <a:xfrm>
            <a:off x="0" y="164639"/>
            <a:ext cx="12192000" cy="76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</a:pPr>
            <a:r>
              <a:rPr lang="cs-CZ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Tři „O“ proti plagiátorství</a:t>
            </a:r>
            <a:endParaRPr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21" name="Google Shape;621;p50"/>
          <p:cNvGrpSpPr/>
          <p:nvPr/>
        </p:nvGrpSpPr>
        <p:grpSpPr>
          <a:xfrm>
            <a:off x="4170959" y="1262814"/>
            <a:ext cx="3850082" cy="1077939"/>
            <a:chOff x="1459498" y="3677741"/>
            <a:chExt cx="5089609" cy="1077939"/>
          </a:xfrm>
        </p:grpSpPr>
        <p:sp>
          <p:nvSpPr>
            <p:cNvPr id="622" name="Google Shape;622;p50"/>
            <p:cNvSpPr txBox="1"/>
            <p:nvPr/>
          </p:nvSpPr>
          <p:spPr>
            <a:xfrm>
              <a:off x="2551706" y="4478681"/>
              <a:ext cx="2357002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76747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50"/>
            <p:cNvSpPr txBox="1"/>
            <p:nvPr/>
          </p:nvSpPr>
          <p:spPr>
            <a:xfrm>
              <a:off x="1459498" y="3677741"/>
              <a:ext cx="5089609" cy="9541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2800" b="1" dirty="0">
                  <a:solidFill>
                    <a:schemeClr val="accent6"/>
                  </a:solidFill>
                  <a:latin typeface="Calibri"/>
                  <a:ea typeface="Calibri"/>
                  <a:cs typeface="Calibri"/>
                  <a:sym typeface="Calibri"/>
                </a:rPr>
                <a:t>O</a:t>
              </a:r>
              <a:r>
                <a:rPr lang="cs-CZ" sz="2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dlišit převzaté myšlenky od vlastních</a:t>
              </a:r>
              <a:endParaRPr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4" name="Google Shape;624;p50"/>
          <p:cNvGrpSpPr/>
          <p:nvPr/>
        </p:nvGrpSpPr>
        <p:grpSpPr>
          <a:xfrm>
            <a:off x="785523" y="2793609"/>
            <a:ext cx="3032372" cy="1610783"/>
            <a:chOff x="2442874" y="4478681"/>
            <a:chExt cx="2465834" cy="1610783"/>
          </a:xfrm>
        </p:grpSpPr>
        <p:sp>
          <p:nvSpPr>
            <p:cNvPr id="625" name="Google Shape;625;p50"/>
            <p:cNvSpPr txBox="1"/>
            <p:nvPr/>
          </p:nvSpPr>
          <p:spPr>
            <a:xfrm>
              <a:off x="2551706" y="4478681"/>
              <a:ext cx="2357002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76747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626;p50"/>
            <p:cNvSpPr txBox="1"/>
            <p:nvPr/>
          </p:nvSpPr>
          <p:spPr>
            <a:xfrm>
              <a:off x="2442874" y="4704469"/>
              <a:ext cx="2336966" cy="13849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2800" b="1" dirty="0">
                  <a:solidFill>
                    <a:schemeClr val="accent6"/>
                  </a:solidFill>
                  <a:latin typeface="Calibri"/>
                  <a:ea typeface="Calibri"/>
                  <a:cs typeface="Calibri"/>
                  <a:sym typeface="Calibri"/>
                </a:rPr>
                <a:t>O</a:t>
              </a:r>
              <a:r>
                <a:rPr lang="cs-CZ" sz="2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značit původní zdroj tak, aby se dal dohledat</a:t>
              </a:r>
              <a:endParaRPr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7" name="Google Shape;627;p50"/>
          <p:cNvSpPr/>
          <p:nvPr/>
        </p:nvSpPr>
        <p:spPr>
          <a:xfrm>
            <a:off x="3750805" y="3434263"/>
            <a:ext cx="914400" cy="706260"/>
          </a:xfrm>
          <a:custGeom>
            <a:avLst/>
            <a:gdLst/>
            <a:ahLst/>
            <a:cxnLst/>
            <a:rect l="l" t="t" r="r" b="b"/>
            <a:pathLst>
              <a:path w="3239999" h="3032924" extrusionOk="0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8" name="Google Shape;628;p50"/>
          <p:cNvSpPr txBox="1">
            <a:spLocks noGrp="1"/>
          </p:cNvSpPr>
          <p:nvPr>
            <p:ph type="body" idx="2"/>
          </p:nvPr>
        </p:nvSpPr>
        <p:spPr>
          <a:xfrm>
            <a:off x="0" y="932724"/>
            <a:ext cx="12192000" cy="384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67476"/>
              </a:buClr>
              <a:buSzPts val="1400"/>
              <a:buNone/>
            </a:pPr>
            <a:endParaRPr/>
          </a:p>
        </p:txBody>
      </p:sp>
      <p:grpSp>
        <p:nvGrpSpPr>
          <p:cNvPr id="629" name="Google Shape;629;p50"/>
          <p:cNvGrpSpPr/>
          <p:nvPr/>
        </p:nvGrpSpPr>
        <p:grpSpPr>
          <a:xfrm>
            <a:off x="6607808" y="1982062"/>
            <a:ext cx="3811928" cy="2093993"/>
            <a:chOff x="2551706" y="4478681"/>
            <a:chExt cx="3045718" cy="2093993"/>
          </a:xfrm>
        </p:grpSpPr>
        <p:sp>
          <p:nvSpPr>
            <p:cNvPr id="630" name="Google Shape;630;p50"/>
            <p:cNvSpPr txBox="1"/>
            <p:nvPr/>
          </p:nvSpPr>
          <p:spPr>
            <a:xfrm>
              <a:off x="2551706" y="4478681"/>
              <a:ext cx="2357002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76747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p50"/>
            <p:cNvSpPr txBox="1"/>
            <p:nvPr/>
          </p:nvSpPr>
          <p:spPr>
            <a:xfrm>
              <a:off x="3260458" y="5618567"/>
              <a:ext cx="2336966" cy="9541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2800" b="1" dirty="0">
                  <a:solidFill>
                    <a:schemeClr val="accent6"/>
                  </a:solidFill>
                  <a:latin typeface="Calibri"/>
                  <a:ea typeface="Calibri"/>
                  <a:cs typeface="Calibri"/>
                  <a:sym typeface="Calibri"/>
                </a:rPr>
                <a:t>O</a:t>
              </a:r>
              <a:r>
                <a:rPr lang="cs-CZ" sz="2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dkázat na původní zdroj</a:t>
              </a:r>
              <a:endParaRPr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32" name="Google Shape;632;p50" descr="Myšlenková bublin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51720" y="2084852"/>
            <a:ext cx="1391659" cy="1391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50" descr="Kontrolní sezna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38622" y="3544387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50"/>
          <p:cNvSpPr txBox="1"/>
          <p:nvPr/>
        </p:nvSpPr>
        <p:spPr>
          <a:xfrm>
            <a:off x="8800564" y="540914"/>
            <a:ext cx="18473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51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cs-CZ"/>
              <a:t>Užitečné materiály</a:t>
            </a:r>
            <a:endParaRPr/>
          </a:p>
        </p:txBody>
      </p:sp>
      <p:sp>
        <p:nvSpPr>
          <p:cNvPr id="640" name="Google Shape;640;p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7634064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dirty="0"/>
              <a:t>Příručka </a:t>
            </a:r>
            <a:r>
              <a:rPr lang="cs-CZ" i="1" dirty="0"/>
              <a:t>Jak se vyhnout plagiátorství?</a:t>
            </a:r>
            <a:br>
              <a:rPr lang="cs-CZ" dirty="0"/>
            </a:br>
            <a:r>
              <a:rPr lang="cs-CZ" u="sng" dirty="0">
                <a:solidFill>
                  <a:schemeClr val="hlink"/>
                </a:solidFill>
                <a:hlinkClick r:id="rId3"/>
              </a:rPr>
              <a:t>https://karolinum.cz/knihy/foltynek-jak-se-vyhnout-plagiatorstvi-24022</a:t>
            </a:r>
            <a:endParaRPr lang="cs-CZ" u="sng" dirty="0">
              <a:solidFill>
                <a:schemeClr val="hlink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endParaRPr lang="cs-CZ" dirty="0"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CZ" dirty="0"/>
              <a:t>Web </a:t>
            </a:r>
            <a:r>
              <a:rPr lang="en-CZ" dirty="0">
                <a:hlinkClick r:id="rId4"/>
              </a:rPr>
              <a:t>akademickaetika.cz</a:t>
            </a:r>
            <a:endParaRPr lang="en-CZ" dirty="0"/>
          </a:p>
        </p:txBody>
      </p:sp>
      <p:pic>
        <p:nvPicPr>
          <p:cNvPr id="641" name="Google Shape;641;p51" descr="Jak se vyhnout plagiátorství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12224" y="1825625"/>
            <a:ext cx="3067693" cy="435133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9"/>
          <p:cNvSpPr txBox="1">
            <a:spLocks noGrp="1"/>
          </p:cNvSpPr>
          <p:nvPr>
            <p:ph type="body" idx="1"/>
          </p:nvPr>
        </p:nvSpPr>
        <p:spPr>
          <a:xfrm>
            <a:off x="335360" y="2660914"/>
            <a:ext cx="12192000" cy="76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</a:pPr>
            <a:r>
              <a:rPr lang="cs-CZ" sz="4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Co si představíte pod pojmem 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</a:pPr>
            <a:r>
              <a:rPr lang="cs-CZ" sz="40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plagiátorství</a:t>
            </a:r>
            <a:r>
              <a:rPr lang="cs-CZ" sz="4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/>
          </a:p>
        </p:txBody>
      </p:sp>
      <p:sp>
        <p:nvSpPr>
          <p:cNvPr id="317" name="Google Shape;317;p9"/>
          <p:cNvSpPr txBox="1">
            <a:spLocks noGrp="1"/>
          </p:cNvSpPr>
          <p:nvPr>
            <p:ph type="body" idx="2"/>
          </p:nvPr>
        </p:nvSpPr>
        <p:spPr>
          <a:xfrm>
            <a:off x="0" y="3429001"/>
            <a:ext cx="12192000" cy="384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67476"/>
              </a:buClr>
              <a:buSzPts val="2000"/>
              <a:buNone/>
            </a:pPr>
            <a:endParaRPr/>
          </a:p>
        </p:txBody>
      </p:sp>
      <p:sp>
        <p:nvSpPr>
          <p:cNvPr id="318" name="Google Shape;318;p9"/>
          <p:cNvSpPr/>
          <p:nvPr/>
        </p:nvSpPr>
        <p:spPr>
          <a:xfrm>
            <a:off x="2274314" y="2579574"/>
            <a:ext cx="914400" cy="914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8000" b="1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52"/>
          <p:cNvSpPr txBox="1">
            <a:spLocks noGrp="1"/>
          </p:cNvSpPr>
          <p:nvPr>
            <p:ph type="body" idx="1"/>
          </p:nvPr>
        </p:nvSpPr>
        <p:spPr>
          <a:xfrm>
            <a:off x="5879976" y="2924944"/>
            <a:ext cx="6096000" cy="2160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cs-CZ" sz="2400" u="sng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foltynek@fi.muni.cz</a:t>
            </a:r>
            <a:endParaRPr lang="cs-CZ" sz="2400" u="sng" dirty="0">
              <a:solidFill>
                <a:schemeClr val="bg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lang="cs-CZ" sz="2400" u="sng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sz="2400" u="sng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cs-CZ" sz="2400" u="sng" dirty="0" err="1"/>
              <a:t>www.academicintegrity.eu</a:t>
            </a:r>
            <a:endParaRPr dirty="0"/>
          </a:p>
        </p:txBody>
      </p:sp>
      <p:sp>
        <p:nvSpPr>
          <p:cNvPr id="648" name="Google Shape;648;p52"/>
          <p:cNvSpPr txBox="1">
            <a:spLocks noGrp="1"/>
          </p:cNvSpPr>
          <p:nvPr>
            <p:ph type="body" idx="2"/>
          </p:nvPr>
        </p:nvSpPr>
        <p:spPr>
          <a:xfrm>
            <a:off x="5735960" y="1772816"/>
            <a:ext cx="6096000" cy="384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r>
              <a:rPr lang="cs-CZ" sz="4000" dirty="0"/>
              <a:t>Děkuji za pozornost!</a:t>
            </a:r>
            <a:endParaRPr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53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alibri"/>
              <a:buNone/>
            </a:pPr>
            <a:r>
              <a:rPr lang="cs-CZ">
                <a:solidFill>
                  <a:schemeClr val="accent1"/>
                </a:solidFill>
              </a:rPr>
              <a:t>Použité zdroje</a:t>
            </a:r>
            <a:endParaRPr/>
          </a:p>
        </p:txBody>
      </p:sp>
      <p:sp>
        <p:nvSpPr>
          <p:cNvPr id="654" name="Google Shape;654;p53"/>
          <p:cNvSpPr txBox="1">
            <a:spLocks noGrp="1"/>
          </p:cNvSpPr>
          <p:nvPr>
            <p:ph type="body" idx="1"/>
          </p:nvPr>
        </p:nvSpPr>
        <p:spPr>
          <a:xfrm>
            <a:off x="838200" y="1532967"/>
            <a:ext cx="10515600" cy="4643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Impact of Policies for Plagiarism in Higher Education across Europe (IPPHEAE) – projekt LLP/Erasmus, 2010—2013: </a:t>
            </a:r>
            <a:r>
              <a:rPr lang="cs-CZ" u="sng">
                <a:solidFill>
                  <a:srgbClr val="005DA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www.plagiarism.cz/ippheae</a:t>
            </a:r>
            <a:r>
              <a:rPr lang="cs-CZ" u="sng">
                <a:solidFill>
                  <a:srgbClr val="005DA8"/>
                </a:solidFill>
              </a:rPr>
              <a:t>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South East European Project on Policies for Academic Integrity (SEEPPAI) – 2016—2017: </a:t>
            </a:r>
            <a:r>
              <a:rPr lang="cs-CZ" u="sng">
                <a:solidFill>
                  <a:schemeClr val="hlink"/>
                </a:solidFill>
                <a:hlinkClick r:id="rId4"/>
              </a:rPr>
              <a:t>www.plagiarism.cz/seeppai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European Network for Academic Integrity Project (2016—2019): </a:t>
            </a:r>
            <a:r>
              <a:rPr lang="cs-CZ" u="sng">
                <a:solidFill>
                  <a:schemeClr val="hlink"/>
                </a:solidFill>
                <a:hlinkClick r:id="rId5"/>
              </a:rPr>
              <a:t>www.academicintegrity.eu</a:t>
            </a:r>
            <a:r>
              <a:rPr lang="cs-CZ"/>
              <a:t>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ČESKÁ REPUBLIKA. Zákon o právu autorském, o právech souvisejících s právem autorským a o změně některých zákonů (autorský zákon). In: </a:t>
            </a:r>
            <a:r>
              <a:rPr lang="cs-CZ" i="1"/>
              <a:t>Sbírka zákonů České republiky</a:t>
            </a:r>
            <a:r>
              <a:rPr lang="cs-CZ"/>
              <a:t>. Praha: Tiskárna Ministerstva vnitra, p. o., 2000, částka 36, číslo 121/2000 Sb.</a:t>
            </a:r>
            <a:endParaRPr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5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cs-CZ"/>
              <a:t>Použití tohoto dokumentu</a:t>
            </a:r>
            <a:endParaRPr/>
          </a:p>
        </p:txBody>
      </p:sp>
      <p:sp>
        <p:nvSpPr>
          <p:cNvPr id="661" name="Google Shape;661;p54"/>
          <p:cNvSpPr txBox="1">
            <a:spLocks noGrp="1"/>
          </p:cNvSpPr>
          <p:nvPr>
            <p:ph type="body" idx="1"/>
          </p:nvPr>
        </p:nvSpPr>
        <p:spPr>
          <a:xfrm>
            <a:off x="838200" y="1532967"/>
            <a:ext cx="10515600" cy="4643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cs-CZ"/>
              <a:t>Název díla: </a:t>
            </a:r>
            <a:r>
              <a:rPr lang="cs-CZ" i="1"/>
              <a:t>Kde je hranice plagiátorství?</a:t>
            </a:r>
            <a:endParaRPr i="1"/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cs-CZ"/>
              <a:t>Autoři: </a:t>
            </a:r>
            <a:r>
              <a:rPr lang="cs-CZ" i="1"/>
              <a:t>Irene Glendinning, Tomáš Foltýnek, Dita Dlabolová, Ansgar Schäfer</a:t>
            </a:r>
            <a:endParaRPr/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cs-CZ"/>
              <a:t>Licence: </a:t>
            </a:r>
            <a:r>
              <a:rPr lang="cs-CZ" u="sng">
                <a:solidFill>
                  <a:schemeClr val="hlink"/>
                </a:solidFill>
                <a:hlinkClick r:id="rId3"/>
              </a:rPr>
              <a:t>Creative Commons Attribution-ShareAlike 4.0 International License</a:t>
            </a:r>
            <a:r>
              <a:rPr lang="cs-CZ"/>
              <a:t> (uveďte původ, zachovejte licenci, žádná další omezení)</a:t>
            </a:r>
            <a:endParaRPr/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cs-CZ"/>
              <a:t>Odkazujte se pomocí následujícího textu:</a:t>
            </a:r>
            <a:endParaRPr/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cs-CZ"/>
              <a:t> </a:t>
            </a:r>
            <a:r>
              <a:rPr lang="cs-CZ" i="1"/>
              <a:t>Kde je hranice plagiátorství? </a:t>
            </a:r>
            <a:r>
              <a:rPr lang="cs-CZ"/>
              <a:t>by </a:t>
            </a:r>
            <a:r>
              <a:rPr lang="cs-CZ" i="1"/>
              <a:t>Irene Glendinning, Tomáš Foltýnek, Dita Dlabolová, Ansgar Schäfer </a:t>
            </a:r>
            <a:r>
              <a:rPr lang="cs-CZ"/>
              <a:t>is licensed under a </a:t>
            </a:r>
            <a:r>
              <a:rPr lang="cs-CZ" u="sng">
                <a:solidFill>
                  <a:schemeClr val="hlink"/>
                </a:solidFill>
                <a:hlinkClick r:id="rId3"/>
              </a:rPr>
              <a:t>Creative Commons Attribution-ShareAlike 4.0 International License</a:t>
            </a:r>
            <a:r>
              <a:rPr lang="cs-CZ"/>
              <a:t>.</a:t>
            </a:r>
            <a:endParaRPr/>
          </a:p>
        </p:txBody>
      </p:sp>
      <p:pic>
        <p:nvPicPr>
          <p:cNvPr id="662" name="Google Shape;662;p54" descr="https://mirrors.creativecommons.org/presskit/buttons/88x31/png/by-sa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20398" y="1556792"/>
            <a:ext cx="1814386" cy="6348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0"/>
          <p:cNvSpPr txBox="1">
            <a:spLocks noGrp="1"/>
          </p:cNvSpPr>
          <p:nvPr>
            <p:ph type="title"/>
          </p:nvPr>
        </p:nvSpPr>
        <p:spPr>
          <a:xfrm>
            <a:off x="1991544" y="332656"/>
            <a:ext cx="8229600" cy="611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3700"/>
              <a:buFont typeface="Calibri"/>
              <a:buNone/>
            </a:pPr>
            <a:r>
              <a:rPr lang="cs-CZ" sz="3700"/>
              <a:t>Hlasování</a:t>
            </a:r>
            <a:endParaRPr/>
          </a:p>
        </p:txBody>
      </p:sp>
      <p:sp>
        <p:nvSpPr>
          <p:cNvPr id="324" name="Google Shape;324;p10"/>
          <p:cNvSpPr txBox="1">
            <a:spLocks noGrp="1"/>
          </p:cNvSpPr>
          <p:nvPr>
            <p:ph type="sldNum" idx="12"/>
          </p:nvPr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8A8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25" name="Google Shape;325;p10"/>
          <p:cNvGrpSpPr/>
          <p:nvPr/>
        </p:nvGrpSpPr>
        <p:grpSpPr>
          <a:xfrm>
            <a:off x="1981200" y="1955536"/>
            <a:ext cx="8229600" cy="3450983"/>
            <a:chOff x="0" y="830792"/>
            <a:chExt cx="8229600" cy="3450983"/>
          </a:xfrm>
        </p:grpSpPr>
        <p:sp>
          <p:nvSpPr>
            <p:cNvPr id="326" name="Google Shape;326;p10"/>
            <p:cNvSpPr/>
            <p:nvPr/>
          </p:nvSpPr>
          <p:spPr>
            <a:xfrm>
              <a:off x="0" y="830792"/>
              <a:ext cx="8229600" cy="1533770"/>
            </a:xfrm>
            <a:prstGeom prst="roundRect">
              <a:avLst>
                <a:gd name="adj" fmla="val 10000"/>
              </a:avLst>
            </a:prstGeom>
            <a:solidFill>
              <a:srgbClr val="C9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463965" y="1175890"/>
              <a:ext cx="843573" cy="843573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0"/>
            <p:cNvSpPr/>
            <p:nvPr/>
          </p:nvSpPr>
          <p:spPr>
            <a:xfrm>
              <a:off x="1771504" y="830792"/>
              <a:ext cx="6458095" cy="15337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0"/>
            <p:cNvSpPr txBox="1"/>
            <p:nvPr/>
          </p:nvSpPr>
          <p:spPr>
            <a:xfrm>
              <a:off x="1771504" y="830792"/>
              <a:ext cx="6458095" cy="15337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2300" tIns="162300" rIns="162300" bIns="1623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Calibri"/>
                <a:buNone/>
              </a:pPr>
              <a:r>
                <a:rPr lang="cs-CZ" sz="2500" b="0" i="0" u="sng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www.menti.com</a:t>
              </a:r>
              <a:r>
                <a:rPr lang="cs-CZ" sz="25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 </a:t>
              </a:r>
              <a:endPara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>
              <a:off x="0" y="2748005"/>
              <a:ext cx="8229600" cy="1533770"/>
            </a:xfrm>
            <a:prstGeom prst="roundRect">
              <a:avLst>
                <a:gd name="adj" fmla="val 10000"/>
              </a:avLst>
            </a:prstGeom>
            <a:solidFill>
              <a:srgbClr val="C9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463965" y="3093103"/>
              <a:ext cx="843573" cy="843573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1771504" y="2748005"/>
              <a:ext cx="6458095" cy="15337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0"/>
            <p:cNvSpPr txBox="1"/>
            <p:nvPr/>
          </p:nvSpPr>
          <p:spPr>
            <a:xfrm>
              <a:off x="1771504" y="2748005"/>
              <a:ext cx="6458095" cy="15337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2300" tIns="162300" rIns="162300" bIns="1623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Calibri"/>
                <a:buNone/>
              </a:pPr>
              <a:r>
                <a:rPr lang="cs-CZ" sz="25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Zadejte kód 79 57 23 8</a:t>
              </a:r>
              <a:endParaRPr sz="2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1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cs-CZ"/>
              <a:t>Definice plagiátorství</a:t>
            </a:r>
            <a:endParaRPr/>
          </a:p>
        </p:txBody>
      </p:sp>
      <p:sp>
        <p:nvSpPr>
          <p:cNvPr id="339" name="Google Shape;339;p11"/>
          <p:cNvSpPr txBox="1">
            <a:spLocks noGrp="1"/>
          </p:cNvSpPr>
          <p:nvPr>
            <p:ph type="body" idx="1"/>
          </p:nvPr>
        </p:nvSpPr>
        <p:spPr>
          <a:xfrm>
            <a:off x="838200" y="1532967"/>
            <a:ext cx="10515600" cy="4643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lnSpcReduction="1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cs-CZ" sz="2800" dirty="0"/>
              <a:t>využití (myšlenek, obsahu, nebo struktury) jiného díla</a:t>
            </a:r>
            <a:br>
              <a:rPr lang="cs-CZ" sz="2800" dirty="0"/>
            </a:br>
            <a:r>
              <a:rPr lang="cs-CZ" sz="2800" dirty="0"/>
              <a:t>bez řádného uvedení odkazu na zdroj</a:t>
            </a:r>
            <a:br>
              <a:rPr lang="cs-CZ" sz="2800" dirty="0"/>
            </a:br>
            <a:r>
              <a:rPr lang="cs-CZ" sz="2800" dirty="0"/>
              <a:t>k získání určité výhody tam, kde se očekává původní dílo</a:t>
            </a:r>
            <a:endParaRPr sz="2800" dirty="0"/>
          </a:p>
          <a:p>
            <a:pPr marL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775"/>
              <a:buFont typeface="Arial"/>
              <a:buNone/>
            </a:pPr>
            <a:endParaRPr sz="2800" dirty="0"/>
          </a:p>
          <a:p>
            <a:pPr marL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775"/>
              <a:buFont typeface="Arial"/>
              <a:buNone/>
            </a:pPr>
            <a:r>
              <a:rPr lang="cs-CZ" sz="2800" dirty="0" err="1"/>
              <a:t>the</a:t>
            </a:r>
            <a:r>
              <a:rPr lang="cs-CZ" sz="2800" dirty="0"/>
              <a:t> use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ideas</a:t>
            </a:r>
            <a:r>
              <a:rPr lang="cs-CZ" sz="2800" dirty="0"/>
              <a:t>, </a:t>
            </a:r>
            <a:r>
              <a:rPr lang="cs-CZ" sz="2800" dirty="0" err="1"/>
              <a:t>content</a:t>
            </a:r>
            <a:r>
              <a:rPr lang="cs-CZ" sz="2800" dirty="0"/>
              <a:t>, </a:t>
            </a:r>
            <a:r>
              <a:rPr lang="cs-CZ" sz="2800" dirty="0" err="1"/>
              <a:t>or</a:t>
            </a:r>
            <a:r>
              <a:rPr lang="cs-CZ" sz="2800" dirty="0"/>
              <a:t> </a:t>
            </a:r>
            <a:r>
              <a:rPr lang="cs-CZ" sz="2800" dirty="0" err="1"/>
              <a:t>structures</a:t>
            </a:r>
            <a:endParaRPr sz="2800" dirty="0"/>
          </a:p>
          <a:p>
            <a:pPr marL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775"/>
              <a:buFont typeface="Arial"/>
              <a:buNone/>
            </a:pPr>
            <a:r>
              <a:rPr lang="cs-CZ" sz="2800" dirty="0" err="1"/>
              <a:t>without</a:t>
            </a:r>
            <a:r>
              <a:rPr lang="cs-CZ" sz="2800" dirty="0"/>
              <a:t> </a:t>
            </a:r>
            <a:r>
              <a:rPr lang="cs-CZ" sz="2800" dirty="0" err="1"/>
              <a:t>appropriately</a:t>
            </a:r>
            <a:r>
              <a:rPr lang="cs-CZ" sz="2800" dirty="0"/>
              <a:t> </a:t>
            </a:r>
            <a:r>
              <a:rPr lang="cs-CZ" sz="2800" dirty="0" err="1"/>
              <a:t>acknowledging</a:t>
            </a:r>
            <a:r>
              <a:rPr lang="cs-CZ" sz="2800" dirty="0"/>
              <a:t> </a:t>
            </a:r>
            <a:r>
              <a:rPr lang="cs-CZ" sz="2800" dirty="0" err="1"/>
              <a:t>the</a:t>
            </a:r>
            <a:r>
              <a:rPr lang="cs-CZ" sz="2800" dirty="0"/>
              <a:t> source</a:t>
            </a:r>
            <a:endParaRPr sz="2800" dirty="0"/>
          </a:p>
          <a:p>
            <a:pPr marL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775"/>
              <a:buFont typeface="Arial"/>
              <a:buNone/>
            </a:pPr>
            <a:r>
              <a:rPr lang="cs-CZ" sz="2800" dirty="0"/>
              <a:t>to benefit in a </a:t>
            </a:r>
            <a:r>
              <a:rPr lang="cs-CZ" sz="2800" dirty="0" err="1"/>
              <a:t>setting</a:t>
            </a:r>
            <a:r>
              <a:rPr lang="cs-CZ" sz="2800" dirty="0"/>
              <a:t> </a:t>
            </a:r>
            <a:r>
              <a:rPr lang="cs-CZ" sz="2800" dirty="0" err="1"/>
              <a:t>where</a:t>
            </a:r>
            <a:r>
              <a:rPr lang="cs-CZ" sz="2800" dirty="0"/>
              <a:t> originality </a:t>
            </a:r>
            <a:r>
              <a:rPr lang="cs-CZ" sz="2800" dirty="0" err="1"/>
              <a:t>is</a:t>
            </a:r>
            <a:r>
              <a:rPr lang="cs-CZ" sz="2800" dirty="0"/>
              <a:t> </a:t>
            </a:r>
            <a:r>
              <a:rPr lang="cs-CZ" sz="2800" dirty="0" err="1"/>
              <a:t>expected</a:t>
            </a:r>
            <a:endParaRPr sz="28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20"/>
              <a:buFont typeface="Arial"/>
              <a:buNone/>
            </a:pPr>
            <a:endParaRPr sz="2220" i="1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65"/>
              <a:buNone/>
            </a:pPr>
            <a:endParaRPr sz="18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65"/>
              <a:buNone/>
            </a:pPr>
            <a:r>
              <a:rPr lang="cs-CZ" sz="1800" dirty="0"/>
              <a:t>Foltýnek, T., </a:t>
            </a:r>
            <a:r>
              <a:rPr lang="cs-CZ" sz="1800" dirty="0" err="1"/>
              <a:t>Meuschke</a:t>
            </a:r>
            <a:r>
              <a:rPr lang="cs-CZ" sz="1800" dirty="0"/>
              <a:t>, N., &amp; </a:t>
            </a:r>
            <a:r>
              <a:rPr lang="cs-CZ" sz="1800" dirty="0" err="1"/>
              <a:t>Gipp</a:t>
            </a:r>
            <a:r>
              <a:rPr lang="cs-CZ" sz="1800" dirty="0"/>
              <a:t>, B. (2019). </a:t>
            </a:r>
            <a:r>
              <a:rPr lang="cs-CZ" sz="1800" dirty="0" err="1"/>
              <a:t>Academic</a:t>
            </a:r>
            <a:r>
              <a:rPr lang="cs-CZ" sz="1800" dirty="0"/>
              <a:t> </a:t>
            </a:r>
            <a:r>
              <a:rPr lang="cs-CZ" sz="1800" dirty="0" err="1"/>
              <a:t>Plagiarism</a:t>
            </a:r>
            <a:r>
              <a:rPr lang="cs-CZ" sz="1800" dirty="0"/>
              <a:t> </a:t>
            </a:r>
            <a:r>
              <a:rPr lang="cs-CZ" sz="1800" dirty="0" err="1"/>
              <a:t>Detection</a:t>
            </a:r>
            <a:r>
              <a:rPr lang="cs-CZ" sz="1800" dirty="0"/>
              <a:t>: A </a:t>
            </a:r>
            <a:r>
              <a:rPr lang="cs-CZ" sz="1800" dirty="0" err="1"/>
              <a:t>Systematic</a:t>
            </a:r>
            <a:r>
              <a:rPr lang="cs-CZ" sz="1800" dirty="0"/>
              <a:t> </a:t>
            </a:r>
            <a:r>
              <a:rPr lang="cs-CZ" sz="1800" dirty="0" err="1"/>
              <a:t>Literature</a:t>
            </a:r>
            <a:r>
              <a:rPr lang="cs-CZ" sz="1800" dirty="0"/>
              <a:t> </a:t>
            </a:r>
            <a:r>
              <a:rPr lang="cs-CZ" sz="1800" dirty="0" err="1"/>
              <a:t>Review</a:t>
            </a:r>
            <a:r>
              <a:rPr lang="cs-CZ" sz="1800" dirty="0"/>
              <a:t>. </a:t>
            </a:r>
            <a:r>
              <a:rPr lang="cs-CZ" sz="1800" i="1" dirty="0"/>
              <a:t>ACM </a:t>
            </a:r>
            <a:r>
              <a:rPr lang="cs-CZ" sz="1800" i="1" dirty="0" err="1"/>
              <a:t>Comput</a:t>
            </a:r>
            <a:r>
              <a:rPr lang="cs-CZ" sz="1800" i="1" dirty="0"/>
              <a:t>. </a:t>
            </a:r>
            <a:r>
              <a:rPr lang="cs-CZ" sz="1800" i="1" dirty="0" err="1"/>
              <a:t>Surv</a:t>
            </a:r>
            <a:r>
              <a:rPr lang="cs-CZ" sz="1800" dirty="0"/>
              <a:t>., 52(6), 112:1--112:42. </a:t>
            </a:r>
            <a:r>
              <a:rPr lang="cs-CZ" sz="1800" u="sng" dirty="0">
                <a:solidFill>
                  <a:schemeClr val="hlink"/>
                </a:solidFill>
                <a:hlinkClick r:id="rId3"/>
              </a:rPr>
              <a:t>https://doi.org/10.1145/3345317</a:t>
            </a:r>
            <a:endParaRPr sz="18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20"/>
              <a:buNone/>
            </a:pPr>
            <a:endParaRPr sz="222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cs-CZ">
                <a:latin typeface="Calibri"/>
                <a:ea typeface="Calibri"/>
                <a:cs typeface="Calibri"/>
                <a:sym typeface="Calibri"/>
              </a:rPr>
              <a:t>Definice plagiátorství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12"/>
          <p:cNvSpPr txBox="1">
            <a:spLocks noGrp="1"/>
          </p:cNvSpPr>
          <p:nvPr>
            <p:ph type="body" idx="1"/>
          </p:nvPr>
        </p:nvSpPr>
        <p:spPr>
          <a:xfrm>
            <a:off x="838200" y="1532966"/>
            <a:ext cx="9201150" cy="4848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Obecná definice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b="1"/>
              <a:t>Využití jiných zdrojů bez jejich řádného uvedení</a:t>
            </a:r>
            <a:endParaRPr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Typicky zahrnuje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Použití práce někoho jiného a její prezentování jako práce vlastní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Nesprávné citování a odkazování na práci někoho jiného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Okopírování tabulek, obrázků, grafů atd. bez uvedení zdroje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Nepřiznání cizího přispění k prezentované práci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Autoplagiátorství (opětovné využití vlastního díla)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Může být úmyslné či neúmyslné</a:t>
            </a:r>
            <a:endParaRPr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3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cs-CZ"/>
              <a:t>Co není plagiátorství</a:t>
            </a:r>
            <a:endParaRPr/>
          </a:p>
        </p:txBody>
      </p:sp>
      <p:sp>
        <p:nvSpPr>
          <p:cNvPr id="352" name="Google Shape;352;p13"/>
          <p:cNvSpPr txBox="1">
            <a:spLocks noGrp="1"/>
          </p:cNvSpPr>
          <p:nvPr>
            <p:ph type="body" idx="1"/>
          </p:nvPr>
        </p:nvSpPr>
        <p:spPr>
          <a:xfrm>
            <a:off x="838200" y="1532967"/>
            <a:ext cx="10515600" cy="4643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cs-CZ"/>
              <a:t>Zdroj nemusíme uvádět u: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Všeobecně známých informací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Informací všeobecně známých v rámci daného oboru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cs-CZ"/>
              <a:t>Cizí přispění, které neovlivňuje obsah a myšlenky: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Jazyková korektura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Typografická korektura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Formátování práce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ENAI-muj">
  <a:themeElements>
    <a:clrScheme name="ENAI">
      <a:dk1>
        <a:srgbClr val="484749"/>
      </a:dk1>
      <a:lt1>
        <a:srgbClr val="FFFFFF"/>
      </a:lt1>
      <a:dk2>
        <a:srgbClr val="44546A"/>
      </a:dk2>
      <a:lt2>
        <a:srgbClr val="E7E6E6"/>
      </a:lt2>
      <a:accent1>
        <a:srgbClr val="009999"/>
      </a:accent1>
      <a:accent2>
        <a:srgbClr val="FFD242"/>
      </a:accent2>
      <a:accent3>
        <a:srgbClr val="EB5F9B"/>
      </a:accent3>
      <a:accent4>
        <a:srgbClr val="88868A"/>
      </a:accent4>
      <a:accent5>
        <a:srgbClr val="91C7B1"/>
      </a:accent5>
      <a:accent6>
        <a:srgbClr val="009999"/>
      </a:accent6>
      <a:hlink>
        <a:srgbClr val="009999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ncy layouts">
  <a:themeElements>
    <a:clrScheme name="ENAI">
      <a:dk1>
        <a:srgbClr val="484749"/>
      </a:dk1>
      <a:lt1>
        <a:srgbClr val="FFFFFF"/>
      </a:lt1>
      <a:dk2>
        <a:srgbClr val="44546A"/>
      </a:dk2>
      <a:lt2>
        <a:srgbClr val="E7E6E6"/>
      </a:lt2>
      <a:accent1>
        <a:srgbClr val="009999"/>
      </a:accent1>
      <a:accent2>
        <a:srgbClr val="FFD242"/>
      </a:accent2>
      <a:accent3>
        <a:srgbClr val="EB5F9B"/>
      </a:accent3>
      <a:accent4>
        <a:srgbClr val="88868A"/>
      </a:accent4>
      <a:accent5>
        <a:srgbClr val="91C7B1"/>
      </a:accent5>
      <a:accent6>
        <a:srgbClr val="009999"/>
      </a:accent6>
      <a:hlink>
        <a:srgbClr val="009999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Fancy layouts">
  <a:themeElements>
    <a:clrScheme name="Motiv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2639</TotalTime>
  <Words>2413</Words>
  <Application>Microsoft Macintosh PowerPoint</Application>
  <PresentationFormat>Widescreen</PresentationFormat>
  <Paragraphs>339</Paragraphs>
  <Slides>52</Slides>
  <Notes>51</Notes>
  <HiddenSlides>15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Calibri</vt:lpstr>
      <vt:lpstr>Arial</vt:lpstr>
      <vt:lpstr>Helvetica Neue</vt:lpstr>
      <vt:lpstr>ENAI-muj</vt:lpstr>
      <vt:lpstr>Fancy layouts</vt:lpstr>
      <vt:lpstr>1_Fancy layouts</vt:lpstr>
      <vt:lpstr>Kde je hranice plagiátorství?</vt:lpstr>
      <vt:lpstr>O autorech</vt:lpstr>
      <vt:lpstr>PowerPoint Presentation</vt:lpstr>
      <vt:lpstr>PowerPoint Presentation</vt:lpstr>
      <vt:lpstr>PowerPoint Presentation</vt:lpstr>
      <vt:lpstr>Hlasování</vt:lpstr>
      <vt:lpstr>Definice plagiátorství</vt:lpstr>
      <vt:lpstr>Definice plagiátorství</vt:lpstr>
      <vt:lpstr>Co není plagiátorství</vt:lpstr>
      <vt:lpstr>Plagiátorství a Autorský zákon</vt:lpstr>
      <vt:lpstr>PowerPoint Presentation</vt:lpstr>
      <vt:lpstr>PowerPoint Presentation</vt:lpstr>
      <vt:lpstr>Proč citovat a uvádět zdroje?</vt:lpstr>
      <vt:lpstr>Práce se zdroji – základní pojmy</vt:lpstr>
      <vt:lpstr>Jak využít cizí text ve vlastním textu</vt:lpstr>
      <vt:lpstr>Netextové informace</vt:lpstr>
      <vt:lpstr>Citační styl</vt:lpstr>
      <vt:lpstr>PowerPoint Presentation</vt:lpstr>
      <vt:lpstr>Kde je hranice plagiátorství?</vt:lpstr>
      <vt:lpstr>Posouzení scénářů</vt:lpstr>
      <vt:lpstr>Scénář č. 1</vt:lpstr>
      <vt:lpstr>Scénář č. 2</vt:lpstr>
      <vt:lpstr>Scénář č. 3</vt:lpstr>
      <vt:lpstr>Příklad: z blogu pana Jablka</vt:lpstr>
      <vt:lpstr>Příklad: z blogu pana Jablka</vt:lpstr>
      <vt:lpstr>Příklad: z blogu pana Jablka</vt:lpstr>
      <vt:lpstr>Scénář č. 4</vt:lpstr>
      <vt:lpstr>Scénář č. 5</vt:lpstr>
      <vt:lpstr>Scénář č. 6</vt:lpstr>
      <vt:lpstr>Scénář č. 7</vt:lpstr>
      <vt:lpstr>Scénář č. 8</vt:lpstr>
      <vt:lpstr>PowerPoint Presentation</vt:lpstr>
      <vt:lpstr>PowerPoint Presentation</vt:lpstr>
      <vt:lpstr>Kde je hranice?</vt:lpstr>
      <vt:lpstr>PowerPoint Presentation</vt:lpstr>
      <vt:lpstr>40 % práce okopírováno slovo od slova, bez uvozovek, bez odkazů v textu, bez uvedení zdrojů v seznamu literatury</vt:lpstr>
      <vt:lpstr>40 % práce okopírováno s některými slovy změněnými, bez uvozovek, bez odkazů v textu, bez uvedení zdrojů v seznamu literatury</vt:lpstr>
      <vt:lpstr>Co je příčinou?</vt:lpstr>
      <vt:lpstr>Čeští studenti vs. učitelé:  Proč se studenti dopouštějí plagiátorství?</vt:lpstr>
      <vt:lpstr>Čeští studenti vs. učitelé</vt:lpstr>
      <vt:lpstr>PowerPoint Presentation</vt:lpstr>
      <vt:lpstr>Jak můžeme zabránit plagiátorství?</vt:lpstr>
      <vt:lpstr>Jak můžeme odhalit plagiátorství?</vt:lpstr>
      <vt:lpstr>Detekce plagiátorství: Technický pohled</vt:lpstr>
      <vt:lpstr>PowerPoint Presentation</vt:lpstr>
      <vt:lpstr>Detekce plagiátorství</vt:lpstr>
      <vt:lpstr>Nevěřte procentům!</vt:lpstr>
      <vt:lpstr>PowerPoint Presentation</vt:lpstr>
      <vt:lpstr>Užitečné materiály</vt:lpstr>
      <vt:lpstr>PowerPoint Presentation</vt:lpstr>
      <vt:lpstr>Použité zdroje</vt:lpstr>
      <vt:lpstr>Použití tohoto dokumentu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Kde je hranice plagiátorství?</dc:title>
  <dc:creator>Tomáš Foltýnek</dc:creator>
  <cp:lastModifiedBy>Tomáš Foltýnek</cp:lastModifiedBy>
  <cp:revision>1</cp:revision>
  <dcterms:created xsi:type="dcterms:W3CDTF">2010-09-23T10:39:08Z</dcterms:created>
  <dcterms:modified xsi:type="dcterms:W3CDTF">2022-12-08T14:33:42Z</dcterms:modified>
</cp:coreProperties>
</file>