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tiff" ContentType="image/tiff"/>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83"/>
  </p:notesMasterIdLst>
  <p:sldIdLst>
    <p:sldId id="256" r:id="rId2"/>
    <p:sldId id="270" r:id="rId3"/>
    <p:sldId id="257" r:id="rId4"/>
    <p:sldId id="258" r:id="rId5"/>
    <p:sldId id="271" r:id="rId6"/>
    <p:sldId id="259" r:id="rId7"/>
    <p:sldId id="272" r:id="rId8"/>
    <p:sldId id="263" r:id="rId9"/>
    <p:sldId id="260" r:id="rId10"/>
    <p:sldId id="261" r:id="rId11"/>
    <p:sldId id="262" r:id="rId12"/>
    <p:sldId id="264" r:id="rId13"/>
    <p:sldId id="318" r:id="rId14"/>
    <p:sldId id="305" r:id="rId15"/>
    <p:sldId id="265" r:id="rId16"/>
    <p:sldId id="273" r:id="rId17"/>
    <p:sldId id="266" r:id="rId18"/>
    <p:sldId id="312" r:id="rId19"/>
    <p:sldId id="311" r:id="rId20"/>
    <p:sldId id="268" r:id="rId21"/>
    <p:sldId id="267" r:id="rId22"/>
    <p:sldId id="269" r:id="rId23"/>
    <p:sldId id="306" r:id="rId24"/>
    <p:sldId id="307" r:id="rId25"/>
    <p:sldId id="308" r:id="rId26"/>
    <p:sldId id="309" r:id="rId27"/>
    <p:sldId id="310"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319" r:id="rId45"/>
    <p:sldId id="322" r:id="rId46"/>
    <p:sldId id="323" r:id="rId47"/>
    <p:sldId id="290" r:id="rId48"/>
    <p:sldId id="320" r:id="rId49"/>
    <p:sldId id="321" r:id="rId50"/>
    <p:sldId id="291" r:id="rId51"/>
    <p:sldId id="292" r:id="rId52"/>
    <p:sldId id="293" r:id="rId53"/>
    <p:sldId id="294" r:id="rId54"/>
    <p:sldId id="295" r:id="rId55"/>
    <p:sldId id="296" r:id="rId56"/>
    <p:sldId id="297" r:id="rId57"/>
    <p:sldId id="298" r:id="rId58"/>
    <p:sldId id="299" r:id="rId59"/>
    <p:sldId id="300" r:id="rId60"/>
    <p:sldId id="301" r:id="rId61"/>
    <p:sldId id="302" r:id="rId62"/>
    <p:sldId id="303" r:id="rId63"/>
    <p:sldId id="304" r:id="rId64"/>
    <p:sldId id="313" r:id="rId65"/>
    <p:sldId id="314" r:id="rId66"/>
    <p:sldId id="335" r:id="rId67"/>
    <p:sldId id="315" r:id="rId68"/>
    <p:sldId id="316" r:id="rId69"/>
    <p:sldId id="317" r:id="rId70"/>
    <p:sldId id="328" r:id="rId71"/>
    <p:sldId id="324" r:id="rId72"/>
    <p:sldId id="327" r:id="rId73"/>
    <p:sldId id="325" r:id="rId74"/>
    <p:sldId id="326" r:id="rId75"/>
    <p:sldId id="330" r:id="rId76"/>
    <p:sldId id="329" r:id="rId77"/>
    <p:sldId id="331" r:id="rId78"/>
    <p:sldId id="332" r:id="rId79"/>
    <p:sldId id="334" r:id="rId80"/>
    <p:sldId id="336" r:id="rId81"/>
    <p:sldId id="333" r:id="rId82"/>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1bvx1AS3QQ/FYlcysFL4Vg==" hashData="F10zTcDFNBmvDaJsobYSVexshu0="/>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99"/>
    <a:srgbClr val="CCECFF"/>
    <a:srgbClr val="009999"/>
    <a:srgbClr val="00CC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1134"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92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315EAF-96A9-4E9E-9E9E-578BCEC565ED}" type="datetimeFigureOut">
              <a:rPr lang="cs-CZ" smtClean="0"/>
              <a:pPr/>
              <a:t>14.10.2019</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8192B2-3497-4F59-9004-53159910657E}" type="slidenum">
              <a:rPr lang="cs-CZ" smtClean="0"/>
              <a:pPr/>
              <a:t>‹#›</a:t>
            </a:fld>
            <a:endParaRPr lang="cs-CZ"/>
          </a:p>
        </p:txBody>
      </p:sp>
    </p:spTree>
    <p:extLst>
      <p:ext uri="{BB962C8B-B14F-4D97-AF65-F5344CB8AC3E}">
        <p14:creationId xmlns:p14="http://schemas.microsoft.com/office/powerpoint/2010/main" val="1874924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421EA5-0AF0-4A7F-B330-781E2B79E3C5}" type="slidenum">
              <a:rPr lang="en-US"/>
              <a:pPr/>
              <a:t>39</a:t>
            </a:fld>
            <a:endParaRPr 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r>
              <a:rPr lang="en-US"/>
              <a:t>Duarte and Piper, Appl. Opt. 23, 1391 1984</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Ref idx="1001">
        <a:schemeClr val="bg1"/>
      </p:bgRef>
    </p:bg>
    <p:spTree>
      <p:nvGrpSpPr>
        <p:cNvPr id="1" name=""/>
        <p:cNvGrpSpPr/>
        <p:nvPr/>
      </p:nvGrpSpPr>
      <p:grpSpPr>
        <a:xfrm>
          <a:off x="0" y="0"/>
          <a:ext cx="0" cy="0"/>
          <a:chOff x="0" y="0"/>
          <a:chExt cx="0" cy="0"/>
        </a:xfrm>
      </p:grpSpPr>
      <p:sp>
        <p:nvSpPr>
          <p:cNvPr id="8" name="Nadpis 7"/>
          <p:cNvSpPr>
            <a:spLocks noGrp="1"/>
          </p:cNvSpPr>
          <p:nvPr>
            <p:ph type="ctrTitle"/>
          </p:nvPr>
        </p:nvSpPr>
        <p:spPr>
          <a:xfrm>
            <a:off x="2286000" y="3124200"/>
            <a:ext cx="6172200" cy="1894363"/>
          </a:xfrm>
        </p:spPr>
        <p:txBody>
          <a:bodyPr/>
          <a:lstStyle>
            <a:lvl1pPr>
              <a:defRPr b="1"/>
            </a:lvl1pPr>
          </a:lstStyle>
          <a:p>
            <a:r>
              <a:rPr kumimoji="0" lang="cs-CZ" smtClean="0"/>
              <a:t>Klepnutím lze upravit styl předlohy nadpisů.</a:t>
            </a:r>
            <a:endParaRPr kumimoji="0" lang="en-US"/>
          </a:p>
        </p:txBody>
      </p:sp>
      <p:sp>
        <p:nvSpPr>
          <p:cNvPr id="9" name="Podnadpis 8"/>
          <p:cNvSpPr>
            <a:spLocks noGrp="1"/>
          </p:cNvSpPr>
          <p:nvPr>
            <p:ph type="subTitle" idx="1"/>
          </p:nvPr>
        </p:nvSpPr>
        <p:spPr>
          <a:xfrm>
            <a:off x="2286000" y="5003323"/>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smtClean="0"/>
              <a:t>Klepnutím lze upravit styl předlohy podnadpisů.</a:t>
            </a:r>
            <a:endParaRPr kumimoji="0" lang="en-US"/>
          </a:p>
        </p:txBody>
      </p:sp>
      <p:sp>
        <p:nvSpPr>
          <p:cNvPr id="28" name="Zástupný symbol pro datum 27"/>
          <p:cNvSpPr>
            <a:spLocks noGrp="1"/>
          </p:cNvSpPr>
          <p:nvPr>
            <p:ph type="dt" sz="half" idx="10"/>
          </p:nvPr>
        </p:nvSpPr>
        <p:spPr bwMode="auto">
          <a:xfrm rot="5400000">
            <a:off x="7764621" y="1174097"/>
            <a:ext cx="2286000" cy="381000"/>
          </a:xfrm>
        </p:spPr>
        <p:txBody>
          <a:bodyPr/>
          <a:lstStyle/>
          <a:p>
            <a:r>
              <a:rPr lang="cs-CZ" smtClean="0"/>
              <a:t>2010</a:t>
            </a:r>
            <a:endParaRPr lang="cs-CZ"/>
          </a:p>
        </p:txBody>
      </p:sp>
      <p:sp>
        <p:nvSpPr>
          <p:cNvPr id="17" name="Zástupný symbol pro zápatí 16"/>
          <p:cNvSpPr>
            <a:spLocks noGrp="1"/>
          </p:cNvSpPr>
          <p:nvPr>
            <p:ph type="ftr" sz="quarter" idx="11"/>
          </p:nvPr>
        </p:nvSpPr>
        <p:spPr bwMode="auto">
          <a:xfrm rot="5400000">
            <a:off x="7077269" y="4181669"/>
            <a:ext cx="3657600" cy="384048"/>
          </a:xfrm>
        </p:spPr>
        <p:txBody>
          <a:bodyPr/>
          <a:lstStyle/>
          <a:p>
            <a:r>
              <a:rPr lang="cs-CZ" smtClean="0"/>
              <a:t>prof. Otruba</a:t>
            </a:r>
            <a:endParaRPr lang="cs-CZ"/>
          </a:p>
        </p:txBody>
      </p:sp>
      <p:sp>
        <p:nvSpPr>
          <p:cNvPr id="10" name="Obdélník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Obdélník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bdélník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Obdélník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Přímá spojovací čára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Přímá spojovací čára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Přímá spojovací čára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Přímá spojovací čára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Přímá spojovací čára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Přímá spojovací čára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Obdélník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ipsa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ipsa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Elipsa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Elipsa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Elipsa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Zástupný symbol pro číslo snímku 28"/>
          <p:cNvSpPr>
            <a:spLocks noGrp="1"/>
          </p:cNvSpPr>
          <p:nvPr>
            <p:ph type="sldNum" sz="quarter" idx="12"/>
          </p:nvPr>
        </p:nvSpPr>
        <p:spPr bwMode="auto">
          <a:xfrm>
            <a:off x="1325544" y="4928703"/>
            <a:ext cx="609600" cy="517524"/>
          </a:xfrm>
        </p:spPr>
        <p:txBody>
          <a:bodyPr/>
          <a:lstStyle/>
          <a:p>
            <a:fld id="{A229F504-3BAF-467C-8F21-334C0A71552D}" type="slidenum">
              <a:rPr lang="cs-CZ" smtClean="0"/>
              <a:pPr/>
              <a:t>‹#›</a:t>
            </a:fld>
            <a:endParaRPr lang="cs-CZ"/>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r>
              <a:rPr lang="cs-CZ" smtClean="0"/>
              <a:t>2010</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A229F504-3BAF-467C-8F21-334C0A71552D}"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40"/>
            <a:ext cx="1676400" cy="5851525"/>
          </a:xfrm>
        </p:spPr>
        <p:txBody>
          <a:bodyPr vert="eaVert"/>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a:xfrm>
            <a:off x="457200" y="274639"/>
            <a:ext cx="6019800" cy="5851525"/>
          </a:xfrm>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r>
              <a:rPr lang="cs-CZ" smtClean="0"/>
              <a:t>2010</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A229F504-3BAF-467C-8F21-334C0A71552D}" type="slidenum">
              <a:rPr lang="cs-CZ" smtClean="0"/>
              <a:pPr/>
              <a:t>‹#›</a:t>
            </a:fld>
            <a:endParaRPr lang="cs-C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1139825"/>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3072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3072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126"/>
          <p:cNvSpPr>
            <a:spLocks noGrp="1" noChangeArrowheads="1"/>
          </p:cNvSpPr>
          <p:nvPr>
            <p:ph type="dt" sz="half" idx="10"/>
          </p:nvPr>
        </p:nvSpPr>
        <p:spPr>
          <a:ln/>
        </p:spPr>
        <p:txBody>
          <a:bodyPr/>
          <a:lstStyle>
            <a:lvl1pPr>
              <a:defRPr/>
            </a:lvl1pPr>
          </a:lstStyle>
          <a:p>
            <a:pPr>
              <a:defRPr/>
            </a:pPr>
            <a:r>
              <a:rPr lang="cs-CZ" smtClean="0"/>
              <a:t>2010</a:t>
            </a:r>
            <a:endParaRPr lang="cs-CZ"/>
          </a:p>
        </p:txBody>
      </p:sp>
      <p:sp>
        <p:nvSpPr>
          <p:cNvPr id="6" name="Rectangle 127"/>
          <p:cNvSpPr>
            <a:spLocks noGrp="1" noChangeArrowheads="1"/>
          </p:cNvSpPr>
          <p:nvPr>
            <p:ph type="ftr" sz="quarter" idx="11"/>
          </p:nvPr>
        </p:nvSpPr>
        <p:spPr>
          <a:ln/>
        </p:spPr>
        <p:txBody>
          <a:bodyPr/>
          <a:lstStyle>
            <a:lvl1pPr>
              <a:defRPr/>
            </a:lvl1pPr>
          </a:lstStyle>
          <a:p>
            <a:pPr>
              <a:defRPr/>
            </a:pPr>
            <a:r>
              <a:rPr lang="cs-CZ" smtClean="0"/>
              <a:t>prof. Otruba</a:t>
            </a:r>
            <a:endParaRPr lang="cs-CZ"/>
          </a:p>
        </p:txBody>
      </p:sp>
      <p:sp>
        <p:nvSpPr>
          <p:cNvPr id="7" name="Rectangle 128"/>
          <p:cNvSpPr>
            <a:spLocks noGrp="1" noChangeArrowheads="1"/>
          </p:cNvSpPr>
          <p:nvPr>
            <p:ph type="sldNum" sz="quarter" idx="12"/>
          </p:nvPr>
        </p:nvSpPr>
        <p:spPr>
          <a:ln/>
        </p:spPr>
        <p:txBody>
          <a:bodyPr/>
          <a:lstStyle>
            <a:lvl1pPr>
              <a:defRPr/>
            </a:lvl1pPr>
          </a:lstStyle>
          <a:p>
            <a:pPr>
              <a:defRPr/>
            </a:pPr>
            <a:fld id="{CC2297CF-B71E-47AA-8759-A01CB44B909C}" type="slidenum">
              <a:rPr lang="cs-CZ"/>
              <a:pPr>
                <a:defRPr/>
              </a:pPr>
              <a:t>‹#›</a:t>
            </a:fld>
            <a:endParaRPr lang="cs-CZ"/>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cSld name="Nadpis a text nad obsah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1139825"/>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8229600" cy="21891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57200" y="3941763"/>
            <a:ext cx="8229600" cy="2189162"/>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126"/>
          <p:cNvSpPr>
            <a:spLocks noGrp="1" noChangeArrowheads="1"/>
          </p:cNvSpPr>
          <p:nvPr>
            <p:ph type="dt" sz="half" idx="10"/>
          </p:nvPr>
        </p:nvSpPr>
        <p:spPr>
          <a:ln/>
        </p:spPr>
        <p:txBody>
          <a:bodyPr/>
          <a:lstStyle>
            <a:lvl1pPr>
              <a:defRPr/>
            </a:lvl1pPr>
          </a:lstStyle>
          <a:p>
            <a:pPr>
              <a:defRPr/>
            </a:pPr>
            <a:r>
              <a:rPr lang="cs-CZ" smtClean="0"/>
              <a:t>2010</a:t>
            </a:r>
            <a:endParaRPr lang="cs-CZ"/>
          </a:p>
        </p:txBody>
      </p:sp>
      <p:sp>
        <p:nvSpPr>
          <p:cNvPr id="6" name="Rectangle 127"/>
          <p:cNvSpPr>
            <a:spLocks noGrp="1" noChangeArrowheads="1"/>
          </p:cNvSpPr>
          <p:nvPr>
            <p:ph type="ftr" sz="quarter" idx="11"/>
          </p:nvPr>
        </p:nvSpPr>
        <p:spPr>
          <a:ln/>
        </p:spPr>
        <p:txBody>
          <a:bodyPr/>
          <a:lstStyle>
            <a:lvl1pPr>
              <a:defRPr/>
            </a:lvl1pPr>
          </a:lstStyle>
          <a:p>
            <a:pPr>
              <a:defRPr/>
            </a:pPr>
            <a:r>
              <a:rPr lang="cs-CZ" smtClean="0"/>
              <a:t>prof. Otruba</a:t>
            </a:r>
            <a:endParaRPr lang="cs-CZ"/>
          </a:p>
        </p:txBody>
      </p:sp>
      <p:sp>
        <p:nvSpPr>
          <p:cNvPr id="7" name="Rectangle 128"/>
          <p:cNvSpPr>
            <a:spLocks noGrp="1" noChangeArrowheads="1"/>
          </p:cNvSpPr>
          <p:nvPr>
            <p:ph type="sldNum" sz="quarter" idx="12"/>
          </p:nvPr>
        </p:nvSpPr>
        <p:spPr>
          <a:ln/>
        </p:spPr>
        <p:txBody>
          <a:bodyPr/>
          <a:lstStyle>
            <a:lvl1pPr>
              <a:defRPr/>
            </a:lvl1pPr>
          </a:lstStyle>
          <a:p>
            <a:pPr>
              <a:defRPr/>
            </a:pPr>
            <a:fld id="{08426328-110C-4878-B745-89D8654F0667}" type="slidenum">
              <a:rPr lang="cs-CZ"/>
              <a:pPr>
                <a:defRPr/>
              </a:pPr>
              <a:t>‹#›</a:t>
            </a:fld>
            <a:endParaRPr lang="cs-CZ"/>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1139825"/>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3072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91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3941763"/>
            <a:ext cx="4038600" cy="2189162"/>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126"/>
          <p:cNvSpPr>
            <a:spLocks noGrp="1" noChangeArrowheads="1"/>
          </p:cNvSpPr>
          <p:nvPr>
            <p:ph type="dt" sz="half" idx="10"/>
          </p:nvPr>
        </p:nvSpPr>
        <p:spPr>
          <a:ln/>
        </p:spPr>
        <p:txBody>
          <a:bodyPr/>
          <a:lstStyle>
            <a:lvl1pPr>
              <a:defRPr/>
            </a:lvl1pPr>
          </a:lstStyle>
          <a:p>
            <a:pPr>
              <a:defRPr/>
            </a:pPr>
            <a:r>
              <a:rPr lang="cs-CZ" smtClean="0"/>
              <a:t>2010</a:t>
            </a:r>
            <a:endParaRPr lang="cs-CZ"/>
          </a:p>
        </p:txBody>
      </p:sp>
      <p:sp>
        <p:nvSpPr>
          <p:cNvPr id="7" name="Rectangle 127"/>
          <p:cNvSpPr>
            <a:spLocks noGrp="1" noChangeArrowheads="1"/>
          </p:cNvSpPr>
          <p:nvPr>
            <p:ph type="ftr" sz="quarter" idx="11"/>
          </p:nvPr>
        </p:nvSpPr>
        <p:spPr>
          <a:ln/>
        </p:spPr>
        <p:txBody>
          <a:bodyPr/>
          <a:lstStyle>
            <a:lvl1pPr>
              <a:defRPr/>
            </a:lvl1pPr>
          </a:lstStyle>
          <a:p>
            <a:pPr>
              <a:defRPr/>
            </a:pPr>
            <a:r>
              <a:rPr lang="cs-CZ" smtClean="0"/>
              <a:t>prof. Otruba</a:t>
            </a:r>
            <a:endParaRPr lang="cs-CZ"/>
          </a:p>
        </p:txBody>
      </p:sp>
      <p:sp>
        <p:nvSpPr>
          <p:cNvPr id="8" name="Rectangle 128"/>
          <p:cNvSpPr>
            <a:spLocks noGrp="1" noChangeArrowheads="1"/>
          </p:cNvSpPr>
          <p:nvPr>
            <p:ph type="sldNum" sz="quarter" idx="12"/>
          </p:nvPr>
        </p:nvSpPr>
        <p:spPr>
          <a:ln/>
        </p:spPr>
        <p:txBody>
          <a:bodyPr/>
          <a:lstStyle>
            <a:lvl1pPr>
              <a:defRPr/>
            </a:lvl1pPr>
          </a:lstStyle>
          <a:p>
            <a:pPr>
              <a:defRPr/>
            </a:pPr>
            <a:fld id="{776B11EA-93E7-4C1F-A038-05E19536EA6A}" type="slidenum">
              <a:rPr lang="cs-CZ"/>
              <a:pPr>
                <a:defRPr/>
              </a:pPr>
              <a:t>‹#›</a:t>
            </a:fld>
            <a:endParaRPr lang="cs-CZ"/>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AndObj">
  <p:cSld name="Nadpis, 2 malé a 1 velký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1139825"/>
          </a:xfrm>
        </p:spPr>
        <p:txBody>
          <a:bodyPr/>
          <a:lstStyle/>
          <a:p>
            <a:r>
              <a:rPr lang="cs-CZ" smtClean="0"/>
              <a:t>Klepnutím lze upravit styl předlohy nadpisů.</a:t>
            </a:r>
            <a:endParaRPr lang="cs-CZ"/>
          </a:p>
        </p:txBody>
      </p:sp>
      <p:sp>
        <p:nvSpPr>
          <p:cNvPr id="3" name="Zástupný symbol pro obsah 2"/>
          <p:cNvSpPr>
            <a:spLocks noGrp="1"/>
          </p:cNvSpPr>
          <p:nvPr>
            <p:ph sz="quarter" idx="1"/>
          </p:nvPr>
        </p:nvSpPr>
        <p:spPr>
          <a:xfrm>
            <a:off x="457200" y="1600200"/>
            <a:ext cx="4038600" cy="21891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57200" y="3941763"/>
            <a:ext cx="4038600" cy="2189162"/>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half" idx="3"/>
          </p:nvPr>
        </p:nvSpPr>
        <p:spPr>
          <a:xfrm>
            <a:off x="4648200" y="1600200"/>
            <a:ext cx="4038600" cy="453072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126"/>
          <p:cNvSpPr>
            <a:spLocks noGrp="1" noChangeArrowheads="1"/>
          </p:cNvSpPr>
          <p:nvPr>
            <p:ph type="dt" sz="half" idx="10"/>
          </p:nvPr>
        </p:nvSpPr>
        <p:spPr>
          <a:ln/>
        </p:spPr>
        <p:txBody>
          <a:bodyPr/>
          <a:lstStyle>
            <a:lvl1pPr>
              <a:defRPr/>
            </a:lvl1pPr>
          </a:lstStyle>
          <a:p>
            <a:pPr>
              <a:defRPr/>
            </a:pPr>
            <a:r>
              <a:rPr lang="cs-CZ" smtClean="0"/>
              <a:t>2010</a:t>
            </a:r>
            <a:endParaRPr lang="cs-CZ"/>
          </a:p>
        </p:txBody>
      </p:sp>
      <p:sp>
        <p:nvSpPr>
          <p:cNvPr id="7" name="Rectangle 127"/>
          <p:cNvSpPr>
            <a:spLocks noGrp="1" noChangeArrowheads="1"/>
          </p:cNvSpPr>
          <p:nvPr>
            <p:ph type="ftr" sz="quarter" idx="11"/>
          </p:nvPr>
        </p:nvSpPr>
        <p:spPr>
          <a:ln/>
        </p:spPr>
        <p:txBody>
          <a:bodyPr/>
          <a:lstStyle>
            <a:lvl1pPr>
              <a:defRPr/>
            </a:lvl1pPr>
          </a:lstStyle>
          <a:p>
            <a:pPr>
              <a:defRPr/>
            </a:pPr>
            <a:r>
              <a:rPr lang="cs-CZ" smtClean="0"/>
              <a:t>prof. Otruba</a:t>
            </a:r>
            <a:endParaRPr lang="cs-CZ"/>
          </a:p>
        </p:txBody>
      </p:sp>
      <p:sp>
        <p:nvSpPr>
          <p:cNvPr id="8" name="Rectangle 128"/>
          <p:cNvSpPr>
            <a:spLocks noGrp="1" noChangeArrowheads="1"/>
          </p:cNvSpPr>
          <p:nvPr>
            <p:ph type="sldNum" sz="quarter" idx="12"/>
          </p:nvPr>
        </p:nvSpPr>
        <p:spPr>
          <a:ln/>
        </p:spPr>
        <p:txBody>
          <a:bodyPr/>
          <a:lstStyle>
            <a:lvl1pPr>
              <a:defRPr/>
            </a:lvl1pPr>
          </a:lstStyle>
          <a:p>
            <a:pPr>
              <a:defRPr/>
            </a:pPr>
            <a:fld id="{39F3DC2C-BEFB-49E0-A2E5-7551C0FFB1A4}" type="slidenum">
              <a:rPr lang="cs-CZ"/>
              <a:pPr>
                <a:defRPr/>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8" name="Zástupný symbol pro obsah 7"/>
          <p:cNvSpPr>
            <a:spLocks noGrp="1"/>
          </p:cNvSpPr>
          <p:nvPr>
            <p:ph sz="quarter" idx="1"/>
          </p:nvPr>
        </p:nvSpPr>
        <p:spPr>
          <a:xfrm>
            <a:off x="457200" y="1600200"/>
            <a:ext cx="7467600" cy="4873752"/>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7" name="Zástupný symbol pro datum 6"/>
          <p:cNvSpPr>
            <a:spLocks noGrp="1"/>
          </p:cNvSpPr>
          <p:nvPr>
            <p:ph type="dt" sz="half" idx="14"/>
          </p:nvPr>
        </p:nvSpPr>
        <p:spPr/>
        <p:txBody>
          <a:bodyPr rtlCol="0"/>
          <a:lstStyle/>
          <a:p>
            <a:r>
              <a:rPr lang="cs-CZ" smtClean="0"/>
              <a:t>2010</a:t>
            </a:r>
            <a:endParaRPr lang="cs-CZ"/>
          </a:p>
        </p:txBody>
      </p:sp>
      <p:sp>
        <p:nvSpPr>
          <p:cNvPr id="9" name="Zástupný symbol pro číslo snímku 8"/>
          <p:cNvSpPr>
            <a:spLocks noGrp="1"/>
          </p:cNvSpPr>
          <p:nvPr>
            <p:ph type="sldNum" sz="quarter" idx="15"/>
          </p:nvPr>
        </p:nvSpPr>
        <p:spPr/>
        <p:txBody>
          <a:bodyPr rtlCol="0"/>
          <a:lstStyle/>
          <a:p>
            <a:fld id="{A229F504-3BAF-467C-8F21-334C0A71552D}" type="slidenum">
              <a:rPr lang="cs-CZ" smtClean="0"/>
              <a:pPr/>
              <a:t>‹#›</a:t>
            </a:fld>
            <a:endParaRPr lang="cs-CZ"/>
          </a:p>
        </p:txBody>
      </p:sp>
      <p:sp>
        <p:nvSpPr>
          <p:cNvPr id="10" name="Zástupný symbol pro zápatí 9"/>
          <p:cNvSpPr>
            <a:spLocks noGrp="1"/>
          </p:cNvSpPr>
          <p:nvPr>
            <p:ph type="ftr" sz="quarter" idx="16"/>
          </p:nvPr>
        </p:nvSpPr>
        <p:spPr/>
        <p:txBody>
          <a:bodyPr rtlCol="0"/>
          <a:lstStyle/>
          <a:p>
            <a:r>
              <a:rPr lang="cs-CZ" smtClean="0"/>
              <a:t>prof. Otruba</a:t>
            </a:r>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Ref idx="1001">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2286000" y="2895601"/>
            <a:ext cx="6172200" cy="2053591"/>
          </a:xfrm>
        </p:spPr>
        <p:txBody>
          <a:bodyPr/>
          <a:lstStyle>
            <a:lvl1pPr algn="l">
              <a:buNone/>
              <a:defRPr sz="3000" b="1" cap="small" baseline="0"/>
            </a:lvl1pPr>
          </a:lstStyle>
          <a:p>
            <a:r>
              <a:rPr kumimoji="0" lang="cs-CZ" smtClean="0"/>
              <a:t>Klepnutím lze upravit styl předlohy nadpisů.</a:t>
            </a:r>
            <a:endParaRPr kumimoji="0" lang="en-US"/>
          </a:p>
        </p:txBody>
      </p:sp>
      <p:sp>
        <p:nvSpPr>
          <p:cNvPr id="3" name="Zástupný symbol pro text 2"/>
          <p:cNvSpPr>
            <a:spLocks noGrp="1"/>
          </p:cNvSpPr>
          <p:nvPr>
            <p:ph type="body" idx="1"/>
          </p:nvPr>
        </p:nvSpPr>
        <p:spPr>
          <a:xfrm>
            <a:off x="2286000" y="5010151"/>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smtClean="0"/>
              <a:t>Klepnutím lze upravit styly předlohy textu.</a:t>
            </a:r>
          </a:p>
        </p:txBody>
      </p:sp>
      <p:sp>
        <p:nvSpPr>
          <p:cNvPr id="4" name="Zástupný symbol pro datum 3"/>
          <p:cNvSpPr>
            <a:spLocks noGrp="1"/>
          </p:cNvSpPr>
          <p:nvPr>
            <p:ph type="dt" sz="half" idx="10"/>
          </p:nvPr>
        </p:nvSpPr>
        <p:spPr bwMode="auto">
          <a:xfrm rot="5400000">
            <a:off x="7763256" y="1170432"/>
            <a:ext cx="2286000" cy="381000"/>
          </a:xfrm>
        </p:spPr>
        <p:txBody>
          <a:bodyPr/>
          <a:lstStyle/>
          <a:p>
            <a:r>
              <a:rPr lang="cs-CZ" smtClean="0"/>
              <a:t>2010</a:t>
            </a:r>
            <a:endParaRPr lang="cs-CZ"/>
          </a:p>
        </p:txBody>
      </p:sp>
      <p:sp>
        <p:nvSpPr>
          <p:cNvPr id="5" name="Zástupný symbol pro zápatí 4"/>
          <p:cNvSpPr>
            <a:spLocks noGrp="1"/>
          </p:cNvSpPr>
          <p:nvPr>
            <p:ph type="ftr" sz="quarter" idx="11"/>
          </p:nvPr>
        </p:nvSpPr>
        <p:spPr bwMode="auto">
          <a:xfrm rot="5400000">
            <a:off x="7077456" y="4178808"/>
            <a:ext cx="3657600" cy="384048"/>
          </a:xfrm>
        </p:spPr>
        <p:txBody>
          <a:bodyPr/>
          <a:lstStyle/>
          <a:p>
            <a:r>
              <a:rPr lang="cs-CZ" smtClean="0"/>
              <a:t>prof. Otruba</a:t>
            </a:r>
            <a:endParaRPr lang="cs-CZ"/>
          </a:p>
        </p:txBody>
      </p:sp>
      <p:sp>
        <p:nvSpPr>
          <p:cNvPr id="9" name="Obdélník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Obdélník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bdélník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Obdélník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Přímá spojovací čára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Přímá spojovací čára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Přímá spojovací čára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Přímá spojovací čára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Přímá spojovací čára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Obdélník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Elipsa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Elipsa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ipsa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Elipsa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ipsa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Přímá spojovací čára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Zástupný symbol pro číslo snímku 5"/>
          <p:cNvSpPr>
            <a:spLocks noGrp="1"/>
          </p:cNvSpPr>
          <p:nvPr>
            <p:ph type="sldNum" sz="quarter" idx="12"/>
          </p:nvPr>
        </p:nvSpPr>
        <p:spPr bwMode="auto">
          <a:xfrm>
            <a:off x="1340616" y="4928703"/>
            <a:ext cx="609600" cy="517524"/>
          </a:xfrm>
        </p:spPr>
        <p:txBody>
          <a:bodyPr/>
          <a:lstStyle/>
          <a:p>
            <a:fld id="{A229F504-3BAF-467C-8F21-334C0A71552D}" type="slidenum">
              <a:rPr lang="cs-CZ" smtClean="0"/>
              <a:pPr/>
              <a:t>‹#›</a:t>
            </a:fld>
            <a:endParaRPr lang="cs-CZ"/>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5" name="Zástupný symbol pro datum 4"/>
          <p:cNvSpPr>
            <a:spLocks noGrp="1"/>
          </p:cNvSpPr>
          <p:nvPr>
            <p:ph type="dt" sz="half" idx="10"/>
          </p:nvPr>
        </p:nvSpPr>
        <p:spPr/>
        <p:txBody>
          <a:bodyPr/>
          <a:lstStyle/>
          <a:p>
            <a:r>
              <a:rPr lang="cs-CZ" smtClean="0"/>
              <a:t>2010</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A229F504-3BAF-467C-8F21-334C0A71552D}" type="slidenum">
              <a:rPr lang="cs-CZ" smtClean="0"/>
              <a:pPr/>
              <a:t>‹#›</a:t>
            </a:fld>
            <a:endParaRPr lang="cs-CZ"/>
          </a:p>
        </p:txBody>
      </p:sp>
      <p:sp>
        <p:nvSpPr>
          <p:cNvPr id="9" name="Zástupný symbol pro obsah 8"/>
          <p:cNvSpPr>
            <a:spLocks noGrp="1"/>
          </p:cNvSpPr>
          <p:nvPr>
            <p:ph sz="quarter" idx="1"/>
          </p:nvPr>
        </p:nvSpPr>
        <p:spPr>
          <a:xfrm>
            <a:off x="457200" y="1600200"/>
            <a:ext cx="3657600" cy="4572000"/>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1" name="Zástupný symbol pro obsah 10"/>
          <p:cNvSpPr>
            <a:spLocks noGrp="1"/>
          </p:cNvSpPr>
          <p:nvPr>
            <p:ph sz="quarter" idx="2"/>
          </p:nvPr>
        </p:nvSpPr>
        <p:spPr>
          <a:xfrm>
            <a:off x="4270248" y="1600200"/>
            <a:ext cx="3657600" cy="4572000"/>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1"/>
            <a:ext cx="7543800" cy="1143000"/>
          </a:xfrm>
        </p:spPr>
        <p:txBody>
          <a:bodyPr anchor="b"/>
          <a:lstStyle>
            <a:lvl1pPr>
              <a:defRPr/>
            </a:lvl1pPr>
          </a:lstStyle>
          <a:p>
            <a:r>
              <a:rPr kumimoji="0" lang="cs-CZ" smtClean="0"/>
              <a:t>Klepnutím lze upravit styl předlohy nadpisů.</a:t>
            </a:r>
            <a:endParaRPr kumimoji="0" lang="en-US"/>
          </a:p>
        </p:txBody>
      </p:sp>
      <p:sp>
        <p:nvSpPr>
          <p:cNvPr id="7" name="Zástupný symbol pro datum 6"/>
          <p:cNvSpPr>
            <a:spLocks noGrp="1"/>
          </p:cNvSpPr>
          <p:nvPr>
            <p:ph type="dt" sz="half" idx="10"/>
          </p:nvPr>
        </p:nvSpPr>
        <p:spPr/>
        <p:txBody>
          <a:bodyPr/>
          <a:lstStyle/>
          <a:p>
            <a:r>
              <a:rPr lang="cs-CZ" smtClean="0"/>
              <a:t>2010</a:t>
            </a:r>
            <a:endParaRPr lang="cs-CZ"/>
          </a:p>
        </p:txBody>
      </p:sp>
      <p:sp>
        <p:nvSpPr>
          <p:cNvPr id="8" name="Zástupný symbol pro zápatí 7"/>
          <p:cNvSpPr>
            <a:spLocks noGrp="1"/>
          </p:cNvSpPr>
          <p:nvPr>
            <p:ph type="ftr" sz="quarter" idx="11"/>
          </p:nvPr>
        </p:nvSpPr>
        <p:spPr/>
        <p:txBody>
          <a:bodyPr/>
          <a:lstStyle/>
          <a:p>
            <a:r>
              <a:rPr lang="cs-CZ" smtClean="0"/>
              <a:t>prof. Otruba</a:t>
            </a:r>
            <a:endParaRPr lang="cs-CZ"/>
          </a:p>
        </p:txBody>
      </p:sp>
      <p:sp>
        <p:nvSpPr>
          <p:cNvPr id="9" name="Zástupný symbol pro číslo snímku 8"/>
          <p:cNvSpPr>
            <a:spLocks noGrp="1"/>
          </p:cNvSpPr>
          <p:nvPr>
            <p:ph type="sldNum" sz="quarter" idx="12"/>
          </p:nvPr>
        </p:nvSpPr>
        <p:spPr/>
        <p:txBody>
          <a:bodyPr/>
          <a:lstStyle/>
          <a:p>
            <a:fld id="{A229F504-3BAF-467C-8F21-334C0A71552D}" type="slidenum">
              <a:rPr lang="cs-CZ" smtClean="0"/>
              <a:pPr/>
              <a:t>‹#›</a:t>
            </a:fld>
            <a:endParaRPr lang="cs-CZ"/>
          </a:p>
        </p:txBody>
      </p:sp>
      <p:sp>
        <p:nvSpPr>
          <p:cNvPr id="11" name="Zástupný symbol pro obsah 10"/>
          <p:cNvSpPr>
            <a:spLocks noGrp="1"/>
          </p:cNvSpPr>
          <p:nvPr>
            <p:ph sz="quarter" idx="2"/>
          </p:nvPr>
        </p:nvSpPr>
        <p:spPr>
          <a:xfrm>
            <a:off x="457200" y="2362200"/>
            <a:ext cx="3657600" cy="3886200"/>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3" name="Zástupný symbol pro obsah 12"/>
          <p:cNvSpPr>
            <a:spLocks noGrp="1"/>
          </p:cNvSpPr>
          <p:nvPr>
            <p:ph sz="quarter" idx="4"/>
          </p:nvPr>
        </p:nvSpPr>
        <p:spPr>
          <a:xfrm>
            <a:off x="4371975" y="2362200"/>
            <a:ext cx="3657600" cy="3886200"/>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2" name="Zástupný symbol pro text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cs-CZ" smtClean="0"/>
              <a:t>Klepnutím lze upravit styly předlohy textu.</a:t>
            </a:r>
          </a:p>
        </p:txBody>
      </p:sp>
      <p:sp>
        <p:nvSpPr>
          <p:cNvPr id="14" name="Zástupný symbol pro text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cs-CZ" smtClean="0"/>
              <a:t>Klepnutím lze upravit styly předlohy textu.</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6" name="Zástupný symbol pro datum 5"/>
          <p:cNvSpPr>
            <a:spLocks noGrp="1"/>
          </p:cNvSpPr>
          <p:nvPr>
            <p:ph type="dt" sz="half" idx="10"/>
          </p:nvPr>
        </p:nvSpPr>
        <p:spPr/>
        <p:txBody>
          <a:bodyPr rtlCol="0"/>
          <a:lstStyle/>
          <a:p>
            <a:r>
              <a:rPr lang="cs-CZ" smtClean="0"/>
              <a:t>2010</a:t>
            </a:r>
            <a:endParaRPr lang="cs-CZ"/>
          </a:p>
        </p:txBody>
      </p:sp>
      <p:sp>
        <p:nvSpPr>
          <p:cNvPr id="7" name="Zástupný symbol pro číslo snímku 6"/>
          <p:cNvSpPr>
            <a:spLocks noGrp="1"/>
          </p:cNvSpPr>
          <p:nvPr>
            <p:ph type="sldNum" sz="quarter" idx="11"/>
          </p:nvPr>
        </p:nvSpPr>
        <p:spPr/>
        <p:txBody>
          <a:bodyPr rtlCol="0"/>
          <a:lstStyle/>
          <a:p>
            <a:fld id="{A229F504-3BAF-467C-8F21-334C0A71552D}" type="slidenum">
              <a:rPr lang="cs-CZ" smtClean="0"/>
              <a:pPr/>
              <a:t>‹#›</a:t>
            </a:fld>
            <a:endParaRPr lang="cs-CZ"/>
          </a:p>
        </p:txBody>
      </p:sp>
      <p:sp>
        <p:nvSpPr>
          <p:cNvPr id="8" name="Zástupný symbol pro zápatí 7"/>
          <p:cNvSpPr>
            <a:spLocks noGrp="1"/>
          </p:cNvSpPr>
          <p:nvPr>
            <p:ph type="ftr" sz="quarter" idx="12"/>
          </p:nvPr>
        </p:nvSpPr>
        <p:spPr/>
        <p:txBody>
          <a:bodyPr rtlCol="0"/>
          <a:lstStyle/>
          <a:p>
            <a:r>
              <a:rPr lang="cs-CZ" smtClean="0"/>
              <a:t>prof. Otruba</a:t>
            </a:r>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r>
              <a:rPr lang="cs-CZ" smtClean="0"/>
              <a:t>2010</a:t>
            </a:r>
            <a:endParaRPr lang="cs-CZ"/>
          </a:p>
        </p:txBody>
      </p:sp>
      <p:sp>
        <p:nvSpPr>
          <p:cNvPr id="3" name="Zástupný symbol pro zápatí 2"/>
          <p:cNvSpPr>
            <a:spLocks noGrp="1"/>
          </p:cNvSpPr>
          <p:nvPr>
            <p:ph type="ftr" sz="quarter" idx="11"/>
          </p:nvPr>
        </p:nvSpPr>
        <p:spPr/>
        <p:txBody>
          <a:bodyPr/>
          <a:lstStyle/>
          <a:p>
            <a:r>
              <a:rPr lang="cs-CZ" smtClean="0"/>
              <a:t>prof. Otruba</a:t>
            </a:r>
            <a:endParaRPr lang="cs-CZ"/>
          </a:p>
        </p:txBody>
      </p:sp>
      <p:sp>
        <p:nvSpPr>
          <p:cNvPr id="4" name="Zástupný symbol pro číslo snímku 3"/>
          <p:cNvSpPr>
            <a:spLocks noGrp="1"/>
          </p:cNvSpPr>
          <p:nvPr>
            <p:ph type="sldNum" sz="quarter" idx="12"/>
          </p:nvPr>
        </p:nvSpPr>
        <p:spPr/>
        <p:txBody>
          <a:bodyPr/>
          <a:lstStyle/>
          <a:p>
            <a:fld id="{A229F504-3BAF-467C-8F21-334C0A71552D}"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bg>
      <p:bgRef idx="1001">
        <a:schemeClr val="bg1"/>
      </p:bgRef>
    </p:bg>
    <p:spTree>
      <p:nvGrpSpPr>
        <p:cNvPr id="1" name=""/>
        <p:cNvGrpSpPr/>
        <p:nvPr/>
      </p:nvGrpSpPr>
      <p:grpSpPr>
        <a:xfrm>
          <a:off x="0" y="0"/>
          <a:ext cx="0" cy="0"/>
          <a:chOff x="0" y="0"/>
          <a:chExt cx="0" cy="0"/>
        </a:xfrm>
      </p:grpSpPr>
      <p:sp>
        <p:nvSpPr>
          <p:cNvPr id="10" name="Přímá spojovací čára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Nadpis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cs-CZ" smtClean="0"/>
              <a:t>Klepnutím lze upravit styl předlohy nadpisů.</a:t>
            </a:r>
            <a:endParaRPr kumimoji="0" lang="en-US"/>
          </a:p>
        </p:txBody>
      </p:sp>
      <p:sp>
        <p:nvSpPr>
          <p:cNvPr id="3" name="Zástupný symbol pro text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cs-CZ" smtClean="0"/>
              <a:t>Klepnutím lze upravit styly předlohy textu.</a:t>
            </a:r>
          </a:p>
        </p:txBody>
      </p:sp>
      <p:sp>
        <p:nvSpPr>
          <p:cNvPr id="8" name="Přímá spojovací čára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Přímá spojovací čára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Přímá spojovací čára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bdélník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Přímá spojovací čára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Elipsa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Zástupný symbol pro obsah 17"/>
          <p:cNvSpPr>
            <a:spLocks noGrp="1"/>
          </p:cNvSpPr>
          <p:nvPr>
            <p:ph sz="quarter" idx="1"/>
          </p:nvPr>
        </p:nvSpPr>
        <p:spPr>
          <a:xfrm>
            <a:off x="304800" y="274320"/>
            <a:ext cx="5638800" cy="6327648"/>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21" name="Zástupný symbol pro datum 20"/>
          <p:cNvSpPr>
            <a:spLocks noGrp="1"/>
          </p:cNvSpPr>
          <p:nvPr>
            <p:ph type="dt" sz="half" idx="14"/>
          </p:nvPr>
        </p:nvSpPr>
        <p:spPr/>
        <p:txBody>
          <a:bodyPr rtlCol="0"/>
          <a:lstStyle/>
          <a:p>
            <a:r>
              <a:rPr lang="cs-CZ" smtClean="0"/>
              <a:t>2010</a:t>
            </a:r>
            <a:endParaRPr lang="cs-CZ"/>
          </a:p>
        </p:txBody>
      </p:sp>
      <p:sp>
        <p:nvSpPr>
          <p:cNvPr id="22" name="Zástupný symbol pro číslo snímku 21"/>
          <p:cNvSpPr>
            <a:spLocks noGrp="1"/>
          </p:cNvSpPr>
          <p:nvPr>
            <p:ph type="sldNum" sz="quarter" idx="15"/>
          </p:nvPr>
        </p:nvSpPr>
        <p:spPr/>
        <p:txBody>
          <a:bodyPr rtlCol="0"/>
          <a:lstStyle/>
          <a:p>
            <a:fld id="{A229F504-3BAF-467C-8F21-334C0A71552D}" type="slidenum">
              <a:rPr lang="cs-CZ" smtClean="0"/>
              <a:pPr/>
              <a:t>‹#›</a:t>
            </a:fld>
            <a:endParaRPr lang="cs-CZ"/>
          </a:p>
        </p:txBody>
      </p:sp>
      <p:sp>
        <p:nvSpPr>
          <p:cNvPr id="23" name="Zástupný symbol pro zápatí 22"/>
          <p:cNvSpPr>
            <a:spLocks noGrp="1"/>
          </p:cNvSpPr>
          <p:nvPr>
            <p:ph type="ftr" sz="quarter" idx="16"/>
          </p:nvPr>
        </p:nvSpPr>
        <p:spPr/>
        <p:txBody>
          <a:bodyPr rtlCol="0"/>
          <a:lstStyle/>
          <a:p>
            <a:r>
              <a:rPr lang="cs-CZ" smtClean="0"/>
              <a:t>prof. Otruba</a:t>
            </a:r>
            <a:endParaRPr lang="cs-CZ"/>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9" name="Přímá spojovací čára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Elipsa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Nadpis 1"/>
          <p:cNvSpPr>
            <a:spLocks noGrp="1"/>
          </p:cNvSpPr>
          <p:nvPr>
            <p:ph type="title"/>
          </p:nvPr>
        </p:nvSpPr>
        <p:spPr>
          <a:xfrm rot="5400000">
            <a:off x="3350133" y="3200400"/>
            <a:ext cx="6309360" cy="457200"/>
          </a:xfrm>
        </p:spPr>
        <p:txBody>
          <a:bodyPr anchor="b"/>
          <a:lstStyle>
            <a:lvl1pPr algn="l">
              <a:buNone/>
              <a:defRPr sz="2000" b="1"/>
            </a:lvl1pPr>
          </a:lstStyle>
          <a:p>
            <a:r>
              <a:rPr kumimoji="0" lang="cs-CZ" smtClean="0"/>
              <a:t>Klepnutím lze upravit styl předlohy nadpisů.</a:t>
            </a:r>
            <a:endParaRPr kumimoji="0" lang="en-US"/>
          </a:p>
        </p:txBody>
      </p:sp>
      <p:sp>
        <p:nvSpPr>
          <p:cNvPr id="3" name="Zástupný symbol pro obrázek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cs-CZ" smtClean="0"/>
              <a:t>Klepnutím na ikonu přidáte obrázek.</a:t>
            </a:r>
            <a:endParaRPr kumimoji="0" lang="en-US" dirty="0"/>
          </a:p>
        </p:txBody>
      </p:sp>
      <p:sp>
        <p:nvSpPr>
          <p:cNvPr id="4" name="Zástupný symbol pro text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cs-CZ" smtClean="0"/>
              <a:t>Klepnutím lze upravit styly předlohy textu.</a:t>
            </a:r>
          </a:p>
        </p:txBody>
      </p:sp>
      <p:sp>
        <p:nvSpPr>
          <p:cNvPr id="10" name="Přímá spojovací čára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Obdélník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Přímá spojovací čára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Přímá spojovací čára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Přímá spojovací čára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Zástupný symbol pro datum 16"/>
          <p:cNvSpPr>
            <a:spLocks noGrp="1"/>
          </p:cNvSpPr>
          <p:nvPr>
            <p:ph type="dt" sz="half" idx="10"/>
          </p:nvPr>
        </p:nvSpPr>
        <p:spPr/>
        <p:txBody>
          <a:bodyPr rtlCol="0"/>
          <a:lstStyle/>
          <a:p>
            <a:r>
              <a:rPr lang="cs-CZ" smtClean="0"/>
              <a:t>2010</a:t>
            </a:r>
            <a:endParaRPr lang="cs-CZ"/>
          </a:p>
        </p:txBody>
      </p:sp>
      <p:sp>
        <p:nvSpPr>
          <p:cNvPr id="18" name="Zástupný symbol pro číslo snímku 17"/>
          <p:cNvSpPr>
            <a:spLocks noGrp="1"/>
          </p:cNvSpPr>
          <p:nvPr>
            <p:ph type="sldNum" sz="quarter" idx="11"/>
          </p:nvPr>
        </p:nvSpPr>
        <p:spPr/>
        <p:txBody>
          <a:bodyPr rtlCol="0"/>
          <a:lstStyle/>
          <a:p>
            <a:fld id="{A229F504-3BAF-467C-8F21-334C0A71552D}" type="slidenum">
              <a:rPr lang="cs-CZ" smtClean="0"/>
              <a:pPr/>
              <a:t>‹#›</a:t>
            </a:fld>
            <a:endParaRPr lang="cs-CZ"/>
          </a:p>
        </p:txBody>
      </p:sp>
      <p:sp>
        <p:nvSpPr>
          <p:cNvPr id="21" name="Zástupný symbol pro zápatí 20"/>
          <p:cNvSpPr>
            <a:spLocks noGrp="1"/>
          </p:cNvSpPr>
          <p:nvPr>
            <p:ph type="ftr" sz="quarter" idx="12"/>
          </p:nvPr>
        </p:nvSpPr>
        <p:spPr/>
        <p:txBody>
          <a:bodyPr rtlCol="0"/>
          <a:lstStyle/>
          <a:p>
            <a:r>
              <a:rPr lang="cs-CZ" smtClean="0"/>
              <a:t>prof. Otruba</a:t>
            </a:r>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Přímá spojovací čára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Zástupný symbol pro nadpis 21"/>
          <p:cNvSpPr>
            <a:spLocks noGrp="1"/>
          </p:cNvSpPr>
          <p:nvPr>
            <p:ph type="title"/>
          </p:nvPr>
        </p:nvSpPr>
        <p:spPr>
          <a:xfrm>
            <a:off x="457200" y="274639"/>
            <a:ext cx="7467600" cy="1143000"/>
          </a:xfrm>
          <a:prstGeom prst="rect">
            <a:avLst/>
          </a:prstGeom>
        </p:spPr>
        <p:txBody>
          <a:bodyPr vert="horz" anchor="b">
            <a:normAutofit/>
          </a:bodyPr>
          <a:lstStyle/>
          <a:p>
            <a:r>
              <a:rPr kumimoji="0" lang="cs-CZ" smtClean="0"/>
              <a:t>Klepnutím lze upravit styl předlohy nadpisů.</a:t>
            </a:r>
            <a:endParaRPr kumimoji="0" lang="en-US"/>
          </a:p>
        </p:txBody>
      </p:sp>
      <p:sp>
        <p:nvSpPr>
          <p:cNvPr id="13" name="Zástupný symbol pro text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cs-CZ" smtClean="0"/>
              <a:t>Klepnutím lze upravit styly předlohy textu.</a:t>
            </a:r>
          </a:p>
          <a:p>
            <a:pPr lvl="1" eaLnBrk="1" latinLnBrk="0" hangingPunct="1"/>
            <a:r>
              <a:rPr kumimoji="0" lang="cs-CZ" smtClean="0"/>
              <a:t>Druhá úroveň</a:t>
            </a:r>
          </a:p>
          <a:p>
            <a:pPr lvl="2" eaLnBrk="1" latinLnBrk="0" hangingPunct="1"/>
            <a:r>
              <a:rPr kumimoji="0" lang="cs-CZ" smtClean="0"/>
              <a:t>Třetí úroveň</a:t>
            </a:r>
          </a:p>
          <a:p>
            <a:pPr lvl="3" eaLnBrk="1" latinLnBrk="0" hangingPunct="1"/>
            <a:r>
              <a:rPr kumimoji="0" lang="cs-CZ" smtClean="0"/>
              <a:t>Čtvrtá úroveň</a:t>
            </a:r>
          </a:p>
          <a:p>
            <a:pPr lvl="4" eaLnBrk="1" latinLnBrk="0" hangingPunct="1"/>
            <a:r>
              <a:rPr kumimoji="0" lang="cs-CZ" smtClean="0"/>
              <a:t>Pátá úroveň</a:t>
            </a:r>
            <a:endParaRPr kumimoji="0" lang="en-US"/>
          </a:p>
        </p:txBody>
      </p:sp>
      <p:sp>
        <p:nvSpPr>
          <p:cNvPr id="14" name="Zástupný symbol pro datum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r>
              <a:rPr lang="cs-CZ" smtClean="0"/>
              <a:t>2010</a:t>
            </a:r>
            <a:endParaRPr lang="cs-CZ"/>
          </a:p>
        </p:txBody>
      </p:sp>
      <p:sp>
        <p:nvSpPr>
          <p:cNvPr id="3" name="Zástupný symbol pro zápatí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r>
              <a:rPr lang="cs-CZ" smtClean="0"/>
              <a:t>prof. Otruba</a:t>
            </a:r>
            <a:endParaRPr lang="cs-CZ"/>
          </a:p>
        </p:txBody>
      </p:sp>
      <p:sp>
        <p:nvSpPr>
          <p:cNvPr id="7" name="Přímá spojovací čára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Přímá spojovací čára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Obdélník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Přímá spojovací čára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Elipsa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Zástupný symbol pro číslo snímku 22"/>
          <p:cNvSpPr>
            <a:spLocks noGrp="1"/>
          </p:cNvSpPr>
          <p:nvPr>
            <p:ph type="sldNum" sz="quarter" idx="4"/>
          </p:nvPr>
        </p:nvSpPr>
        <p:spPr>
          <a:xfrm>
            <a:off x="8129016" y="5734051"/>
            <a:ext cx="609600" cy="521208"/>
          </a:xfrm>
          <a:prstGeom prst="rect">
            <a:avLst/>
          </a:prstGeom>
        </p:spPr>
        <p:txBody>
          <a:bodyPr vert="horz" anchor="ctr"/>
          <a:lstStyle>
            <a:lvl1pPr algn="ctr" eaLnBrk="1" latinLnBrk="0" hangingPunct="1">
              <a:defRPr kumimoji="0" sz="1400" b="1">
                <a:solidFill>
                  <a:srgbClr val="FFFFFF"/>
                </a:solidFill>
              </a:defRPr>
            </a:lvl1pPr>
          </a:lstStyle>
          <a:p>
            <a:fld id="{A229F504-3BAF-467C-8F21-334C0A71552D}"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Lst>
  <p:hf hdr="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hyperlink" Target="https://www.rp-photonics.com/pockels_cells.html"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5.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5.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 Id="rId4" Type="http://schemas.openxmlformats.org/officeDocument/2006/relationships/image" Target="../media/image45.gif"/></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50.wmf"/><Relationship Id="rId4" Type="http://schemas.openxmlformats.org/officeDocument/2006/relationships/oleObject" Target="../embeddings/oleObject1.bin"/></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59.tif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63.tiff"/><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image" Target="../media/image64.tiff"/><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image" Target="../media/image69.gif"/><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image" Target="../media/image71.gif"/><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73.jpe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2.xml"/><Relationship Id="rId6" Type="http://schemas.openxmlformats.org/officeDocument/2006/relationships/hyperlink" Target="http://en.wikipedia.org/wiki/Optical_rectification" TargetMode="External"/><Relationship Id="rId5" Type="http://schemas.openxmlformats.org/officeDocument/2006/relationships/hyperlink" Target="http://en.wikipedia.org/wiki/Electric_susceptibility" TargetMode="External"/><Relationship Id="rId4" Type="http://schemas.openxmlformats.org/officeDocument/2006/relationships/image" Target="../media/image88.gif"/></Relationships>
</file>

<file path=ppt/slides/_rels/slide6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92.wmf"/></Relationships>
</file>

<file path=ppt/slides/_rels/slide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4.tiff"/><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93.wmf"/><Relationship Id="rId4" Type="http://schemas.openxmlformats.org/officeDocument/2006/relationships/oleObject" Target="../embeddings/oleObject3.bin"/></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97.gif"/><Relationship Id="rId3" Type="http://schemas.openxmlformats.org/officeDocument/2006/relationships/hyperlink" Target="http://en.wikipedia.org/wiki/Bending_magnet" TargetMode="External"/><Relationship Id="rId7" Type="http://schemas.openxmlformats.org/officeDocument/2006/relationships/image" Target="../media/image96.gif"/><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hyperlink" Target="http://en.wikipedia.org/wiki/Free_electron_laser" TargetMode="External"/><Relationship Id="rId5" Type="http://schemas.openxmlformats.org/officeDocument/2006/relationships/hyperlink" Target="http://en.wikipedia.org/wiki/Wiggler_(synchrotron)" TargetMode="External"/><Relationship Id="rId4" Type="http://schemas.openxmlformats.org/officeDocument/2006/relationships/hyperlink" Target="http://en.wikipedia.org/wiki/Undulator"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hyperlink" Target="http://upload.wikimedia.org/wikipedia/en/a/ae/Chirped_pulse_amplification.png"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err="1"/>
              <a:t>Lasers</a:t>
            </a:r>
            <a:r>
              <a:rPr lang="cs-CZ" dirty="0"/>
              <a:t> </a:t>
            </a:r>
            <a:r>
              <a:rPr lang="cs-CZ" dirty="0" smtClean="0"/>
              <a:t>- </a:t>
            </a:r>
            <a:r>
              <a:rPr lang="cs-CZ" dirty="0" err="1" smtClean="0"/>
              <a:t>instrumentation</a:t>
            </a:r>
            <a:endParaRPr lang="cs-CZ" dirty="0"/>
          </a:p>
        </p:txBody>
      </p:sp>
      <p:sp>
        <p:nvSpPr>
          <p:cNvPr id="3" name="Podnadpis 2"/>
          <p:cNvSpPr>
            <a:spLocks noGrp="1"/>
          </p:cNvSpPr>
          <p:nvPr>
            <p:ph type="subTitle" idx="1"/>
          </p:nvPr>
        </p:nvSpPr>
        <p:spPr/>
        <p:txBody>
          <a:bodyPr/>
          <a:lstStyle/>
          <a:p>
            <a:r>
              <a:rPr lang="cs-CZ" dirty="0" smtClean="0"/>
              <a:t>Vítězslav Otruba</a:t>
            </a:r>
            <a:endParaRPr lang="cs-CZ" dirty="0"/>
          </a:p>
        </p:txBody>
      </p:sp>
      <p:sp>
        <p:nvSpPr>
          <p:cNvPr id="6" name="Zástupný symbol pro číslo snímku 5"/>
          <p:cNvSpPr>
            <a:spLocks noGrp="1"/>
          </p:cNvSpPr>
          <p:nvPr>
            <p:ph type="sldNum" sz="quarter" idx="12"/>
          </p:nvPr>
        </p:nvSpPr>
        <p:spPr/>
        <p:txBody>
          <a:bodyPr/>
          <a:lstStyle/>
          <a:p>
            <a:fld id="{A229F504-3BAF-467C-8F21-334C0A71552D}" type="slidenum">
              <a:rPr lang="cs-CZ" smtClean="0"/>
              <a:pPr/>
              <a:t>1</a:t>
            </a:fld>
            <a:endParaRPr lang="cs-CZ"/>
          </a:p>
        </p:txBody>
      </p:sp>
      <p:sp>
        <p:nvSpPr>
          <p:cNvPr id="8" name="Zástupný symbol pro datum 7"/>
          <p:cNvSpPr>
            <a:spLocks noGrp="1"/>
          </p:cNvSpPr>
          <p:nvPr>
            <p:ph type="dt" sz="half" idx="10"/>
          </p:nvPr>
        </p:nvSpPr>
        <p:spPr/>
        <p:txBody>
          <a:bodyPr/>
          <a:lstStyle/>
          <a:p>
            <a:r>
              <a:rPr lang="cs-CZ" smtClean="0"/>
              <a:t>2010</a:t>
            </a:r>
            <a:endParaRPr lang="cs-CZ"/>
          </a:p>
        </p:txBody>
      </p:sp>
      <p:sp>
        <p:nvSpPr>
          <p:cNvPr id="9" name="Zástupný symbol pro zápatí 8"/>
          <p:cNvSpPr>
            <a:spLocks noGrp="1"/>
          </p:cNvSpPr>
          <p:nvPr>
            <p:ph type="ftr" sz="quarter" idx="11"/>
          </p:nvPr>
        </p:nvSpPr>
        <p:spPr/>
        <p:txBody>
          <a:bodyPr/>
          <a:lstStyle/>
          <a:p>
            <a:r>
              <a:rPr lang="cs-CZ" smtClean="0"/>
              <a:t>prof. Otruba</a:t>
            </a:r>
            <a:endParaRPr lang="cs-CZ"/>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9"/>
            <a:ext cx="8003232" cy="1143000"/>
          </a:xfrm>
        </p:spPr>
        <p:txBody>
          <a:bodyPr/>
          <a:lstStyle/>
          <a:p>
            <a:r>
              <a:rPr lang="en-US" sz="3200" dirty="0" smtClean="0"/>
              <a:t>Neodymium energy level diagram of </a:t>
            </a:r>
            <a:r>
              <a:rPr lang="en-US" sz="3200" dirty="0" err="1" smtClean="0"/>
              <a:t>N</a:t>
            </a:r>
            <a:r>
              <a:rPr lang="en-US" sz="3200" cap="none" dirty="0" err="1" smtClean="0"/>
              <a:t>d</a:t>
            </a:r>
            <a:r>
              <a:rPr lang="en-US" sz="3200" cap="none" dirty="0" smtClean="0"/>
              <a:t> in</a:t>
            </a:r>
            <a:r>
              <a:rPr lang="en-US" sz="3200" dirty="0" smtClean="0"/>
              <a:t>: </a:t>
            </a:r>
            <a:r>
              <a:rPr lang="en-US" sz="3200" dirty="0" err="1" smtClean="0"/>
              <a:t>YAG</a:t>
            </a:r>
            <a:r>
              <a:rPr lang="en-US" sz="3200" dirty="0" smtClean="0"/>
              <a:t> laser</a:t>
            </a:r>
            <a:endParaRPr lang="en-US" dirty="0"/>
          </a:p>
        </p:txBody>
      </p:sp>
      <p:sp>
        <p:nvSpPr>
          <p:cNvPr id="3" name="Zástupný symbol pro datum 2"/>
          <p:cNvSpPr>
            <a:spLocks noGrp="1"/>
          </p:cNvSpPr>
          <p:nvPr>
            <p:ph type="dt" sz="half" idx="10"/>
          </p:nvPr>
        </p:nvSpPr>
        <p:spPr/>
        <p:txBody>
          <a:bodyPr/>
          <a:lstStyle/>
          <a:p>
            <a:r>
              <a:rPr lang="en-US" dirty="0" smtClean="0"/>
              <a:t>2010</a:t>
            </a:r>
            <a:endParaRPr lang="en-US" dirty="0"/>
          </a:p>
        </p:txBody>
      </p:sp>
      <p:sp>
        <p:nvSpPr>
          <p:cNvPr id="4" name="Zástupný symbol pro zápatí 3"/>
          <p:cNvSpPr>
            <a:spLocks noGrp="1"/>
          </p:cNvSpPr>
          <p:nvPr>
            <p:ph type="ftr" sz="quarter" idx="11"/>
          </p:nvPr>
        </p:nvSpPr>
        <p:spPr/>
        <p:txBody>
          <a:bodyPr/>
          <a:lstStyle/>
          <a:p>
            <a:r>
              <a:rPr lang="en-US" dirty="0" smtClean="0"/>
              <a:t>prof. </a:t>
            </a:r>
            <a:r>
              <a:rPr lang="en-US" dirty="0" err="1" smtClean="0"/>
              <a:t>Otruba</a:t>
            </a:r>
            <a:endParaRPr lang="en-US" dirty="0"/>
          </a:p>
        </p:txBody>
      </p:sp>
      <p:sp>
        <p:nvSpPr>
          <p:cNvPr id="5" name="Zástupný symbol pro číslo snímku 4"/>
          <p:cNvSpPr>
            <a:spLocks noGrp="1"/>
          </p:cNvSpPr>
          <p:nvPr>
            <p:ph type="sldNum" sz="quarter" idx="12"/>
          </p:nvPr>
        </p:nvSpPr>
        <p:spPr/>
        <p:txBody>
          <a:bodyPr/>
          <a:lstStyle/>
          <a:p>
            <a:fld id="{A229F504-3BAF-467C-8F21-334C0A71552D}" type="slidenum">
              <a:rPr lang="en-US" smtClean="0"/>
              <a:pPr/>
              <a:t>10</a:t>
            </a:fld>
            <a:endParaRPr lang="en-US" dirty="0"/>
          </a:p>
        </p:txBody>
      </p:sp>
      <p:sp>
        <p:nvSpPr>
          <p:cNvPr id="6" name="Zástupný symbol pro obsah 5"/>
          <p:cNvSpPr>
            <a:spLocks noGrp="1"/>
          </p:cNvSpPr>
          <p:nvPr>
            <p:ph sz="quarter" idx="1"/>
          </p:nvPr>
        </p:nvSpPr>
        <p:spPr/>
        <p:txBody>
          <a:bodyPr>
            <a:normAutofit lnSpcReduction="10000"/>
          </a:bodyPr>
          <a:lstStyle/>
          <a:p>
            <a:r>
              <a:rPr lang="en-US" dirty="0" err="1" smtClean="0"/>
              <a:t>Nd</a:t>
            </a:r>
            <a:r>
              <a:rPr lang="en-US" baseline="30000" dirty="0" err="1" smtClean="0"/>
              <a:t>3</a:t>
            </a:r>
            <a:r>
              <a:rPr lang="en-US" baseline="30000" dirty="0" smtClean="0"/>
              <a:t>+</a:t>
            </a:r>
            <a:r>
              <a:rPr lang="en-US" dirty="0" smtClean="0"/>
              <a:t> in yttrium-aluminum garnet (</a:t>
            </a:r>
            <a:r>
              <a:rPr lang="en-US" dirty="0" err="1" smtClean="0"/>
              <a:t>Y</a:t>
            </a:r>
            <a:r>
              <a:rPr lang="en-US" baseline="-25000" dirty="0" err="1" smtClean="0"/>
              <a:t>3</a:t>
            </a:r>
            <a:r>
              <a:rPr lang="en-US" dirty="0" err="1" smtClean="0"/>
              <a:t>Al</a:t>
            </a:r>
            <a:r>
              <a:rPr lang="en-US" baseline="-25000" dirty="0" err="1" smtClean="0"/>
              <a:t>5</a:t>
            </a:r>
            <a:r>
              <a:rPr lang="en-US" dirty="0" err="1" smtClean="0"/>
              <a:t>O</a:t>
            </a:r>
            <a:r>
              <a:rPr lang="en-US" baseline="-25000" dirty="0" err="1" smtClean="0"/>
              <a:t>12</a:t>
            </a:r>
            <a:r>
              <a:rPr lang="en-US" dirty="0" smtClean="0"/>
              <a:t>) replaces ions </a:t>
            </a:r>
            <a:r>
              <a:rPr lang="en-US" dirty="0" err="1" smtClean="0"/>
              <a:t>Y</a:t>
            </a:r>
            <a:r>
              <a:rPr lang="en-US" baseline="30000" dirty="0" err="1" smtClean="0"/>
              <a:t>3</a:t>
            </a:r>
            <a:r>
              <a:rPr lang="en-US" baseline="30000" dirty="0" smtClean="0"/>
              <a:t>+</a:t>
            </a:r>
            <a:r>
              <a:rPr lang="en-US" dirty="0" smtClean="0"/>
              <a:t>. </a:t>
            </a:r>
            <a:r>
              <a:rPr lang="en-US" dirty="0" err="1" smtClean="0"/>
              <a:t>Monocrystals</a:t>
            </a:r>
            <a:r>
              <a:rPr lang="en-US" dirty="0" smtClean="0"/>
              <a:t> are mechanically strong, thermally stable with minimal optical defects unlike neodymium glasses. Xenon lamps or laser or LED diodes are used for pumping.</a:t>
            </a:r>
            <a:endParaRPr lang="en-US" dirty="0"/>
          </a:p>
        </p:txBody>
      </p:sp>
      <p:pic>
        <p:nvPicPr>
          <p:cNvPr id="8" name="Picture 9" descr="neodym"/>
          <p:cNvPicPr>
            <a:picLocks noGrp="1" noChangeAspect="1" noChangeArrowheads="1"/>
          </p:cNvPicPr>
          <p:nvPr>
            <p:ph sz="quarter" idx="2"/>
          </p:nvPr>
        </p:nvPicPr>
        <p:blipFill>
          <a:blip r:embed="rId2" cstate="print">
            <a:lum contrast="40000"/>
          </a:blip>
          <a:stretch>
            <a:fillRect/>
          </a:stretch>
        </p:blipFill>
        <p:spPr>
          <a:xfrm>
            <a:off x="4298653" y="1448501"/>
            <a:ext cx="3720125" cy="468860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Neodymium</a:t>
            </a:r>
            <a:r>
              <a:rPr lang="cs-CZ" dirty="0"/>
              <a:t> laser</a:t>
            </a:r>
          </a:p>
        </p:txBody>
      </p:sp>
      <p:sp>
        <p:nvSpPr>
          <p:cNvPr id="3" name="Zástupný symbol pro datum 2"/>
          <p:cNvSpPr>
            <a:spLocks noGrp="1"/>
          </p:cNvSpPr>
          <p:nvPr>
            <p:ph type="dt" sz="half" idx="14"/>
          </p:nvPr>
        </p:nvSpPr>
        <p:spPr/>
        <p:txBody>
          <a:bodyPr/>
          <a:lstStyle/>
          <a:p>
            <a:r>
              <a:rPr lang="cs-CZ" smtClean="0"/>
              <a:t>2010</a:t>
            </a:r>
            <a:endParaRPr lang="cs-CZ"/>
          </a:p>
        </p:txBody>
      </p:sp>
      <p:sp>
        <p:nvSpPr>
          <p:cNvPr id="5" name="Zástupný symbol pro číslo snímku 4"/>
          <p:cNvSpPr>
            <a:spLocks noGrp="1"/>
          </p:cNvSpPr>
          <p:nvPr>
            <p:ph type="sldNum" sz="quarter" idx="15"/>
          </p:nvPr>
        </p:nvSpPr>
        <p:spPr/>
        <p:txBody>
          <a:bodyPr/>
          <a:lstStyle/>
          <a:p>
            <a:fld id="{A229F504-3BAF-467C-8F21-334C0A71552D}" type="slidenum">
              <a:rPr lang="cs-CZ" smtClean="0"/>
              <a:pPr/>
              <a:t>11</a:t>
            </a:fld>
            <a:endParaRPr lang="cs-CZ"/>
          </a:p>
        </p:txBody>
      </p:sp>
      <p:sp>
        <p:nvSpPr>
          <p:cNvPr id="4" name="Zástupný symbol pro zápatí 3"/>
          <p:cNvSpPr>
            <a:spLocks noGrp="1"/>
          </p:cNvSpPr>
          <p:nvPr>
            <p:ph type="ftr" sz="quarter" idx="16"/>
          </p:nvPr>
        </p:nvSpPr>
        <p:spPr/>
        <p:txBody>
          <a:bodyPr/>
          <a:lstStyle/>
          <a:p>
            <a:r>
              <a:rPr lang="cs-CZ" smtClean="0"/>
              <a:t>prof. Otruba</a:t>
            </a:r>
            <a:endParaRPr lang="cs-CZ"/>
          </a:p>
        </p:txBody>
      </p:sp>
      <p:pic>
        <p:nvPicPr>
          <p:cNvPr id="9" name="Picture 4" descr="Neodymium laser z"/>
          <p:cNvPicPr>
            <a:picLocks noGrp="1" noChangeAspect="1" noChangeArrowheads="1"/>
          </p:cNvPicPr>
          <p:nvPr>
            <p:ph sz="quarter" idx="1"/>
          </p:nvPr>
        </p:nvPicPr>
        <p:blipFill>
          <a:blip r:embed="rId2" cstate="print"/>
          <a:srcRect/>
          <a:stretch>
            <a:fillRect/>
          </a:stretch>
        </p:blipFill>
        <p:spPr>
          <a:xfrm>
            <a:off x="457200" y="1916833"/>
            <a:ext cx="7643192" cy="4043248"/>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Passive</a:t>
            </a:r>
            <a:r>
              <a:rPr lang="cs-CZ" dirty="0"/>
              <a:t> Q-</a:t>
            </a:r>
            <a:r>
              <a:rPr lang="cs-CZ" dirty="0" err="1"/>
              <a:t>modulation</a:t>
            </a:r>
            <a:r>
              <a:rPr lang="cs-CZ" dirty="0"/>
              <a:t> </a:t>
            </a:r>
            <a:r>
              <a:rPr lang="cs-CZ" dirty="0" err="1"/>
              <a:t>V</a:t>
            </a:r>
            <a:r>
              <a:rPr lang="cs-CZ" baseline="30000" dirty="0" err="1" smtClean="0"/>
              <a:t>3</a:t>
            </a:r>
            <a:r>
              <a:rPr lang="cs-CZ" dirty="0" smtClean="0"/>
              <a:t>+:YAG</a:t>
            </a:r>
            <a:endParaRPr lang="cs-CZ" dirty="0"/>
          </a:p>
        </p:txBody>
      </p:sp>
      <p:sp>
        <p:nvSpPr>
          <p:cNvPr id="4" name="Zástupný symbol pro datum 3"/>
          <p:cNvSpPr>
            <a:spLocks noGrp="1"/>
          </p:cNvSpPr>
          <p:nvPr>
            <p:ph type="dt" sz="half" idx="10"/>
          </p:nvPr>
        </p:nvSpPr>
        <p:spPr/>
        <p:txBody>
          <a:bodyPr/>
          <a:lstStyle/>
          <a:p>
            <a:r>
              <a:rPr lang="cs-CZ" smtClean="0"/>
              <a:t>2010</a:t>
            </a:r>
            <a:endParaRPr lang="cs-CZ"/>
          </a:p>
        </p:txBody>
      </p:sp>
      <p:sp>
        <p:nvSpPr>
          <p:cNvPr id="5" name="Zástupný symbol pro číslo snímku 4"/>
          <p:cNvSpPr>
            <a:spLocks noGrp="1"/>
          </p:cNvSpPr>
          <p:nvPr>
            <p:ph type="sldNum" sz="quarter" idx="11"/>
          </p:nvPr>
        </p:nvSpPr>
        <p:spPr/>
        <p:txBody>
          <a:bodyPr/>
          <a:lstStyle/>
          <a:p>
            <a:fld id="{A229F504-3BAF-467C-8F21-334C0A71552D}" type="slidenum">
              <a:rPr lang="cs-CZ" smtClean="0"/>
              <a:pPr/>
              <a:t>12</a:t>
            </a:fld>
            <a:endParaRPr lang="cs-CZ"/>
          </a:p>
        </p:txBody>
      </p:sp>
      <p:sp>
        <p:nvSpPr>
          <p:cNvPr id="6" name="Zástupný symbol pro zápatí 5"/>
          <p:cNvSpPr>
            <a:spLocks noGrp="1"/>
          </p:cNvSpPr>
          <p:nvPr>
            <p:ph type="ftr" sz="quarter" idx="12"/>
          </p:nvPr>
        </p:nvSpPr>
        <p:spPr/>
        <p:txBody>
          <a:bodyPr/>
          <a:lstStyle/>
          <a:p>
            <a:r>
              <a:rPr lang="cs-CZ" smtClean="0"/>
              <a:t>prof. Otruba</a:t>
            </a:r>
            <a:endParaRPr lang="cs-CZ"/>
          </a:p>
        </p:txBody>
      </p:sp>
      <p:pic>
        <p:nvPicPr>
          <p:cNvPr id="7" name="Picture 10" descr="laser_nd_10"/>
          <p:cNvPicPr>
            <a:picLocks noChangeAspect="1" noChangeArrowheads="1"/>
          </p:cNvPicPr>
          <p:nvPr/>
        </p:nvPicPr>
        <p:blipFill>
          <a:blip r:embed="rId2" cstate="print"/>
          <a:srcRect/>
          <a:stretch>
            <a:fillRect/>
          </a:stretch>
        </p:blipFill>
        <p:spPr>
          <a:xfrm>
            <a:off x="251520" y="1628800"/>
            <a:ext cx="3600450" cy="2298700"/>
          </a:xfrm>
          <a:prstGeom prst="rect">
            <a:avLst/>
          </a:prstGeom>
        </p:spPr>
      </p:pic>
      <p:pic>
        <p:nvPicPr>
          <p:cNvPr id="8" name="Picture 12" descr="laser_nd_12"/>
          <p:cNvPicPr>
            <a:picLocks noChangeAspect="1" noChangeArrowheads="1"/>
          </p:cNvPicPr>
          <p:nvPr/>
        </p:nvPicPr>
        <p:blipFill>
          <a:blip r:embed="rId3" cstate="print">
            <a:lum contrast="18000"/>
          </a:blip>
          <a:srcRect/>
          <a:stretch>
            <a:fillRect/>
          </a:stretch>
        </p:blipFill>
        <p:spPr>
          <a:xfrm>
            <a:off x="251520" y="4365104"/>
            <a:ext cx="3717925" cy="1711325"/>
          </a:xfrm>
          <a:prstGeom prst="rect">
            <a:avLst/>
          </a:prstGeom>
        </p:spPr>
      </p:pic>
      <p:pic>
        <p:nvPicPr>
          <p:cNvPr id="9" name="Picture 13" descr="laser_nd_11"/>
          <p:cNvPicPr>
            <a:picLocks noChangeAspect="1" noChangeArrowheads="1"/>
          </p:cNvPicPr>
          <p:nvPr/>
        </p:nvPicPr>
        <p:blipFill>
          <a:blip r:embed="rId4" cstate="print">
            <a:lum contrast="30000"/>
          </a:blip>
          <a:srcRect l="3242" r="4353"/>
          <a:stretch>
            <a:fillRect/>
          </a:stretch>
        </p:blipFill>
        <p:spPr>
          <a:xfrm>
            <a:off x="3995936" y="1628800"/>
            <a:ext cx="4104456" cy="449897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cs-CZ" dirty="0"/>
              <a:t>Green laser pointer</a:t>
            </a:r>
          </a:p>
        </p:txBody>
      </p:sp>
      <p:sp>
        <p:nvSpPr>
          <p:cNvPr id="3" name="Zástupný symbol pro datum 2"/>
          <p:cNvSpPr>
            <a:spLocks noGrp="1"/>
          </p:cNvSpPr>
          <p:nvPr>
            <p:ph type="dt" sz="half" idx="14"/>
          </p:nvPr>
        </p:nvSpPr>
        <p:spPr/>
        <p:txBody>
          <a:bodyPr/>
          <a:lstStyle/>
          <a:p>
            <a:r>
              <a:rPr lang="cs-CZ" smtClean="0"/>
              <a:t>2010</a:t>
            </a:r>
            <a:endParaRPr lang="cs-CZ"/>
          </a:p>
        </p:txBody>
      </p:sp>
      <p:sp>
        <p:nvSpPr>
          <p:cNvPr id="5" name="Zástupný symbol pro číslo snímku 4"/>
          <p:cNvSpPr>
            <a:spLocks noGrp="1"/>
          </p:cNvSpPr>
          <p:nvPr>
            <p:ph type="sldNum" sz="quarter" idx="15"/>
          </p:nvPr>
        </p:nvSpPr>
        <p:spPr/>
        <p:txBody>
          <a:bodyPr/>
          <a:lstStyle/>
          <a:p>
            <a:fld id="{A229F504-3BAF-467C-8F21-334C0A71552D}" type="slidenum">
              <a:rPr lang="cs-CZ" smtClean="0"/>
              <a:pPr/>
              <a:t>13</a:t>
            </a:fld>
            <a:endParaRPr lang="cs-CZ"/>
          </a:p>
        </p:txBody>
      </p:sp>
      <p:sp>
        <p:nvSpPr>
          <p:cNvPr id="4" name="Zástupný symbol pro zápatí 3"/>
          <p:cNvSpPr>
            <a:spLocks noGrp="1"/>
          </p:cNvSpPr>
          <p:nvPr>
            <p:ph type="ftr" sz="quarter" idx="16"/>
          </p:nvPr>
        </p:nvSpPr>
        <p:spPr/>
        <p:txBody>
          <a:bodyPr/>
          <a:lstStyle/>
          <a:p>
            <a:r>
              <a:rPr lang="cs-CZ" smtClean="0"/>
              <a:t>prof. Otruba</a:t>
            </a:r>
            <a:endParaRPr lang="cs-CZ"/>
          </a:p>
        </p:txBody>
      </p:sp>
      <p:pic>
        <p:nvPicPr>
          <p:cNvPr id="82946" name="Picture 2"/>
          <p:cNvPicPr>
            <a:picLocks noGrp="1" noChangeAspect="1" noChangeArrowheads="1"/>
          </p:cNvPicPr>
          <p:nvPr>
            <p:ph sz="quarter" idx="1"/>
          </p:nvPr>
        </p:nvPicPr>
        <p:blipFill>
          <a:blip r:embed="rId2" cstate="print"/>
          <a:srcRect/>
          <a:stretch>
            <a:fillRect/>
          </a:stretch>
        </p:blipFill>
        <p:spPr bwMode="auto">
          <a:xfrm>
            <a:off x="1150573" y="1600200"/>
            <a:ext cx="6080853" cy="4873625"/>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adpis 9"/>
          <p:cNvSpPr>
            <a:spLocks noGrp="1"/>
          </p:cNvSpPr>
          <p:nvPr>
            <p:ph type="title"/>
          </p:nvPr>
        </p:nvSpPr>
        <p:spPr/>
        <p:txBody>
          <a:bodyPr/>
          <a:lstStyle/>
          <a:p>
            <a:r>
              <a:rPr lang="cs-CZ" dirty="0"/>
              <a:t>Green laser pointer</a:t>
            </a:r>
          </a:p>
        </p:txBody>
      </p:sp>
      <p:sp>
        <p:nvSpPr>
          <p:cNvPr id="5" name="Zástupný symbol pro datum 4"/>
          <p:cNvSpPr>
            <a:spLocks noGrp="1"/>
          </p:cNvSpPr>
          <p:nvPr>
            <p:ph type="dt" sz="half" idx="10"/>
          </p:nvPr>
        </p:nvSpPr>
        <p:spPr/>
        <p:txBody>
          <a:bodyPr/>
          <a:lstStyle/>
          <a:p>
            <a:pPr>
              <a:defRPr/>
            </a:pPr>
            <a:r>
              <a:rPr lang="cs-CZ" smtClean="0"/>
              <a:t>2010</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CC2297CF-B71E-47AA-8759-A01CB44B909C}" type="slidenum">
              <a:rPr lang="cs-CZ" smtClean="0"/>
              <a:pPr>
                <a:defRPr/>
              </a:pPr>
              <a:t>14</a:t>
            </a:fld>
            <a:endParaRPr lang="cs-CZ"/>
          </a:p>
        </p:txBody>
      </p:sp>
      <p:pic>
        <p:nvPicPr>
          <p:cNvPr id="8" name="Zástupný symbol pro obsah 7" descr="ukazovátko2.bmp"/>
          <p:cNvPicPr>
            <a:picLocks noGrp="1" noChangeAspect="1"/>
          </p:cNvPicPr>
          <p:nvPr>
            <p:ph sz="quarter" idx="1"/>
          </p:nvPr>
        </p:nvPicPr>
        <p:blipFill>
          <a:blip r:embed="rId2" cstate="print"/>
          <a:stretch>
            <a:fillRect/>
          </a:stretch>
        </p:blipFill>
        <p:spPr>
          <a:xfrm>
            <a:off x="635293" y="4293096"/>
            <a:ext cx="3488165" cy="2088232"/>
          </a:xfrm>
        </p:spPr>
      </p:pic>
      <p:pic>
        <p:nvPicPr>
          <p:cNvPr id="13" name="Obrázek 12" descr="ukazovátko1.bmp"/>
          <p:cNvPicPr>
            <a:picLocks noChangeAspect="1"/>
          </p:cNvPicPr>
          <p:nvPr/>
        </p:nvPicPr>
        <p:blipFill>
          <a:blip r:embed="rId3" cstate="print"/>
          <a:stretch>
            <a:fillRect/>
          </a:stretch>
        </p:blipFill>
        <p:spPr>
          <a:xfrm>
            <a:off x="4644008" y="4300740"/>
            <a:ext cx="2520280" cy="2148238"/>
          </a:xfrm>
          <a:prstGeom prst="rect">
            <a:avLst/>
          </a:prstGeom>
        </p:spPr>
      </p:pic>
      <p:pic>
        <p:nvPicPr>
          <p:cNvPr id="11" name="Zástupný symbol pro obsah 10" descr="modull.jpg"/>
          <p:cNvPicPr>
            <a:picLocks noGrp="1" noChangeAspect="1"/>
          </p:cNvPicPr>
          <p:nvPr>
            <p:ph sz="quarter" idx="2"/>
          </p:nvPr>
        </p:nvPicPr>
        <p:blipFill>
          <a:blip r:embed="rId4" cstate="print"/>
          <a:stretch>
            <a:fillRect/>
          </a:stretch>
        </p:blipFill>
        <p:spPr>
          <a:xfrm>
            <a:off x="1331640" y="1556792"/>
            <a:ext cx="5241776" cy="2499244"/>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r>
              <a:rPr lang="cs-CZ" dirty="0" err="1"/>
              <a:t>Active</a:t>
            </a:r>
            <a:r>
              <a:rPr lang="cs-CZ" dirty="0"/>
              <a:t> Q-</a:t>
            </a:r>
            <a:r>
              <a:rPr lang="cs-CZ" dirty="0" err="1"/>
              <a:t>modulation</a:t>
            </a:r>
            <a:endParaRPr lang="cs-CZ" dirty="0"/>
          </a:p>
        </p:txBody>
      </p:sp>
      <p:sp>
        <p:nvSpPr>
          <p:cNvPr id="7" name="Zástupný symbol pro obsah 6"/>
          <p:cNvSpPr>
            <a:spLocks noGrp="1"/>
          </p:cNvSpPr>
          <p:nvPr>
            <p:ph sz="quarter" idx="1"/>
          </p:nvPr>
        </p:nvSpPr>
        <p:spPr/>
        <p:txBody>
          <a:bodyPr/>
          <a:lstStyle/>
          <a:p>
            <a:r>
              <a:rPr lang="en-US" dirty="0"/>
              <a:t>In this case, the Q </a:t>
            </a:r>
            <a:r>
              <a:rPr lang="cs-CZ" dirty="0" err="1" smtClean="0"/>
              <a:t>of</a:t>
            </a:r>
            <a:r>
              <a:rPr lang="cs-CZ" dirty="0" smtClean="0"/>
              <a:t> </a:t>
            </a:r>
            <a:r>
              <a:rPr lang="en-US" dirty="0" smtClean="0"/>
              <a:t>resonator </a:t>
            </a:r>
            <a:r>
              <a:rPr lang="en-US" dirty="0"/>
              <a:t>is modulated by optical shutters, such as a Kerr effect electro-optical modulator or an </a:t>
            </a:r>
            <a:r>
              <a:rPr lang="en-US" dirty="0" err="1"/>
              <a:t>acoustooptical</a:t>
            </a:r>
            <a:r>
              <a:rPr lang="en-US" dirty="0"/>
              <a:t> module.</a:t>
            </a:r>
            <a:endParaRPr lang="cs-CZ" dirty="0"/>
          </a:p>
        </p:txBody>
      </p:sp>
      <p:sp>
        <p:nvSpPr>
          <p:cNvPr id="3" name="Zástupný symbol pro datum 2"/>
          <p:cNvSpPr>
            <a:spLocks noGrp="1"/>
          </p:cNvSpPr>
          <p:nvPr>
            <p:ph type="dt" sz="half" idx="14"/>
          </p:nvPr>
        </p:nvSpPr>
        <p:spPr/>
        <p:txBody>
          <a:bodyPr/>
          <a:lstStyle/>
          <a:p>
            <a:r>
              <a:rPr lang="cs-CZ" smtClean="0"/>
              <a:t>2010</a:t>
            </a:r>
            <a:endParaRPr lang="cs-CZ"/>
          </a:p>
        </p:txBody>
      </p:sp>
      <p:sp>
        <p:nvSpPr>
          <p:cNvPr id="4" name="Zástupný symbol pro číslo snímku 3"/>
          <p:cNvSpPr>
            <a:spLocks noGrp="1"/>
          </p:cNvSpPr>
          <p:nvPr>
            <p:ph type="sldNum" sz="quarter" idx="15"/>
          </p:nvPr>
        </p:nvSpPr>
        <p:spPr/>
        <p:txBody>
          <a:bodyPr/>
          <a:lstStyle/>
          <a:p>
            <a:fld id="{A229F504-3BAF-467C-8F21-334C0A71552D}" type="slidenum">
              <a:rPr lang="cs-CZ" smtClean="0"/>
              <a:pPr/>
              <a:t>15</a:t>
            </a:fld>
            <a:endParaRPr lang="cs-CZ"/>
          </a:p>
        </p:txBody>
      </p:sp>
      <p:sp>
        <p:nvSpPr>
          <p:cNvPr id="5" name="Zástupný symbol pro zápatí 4"/>
          <p:cNvSpPr>
            <a:spLocks noGrp="1"/>
          </p:cNvSpPr>
          <p:nvPr>
            <p:ph type="ftr" sz="quarter" idx="16"/>
          </p:nvPr>
        </p:nvSpPr>
        <p:spPr/>
        <p:txBody>
          <a:bodyPr/>
          <a:lstStyle/>
          <a:p>
            <a:r>
              <a:rPr lang="cs-CZ" smtClean="0"/>
              <a:t>prof. Otruba</a:t>
            </a:r>
            <a:endParaRPr lang="cs-CZ"/>
          </a:p>
        </p:txBody>
      </p:sp>
      <p:pic>
        <p:nvPicPr>
          <p:cNvPr id="8" name="Picture 5"/>
          <p:cNvPicPr>
            <a:picLocks noChangeAspect="1" noChangeArrowheads="1"/>
          </p:cNvPicPr>
          <p:nvPr/>
        </p:nvPicPr>
        <p:blipFill>
          <a:blip r:embed="rId2" cstate="print"/>
          <a:srcRect/>
          <a:stretch>
            <a:fillRect/>
          </a:stretch>
        </p:blipFill>
        <p:spPr>
          <a:xfrm>
            <a:off x="395536" y="3501008"/>
            <a:ext cx="7524576" cy="3060700"/>
          </a:xfrm>
          <a:prstGeom prst="rect">
            <a:avLst/>
          </a:prstGeom>
        </p:spPr>
      </p:pic>
      <p:sp>
        <p:nvSpPr>
          <p:cNvPr id="2" name="TextovéPole 1"/>
          <p:cNvSpPr txBox="1"/>
          <p:nvPr/>
        </p:nvSpPr>
        <p:spPr>
          <a:xfrm>
            <a:off x="1187624" y="5579948"/>
            <a:ext cx="2266063" cy="369332"/>
          </a:xfrm>
          <a:prstGeom prst="rect">
            <a:avLst/>
          </a:prstGeom>
          <a:solidFill>
            <a:schemeClr val="bg1"/>
          </a:solidFill>
        </p:spPr>
        <p:txBody>
          <a:bodyPr wrap="square" rtlCol="0">
            <a:spAutoFit/>
          </a:bodyPr>
          <a:lstStyle/>
          <a:p>
            <a:r>
              <a:rPr lang="en-US" b="1" dirty="0"/>
              <a:t>Active medium</a:t>
            </a:r>
            <a:endParaRPr lang="cs-CZ" dirty="0"/>
          </a:p>
        </p:txBody>
      </p:sp>
      <p:sp>
        <p:nvSpPr>
          <p:cNvPr id="9" name="TextovéPole 8"/>
          <p:cNvSpPr txBox="1"/>
          <p:nvPr/>
        </p:nvSpPr>
        <p:spPr>
          <a:xfrm>
            <a:off x="4572000" y="5579948"/>
            <a:ext cx="1152128" cy="923330"/>
          </a:xfrm>
          <a:prstGeom prst="rect">
            <a:avLst/>
          </a:prstGeom>
          <a:solidFill>
            <a:schemeClr val="bg1"/>
          </a:solidFill>
        </p:spPr>
        <p:txBody>
          <a:bodyPr wrap="square" rtlCol="0">
            <a:spAutoFit/>
          </a:bodyPr>
          <a:lstStyle/>
          <a:p>
            <a:r>
              <a:rPr lang="cs-CZ" u="sng" dirty="0" err="1">
                <a:hlinkClick r:id="rId3"/>
              </a:rPr>
              <a:t>Pockels</a:t>
            </a:r>
            <a:r>
              <a:rPr lang="cs-CZ" u="sng" dirty="0">
                <a:hlinkClick r:id="rId3"/>
              </a:rPr>
              <a:t> </a:t>
            </a:r>
            <a:r>
              <a:rPr lang="cs-CZ" u="sng" dirty="0" smtClean="0">
                <a:hlinkClick r:id="rId3"/>
              </a:rPr>
              <a:t>cell</a:t>
            </a:r>
            <a:endParaRPr lang="cs-CZ" u="sng" dirty="0">
              <a:hlinkClick r:id="rId3"/>
            </a:endParaRPr>
          </a:p>
          <a:p>
            <a:endParaRPr lang="cs-CZ"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quarter" idx="10"/>
          </p:nvPr>
        </p:nvSpPr>
        <p:spPr/>
        <p:txBody>
          <a:bodyPr/>
          <a:lstStyle/>
          <a:p>
            <a:pPr>
              <a:defRPr/>
            </a:pPr>
            <a:r>
              <a:rPr lang="en-US" dirty="0" smtClean="0"/>
              <a:t>2010</a:t>
            </a:r>
            <a:endParaRPr lang="en-US" dirty="0"/>
          </a:p>
        </p:txBody>
      </p:sp>
      <p:sp>
        <p:nvSpPr>
          <p:cNvPr id="6" name="Zástupný symbol pro zápatí 5"/>
          <p:cNvSpPr>
            <a:spLocks noGrp="1"/>
          </p:cNvSpPr>
          <p:nvPr>
            <p:ph type="ftr" sz="quarter" idx="11"/>
          </p:nvPr>
        </p:nvSpPr>
        <p:spPr/>
        <p:txBody>
          <a:bodyPr/>
          <a:lstStyle/>
          <a:p>
            <a:pPr>
              <a:defRPr/>
            </a:pPr>
            <a:r>
              <a:rPr lang="en-US" dirty="0" smtClean="0"/>
              <a:t>prof. </a:t>
            </a:r>
            <a:r>
              <a:rPr lang="en-US" dirty="0" err="1" smtClean="0"/>
              <a:t>Otruba</a:t>
            </a:r>
            <a:endParaRPr lang="en-US" dirty="0"/>
          </a:p>
        </p:txBody>
      </p:sp>
      <p:sp>
        <p:nvSpPr>
          <p:cNvPr id="7" name="Zástupný symbol pro číslo snímku 6"/>
          <p:cNvSpPr>
            <a:spLocks noGrp="1"/>
          </p:cNvSpPr>
          <p:nvPr>
            <p:ph type="sldNum" sz="quarter" idx="12"/>
          </p:nvPr>
        </p:nvSpPr>
        <p:spPr/>
        <p:txBody>
          <a:bodyPr/>
          <a:lstStyle/>
          <a:p>
            <a:pPr>
              <a:defRPr/>
            </a:pPr>
            <a:fld id="{9676A197-E7A5-41A0-8D9D-5D6E57AA6F39}" type="slidenum">
              <a:rPr lang="en-US" smtClean="0"/>
              <a:pPr>
                <a:defRPr/>
              </a:pPr>
              <a:t>16</a:t>
            </a:fld>
            <a:endParaRPr lang="en-US" dirty="0"/>
          </a:p>
        </p:txBody>
      </p:sp>
      <p:sp>
        <p:nvSpPr>
          <p:cNvPr id="88068" name="Rectangle 4"/>
          <p:cNvSpPr>
            <a:spLocks noGrp="1" noChangeArrowheads="1"/>
          </p:cNvSpPr>
          <p:nvPr>
            <p:ph type="title"/>
          </p:nvPr>
        </p:nvSpPr>
        <p:spPr/>
        <p:txBody>
          <a:bodyPr>
            <a:normAutofit/>
          </a:bodyPr>
          <a:lstStyle/>
          <a:p>
            <a:pPr>
              <a:defRPr/>
            </a:pPr>
            <a:r>
              <a:rPr lang="en-US" sz="4000" dirty="0" smtClean="0"/>
              <a:t>Timing of active Q-modulation</a:t>
            </a:r>
          </a:p>
        </p:txBody>
      </p:sp>
      <p:sp>
        <p:nvSpPr>
          <p:cNvPr id="88069" name="Rectangle 5"/>
          <p:cNvSpPr>
            <a:spLocks noGrp="1" noChangeArrowheads="1"/>
          </p:cNvSpPr>
          <p:nvPr>
            <p:ph type="body" sz="half" idx="1"/>
          </p:nvPr>
        </p:nvSpPr>
        <p:spPr>
          <a:xfrm>
            <a:off x="323528" y="1600200"/>
            <a:ext cx="3744416" cy="4530725"/>
          </a:xfrm>
        </p:spPr>
        <p:txBody>
          <a:bodyPr>
            <a:normAutofit fontScale="92500" lnSpcReduction="10000"/>
          </a:bodyPr>
          <a:lstStyle/>
          <a:p>
            <a:pPr>
              <a:defRPr/>
            </a:pPr>
            <a:r>
              <a:rPr lang="en-US" sz="2800" dirty="0" smtClean="0"/>
              <a:t>Typical timing for </a:t>
            </a:r>
            <a:r>
              <a:rPr lang="en-US" sz="2800" dirty="0" err="1" smtClean="0"/>
              <a:t>Nd:YAG</a:t>
            </a:r>
            <a:r>
              <a:rPr lang="en-US" sz="2800" dirty="0" smtClean="0"/>
              <a:t> laser:</a:t>
            </a:r>
          </a:p>
          <a:p>
            <a:pPr>
              <a:defRPr/>
            </a:pPr>
            <a:endParaRPr lang="en-US" sz="2800" dirty="0" smtClean="0"/>
          </a:p>
          <a:p>
            <a:pPr>
              <a:defRPr/>
            </a:pPr>
            <a:r>
              <a:rPr lang="en-US" sz="2800" dirty="0" smtClean="0"/>
              <a:t>Inverse population increase (</a:t>
            </a:r>
            <a:r>
              <a:rPr lang="en-US" sz="2800" dirty="0" err="1" smtClean="0"/>
              <a:t>T</a:t>
            </a:r>
            <a:r>
              <a:rPr lang="en-US" sz="2800" baseline="-25000" dirty="0" err="1" smtClean="0"/>
              <a:t>0</a:t>
            </a:r>
            <a:r>
              <a:rPr lang="en-US" sz="2800" dirty="0" smtClean="0"/>
              <a:t>) </a:t>
            </a:r>
            <a:r>
              <a:rPr lang="en-US" sz="2800" dirty="0" err="1" smtClean="0"/>
              <a:t>150µs</a:t>
            </a:r>
            <a:endParaRPr lang="en-US" sz="2800" dirty="0" smtClean="0"/>
          </a:p>
          <a:p>
            <a:pPr marL="0" indent="0">
              <a:buNone/>
              <a:defRPr/>
            </a:pPr>
            <a:endParaRPr lang="en-US" sz="2800" dirty="0" smtClean="0"/>
          </a:p>
          <a:p>
            <a:pPr eaLnBrk="1" hangingPunct="1">
              <a:defRPr/>
            </a:pPr>
            <a:r>
              <a:rPr lang="en-US" sz="2800" dirty="0" smtClean="0"/>
              <a:t>Trigger pulse (T</a:t>
            </a:r>
            <a:r>
              <a:rPr lang="en-US" sz="2800" baseline="-25000" dirty="0" smtClean="0"/>
              <a:t>D</a:t>
            </a:r>
            <a:r>
              <a:rPr lang="en-US" sz="2800" dirty="0" smtClean="0"/>
              <a:t>) 1 ns</a:t>
            </a:r>
          </a:p>
          <a:p>
            <a:pPr eaLnBrk="1" hangingPunct="1">
              <a:defRPr/>
            </a:pPr>
            <a:endParaRPr lang="en-US" sz="2800" dirty="0" smtClean="0"/>
          </a:p>
          <a:p>
            <a:pPr>
              <a:defRPr/>
            </a:pPr>
            <a:r>
              <a:rPr lang="en-US" sz="2800" dirty="0" smtClean="0"/>
              <a:t>Generation of radiation </a:t>
            </a:r>
            <a:r>
              <a:rPr lang="en-US" sz="2800" dirty="0" err="1" smtClean="0"/>
              <a:t>10ns</a:t>
            </a:r>
            <a:endParaRPr lang="en-US" sz="2800" dirty="0" smtClean="0"/>
          </a:p>
        </p:txBody>
      </p:sp>
      <p:pic>
        <p:nvPicPr>
          <p:cNvPr id="51207" name="Picture 7" descr="~LWF0004"/>
          <p:cNvPicPr>
            <a:picLocks noGrp="1" noChangeAspect="1" noChangeArrowheads="1"/>
          </p:cNvPicPr>
          <p:nvPr>
            <p:ph sz="half" idx="2"/>
          </p:nvPr>
        </p:nvPicPr>
        <p:blipFill>
          <a:blip r:embed="rId2" cstate="print">
            <a:duotone>
              <a:prstClr val="black"/>
              <a:srgbClr val="D9C3A5">
                <a:tint val="50000"/>
                <a:satMod val="180000"/>
              </a:srgbClr>
            </a:duotone>
            <a:lum contrast="30000"/>
          </a:blip>
          <a:srcRect/>
          <a:stretch>
            <a:fillRect/>
          </a:stretch>
        </p:blipFill>
        <p:spPr>
          <a:xfrm>
            <a:off x="4139952" y="1484784"/>
            <a:ext cx="3975100" cy="4530725"/>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dirty="0" err="1"/>
              <a:t>Optoacoustic</a:t>
            </a:r>
            <a:r>
              <a:rPr lang="cs-CZ" dirty="0"/>
              <a:t> </a:t>
            </a:r>
            <a:r>
              <a:rPr lang="cs-CZ" dirty="0" err="1"/>
              <a:t>modulator</a:t>
            </a:r>
            <a:endParaRPr lang="cs-CZ" dirty="0"/>
          </a:p>
        </p:txBody>
      </p:sp>
      <p:sp>
        <p:nvSpPr>
          <p:cNvPr id="4" name="Zástupný symbol pro datum 3"/>
          <p:cNvSpPr>
            <a:spLocks noGrp="1"/>
          </p:cNvSpPr>
          <p:nvPr>
            <p:ph type="dt" sz="half" idx="10"/>
          </p:nvPr>
        </p:nvSpPr>
        <p:spPr/>
        <p:txBody>
          <a:bodyPr/>
          <a:lstStyle/>
          <a:p>
            <a:r>
              <a:rPr lang="cs-CZ" smtClean="0"/>
              <a:t>2010</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A229F504-3BAF-467C-8F21-334C0A71552D}" type="slidenum">
              <a:rPr lang="cs-CZ" smtClean="0"/>
              <a:pPr/>
              <a:t>17</a:t>
            </a:fld>
            <a:endParaRPr lang="cs-CZ"/>
          </a:p>
        </p:txBody>
      </p:sp>
      <p:sp>
        <p:nvSpPr>
          <p:cNvPr id="8" name="Zástupný symbol pro obsah 7"/>
          <p:cNvSpPr>
            <a:spLocks noGrp="1"/>
          </p:cNvSpPr>
          <p:nvPr>
            <p:ph sz="quarter" idx="1"/>
          </p:nvPr>
        </p:nvSpPr>
        <p:spPr>
          <a:xfrm>
            <a:off x="395536" y="1600200"/>
            <a:ext cx="3816424" cy="4572000"/>
          </a:xfrm>
        </p:spPr>
        <p:txBody>
          <a:bodyPr>
            <a:normAutofit fontScale="92500"/>
          </a:bodyPr>
          <a:lstStyle/>
          <a:p>
            <a:pPr>
              <a:lnSpc>
                <a:spcPct val="90000"/>
              </a:lnSpc>
              <a:defRPr/>
            </a:pPr>
            <a:r>
              <a:rPr lang="en-US" dirty="0"/>
              <a:t>If the sound propagates through the optical environment, the density and thus the refractive index change</a:t>
            </a:r>
            <a:r>
              <a:rPr lang="cs-CZ" dirty="0" smtClean="0"/>
              <a:t>.</a:t>
            </a:r>
          </a:p>
          <a:p>
            <a:pPr>
              <a:lnSpc>
                <a:spcPct val="90000"/>
              </a:lnSpc>
              <a:defRPr/>
            </a:pPr>
            <a:endParaRPr lang="cs-CZ" dirty="0" smtClean="0"/>
          </a:p>
          <a:p>
            <a:pPr>
              <a:lnSpc>
                <a:spcPct val="90000"/>
              </a:lnSpc>
              <a:defRPr/>
            </a:pPr>
            <a:r>
              <a:rPr lang="en-US" dirty="0" smtClean="0"/>
              <a:t>The </a:t>
            </a:r>
            <a:r>
              <a:rPr lang="en-US" dirty="0"/>
              <a:t>simplest is the Bragg diffraction: the acoustic plane wave causes a partial reflection of </a:t>
            </a:r>
            <a:r>
              <a:rPr lang="en-US" dirty="0" smtClean="0"/>
              <a:t>the</a:t>
            </a:r>
            <a:r>
              <a:rPr lang="cs-CZ" dirty="0" smtClean="0"/>
              <a:t> </a:t>
            </a:r>
            <a:r>
              <a:rPr lang="en-US" dirty="0" smtClean="0"/>
              <a:t>radiation </a:t>
            </a:r>
            <a:r>
              <a:rPr lang="en-US" dirty="0"/>
              <a:t>if the </a:t>
            </a:r>
            <a:r>
              <a:rPr lang="en-US" dirty="0" smtClean="0"/>
              <a:t>angle</a:t>
            </a:r>
            <a:r>
              <a:rPr lang="cs-CZ" dirty="0" smtClean="0"/>
              <a:t> </a:t>
            </a:r>
            <a:r>
              <a:rPr lang="el-GR" dirty="0" smtClean="0"/>
              <a:t>Θ</a:t>
            </a:r>
            <a:r>
              <a:rPr lang="cs-CZ" dirty="0" smtClean="0"/>
              <a:t> </a:t>
            </a:r>
            <a:r>
              <a:rPr lang="en-US" dirty="0" smtClean="0"/>
              <a:t>satisfies </a:t>
            </a:r>
            <a:r>
              <a:rPr lang="en-US" dirty="0"/>
              <a:t>the Bragg condition (Bragg cell)</a:t>
            </a:r>
            <a:endParaRPr lang="el-GR" dirty="0" smtClean="0"/>
          </a:p>
        </p:txBody>
      </p:sp>
      <p:pic>
        <p:nvPicPr>
          <p:cNvPr id="10" name="Picture 11" descr="optroakus1"/>
          <p:cNvPicPr>
            <a:picLocks noGrp="1" noChangeAspect="1" noChangeArrowheads="1"/>
          </p:cNvPicPr>
          <p:nvPr>
            <p:ph sz="quarter" idx="2"/>
          </p:nvPr>
        </p:nvPicPr>
        <p:blipFill>
          <a:blip r:embed="rId2" cstate="print"/>
          <a:srcRect l="2560" r="6314" b="16461"/>
          <a:stretch>
            <a:fillRect/>
          </a:stretch>
        </p:blipFill>
        <p:spPr>
          <a:xfrm>
            <a:off x="4211960" y="1556792"/>
            <a:ext cx="3610784" cy="2103222"/>
          </a:xfrm>
        </p:spPr>
      </p:pic>
      <p:pic>
        <p:nvPicPr>
          <p:cNvPr id="11" name="Picture 12" descr="optoakus2"/>
          <p:cNvPicPr>
            <a:picLocks noChangeAspect="1" noChangeArrowheads="1"/>
          </p:cNvPicPr>
          <p:nvPr/>
        </p:nvPicPr>
        <p:blipFill>
          <a:blip r:embed="rId3" cstate="print"/>
          <a:srcRect l="11447" r="12706" b="13933"/>
          <a:stretch>
            <a:fillRect/>
          </a:stretch>
        </p:blipFill>
        <p:spPr>
          <a:xfrm>
            <a:off x="4211960" y="3789040"/>
            <a:ext cx="3824288" cy="217805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quarter" idx="10"/>
          </p:nvPr>
        </p:nvSpPr>
        <p:spPr/>
        <p:txBody>
          <a:bodyPr/>
          <a:lstStyle/>
          <a:p>
            <a:pPr>
              <a:defRPr/>
            </a:pPr>
            <a:r>
              <a:rPr lang="en-US" dirty="0" smtClean="0"/>
              <a:t>2010</a:t>
            </a:r>
            <a:endParaRPr lang="en-US" dirty="0"/>
          </a:p>
        </p:txBody>
      </p:sp>
      <p:sp>
        <p:nvSpPr>
          <p:cNvPr id="6" name="Zástupný symbol pro zápatí 5"/>
          <p:cNvSpPr>
            <a:spLocks noGrp="1"/>
          </p:cNvSpPr>
          <p:nvPr>
            <p:ph type="ftr" sz="quarter" idx="11"/>
          </p:nvPr>
        </p:nvSpPr>
        <p:spPr/>
        <p:txBody>
          <a:bodyPr/>
          <a:lstStyle/>
          <a:p>
            <a:pPr>
              <a:defRPr/>
            </a:pPr>
            <a:r>
              <a:rPr lang="en-US" dirty="0" smtClean="0"/>
              <a:t>prof. </a:t>
            </a:r>
            <a:r>
              <a:rPr lang="en-US" dirty="0" err="1" smtClean="0"/>
              <a:t>Otruba</a:t>
            </a:r>
            <a:endParaRPr lang="en-US" dirty="0"/>
          </a:p>
        </p:txBody>
      </p:sp>
      <p:sp>
        <p:nvSpPr>
          <p:cNvPr id="7" name="Zástupný symbol pro číslo snímku 6"/>
          <p:cNvSpPr>
            <a:spLocks noGrp="1"/>
          </p:cNvSpPr>
          <p:nvPr>
            <p:ph type="sldNum" sz="quarter" idx="12"/>
          </p:nvPr>
        </p:nvSpPr>
        <p:spPr/>
        <p:txBody>
          <a:bodyPr/>
          <a:lstStyle/>
          <a:p>
            <a:pPr>
              <a:defRPr/>
            </a:pPr>
            <a:fld id="{E385E167-7F3C-4B64-BB8A-F939A080ED4F}" type="slidenum">
              <a:rPr lang="en-US" smtClean="0"/>
              <a:pPr>
                <a:defRPr/>
              </a:pPr>
              <a:t>18</a:t>
            </a:fld>
            <a:endParaRPr lang="en-US" dirty="0"/>
          </a:p>
        </p:txBody>
      </p:sp>
      <p:sp>
        <p:nvSpPr>
          <p:cNvPr id="97288" name="Rectangle 8"/>
          <p:cNvSpPr>
            <a:spLocks noGrp="1" noChangeArrowheads="1"/>
          </p:cNvSpPr>
          <p:nvPr>
            <p:ph type="title"/>
          </p:nvPr>
        </p:nvSpPr>
        <p:spPr/>
        <p:txBody>
          <a:bodyPr/>
          <a:lstStyle/>
          <a:p>
            <a:r>
              <a:rPr lang="en-US" dirty="0" smtClean="0"/>
              <a:t>Mode-locking</a:t>
            </a:r>
            <a:endParaRPr lang="en-US" dirty="0"/>
          </a:p>
        </p:txBody>
      </p:sp>
      <p:sp>
        <p:nvSpPr>
          <p:cNvPr id="97289" name="Rectangle 9"/>
          <p:cNvSpPr>
            <a:spLocks noGrp="1" noChangeArrowheads="1"/>
          </p:cNvSpPr>
          <p:nvPr>
            <p:ph type="body" sz="half" idx="1"/>
          </p:nvPr>
        </p:nvSpPr>
        <p:spPr/>
        <p:txBody>
          <a:bodyPr/>
          <a:lstStyle/>
          <a:p>
            <a:pPr>
              <a:lnSpc>
                <a:spcPct val="90000"/>
              </a:lnSpc>
              <a:defRPr/>
            </a:pPr>
            <a:r>
              <a:rPr lang="en-US" dirty="0" smtClean="0"/>
              <a:t>Passive or active modulation of the resonator with frequencies f = c / </a:t>
            </a:r>
            <a:r>
              <a:rPr lang="en-US" dirty="0" err="1" smtClean="0"/>
              <a:t>2L</a:t>
            </a:r>
            <a:r>
              <a:rPr lang="en-US" dirty="0" smtClean="0"/>
              <a:t> gives a sequence of very short pulses, the length of which is determined by the Fourier transform of the spectral line and the repetition rate by the time the photon cloud travels back and forth.</a:t>
            </a:r>
            <a:endParaRPr lang="en-US" sz="2400" dirty="0" smtClean="0"/>
          </a:p>
        </p:txBody>
      </p:sp>
      <p:pic>
        <p:nvPicPr>
          <p:cNvPr id="36871" name="Picture 7" descr="synchro_mod"/>
          <p:cNvPicPr>
            <a:picLocks noGrp="1" noChangeAspect="1" noChangeArrowheads="1"/>
          </p:cNvPicPr>
          <p:nvPr>
            <p:ph sz="half" idx="2"/>
          </p:nvPr>
        </p:nvPicPr>
        <p:blipFill>
          <a:blip r:embed="rId2" cstate="print"/>
          <a:srcRect/>
          <a:stretch>
            <a:fillRect/>
          </a:stretch>
        </p:blipFill>
        <p:spPr>
          <a:xfrm>
            <a:off x="431800" y="3968750"/>
            <a:ext cx="8280400" cy="2568575"/>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7" name="Rectangle 9"/>
          <p:cNvSpPr>
            <a:spLocks noGrp="1" noChangeArrowheads="1"/>
          </p:cNvSpPr>
          <p:nvPr>
            <p:ph type="title"/>
          </p:nvPr>
        </p:nvSpPr>
        <p:spPr/>
        <p:txBody>
          <a:bodyPr/>
          <a:lstStyle/>
          <a:p>
            <a:r>
              <a:rPr lang="en-US" dirty="0" err="1" smtClean="0"/>
              <a:t>Nd:YAG</a:t>
            </a:r>
            <a:r>
              <a:rPr lang="en-US" dirty="0" smtClean="0"/>
              <a:t> laser </a:t>
            </a:r>
          </a:p>
        </p:txBody>
      </p:sp>
      <p:sp>
        <p:nvSpPr>
          <p:cNvPr id="135178" name="Rectangle 10"/>
          <p:cNvSpPr>
            <a:spLocks noGrp="1" noChangeArrowheads="1"/>
          </p:cNvSpPr>
          <p:nvPr>
            <p:ph type="body" sz="half" idx="1"/>
          </p:nvPr>
        </p:nvSpPr>
        <p:spPr/>
        <p:txBody>
          <a:bodyPr/>
          <a:lstStyle/>
          <a:p>
            <a:r>
              <a:rPr lang="en-US" dirty="0" smtClean="0"/>
              <a:t>Laser with Q-modulation (1-6), two-stage amplifier (8), birefringence compensator (9) and harmonic frequency generators (10), output 1064 nm (13), 532/355 nm (14), 266/1064 nm residual ( 15)</a:t>
            </a:r>
          </a:p>
        </p:txBody>
      </p:sp>
      <p:pic>
        <p:nvPicPr>
          <p:cNvPr id="38919" name="Picture 8" descr="powerlite"/>
          <p:cNvPicPr>
            <a:picLocks noGrp="1" noChangeAspect="1" noChangeArrowheads="1"/>
          </p:cNvPicPr>
          <p:nvPr>
            <p:ph sz="half" idx="2"/>
          </p:nvPr>
        </p:nvPicPr>
        <p:blipFill>
          <a:blip r:embed="rId2" cstate="print"/>
          <a:srcRect/>
          <a:stretch>
            <a:fillRect/>
          </a:stretch>
        </p:blipFill>
        <p:spPr>
          <a:xfrm>
            <a:off x="827584" y="3429000"/>
            <a:ext cx="7303054" cy="2782640"/>
          </a:xfrm>
        </p:spPr>
      </p:pic>
      <p:sp>
        <p:nvSpPr>
          <p:cNvPr id="5" name="Zástupný symbol pro datum 4"/>
          <p:cNvSpPr>
            <a:spLocks noGrp="1"/>
          </p:cNvSpPr>
          <p:nvPr>
            <p:ph type="dt" sz="quarter" idx="10"/>
          </p:nvPr>
        </p:nvSpPr>
        <p:spPr/>
        <p:txBody>
          <a:bodyPr/>
          <a:lstStyle/>
          <a:p>
            <a:r>
              <a:rPr lang="en-US" dirty="0" smtClean="0"/>
              <a:t>2010</a:t>
            </a:r>
            <a:endParaRPr lang="en-US" dirty="0"/>
          </a:p>
        </p:txBody>
      </p:sp>
      <p:sp>
        <p:nvSpPr>
          <p:cNvPr id="6" name="Zástupný symbol pro zápatí 5"/>
          <p:cNvSpPr>
            <a:spLocks noGrp="1"/>
          </p:cNvSpPr>
          <p:nvPr>
            <p:ph type="ftr" sz="quarter" idx="11"/>
          </p:nvPr>
        </p:nvSpPr>
        <p:spPr/>
        <p:txBody>
          <a:bodyPr/>
          <a:lstStyle/>
          <a:p>
            <a:r>
              <a:rPr lang="en-US" dirty="0" smtClean="0"/>
              <a:t>prof. </a:t>
            </a:r>
            <a:r>
              <a:rPr lang="en-US" dirty="0" err="1" smtClean="0"/>
              <a:t>Otruba</a:t>
            </a:r>
            <a:endParaRPr lang="en-US" dirty="0"/>
          </a:p>
        </p:txBody>
      </p:sp>
      <p:sp>
        <p:nvSpPr>
          <p:cNvPr id="7" name="Zástupný symbol pro číslo snímku 6"/>
          <p:cNvSpPr>
            <a:spLocks noGrp="1"/>
          </p:cNvSpPr>
          <p:nvPr>
            <p:ph type="sldNum" sz="quarter" idx="12"/>
          </p:nvPr>
        </p:nvSpPr>
        <p:spPr/>
        <p:txBody>
          <a:bodyPr/>
          <a:lstStyle/>
          <a:p>
            <a:fld id="{2B292B23-CA5D-4483-B7C0-AC874DBC3FE4}" type="slidenum">
              <a:rPr lang="en-US" smtClean="0"/>
              <a:pPr/>
              <a:t>19</a:t>
            </a:fld>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r>
              <a:rPr lang="en-US" dirty="0" smtClean="0"/>
              <a:t>Less common prefixes</a:t>
            </a:r>
            <a:endParaRPr lang="en-US" dirty="0"/>
          </a:p>
        </p:txBody>
      </p:sp>
      <p:sp>
        <p:nvSpPr>
          <p:cNvPr id="3" name="Zástupný symbol pro datum 2"/>
          <p:cNvSpPr>
            <a:spLocks noGrp="1"/>
          </p:cNvSpPr>
          <p:nvPr>
            <p:ph type="dt" sz="half" idx="14"/>
          </p:nvPr>
        </p:nvSpPr>
        <p:spPr/>
        <p:txBody>
          <a:bodyPr/>
          <a:lstStyle/>
          <a:p>
            <a:r>
              <a:rPr lang="en-US" dirty="0" smtClean="0"/>
              <a:t>2010</a:t>
            </a:r>
            <a:endParaRPr lang="en-US" dirty="0"/>
          </a:p>
        </p:txBody>
      </p:sp>
      <p:sp>
        <p:nvSpPr>
          <p:cNvPr id="4" name="Zástupný symbol pro číslo snímku 3"/>
          <p:cNvSpPr>
            <a:spLocks noGrp="1"/>
          </p:cNvSpPr>
          <p:nvPr>
            <p:ph type="sldNum" sz="quarter" idx="15"/>
          </p:nvPr>
        </p:nvSpPr>
        <p:spPr/>
        <p:txBody>
          <a:bodyPr/>
          <a:lstStyle/>
          <a:p>
            <a:fld id="{A229F504-3BAF-467C-8F21-334C0A71552D}" type="slidenum">
              <a:rPr lang="en-US" smtClean="0"/>
              <a:pPr/>
              <a:t>2</a:t>
            </a:fld>
            <a:endParaRPr lang="en-US" dirty="0"/>
          </a:p>
        </p:txBody>
      </p:sp>
      <p:sp>
        <p:nvSpPr>
          <p:cNvPr id="5" name="Zástupný symbol pro zápatí 4"/>
          <p:cNvSpPr>
            <a:spLocks noGrp="1"/>
          </p:cNvSpPr>
          <p:nvPr>
            <p:ph type="ftr" sz="quarter" idx="16"/>
          </p:nvPr>
        </p:nvSpPr>
        <p:spPr/>
        <p:txBody>
          <a:bodyPr/>
          <a:lstStyle/>
          <a:p>
            <a:r>
              <a:rPr lang="en-US" dirty="0" smtClean="0"/>
              <a:t>prof. </a:t>
            </a:r>
            <a:r>
              <a:rPr lang="en-US" dirty="0" err="1" smtClean="0"/>
              <a:t>Otruba</a:t>
            </a:r>
            <a:endParaRPr lang="en-US" dirty="0"/>
          </a:p>
        </p:txBody>
      </p:sp>
      <p:graphicFrame>
        <p:nvGraphicFramePr>
          <p:cNvPr id="9" name="Tabulka 8"/>
          <p:cNvGraphicFramePr>
            <a:graphicFrameLocks noGrp="1"/>
          </p:cNvGraphicFramePr>
          <p:nvPr>
            <p:extLst>
              <p:ext uri="{D42A27DB-BD31-4B8C-83A1-F6EECF244321}">
                <p14:modId xmlns:p14="http://schemas.microsoft.com/office/powerpoint/2010/main" val="1071140565"/>
              </p:ext>
            </p:extLst>
          </p:nvPr>
        </p:nvGraphicFramePr>
        <p:xfrm>
          <a:off x="539552" y="1700808"/>
          <a:ext cx="7344816" cy="4824529"/>
        </p:xfrm>
        <a:graphic>
          <a:graphicData uri="http://schemas.openxmlformats.org/drawingml/2006/table">
            <a:tbl>
              <a:tblPr firstRow="1" bandRow="1">
                <a:tableStyleId>{5C22544A-7EE6-4342-B048-85BDC9FD1C3A}</a:tableStyleId>
              </a:tblPr>
              <a:tblGrid>
                <a:gridCol w="2448272"/>
                <a:gridCol w="2448272"/>
                <a:gridCol w="2448272"/>
              </a:tblGrid>
              <a:tr h="856185">
                <a:tc>
                  <a:txBody>
                    <a:bodyPr/>
                    <a:lstStyle/>
                    <a:p>
                      <a:r>
                        <a:rPr lang="cs-CZ" dirty="0" smtClean="0"/>
                        <a:t>prefix</a:t>
                      </a:r>
                      <a:endParaRPr lang="cs-CZ" dirty="0"/>
                    </a:p>
                  </a:txBody>
                  <a:tcPr/>
                </a:tc>
                <a:tc>
                  <a:txBody>
                    <a:bodyPr/>
                    <a:lstStyle/>
                    <a:p>
                      <a:r>
                        <a:rPr lang="cs-CZ" dirty="0" smtClean="0"/>
                        <a:t>symbol</a:t>
                      </a:r>
                      <a:endParaRPr lang="cs-CZ" dirty="0"/>
                    </a:p>
                  </a:txBody>
                  <a:tcPr/>
                </a:tc>
                <a:tc>
                  <a:txBody>
                    <a:bodyPr/>
                    <a:lstStyle/>
                    <a:p>
                      <a:r>
                        <a:rPr lang="cs-CZ" dirty="0" smtClean="0"/>
                        <a:t>exponent</a:t>
                      </a:r>
                      <a:endParaRPr lang="cs-CZ" dirty="0"/>
                    </a:p>
                  </a:txBody>
                  <a:tcPr/>
                </a:tc>
              </a:tr>
              <a:tr h="496043">
                <a:tc>
                  <a:txBody>
                    <a:bodyPr/>
                    <a:lstStyle/>
                    <a:p>
                      <a:r>
                        <a:rPr lang="cs-CZ" dirty="0" err="1" smtClean="0"/>
                        <a:t>atto</a:t>
                      </a:r>
                      <a:endParaRPr lang="cs-CZ" dirty="0"/>
                    </a:p>
                  </a:txBody>
                  <a:tcPr/>
                </a:tc>
                <a:tc>
                  <a:txBody>
                    <a:bodyPr/>
                    <a:lstStyle/>
                    <a:p>
                      <a:r>
                        <a:rPr lang="cs-CZ" dirty="0" smtClean="0"/>
                        <a:t>a</a:t>
                      </a:r>
                      <a:endParaRPr lang="cs-CZ" dirty="0"/>
                    </a:p>
                  </a:txBody>
                  <a:tcPr/>
                </a:tc>
                <a:tc>
                  <a:txBody>
                    <a:bodyPr/>
                    <a:lstStyle/>
                    <a:p>
                      <a:r>
                        <a:rPr lang="cs-CZ" dirty="0" smtClean="0"/>
                        <a:t>10</a:t>
                      </a:r>
                      <a:r>
                        <a:rPr lang="cs-CZ" baseline="30000" dirty="0" smtClean="0"/>
                        <a:t>-18</a:t>
                      </a:r>
                      <a:endParaRPr lang="cs-CZ" baseline="30000" dirty="0"/>
                    </a:p>
                  </a:txBody>
                  <a:tcPr/>
                </a:tc>
              </a:tr>
              <a:tr h="496043">
                <a:tc>
                  <a:txBody>
                    <a:bodyPr/>
                    <a:lstStyle/>
                    <a:p>
                      <a:r>
                        <a:rPr lang="cs-CZ" dirty="0" err="1" smtClean="0"/>
                        <a:t>femto</a:t>
                      </a:r>
                      <a:endParaRPr lang="cs-CZ" dirty="0"/>
                    </a:p>
                  </a:txBody>
                  <a:tcPr/>
                </a:tc>
                <a:tc>
                  <a:txBody>
                    <a:bodyPr/>
                    <a:lstStyle/>
                    <a:p>
                      <a:r>
                        <a:rPr lang="cs-CZ" dirty="0" smtClean="0"/>
                        <a:t>f</a:t>
                      </a:r>
                      <a:endParaRPr lang="cs-CZ" dirty="0"/>
                    </a:p>
                  </a:txBody>
                  <a:tcPr/>
                </a:tc>
                <a:tc>
                  <a:txBody>
                    <a:bodyPr/>
                    <a:lstStyle/>
                    <a:p>
                      <a:r>
                        <a:rPr lang="cs-CZ" dirty="0" smtClean="0"/>
                        <a:t>10</a:t>
                      </a:r>
                      <a:r>
                        <a:rPr lang="cs-CZ" baseline="30000" dirty="0" smtClean="0"/>
                        <a:t>-15</a:t>
                      </a:r>
                      <a:endParaRPr lang="cs-CZ" baseline="30000" dirty="0"/>
                    </a:p>
                  </a:txBody>
                  <a:tcPr/>
                </a:tc>
              </a:tr>
              <a:tr h="496043">
                <a:tc>
                  <a:txBody>
                    <a:bodyPr/>
                    <a:lstStyle/>
                    <a:p>
                      <a:r>
                        <a:rPr lang="cs-CZ" dirty="0" smtClean="0"/>
                        <a:t>piko</a:t>
                      </a:r>
                      <a:endParaRPr lang="cs-CZ" dirty="0"/>
                    </a:p>
                  </a:txBody>
                  <a:tcPr/>
                </a:tc>
                <a:tc>
                  <a:txBody>
                    <a:bodyPr/>
                    <a:lstStyle/>
                    <a:p>
                      <a:r>
                        <a:rPr lang="cs-CZ" dirty="0" smtClean="0"/>
                        <a:t>p</a:t>
                      </a:r>
                      <a:endParaRPr lang="cs-CZ" dirty="0"/>
                    </a:p>
                  </a:txBody>
                  <a:tcPr/>
                </a:tc>
                <a:tc>
                  <a:txBody>
                    <a:bodyPr/>
                    <a:lstStyle/>
                    <a:p>
                      <a:r>
                        <a:rPr lang="cs-CZ" dirty="0" smtClean="0"/>
                        <a:t>10</a:t>
                      </a:r>
                      <a:r>
                        <a:rPr lang="cs-CZ" baseline="30000" dirty="0" smtClean="0"/>
                        <a:t>-12</a:t>
                      </a:r>
                      <a:endParaRPr lang="cs-CZ" baseline="30000" dirty="0"/>
                    </a:p>
                  </a:txBody>
                  <a:tcPr/>
                </a:tc>
              </a:tr>
              <a:tr h="496043">
                <a:tc>
                  <a:txBody>
                    <a:bodyPr/>
                    <a:lstStyle/>
                    <a:p>
                      <a:r>
                        <a:rPr lang="cs-CZ" dirty="0" err="1" smtClean="0"/>
                        <a:t>nano</a:t>
                      </a:r>
                      <a:endParaRPr lang="cs-CZ" dirty="0"/>
                    </a:p>
                  </a:txBody>
                  <a:tcPr/>
                </a:tc>
                <a:tc>
                  <a:txBody>
                    <a:bodyPr/>
                    <a:lstStyle/>
                    <a:p>
                      <a:r>
                        <a:rPr lang="cs-CZ" dirty="0" smtClean="0"/>
                        <a:t>n</a:t>
                      </a:r>
                      <a:endParaRPr lang="cs-CZ" dirty="0"/>
                    </a:p>
                  </a:txBody>
                  <a:tcPr/>
                </a:tc>
                <a:tc>
                  <a:txBody>
                    <a:bodyPr/>
                    <a:lstStyle/>
                    <a:p>
                      <a:r>
                        <a:rPr lang="cs-CZ" dirty="0" smtClean="0"/>
                        <a:t>10</a:t>
                      </a:r>
                      <a:r>
                        <a:rPr lang="cs-CZ" baseline="30000" dirty="0" smtClean="0"/>
                        <a:t>-9</a:t>
                      </a:r>
                      <a:endParaRPr lang="cs-CZ" baseline="30000" dirty="0"/>
                    </a:p>
                  </a:txBody>
                  <a:tcPr/>
                </a:tc>
              </a:tr>
              <a:tr h="496043">
                <a:tc>
                  <a:txBody>
                    <a:bodyPr/>
                    <a:lstStyle/>
                    <a:p>
                      <a:r>
                        <a:rPr lang="cs-CZ" dirty="0" smtClean="0"/>
                        <a:t>giga</a:t>
                      </a:r>
                      <a:endParaRPr lang="cs-CZ" dirty="0"/>
                    </a:p>
                  </a:txBody>
                  <a:tcPr/>
                </a:tc>
                <a:tc>
                  <a:txBody>
                    <a:bodyPr/>
                    <a:lstStyle/>
                    <a:p>
                      <a:r>
                        <a:rPr lang="cs-CZ" dirty="0" smtClean="0"/>
                        <a:t>G</a:t>
                      </a:r>
                      <a:endParaRPr lang="cs-CZ" dirty="0"/>
                    </a:p>
                  </a:txBody>
                  <a:tcPr/>
                </a:tc>
                <a:tc>
                  <a:txBody>
                    <a:bodyPr/>
                    <a:lstStyle/>
                    <a:p>
                      <a:r>
                        <a:rPr lang="cs-CZ" dirty="0" smtClean="0"/>
                        <a:t>10</a:t>
                      </a:r>
                      <a:r>
                        <a:rPr lang="cs-CZ" baseline="30000" dirty="0" smtClean="0"/>
                        <a:t>9</a:t>
                      </a:r>
                      <a:endParaRPr lang="cs-CZ" baseline="30000" dirty="0"/>
                    </a:p>
                  </a:txBody>
                  <a:tcPr/>
                </a:tc>
              </a:tr>
              <a:tr h="496043">
                <a:tc>
                  <a:txBody>
                    <a:bodyPr/>
                    <a:lstStyle/>
                    <a:p>
                      <a:r>
                        <a:rPr lang="cs-CZ" dirty="0" err="1" smtClean="0"/>
                        <a:t>tera</a:t>
                      </a:r>
                      <a:endParaRPr lang="cs-CZ" dirty="0"/>
                    </a:p>
                  </a:txBody>
                  <a:tcPr/>
                </a:tc>
                <a:tc>
                  <a:txBody>
                    <a:bodyPr/>
                    <a:lstStyle/>
                    <a:p>
                      <a:r>
                        <a:rPr lang="cs-CZ" dirty="0" smtClean="0"/>
                        <a:t>T</a:t>
                      </a:r>
                      <a:endParaRPr lang="cs-CZ" dirty="0"/>
                    </a:p>
                  </a:txBody>
                  <a:tcPr/>
                </a:tc>
                <a:tc>
                  <a:txBody>
                    <a:bodyPr/>
                    <a:lstStyle/>
                    <a:p>
                      <a:r>
                        <a:rPr lang="cs-CZ" dirty="0" smtClean="0"/>
                        <a:t>10</a:t>
                      </a:r>
                      <a:r>
                        <a:rPr lang="cs-CZ" baseline="30000" dirty="0" smtClean="0"/>
                        <a:t>12</a:t>
                      </a:r>
                      <a:endParaRPr lang="cs-CZ" baseline="30000" dirty="0"/>
                    </a:p>
                  </a:txBody>
                  <a:tcPr/>
                </a:tc>
              </a:tr>
              <a:tr h="496043">
                <a:tc>
                  <a:txBody>
                    <a:bodyPr/>
                    <a:lstStyle/>
                    <a:p>
                      <a:r>
                        <a:rPr lang="cs-CZ" dirty="0" err="1" smtClean="0"/>
                        <a:t>peta</a:t>
                      </a:r>
                      <a:endParaRPr lang="cs-CZ" dirty="0"/>
                    </a:p>
                  </a:txBody>
                  <a:tcPr/>
                </a:tc>
                <a:tc>
                  <a:txBody>
                    <a:bodyPr/>
                    <a:lstStyle/>
                    <a:p>
                      <a:r>
                        <a:rPr lang="cs-CZ" dirty="0" smtClean="0"/>
                        <a:t>P</a:t>
                      </a:r>
                      <a:endParaRPr lang="cs-CZ" dirty="0"/>
                    </a:p>
                  </a:txBody>
                  <a:tcPr/>
                </a:tc>
                <a:tc>
                  <a:txBody>
                    <a:bodyPr/>
                    <a:lstStyle/>
                    <a:p>
                      <a:r>
                        <a:rPr lang="cs-CZ" dirty="0" smtClean="0"/>
                        <a:t>10</a:t>
                      </a:r>
                      <a:r>
                        <a:rPr lang="cs-CZ" baseline="30000" dirty="0" smtClean="0"/>
                        <a:t>15</a:t>
                      </a:r>
                      <a:endParaRPr lang="cs-CZ" baseline="30000" dirty="0"/>
                    </a:p>
                  </a:txBody>
                  <a:tcPr/>
                </a:tc>
              </a:tr>
              <a:tr h="496043">
                <a:tc>
                  <a:txBody>
                    <a:bodyPr/>
                    <a:lstStyle/>
                    <a:p>
                      <a:r>
                        <a:rPr lang="cs-CZ" dirty="0" err="1" smtClean="0"/>
                        <a:t>exa</a:t>
                      </a:r>
                      <a:endParaRPr lang="cs-CZ" dirty="0"/>
                    </a:p>
                  </a:txBody>
                  <a:tcPr/>
                </a:tc>
                <a:tc>
                  <a:txBody>
                    <a:bodyPr/>
                    <a:lstStyle/>
                    <a:p>
                      <a:r>
                        <a:rPr lang="cs-CZ" dirty="0" smtClean="0"/>
                        <a:t>E</a:t>
                      </a:r>
                      <a:endParaRPr lang="cs-CZ" dirty="0"/>
                    </a:p>
                  </a:txBody>
                  <a:tcPr/>
                </a:tc>
                <a:tc>
                  <a:txBody>
                    <a:bodyPr/>
                    <a:lstStyle/>
                    <a:p>
                      <a:r>
                        <a:rPr lang="cs-CZ" dirty="0" smtClean="0"/>
                        <a:t>10</a:t>
                      </a:r>
                      <a:r>
                        <a:rPr lang="cs-CZ" baseline="30000" dirty="0" smtClean="0"/>
                        <a:t>18</a:t>
                      </a:r>
                      <a:endParaRPr lang="cs-CZ" baseline="30000" dirty="0"/>
                    </a:p>
                  </a:txBody>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err="1"/>
              <a:t>Titanium</a:t>
            </a:r>
            <a:r>
              <a:rPr lang="cs-CZ" sz="2800" dirty="0"/>
              <a:t> </a:t>
            </a:r>
            <a:r>
              <a:rPr lang="cs-CZ" sz="2800" dirty="0" err="1"/>
              <a:t>Doped</a:t>
            </a:r>
            <a:r>
              <a:rPr lang="cs-CZ" sz="2800" dirty="0"/>
              <a:t> </a:t>
            </a:r>
            <a:r>
              <a:rPr lang="cs-CZ" sz="2800" dirty="0" err="1"/>
              <a:t>Sapphire</a:t>
            </a:r>
            <a:r>
              <a:rPr lang="cs-CZ" sz="2800" dirty="0"/>
              <a:t> </a:t>
            </a:r>
            <a:r>
              <a:rPr lang="cs-CZ" sz="2800" dirty="0" err="1"/>
              <a:t>Al</a:t>
            </a:r>
            <a:r>
              <a:rPr lang="cs-CZ" sz="2800" baseline="-25000" dirty="0" err="1"/>
              <a:t>2</a:t>
            </a:r>
            <a:r>
              <a:rPr lang="cs-CZ" sz="2800" dirty="0" err="1"/>
              <a:t>O</a:t>
            </a:r>
            <a:r>
              <a:rPr lang="cs-CZ" sz="2800" baseline="-25000" dirty="0" err="1"/>
              <a:t>3</a:t>
            </a:r>
            <a:r>
              <a:rPr lang="cs-CZ" sz="2800" dirty="0" err="1"/>
              <a:t>:Ti</a:t>
            </a:r>
            <a:r>
              <a:rPr lang="cs-CZ" sz="2800" baseline="30000" dirty="0" err="1"/>
              <a:t>3</a:t>
            </a:r>
            <a:r>
              <a:rPr lang="cs-CZ" sz="2800" baseline="30000" dirty="0"/>
              <a:t>+</a:t>
            </a:r>
            <a:endParaRPr lang="cs-CZ" dirty="0"/>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A229F504-3BAF-467C-8F21-334C0A71552D}" type="slidenum">
              <a:rPr lang="cs-CZ" smtClean="0"/>
              <a:pPr/>
              <a:t>20</a:t>
            </a:fld>
            <a:endParaRPr lang="cs-CZ"/>
          </a:p>
        </p:txBody>
      </p:sp>
      <p:pic>
        <p:nvPicPr>
          <p:cNvPr id="8" name="Picture 10"/>
          <p:cNvPicPr>
            <a:picLocks noGrp="1" noChangeAspect="1" noChangeArrowheads="1"/>
          </p:cNvPicPr>
          <p:nvPr>
            <p:ph sz="quarter" idx="1"/>
          </p:nvPr>
        </p:nvPicPr>
        <p:blipFill>
          <a:blip r:embed="rId2" cstate="print">
            <a:lum contrast="30000"/>
          </a:blip>
          <a:srcRect/>
          <a:stretch>
            <a:fillRect/>
          </a:stretch>
        </p:blipFill>
        <p:spPr>
          <a:xfrm>
            <a:off x="598753" y="1556793"/>
            <a:ext cx="3374494" cy="4658814"/>
          </a:xfrm>
        </p:spPr>
      </p:pic>
      <p:pic>
        <p:nvPicPr>
          <p:cNvPr id="9" name="Picture 11"/>
          <p:cNvPicPr>
            <a:picLocks noGrp="1" noChangeAspect="1" noChangeArrowheads="1"/>
          </p:cNvPicPr>
          <p:nvPr>
            <p:ph sz="quarter" idx="2"/>
          </p:nvPr>
        </p:nvPicPr>
        <p:blipFill>
          <a:blip r:embed="rId3" cstate="print">
            <a:lum contrast="40000"/>
          </a:blip>
          <a:srcRect/>
          <a:stretch>
            <a:fillRect/>
          </a:stretch>
        </p:blipFill>
        <p:spPr>
          <a:xfrm>
            <a:off x="4129807" y="1916832"/>
            <a:ext cx="3938736" cy="3938736"/>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200" dirty="0" err="1" smtClean="0"/>
              <a:t>Titanium</a:t>
            </a:r>
            <a:r>
              <a:rPr lang="cs-CZ" sz="3200" dirty="0" smtClean="0"/>
              <a:t> </a:t>
            </a:r>
            <a:r>
              <a:rPr lang="cs-CZ" sz="3200" dirty="0" err="1" smtClean="0"/>
              <a:t>Doped</a:t>
            </a:r>
            <a:r>
              <a:rPr lang="cs-CZ" sz="3200" dirty="0" smtClean="0"/>
              <a:t> </a:t>
            </a:r>
            <a:r>
              <a:rPr lang="cs-CZ" sz="3200" dirty="0" err="1" smtClean="0"/>
              <a:t>Sapphire</a:t>
            </a:r>
            <a:r>
              <a:rPr lang="cs-CZ" sz="3200" dirty="0" smtClean="0"/>
              <a:t> Al</a:t>
            </a:r>
            <a:r>
              <a:rPr lang="cs-CZ" sz="3200" baseline="-25000" dirty="0" smtClean="0"/>
              <a:t>2</a:t>
            </a:r>
            <a:r>
              <a:rPr lang="cs-CZ" sz="3200" dirty="0" smtClean="0"/>
              <a:t>O</a:t>
            </a:r>
            <a:r>
              <a:rPr lang="cs-CZ" sz="3200" baseline="-25000" dirty="0" smtClean="0"/>
              <a:t>3</a:t>
            </a:r>
            <a:r>
              <a:rPr lang="cs-CZ" sz="3200" dirty="0" smtClean="0"/>
              <a:t>:Ti</a:t>
            </a:r>
            <a:r>
              <a:rPr lang="cs-CZ" sz="3200" baseline="30000" dirty="0" smtClean="0"/>
              <a:t>3+</a:t>
            </a:r>
            <a:endParaRPr lang="cs-CZ" dirty="0"/>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A229F504-3BAF-467C-8F21-334C0A71552D}" type="slidenum">
              <a:rPr lang="cs-CZ" smtClean="0"/>
              <a:pPr/>
              <a:t>21</a:t>
            </a:fld>
            <a:endParaRPr lang="cs-CZ"/>
          </a:p>
        </p:txBody>
      </p:sp>
      <p:sp>
        <p:nvSpPr>
          <p:cNvPr id="6" name="Zástupný symbol pro obsah 5"/>
          <p:cNvSpPr>
            <a:spLocks noGrp="1"/>
          </p:cNvSpPr>
          <p:nvPr>
            <p:ph sz="quarter" idx="1"/>
          </p:nvPr>
        </p:nvSpPr>
        <p:spPr>
          <a:xfrm>
            <a:off x="323528" y="1412776"/>
            <a:ext cx="3791272" cy="5256584"/>
          </a:xfrm>
        </p:spPr>
        <p:txBody>
          <a:bodyPr>
            <a:noAutofit/>
          </a:bodyPr>
          <a:lstStyle/>
          <a:p>
            <a:pPr>
              <a:defRPr/>
            </a:pPr>
            <a:r>
              <a:rPr lang="cs-CZ" sz="1800" dirty="0" smtClean="0"/>
              <a:t>Ti</a:t>
            </a:r>
            <a:r>
              <a:rPr lang="cs-CZ" sz="1800" baseline="-25000" dirty="0" smtClean="0"/>
              <a:t>2</a:t>
            </a:r>
            <a:r>
              <a:rPr lang="cs-CZ" sz="1800" dirty="0" smtClean="0"/>
              <a:t>O</a:t>
            </a:r>
            <a:r>
              <a:rPr lang="cs-CZ" sz="1800" baseline="-25000" dirty="0" smtClean="0"/>
              <a:t>3</a:t>
            </a:r>
            <a:r>
              <a:rPr lang="cs-CZ" sz="1800" dirty="0" smtClean="0"/>
              <a:t> </a:t>
            </a:r>
            <a:r>
              <a:rPr lang="cs-CZ" sz="1800" dirty="0" err="1" smtClean="0"/>
              <a:t>concentration</a:t>
            </a:r>
            <a:r>
              <a:rPr lang="cs-CZ" sz="1800" dirty="0" smtClean="0"/>
              <a:t> 0.06-0.5 </a:t>
            </a:r>
            <a:r>
              <a:rPr lang="cs-CZ" sz="1800" dirty="0" err="1" smtClean="0"/>
              <a:t>wt</a:t>
            </a:r>
            <a:r>
              <a:rPr lang="cs-CZ" sz="1800" dirty="0" smtClean="0"/>
              <a:t>%</a:t>
            </a:r>
          </a:p>
          <a:p>
            <a:pPr>
              <a:buNone/>
              <a:defRPr/>
            </a:pPr>
            <a:r>
              <a:rPr lang="cs-CZ" sz="1800" dirty="0" smtClean="0"/>
              <a:t>	</a:t>
            </a:r>
            <a:r>
              <a:rPr lang="cs-CZ" sz="1800" dirty="0" err="1" smtClean="0"/>
              <a:t>Hardness</a:t>
            </a:r>
            <a:r>
              <a:rPr lang="cs-CZ" sz="1800" dirty="0" smtClean="0"/>
              <a:t> 9 </a:t>
            </a:r>
            <a:r>
              <a:rPr lang="cs-CZ" sz="1800" dirty="0" err="1" smtClean="0"/>
              <a:t>Mohs</a:t>
            </a:r>
            <a:endParaRPr lang="cs-CZ" sz="1800" dirty="0" smtClean="0"/>
          </a:p>
          <a:p>
            <a:pPr>
              <a:buNone/>
              <a:defRPr/>
            </a:pPr>
            <a:r>
              <a:rPr lang="cs-CZ" sz="1800" dirty="0" smtClean="0"/>
              <a:t>	</a:t>
            </a:r>
            <a:r>
              <a:rPr lang="cs-CZ" sz="1800" dirty="0" err="1" smtClean="0"/>
              <a:t>Thermal</a:t>
            </a:r>
            <a:r>
              <a:rPr lang="cs-CZ" sz="1800" dirty="0" smtClean="0"/>
              <a:t> </a:t>
            </a:r>
            <a:r>
              <a:rPr lang="cs-CZ" sz="1800" dirty="0" err="1" smtClean="0"/>
              <a:t>conductivity</a:t>
            </a:r>
            <a:r>
              <a:rPr lang="cs-CZ" sz="1800" dirty="0" smtClean="0"/>
              <a:t> 0.11 </a:t>
            </a:r>
            <a:r>
              <a:rPr lang="cs-CZ" sz="1800" dirty="0" err="1" smtClean="0"/>
              <a:t>cal</a:t>
            </a:r>
            <a:r>
              <a:rPr lang="cs-CZ" sz="1800" dirty="0" smtClean="0"/>
              <a:t>/(°C x sec x cm)</a:t>
            </a:r>
          </a:p>
          <a:p>
            <a:pPr>
              <a:defRPr/>
            </a:pPr>
            <a:r>
              <a:rPr lang="cs-CZ" sz="1800" b="1" dirty="0" err="1" smtClean="0"/>
              <a:t>Optical</a:t>
            </a:r>
            <a:r>
              <a:rPr lang="cs-CZ" sz="1800" b="1" dirty="0" smtClean="0"/>
              <a:t> </a:t>
            </a:r>
            <a:r>
              <a:rPr lang="cs-CZ" sz="1800" b="1" dirty="0" err="1" smtClean="0"/>
              <a:t>Properties</a:t>
            </a:r>
            <a:endParaRPr lang="cs-CZ" sz="1800" b="1" dirty="0" smtClean="0"/>
          </a:p>
          <a:p>
            <a:pPr>
              <a:buNone/>
              <a:defRPr/>
            </a:pPr>
            <a:r>
              <a:rPr lang="cs-CZ" sz="1800" dirty="0" smtClean="0"/>
              <a:t>	Laser </a:t>
            </a:r>
            <a:r>
              <a:rPr lang="cs-CZ" sz="1800" dirty="0" err="1" smtClean="0"/>
              <a:t>action</a:t>
            </a:r>
            <a:r>
              <a:rPr lang="cs-CZ" sz="1800" dirty="0" smtClean="0"/>
              <a:t> 4-</a:t>
            </a:r>
            <a:r>
              <a:rPr lang="cs-CZ" sz="1800" dirty="0" err="1" smtClean="0"/>
              <a:t>Level</a:t>
            </a:r>
            <a:r>
              <a:rPr lang="cs-CZ" sz="1800" dirty="0" smtClean="0"/>
              <a:t> </a:t>
            </a:r>
            <a:r>
              <a:rPr lang="cs-CZ" sz="1800" dirty="0" err="1" smtClean="0"/>
              <a:t>Vibronic</a:t>
            </a:r>
            <a:endParaRPr lang="cs-CZ" sz="1800" dirty="0" smtClean="0"/>
          </a:p>
          <a:p>
            <a:pPr>
              <a:buNone/>
              <a:defRPr/>
            </a:pPr>
            <a:r>
              <a:rPr lang="cs-CZ" sz="1800" dirty="0" smtClean="0"/>
              <a:t>	Fluorescence </a:t>
            </a:r>
            <a:r>
              <a:rPr lang="cs-CZ" sz="1800" dirty="0" err="1" smtClean="0"/>
              <a:t>lifetime</a:t>
            </a:r>
            <a:r>
              <a:rPr lang="cs-CZ" sz="1800" dirty="0" smtClean="0"/>
              <a:t> 3.2 </a:t>
            </a:r>
            <a:r>
              <a:rPr lang="cs-CZ" sz="1800" i="1" dirty="0" smtClean="0"/>
              <a:t>µ</a:t>
            </a:r>
            <a:r>
              <a:rPr lang="cs-CZ" sz="1800" dirty="0" smtClean="0"/>
              <a:t>sec (T = 300 K)</a:t>
            </a:r>
          </a:p>
          <a:p>
            <a:pPr>
              <a:buNone/>
              <a:defRPr/>
            </a:pPr>
            <a:r>
              <a:rPr lang="cs-CZ" sz="1800" dirty="0" smtClean="0"/>
              <a:t>	</a:t>
            </a:r>
            <a:r>
              <a:rPr lang="cs-CZ" sz="1800" dirty="0" err="1" smtClean="0"/>
              <a:t>Tuning</a:t>
            </a:r>
            <a:r>
              <a:rPr lang="cs-CZ" sz="1800" dirty="0" smtClean="0"/>
              <a:t> </a:t>
            </a:r>
            <a:r>
              <a:rPr lang="cs-CZ" sz="1800" dirty="0" err="1" smtClean="0"/>
              <a:t>range</a:t>
            </a:r>
            <a:r>
              <a:rPr lang="cs-CZ" sz="1800" dirty="0" smtClean="0"/>
              <a:t> 660-1050 </a:t>
            </a:r>
            <a:r>
              <a:rPr lang="cs-CZ" sz="1800" dirty="0" err="1" smtClean="0"/>
              <a:t>nm</a:t>
            </a:r>
            <a:endParaRPr lang="cs-CZ" sz="1800" dirty="0" smtClean="0"/>
          </a:p>
          <a:p>
            <a:pPr>
              <a:buNone/>
              <a:defRPr/>
            </a:pPr>
            <a:r>
              <a:rPr lang="cs-CZ" sz="1800" dirty="0" smtClean="0"/>
              <a:t>	</a:t>
            </a:r>
            <a:r>
              <a:rPr lang="cs-CZ" sz="1800" dirty="0" err="1" smtClean="0"/>
              <a:t>Absorption</a:t>
            </a:r>
            <a:r>
              <a:rPr lang="cs-CZ" sz="1800" dirty="0" smtClean="0"/>
              <a:t> </a:t>
            </a:r>
            <a:r>
              <a:rPr lang="cs-CZ" sz="1800" dirty="0" err="1" smtClean="0"/>
              <a:t>range</a:t>
            </a:r>
            <a:r>
              <a:rPr lang="cs-CZ" sz="1800" dirty="0" smtClean="0"/>
              <a:t> 400-600 </a:t>
            </a:r>
            <a:r>
              <a:rPr lang="cs-CZ" sz="1800" dirty="0" err="1" smtClean="0"/>
              <a:t>nm</a:t>
            </a:r>
            <a:endParaRPr lang="cs-CZ" sz="1800" dirty="0" smtClean="0"/>
          </a:p>
          <a:p>
            <a:pPr>
              <a:buNone/>
              <a:defRPr/>
            </a:pPr>
            <a:r>
              <a:rPr lang="cs-CZ" sz="1800" dirty="0" smtClean="0"/>
              <a:t>	</a:t>
            </a:r>
            <a:r>
              <a:rPr lang="cs-CZ" sz="1800" dirty="0" err="1" smtClean="0"/>
              <a:t>Emission</a:t>
            </a:r>
            <a:r>
              <a:rPr lang="cs-CZ" sz="1800" dirty="0" smtClean="0"/>
              <a:t> </a:t>
            </a:r>
            <a:r>
              <a:rPr lang="cs-CZ" sz="1800" dirty="0" err="1" smtClean="0"/>
              <a:t>peak</a:t>
            </a:r>
            <a:r>
              <a:rPr lang="cs-CZ" sz="1800" dirty="0" smtClean="0"/>
              <a:t> 795 </a:t>
            </a:r>
            <a:r>
              <a:rPr lang="cs-CZ" sz="1800" dirty="0" err="1" smtClean="0"/>
              <a:t>nm</a:t>
            </a:r>
            <a:endParaRPr lang="cs-CZ" sz="1800" dirty="0" smtClean="0"/>
          </a:p>
          <a:p>
            <a:pPr>
              <a:buNone/>
              <a:defRPr/>
            </a:pPr>
            <a:r>
              <a:rPr lang="cs-CZ" sz="1800" dirty="0" smtClean="0"/>
              <a:t>	</a:t>
            </a:r>
            <a:r>
              <a:rPr lang="cs-CZ" sz="1800" dirty="0" err="1" smtClean="0"/>
              <a:t>Absorption</a:t>
            </a:r>
            <a:r>
              <a:rPr lang="cs-CZ" sz="1800" dirty="0" smtClean="0"/>
              <a:t> </a:t>
            </a:r>
            <a:r>
              <a:rPr lang="cs-CZ" sz="1800" dirty="0" err="1" smtClean="0"/>
              <a:t>peak</a:t>
            </a:r>
            <a:r>
              <a:rPr lang="cs-CZ" sz="1800" dirty="0" smtClean="0"/>
              <a:t> 488 </a:t>
            </a:r>
            <a:r>
              <a:rPr lang="cs-CZ" sz="1800" dirty="0" err="1" smtClean="0"/>
              <a:t>nm</a:t>
            </a:r>
            <a:endParaRPr lang="cs-CZ" sz="1800" dirty="0" smtClean="0"/>
          </a:p>
          <a:p>
            <a:pPr>
              <a:buNone/>
              <a:defRPr/>
            </a:pPr>
            <a:r>
              <a:rPr lang="cs-CZ" sz="1800" dirty="0" smtClean="0"/>
              <a:t>	</a:t>
            </a:r>
            <a:r>
              <a:rPr lang="cs-CZ" sz="1800" dirty="0" err="1" smtClean="0"/>
              <a:t>Refractive</a:t>
            </a:r>
            <a:r>
              <a:rPr lang="cs-CZ" sz="1800" dirty="0" smtClean="0"/>
              <a:t> index 1.76 @ 800 </a:t>
            </a:r>
            <a:r>
              <a:rPr lang="cs-CZ" sz="1800" dirty="0" err="1" smtClean="0"/>
              <a:t>nm</a:t>
            </a:r>
            <a:endParaRPr lang="cs-CZ" sz="1800" dirty="0" smtClean="0"/>
          </a:p>
        </p:txBody>
      </p:sp>
      <p:pic>
        <p:nvPicPr>
          <p:cNvPr id="8" name="Picture 9" descr="1997_138_12"/>
          <p:cNvPicPr>
            <a:picLocks noGrp="1" noChangeAspect="1" noChangeArrowheads="1"/>
          </p:cNvPicPr>
          <p:nvPr>
            <p:ph sz="quarter" idx="2"/>
          </p:nvPr>
        </p:nvPicPr>
        <p:blipFill>
          <a:blip r:embed="rId2" cstate="print"/>
          <a:srcRect/>
          <a:stretch>
            <a:fillRect/>
          </a:stretch>
        </p:blipFill>
        <p:spPr>
          <a:xfrm>
            <a:off x="4270375" y="2093976"/>
            <a:ext cx="3657600" cy="3584448"/>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cs-CZ" sz="2800" dirty="0" err="1"/>
              <a:t>Titanium</a:t>
            </a:r>
            <a:r>
              <a:rPr lang="cs-CZ" sz="2800" dirty="0"/>
              <a:t> </a:t>
            </a:r>
            <a:r>
              <a:rPr lang="cs-CZ" sz="2800" dirty="0" err="1" smtClean="0"/>
              <a:t>Sapphire</a:t>
            </a:r>
            <a:r>
              <a:rPr lang="cs-CZ" sz="2800" dirty="0" smtClean="0"/>
              <a:t> Laser</a:t>
            </a:r>
            <a:endParaRPr lang="cs-CZ" dirty="0"/>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5" name="Zástupný symbol pro číslo snímku 4"/>
          <p:cNvSpPr>
            <a:spLocks noGrp="1"/>
          </p:cNvSpPr>
          <p:nvPr>
            <p:ph type="sldNum" sz="quarter" idx="11"/>
          </p:nvPr>
        </p:nvSpPr>
        <p:spPr/>
        <p:txBody>
          <a:bodyPr/>
          <a:lstStyle/>
          <a:p>
            <a:fld id="{A229F504-3BAF-467C-8F21-334C0A71552D}" type="slidenum">
              <a:rPr lang="cs-CZ" smtClean="0"/>
              <a:pPr/>
              <a:t>22</a:t>
            </a:fld>
            <a:endParaRPr lang="cs-CZ"/>
          </a:p>
        </p:txBody>
      </p:sp>
      <p:sp>
        <p:nvSpPr>
          <p:cNvPr id="4" name="Zástupný symbol pro zápatí 3"/>
          <p:cNvSpPr>
            <a:spLocks noGrp="1"/>
          </p:cNvSpPr>
          <p:nvPr>
            <p:ph type="ftr" sz="quarter" idx="12"/>
          </p:nvPr>
        </p:nvSpPr>
        <p:spPr/>
        <p:txBody>
          <a:bodyPr/>
          <a:lstStyle/>
          <a:p>
            <a:r>
              <a:rPr lang="cs-CZ" smtClean="0"/>
              <a:t>prof. Otruba</a:t>
            </a:r>
            <a:endParaRPr lang="cs-CZ"/>
          </a:p>
        </p:txBody>
      </p:sp>
      <p:pic>
        <p:nvPicPr>
          <p:cNvPr id="9" name="Picture 3"/>
          <p:cNvPicPr>
            <a:picLocks noChangeAspect="1" noChangeArrowheads="1"/>
          </p:cNvPicPr>
          <p:nvPr/>
        </p:nvPicPr>
        <p:blipFill>
          <a:blip r:embed="rId2" cstate="print">
            <a:lum contrast="20000"/>
          </a:blip>
          <a:srcRect l="5250" r="2876"/>
          <a:stretch>
            <a:fillRect/>
          </a:stretch>
        </p:blipFill>
        <p:spPr>
          <a:xfrm>
            <a:off x="539552" y="1556792"/>
            <a:ext cx="7560840" cy="453072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Nadpis 10"/>
          <p:cNvSpPr>
            <a:spLocks noGrp="1"/>
          </p:cNvSpPr>
          <p:nvPr>
            <p:ph type="title"/>
          </p:nvPr>
        </p:nvSpPr>
        <p:spPr>
          <a:xfrm>
            <a:off x="457200" y="277813"/>
            <a:ext cx="8229600" cy="990947"/>
          </a:xfrm>
        </p:spPr>
        <p:txBody>
          <a:bodyPr/>
          <a:lstStyle/>
          <a:p>
            <a:r>
              <a:rPr lang="cs-CZ" dirty="0" err="1"/>
              <a:t>Fiber</a:t>
            </a:r>
            <a:r>
              <a:rPr lang="cs-CZ" dirty="0"/>
              <a:t> </a:t>
            </a:r>
            <a:r>
              <a:rPr lang="cs-CZ" dirty="0" err="1"/>
              <a:t>lasers</a:t>
            </a:r>
            <a:endParaRPr lang="cs-CZ" dirty="0"/>
          </a:p>
        </p:txBody>
      </p:sp>
      <p:sp>
        <p:nvSpPr>
          <p:cNvPr id="16" name="Zástupný symbol pro text 15"/>
          <p:cNvSpPr>
            <a:spLocks noGrp="1"/>
          </p:cNvSpPr>
          <p:nvPr>
            <p:ph type="body" sz="half" idx="1"/>
          </p:nvPr>
        </p:nvSpPr>
        <p:spPr>
          <a:xfrm>
            <a:off x="457200" y="1276345"/>
            <a:ext cx="8229600" cy="2152656"/>
          </a:xfrm>
        </p:spPr>
        <p:txBody>
          <a:bodyPr/>
          <a:lstStyle/>
          <a:p>
            <a:r>
              <a:rPr lang="en-US" dirty="0"/>
              <a:t>Arrangement with Linear </a:t>
            </a:r>
            <a:r>
              <a:rPr lang="en-US" dirty="0" err="1"/>
              <a:t>Fabry</a:t>
            </a:r>
            <a:r>
              <a:rPr lang="en-US" dirty="0"/>
              <a:t> Perot </a:t>
            </a:r>
            <a:r>
              <a:rPr lang="en-US" dirty="0" smtClean="0"/>
              <a:t>Resonator</a:t>
            </a:r>
            <a:endParaRPr lang="cs-CZ" dirty="0" smtClean="0"/>
          </a:p>
          <a:p>
            <a:r>
              <a:rPr lang="en-US" i="1" dirty="0" err="1" smtClean="0"/>
              <a:t>WDM</a:t>
            </a:r>
            <a:r>
              <a:rPr lang="en-US" dirty="0" smtClean="0"/>
              <a:t> (Wavelength Division Multiplex)</a:t>
            </a:r>
            <a:endParaRPr lang="cs-CZ" dirty="0"/>
          </a:p>
        </p:txBody>
      </p:sp>
      <p:sp>
        <p:nvSpPr>
          <p:cNvPr id="4" name="Zástupný symbol pro datum 3"/>
          <p:cNvSpPr>
            <a:spLocks noGrp="1"/>
          </p:cNvSpPr>
          <p:nvPr>
            <p:ph type="dt" sz="half" idx="10"/>
          </p:nvPr>
        </p:nvSpPr>
        <p:spPr/>
        <p:txBody>
          <a:bodyPr/>
          <a:lstStyle/>
          <a:p>
            <a:pPr>
              <a:defRPr/>
            </a:pPr>
            <a:r>
              <a:rPr lang="cs-CZ" smtClean="0"/>
              <a:t>2010</a:t>
            </a:r>
            <a:endParaRPr lang="cs-CZ"/>
          </a:p>
        </p:txBody>
      </p:sp>
      <p:sp>
        <p:nvSpPr>
          <p:cNvPr id="5" name="Zástupný symbol pro zápatí 4"/>
          <p:cNvSpPr>
            <a:spLocks noGrp="1"/>
          </p:cNvSpPr>
          <p:nvPr>
            <p:ph type="ftr" sz="quarter" idx="11"/>
          </p:nvPr>
        </p:nvSpPr>
        <p:spPr/>
        <p:txBody>
          <a:bodyPr/>
          <a:lstStyle/>
          <a:p>
            <a:pPr>
              <a:defRPr/>
            </a:pPr>
            <a:r>
              <a:rPr lang="cs-CZ" smtClean="0"/>
              <a:t>prof. Otruba</a:t>
            </a:r>
            <a:endParaRPr lang="cs-CZ"/>
          </a:p>
        </p:txBody>
      </p:sp>
      <p:sp>
        <p:nvSpPr>
          <p:cNvPr id="6" name="Zástupný symbol pro číslo snímku 5"/>
          <p:cNvSpPr>
            <a:spLocks noGrp="1"/>
          </p:cNvSpPr>
          <p:nvPr>
            <p:ph type="sldNum" sz="quarter" idx="12"/>
          </p:nvPr>
        </p:nvSpPr>
        <p:spPr/>
        <p:txBody>
          <a:bodyPr/>
          <a:lstStyle/>
          <a:p>
            <a:pPr>
              <a:defRPr/>
            </a:pPr>
            <a:fld id="{5BFA590B-FD0A-4143-BCD0-D6723016E201}" type="slidenum">
              <a:rPr lang="cs-CZ" smtClean="0"/>
              <a:pPr>
                <a:defRPr/>
              </a:pPr>
              <a:t>23</a:t>
            </a:fld>
            <a:endParaRPr lang="cs-CZ"/>
          </a:p>
        </p:txBody>
      </p:sp>
      <p:pic>
        <p:nvPicPr>
          <p:cNvPr id="91138" name="Picture 2" descr="http://image.slidesharecdn.com/securehighperformancetransportnetworksbasedonwdmtechnology-131029033117-phpapp02/95/secure-high-performance-transport-networks-based-on-wdm-technology-6-638.jpg?cb=1392799068"/>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58" t="19327" b="10628"/>
          <a:stretch/>
        </p:blipFill>
        <p:spPr bwMode="auto">
          <a:xfrm>
            <a:off x="2987824" y="5627935"/>
            <a:ext cx="2257260" cy="1210771"/>
          </a:xfrm>
          <a:prstGeom prst="rect">
            <a:avLst/>
          </a:prstGeom>
          <a:noFill/>
          <a:extLst>
            <a:ext uri="{909E8E84-426E-40DD-AFC4-6F175D3DCCD1}">
              <a14:hiddenFill xmlns:a14="http://schemas.microsoft.com/office/drawing/2010/main">
                <a:solidFill>
                  <a:srgbClr val="FFFFFF"/>
                </a:solidFill>
              </a14:hiddenFill>
            </a:ext>
          </a:extLst>
        </p:spPr>
      </p:pic>
      <p:pic>
        <p:nvPicPr>
          <p:cNvPr id="90114" name="Picture 2" descr="Image result for Fiber las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2708920"/>
            <a:ext cx="6431177" cy="25375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8"/>
          <p:cNvSpPr>
            <a:spLocks noGrp="1"/>
          </p:cNvSpPr>
          <p:nvPr>
            <p:ph type="title"/>
          </p:nvPr>
        </p:nvSpPr>
        <p:spPr/>
        <p:txBody>
          <a:bodyPr/>
          <a:lstStyle/>
          <a:p>
            <a:r>
              <a:rPr lang="cs-CZ" dirty="0" err="1"/>
              <a:t>Fiber</a:t>
            </a:r>
            <a:r>
              <a:rPr lang="cs-CZ" dirty="0"/>
              <a:t> </a:t>
            </a:r>
            <a:r>
              <a:rPr lang="cs-CZ" dirty="0" err="1"/>
              <a:t>lasers</a:t>
            </a:r>
            <a:endParaRPr lang="cs-CZ" dirty="0"/>
          </a:p>
        </p:txBody>
      </p:sp>
      <p:sp>
        <p:nvSpPr>
          <p:cNvPr id="14" name="Zástupný symbol pro text 13"/>
          <p:cNvSpPr>
            <a:spLocks noGrp="1"/>
          </p:cNvSpPr>
          <p:nvPr>
            <p:ph type="body" sz="half" idx="1"/>
          </p:nvPr>
        </p:nvSpPr>
        <p:spPr/>
        <p:txBody>
          <a:bodyPr/>
          <a:lstStyle/>
          <a:p>
            <a:r>
              <a:rPr lang="cs-CZ" dirty="0" smtClean="0"/>
              <a:t>FBG – </a:t>
            </a:r>
            <a:r>
              <a:rPr lang="cs-CZ" dirty="0" err="1" smtClean="0"/>
              <a:t>Fiber</a:t>
            </a:r>
            <a:r>
              <a:rPr lang="cs-CZ" dirty="0" smtClean="0"/>
              <a:t> </a:t>
            </a:r>
            <a:r>
              <a:rPr lang="cs-CZ" dirty="0" err="1" smtClean="0"/>
              <a:t>Bragg</a:t>
            </a:r>
            <a:r>
              <a:rPr lang="cs-CZ" dirty="0" smtClean="0"/>
              <a:t> </a:t>
            </a:r>
            <a:r>
              <a:rPr lang="cs-CZ" dirty="0" err="1" smtClean="0"/>
              <a:t>Grating</a:t>
            </a:r>
            <a:endParaRPr lang="cs-CZ" dirty="0" smtClean="0"/>
          </a:p>
          <a:p>
            <a:pPr>
              <a:buNone/>
            </a:pPr>
            <a:r>
              <a:rPr lang="cs-CZ" dirty="0" smtClean="0"/>
              <a:t>   </a:t>
            </a:r>
            <a:endParaRPr lang="cs-CZ" dirty="0"/>
          </a:p>
        </p:txBody>
      </p:sp>
      <p:sp>
        <p:nvSpPr>
          <p:cNvPr id="6" name="Zástupný symbol pro datum 5"/>
          <p:cNvSpPr>
            <a:spLocks noGrp="1"/>
          </p:cNvSpPr>
          <p:nvPr>
            <p:ph type="dt" sz="half" idx="10"/>
          </p:nvPr>
        </p:nvSpPr>
        <p:spPr/>
        <p:txBody>
          <a:bodyPr/>
          <a:lstStyle/>
          <a:p>
            <a:pPr>
              <a:defRPr/>
            </a:pPr>
            <a:r>
              <a:rPr lang="cs-CZ" smtClean="0"/>
              <a:t>2010</a:t>
            </a:r>
            <a:endParaRPr lang="cs-CZ"/>
          </a:p>
        </p:txBody>
      </p:sp>
      <p:sp>
        <p:nvSpPr>
          <p:cNvPr id="7" name="Zástupný symbol pro zápatí 6"/>
          <p:cNvSpPr>
            <a:spLocks noGrp="1"/>
          </p:cNvSpPr>
          <p:nvPr>
            <p:ph type="ftr" sz="quarter" idx="11"/>
          </p:nvPr>
        </p:nvSpPr>
        <p:spPr/>
        <p:txBody>
          <a:bodyPr/>
          <a:lstStyle/>
          <a:p>
            <a:pPr>
              <a:defRPr/>
            </a:pPr>
            <a:r>
              <a:rPr lang="cs-CZ" smtClean="0"/>
              <a:t>prof. Otruba</a:t>
            </a:r>
            <a:endParaRPr lang="cs-CZ"/>
          </a:p>
        </p:txBody>
      </p:sp>
      <p:sp>
        <p:nvSpPr>
          <p:cNvPr id="8" name="Zástupný symbol pro číslo snímku 7"/>
          <p:cNvSpPr>
            <a:spLocks noGrp="1"/>
          </p:cNvSpPr>
          <p:nvPr>
            <p:ph type="sldNum" sz="quarter" idx="12"/>
          </p:nvPr>
        </p:nvSpPr>
        <p:spPr/>
        <p:txBody>
          <a:bodyPr/>
          <a:lstStyle/>
          <a:p>
            <a:pPr>
              <a:defRPr/>
            </a:pPr>
            <a:fld id="{776B11EA-93E7-4C1F-A038-05E19536EA6A}" type="slidenum">
              <a:rPr lang="cs-CZ" smtClean="0"/>
              <a:pPr>
                <a:defRPr/>
              </a:pPr>
              <a:t>24</a:t>
            </a:fld>
            <a:endParaRPr lang="cs-CZ"/>
          </a:p>
        </p:txBody>
      </p:sp>
      <p:pic>
        <p:nvPicPr>
          <p:cNvPr id="91138" name="Picture 2" descr="Image result for Fiber las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140968"/>
            <a:ext cx="7867650" cy="20859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Ytterbium </a:t>
            </a:r>
            <a:r>
              <a:rPr lang="cs-CZ" dirty="0" err="1"/>
              <a:t>doped</a:t>
            </a:r>
            <a:r>
              <a:rPr lang="cs-CZ" dirty="0"/>
              <a:t> </a:t>
            </a:r>
            <a:r>
              <a:rPr lang="cs-CZ" dirty="0" err="1"/>
              <a:t>fiber</a:t>
            </a:r>
            <a:r>
              <a:rPr lang="cs-CZ" dirty="0"/>
              <a:t> laser</a:t>
            </a:r>
          </a:p>
        </p:txBody>
      </p:sp>
      <p:pic>
        <p:nvPicPr>
          <p:cNvPr id="9" name="Zástupný symbol pro obsah 8" descr="07_FJFI_vlaknove_lasery[1]0082.jpg"/>
          <p:cNvPicPr>
            <a:picLocks noGrp="1" noChangeAspect="1"/>
          </p:cNvPicPr>
          <p:nvPr>
            <p:ph idx="1"/>
          </p:nvPr>
        </p:nvPicPr>
        <p:blipFill>
          <a:blip r:embed="rId2" cstate="print"/>
          <a:stretch>
            <a:fillRect/>
          </a:stretch>
        </p:blipFill>
        <p:spPr>
          <a:xfrm>
            <a:off x="179511" y="2708920"/>
            <a:ext cx="8508687" cy="2623166"/>
          </a:xfrm>
        </p:spPr>
      </p:pic>
      <p:sp>
        <p:nvSpPr>
          <p:cNvPr id="4" name="Zástupný symbol pro datum 3"/>
          <p:cNvSpPr>
            <a:spLocks noGrp="1"/>
          </p:cNvSpPr>
          <p:nvPr>
            <p:ph type="dt" sz="half" idx="14"/>
          </p:nvPr>
        </p:nvSpPr>
        <p:spPr/>
        <p:txBody>
          <a:bodyPr/>
          <a:lstStyle/>
          <a:p>
            <a:r>
              <a:rPr lang="cs-CZ" smtClean="0"/>
              <a:t>2010</a:t>
            </a:r>
            <a:endParaRPr lang="cs-CZ"/>
          </a:p>
        </p:txBody>
      </p:sp>
      <p:sp>
        <p:nvSpPr>
          <p:cNvPr id="6" name="Zástupný symbol pro číslo snímku 5"/>
          <p:cNvSpPr>
            <a:spLocks noGrp="1"/>
          </p:cNvSpPr>
          <p:nvPr>
            <p:ph type="sldNum" sz="quarter" idx="15"/>
          </p:nvPr>
        </p:nvSpPr>
        <p:spPr/>
        <p:txBody>
          <a:bodyPr/>
          <a:lstStyle/>
          <a:p>
            <a:fld id="{5BFA590B-FD0A-4143-BCD0-D6723016E201}" type="slidenum">
              <a:rPr lang="cs-CZ" smtClean="0"/>
              <a:pPr/>
              <a:t>25</a:t>
            </a:fld>
            <a:endParaRPr lang="cs-CZ"/>
          </a:p>
        </p:txBody>
      </p:sp>
      <p:sp>
        <p:nvSpPr>
          <p:cNvPr id="5" name="Zástupný symbol pro zápatí 4"/>
          <p:cNvSpPr>
            <a:spLocks noGrp="1"/>
          </p:cNvSpPr>
          <p:nvPr>
            <p:ph type="ftr" sz="quarter" idx="16"/>
          </p:nvPr>
        </p:nvSpPr>
        <p:spPr/>
        <p:txBody>
          <a:bodyPr/>
          <a:lstStyle/>
          <a:p>
            <a:r>
              <a:rPr lang="cs-CZ" smtClean="0"/>
              <a:t>prof. Otruba</a:t>
            </a:r>
            <a:endParaRPr lang="cs-CZ"/>
          </a:p>
        </p:txBody>
      </p:sp>
      <p:pic>
        <p:nvPicPr>
          <p:cNvPr id="90114" name="Picture 2" descr="YDC-1100-8/2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5" y="5013176"/>
            <a:ext cx="2627687" cy="16466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77564" y="188640"/>
            <a:ext cx="8229600" cy="580926"/>
          </a:xfrm>
        </p:spPr>
        <p:txBody>
          <a:bodyPr/>
          <a:lstStyle/>
          <a:p>
            <a:r>
              <a:rPr lang="cs-CZ" dirty="0" err="1"/>
              <a:t>Optical</a:t>
            </a:r>
            <a:r>
              <a:rPr lang="cs-CZ" dirty="0"/>
              <a:t> </a:t>
            </a:r>
            <a:r>
              <a:rPr lang="cs-CZ" dirty="0" err="1"/>
              <a:t>excitation</a:t>
            </a:r>
            <a:r>
              <a:rPr lang="cs-CZ" dirty="0"/>
              <a:t> </a:t>
            </a:r>
            <a:r>
              <a:rPr lang="cs-CZ" dirty="0" err="1"/>
              <a:t>systems</a:t>
            </a:r>
            <a:endParaRPr lang="cs-CZ" dirty="0"/>
          </a:p>
        </p:txBody>
      </p:sp>
      <p:pic>
        <p:nvPicPr>
          <p:cNvPr id="11" name="Zástupný symbol pro obsah 10" descr="07_FJFI_vlaknove_lasery[1]0014.jpg"/>
          <p:cNvPicPr>
            <a:picLocks noGrp="1" noChangeAspect="1"/>
          </p:cNvPicPr>
          <p:nvPr>
            <p:ph sz="quarter" idx="1"/>
          </p:nvPr>
        </p:nvPicPr>
        <p:blipFill>
          <a:blip r:embed="rId2" cstate="print"/>
          <a:stretch>
            <a:fillRect/>
          </a:stretch>
        </p:blipFill>
        <p:spPr>
          <a:xfrm>
            <a:off x="278125" y="836712"/>
            <a:ext cx="4219074" cy="467747"/>
          </a:xfrm>
        </p:spPr>
      </p:pic>
      <p:pic>
        <p:nvPicPr>
          <p:cNvPr id="13" name="Zástupný symbol pro obsah 12" descr="07_FJFI_vlaknove_lasery[1]0085.jpg"/>
          <p:cNvPicPr>
            <a:picLocks noGrp="1" noChangeAspect="1"/>
          </p:cNvPicPr>
          <p:nvPr>
            <p:ph sz="half" idx="3"/>
          </p:nvPr>
        </p:nvPicPr>
        <p:blipFill>
          <a:blip r:embed="rId3" cstate="print">
            <a:lum contrast="30000"/>
          </a:blip>
          <a:stretch>
            <a:fillRect/>
          </a:stretch>
        </p:blipFill>
        <p:spPr>
          <a:xfrm>
            <a:off x="4572000" y="1628800"/>
            <a:ext cx="4031382" cy="3960440"/>
          </a:xfrm>
        </p:spPr>
      </p:pic>
      <p:sp>
        <p:nvSpPr>
          <p:cNvPr id="4" name="Zástupný symbol pro datum 3"/>
          <p:cNvSpPr>
            <a:spLocks noGrp="1"/>
          </p:cNvSpPr>
          <p:nvPr>
            <p:ph type="dt" sz="half" idx="10"/>
          </p:nvPr>
        </p:nvSpPr>
        <p:spPr/>
        <p:txBody>
          <a:bodyPr/>
          <a:lstStyle/>
          <a:p>
            <a:pPr>
              <a:defRPr/>
            </a:pPr>
            <a:r>
              <a:rPr lang="cs-CZ" smtClean="0"/>
              <a:t>2010</a:t>
            </a:r>
            <a:endParaRPr lang="cs-CZ"/>
          </a:p>
        </p:txBody>
      </p:sp>
      <p:sp>
        <p:nvSpPr>
          <p:cNvPr id="5" name="Zástupný symbol pro zápatí 4"/>
          <p:cNvSpPr>
            <a:spLocks noGrp="1"/>
          </p:cNvSpPr>
          <p:nvPr>
            <p:ph type="ftr" sz="quarter" idx="11"/>
          </p:nvPr>
        </p:nvSpPr>
        <p:spPr/>
        <p:txBody>
          <a:bodyPr/>
          <a:lstStyle/>
          <a:p>
            <a:pPr>
              <a:defRPr/>
            </a:pPr>
            <a:r>
              <a:rPr lang="cs-CZ" smtClean="0"/>
              <a:t>prof. Otruba</a:t>
            </a:r>
            <a:endParaRPr lang="cs-CZ"/>
          </a:p>
        </p:txBody>
      </p:sp>
      <p:sp>
        <p:nvSpPr>
          <p:cNvPr id="6" name="Zástupný symbol pro číslo snímku 5"/>
          <p:cNvSpPr>
            <a:spLocks noGrp="1"/>
          </p:cNvSpPr>
          <p:nvPr>
            <p:ph type="sldNum" sz="quarter" idx="12"/>
          </p:nvPr>
        </p:nvSpPr>
        <p:spPr/>
        <p:txBody>
          <a:bodyPr/>
          <a:lstStyle/>
          <a:p>
            <a:pPr>
              <a:defRPr/>
            </a:pPr>
            <a:fld id="{5BFA590B-FD0A-4143-BCD0-D6723016E201}" type="slidenum">
              <a:rPr lang="cs-CZ" smtClean="0"/>
              <a:pPr>
                <a:defRPr/>
              </a:pPr>
              <a:t>26</a:t>
            </a:fld>
            <a:endParaRPr lang="cs-CZ"/>
          </a:p>
        </p:txBody>
      </p:sp>
      <p:pic>
        <p:nvPicPr>
          <p:cNvPr id="83970" name="Picture 2" descr="C:\Documents and Settings\pracovní\Dokumenty\Obrázky\07_FJFI_vlaknove_lasery[1]0029.jpg"/>
          <p:cNvPicPr>
            <a:picLocks noChangeAspect="1" noChangeArrowheads="1"/>
          </p:cNvPicPr>
          <p:nvPr/>
        </p:nvPicPr>
        <p:blipFill>
          <a:blip r:embed="rId4" cstate="print"/>
          <a:srcRect/>
          <a:stretch>
            <a:fillRect/>
          </a:stretch>
        </p:blipFill>
        <p:spPr bwMode="auto">
          <a:xfrm>
            <a:off x="266688" y="3890213"/>
            <a:ext cx="4207376" cy="1302754"/>
          </a:xfrm>
          <a:prstGeom prst="rect">
            <a:avLst/>
          </a:prstGeom>
          <a:noFill/>
        </p:spPr>
      </p:pic>
      <p:pic>
        <p:nvPicPr>
          <p:cNvPr id="83971" name="Picture 3" descr="C:\Documents and Settings\pracovní\Dokumenty\Obrázky\07_FJFI_vlaknove_lasery[1]0031.jpg"/>
          <p:cNvPicPr>
            <a:picLocks noChangeAspect="1" noChangeArrowheads="1"/>
          </p:cNvPicPr>
          <p:nvPr/>
        </p:nvPicPr>
        <p:blipFill>
          <a:blip r:embed="rId5" cstate="print"/>
          <a:srcRect/>
          <a:stretch>
            <a:fillRect/>
          </a:stretch>
        </p:blipFill>
        <p:spPr bwMode="auto">
          <a:xfrm>
            <a:off x="266688" y="5325317"/>
            <a:ext cx="4225676" cy="1416051"/>
          </a:xfrm>
          <a:prstGeom prst="rect">
            <a:avLst/>
          </a:prstGeom>
          <a:noFill/>
        </p:spPr>
      </p:pic>
      <p:pic>
        <p:nvPicPr>
          <p:cNvPr id="92162" name="Picture 2" descr="Image result for Fiber lase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260" y="1484784"/>
            <a:ext cx="3927708" cy="21602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14365" y="260648"/>
            <a:ext cx="8229600" cy="652934"/>
          </a:xfrm>
        </p:spPr>
        <p:txBody>
          <a:bodyPr/>
          <a:lstStyle/>
          <a:p>
            <a:r>
              <a:rPr lang="en-US" dirty="0" smtClean="0"/>
              <a:t>Fiber laser amplifiers</a:t>
            </a:r>
            <a:endParaRPr lang="en-US" dirty="0"/>
          </a:p>
        </p:txBody>
      </p:sp>
      <p:pic>
        <p:nvPicPr>
          <p:cNvPr id="11" name="Zástupný symbol pro obsah 10" descr="07_FJFI_vlaknove_lasery[1]0045.jpg"/>
          <p:cNvPicPr>
            <a:picLocks noGrp="1" noChangeAspect="1"/>
          </p:cNvPicPr>
          <p:nvPr>
            <p:ph sz="quarter" idx="2"/>
          </p:nvPr>
        </p:nvPicPr>
        <p:blipFill>
          <a:blip r:embed="rId2" cstate="print"/>
          <a:stretch>
            <a:fillRect/>
          </a:stretch>
        </p:blipFill>
        <p:spPr>
          <a:xfrm>
            <a:off x="454892" y="3994484"/>
            <a:ext cx="4044378" cy="1770389"/>
          </a:xfrm>
        </p:spPr>
      </p:pic>
      <p:pic>
        <p:nvPicPr>
          <p:cNvPr id="10" name="Zástupný symbol pro obsah 9" descr="07_FJFI_vlaknove_lasery[1]0062.jpg"/>
          <p:cNvPicPr>
            <a:picLocks noGrp="1" noChangeAspect="1"/>
          </p:cNvPicPr>
          <p:nvPr>
            <p:ph sz="half" idx="3"/>
          </p:nvPr>
        </p:nvPicPr>
        <p:blipFill>
          <a:blip r:embed="rId3" cstate="print"/>
          <a:stretch>
            <a:fillRect/>
          </a:stretch>
        </p:blipFill>
        <p:spPr>
          <a:xfrm>
            <a:off x="4636399" y="1772816"/>
            <a:ext cx="3968049" cy="2791453"/>
          </a:xfrm>
        </p:spPr>
      </p:pic>
      <p:sp>
        <p:nvSpPr>
          <p:cNvPr id="6" name="Zástupný symbol pro datum 5"/>
          <p:cNvSpPr>
            <a:spLocks noGrp="1"/>
          </p:cNvSpPr>
          <p:nvPr>
            <p:ph type="dt" sz="half" idx="10"/>
          </p:nvPr>
        </p:nvSpPr>
        <p:spPr/>
        <p:txBody>
          <a:bodyPr/>
          <a:lstStyle/>
          <a:p>
            <a:pPr>
              <a:defRPr/>
            </a:pPr>
            <a:r>
              <a:rPr lang="en-US" dirty="0" smtClean="0"/>
              <a:t>2010</a:t>
            </a:r>
            <a:endParaRPr lang="en-US" dirty="0"/>
          </a:p>
        </p:txBody>
      </p:sp>
      <p:sp>
        <p:nvSpPr>
          <p:cNvPr id="7" name="Zástupný symbol pro zápatí 6"/>
          <p:cNvSpPr>
            <a:spLocks noGrp="1"/>
          </p:cNvSpPr>
          <p:nvPr>
            <p:ph type="ftr" sz="quarter" idx="11"/>
          </p:nvPr>
        </p:nvSpPr>
        <p:spPr/>
        <p:txBody>
          <a:bodyPr/>
          <a:lstStyle/>
          <a:p>
            <a:pPr>
              <a:defRPr/>
            </a:pPr>
            <a:r>
              <a:rPr lang="en-US" dirty="0" smtClean="0"/>
              <a:t>prof. </a:t>
            </a:r>
            <a:r>
              <a:rPr lang="en-US" dirty="0" err="1" smtClean="0"/>
              <a:t>Otruba</a:t>
            </a:r>
            <a:endParaRPr lang="en-US" dirty="0"/>
          </a:p>
        </p:txBody>
      </p:sp>
      <p:sp>
        <p:nvSpPr>
          <p:cNvPr id="8" name="Zástupný symbol pro číslo snímku 7"/>
          <p:cNvSpPr>
            <a:spLocks noGrp="1"/>
          </p:cNvSpPr>
          <p:nvPr>
            <p:ph type="sldNum" sz="quarter" idx="12"/>
          </p:nvPr>
        </p:nvSpPr>
        <p:spPr/>
        <p:txBody>
          <a:bodyPr/>
          <a:lstStyle/>
          <a:p>
            <a:pPr>
              <a:defRPr/>
            </a:pPr>
            <a:fld id="{39F3DC2C-BEFB-49E0-A2E5-7551C0FFB1A4}" type="slidenum">
              <a:rPr lang="en-US" smtClean="0"/>
              <a:pPr>
                <a:defRPr/>
              </a:pPr>
              <a:t>27</a:t>
            </a:fld>
            <a:endParaRPr lang="en-US" dirty="0"/>
          </a:p>
        </p:txBody>
      </p:sp>
      <p:pic>
        <p:nvPicPr>
          <p:cNvPr id="93186" name="Picture 2" descr="Image result for Fiber laser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142890"/>
            <a:ext cx="4104456" cy="23915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pPr>
              <a:defRPr/>
            </a:pPr>
            <a:r>
              <a:rPr lang="cs-CZ" dirty="0" err="1"/>
              <a:t>Gas</a:t>
            </a:r>
            <a:r>
              <a:rPr lang="cs-CZ" dirty="0"/>
              <a:t> laser He-Ne</a:t>
            </a:r>
          </a:p>
        </p:txBody>
      </p:sp>
      <p:sp>
        <p:nvSpPr>
          <p:cNvPr id="8" name="Zástupný symbol pro text 7"/>
          <p:cNvSpPr>
            <a:spLocks noGrp="1"/>
          </p:cNvSpPr>
          <p:nvPr>
            <p:ph type="body" sz="half" idx="1"/>
          </p:nvPr>
        </p:nvSpPr>
        <p:spPr>
          <a:xfrm>
            <a:off x="366713" y="1600200"/>
            <a:ext cx="3629223" cy="4530725"/>
          </a:xfrm>
        </p:spPr>
        <p:txBody>
          <a:bodyPr/>
          <a:lstStyle/>
          <a:p>
            <a:pPr>
              <a:defRPr/>
            </a:pPr>
            <a:r>
              <a:rPr lang="en-US" sz="2400" dirty="0" smtClean="0"/>
              <a:t>Invented in 1960 as IR laser; red line used first in 1962</a:t>
            </a:r>
          </a:p>
          <a:p>
            <a:pPr>
              <a:defRPr/>
            </a:pPr>
            <a:r>
              <a:rPr lang="en-US" sz="2400" dirty="0" smtClean="0"/>
              <a:t>Electric discharge in gas excites He to 2S levels</a:t>
            </a:r>
          </a:p>
          <a:p>
            <a:pPr>
              <a:defRPr/>
            </a:pPr>
            <a:r>
              <a:rPr lang="en-US" sz="2400" dirty="0" smtClean="0"/>
              <a:t>Nearly parallel Ne levels exist</a:t>
            </a:r>
          </a:p>
          <a:p>
            <a:pPr>
              <a:defRPr/>
            </a:pPr>
            <a:r>
              <a:rPr lang="cs-CZ" sz="2400" dirty="0" err="1" smtClean="0"/>
              <a:t>Atomic</a:t>
            </a:r>
            <a:r>
              <a:rPr lang="cs-CZ" sz="2400" dirty="0" smtClean="0"/>
              <a:t> </a:t>
            </a:r>
            <a:r>
              <a:rPr lang="cs-CZ" sz="2400" dirty="0" err="1" smtClean="0"/>
              <a:t>collisions</a:t>
            </a:r>
            <a:r>
              <a:rPr lang="cs-CZ" sz="2400" dirty="0" smtClean="0"/>
              <a:t> transfer </a:t>
            </a:r>
            <a:r>
              <a:rPr lang="cs-CZ" sz="2400" dirty="0" err="1" smtClean="0"/>
              <a:t>excitation</a:t>
            </a:r>
            <a:endParaRPr lang="cs-CZ" sz="2400" dirty="0" smtClean="0"/>
          </a:p>
        </p:txBody>
      </p:sp>
      <p:sp>
        <p:nvSpPr>
          <p:cNvPr id="4" name="Zástupný symbol pro datum 3"/>
          <p:cNvSpPr>
            <a:spLocks noGrp="1"/>
          </p:cNvSpPr>
          <p:nvPr>
            <p:ph type="dt" sz="quarter" idx="10"/>
          </p:nvPr>
        </p:nvSpPr>
        <p:spPr/>
        <p:txBody>
          <a:bodyPr/>
          <a:lstStyle/>
          <a:p>
            <a:pPr>
              <a:defRPr/>
            </a:pPr>
            <a:r>
              <a:rPr lang="cs-CZ" smtClean="0"/>
              <a:t>2010</a:t>
            </a:r>
            <a:endParaRPr lang="cs-CZ" dirty="0"/>
          </a:p>
        </p:txBody>
      </p:sp>
      <p:sp>
        <p:nvSpPr>
          <p:cNvPr id="5" name="Zástupný symbol pro zápatí 4"/>
          <p:cNvSpPr>
            <a:spLocks noGrp="1"/>
          </p:cNvSpPr>
          <p:nvPr>
            <p:ph type="ftr" sz="quarter" idx="11"/>
          </p:nvPr>
        </p:nvSpPr>
        <p:spPr/>
        <p:txBody>
          <a:bodyPr/>
          <a:lstStyle/>
          <a:p>
            <a:pPr>
              <a:defRPr/>
            </a:pPr>
            <a:r>
              <a:rPr lang="cs-CZ" smtClean="0"/>
              <a:t>prof. Otruba</a:t>
            </a:r>
            <a:endParaRPr lang="cs-CZ"/>
          </a:p>
        </p:txBody>
      </p:sp>
      <p:sp>
        <p:nvSpPr>
          <p:cNvPr id="6" name="Zástupný symbol pro číslo snímku 5"/>
          <p:cNvSpPr>
            <a:spLocks noGrp="1"/>
          </p:cNvSpPr>
          <p:nvPr>
            <p:ph type="sldNum" sz="quarter" idx="12"/>
          </p:nvPr>
        </p:nvSpPr>
        <p:spPr/>
        <p:txBody>
          <a:bodyPr/>
          <a:lstStyle/>
          <a:p>
            <a:pPr>
              <a:defRPr/>
            </a:pPr>
            <a:fld id="{9333BBBE-63DD-46DF-A1AD-172E0B2BD05F}" type="slidenum">
              <a:rPr lang="cs-CZ" smtClean="0"/>
              <a:pPr>
                <a:defRPr/>
              </a:pPr>
              <a:t>28</a:t>
            </a:fld>
            <a:endParaRPr lang="cs-CZ"/>
          </a:p>
        </p:txBody>
      </p:sp>
      <p:pic>
        <p:nvPicPr>
          <p:cNvPr id="54279" name="Picture 3"/>
          <p:cNvPicPr>
            <a:picLocks noChangeAspect="1" noChangeArrowheads="1"/>
          </p:cNvPicPr>
          <p:nvPr/>
        </p:nvPicPr>
        <p:blipFill>
          <a:blip r:embed="rId2" cstate="print">
            <a:lum bright="-20000" contrast="40000"/>
          </a:blip>
          <a:srcRect l="6889" r="4729"/>
          <a:stretch>
            <a:fillRect/>
          </a:stretch>
        </p:blipFill>
        <p:spPr bwMode="auto">
          <a:xfrm>
            <a:off x="4067944" y="1700808"/>
            <a:ext cx="4638675" cy="3621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pPr>
              <a:defRPr/>
            </a:pPr>
            <a:r>
              <a:rPr lang="cs-CZ" dirty="0" err="1"/>
              <a:t>Gas</a:t>
            </a:r>
            <a:r>
              <a:rPr lang="cs-CZ" dirty="0"/>
              <a:t> laser He-Ne</a:t>
            </a:r>
          </a:p>
        </p:txBody>
      </p:sp>
      <p:sp>
        <p:nvSpPr>
          <p:cNvPr id="9" name="Zástupný symbol pro text 8"/>
          <p:cNvSpPr>
            <a:spLocks noGrp="1"/>
          </p:cNvSpPr>
          <p:nvPr>
            <p:ph type="body" sz="half" idx="1"/>
          </p:nvPr>
        </p:nvSpPr>
        <p:spPr/>
        <p:txBody>
          <a:bodyPr/>
          <a:lstStyle/>
          <a:p>
            <a:pPr>
              <a:defRPr/>
            </a:pPr>
            <a:r>
              <a:rPr lang="en-US" dirty="0" smtClean="0"/>
              <a:t>Cheap and easy to manufacture – first lasers under $100</a:t>
            </a:r>
          </a:p>
          <a:p>
            <a:pPr>
              <a:defRPr/>
            </a:pPr>
            <a:r>
              <a:rPr lang="en-US" dirty="0" smtClean="0"/>
              <a:t>Gas tube has 85% He, 15% Ne</a:t>
            </a:r>
            <a:endParaRPr lang="cs-CZ" dirty="0" smtClean="0"/>
          </a:p>
        </p:txBody>
      </p:sp>
      <p:sp>
        <p:nvSpPr>
          <p:cNvPr id="5" name="Zástupný symbol pro datum 4"/>
          <p:cNvSpPr>
            <a:spLocks noGrp="1"/>
          </p:cNvSpPr>
          <p:nvPr>
            <p:ph type="dt" sz="quarter" idx="10"/>
          </p:nvPr>
        </p:nvSpPr>
        <p:spPr/>
        <p:txBody>
          <a:bodyPr/>
          <a:lstStyle/>
          <a:p>
            <a:pPr>
              <a:defRPr/>
            </a:pPr>
            <a:r>
              <a:rPr lang="cs-CZ" smtClean="0"/>
              <a:t>2010</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4C073D77-45CB-4814-AE5B-2FE7582FAE7B}" type="slidenum">
              <a:rPr lang="cs-CZ" smtClean="0"/>
              <a:pPr>
                <a:defRPr/>
              </a:pPr>
              <a:t>29</a:t>
            </a:fld>
            <a:endParaRPr lang="cs-CZ"/>
          </a:p>
        </p:txBody>
      </p:sp>
      <p:pic>
        <p:nvPicPr>
          <p:cNvPr id="55303" name="Zástupný symbol pro obsah 11" descr="Hene-1.png"/>
          <p:cNvPicPr>
            <a:picLocks noGrp="1" noChangeAspect="1"/>
          </p:cNvPicPr>
          <p:nvPr>
            <p:ph sz="half" idx="2"/>
          </p:nvPr>
        </p:nvPicPr>
        <p:blipFill>
          <a:blip r:embed="rId2" cstate="print">
            <a:lum contrast="40000"/>
          </a:blip>
          <a:srcRect/>
          <a:stretch>
            <a:fillRect/>
          </a:stretch>
        </p:blipFill>
        <p:spPr>
          <a:xfrm>
            <a:off x="323528" y="3356992"/>
            <a:ext cx="8194675" cy="2293938"/>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Solid-state laser</a:t>
            </a:r>
            <a:endParaRPr lang="en-US" dirty="0"/>
          </a:p>
        </p:txBody>
      </p:sp>
      <p:sp>
        <p:nvSpPr>
          <p:cNvPr id="4" name="Zástupný symbol pro datum 3"/>
          <p:cNvSpPr>
            <a:spLocks noGrp="1"/>
          </p:cNvSpPr>
          <p:nvPr>
            <p:ph type="dt" sz="half" idx="14"/>
          </p:nvPr>
        </p:nvSpPr>
        <p:spPr/>
        <p:txBody>
          <a:bodyPr/>
          <a:lstStyle/>
          <a:p>
            <a:r>
              <a:rPr lang="en-US" dirty="0" smtClean="0"/>
              <a:t>2010</a:t>
            </a:r>
            <a:endParaRPr lang="en-US" dirty="0"/>
          </a:p>
        </p:txBody>
      </p:sp>
      <p:sp>
        <p:nvSpPr>
          <p:cNvPr id="5" name="Zástupný symbol pro číslo snímku 4"/>
          <p:cNvSpPr>
            <a:spLocks noGrp="1"/>
          </p:cNvSpPr>
          <p:nvPr>
            <p:ph type="sldNum" sz="quarter" idx="15"/>
          </p:nvPr>
        </p:nvSpPr>
        <p:spPr/>
        <p:txBody>
          <a:bodyPr/>
          <a:lstStyle/>
          <a:p>
            <a:fld id="{A229F504-3BAF-467C-8F21-334C0A71552D}" type="slidenum">
              <a:rPr lang="en-US" smtClean="0"/>
              <a:pPr/>
              <a:t>3</a:t>
            </a:fld>
            <a:endParaRPr lang="en-US" dirty="0"/>
          </a:p>
        </p:txBody>
      </p:sp>
      <p:sp>
        <p:nvSpPr>
          <p:cNvPr id="6" name="Zástupný symbol pro zápatí 5"/>
          <p:cNvSpPr>
            <a:spLocks noGrp="1"/>
          </p:cNvSpPr>
          <p:nvPr>
            <p:ph type="ftr" sz="quarter" idx="16"/>
          </p:nvPr>
        </p:nvSpPr>
        <p:spPr/>
        <p:txBody>
          <a:bodyPr/>
          <a:lstStyle/>
          <a:p>
            <a:r>
              <a:rPr lang="en-US" dirty="0" smtClean="0"/>
              <a:t>prof. </a:t>
            </a:r>
            <a:r>
              <a:rPr lang="en-US" dirty="0" err="1" smtClean="0"/>
              <a:t>Otruba</a:t>
            </a:r>
            <a:endParaRPr lang="en-US" dirty="0"/>
          </a:p>
        </p:txBody>
      </p:sp>
      <p:grpSp>
        <p:nvGrpSpPr>
          <p:cNvPr id="7" name="Group 31"/>
          <p:cNvGrpSpPr>
            <a:grpSpLocks noGrp="1"/>
          </p:cNvGrpSpPr>
          <p:nvPr/>
        </p:nvGrpSpPr>
        <p:grpSpPr bwMode="auto">
          <a:xfrm>
            <a:off x="539552" y="1556793"/>
            <a:ext cx="7467600" cy="4873625"/>
            <a:chOff x="209" y="572"/>
            <a:chExt cx="5551" cy="3573"/>
          </a:xfrm>
        </p:grpSpPr>
        <p:sp>
          <p:nvSpPr>
            <p:cNvPr id="8" name="Rectangle 4"/>
            <p:cNvSpPr>
              <a:spLocks noChangeArrowheads="1"/>
            </p:cNvSpPr>
            <p:nvPr/>
          </p:nvSpPr>
          <p:spPr bwMode="auto">
            <a:xfrm>
              <a:off x="385" y="572"/>
              <a:ext cx="5184" cy="2851"/>
            </a:xfrm>
            <a:prstGeom prst="rect">
              <a:avLst/>
            </a:prstGeom>
            <a:noFill/>
            <a:ln w="9525">
              <a:noFill/>
              <a:miter lim="800000"/>
              <a:headEnd/>
              <a:tailEnd/>
            </a:ln>
            <a:effectLst/>
          </p:spPr>
          <p:txBody>
            <a:bodyPr/>
            <a:lstStyle/>
            <a:p>
              <a:pPr marL="342900" indent="-342900">
                <a:spcBef>
                  <a:spcPct val="20000"/>
                </a:spcBef>
                <a:buClr>
                  <a:schemeClr val="tx2"/>
                </a:buClr>
                <a:buSzPct val="60000"/>
                <a:buFont typeface="Wingdings" pitchFamily="2" charset="2"/>
                <a:buNone/>
                <a:defRPr/>
              </a:pPr>
              <a:endParaRPr lang="en-US" sz="3200" dirty="0" smtClean="0">
                <a:effectLst>
                  <a:outerShdw blurRad="38100" dist="38100" dir="2700000" algn="tl">
                    <a:srgbClr val="000000"/>
                  </a:outerShdw>
                </a:effectLst>
                <a:cs typeface="+mn-cs"/>
              </a:endParaRPr>
            </a:p>
            <a:p>
              <a:pPr marL="342900" indent="-342900">
                <a:spcBef>
                  <a:spcPct val="20000"/>
                </a:spcBef>
                <a:buClr>
                  <a:schemeClr val="tx2"/>
                </a:buClr>
                <a:buSzPct val="60000"/>
                <a:buFont typeface="Wingdings" pitchFamily="2" charset="2"/>
                <a:buNone/>
                <a:defRPr/>
              </a:pPr>
              <a:endParaRPr lang="en-US" sz="3200" dirty="0">
                <a:effectLst>
                  <a:outerShdw blurRad="38100" dist="38100" dir="2700000" algn="tl">
                    <a:srgbClr val="000000"/>
                  </a:outerShdw>
                </a:effectLst>
                <a:cs typeface="+mn-cs"/>
              </a:endParaRPr>
            </a:p>
          </p:txBody>
        </p:sp>
        <p:sp>
          <p:nvSpPr>
            <p:cNvPr id="9" name="Rectangle 6"/>
            <p:cNvSpPr>
              <a:spLocks noChangeArrowheads="1"/>
            </p:cNvSpPr>
            <p:nvPr/>
          </p:nvSpPr>
          <p:spPr bwMode="auto">
            <a:xfrm>
              <a:off x="296" y="3528"/>
              <a:ext cx="1649" cy="617"/>
            </a:xfrm>
            <a:prstGeom prst="rect">
              <a:avLst/>
            </a:prstGeom>
            <a:solidFill>
              <a:srgbClr val="00FFFF"/>
            </a:solidFill>
            <a:ln w="9525">
              <a:miter lim="800000"/>
              <a:headEnd/>
              <a:tailEnd/>
            </a:ln>
            <a:scene3d>
              <a:camera prst="legacyObliqueTopRight"/>
              <a:lightRig rig="legacyFlat3" dir="r"/>
            </a:scene3d>
            <a:sp3d extrusionH="430200" prstMaterial="legacyMatte">
              <a:bevelT w="13500" h="13500" prst="angle"/>
              <a:bevelB w="13500" h="13500" prst="angle"/>
              <a:extrusionClr>
                <a:srgbClr val="00FFFF"/>
              </a:extrusionClr>
            </a:sp3d>
          </p:spPr>
          <p:txBody>
            <a:bodyPr>
              <a:flatTx/>
            </a:bodyPr>
            <a:lstStyle/>
            <a:p>
              <a:pPr algn="ctr"/>
              <a:endParaRPr lang="en-US" dirty="0"/>
            </a:p>
          </p:txBody>
        </p:sp>
        <p:sp>
          <p:nvSpPr>
            <p:cNvPr id="10" name="Rectangle 7"/>
            <p:cNvSpPr>
              <a:spLocks noChangeArrowheads="1"/>
            </p:cNvSpPr>
            <p:nvPr/>
          </p:nvSpPr>
          <p:spPr bwMode="auto">
            <a:xfrm>
              <a:off x="2492" y="3528"/>
              <a:ext cx="1649" cy="617"/>
            </a:xfrm>
            <a:prstGeom prst="rect">
              <a:avLst/>
            </a:prstGeom>
            <a:solidFill>
              <a:srgbClr val="FFFF00"/>
            </a:solidFill>
            <a:ln w="9525">
              <a:miter lim="800000"/>
              <a:headEnd/>
              <a:tailEnd/>
            </a:ln>
            <a:scene3d>
              <a:camera prst="legacyObliqueTopRight"/>
              <a:lightRig rig="legacyFlat3" dir="r"/>
            </a:scene3d>
            <a:sp3d extrusionH="430200" prstMaterial="legacyMatte">
              <a:bevelT w="13500" h="13500" prst="angle"/>
              <a:bevelB w="13500" h="13500" prst="angle"/>
              <a:extrusionClr>
                <a:srgbClr val="FFFF00"/>
              </a:extrusionClr>
            </a:sp3d>
          </p:spPr>
          <p:txBody>
            <a:bodyPr>
              <a:flatTx/>
            </a:bodyPr>
            <a:lstStyle/>
            <a:p>
              <a:pPr algn="ctr"/>
              <a:endParaRPr lang="en-US" dirty="0"/>
            </a:p>
          </p:txBody>
        </p:sp>
        <p:sp>
          <p:nvSpPr>
            <p:cNvPr id="11" name="AutoShape 8"/>
            <p:cNvSpPr>
              <a:spLocks noChangeArrowheads="1"/>
            </p:cNvSpPr>
            <p:nvPr/>
          </p:nvSpPr>
          <p:spPr bwMode="auto">
            <a:xfrm rot="-5400000">
              <a:off x="2756" y="2916"/>
              <a:ext cx="781" cy="426"/>
            </a:xfrm>
            <a:prstGeom prst="rightArrow">
              <a:avLst>
                <a:gd name="adj1" fmla="val 30139"/>
                <a:gd name="adj2" fmla="val 81184"/>
              </a:avLst>
            </a:prstGeom>
            <a:solidFill>
              <a:srgbClr val="FFFF00"/>
            </a:solidFill>
            <a:ln w="9525">
              <a:miter lim="800000"/>
              <a:headEnd/>
              <a:tailEnd/>
            </a:ln>
            <a:scene3d>
              <a:camera prst="legacyObliqueTopRight"/>
              <a:lightRig rig="legacyFlat3" dir="r"/>
            </a:scene3d>
            <a:sp3d extrusionH="430200" prstMaterial="legacyMatte">
              <a:bevelT w="13500" h="13500" prst="angle"/>
              <a:bevelB w="13500" h="13500" prst="angle"/>
              <a:extrusionClr>
                <a:srgbClr val="FFFF00"/>
              </a:extrusionClr>
            </a:sp3d>
          </p:spPr>
          <p:txBody>
            <a:bodyPr>
              <a:flatTx/>
            </a:bodyPr>
            <a:lstStyle/>
            <a:p>
              <a:pPr algn="ctr"/>
              <a:endParaRPr lang="en-US" dirty="0"/>
            </a:p>
          </p:txBody>
        </p:sp>
        <p:sp>
          <p:nvSpPr>
            <p:cNvPr id="12" name="AutoShape 9"/>
            <p:cNvSpPr>
              <a:spLocks noChangeArrowheads="1"/>
            </p:cNvSpPr>
            <p:nvPr/>
          </p:nvSpPr>
          <p:spPr bwMode="auto">
            <a:xfrm rot="5400000" flipV="1">
              <a:off x="872" y="2916"/>
              <a:ext cx="781" cy="426"/>
            </a:xfrm>
            <a:prstGeom prst="rightArrow">
              <a:avLst>
                <a:gd name="adj1" fmla="val 30139"/>
                <a:gd name="adj2" fmla="val 81184"/>
              </a:avLst>
            </a:prstGeom>
            <a:solidFill>
              <a:srgbClr val="00FFFF"/>
            </a:solidFill>
            <a:ln w="9525">
              <a:miter lim="800000"/>
              <a:headEnd/>
              <a:tailEnd/>
            </a:ln>
            <a:scene3d>
              <a:camera prst="legacyObliqueTopRight"/>
              <a:lightRig rig="legacyFlat3" dir="r"/>
            </a:scene3d>
            <a:sp3d extrusionH="430200" prstMaterial="legacyMatte">
              <a:bevelT w="13500" h="13500" prst="angle"/>
              <a:bevelB w="13500" h="13500" prst="angle"/>
              <a:extrusionClr>
                <a:srgbClr val="00FFFF"/>
              </a:extrusionClr>
            </a:sp3d>
          </p:spPr>
          <p:txBody>
            <a:bodyPr>
              <a:flatTx/>
            </a:bodyPr>
            <a:lstStyle/>
            <a:p>
              <a:pPr algn="ctr"/>
              <a:endParaRPr lang="en-US" dirty="0"/>
            </a:p>
          </p:txBody>
        </p:sp>
        <p:sp>
          <p:nvSpPr>
            <p:cNvPr id="13" name="Rectangle 10"/>
            <p:cNvSpPr>
              <a:spLocks noChangeArrowheads="1"/>
            </p:cNvSpPr>
            <p:nvPr/>
          </p:nvSpPr>
          <p:spPr bwMode="auto">
            <a:xfrm>
              <a:off x="209" y="836"/>
              <a:ext cx="4184" cy="1878"/>
            </a:xfrm>
            <a:prstGeom prst="rect">
              <a:avLst/>
            </a:prstGeom>
            <a:solidFill>
              <a:srgbClr val="FFFFFF"/>
            </a:solidFill>
            <a:ln w="9525">
              <a:miter lim="800000"/>
              <a:headEnd/>
              <a:tailEnd/>
            </a:ln>
            <a:scene3d>
              <a:camera prst="legacyObliqueTopRight"/>
              <a:lightRig rig="legacyFlat3" dir="r"/>
            </a:scene3d>
            <a:sp3d extrusionH="430200" prstMaterial="legacyMatte">
              <a:bevelT w="13500" h="13500" prst="angle"/>
              <a:bevelB w="13500" h="13500" prst="angle"/>
              <a:extrusionClr>
                <a:srgbClr val="FFFFFF"/>
              </a:extrusionClr>
            </a:sp3d>
          </p:spPr>
          <p:txBody>
            <a:bodyPr>
              <a:flatTx/>
            </a:bodyPr>
            <a:lstStyle/>
            <a:p>
              <a:pPr algn="ctr"/>
              <a:endParaRPr lang="en-US" dirty="0"/>
            </a:p>
          </p:txBody>
        </p:sp>
        <p:sp>
          <p:nvSpPr>
            <p:cNvPr id="14" name="AutoShape 11"/>
            <p:cNvSpPr>
              <a:spLocks noChangeArrowheads="1"/>
            </p:cNvSpPr>
            <p:nvPr/>
          </p:nvSpPr>
          <p:spPr bwMode="auto">
            <a:xfrm rot="-5400000">
              <a:off x="2010" y="1938"/>
              <a:ext cx="364" cy="720"/>
            </a:xfrm>
            <a:prstGeom prst="rightArrow">
              <a:avLst>
                <a:gd name="adj1" fmla="val 34944"/>
                <a:gd name="adj2" fmla="val 64069"/>
              </a:avLst>
            </a:prstGeom>
            <a:solidFill>
              <a:srgbClr val="FFFF00"/>
            </a:solidFill>
            <a:ln w="9525">
              <a:miter lim="800000"/>
              <a:headEnd/>
              <a:tailEnd/>
            </a:ln>
            <a:scene3d>
              <a:camera prst="legacyObliqueTopRight"/>
              <a:lightRig rig="legacyFlat3" dir="r"/>
            </a:scene3d>
            <a:sp3d extrusionH="430200" prstMaterial="legacyMatte">
              <a:bevelT w="13500" h="13500" prst="angle"/>
              <a:bevelB w="13500" h="13500" prst="angle"/>
              <a:extrusionClr>
                <a:srgbClr val="FFFF00"/>
              </a:extrusionClr>
            </a:sp3d>
          </p:spPr>
          <p:txBody>
            <a:bodyPr>
              <a:flatTx/>
            </a:bodyPr>
            <a:lstStyle/>
            <a:p>
              <a:pPr algn="ctr"/>
              <a:endParaRPr lang="en-US" dirty="0"/>
            </a:p>
          </p:txBody>
        </p:sp>
        <p:sp>
          <p:nvSpPr>
            <p:cNvPr id="15" name="Oval 12"/>
            <p:cNvSpPr>
              <a:spLocks noChangeArrowheads="1"/>
            </p:cNvSpPr>
            <p:nvPr/>
          </p:nvSpPr>
          <p:spPr bwMode="auto">
            <a:xfrm>
              <a:off x="239" y="1277"/>
              <a:ext cx="984" cy="1007"/>
            </a:xfrm>
            <a:prstGeom prst="ellipse">
              <a:avLst/>
            </a:prstGeom>
            <a:solidFill>
              <a:srgbClr val="6699FF"/>
            </a:solidFill>
            <a:ln w="9525">
              <a:round/>
              <a:headEnd/>
              <a:tailEnd/>
            </a:ln>
            <a:scene3d>
              <a:camera prst="legacyPerspectiveFront">
                <a:rot lat="0" lon="17099995" rev="0"/>
              </a:camera>
              <a:lightRig rig="legacyFlat3" dir="r"/>
            </a:scene3d>
            <a:sp3d extrusionH="100000" prstMaterial="legacyMatte">
              <a:bevelT w="13500" h="13500" prst="angle"/>
              <a:bevelB w="13500" h="13500" prst="angle"/>
              <a:extrusionClr>
                <a:srgbClr val="6699FF"/>
              </a:extrusionClr>
            </a:sp3d>
          </p:spPr>
          <p:txBody>
            <a:bodyPr>
              <a:flatTx/>
            </a:bodyPr>
            <a:lstStyle/>
            <a:p>
              <a:pPr algn="ctr"/>
              <a:endParaRPr lang="en-US" dirty="0"/>
            </a:p>
          </p:txBody>
        </p:sp>
        <p:sp>
          <p:nvSpPr>
            <p:cNvPr id="16" name="Oval 13"/>
            <p:cNvSpPr>
              <a:spLocks noChangeArrowheads="1"/>
            </p:cNvSpPr>
            <p:nvPr/>
          </p:nvSpPr>
          <p:spPr bwMode="auto">
            <a:xfrm>
              <a:off x="3451" y="1277"/>
              <a:ext cx="984" cy="1007"/>
            </a:xfrm>
            <a:prstGeom prst="ellipse">
              <a:avLst/>
            </a:prstGeom>
            <a:solidFill>
              <a:srgbClr val="6699FF"/>
            </a:solidFill>
            <a:ln w="9525">
              <a:round/>
              <a:headEnd/>
              <a:tailEnd/>
            </a:ln>
            <a:scene3d>
              <a:camera prst="legacyPerspectiveFront">
                <a:rot lat="0" lon="17099995" rev="0"/>
              </a:camera>
              <a:lightRig rig="legacyFlat3" dir="r"/>
            </a:scene3d>
            <a:sp3d extrusionH="100000" prstMaterial="legacyMatte">
              <a:bevelT w="13500" h="13500" prst="angle"/>
              <a:bevelB w="13500" h="13500" prst="angle"/>
              <a:extrusionClr>
                <a:srgbClr val="6699FF"/>
              </a:extrusionClr>
            </a:sp3d>
          </p:spPr>
          <p:txBody>
            <a:bodyPr>
              <a:flatTx/>
            </a:bodyPr>
            <a:lstStyle/>
            <a:p>
              <a:pPr algn="ctr"/>
              <a:endParaRPr lang="en-US" dirty="0"/>
            </a:p>
          </p:txBody>
        </p:sp>
        <p:sp>
          <p:nvSpPr>
            <p:cNvPr id="17" name="Oval 14"/>
            <p:cNvSpPr>
              <a:spLocks noChangeArrowheads="1"/>
            </p:cNvSpPr>
            <p:nvPr/>
          </p:nvSpPr>
          <p:spPr bwMode="auto">
            <a:xfrm>
              <a:off x="2791" y="1534"/>
              <a:ext cx="492" cy="504"/>
            </a:xfrm>
            <a:prstGeom prst="ellipse">
              <a:avLst/>
            </a:prstGeom>
            <a:solidFill>
              <a:srgbClr val="FF6600"/>
            </a:solidFill>
            <a:ln w="9525">
              <a:round/>
              <a:headEnd/>
              <a:tailEnd/>
            </a:ln>
            <a:scene3d>
              <a:camera prst="legacyPerspectiveFront">
                <a:rot lat="0" lon="17099995" rev="0"/>
              </a:camera>
              <a:lightRig rig="legacyFlat3" dir="r"/>
            </a:scene3d>
            <a:sp3d extrusionH="1878000" prstMaterial="legacyMatte">
              <a:bevelT w="13500" h="13500" prst="angle"/>
              <a:bevelB w="13500" h="13500" prst="angle"/>
              <a:extrusionClr>
                <a:srgbClr val="FF6600"/>
              </a:extrusionClr>
            </a:sp3d>
          </p:spPr>
          <p:txBody>
            <a:bodyPr>
              <a:flatTx/>
            </a:bodyPr>
            <a:lstStyle/>
            <a:p>
              <a:pPr algn="ctr"/>
              <a:endParaRPr lang="en-US" dirty="0"/>
            </a:p>
          </p:txBody>
        </p:sp>
        <p:sp>
          <p:nvSpPr>
            <p:cNvPr id="18" name="AutoShape 15"/>
            <p:cNvSpPr>
              <a:spLocks noChangeArrowheads="1"/>
            </p:cNvSpPr>
            <p:nvPr/>
          </p:nvSpPr>
          <p:spPr bwMode="auto">
            <a:xfrm>
              <a:off x="4588" y="1561"/>
              <a:ext cx="990" cy="435"/>
            </a:xfrm>
            <a:prstGeom prst="rightArrow">
              <a:avLst>
                <a:gd name="adj1" fmla="val 30139"/>
                <a:gd name="adj2" fmla="val 100781"/>
              </a:avLst>
            </a:prstGeom>
            <a:solidFill>
              <a:srgbClr val="FF6600"/>
            </a:solidFill>
            <a:ln w="9525">
              <a:miter lim="800000"/>
              <a:headEnd/>
              <a:tailEnd/>
            </a:ln>
            <a:scene3d>
              <a:camera prst="legacyObliqueTopRight"/>
              <a:lightRig rig="legacyFlat3" dir="r"/>
            </a:scene3d>
            <a:sp3d extrusionH="430200" prstMaterial="legacyMatte">
              <a:bevelT w="13500" h="13500" prst="angle"/>
              <a:bevelB w="13500" h="13500" prst="angle"/>
              <a:extrusionClr>
                <a:srgbClr val="FF6600"/>
              </a:extrusionClr>
            </a:sp3d>
          </p:spPr>
          <p:txBody>
            <a:bodyPr>
              <a:flatTx/>
            </a:bodyPr>
            <a:lstStyle/>
            <a:p>
              <a:pPr algn="ctr"/>
              <a:endParaRPr lang="en-US" dirty="0"/>
            </a:p>
          </p:txBody>
        </p:sp>
        <p:sp>
          <p:nvSpPr>
            <p:cNvPr id="19" name="Line 16"/>
            <p:cNvSpPr>
              <a:spLocks noChangeShapeType="1"/>
            </p:cNvSpPr>
            <p:nvPr/>
          </p:nvSpPr>
          <p:spPr bwMode="auto">
            <a:xfrm>
              <a:off x="395" y="1783"/>
              <a:ext cx="5252" cy="0"/>
            </a:xfrm>
            <a:prstGeom prst="line">
              <a:avLst/>
            </a:prstGeom>
            <a:noFill/>
            <a:ln w="9525">
              <a:solidFill>
                <a:srgbClr val="000000"/>
              </a:solidFill>
              <a:prstDash val="lgDashDot"/>
              <a:round/>
              <a:headEnd/>
              <a:tailEnd/>
            </a:ln>
          </p:spPr>
          <p:txBody>
            <a:bodyPr/>
            <a:lstStyle/>
            <a:p>
              <a:endParaRPr lang="en-US" dirty="0"/>
            </a:p>
          </p:txBody>
        </p:sp>
        <p:sp>
          <p:nvSpPr>
            <p:cNvPr id="21" name="Text Box 22"/>
            <p:cNvSpPr txBox="1">
              <a:spLocks noChangeArrowheads="1"/>
            </p:cNvSpPr>
            <p:nvPr/>
          </p:nvSpPr>
          <p:spPr bwMode="auto">
            <a:xfrm>
              <a:off x="1750" y="815"/>
              <a:ext cx="868" cy="266"/>
            </a:xfrm>
            <a:prstGeom prst="rect">
              <a:avLst/>
            </a:prstGeom>
            <a:noFill/>
            <a:ln w="9525">
              <a:noFill/>
              <a:miter lim="800000"/>
              <a:headEnd/>
              <a:tailEnd/>
            </a:ln>
          </p:spPr>
          <p:txBody>
            <a:bodyPr/>
            <a:lstStyle/>
            <a:p>
              <a:r>
                <a:rPr lang="en-US" sz="1200" b="1" dirty="0" smtClean="0">
                  <a:solidFill>
                    <a:srgbClr val="000000"/>
                  </a:solidFill>
                  <a:latin typeface="Arial" charset="0"/>
                </a:rPr>
                <a:t>Resonator</a:t>
              </a:r>
              <a:endParaRPr lang="en-US" dirty="0">
                <a:solidFill>
                  <a:srgbClr val="000000"/>
                </a:solidFill>
                <a:latin typeface="Arial" charset="0"/>
              </a:endParaRPr>
            </a:p>
          </p:txBody>
        </p:sp>
        <p:sp>
          <p:nvSpPr>
            <p:cNvPr id="22" name="Text Box 23"/>
            <p:cNvSpPr txBox="1">
              <a:spLocks noChangeArrowheads="1"/>
            </p:cNvSpPr>
            <p:nvPr/>
          </p:nvSpPr>
          <p:spPr bwMode="auto">
            <a:xfrm>
              <a:off x="1975" y="2472"/>
              <a:ext cx="694" cy="266"/>
            </a:xfrm>
            <a:prstGeom prst="rect">
              <a:avLst/>
            </a:prstGeom>
            <a:noFill/>
            <a:ln w="9525">
              <a:noFill/>
              <a:miter lim="800000"/>
              <a:headEnd/>
              <a:tailEnd/>
            </a:ln>
          </p:spPr>
          <p:txBody>
            <a:bodyPr/>
            <a:lstStyle/>
            <a:p>
              <a:r>
                <a:rPr lang="en-US" sz="1200" b="1" dirty="0" smtClean="0">
                  <a:solidFill>
                    <a:srgbClr val="000000"/>
                  </a:solidFill>
                  <a:latin typeface="Arial" charset="0"/>
                </a:rPr>
                <a:t>Pumping</a:t>
              </a:r>
              <a:endParaRPr lang="en-US" dirty="0">
                <a:solidFill>
                  <a:srgbClr val="000000"/>
                </a:solidFill>
                <a:latin typeface="Arial" charset="0"/>
              </a:endParaRPr>
            </a:p>
          </p:txBody>
        </p:sp>
        <p:sp>
          <p:nvSpPr>
            <p:cNvPr id="23" name="Text Box 24"/>
            <p:cNvSpPr txBox="1">
              <a:spLocks noChangeArrowheads="1"/>
            </p:cNvSpPr>
            <p:nvPr/>
          </p:nvSpPr>
          <p:spPr bwMode="auto">
            <a:xfrm>
              <a:off x="1761" y="1258"/>
              <a:ext cx="1293" cy="293"/>
            </a:xfrm>
            <a:prstGeom prst="rect">
              <a:avLst/>
            </a:prstGeom>
            <a:noFill/>
            <a:ln w="9525">
              <a:noFill/>
              <a:miter lim="800000"/>
              <a:headEnd/>
              <a:tailEnd/>
            </a:ln>
          </p:spPr>
          <p:txBody>
            <a:bodyPr/>
            <a:lstStyle/>
            <a:p>
              <a:r>
                <a:rPr lang="en-US" sz="1200" b="1" dirty="0" smtClean="0">
                  <a:solidFill>
                    <a:srgbClr val="000000"/>
                  </a:solidFill>
                  <a:latin typeface="Arial" charset="0"/>
                </a:rPr>
                <a:t>Active medium</a:t>
              </a:r>
              <a:endParaRPr lang="en-US" dirty="0">
                <a:solidFill>
                  <a:srgbClr val="000000"/>
                </a:solidFill>
                <a:latin typeface="Arial" charset="0"/>
              </a:endParaRPr>
            </a:p>
          </p:txBody>
        </p:sp>
        <p:sp>
          <p:nvSpPr>
            <p:cNvPr id="24" name="Text Box 25"/>
            <p:cNvSpPr txBox="1">
              <a:spLocks noChangeArrowheads="1"/>
            </p:cNvSpPr>
            <p:nvPr/>
          </p:nvSpPr>
          <p:spPr bwMode="auto">
            <a:xfrm>
              <a:off x="361" y="2307"/>
              <a:ext cx="737" cy="417"/>
            </a:xfrm>
            <a:prstGeom prst="rect">
              <a:avLst/>
            </a:prstGeom>
            <a:noFill/>
            <a:ln w="9525">
              <a:noFill/>
              <a:miter lim="800000"/>
              <a:headEnd/>
              <a:tailEnd/>
            </a:ln>
          </p:spPr>
          <p:txBody>
            <a:bodyPr/>
            <a:lstStyle/>
            <a:p>
              <a:r>
                <a:rPr lang="en-US" sz="1200" b="1" dirty="0" smtClean="0">
                  <a:solidFill>
                    <a:srgbClr val="000000"/>
                  </a:solidFill>
                  <a:latin typeface="Arial" charset="0"/>
                </a:rPr>
                <a:t>Mirror</a:t>
              </a:r>
            </a:p>
            <a:p>
              <a:r>
                <a:rPr lang="en-US" sz="1200" b="1" dirty="0" smtClean="0">
                  <a:solidFill>
                    <a:srgbClr val="000000"/>
                  </a:solidFill>
                  <a:latin typeface="Arial" charset="0"/>
                </a:rPr>
                <a:t>100 %</a:t>
              </a:r>
              <a:endParaRPr lang="en-US" dirty="0">
                <a:solidFill>
                  <a:srgbClr val="000000"/>
                </a:solidFill>
                <a:latin typeface="Arial" charset="0"/>
              </a:endParaRPr>
            </a:p>
          </p:txBody>
        </p:sp>
        <p:sp>
          <p:nvSpPr>
            <p:cNvPr id="25" name="Text Box 26"/>
            <p:cNvSpPr txBox="1">
              <a:spLocks noChangeArrowheads="1"/>
            </p:cNvSpPr>
            <p:nvPr/>
          </p:nvSpPr>
          <p:spPr bwMode="auto">
            <a:xfrm>
              <a:off x="751" y="3692"/>
              <a:ext cx="808" cy="267"/>
            </a:xfrm>
            <a:prstGeom prst="rect">
              <a:avLst/>
            </a:prstGeom>
            <a:noFill/>
            <a:ln w="9525">
              <a:noFill/>
              <a:miter lim="800000"/>
              <a:headEnd/>
              <a:tailEnd/>
            </a:ln>
          </p:spPr>
          <p:txBody>
            <a:bodyPr/>
            <a:lstStyle/>
            <a:p>
              <a:r>
                <a:rPr lang="en-US" sz="1200" b="1" dirty="0" smtClean="0">
                  <a:solidFill>
                    <a:srgbClr val="000000"/>
                  </a:solidFill>
                  <a:latin typeface="Arial" charset="0"/>
                </a:rPr>
                <a:t>Cooling</a:t>
              </a:r>
              <a:endParaRPr lang="en-US" dirty="0">
                <a:solidFill>
                  <a:srgbClr val="000000"/>
                </a:solidFill>
                <a:latin typeface="Arial" charset="0"/>
              </a:endParaRPr>
            </a:p>
          </p:txBody>
        </p:sp>
        <p:sp>
          <p:nvSpPr>
            <p:cNvPr id="26" name="Text Box 27"/>
            <p:cNvSpPr txBox="1">
              <a:spLocks noChangeArrowheads="1"/>
            </p:cNvSpPr>
            <p:nvPr/>
          </p:nvSpPr>
          <p:spPr bwMode="auto">
            <a:xfrm>
              <a:off x="2774" y="3630"/>
              <a:ext cx="1241" cy="417"/>
            </a:xfrm>
            <a:prstGeom prst="rect">
              <a:avLst/>
            </a:prstGeom>
            <a:noFill/>
            <a:ln w="9525">
              <a:noFill/>
              <a:miter lim="800000"/>
              <a:headEnd/>
              <a:tailEnd/>
            </a:ln>
          </p:spPr>
          <p:txBody>
            <a:bodyPr/>
            <a:lstStyle/>
            <a:p>
              <a:r>
                <a:rPr lang="en-US" sz="1200" b="1" dirty="0" smtClean="0">
                  <a:solidFill>
                    <a:srgbClr val="000000"/>
                  </a:solidFill>
                  <a:latin typeface="Arial" charset="0"/>
                </a:rPr>
                <a:t>Control unit</a:t>
              </a:r>
            </a:p>
            <a:p>
              <a:r>
                <a:rPr lang="en-US" sz="1200" b="1" dirty="0" smtClean="0">
                  <a:solidFill>
                    <a:srgbClr val="000000"/>
                  </a:solidFill>
                  <a:latin typeface="Arial" charset="0"/>
                </a:rPr>
                <a:t>Power supply</a:t>
              </a:r>
              <a:endParaRPr lang="en-US" dirty="0">
                <a:solidFill>
                  <a:srgbClr val="000000"/>
                </a:solidFill>
                <a:latin typeface="Arial" charset="0"/>
              </a:endParaRPr>
            </a:p>
          </p:txBody>
        </p:sp>
        <p:sp>
          <p:nvSpPr>
            <p:cNvPr id="27" name="Text Box 28"/>
            <p:cNvSpPr txBox="1">
              <a:spLocks noChangeArrowheads="1"/>
            </p:cNvSpPr>
            <p:nvPr/>
          </p:nvSpPr>
          <p:spPr bwMode="auto">
            <a:xfrm>
              <a:off x="4545" y="2023"/>
              <a:ext cx="1215" cy="266"/>
            </a:xfrm>
            <a:prstGeom prst="rect">
              <a:avLst/>
            </a:prstGeom>
            <a:noFill/>
            <a:ln w="9525">
              <a:noFill/>
              <a:miter lim="800000"/>
              <a:headEnd/>
              <a:tailEnd/>
            </a:ln>
          </p:spPr>
          <p:txBody>
            <a:bodyPr/>
            <a:lstStyle/>
            <a:p>
              <a:r>
                <a:rPr lang="en-US" sz="1200" b="1" dirty="0" smtClean="0">
                  <a:solidFill>
                    <a:srgbClr val="000000"/>
                  </a:solidFill>
                  <a:latin typeface="Arial" charset="0"/>
                </a:rPr>
                <a:t>Output radiation</a:t>
              </a:r>
              <a:endParaRPr lang="en-US" dirty="0">
                <a:solidFill>
                  <a:srgbClr val="000000"/>
                </a:solidFill>
                <a:latin typeface="Arial" charset="0"/>
              </a:endParaRPr>
            </a:p>
          </p:txBody>
        </p:sp>
        <p:sp>
          <p:nvSpPr>
            <p:cNvPr id="28" name="Text Box 29"/>
            <p:cNvSpPr txBox="1">
              <a:spLocks noChangeArrowheads="1"/>
            </p:cNvSpPr>
            <p:nvPr/>
          </p:nvSpPr>
          <p:spPr bwMode="auto">
            <a:xfrm>
              <a:off x="3546" y="2307"/>
              <a:ext cx="730" cy="417"/>
            </a:xfrm>
            <a:prstGeom prst="rect">
              <a:avLst/>
            </a:prstGeom>
            <a:noFill/>
            <a:ln w="9525">
              <a:noFill/>
              <a:miter lim="800000"/>
              <a:headEnd/>
              <a:tailEnd/>
            </a:ln>
          </p:spPr>
          <p:txBody>
            <a:bodyPr/>
            <a:lstStyle/>
            <a:p>
              <a:r>
                <a:rPr lang="en-US" sz="1200" b="1" dirty="0" smtClean="0">
                  <a:solidFill>
                    <a:srgbClr val="000000"/>
                  </a:solidFill>
                  <a:latin typeface="Arial" charset="0"/>
                </a:rPr>
                <a:t>Mirror</a:t>
              </a:r>
            </a:p>
            <a:p>
              <a:r>
                <a:rPr lang="en-US" sz="1200" b="1" dirty="0" smtClean="0">
                  <a:solidFill>
                    <a:srgbClr val="000000"/>
                  </a:solidFill>
                  <a:latin typeface="Arial" charset="0"/>
                </a:rPr>
                <a:t>8 - 90 %</a:t>
              </a:r>
              <a:endParaRPr lang="en-US" dirty="0">
                <a:solidFill>
                  <a:srgbClr val="000000"/>
                </a:solidFill>
                <a:latin typeface="Arial" charset="0"/>
              </a:endParaRPr>
            </a:p>
          </p:txBody>
        </p:sp>
      </p:grpSp>
      <p:sp>
        <p:nvSpPr>
          <p:cNvPr id="32" name="Line 18"/>
          <p:cNvSpPr>
            <a:spLocks noChangeShapeType="1"/>
          </p:cNvSpPr>
          <p:nvPr/>
        </p:nvSpPr>
        <p:spPr bwMode="auto">
          <a:xfrm>
            <a:off x="1115616" y="2204864"/>
            <a:ext cx="4392488" cy="0"/>
          </a:xfrm>
          <a:prstGeom prst="line">
            <a:avLst/>
          </a:prstGeom>
          <a:noFill/>
          <a:ln w="9525">
            <a:solidFill>
              <a:srgbClr val="000000"/>
            </a:solidFill>
            <a:round/>
            <a:headEnd/>
            <a:tailEnd/>
          </a:ln>
        </p:spPr>
        <p:txBody>
          <a:bodyPr/>
          <a:lstStyle/>
          <a:p>
            <a:endParaRPr lang="en-US" dirty="0"/>
          </a:p>
        </p:txBody>
      </p:sp>
      <p:sp>
        <p:nvSpPr>
          <p:cNvPr id="33" name="Line 19"/>
          <p:cNvSpPr>
            <a:spLocks noChangeShapeType="1"/>
          </p:cNvSpPr>
          <p:nvPr/>
        </p:nvSpPr>
        <p:spPr bwMode="auto">
          <a:xfrm>
            <a:off x="1115616" y="2204864"/>
            <a:ext cx="0" cy="216024"/>
          </a:xfrm>
          <a:prstGeom prst="line">
            <a:avLst/>
          </a:prstGeom>
          <a:noFill/>
          <a:ln w="9525">
            <a:solidFill>
              <a:srgbClr val="000000"/>
            </a:solidFill>
            <a:round/>
            <a:headEnd/>
            <a:tailEnd type="triangle" w="med" len="med"/>
          </a:ln>
        </p:spPr>
        <p:txBody>
          <a:bodyPr/>
          <a:lstStyle/>
          <a:p>
            <a:endParaRPr lang="en-US" dirty="0"/>
          </a:p>
        </p:txBody>
      </p:sp>
      <p:sp>
        <p:nvSpPr>
          <p:cNvPr id="34" name="Line 20"/>
          <p:cNvSpPr>
            <a:spLocks noChangeShapeType="1"/>
          </p:cNvSpPr>
          <p:nvPr/>
        </p:nvSpPr>
        <p:spPr bwMode="auto">
          <a:xfrm>
            <a:off x="5508104" y="2204864"/>
            <a:ext cx="0" cy="216024"/>
          </a:xfrm>
          <a:prstGeom prst="line">
            <a:avLst/>
          </a:prstGeom>
          <a:noFill/>
          <a:ln w="9525">
            <a:solidFill>
              <a:srgbClr val="000000"/>
            </a:solidFill>
            <a:round/>
            <a:headEnd/>
            <a:tailEnd type="triangle" w="med" len="med"/>
          </a:ln>
        </p:spPr>
        <p:txBody>
          <a:bodyPr/>
          <a:lstStyle/>
          <a:p>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smtClean="0"/>
              <a:t>He-Ne laser</a:t>
            </a:r>
            <a:endParaRPr lang="cs-CZ" dirty="0"/>
          </a:p>
        </p:txBody>
      </p:sp>
      <p:sp>
        <p:nvSpPr>
          <p:cNvPr id="5" name="Zástupný symbol pro datum 4"/>
          <p:cNvSpPr>
            <a:spLocks noGrp="1"/>
          </p:cNvSpPr>
          <p:nvPr>
            <p:ph type="dt" sz="quarter" idx="10"/>
          </p:nvPr>
        </p:nvSpPr>
        <p:spPr/>
        <p:txBody>
          <a:bodyPr/>
          <a:lstStyle/>
          <a:p>
            <a:pPr>
              <a:defRPr/>
            </a:pPr>
            <a:r>
              <a:rPr lang="cs-CZ" smtClean="0"/>
              <a:t>2010</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071DF668-8B4E-49CD-A681-CFE1090E4264}" type="slidenum">
              <a:rPr lang="cs-CZ" smtClean="0"/>
              <a:pPr>
                <a:defRPr/>
              </a:pPr>
              <a:t>30</a:t>
            </a:fld>
            <a:endParaRPr lang="cs-CZ"/>
          </a:p>
        </p:txBody>
      </p:sp>
      <p:pic>
        <p:nvPicPr>
          <p:cNvPr id="56326" name="Obrázek 9" descr="Laser_DSC09088.jpg"/>
          <p:cNvPicPr>
            <a:picLocks noChangeAspect="1"/>
          </p:cNvPicPr>
          <p:nvPr/>
        </p:nvPicPr>
        <p:blipFill>
          <a:blip r:embed="rId2" cstate="print"/>
          <a:srcRect/>
          <a:stretch>
            <a:fillRect/>
          </a:stretch>
        </p:blipFill>
        <p:spPr bwMode="auto">
          <a:xfrm>
            <a:off x="2016125" y="1368425"/>
            <a:ext cx="4999038" cy="4929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err="1"/>
              <a:t>Nitrogen</a:t>
            </a:r>
            <a:r>
              <a:rPr lang="cs-CZ" dirty="0"/>
              <a:t> laser</a:t>
            </a:r>
          </a:p>
        </p:txBody>
      </p:sp>
      <p:sp>
        <p:nvSpPr>
          <p:cNvPr id="5" name="Zástupný symbol pro datum 4"/>
          <p:cNvSpPr>
            <a:spLocks noGrp="1"/>
          </p:cNvSpPr>
          <p:nvPr>
            <p:ph type="dt" sz="quarter" idx="10"/>
          </p:nvPr>
        </p:nvSpPr>
        <p:spPr/>
        <p:txBody>
          <a:bodyPr/>
          <a:lstStyle/>
          <a:p>
            <a:pPr>
              <a:defRPr/>
            </a:pPr>
            <a:r>
              <a:rPr lang="cs-CZ" smtClean="0"/>
              <a:t>2010</a:t>
            </a:r>
            <a:endParaRPr lang="cs-CZ" dirty="0"/>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3EBAD232-1E25-432C-AE1D-9FC7D6C62241}" type="slidenum">
              <a:rPr lang="cs-CZ" smtClean="0"/>
              <a:pPr>
                <a:defRPr/>
              </a:pPr>
              <a:t>31</a:t>
            </a:fld>
            <a:endParaRPr lang="cs-CZ"/>
          </a:p>
        </p:txBody>
      </p:sp>
      <p:pic>
        <p:nvPicPr>
          <p:cNvPr id="92162" name="Picture 2" descr="http://technology.niagarac.on.ca/people/mcsele/lasers/images/NitrogenLabLaser.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1600" y="3875825"/>
            <a:ext cx="4286250" cy="2847976"/>
          </a:xfrm>
          <a:prstGeom prst="rect">
            <a:avLst/>
          </a:prstGeom>
          <a:noFill/>
          <a:extLst>
            <a:ext uri="{909E8E84-426E-40DD-AFC4-6F175D3DCCD1}">
              <a14:hiddenFill xmlns:a14="http://schemas.microsoft.com/office/drawing/2010/main">
                <a:solidFill>
                  <a:srgbClr val="FFFFFF"/>
                </a:solidFill>
              </a14:hiddenFill>
            </a:ext>
          </a:extLst>
        </p:spPr>
      </p:pic>
      <p:pic>
        <p:nvPicPr>
          <p:cNvPr id="94210" name="Picture 2" descr="Image result for nitrogen las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4450" y="404664"/>
            <a:ext cx="4581525" cy="3314700"/>
          </a:xfrm>
          <a:prstGeom prst="rect">
            <a:avLst/>
          </a:prstGeom>
          <a:noFill/>
          <a:extLst>
            <a:ext uri="{909E8E84-426E-40DD-AFC4-6F175D3DCCD1}">
              <a14:hiddenFill xmlns:a14="http://schemas.microsoft.com/office/drawing/2010/main">
                <a:solidFill>
                  <a:srgbClr val="FFFFFF"/>
                </a:solidFill>
              </a14:hiddenFill>
            </a:ext>
          </a:extLst>
        </p:spPr>
      </p:pic>
      <p:pic>
        <p:nvPicPr>
          <p:cNvPr id="94212" name="Picture 4" descr="Image result for nitrogen las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385161"/>
            <a:ext cx="3593066" cy="37363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smtClean="0"/>
              <a:t>CO</a:t>
            </a:r>
            <a:r>
              <a:rPr lang="cs-CZ" baseline="-25000" dirty="0" smtClean="0"/>
              <a:t>2 </a:t>
            </a:r>
            <a:r>
              <a:rPr lang="cs-CZ" dirty="0" smtClean="0"/>
              <a:t>laser</a:t>
            </a:r>
            <a:endParaRPr lang="cs-CZ" dirty="0"/>
          </a:p>
        </p:txBody>
      </p:sp>
      <p:pic>
        <p:nvPicPr>
          <p:cNvPr id="58371" name="Zástupný symbol pro obsah 8" descr="co2laser1.tiff"/>
          <p:cNvPicPr>
            <a:picLocks noGrp="1" noChangeAspect="1"/>
          </p:cNvPicPr>
          <p:nvPr>
            <p:ph sz="half" idx="2"/>
          </p:nvPr>
        </p:nvPicPr>
        <p:blipFill>
          <a:blip r:embed="rId2" cstate="print">
            <a:duotone>
              <a:prstClr val="black"/>
              <a:srgbClr val="D9C3A5">
                <a:tint val="50000"/>
                <a:satMod val="180000"/>
              </a:srgbClr>
            </a:duotone>
            <a:lum contrast="10000"/>
          </a:blip>
          <a:srcRect l="7909" t="68439" r="3096" b="3969"/>
          <a:stretch>
            <a:fillRect/>
          </a:stretch>
        </p:blipFill>
        <p:spPr>
          <a:xfrm>
            <a:off x="179512" y="4221088"/>
            <a:ext cx="4494783" cy="1968500"/>
          </a:xfrm>
        </p:spPr>
      </p:pic>
      <p:sp>
        <p:nvSpPr>
          <p:cNvPr id="5" name="Zástupný symbol pro datum 4"/>
          <p:cNvSpPr>
            <a:spLocks noGrp="1"/>
          </p:cNvSpPr>
          <p:nvPr>
            <p:ph type="dt" sz="quarter" idx="10"/>
          </p:nvPr>
        </p:nvSpPr>
        <p:spPr/>
        <p:txBody>
          <a:bodyPr/>
          <a:lstStyle/>
          <a:p>
            <a:pPr>
              <a:defRPr/>
            </a:pPr>
            <a:r>
              <a:rPr lang="cs-CZ" smtClean="0"/>
              <a:t>2010</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dirty="0"/>
          </a:p>
        </p:txBody>
      </p:sp>
      <p:sp>
        <p:nvSpPr>
          <p:cNvPr id="7" name="Zástupný symbol pro číslo snímku 6"/>
          <p:cNvSpPr>
            <a:spLocks noGrp="1"/>
          </p:cNvSpPr>
          <p:nvPr>
            <p:ph type="sldNum" sz="quarter" idx="12"/>
          </p:nvPr>
        </p:nvSpPr>
        <p:spPr/>
        <p:txBody>
          <a:bodyPr/>
          <a:lstStyle/>
          <a:p>
            <a:pPr>
              <a:defRPr/>
            </a:pPr>
            <a:fld id="{267AA21C-DF45-454A-A3A3-8DAAD1BBB431}" type="slidenum">
              <a:rPr lang="cs-CZ" smtClean="0"/>
              <a:pPr>
                <a:defRPr/>
              </a:pPr>
              <a:t>32</a:t>
            </a:fld>
            <a:endParaRPr lang="cs-CZ"/>
          </a:p>
        </p:txBody>
      </p:sp>
      <p:pic>
        <p:nvPicPr>
          <p:cNvPr id="58375" name="Picture 2"/>
          <p:cNvPicPr>
            <a:picLocks noChangeAspect="1" noChangeArrowheads="1"/>
          </p:cNvPicPr>
          <p:nvPr/>
        </p:nvPicPr>
        <p:blipFill>
          <a:blip r:embed="rId3" cstate="print">
            <a:duotone>
              <a:prstClr val="black"/>
              <a:srgbClr val="D9C3A5">
                <a:tint val="50000"/>
                <a:satMod val="180000"/>
              </a:srgbClr>
            </a:duotone>
            <a:lum contrast="10000"/>
          </a:blip>
          <a:srcRect l="2412" t="8006" r="2049"/>
          <a:stretch>
            <a:fillRect/>
          </a:stretch>
        </p:blipFill>
        <p:spPr bwMode="auto">
          <a:xfrm>
            <a:off x="142875" y="1409700"/>
            <a:ext cx="4501133" cy="1873250"/>
          </a:xfrm>
          <a:prstGeom prst="rect">
            <a:avLst/>
          </a:prstGeom>
          <a:noFill/>
          <a:ln w="9525">
            <a:noFill/>
            <a:miter lim="800000"/>
            <a:headEnd/>
            <a:tailEnd/>
          </a:ln>
        </p:spPr>
      </p:pic>
      <p:pic>
        <p:nvPicPr>
          <p:cNvPr id="58376" name="Picture 3"/>
          <p:cNvPicPr>
            <a:picLocks noChangeAspect="1" noChangeArrowheads="1"/>
          </p:cNvPicPr>
          <p:nvPr/>
        </p:nvPicPr>
        <p:blipFill>
          <a:blip r:embed="rId4" cstate="print">
            <a:duotone>
              <a:prstClr val="black"/>
              <a:srgbClr val="D9C3A5">
                <a:tint val="50000"/>
                <a:satMod val="180000"/>
              </a:srgbClr>
            </a:duotone>
            <a:lum contrast="10000"/>
          </a:blip>
          <a:srcRect l="4706" r="3171"/>
          <a:stretch>
            <a:fillRect/>
          </a:stretch>
        </p:blipFill>
        <p:spPr bwMode="auto">
          <a:xfrm>
            <a:off x="4716016" y="980728"/>
            <a:ext cx="3960440" cy="4162425"/>
          </a:xfrm>
          <a:prstGeom prst="rect">
            <a:avLst/>
          </a:prstGeom>
          <a:noFill/>
          <a:ln w="9525">
            <a:noFill/>
            <a:miter lim="800000"/>
            <a:headEnd/>
            <a:tailEnd/>
          </a:ln>
        </p:spPr>
      </p:pic>
      <p:sp>
        <p:nvSpPr>
          <p:cNvPr id="58377" name="TextovéPole 11"/>
          <p:cNvSpPr txBox="1">
            <a:spLocks noChangeArrowheads="1"/>
          </p:cNvSpPr>
          <p:nvPr/>
        </p:nvSpPr>
        <p:spPr bwMode="auto">
          <a:xfrm>
            <a:off x="142875" y="3432175"/>
            <a:ext cx="4645149" cy="369332"/>
          </a:xfrm>
          <a:prstGeom prst="rect">
            <a:avLst/>
          </a:prstGeom>
          <a:noFill/>
          <a:ln w="9525">
            <a:noFill/>
            <a:miter lim="800000"/>
            <a:headEnd/>
            <a:tailEnd/>
          </a:ln>
        </p:spPr>
        <p:txBody>
          <a:bodyPr wrap="square">
            <a:spAutoFit/>
          </a:bodyPr>
          <a:lstStyle/>
          <a:p>
            <a:pPr algn="ctr"/>
            <a:r>
              <a:rPr lang="en-US" dirty="0"/>
              <a:t>Waveform intensity of CO2 laser lines</a:t>
            </a:r>
            <a:endParaRPr lang="cs-CZ" dirty="0"/>
          </a:p>
        </p:txBody>
      </p:sp>
      <p:sp>
        <p:nvSpPr>
          <p:cNvPr id="58378" name="TextovéPole 12"/>
          <p:cNvSpPr txBox="1">
            <a:spLocks noChangeArrowheads="1"/>
          </p:cNvSpPr>
          <p:nvPr/>
        </p:nvSpPr>
        <p:spPr bwMode="auto">
          <a:xfrm>
            <a:off x="4740951" y="5374494"/>
            <a:ext cx="3949700" cy="646113"/>
          </a:xfrm>
          <a:prstGeom prst="rect">
            <a:avLst/>
          </a:prstGeom>
          <a:noFill/>
          <a:ln w="9525">
            <a:noFill/>
            <a:miter lim="800000"/>
            <a:headEnd/>
            <a:tailEnd/>
          </a:ln>
        </p:spPr>
        <p:txBody>
          <a:bodyPr>
            <a:spAutoFit/>
          </a:bodyPr>
          <a:lstStyle/>
          <a:p>
            <a:pPr algn="ctr"/>
            <a:r>
              <a:rPr lang="en-US" dirty="0"/>
              <a:t>Selection of wavelengths and beam binding</a:t>
            </a:r>
            <a:endParaRPr lang="cs-CZ"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793750"/>
          </a:xfrm>
        </p:spPr>
        <p:txBody>
          <a:bodyPr/>
          <a:lstStyle/>
          <a:p>
            <a:pPr>
              <a:defRPr/>
            </a:pPr>
            <a:r>
              <a:rPr lang="cs-CZ" sz="4000" dirty="0" err="1" smtClean="0"/>
              <a:t>Energetics</a:t>
            </a:r>
            <a:r>
              <a:rPr lang="cs-CZ" sz="4000" dirty="0" smtClean="0"/>
              <a:t> diagram </a:t>
            </a:r>
            <a:r>
              <a:rPr lang="cs-CZ" sz="4000" dirty="0" err="1" smtClean="0"/>
              <a:t>of</a:t>
            </a:r>
            <a:r>
              <a:rPr lang="cs-CZ" sz="4000" dirty="0" smtClean="0"/>
              <a:t> </a:t>
            </a:r>
            <a:r>
              <a:rPr lang="cs-CZ" sz="4000" dirty="0" err="1" smtClean="0"/>
              <a:t>CO</a:t>
            </a:r>
            <a:r>
              <a:rPr lang="cs-CZ" sz="4000" baseline="-25000" dirty="0" err="1" smtClean="0"/>
              <a:t>2</a:t>
            </a:r>
            <a:r>
              <a:rPr lang="cs-CZ" sz="4000" baseline="-25000" dirty="0" smtClean="0"/>
              <a:t> </a:t>
            </a:r>
            <a:r>
              <a:rPr lang="cs-CZ" sz="4000" dirty="0" smtClean="0"/>
              <a:t>laser</a:t>
            </a:r>
            <a:endParaRPr lang="cs-CZ" sz="4000" dirty="0"/>
          </a:p>
        </p:txBody>
      </p:sp>
      <p:pic>
        <p:nvPicPr>
          <p:cNvPr id="59395" name="Zástupný symbol pro obsah 7" descr="co2laser1.tiff"/>
          <p:cNvPicPr>
            <a:picLocks noGrp="1" noChangeAspect="1"/>
          </p:cNvPicPr>
          <p:nvPr>
            <p:ph sz="half" idx="2"/>
          </p:nvPr>
        </p:nvPicPr>
        <p:blipFill>
          <a:blip r:embed="rId2" cstate="print">
            <a:duotone>
              <a:prstClr val="black"/>
              <a:srgbClr val="D9C3A5">
                <a:tint val="50000"/>
                <a:satMod val="180000"/>
              </a:srgbClr>
            </a:duotone>
            <a:lum contrast="10000"/>
          </a:blip>
          <a:srcRect b="32588"/>
          <a:stretch>
            <a:fillRect/>
          </a:stretch>
        </p:blipFill>
        <p:spPr>
          <a:xfrm>
            <a:off x="1220788" y="1038225"/>
            <a:ext cx="6267450" cy="5391150"/>
          </a:xfrm>
        </p:spPr>
      </p:pic>
      <p:sp>
        <p:nvSpPr>
          <p:cNvPr id="5" name="Zástupný symbol pro datum 4"/>
          <p:cNvSpPr>
            <a:spLocks noGrp="1"/>
          </p:cNvSpPr>
          <p:nvPr>
            <p:ph type="dt" sz="quarter" idx="10"/>
          </p:nvPr>
        </p:nvSpPr>
        <p:spPr/>
        <p:txBody>
          <a:bodyPr/>
          <a:lstStyle/>
          <a:p>
            <a:pPr>
              <a:defRPr/>
            </a:pPr>
            <a:r>
              <a:rPr lang="cs-CZ" smtClean="0"/>
              <a:t>2010</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C475D9FA-E61B-404C-8F6A-B0F15AC5D671}" type="slidenum">
              <a:rPr lang="cs-CZ" smtClean="0"/>
              <a:pPr>
                <a:defRPr/>
              </a:pPr>
              <a:t>33</a:t>
            </a:fld>
            <a:endParaRPr lang="cs-CZ"/>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datum 4"/>
          <p:cNvSpPr>
            <a:spLocks noGrp="1"/>
          </p:cNvSpPr>
          <p:nvPr>
            <p:ph type="dt" sz="quarter" idx="10"/>
          </p:nvPr>
        </p:nvSpPr>
        <p:spPr/>
        <p:txBody>
          <a:bodyPr/>
          <a:lstStyle/>
          <a:p>
            <a:pPr>
              <a:defRPr/>
            </a:pPr>
            <a:r>
              <a:rPr lang="en-US" dirty="0" smtClean="0"/>
              <a:t>2010</a:t>
            </a:r>
            <a:endParaRPr lang="en-US" dirty="0"/>
          </a:p>
        </p:txBody>
      </p:sp>
      <p:sp>
        <p:nvSpPr>
          <p:cNvPr id="7" name="Zástupný symbol pro zápatí 5"/>
          <p:cNvSpPr>
            <a:spLocks noGrp="1"/>
          </p:cNvSpPr>
          <p:nvPr>
            <p:ph type="ftr" sz="quarter" idx="11"/>
          </p:nvPr>
        </p:nvSpPr>
        <p:spPr/>
        <p:txBody>
          <a:bodyPr/>
          <a:lstStyle/>
          <a:p>
            <a:pPr>
              <a:defRPr/>
            </a:pPr>
            <a:r>
              <a:rPr lang="en-US" dirty="0" smtClean="0"/>
              <a:t>prof. </a:t>
            </a:r>
            <a:r>
              <a:rPr lang="en-US" dirty="0" err="1" smtClean="0"/>
              <a:t>Otruba</a:t>
            </a:r>
            <a:endParaRPr lang="en-US" dirty="0"/>
          </a:p>
        </p:txBody>
      </p:sp>
      <p:sp>
        <p:nvSpPr>
          <p:cNvPr id="8" name="Zástupný symbol pro číslo snímku 6"/>
          <p:cNvSpPr>
            <a:spLocks noGrp="1"/>
          </p:cNvSpPr>
          <p:nvPr>
            <p:ph type="sldNum" sz="quarter" idx="12"/>
          </p:nvPr>
        </p:nvSpPr>
        <p:spPr/>
        <p:txBody>
          <a:bodyPr/>
          <a:lstStyle/>
          <a:p>
            <a:pPr>
              <a:defRPr/>
            </a:pPr>
            <a:fld id="{1D66482E-8D2C-4F98-A60A-1ECAC00BC563}" type="slidenum">
              <a:rPr lang="en-US" smtClean="0"/>
              <a:pPr>
                <a:defRPr/>
              </a:pPr>
              <a:t>34</a:t>
            </a:fld>
            <a:endParaRPr lang="en-US" dirty="0"/>
          </a:p>
        </p:txBody>
      </p:sp>
      <p:sp>
        <p:nvSpPr>
          <p:cNvPr id="112642" name="Rectangle 2"/>
          <p:cNvSpPr>
            <a:spLocks noGrp="1" noChangeArrowheads="1"/>
          </p:cNvSpPr>
          <p:nvPr>
            <p:ph type="title"/>
          </p:nvPr>
        </p:nvSpPr>
        <p:spPr/>
        <p:txBody>
          <a:bodyPr/>
          <a:lstStyle/>
          <a:p>
            <a:pPr eaLnBrk="1" hangingPunct="1">
              <a:defRPr/>
            </a:pPr>
            <a:r>
              <a:rPr lang="en-US" dirty="0" smtClean="0"/>
              <a:t>Excimer</a:t>
            </a:r>
          </a:p>
        </p:txBody>
      </p:sp>
      <p:sp>
        <p:nvSpPr>
          <p:cNvPr id="112644" name="Rectangle 4"/>
          <p:cNvSpPr>
            <a:spLocks noGrp="1" noChangeArrowheads="1"/>
          </p:cNvSpPr>
          <p:nvPr>
            <p:ph type="body" sz="half" idx="1"/>
          </p:nvPr>
        </p:nvSpPr>
        <p:spPr>
          <a:xfrm>
            <a:off x="457200" y="1600200"/>
            <a:ext cx="3826768" cy="4530725"/>
          </a:xfrm>
        </p:spPr>
        <p:txBody>
          <a:bodyPr/>
          <a:lstStyle/>
          <a:p>
            <a:pPr>
              <a:lnSpc>
                <a:spcPct val="90000"/>
              </a:lnSpc>
              <a:defRPr/>
            </a:pPr>
            <a:r>
              <a:rPr lang="en-US" dirty="0" smtClean="0"/>
              <a:t>Excimer - an unstable molecule formed for a limited time due to the action of an excited atom (molecule) with an atom (molecule) in its base ground state.</a:t>
            </a:r>
          </a:p>
          <a:p>
            <a:pPr>
              <a:lnSpc>
                <a:spcPct val="90000"/>
              </a:lnSpc>
              <a:defRPr/>
            </a:pPr>
            <a:r>
              <a:rPr lang="en-US" dirty="0" smtClean="0"/>
              <a:t>Dissociation occurs within 10</a:t>
            </a:r>
            <a:r>
              <a:rPr lang="en-US" baseline="30000" dirty="0" smtClean="0"/>
              <a:t>-14</a:t>
            </a:r>
            <a:r>
              <a:rPr lang="en-US" dirty="0" smtClean="0"/>
              <a:t>s after excimer transition to base ground state (photon emission).</a:t>
            </a:r>
            <a:endParaRPr lang="en-US" sz="2400" dirty="0" smtClean="0"/>
          </a:p>
        </p:txBody>
      </p:sp>
      <p:pic>
        <p:nvPicPr>
          <p:cNvPr id="60423" name="Picture 6" descr="excimer_graf"/>
          <p:cNvPicPr>
            <a:picLocks noGrp="1" noChangeAspect="1" noChangeArrowheads="1"/>
          </p:cNvPicPr>
          <p:nvPr>
            <p:ph sz="half" idx="2"/>
          </p:nvPr>
        </p:nvPicPr>
        <p:blipFill>
          <a:blip r:embed="rId2" cstate="print">
            <a:duotone>
              <a:prstClr val="black"/>
              <a:srgbClr val="D9C3A5">
                <a:tint val="50000"/>
                <a:satMod val="180000"/>
              </a:srgbClr>
            </a:duotone>
            <a:lum contrast="40000"/>
          </a:blip>
          <a:srcRect/>
          <a:stretch>
            <a:fillRect/>
          </a:stretch>
        </p:blipFill>
        <p:spPr>
          <a:xfrm>
            <a:off x="4355976" y="1628800"/>
            <a:ext cx="4038600" cy="3127375"/>
          </a:xfrm>
        </p:spPr>
      </p:pic>
      <p:sp>
        <p:nvSpPr>
          <p:cNvPr id="60424" name="Text Box 7"/>
          <p:cNvSpPr txBox="1">
            <a:spLocks noChangeArrowheads="1"/>
          </p:cNvSpPr>
          <p:nvPr/>
        </p:nvSpPr>
        <p:spPr bwMode="auto">
          <a:xfrm>
            <a:off x="4645025" y="4924425"/>
            <a:ext cx="3884613" cy="1190625"/>
          </a:xfrm>
          <a:prstGeom prst="rect">
            <a:avLst/>
          </a:prstGeom>
          <a:noFill/>
          <a:ln w="9525" algn="ctr">
            <a:noFill/>
            <a:miter lim="800000"/>
            <a:headEnd/>
            <a:tailEnd/>
          </a:ln>
        </p:spPr>
        <p:txBody>
          <a:bodyPr>
            <a:spAutoFit/>
          </a:bodyPr>
          <a:lstStyle/>
          <a:p>
            <a:r>
              <a:rPr lang="en-US" dirty="0"/>
              <a:t>Dependence of the potential energy E of an excimer-forming system of atoms (molecules) A, B on their </a:t>
            </a:r>
            <a:r>
              <a:rPr lang="en-US" dirty="0" err="1"/>
              <a:t>R</a:t>
            </a:r>
            <a:r>
              <a:rPr lang="en-US" baseline="-25000" dirty="0" err="1"/>
              <a:t>AB</a:t>
            </a:r>
            <a:r>
              <a:rPr lang="en-US" dirty="0"/>
              <a:t> </a:t>
            </a:r>
            <a:r>
              <a:rPr lang="en-US" dirty="0" smtClean="0"/>
              <a:t>distance</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Nadpis 12"/>
          <p:cNvSpPr>
            <a:spLocks noGrp="1"/>
          </p:cNvSpPr>
          <p:nvPr>
            <p:ph type="title"/>
          </p:nvPr>
        </p:nvSpPr>
        <p:spPr/>
        <p:txBody>
          <a:bodyPr/>
          <a:lstStyle/>
          <a:p>
            <a:pPr>
              <a:defRPr/>
            </a:pPr>
            <a:r>
              <a:rPr lang="cs-CZ" dirty="0" err="1" smtClean="0"/>
              <a:t>KrF</a:t>
            </a:r>
            <a:r>
              <a:rPr lang="cs-CZ" dirty="0" smtClean="0"/>
              <a:t> </a:t>
            </a:r>
            <a:r>
              <a:rPr lang="cs-CZ" dirty="0" err="1"/>
              <a:t>exciplex</a:t>
            </a:r>
            <a:r>
              <a:rPr lang="cs-CZ" dirty="0"/>
              <a:t> laser</a:t>
            </a:r>
          </a:p>
        </p:txBody>
      </p:sp>
      <p:pic>
        <p:nvPicPr>
          <p:cNvPr id="8" name="Zástupný symbol pro obsah 7" descr="KrFlaser.tiff"/>
          <p:cNvPicPr>
            <a:picLocks noGrp="1" noChangeAspect="1"/>
          </p:cNvPicPr>
          <p:nvPr>
            <p:ph sz="half" idx="1"/>
          </p:nvPr>
        </p:nvPicPr>
        <p:blipFill>
          <a:blip r:embed="rId3" cstate="print">
            <a:duotone>
              <a:prstClr val="black"/>
              <a:srgbClr val="D9C3A5">
                <a:tint val="50000"/>
                <a:satMod val="180000"/>
              </a:srgbClr>
            </a:duotone>
            <a:lum contrast="10000"/>
          </a:blip>
          <a:srcRect t="24566" r="3592" b="10350"/>
          <a:stretch>
            <a:fillRect/>
          </a:stretch>
        </p:blipFill>
        <p:spPr>
          <a:xfrm>
            <a:off x="4499992" y="1484784"/>
            <a:ext cx="4248472" cy="4032448"/>
          </a:xfrm>
          <a:solidFill>
            <a:schemeClr val="accent1">
              <a:alpha val="79000"/>
            </a:schemeClr>
          </a:solidFill>
        </p:spPr>
      </p:pic>
      <p:sp>
        <p:nvSpPr>
          <p:cNvPr id="5" name="Zástupný symbol pro datum 4"/>
          <p:cNvSpPr>
            <a:spLocks noGrp="1"/>
          </p:cNvSpPr>
          <p:nvPr>
            <p:ph type="dt" sz="quarter" idx="10"/>
          </p:nvPr>
        </p:nvSpPr>
        <p:spPr/>
        <p:txBody>
          <a:bodyPr/>
          <a:lstStyle/>
          <a:p>
            <a:pPr>
              <a:defRPr/>
            </a:pPr>
            <a:r>
              <a:rPr lang="cs-CZ" smtClean="0"/>
              <a:t>2010</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3A117177-3CF5-40DE-B8B7-A07216C7079D}" type="slidenum">
              <a:rPr lang="cs-CZ" smtClean="0"/>
              <a:pPr>
                <a:defRPr/>
              </a:pPr>
              <a:t>35</a:t>
            </a:fld>
            <a:endParaRPr lang="cs-CZ"/>
          </a:p>
        </p:txBody>
      </p:sp>
      <p:graphicFrame>
        <p:nvGraphicFramePr>
          <p:cNvPr id="3074" name="Zástupný symbol pro obsah 14"/>
          <p:cNvGraphicFramePr>
            <a:graphicFrameLocks noGrp="1" noChangeAspect="1"/>
          </p:cNvGraphicFramePr>
          <p:nvPr>
            <p:ph sz="half" idx="2"/>
          </p:nvPr>
        </p:nvGraphicFramePr>
        <p:xfrm>
          <a:off x="419100" y="1979613"/>
          <a:ext cx="3792860" cy="1594251"/>
        </p:xfrm>
        <a:graphic>
          <a:graphicData uri="http://schemas.openxmlformats.org/presentationml/2006/ole">
            <mc:AlternateContent xmlns:mc="http://schemas.openxmlformats.org/markup-compatibility/2006">
              <mc:Choice xmlns:v="urn:schemas-microsoft-com:vml" Requires="v">
                <p:oleObj spid="_x0000_s1094" name="Rovnice" r:id="rId4" imgW="1803240" imgH="698400" progId="Equation.3">
                  <p:embed/>
                </p:oleObj>
              </mc:Choice>
              <mc:Fallback>
                <p:oleObj name="Rovnice" r:id="rId4" imgW="1803240" imgH="698400" progId="Equation.3">
                  <p:embed/>
                  <p:pic>
                    <p:nvPicPr>
                      <p:cNvPr id="0" name="Zástupný symbol pro obsah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 y="1979613"/>
                        <a:ext cx="3792860" cy="1594251"/>
                      </a:xfrm>
                      <a:prstGeom prst="rect">
                        <a:avLst/>
                      </a:prstGeom>
                      <a:noFill/>
                      <a:extLst>
                        <a:ext uri="{909E8E84-426E-40DD-AFC4-6F175D3DCCD1}">
                          <a14:hiddenFill xmlns:a14="http://schemas.microsoft.com/office/drawing/2010/main">
                            <a:solidFill>
                              <a:schemeClr val="accent1"/>
                            </a:solidFill>
                          </a14:hiddenFill>
                        </a:ext>
                      </a:extLst>
                    </p:spPr>
                  </p:pic>
                </p:oleObj>
              </mc:Fallback>
            </mc:AlternateContent>
          </a:graphicData>
        </a:graphic>
      </p:graphicFrame>
      <p:sp>
        <p:nvSpPr>
          <p:cNvPr id="3080" name="TextovéPole 15"/>
          <p:cNvSpPr txBox="1">
            <a:spLocks noChangeArrowheads="1"/>
          </p:cNvSpPr>
          <p:nvPr/>
        </p:nvSpPr>
        <p:spPr bwMode="auto">
          <a:xfrm>
            <a:off x="404813" y="3740150"/>
            <a:ext cx="4062412" cy="1631216"/>
          </a:xfrm>
          <a:prstGeom prst="rect">
            <a:avLst/>
          </a:prstGeom>
          <a:noFill/>
          <a:ln w="9525">
            <a:noFill/>
            <a:miter lim="800000"/>
            <a:headEnd/>
            <a:tailEnd/>
          </a:ln>
        </p:spPr>
        <p:txBody>
          <a:bodyPr>
            <a:spAutoFit/>
          </a:bodyPr>
          <a:lstStyle/>
          <a:p>
            <a:r>
              <a:rPr lang="en-US" sz="2000" dirty="0" err="1"/>
              <a:t>Exciplex</a:t>
            </a:r>
            <a:r>
              <a:rPr lang="en-US" sz="2000" dirty="0"/>
              <a:t> - excited complex</a:t>
            </a:r>
          </a:p>
          <a:p>
            <a:r>
              <a:rPr lang="en-US" sz="2000" dirty="0"/>
              <a:t>Excimer - excited </a:t>
            </a:r>
            <a:r>
              <a:rPr lang="en-US" sz="2000" dirty="0" smtClean="0"/>
              <a:t>dimer</a:t>
            </a:r>
            <a:endParaRPr lang="cs-CZ" sz="2000" dirty="0" smtClean="0"/>
          </a:p>
          <a:p>
            <a:endParaRPr lang="cs-CZ" sz="2000" dirty="0"/>
          </a:p>
          <a:p>
            <a:r>
              <a:rPr lang="cs-CZ" sz="2000" dirty="0" err="1"/>
              <a:t>Realization</a:t>
            </a:r>
            <a:r>
              <a:rPr lang="cs-CZ" sz="2000" dirty="0"/>
              <a:t> </a:t>
            </a:r>
            <a:r>
              <a:rPr lang="cs-CZ" sz="2000" dirty="0"/>
              <a:t>: 1970 </a:t>
            </a:r>
            <a:r>
              <a:rPr lang="cs-CZ" sz="2000" dirty="0" err="1"/>
              <a:t>Basov</a:t>
            </a:r>
            <a:r>
              <a:rPr lang="cs-CZ" sz="2000" dirty="0"/>
              <a:t>, </a:t>
            </a:r>
            <a:r>
              <a:rPr lang="cs-CZ" sz="2000" dirty="0" err="1"/>
              <a:t>Xe</a:t>
            </a:r>
            <a:r>
              <a:rPr lang="cs-CZ" sz="2000" baseline="-25000" dirty="0" err="1"/>
              <a:t>2</a:t>
            </a:r>
            <a:r>
              <a:rPr lang="cs-CZ" sz="2000" baseline="30000" dirty="0"/>
              <a:t>* </a:t>
            </a:r>
            <a:r>
              <a:rPr lang="cs-CZ" sz="2000" dirty="0" err="1"/>
              <a:t>excited</a:t>
            </a:r>
            <a:r>
              <a:rPr lang="cs-CZ" sz="2000" dirty="0"/>
              <a:t> </a:t>
            </a:r>
            <a:r>
              <a:rPr lang="cs-CZ" sz="2000" dirty="0" err="1"/>
              <a:t>electrons</a:t>
            </a:r>
            <a:endParaRPr lang="cs-CZ" sz="20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116632"/>
            <a:ext cx="7467600" cy="1143000"/>
          </a:xfrm>
        </p:spPr>
        <p:txBody>
          <a:bodyPr/>
          <a:lstStyle/>
          <a:p>
            <a:pPr>
              <a:defRPr/>
            </a:pPr>
            <a:r>
              <a:rPr lang="en-US" dirty="0" smtClean="0"/>
              <a:t>Excimer laser</a:t>
            </a:r>
            <a:endParaRPr lang="en-US" dirty="0" smtClean="0"/>
          </a:p>
        </p:txBody>
      </p:sp>
      <p:sp>
        <p:nvSpPr>
          <p:cNvPr id="93" name="Zástupný symbol pro datum 3"/>
          <p:cNvSpPr>
            <a:spLocks noGrp="1"/>
          </p:cNvSpPr>
          <p:nvPr>
            <p:ph type="dt" sz="half" idx="14"/>
          </p:nvPr>
        </p:nvSpPr>
        <p:spPr>
          <a:prstGeom prst="rect">
            <a:avLst/>
          </a:prstGeom>
        </p:spPr>
        <p:txBody>
          <a:bodyPr/>
          <a:lstStyle/>
          <a:p>
            <a:pPr>
              <a:defRPr/>
            </a:pPr>
            <a:r>
              <a:rPr lang="en-US" dirty="0" smtClean="0"/>
              <a:t>2010</a:t>
            </a:r>
            <a:endParaRPr lang="en-US" dirty="0"/>
          </a:p>
        </p:txBody>
      </p:sp>
      <p:sp>
        <p:nvSpPr>
          <p:cNvPr id="95" name="Zástupný symbol pro číslo snímku 5"/>
          <p:cNvSpPr>
            <a:spLocks noGrp="1"/>
          </p:cNvSpPr>
          <p:nvPr>
            <p:ph type="sldNum" sz="quarter" idx="15"/>
          </p:nvPr>
        </p:nvSpPr>
        <p:spPr>
          <a:prstGeom prst="rect">
            <a:avLst/>
          </a:prstGeom>
        </p:spPr>
        <p:txBody>
          <a:bodyPr/>
          <a:lstStyle/>
          <a:p>
            <a:pPr>
              <a:defRPr/>
            </a:pPr>
            <a:fld id="{79E1F262-FE44-45AB-AC68-36341E97F154}" type="slidenum">
              <a:rPr lang="en-US" smtClean="0"/>
              <a:pPr>
                <a:defRPr/>
              </a:pPr>
              <a:t>36</a:t>
            </a:fld>
            <a:endParaRPr lang="en-US" dirty="0"/>
          </a:p>
        </p:txBody>
      </p:sp>
      <p:sp>
        <p:nvSpPr>
          <p:cNvPr id="94" name="Zástupný symbol pro zápatí 4"/>
          <p:cNvSpPr>
            <a:spLocks noGrp="1"/>
          </p:cNvSpPr>
          <p:nvPr>
            <p:ph type="ftr" sz="quarter" idx="16"/>
          </p:nvPr>
        </p:nvSpPr>
        <p:spPr>
          <a:prstGeom prst="rect">
            <a:avLst/>
          </a:prstGeom>
        </p:spPr>
        <p:txBody>
          <a:bodyPr/>
          <a:lstStyle/>
          <a:p>
            <a:pPr>
              <a:defRPr/>
            </a:pPr>
            <a:r>
              <a:rPr lang="en-US" dirty="0" smtClean="0"/>
              <a:t>prof. </a:t>
            </a:r>
            <a:r>
              <a:rPr lang="en-US" dirty="0" err="1" smtClean="0"/>
              <a:t>Otruba</a:t>
            </a:r>
            <a:endParaRPr lang="en-US" dirty="0"/>
          </a:p>
        </p:txBody>
      </p:sp>
      <p:grpSp>
        <p:nvGrpSpPr>
          <p:cNvPr id="2" name="Group 4"/>
          <p:cNvGrpSpPr>
            <a:grpSpLocks/>
          </p:cNvGrpSpPr>
          <p:nvPr/>
        </p:nvGrpSpPr>
        <p:grpSpPr bwMode="auto">
          <a:xfrm>
            <a:off x="755576" y="1412776"/>
            <a:ext cx="7699375" cy="4965700"/>
            <a:chOff x="434" y="498"/>
            <a:chExt cx="4850" cy="3128"/>
          </a:xfrm>
        </p:grpSpPr>
        <p:sp>
          <p:nvSpPr>
            <p:cNvPr id="62471" name="Freeform 5"/>
            <p:cNvSpPr>
              <a:spLocks/>
            </p:cNvSpPr>
            <p:nvPr/>
          </p:nvSpPr>
          <p:spPr bwMode="auto">
            <a:xfrm>
              <a:off x="1329" y="905"/>
              <a:ext cx="3298" cy="2309"/>
            </a:xfrm>
            <a:custGeom>
              <a:avLst/>
              <a:gdLst>
                <a:gd name="T0" fmla="*/ 2386 w 8244"/>
                <a:gd name="T1" fmla="*/ 2309 h 5772"/>
                <a:gd name="T2" fmla="*/ 0 w 8244"/>
                <a:gd name="T3" fmla="*/ 1397 h 5772"/>
                <a:gd name="T4" fmla="*/ 14 w 8244"/>
                <a:gd name="T5" fmla="*/ 269 h 5772"/>
                <a:gd name="T6" fmla="*/ 758 w 8244"/>
                <a:gd name="T7" fmla="*/ 0 h 5772"/>
                <a:gd name="T8" fmla="*/ 3288 w 8244"/>
                <a:gd name="T9" fmla="*/ 485 h 5772"/>
                <a:gd name="T10" fmla="*/ 3298 w 8244"/>
                <a:gd name="T11" fmla="*/ 1824 h 5772"/>
                <a:gd name="T12" fmla="*/ 2386 w 8244"/>
                <a:gd name="T13" fmla="*/ 2309 h 5772"/>
                <a:gd name="T14" fmla="*/ 0 60000 65536"/>
                <a:gd name="T15" fmla="*/ 0 60000 65536"/>
                <a:gd name="T16" fmla="*/ 0 60000 65536"/>
                <a:gd name="T17" fmla="*/ 0 60000 65536"/>
                <a:gd name="T18" fmla="*/ 0 60000 65536"/>
                <a:gd name="T19" fmla="*/ 0 60000 65536"/>
                <a:gd name="T20" fmla="*/ 0 60000 65536"/>
                <a:gd name="T21" fmla="*/ 0 w 8244"/>
                <a:gd name="T22" fmla="*/ 0 h 5772"/>
                <a:gd name="T23" fmla="*/ 8244 w 8244"/>
                <a:gd name="T24" fmla="*/ 5772 h 57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44" h="5772">
                  <a:moveTo>
                    <a:pt x="5964" y="5772"/>
                  </a:moveTo>
                  <a:lnTo>
                    <a:pt x="0" y="3492"/>
                  </a:lnTo>
                  <a:lnTo>
                    <a:pt x="36" y="672"/>
                  </a:lnTo>
                  <a:lnTo>
                    <a:pt x="1896" y="0"/>
                  </a:lnTo>
                  <a:lnTo>
                    <a:pt x="8220" y="1212"/>
                  </a:lnTo>
                  <a:lnTo>
                    <a:pt x="8244" y="4560"/>
                  </a:lnTo>
                  <a:lnTo>
                    <a:pt x="5964" y="5772"/>
                  </a:lnTo>
                  <a:close/>
                </a:path>
              </a:pathLst>
            </a:custGeom>
            <a:solidFill>
              <a:srgbClr val="B2B2B2"/>
            </a:solidFill>
            <a:ln w="9525">
              <a:noFill/>
              <a:round/>
              <a:headEnd/>
              <a:tailEnd/>
            </a:ln>
          </p:spPr>
          <p:txBody>
            <a:bodyPr/>
            <a:lstStyle/>
            <a:p>
              <a:pPr algn="ctr"/>
              <a:endParaRPr lang="en-US" dirty="0"/>
            </a:p>
          </p:txBody>
        </p:sp>
        <p:sp>
          <p:nvSpPr>
            <p:cNvPr id="62472" name="Freeform 6"/>
            <p:cNvSpPr>
              <a:spLocks/>
            </p:cNvSpPr>
            <p:nvPr/>
          </p:nvSpPr>
          <p:spPr bwMode="auto">
            <a:xfrm>
              <a:off x="1972" y="1082"/>
              <a:ext cx="2232" cy="1748"/>
            </a:xfrm>
            <a:custGeom>
              <a:avLst/>
              <a:gdLst>
                <a:gd name="T0" fmla="*/ 293 w 5580"/>
                <a:gd name="T1" fmla="*/ 0 h 4368"/>
                <a:gd name="T2" fmla="*/ 2232 w 5580"/>
                <a:gd name="T3" fmla="*/ 418 h 4368"/>
                <a:gd name="T4" fmla="*/ 2232 w 5580"/>
                <a:gd name="T5" fmla="*/ 1551 h 4368"/>
                <a:gd name="T6" fmla="*/ 1858 w 5580"/>
                <a:gd name="T7" fmla="*/ 1734 h 4368"/>
                <a:gd name="T8" fmla="*/ 1814 w 5580"/>
                <a:gd name="T9" fmla="*/ 1748 h 4368"/>
                <a:gd name="T10" fmla="*/ 24 w 5580"/>
                <a:gd name="T11" fmla="*/ 1109 h 4368"/>
                <a:gd name="T12" fmla="*/ 0 w 5580"/>
                <a:gd name="T13" fmla="*/ 850 h 4368"/>
                <a:gd name="T14" fmla="*/ 19 w 5580"/>
                <a:gd name="T15" fmla="*/ 106 h 4368"/>
                <a:gd name="T16" fmla="*/ 293 w 5580"/>
                <a:gd name="T17" fmla="*/ 0 h 43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80"/>
                <a:gd name="T28" fmla="*/ 0 h 4368"/>
                <a:gd name="T29" fmla="*/ 5580 w 5580"/>
                <a:gd name="T30" fmla="*/ 4368 h 43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80" h="4368">
                  <a:moveTo>
                    <a:pt x="732" y="0"/>
                  </a:moveTo>
                  <a:lnTo>
                    <a:pt x="5580" y="1044"/>
                  </a:lnTo>
                  <a:lnTo>
                    <a:pt x="5580" y="3876"/>
                  </a:lnTo>
                  <a:lnTo>
                    <a:pt x="4644" y="4332"/>
                  </a:lnTo>
                  <a:lnTo>
                    <a:pt x="4536" y="4368"/>
                  </a:lnTo>
                  <a:lnTo>
                    <a:pt x="60" y="2772"/>
                  </a:lnTo>
                  <a:lnTo>
                    <a:pt x="0" y="2124"/>
                  </a:lnTo>
                  <a:lnTo>
                    <a:pt x="48" y="264"/>
                  </a:lnTo>
                  <a:lnTo>
                    <a:pt x="732" y="0"/>
                  </a:lnTo>
                  <a:close/>
                </a:path>
              </a:pathLst>
            </a:custGeom>
            <a:solidFill>
              <a:srgbClr val="DDDDDD"/>
            </a:solidFill>
            <a:ln w="9525">
              <a:noFill/>
              <a:round/>
              <a:headEnd/>
              <a:tailEnd/>
            </a:ln>
          </p:spPr>
          <p:txBody>
            <a:bodyPr/>
            <a:lstStyle/>
            <a:p>
              <a:pPr algn="ctr"/>
              <a:endParaRPr lang="en-US" dirty="0"/>
            </a:p>
          </p:txBody>
        </p:sp>
        <p:sp>
          <p:nvSpPr>
            <p:cNvPr id="62473" name="Line 7"/>
            <p:cNvSpPr>
              <a:spLocks noChangeShapeType="1"/>
            </p:cNvSpPr>
            <p:nvPr/>
          </p:nvSpPr>
          <p:spPr bwMode="auto">
            <a:xfrm flipV="1">
              <a:off x="3993" y="2590"/>
              <a:ext cx="168" cy="67"/>
            </a:xfrm>
            <a:prstGeom prst="line">
              <a:avLst/>
            </a:prstGeom>
            <a:noFill/>
            <a:ln w="38100">
              <a:solidFill>
                <a:srgbClr val="000000"/>
              </a:solidFill>
              <a:round/>
              <a:headEnd/>
              <a:tailEnd/>
            </a:ln>
          </p:spPr>
          <p:txBody>
            <a:bodyPr/>
            <a:lstStyle/>
            <a:p>
              <a:endParaRPr lang="en-US" dirty="0"/>
            </a:p>
          </p:txBody>
        </p:sp>
        <p:sp>
          <p:nvSpPr>
            <p:cNvPr id="62474" name="Line 8"/>
            <p:cNvSpPr>
              <a:spLocks noChangeShapeType="1"/>
            </p:cNvSpPr>
            <p:nvPr/>
          </p:nvSpPr>
          <p:spPr bwMode="auto">
            <a:xfrm flipV="1">
              <a:off x="4156" y="2455"/>
              <a:ext cx="0" cy="135"/>
            </a:xfrm>
            <a:prstGeom prst="line">
              <a:avLst/>
            </a:prstGeom>
            <a:noFill/>
            <a:ln w="38100">
              <a:solidFill>
                <a:srgbClr val="000000"/>
              </a:solidFill>
              <a:round/>
              <a:headEnd/>
              <a:tailEnd/>
            </a:ln>
          </p:spPr>
          <p:txBody>
            <a:bodyPr/>
            <a:lstStyle/>
            <a:p>
              <a:endParaRPr lang="en-US" dirty="0"/>
            </a:p>
          </p:txBody>
        </p:sp>
        <p:sp>
          <p:nvSpPr>
            <p:cNvPr id="62475" name="Line 9"/>
            <p:cNvSpPr>
              <a:spLocks noChangeShapeType="1"/>
            </p:cNvSpPr>
            <p:nvPr/>
          </p:nvSpPr>
          <p:spPr bwMode="auto">
            <a:xfrm flipV="1">
              <a:off x="3830" y="2643"/>
              <a:ext cx="369" cy="177"/>
            </a:xfrm>
            <a:prstGeom prst="line">
              <a:avLst/>
            </a:prstGeom>
            <a:noFill/>
            <a:ln w="38100">
              <a:solidFill>
                <a:srgbClr val="000000"/>
              </a:solidFill>
              <a:round/>
              <a:headEnd/>
              <a:tailEnd/>
            </a:ln>
          </p:spPr>
          <p:txBody>
            <a:bodyPr/>
            <a:lstStyle/>
            <a:p>
              <a:endParaRPr lang="en-US" dirty="0"/>
            </a:p>
          </p:txBody>
        </p:sp>
        <p:sp>
          <p:nvSpPr>
            <p:cNvPr id="62476" name="Line 10"/>
            <p:cNvSpPr>
              <a:spLocks noChangeShapeType="1"/>
            </p:cNvSpPr>
            <p:nvPr/>
          </p:nvSpPr>
          <p:spPr bwMode="auto">
            <a:xfrm flipV="1">
              <a:off x="4204" y="1490"/>
              <a:ext cx="0" cy="1129"/>
            </a:xfrm>
            <a:prstGeom prst="line">
              <a:avLst/>
            </a:prstGeom>
            <a:noFill/>
            <a:ln w="38100">
              <a:solidFill>
                <a:srgbClr val="000000"/>
              </a:solidFill>
              <a:round/>
              <a:headEnd/>
              <a:tailEnd/>
            </a:ln>
          </p:spPr>
          <p:txBody>
            <a:bodyPr/>
            <a:lstStyle/>
            <a:p>
              <a:endParaRPr lang="en-US" dirty="0"/>
            </a:p>
          </p:txBody>
        </p:sp>
        <p:sp>
          <p:nvSpPr>
            <p:cNvPr id="62477" name="Line 11"/>
            <p:cNvSpPr>
              <a:spLocks noChangeShapeType="1"/>
            </p:cNvSpPr>
            <p:nvPr/>
          </p:nvSpPr>
          <p:spPr bwMode="auto">
            <a:xfrm flipV="1">
              <a:off x="1329" y="1956"/>
              <a:ext cx="744" cy="327"/>
            </a:xfrm>
            <a:prstGeom prst="line">
              <a:avLst/>
            </a:prstGeom>
            <a:noFill/>
            <a:ln w="38100">
              <a:solidFill>
                <a:srgbClr val="000000"/>
              </a:solidFill>
              <a:round/>
              <a:headEnd/>
              <a:tailEnd/>
            </a:ln>
          </p:spPr>
          <p:txBody>
            <a:bodyPr/>
            <a:lstStyle/>
            <a:p>
              <a:endParaRPr lang="en-US" dirty="0"/>
            </a:p>
          </p:txBody>
        </p:sp>
        <p:sp>
          <p:nvSpPr>
            <p:cNvPr id="62478" name="Rectangle 12"/>
            <p:cNvSpPr>
              <a:spLocks noChangeAspect="1" noChangeArrowheads="1"/>
            </p:cNvSpPr>
            <p:nvPr/>
          </p:nvSpPr>
          <p:spPr bwMode="auto">
            <a:xfrm rot="343170">
              <a:off x="1656" y="1669"/>
              <a:ext cx="511" cy="408"/>
            </a:xfrm>
            <a:prstGeom prst="rect">
              <a:avLst/>
            </a:prstGeom>
            <a:solidFill>
              <a:srgbClr val="8DABFF"/>
            </a:solidFill>
            <a:ln w="9525">
              <a:miter lim="800000"/>
              <a:headEnd/>
              <a:tailEnd/>
            </a:ln>
            <a:scene3d>
              <a:camera prst="legacyPerspectiveFront">
                <a:rot lat="1500000" lon="18300000" rev="0"/>
              </a:camera>
              <a:lightRig rig="legacyFlat2" dir="t"/>
            </a:scene3d>
            <a:sp3d extrusionH="100000" prstMaterial="legacyMatte">
              <a:bevelT w="13500" h="13500" prst="angle"/>
              <a:bevelB w="13500" h="13500" prst="angle"/>
              <a:extrusionClr>
                <a:srgbClr val="8DABFF"/>
              </a:extrusionClr>
            </a:sp3d>
          </p:spPr>
          <p:txBody>
            <a:bodyPr>
              <a:flatTx/>
            </a:bodyPr>
            <a:lstStyle/>
            <a:p>
              <a:pPr algn="ctr"/>
              <a:endParaRPr lang="en-US" dirty="0"/>
            </a:p>
          </p:txBody>
        </p:sp>
        <p:sp>
          <p:nvSpPr>
            <p:cNvPr id="62479" name="Line 13"/>
            <p:cNvSpPr>
              <a:spLocks noChangeShapeType="1"/>
            </p:cNvSpPr>
            <p:nvPr/>
          </p:nvSpPr>
          <p:spPr bwMode="auto">
            <a:xfrm>
              <a:off x="1986" y="1197"/>
              <a:ext cx="0" cy="778"/>
            </a:xfrm>
            <a:prstGeom prst="line">
              <a:avLst/>
            </a:prstGeom>
            <a:noFill/>
            <a:ln w="38100">
              <a:solidFill>
                <a:srgbClr val="000000"/>
              </a:solidFill>
              <a:round/>
              <a:headEnd/>
              <a:tailEnd/>
            </a:ln>
          </p:spPr>
          <p:txBody>
            <a:bodyPr/>
            <a:lstStyle/>
            <a:p>
              <a:endParaRPr lang="en-US" dirty="0"/>
            </a:p>
          </p:txBody>
        </p:sp>
        <p:sp>
          <p:nvSpPr>
            <p:cNvPr id="62480" name="Line 14"/>
            <p:cNvSpPr>
              <a:spLocks noChangeShapeType="1"/>
            </p:cNvSpPr>
            <p:nvPr/>
          </p:nvSpPr>
          <p:spPr bwMode="auto">
            <a:xfrm>
              <a:off x="2279" y="1073"/>
              <a:ext cx="0" cy="763"/>
            </a:xfrm>
            <a:prstGeom prst="line">
              <a:avLst/>
            </a:prstGeom>
            <a:noFill/>
            <a:ln w="38100">
              <a:solidFill>
                <a:srgbClr val="000000"/>
              </a:solidFill>
              <a:round/>
              <a:headEnd/>
              <a:tailEnd/>
            </a:ln>
          </p:spPr>
          <p:txBody>
            <a:bodyPr/>
            <a:lstStyle/>
            <a:p>
              <a:endParaRPr lang="en-US" dirty="0"/>
            </a:p>
          </p:txBody>
        </p:sp>
        <p:sp>
          <p:nvSpPr>
            <p:cNvPr id="62481" name="Line 15"/>
            <p:cNvSpPr>
              <a:spLocks noChangeShapeType="1"/>
            </p:cNvSpPr>
            <p:nvPr/>
          </p:nvSpPr>
          <p:spPr bwMode="auto">
            <a:xfrm flipH="1">
              <a:off x="2078" y="890"/>
              <a:ext cx="4" cy="965"/>
            </a:xfrm>
            <a:prstGeom prst="line">
              <a:avLst/>
            </a:prstGeom>
            <a:noFill/>
            <a:ln w="38100">
              <a:solidFill>
                <a:srgbClr val="000000"/>
              </a:solidFill>
              <a:round/>
              <a:headEnd/>
              <a:tailEnd/>
            </a:ln>
          </p:spPr>
          <p:txBody>
            <a:bodyPr/>
            <a:lstStyle/>
            <a:p>
              <a:endParaRPr lang="en-US" dirty="0"/>
            </a:p>
          </p:txBody>
        </p:sp>
        <p:sp>
          <p:nvSpPr>
            <p:cNvPr id="62482" name="Line 16"/>
            <p:cNvSpPr>
              <a:spLocks noChangeShapeType="1"/>
            </p:cNvSpPr>
            <p:nvPr/>
          </p:nvSpPr>
          <p:spPr bwMode="auto">
            <a:xfrm flipV="1">
              <a:off x="1329" y="1169"/>
              <a:ext cx="9" cy="1094"/>
            </a:xfrm>
            <a:prstGeom prst="line">
              <a:avLst/>
            </a:prstGeom>
            <a:noFill/>
            <a:ln w="38100">
              <a:solidFill>
                <a:srgbClr val="000000"/>
              </a:solidFill>
              <a:round/>
              <a:headEnd/>
              <a:tailEnd/>
            </a:ln>
          </p:spPr>
          <p:txBody>
            <a:bodyPr/>
            <a:lstStyle/>
            <a:p>
              <a:endParaRPr lang="en-US" dirty="0"/>
            </a:p>
          </p:txBody>
        </p:sp>
        <p:sp>
          <p:nvSpPr>
            <p:cNvPr id="62483" name="Line 17"/>
            <p:cNvSpPr>
              <a:spLocks noChangeShapeType="1"/>
            </p:cNvSpPr>
            <p:nvPr/>
          </p:nvSpPr>
          <p:spPr bwMode="auto">
            <a:xfrm flipV="1">
              <a:off x="1343" y="900"/>
              <a:ext cx="739" cy="269"/>
            </a:xfrm>
            <a:prstGeom prst="line">
              <a:avLst/>
            </a:prstGeom>
            <a:noFill/>
            <a:ln w="38100">
              <a:solidFill>
                <a:srgbClr val="000000"/>
              </a:solidFill>
              <a:round/>
              <a:headEnd/>
              <a:tailEnd/>
            </a:ln>
          </p:spPr>
          <p:txBody>
            <a:bodyPr/>
            <a:lstStyle/>
            <a:p>
              <a:endParaRPr lang="en-US" dirty="0"/>
            </a:p>
          </p:txBody>
        </p:sp>
        <p:sp>
          <p:nvSpPr>
            <p:cNvPr id="62484" name="Line 18"/>
            <p:cNvSpPr>
              <a:spLocks noChangeShapeType="1"/>
            </p:cNvSpPr>
            <p:nvPr/>
          </p:nvSpPr>
          <p:spPr bwMode="auto">
            <a:xfrm flipV="1">
              <a:off x="4631" y="1385"/>
              <a:ext cx="0" cy="1349"/>
            </a:xfrm>
            <a:prstGeom prst="line">
              <a:avLst/>
            </a:prstGeom>
            <a:noFill/>
            <a:ln w="38100">
              <a:solidFill>
                <a:srgbClr val="000000"/>
              </a:solidFill>
              <a:round/>
              <a:headEnd/>
              <a:tailEnd/>
            </a:ln>
          </p:spPr>
          <p:txBody>
            <a:bodyPr/>
            <a:lstStyle/>
            <a:p>
              <a:endParaRPr lang="en-US" dirty="0"/>
            </a:p>
          </p:txBody>
        </p:sp>
        <p:sp>
          <p:nvSpPr>
            <p:cNvPr id="62485" name="Line 19"/>
            <p:cNvSpPr>
              <a:spLocks noChangeShapeType="1"/>
            </p:cNvSpPr>
            <p:nvPr/>
          </p:nvSpPr>
          <p:spPr bwMode="auto">
            <a:xfrm flipH="1">
              <a:off x="3710" y="2743"/>
              <a:ext cx="931" cy="481"/>
            </a:xfrm>
            <a:prstGeom prst="line">
              <a:avLst/>
            </a:prstGeom>
            <a:noFill/>
            <a:ln w="38100">
              <a:solidFill>
                <a:srgbClr val="000000"/>
              </a:solidFill>
              <a:round/>
              <a:headEnd/>
              <a:tailEnd/>
            </a:ln>
          </p:spPr>
          <p:txBody>
            <a:bodyPr/>
            <a:lstStyle/>
            <a:p>
              <a:endParaRPr lang="en-US" dirty="0"/>
            </a:p>
          </p:txBody>
        </p:sp>
        <p:sp>
          <p:nvSpPr>
            <p:cNvPr id="62486" name="Line 20"/>
            <p:cNvSpPr>
              <a:spLocks noChangeShapeType="1"/>
            </p:cNvSpPr>
            <p:nvPr/>
          </p:nvSpPr>
          <p:spPr bwMode="auto">
            <a:xfrm flipH="1" flipV="1">
              <a:off x="1314" y="2297"/>
              <a:ext cx="2396" cy="922"/>
            </a:xfrm>
            <a:prstGeom prst="line">
              <a:avLst/>
            </a:prstGeom>
            <a:noFill/>
            <a:ln w="38100">
              <a:solidFill>
                <a:srgbClr val="000000"/>
              </a:solidFill>
              <a:round/>
              <a:headEnd/>
              <a:tailEnd/>
            </a:ln>
          </p:spPr>
          <p:txBody>
            <a:bodyPr/>
            <a:lstStyle/>
            <a:p>
              <a:endParaRPr lang="en-US" dirty="0"/>
            </a:p>
          </p:txBody>
        </p:sp>
        <p:sp>
          <p:nvSpPr>
            <p:cNvPr id="62487" name="Oval 21"/>
            <p:cNvSpPr>
              <a:spLocks noChangeArrowheads="1"/>
            </p:cNvSpPr>
            <p:nvPr/>
          </p:nvSpPr>
          <p:spPr bwMode="auto">
            <a:xfrm>
              <a:off x="1786" y="2161"/>
              <a:ext cx="68" cy="68"/>
            </a:xfrm>
            <a:prstGeom prst="ellipse">
              <a:avLst/>
            </a:prstGeom>
            <a:solidFill>
              <a:srgbClr val="3366FF"/>
            </a:solidFill>
            <a:ln w="9525">
              <a:round/>
              <a:headEnd/>
              <a:tailEnd/>
            </a:ln>
            <a:scene3d>
              <a:camera prst="legacyPerspectiveFront">
                <a:rot lat="899998" lon="19199996" rev="0"/>
              </a:camera>
              <a:lightRig rig="legacyFlat2" dir="t"/>
            </a:scene3d>
            <a:sp3d extrusionH="430200" prstMaterial="legacyMatte">
              <a:bevelT w="13500" h="13500" prst="angle"/>
              <a:bevelB w="13500" h="13500" prst="angle"/>
              <a:extrusionClr>
                <a:srgbClr val="3366FF"/>
              </a:extrusionClr>
            </a:sp3d>
          </p:spPr>
          <p:txBody>
            <a:bodyPr>
              <a:flatTx/>
            </a:bodyPr>
            <a:lstStyle/>
            <a:p>
              <a:pPr algn="ctr"/>
              <a:endParaRPr lang="en-US" dirty="0"/>
            </a:p>
          </p:txBody>
        </p:sp>
        <p:sp>
          <p:nvSpPr>
            <p:cNvPr id="62488" name="Oval 22"/>
            <p:cNvSpPr>
              <a:spLocks noChangeArrowheads="1"/>
            </p:cNvSpPr>
            <p:nvPr/>
          </p:nvSpPr>
          <p:spPr bwMode="auto">
            <a:xfrm>
              <a:off x="1788" y="2245"/>
              <a:ext cx="68" cy="68"/>
            </a:xfrm>
            <a:prstGeom prst="ellipse">
              <a:avLst/>
            </a:prstGeom>
            <a:solidFill>
              <a:srgbClr val="3366FF"/>
            </a:solidFill>
            <a:ln w="9525">
              <a:round/>
              <a:headEnd/>
              <a:tailEnd/>
            </a:ln>
            <a:scene3d>
              <a:camera prst="legacyPerspectiveFront">
                <a:rot lat="899998" lon="19199996" rev="0"/>
              </a:camera>
              <a:lightRig rig="legacyFlat2" dir="t"/>
            </a:scene3d>
            <a:sp3d extrusionH="430200" prstMaterial="legacyMatte">
              <a:bevelT w="13500" h="13500" prst="angle"/>
              <a:bevelB w="13500" h="13500" prst="angle"/>
              <a:extrusionClr>
                <a:srgbClr val="3366FF"/>
              </a:extrusionClr>
            </a:sp3d>
          </p:spPr>
          <p:txBody>
            <a:bodyPr>
              <a:flatTx/>
            </a:bodyPr>
            <a:lstStyle/>
            <a:p>
              <a:pPr algn="ctr"/>
              <a:endParaRPr lang="en-US" dirty="0"/>
            </a:p>
          </p:txBody>
        </p:sp>
        <p:sp>
          <p:nvSpPr>
            <p:cNvPr id="62489" name="Oval 23"/>
            <p:cNvSpPr>
              <a:spLocks noChangeArrowheads="1"/>
            </p:cNvSpPr>
            <p:nvPr/>
          </p:nvSpPr>
          <p:spPr bwMode="auto">
            <a:xfrm>
              <a:off x="986" y="2287"/>
              <a:ext cx="68" cy="68"/>
            </a:xfrm>
            <a:prstGeom prst="ellipse">
              <a:avLst/>
            </a:prstGeom>
            <a:noFill/>
            <a:ln w="9525">
              <a:solidFill>
                <a:srgbClr val="3366FF"/>
              </a:solidFill>
              <a:round/>
              <a:headEnd/>
              <a:tailEnd/>
            </a:ln>
            <a:scene3d>
              <a:camera prst="legacyPerspectiveFront">
                <a:rot lat="2400000" lon="3900000" rev="0"/>
              </a:camera>
              <a:lightRig rig="legacyFlat2" dir="t"/>
            </a:scene3d>
            <a:sp3d extrusionH="1116000" prstMaterial="legacyMatte">
              <a:bevelT w="13500" h="13500" prst="angle"/>
              <a:bevelB w="13500" h="13500" prst="angle"/>
              <a:extrusionClr>
                <a:srgbClr val="3366FF"/>
              </a:extrusionClr>
            </a:sp3d>
          </p:spPr>
          <p:txBody>
            <a:bodyPr>
              <a:flatTx/>
            </a:bodyPr>
            <a:lstStyle/>
            <a:p>
              <a:pPr algn="ctr"/>
              <a:endParaRPr lang="en-US" dirty="0"/>
            </a:p>
          </p:txBody>
        </p:sp>
        <p:sp>
          <p:nvSpPr>
            <p:cNvPr id="62490" name="Oval 24"/>
            <p:cNvSpPr>
              <a:spLocks noChangeArrowheads="1"/>
            </p:cNvSpPr>
            <p:nvPr/>
          </p:nvSpPr>
          <p:spPr bwMode="auto">
            <a:xfrm>
              <a:off x="1111" y="2340"/>
              <a:ext cx="68" cy="68"/>
            </a:xfrm>
            <a:prstGeom prst="ellipse">
              <a:avLst/>
            </a:prstGeom>
            <a:noFill/>
            <a:ln w="9525">
              <a:solidFill>
                <a:srgbClr val="3366FF"/>
              </a:solidFill>
              <a:round/>
              <a:headEnd/>
              <a:tailEnd/>
            </a:ln>
            <a:scene3d>
              <a:camera prst="legacyPerspectiveFront">
                <a:rot lat="2400000" lon="3900000" rev="0"/>
              </a:camera>
              <a:lightRig rig="legacyFlat2" dir="t"/>
            </a:scene3d>
            <a:sp3d extrusionH="887400" prstMaterial="legacyMatte">
              <a:bevelT w="13500" h="13500" prst="angle"/>
              <a:bevelB w="13500" h="13500" prst="angle"/>
              <a:extrusionClr>
                <a:srgbClr val="3366FF"/>
              </a:extrusionClr>
            </a:sp3d>
          </p:spPr>
          <p:txBody>
            <a:bodyPr>
              <a:flatTx/>
            </a:bodyPr>
            <a:lstStyle/>
            <a:p>
              <a:pPr algn="ctr"/>
              <a:endParaRPr lang="en-US" dirty="0"/>
            </a:p>
          </p:txBody>
        </p:sp>
        <p:sp>
          <p:nvSpPr>
            <p:cNvPr id="62491" name="Rectangle 25"/>
            <p:cNvSpPr>
              <a:spLocks noChangeArrowheads="1"/>
            </p:cNvSpPr>
            <p:nvPr/>
          </p:nvSpPr>
          <p:spPr bwMode="auto">
            <a:xfrm rot="232200">
              <a:off x="3513" y="2307"/>
              <a:ext cx="340" cy="272"/>
            </a:xfrm>
            <a:prstGeom prst="rect">
              <a:avLst/>
            </a:prstGeom>
            <a:solidFill>
              <a:srgbClr val="FF9900"/>
            </a:solidFill>
            <a:ln w="9525">
              <a:miter lim="800000"/>
              <a:headEnd/>
              <a:tailEnd/>
            </a:ln>
            <a:scene3d>
              <a:camera prst="legacyPerspectiveFront">
                <a:rot lat="1500000" lon="18300000" rev="0"/>
              </a:camera>
              <a:lightRig rig="legacyFlat2" dir="t"/>
            </a:scene3d>
            <a:sp3d extrusionH="3148000" prstMaterial="legacyMatte">
              <a:bevelT w="13500" h="13500" prst="angle"/>
              <a:bevelB w="13500" h="13500" prst="angle"/>
              <a:extrusionClr>
                <a:srgbClr val="FF9900"/>
              </a:extrusionClr>
            </a:sp3d>
          </p:spPr>
          <p:txBody>
            <a:bodyPr>
              <a:flatTx/>
            </a:bodyPr>
            <a:lstStyle/>
            <a:p>
              <a:pPr algn="ctr"/>
              <a:endParaRPr lang="en-US" dirty="0"/>
            </a:p>
          </p:txBody>
        </p:sp>
        <p:sp>
          <p:nvSpPr>
            <p:cNvPr id="62492" name="Rectangle 26"/>
            <p:cNvSpPr>
              <a:spLocks noChangeArrowheads="1"/>
            </p:cNvSpPr>
            <p:nvPr/>
          </p:nvSpPr>
          <p:spPr bwMode="auto">
            <a:xfrm rot="232200">
              <a:off x="3563" y="2326"/>
              <a:ext cx="340" cy="272"/>
            </a:xfrm>
            <a:prstGeom prst="rect">
              <a:avLst/>
            </a:prstGeom>
            <a:solidFill>
              <a:srgbClr val="8DABFF"/>
            </a:solidFill>
            <a:ln w="9525">
              <a:miter lim="800000"/>
              <a:headEnd/>
              <a:tailEnd/>
            </a:ln>
            <a:scene3d>
              <a:camera prst="legacyPerspectiveFront">
                <a:rot lat="1500000" lon="18300000" rev="0"/>
              </a:camera>
              <a:lightRig rig="legacyFlat2" dir="t"/>
            </a:scene3d>
            <a:sp3d extrusionH="100000" prstMaterial="legacyMatte">
              <a:bevelT w="13500" h="13500" prst="angle"/>
              <a:bevelB w="13500" h="13500" prst="angle"/>
              <a:extrusionClr>
                <a:srgbClr val="8DABFF"/>
              </a:extrusionClr>
            </a:sp3d>
          </p:spPr>
          <p:txBody>
            <a:bodyPr>
              <a:flatTx/>
            </a:bodyPr>
            <a:lstStyle/>
            <a:p>
              <a:pPr algn="ctr"/>
              <a:endParaRPr lang="en-US" dirty="0"/>
            </a:p>
          </p:txBody>
        </p:sp>
        <p:sp>
          <p:nvSpPr>
            <p:cNvPr id="62493" name="Oval 27"/>
            <p:cNvSpPr>
              <a:spLocks noChangeArrowheads="1"/>
            </p:cNvSpPr>
            <p:nvPr/>
          </p:nvSpPr>
          <p:spPr bwMode="auto">
            <a:xfrm>
              <a:off x="3114" y="2345"/>
              <a:ext cx="681" cy="681"/>
            </a:xfrm>
            <a:prstGeom prst="ellipse">
              <a:avLst/>
            </a:prstGeom>
            <a:solidFill>
              <a:srgbClr val="00FFCC"/>
            </a:solidFill>
            <a:ln w="9525">
              <a:round/>
              <a:headEnd/>
              <a:tailEnd/>
            </a:ln>
            <a:scene3d>
              <a:camera prst="legacyPerspectiveFront">
                <a:rot lat="1500000" lon="18600000" rev="0"/>
              </a:camera>
              <a:lightRig rig="legacyFlat2" dir="t"/>
            </a:scene3d>
            <a:sp3d extrusionH="3783000" prstMaterial="legacyMatte">
              <a:bevelT w="13500" h="13500" prst="angle"/>
              <a:bevelB w="13500" h="13500" prst="angle"/>
              <a:extrusionClr>
                <a:srgbClr val="00FFCC"/>
              </a:extrusionClr>
            </a:sp3d>
          </p:spPr>
          <p:txBody>
            <a:bodyPr>
              <a:flatTx/>
            </a:bodyPr>
            <a:lstStyle/>
            <a:p>
              <a:pPr algn="ctr"/>
              <a:endParaRPr lang="en-US" dirty="0"/>
            </a:p>
          </p:txBody>
        </p:sp>
        <p:sp>
          <p:nvSpPr>
            <p:cNvPr id="62494" name="Rectangle 28"/>
            <p:cNvSpPr>
              <a:spLocks noChangeArrowheads="1"/>
            </p:cNvSpPr>
            <p:nvPr/>
          </p:nvSpPr>
          <p:spPr bwMode="auto">
            <a:xfrm rot="327057">
              <a:off x="3613" y="2920"/>
              <a:ext cx="463" cy="227"/>
            </a:xfrm>
            <a:prstGeom prst="rect">
              <a:avLst/>
            </a:prstGeom>
            <a:solidFill>
              <a:srgbClr val="FF9999"/>
            </a:solidFill>
            <a:ln w="9525">
              <a:miter lim="800000"/>
              <a:headEnd/>
              <a:tailEnd/>
            </a:ln>
            <a:scene3d>
              <a:camera prst="legacyPerspectiveFront">
                <a:rot lat="1500000" lon="18300000" rev="0"/>
              </a:camera>
              <a:lightRig rig="legacyFlat2" dir="t"/>
            </a:scene3d>
            <a:sp3d extrusionH="735000" prstMaterial="legacyMatte">
              <a:bevelT w="13500" h="13500" prst="angle"/>
              <a:bevelB w="13500" h="13500" prst="angle"/>
              <a:extrusionClr>
                <a:srgbClr val="FF9999"/>
              </a:extrusionClr>
            </a:sp3d>
          </p:spPr>
          <p:txBody>
            <a:bodyPr>
              <a:flatTx/>
            </a:bodyPr>
            <a:lstStyle/>
            <a:p>
              <a:pPr algn="ctr"/>
              <a:endParaRPr lang="en-US" dirty="0"/>
            </a:p>
          </p:txBody>
        </p:sp>
        <p:sp>
          <p:nvSpPr>
            <p:cNvPr id="62495" name="Oval 29"/>
            <p:cNvSpPr>
              <a:spLocks noChangeArrowheads="1"/>
            </p:cNvSpPr>
            <p:nvPr/>
          </p:nvSpPr>
          <p:spPr bwMode="auto">
            <a:xfrm>
              <a:off x="3126" y="3090"/>
              <a:ext cx="68" cy="68"/>
            </a:xfrm>
            <a:prstGeom prst="ellipse">
              <a:avLst/>
            </a:prstGeom>
            <a:solidFill>
              <a:srgbClr val="FF0000"/>
            </a:solidFill>
            <a:ln w="9525">
              <a:round/>
              <a:headEnd/>
              <a:tailEnd/>
            </a:ln>
            <a:scene3d>
              <a:camera prst="legacyPerspectiveFront">
                <a:rot lat="2400000" lon="3300000" rev="0"/>
              </a:camera>
              <a:lightRig rig="legacyFlat2" dir="t"/>
            </a:scene3d>
            <a:sp3d extrusionH="430200" prstMaterial="legacyMatte">
              <a:bevelT w="13500" h="13500" prst="angle"/>
              <a:bevelB w="13500" h="13500" prst="angle"/>
              <a:extrusionClr>
                <a:srgbClr val="FF0000"/>
              </a:extrusionClr>
            </a:sp3d>
          </p:spPr>
          <p:txBody>
            <a:bodyPr>
              <a:flatTx/>
            </a:bodyPr>
            <a:lstStyle/>
            <a:p>
              <a:pPr algn="ctr"/>
              <a:endParaRPr lang="en-US" dirty="0"/>
            </a:p>
          </p:txBody>
        </p:sp>
        <p:sp>
          <p:nvSpPr>
            <p:cNvPr id="62496" name="Oval 30"/>
            <p:cNvSpPr>
              <a:spLocks noChangeArrowheads="1"/>
            </p:cNvSpPr>
            <p:nvPr/>
          </p:nvSpPr>
          <p:spPr bwMode="auto">
            <a:xfrm>
              <a:off x="3253" y="3129"/>
              <a:ext cx="68" cy="68"/>
            </a:xfrm>
            <a:prstGeom prst="ellipse">
              <a:avLst/>
            </a:prstGeom>
            <a:solidFill>
              <a:srgbClr val="FF0000"/>
            </a:solidFill>
            <a:ln w="9525">
              <a:round/>
              <a:headEnd/>
              <a:tailEnd/>
            </a:ln>
            <a:scene3d>
              <a:camera prst="legacyPerspectiveFront">
                <a:rot lat="2400000" lon="3300000" rev="0"/>
              </a:camera>
              <a:lightRig rig="legacyFlat2" dir="t"/>
            </a:scene3d>
            <a:sp3d extrusionH="430200" prstMaterial="legacyMatte">
              <a:bevelT w="13500" h="13500" prst="angle"/>
              <a:bevelB w="13500" h="13500" prst="angle"/>
              <a:extrusionClr>
                <a:srgbClr val="FF0000"/>
              </a:extrusionClr>
            </a:sp3d>
          </p:spPr>
          <p:txBody>
            <a:bodyPr>
              <a:flatTx/>
            </a:bodyPr>
            <a:lstStyle/>
            <a:p>
              <a:pPr algn="ctr"/>
              <a:endParaRPr lang="en-US" dirty="0"/>
            </a:p>
          </p:txBody>
        </p:sp>
        <p:sp>
          <p:nvSpPr>
            <p:cNvPr id="62497" name="Oval 31"/>
            <p:cNvSpPr>
              <a:spLocks noChangeArrowheads="1"/>
            </p:cNvSpPr>
            <p:nvPr/>
          </p:nvSpPr>
          <p:spPr bwMode="auto">
            <a:xfrm>
              <a:off x="3385" y="3173"/>
              <a:ext cx="68" cy="68"/>
            </a:xfrm>
            <a:prstGeom prst="ellipse">
              <a:avLst/>
            </a:prstGeom>
            <a:solidFill>
              <a:srgbClr val="FF0000"/>
            </a:solidFill>
            <a:ln w="9525">
              <a:round/>
              <a:headEnd/>
              <a:tailEnd/>
            </a:ln>
            <a:scene3d>
              <a:camera prst="legacyPerspectiveFront">
                <a:rot lat="2400000" lon="3300000" rev="0"/>
              </a:camera>
              <a:lightRig rig="legacyFlat2" dir="t"/>
            </a:scene3d>
            <a:sp3d extrusionH="430200" prstMaterial="legacyMatte">
              <a:bevelT w="13500" h="13500" prst="angle"/>
              <a:bevelB w="13500" h="13500" prst="angle"/>
              <a:extrusionClr>
                <a:srgbClr val="FF0000"/>
              </a:extrusionClr>
            </a:sp3d>
          </p:spPr>
          <p:txBody>
            <a:bodyPr>
              <a:flatTx/>
            </a:bodyPr>
            <a:lstStyle/>
            <a:p>
              <a:pPr algn="ctr"/>
              <a:endParaRPr lang="en-US" dirty="0"/>
            </a:p>
          </p:txBody>
        </p:sp>
        <p:sp>
          <p:nvSpPr>
            <p:cNvPr id="62498" name="Oval 32"/>
            <p:cNvSpPr>
              <a:spLocks noChangeArrowheads="1"/>
            </p:cNvSpPr>
            <p:nvPr/>
          </p:nvSpPr>
          <p:spPr bwMode="auto">
            <a:xfrm>
              <a:off x="3608" y="2671"/>
              <a:ext cx="68" cy="68"/>
            </a:xfrm>
            <a:prstGeom prst="ellipse">
              <a:avLst/>
            </a:prstGeom>
            <a:solidFill>
              <a:srgbClr val="FF0000"/>
            </a:solidFill>
            <a:ln w="9525">
              <a:round/>
              <a:headEnd/>
              <a:tailEnd/>
            </a:ln>
            <a:scene3d>
              <a:camera prst="legacyPerspectiveFront">
                <a:rot lat="18600000" lon="0" rev="0"/>
              </a:camera>
              <a:lightRig rig="legacyFlat2" dir="t"/>
            </a:scene3d>
            <a:sp3d extrusionH="354000" prstMaterial="legacyMatte">
              <a:bevelT w="13500" h="13500" prst="angle"/>
              <a:bevelB w="13500" h="13500" prst="angle"/>
              <a:extrusionClr>
                <a:srgbClr val="FF0000"/>
              </a:extrusionClr>
            </a:sp3d>
          </p:spPr>
          <p:txBody>
            <a:bodyPr>
              <a:flatTx/>
            </a:bodyPr>
            <a:lstStyle/>
            <a:p>
              <a:pPr algn="ctr"/>
              <a:endParaRPr lang="en-US" dirty="0"/>
            </a:p>
          </p:txBody>
        </p:sp>
        <p:sp>
          <p:nvSpPr>
            <p:cNvPr id="62499" name="Oval 33"/>
            <p:cNvSpPr>
              <a:spLocks noChangeArrowheads="1"/>
            </p:cNvSpPr>
            <p:nvPr/>
          </p:nvSpPr>
          <p:spPr bwMode="auto">
            <a:xfrm>
              <a:off x="3616" y="2675"/>
              <a:ext cx="68" cy="68"/>
            </a:xfrm>
            <a:prstGeom prst="ellipse">
              <a:avLst/>
            </a:prstGeom>
            <a:solidFill>
              <a:srgbClr val="FF0000"/>
            </a:solidFill>
            <a:ln w="9525">
              <a:round/>
              <a:headEnd/>
              <a:tailEnd/>
            </a:ln>
            <a:scene3d>
              <a:camera prst="legacyPerspectiveFront">
                <a:rot lat="899998" lon="19199996" rev="0"/>
              </a:camera>
              <a:lightRig rig="legacyFlat2" dir="t"/>
            </a:scene3d>
            <a:sp3d extrusionH="430200" prstMaterial="legacyMatte">
              <a:bevelT w="13500" h="13500" prst="angle"/>
              <a:bevelB w="13500" h="13500" prst="angle"/>
              <a:extrusionClr>
                <a:srgbClr val="FF0000"/>
              </a:extrusionClr>
            </a:sp3d>
          </p:spPr>
          <p:txBody>
            <a:bodyPr>
              <a:flatTx/>
            </a:bodyPr>
            <a:lstStyle/>
            <a:p>
              <a:pPr algn="ctr"/>
              <a:endParaRPr lang="en-US" dirty="0"/>
            </a:p>
          </p:txBody>
        </p:sp>
        <p:sp>
          <p:nvSpPr>
            <p:cNvPr id="62500" name="Oval 34"/>
            <p:cNvSpPr>
              <a:spLocks noChangeArrowheads="1"/>
            </p:cNvSpPr>
            <p:nvPr/>
          </p:nvSpPr>
          <p:spPr bwMode="auto">
            <a:xfrm>
              <a:off x="1962" y="1817"/>
              <a:ext cx="68" cy="68"/>
            </a:xfrm>
            <a:prstGeom prst="ellipse">
              <a:avLst/>
            </a:prstGeom>
            <a:solidFill>
              <a:srgbClr val="FF0000"/>
            </a:solidFill>
            <a:ln w="9525">
              <a:round/>
              <a:headEnd/>
              <a:tailEnd/>
            </a:ln>
            <a:scene3d>
              <a:camera prst="legacyPerspectiveFront">
                <a:rot lat="899998" lon="19199996" rev="0"/>
              </a:camera>
              <a:lightRig rig="legacyFlat2" dir="t"/>
            </a:scene3d>
            <a:sp3d extrusionH="1243000" prstMaterial="legacyMatte">
              <a:bevelT w="13500" h="13500" prst="angle"/>
              <a:bevelB w="13500" h="13500" prst="angle"/>
              <a:extrusionClr>
                <a:srgbClr val="FF0000"/>
              </a:extrusionClr>
            </a:sp3d>
          </p:spPr>
          <p:txBody>
            <a:bodyPr>
              <a:flatTx/>
            </a:bodyPr>
            <a:lstStyle/>
            <a:p>
              <a:pPr algn="ctr"/>
              <a:endParaRPr lang="en-US" dirty="0"/>
            </a:p>
          </p:txBody>
        </p:sp>
        <p:sp>
          <p:nvSpPr>
            <p:cNvPr id="62501" name="Rectangle 35"/>
            <p:cNvSpPr>
              <a:spLocks noChangeArrowheads="1"/>
            </p:cNvSpPr>
            <p:nvPr/>
          </p:nvSpPr>
          <p:spPr bwMode="auto">
            <a:xfrm rot="327057">
              <a:off x="2224" y="1839"/>
              <a:ext cx="226" cy="227"/>
            </a:xfrm>
            <a:prstGeom prst="rect">
              <a:avLst/>
            </a:prstGeom>
            <a:solidFill>
              <a:srgbClr val="99CC00"/>
            </a:solidFill>
            <a:ln w="9525">
              <a:miter lim="800000"/>
              <a:headEnd/>
              <a:tailEnd/>
            </a:ln>
            <a:scene3d>
              <a:camera prst="legacyPerspectiveFront">
                <a:rot lat="1500000" lon="18300000" rev="0"/>
              </a:camera>
              <a:lightRig rig="legacyFlat2" dir="t"/>
            </a:scene3d>
            <a:sp3d extrusionH="608000" prstMaterial="legacyMatte">
              <a:bevelT w="13500" h="13500" prst="angle"/>
              <a:bevelB w="13500" h="13500" prst="angle"/>
              <a:extrusionClr>
                <a:srgbClr val="99CC00"/>
              </a:extrusionClr>
            </a:sp3d>
          </p:spPr>
          <p:txBody>
            <a:bodyPr>
              <a:flatTx/>
            </a:bodyPr>
            <a:lstStyle/>
            <a:p>
              <a:pPr algn="ctr"/>
              <a:endParaRPr lang="en-US" dirty="0"/>
            </a:p>
          </p:txBody>
        </p:sp>
        <p:sp>
          <p:nvSpPr>
            <p:cNvPr id="62502" name="Oval 36"/>
            <p:cNvSpPr>
              <a:spLocks noChangeArrowheads="1"/>
            </p:cNvSpPr>
            <p:nvPr/>
          </p:nvSpPr>
          <p:spPr bwMode="auto">
            <a:xfrm>
              <a:off x="1503" y="989"/>
              <a:ext cx="68" cy="68"/>
            </a:xfrm>
            <a:prstGeom prst="ellipse">
              <a:avLst/>
            </a:prstGeom>
            <a:solidFill>
              <a:srgbClr val="FF0000"/>
            </a:solidFill>
            <a:ln w="9525">
              <a:round/>
              <a:headEnd/>
              <a:tailEnd/>
            </a:ln>
            <a:scene3d>
              <a:camera prst="legacyPerspectiveFront">
                <a:rot lat="17699995" lon="0" rev="0"/>
              </a:camera>
              <a:lightRig rig="legacyFlat2" dir="t"/>
            </a:scene3d>
            <a:sp3d extrusionH="1243000" prstMaterial="legacyMatte">
              <a:bevelT w="13500" h="13500" prst="angle"/>
              <a:bevelB w="13500" h="13500" prst="angle"/>
              <a:extrusionClr>
                <a:srgbClr val="FF0000"/>
              </a:extrusionClr>
            </a:sp3d>
          </p:spPr>
          <p:txBody>
            <a:bodyPr>
              <a:flatTx/>
            </a:bodyPr>
            <a:lstStyle/>
            <a:p>
              <a:pPr algn="ctr"/>
              <a:endParaRPr lang="en-US" dirty="0"/>
            </a:p>
          </p:txBody>
        </p:sp>
        <p:sp>
          <p:nvSpPr>
            <p:cNvPr id="62503" name="Rectangle 37"/>
            <p:cNvSpPr>
              <a:spLocks noChangeArrowheads="1"/>
            </p:cNvSpPr>
            <p:nvPr/>
          </p:nvSpPr>
          <p:spPr bwMode="auto">
            <a:xfrm>
              <a:off x="4647" y="2722"/>
              <a:ext cx="159" cy="57"/>
            </a:xfrm>
            <a:prstGeom prst="rect">
              <a:avLst/>
            </a:prstGeom>
            <a:solidFill>
              <a:srgbClr val="CC99FF"/>
            </a:solidFill>
            <a:ln w="9525">
              <a:miter lim="800000"/>
              <a:headEnd/>
              <a:tailEnd/>
            </a:ln>
            <a:scene3d>
              <a:camera prst="legacyPerspectiveFront">
                <a:rot lat="1500000" lon="18300000" rev="0"/>
              </a:camera>
              <a:lightRig rig="legacyFlat2" dir="t"/>
            </a:scene3d>
            <a:sp3d extrusionH="2132000" prstMaterial="legacyMatte">
              <a:bevelT w="13500" h="13500" prst="angle"/>
              <a:bevelB w="13500" h="13500" prst="angle"/>
              <a:extrusionClr>
                <a:srgbClr val="CC99FF"/>
              </a:extrusionClr>
            </a:sp3d>
          </p:spPr>
          <p:txBody>
            <a:bodyPr>
              <a:flatTx/>
            </a:bodyPr>
            <a:lstStyle/>
            <a:p>
              <a:pPr algn="ctr"/>
              <a:endParaRPr lang="en-US" dirty="0"/>
            </a:p>
          </p:txBody>
        </p:sp>
        <p:sp>
          <p:nvSpPr>
            <p:cNvPr id="62504" name="Freeform 38"/>
            <p:cNvSpPr>
              <a:spLocks/>
            </p:cNvSpPr>
            <p:nvPr/>
          </p:nvSpPr>
          <p:spPr bwMode="auto">
            <a:xfrm>
              <a:off x="2148" y="1964"/>
              <a:ext cx="930" cy="789"/>
            </a:xfrm>
            <a:custGeom>
              <a:avLst/>
              <a:gdLst>
                <a:gd name="T0" fmla="*/ 815 w 2324"/>
                <a:gd name="T1" fmla="*/ 251 h 1973"/>
                <a:gd name="T2" fmla="*/ 837 w 2324"/>
                <a:gd name="T3" fmla="*/ 200 h 1973"/>
                <a:gd name="T4" fmla="*/ 888 w 2324"/>
                <a:gd name="T5" fmla="*/ 168 h 1973"/>
                <a:gd name="T6" fmla="*/ 927 w 2324"/>
                <a:gd name="T7" fmla="*/ 133 h 1973"/>
                <a:gd name="T8" fmla="*/ 908 w 2324"/>
                <a:gd name="T9" fmla="*/ 110 h 1973"/>
                <a:gd name="T10" fmla="*/ 850 w 2324"/>
                <a:gd name="T11" fmla="*/ 98 h 1973"/>
                <a:gd name="T12" fmla="*/ 549 w 2324"/>
                <a:gd name="T13" fmla="*/ 14 h 1973"/>
                <a:gd name="T14" fmla="*/ 530 w 2324"/>
                <a:gd name="T15" fmla="*/ 11 h 1973"/>
                <a:gd name="T16" fmla="*/ 507 w 2324"/>
                <a:gd name="T17" fmla="*/ 11 h 1973"/>
                <a:gd name="T18" fmla="*/ 469 w 2324"/>
                <a:gd name="T19" fmla="*/ 21 h 1973"/>
                <a:gd name="T20" fmla="*/ 437 w 2324"/>
                <a:gd name="T21" fmla="*/ 98 h 1973"/>
                <a:gd name="T22" fmla="*/ 395 w 2324"/>
                <a:gd name="T23" fmla="*/ 85 h 1973"/>
                <a:gd name="T24" fmla="*/ 325 w 2324"/>
                <a:gd name="T25" fmla="*/ 107 h 1973"/>
                <a:gd name="T26" fmla="*/ 239 w 2324"/>
                <a:gd name="T27" fmla="*/ 133 h 1973"/>
                <a:gd name="T28" fmla="*/ 216 w 2324"/>
                <a:gd name="T29" fmla="*/ 274 h 1973"/>
                <a:gd name="T30" fmla="*/ 50 w 2324"/>
                <a:gd name="T31" fmla="*/ 357 h 1973"/>
                <a:gd name="T32" fmla="*/ 27 w 2324"/>
                <a:gd name="T33" fmla="*/ 510 h 1973"/>
                <a:gd name="T34" fmla="*/ 88 w 2324"/>
                <a:gd name="T35" fmla="*/ 574 h 1973"/>
                <a:gd name="T36" fmla="*/ 555 w 2324"/>
                <a:gd name="T37" fmla="*/ 760 h 1973"/>
                <a:gd name="T38" fmla="*/ 658 w 2324"/>
                <a:gd name="T39" fmla="*/ 750 h 1973"/>
                <a:gd name="T40" fmla="*/ 677 w 2324"/>
                <a:gd name="T41" fmla="*/ 705 h 1973"/>
                <a:gd name="T42" fmla="*/ 619 w 2324"/>
                <a:gd name="T43" fmla="*/ 587 h 1973"/>
                <a:gd name="T44" fmla="*/ 703 w 2324"/>
                <a:gd name="T45" fmla="*/ 446 h 1973"/>
                <a:gd name="T46" fmla="*/ 703 w 2324"/>
                <a:gd name="T47" fmla="*/ 373 h 1973"/>
                <a:gd name="T48" fmla="*/ 805 w 2324"/>
                <a:gd name="T49" fmla="*/ 293 h 1973"/>
                <a:gd name="T50" fmla="*/ 815 w 2324"/>
                <a:gd name="T51" fmla="*/ 251 h 197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24"/>
                <a:gd name="T79" fmla="*/ 0 h 1973"/>
                <a:gd name="T80" fmla="*/ 2324 w 2324"/>
                <a:gd name="T81" fmla="*/ 1973 h 197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24" h="1973">
                  <a:moveTo>
                    <a:pt x="2036" y="628"/>
                  </a:moveTo>
                  <a:cubicBezTo>
                    <a:pt x="2049" y="589"/>
                    <a:pt x="2061" y="535"/>
                    <a:pt x="2092" y="500"/>
                  </a:cubicBezTo>
                  <a:cubicBezTo>
                    <a:pt x="2123" y="465"/>
                    <a:pt x="2183" y="448"/>
                    <a:pt x="2220" y="420"/>
                  </a:cubicBezTo>
                  <a:cubicBezTo>
                    <a:pt x="2257" y="392"/>
                    <a:pt x="2308" y="356"/>
                    <a:pt x="2316" y="332"/>
                  </a:cubicBezTo>
                  <a:cubicBezTo>
                    <a:pt x="2324" y="308"/>
                    <a:pt x="2300" y="291"/>
                    <a:pt x="2268" y="276"/>
                  </a:cubicBezTo>
                  <a:cubicBezTo>
                    <a:pt x="2236" y="261"/>
                    <a:pt x="2273" y="284"/>
                    <a:pt x="2124" y="244"/>
                  </a:cubicBezTo>
                  <a:cubicBezTo>
                    <a:pt x="1975" y="204"/>
                    <a:pt x="1505" y="72"/>
                    <a:pt x="1372" y="36"/>
                  </a:cubicBezTo>
                  <a:cubicBezTo>
                    <a:pt x="1239" y="0"/>
                    <a:pt x="1341" y="29"/>
                    <a:pt x="1324" y="28"/>
                  </a:cubicBezTo>
                  <a:cubicBezTo>
                    <a:pt x="1307" y="27"/>
                    <a:pt x="1293" y="24"/>
                    <a:pt x="1268" y="28"/>
                  </a:cubicBezTo>
                  <a:cubicBezTo>
                    <a:pt x="1243" y="32"/>
                    <a:pt x="1201" y="16"/>
                    <a:pt x="1172" y="52"/>
                  </a:cubicBezTo>
                  <a:cubicBezTo>
                    <a:pt x="1143" y="88"/>
                    <a:pt x="1123" y="217"/>
                    <a:pt x="1092" y="244"/>
                  </a:cubicBezTo>
                  <a:cubicBezTo>
                    <a:pt x="1061" y="271"/>
                    <a:pt x="1035" y="208"/>
                    <a:pt x="988" y="212"/>
                  </a:cubicBezTo>
                  <a:cubicBezTo>
                    <a:pt x="941" y="216"/>
                    <a:pt x="877" y="248"/>
                    <a:pt x="812" y="268"/>
                  </a:cubicBezTo>
                  <a:cubicBezTo>
                    <a:pt x="747" y="288"/>
                    <a:pt x="641" y="263"/>
                    <a:pt x="596" y="332"/>
                  </a:cubicBezTo>
                  <a:cubicBezTo>
                    <a:pt x="551" y="401"/>
                    <a:pt x="619" y="591"/>
                    <a:pt x="540" y="684"/>
                  </a:cubicBezTo>
                  <a:cubicBezTo>
                    <a:pt x="461" y="777"/>
                    <a:pt x="203" y="793"/>
                    <a:pt x="124" y="892"/>
                  </a:cubicBezTo>
                  <a:cubicBezTo>
                    <a:pt x="45" y="991"/>
                    <a:pt x="52" y="1185"/>
                    <a:pt x="68" y="1276"/>
                  </a:cubicBezTo>
                  <a:cubicBezTo>
                    <a:pt x="84" y="1367"/>
                    <a:pt x="0" y="1332"/>
                    <a:pt x="220" y="1436"/>
                  </a:cubicBezTo>
                  <a:cubicBezTo>
                    <a:pt x="440" y="1540"/>
                    <a:pt x="1151" y="1827"/>
                    <a:pt x="1388" y="1900"/>
                  </a:cubicBezTo>
                  <a:cubicBezTo>
                    <a:pt x="1625" y="1973"/>
                    <a:pt x="1593" y="1899"/>
                    <a:pt x="1644" y="1876"/>
                  </a:cubicBezTo>
                  <a:cubicBezTo>
                    <a:pt x="1695" y="1853"/>
                    <a:pt x="1708" y="1832"/>
                    <a:pt x="1692" y="1764"/>
                  </a:cubicBezTo>
                  <a:cubicBezTo>
                    <a:pt x="1676" y="1696"/>
                    <a:pt x="1537" y="1576"/>
                    <a:pt x="1548" y="1468"/>
                  </a:cubicBezTo>
                  <a:cubicBezTo>
                    <a:pt x="1559" y="1360"/>
                    <a:pt x="1721" y="1205"/>
                    <a:pt x="1756" y="1116"/>
                  </a:cubicBezTo>
                  <a:cubicBezTo>
                    <a:pt x="1791" y="1027"/>
                    <a:pt x="1713" y="996"/>
                    <a:pt x="1756" y="932"/>
                  </a:cubicBezTo>
                  <a:cubicBezTo>
                    <a:pt x="1799" y="868"/>
                    <a:pt x="1963" y="788"/>
                    <a:pt x="2012" y="732"/>
                  </a:cubicBezTo>
                  <a:cubicBezTo>
                    <a:pt x="2061" y="676"/>
                    <a:pt x="2023" y="667"/>
                    <a:pt x="2036" y="628"/>
                  </a:cubicBezTo>
                  <a:close/>
                </a:path>
              </a:pathLst>
            </a:custGeom>
            <a:solidFill>
              <a:schemeClr val="hlink"/>
            </a:solidFill>
            <a:ln w="9525">
              <a:noFill/>
              <a:round/>
              <a:headEnd/>
              <a:tailEnd/>
            </a:ln>
          </p:spPr>
          <p:txBody>
            <a:bodyPr/>
            <a:lstStyle/>
            <a:p>
              <a:pPr algn="ctr"/>
              <a:endParaRPr lang="en-US" dirty="0"/>
            </a:p>
          </p:txBody>
        </p:sp>
        <p:sp>
          <p:nvSpPr>
            <p:cNvPr id="62505" name="Freeform 39"/>
            <p:cNvSpPr>
              <a:spLocks/>
            </p:cNvSpPr>
            <p:nvPr/>
          </p:nvSpPr>
          <p:spPr bwMode="auto">
            <a:xfrm>
              <a:off x="2462" y="2050"/>
              <a:ext cx="516" cy="180"/>
            </a:xfrm>
            <a:custGeom>
              <a:avLst/>
              <a:gdLst>
                <a:gd name="T0" fmla="*/ 499 w 1290"/>
                <a:gd name="T1" fmla="*/ 180 h 450"/>
                <a:gd name="T2" fmla="*/ 502 w 1290"/>
                <a:gd name="T3" fmla="*/ 149 h 450"/>
                <a:gd name="T4" fmla="*/ 516 w 1290"/>
                <a:gd name="T5" fmla="*/ 118 h 450"/>
                <a:gd name="T6" fmla="*/ 130 w 1290"/>
                <a:gd name="T7" fmla="*/ 5 h 450"/>
                <a:gd name="T8" fmla="*/ 120 w 1290"/>
                <a:gd name="T9" fmla="*/ 17 h 450"/>
                <a:gd name="T10" fmla="*/ 84 w 1290"/>
                <a:gd name="T11" fmla="*/ 0 h 450"/>
                <a:gd name="T12" fmla="*/ 41 w 1290"/>
                <a:gd name="T13" fmla="*/ 10 h 450"/>
                <a:gd name="T14" fmla="*/ 0 w 1290"/>
                <a:gd name="T15" fmla="*/ 22 h 450"/>
                <a:gd name="T16" fmla="*/ 499 w 1290"/>
                <a:gd name="T17" fmla="*/ 180 h 4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90"/>
                <a:gd name="T28" fmla="*/ 0 h 450"/>
                <a:gd name="T29" fmla="*/ 1290 w 1290"/>
                <a:gd name="T30" fmla="*/ 450 h 4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90" h="450">
                  <a:moveTo>
                    <a:pt x="1248" y="450"/>
                  </a:moveTo>
                  <a:lnTo>
                    <a:pt x="1254" y="372"/>
                  </a:lnTo>
                  <a:lnTo>
                    <a:pt x="1290" y="294"/>
                  </a:lnTo>
                  <a:lnTo>
                    <a:pt x="324" y="12"/>
                  </a:lnTo>
                  <a:lnTo>
                    <a:pt x="300" y="42"/>
                  </a:lnTo>
                  <a:lnTo>
                    <a:pt x="210" y="0"/>
                  </a:lnTo>
                  <a:lnTo>
                    <a:pt x="102" y="24"/>
                  </a:lnTo>
                  <a:lnTo>
                    <a:pt x="0" y="54"/>
                  </a:lnTo>
                  <a:lnTo>
                    <a:pt x="1248" y="450"/>
                  </a:lnTo>
                  <a:close/>
                </a:path>
              </a:pathLst>
            </a:custGeom>
            <a:solidFill>
              <a:srgbClr val="D192E2"/>
            </a:solidFill>
            <a:ln w="9525">
              <a:noFill/>
              <a:round/>
              <a:headEnd/>
              <a:tailEnd/>
            </a:ln>
          </p:spPr>
          <p:txBody>
            <a:bodyPr/>
            <a:lstStyle/>
            <a:p>
              <a:pPr algn="ctr"/>
              <a:endParaRPr lang="en-US" dirty="0"/>
            </a:p>
          </p:txBody>
        </p:sp>
        <p:sp>
          <p:nvSpPr>
            <p:cNvPr id="62506" name="Freeform 40"/>
            <p:cNvSpPr>
              <a:spLocks/>
            </p:cNvSpPr>
            <p:nvPr/>
          </p:nvSpPr>
          <p:spPr bwMode="auto">
            <a:xfrm>
              <a:off x="2402" y="2071"/>
              <a:ext cx="564" cy="185"/>
            </a:xfrm>
            <a:custGeom>
              <a:avLst/>
              <a:gdLst>
                <a:gd name="T0" fmla="*/ 564 w 1410"/>
                <a:gd name="T1" fmla="*/ 154 h 462"/>
                <a:gd name="T2" fmla="*/ 562 w 1410"/>
                <a:gd name="T3" fmla="*/ 171 h 462"/>
                <a:gd name="T4" fmla="*/ 547 w 1410"/>
                <a:gd name="T5" fmla="*/ 185 h 462"/>
                <a:gd name="T6" fmla="*/ 0 w 1410"/>
                <a:gd name="T7" fmla="*/ 10 h 462"/>
                <a:gd name="T8" fmla="*/ 26 w 1410"/>
                <a:gd name="T9" fmla="*/ 2 h 462"/>
                <a:gd name="T10" fmla="*/ 60 w 1410"/>
                <a:gd name="T11" fmla="*/ 0 h 462"/>
                <a:gd name="T12" fmla="*/ 564 w 1410"/>
                <a:gd name="T13" fmla="*/ 154 h 462"/>
                <a:gd name="T14" fmla="*/ 0 60000 65536"/>
                <a:gd name="T15" fmla="*/ 0 60000 65536"/>
                <a:gd name="T16" fmla="*/ 0 60000 65536"/>
                <a:gd name="T17" fmla="*/ 0 60000 65536"/>
                <a:gd name="T18" fmla="*/ 0 60000 65536"/>
                <a:gd name="T19" fmla="*/ 0 60000 65536"/>
                <a:gd name="T20" fmla="*/ 0 60000 65536"/>
                <a:gd name="T21" fmla="*/ 0 w 1410"/>
                <a:gd name="T22" fmla="*/ 0 h 462"/>
                <a:gd name="T23" fmla="*/ 1410 w 1410"/>
                <a:gd name="T24" fmla="*/ 462 h 4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0" h="462">
                  <a:moveTo>
                    <a:pt x="1410" y="384"/>
                  </a:moveTo>
                  <a:lnTo>
                    <a:pt x="1404" y="426"/>
                  </a:lnTo>
                  <a:lnTo>
                    <a:pt x="1368" y="462"/>
                  </a:lnTo>
                  <a:lnTo>
                    <a:pt x="0" y="24"/>
                  </a:lnTo>
                  <a:lnTo>
                    <a:pt x="66" y="6"/>
                  </a:lnTo>
                  <a:lnTo>
                    <a:pt x="150" y="0"/>
                  </a:lnTo>
                  <a:lnTo>
                    <a:pt x="1410" y="384"/>
                  </a:lnTo>
                  <a:close/>
                </a:path>
              </a:pathLst>
            </a:custGeom>
            <a:solidFill>
              <a:srgbClr val="8955A9"/>
            </a:solidFill>
            <a:ln w="9525">
              <a:noFill/>
              <a:round/>
              <a:headEnd/>
              <a:tailEnd/>
            </a:ln>
          </p:spPr>
          <p:txBody>
            <a:bodyPr/>
            <a:lstStyle/>
            <a:p>
              <a:pPr algn="ctr"/>
              <a:endParaRPr lang="en-US" dirty="0"/>
            </a:p>
          </p:txBody>
        </p:sp>
        <p:sp>
          <p:nvSpPr>
            <p:cNvPr id="62507" name="Line 41"/>
            <p:cNvSpPr>
              <a:spLocks noChangeShapeType="1"/>
            </p:cNvSpPr>
            <p:nvPr/>
          </p:nvSpPr>
          <p:spPr bwMode="auto">
            <a:xfrm>
              <a:off x="2183" y="2345"/>
              <a:ext cx="581" cy="221"/>
            </a:xfrm>
            <a:prstGeom prst="line">
              <a:avLst/>
            </a:prstGeom>
            <a:noFill/>
            <a:ln w="19050">
              <a:solidFill>
                <a:srgbClr val="FFFF00"/>
              </a:solidFill>
              <a:round/>
              <a:headEnd/>
              <a:tailEnd/>
            </a:ln>
          </p:spPr>
          <p:txBody>
            <a:bodyPr/>
            <a:lstStyle/>
            <a:p>
              <a:endParaRPr lang="en-US" dirty="0"/>
            </a:p>
          </p:txBody>
        </p:sp>
        <p:sp>
          <p:nvSpPr>
            <p:cNvPr id="62508" name="Line 42"/>
            <p:cNvSpPr>
              <a:spLocks noChangeShapeType="1"/>
            </p:cNvSpPr>
            <p:nvPr/>
          </p:nvSpPr>
          <p:spPr bwMode="auto">
            <a:xfrm>
              <a:off x="2171" y="2371"/>
              <a:ext cx="610" cy="233"/>
            </a:xfrm>
            <a:prstGeom prst="line">
              <a:avLst/>
            </a:prstGeom>
            <a:noFill/>
            <a:ln w="19050">
              <a:solidFill>
                <a:srgbClr val="FFFF00"/>
              </a:solidFill>
              <a:round/>
              <a:headEnd/>
              <a:tailEnd/>
            </a:ln>
          </p:spPr>
          <p:txBody>
            <a:bodyPr/>
            <a:lstStyle/>
            <a:p>
              <a:endParaRPr lang="en-US" dirty="0"/>
            </a:p>
          </p:txBody>
        </p:sp>
        <p:sp>
          <p:nvSpPr>
            <p:cNvPr id="62509" name="Line 43"/>
            <p:cNvSpPr>
              <a:spLocks noChangeShapeType="1"/>
            </p:cNvSpPr>
            <p:nvPr/>
          </p:nvSpPr>
          <p:spPr bwMode="auto">
            <a:xfrm>
              <a:off x="2166" y="2407"/>
              <a:ext cx="651" cy="250"/>
            </a:xfrm>
            <a:prstGeom prst="line">
              <a:avLst/>
            </a:prstGeom>
            <a:noFill/>
            <a:ln w="19050">
              <a:solidFill>
                <a:srgbClr val="FFFF00"/>
              </a:solidFill>
              <a:round/>
              <a:headEnd/>
              <a:tailEnd/>
            </a:ln>
          </p:spPr>
          <p:txBody>
            <a:bodyPr/>
            <a:lstStyle/>
            <a:p>
              <a:endParaRPr lang="en-US" dirty="0"/>
            </a:p>
          </p:txBody>
        </p:sp>
        <p:sp>
          <p:nvSpPr>
            <p:cNvPr id="62510" name="Line 44"/>
            <p:cNvSpPr>
              <a:spLocks noChangeShapeType="1"/>
            </p:cNvSpPr>
            <p:nvPr/>
          </p:nvSpPr>
          <p:spPr bwMode="auto">
            <a:xfrm>
              <a:off x="2166" y="2439"/>
              <a:ext cx="656" cy="252"/>
            </a:xfrm>
            <a:prstGeom prst="line">
              <a:avLst/>
            </a:prstGeom>
            <a:noFill/>
            <a:ln w="19050">
              <a:solidFill>
                <a:srgbClr val="FFFF00"/>
              </a:solidFill>
              <a:round/>
              <a:headEnd/>
              <a:tailEnd/>
            </a:ln>
          </p:spPr>
          <p:txBody>
            <a:bodyPr/>
            <a:lstStyle/>
            <a:p>
              <a:endParaRPr lang="en-US" dirty="0"/>
            </a:p>
          </p:txBody>
        </p:sp>
        <p:sp>
          <p:nvSpPr>
            <p:cNvPr id="62511" name="Line 45"/>
            <p:cNvSpPr>
              <a:spLocks noChangeShapeType="1"/>
            </p:cNvSpPr>
            <p:nvPr/>
          </p:nvSpPr>
          <p:spPr bwMode="auto">
            <a:xfrm flipH="1" flipV="1">
              <a:off x="2166" y="2448"/>
              <a:ext cx="656" cy="252"/>
            </a:xfrm>
            <a:prstGeom prst="line">
              <a:avLst/>
            </a:prstGeom>
            <a:noFill/>
            <a:ln w="19050">
              <a:solidFill>
                <a:srgbClr val="FFFFCC"/>
              </a:solidFill>
              <a:round/>
              <a:headEnd/>
              <a:tailEnd/>
            </a:ln>
          </p:spPr>
          <p:txBody>
            <a:bodyPr/>
            <a:lstStyle/>
            <a:p>
              <a:endParaRPr lang="en-US" dirty="0"/>
            </a:p>
          </p:txBody>
        </p:sp>
        <p:sp>
          <p:nvSpPr>
            <p:cNvPr id="62512" name="Line 46"/>
            <p:cNvSpPr>
              <a:spLocks noChangeShapeType="1"/>
            </p:cNvSpPr>
            <p:nvPr/>
          </p:nvSpPr>
          <p:spPr bwMode="auto">
            <a:xfrm flipH="1" flipV="1">
              <a:off x="2169" y="2424"/>
              <a:ext cx="658" cy="252"/>
            </a:xfrm>
            <a:prstGeom prst="line">
              <a:avLst/>
            </a:prstGeom>
            <a:noFill/>
            <a:ln w="19050">
              <a:solidFill>
                <a:srgbClr val="FFFFCC"/>
              </a:solidFill>
              <a:round/>
              <a:headEnd/>
              <a:tailEnd/>
            </a:ln>
          </p:spPr>
          <p:txBody>
            <a:bodyPr/>
            <a:lstStyle/>
            <a:p>
              <a:endParaRPr lang="en-US" dirty="0"/>
            </a:p>
          </p:txBody>
        </p:sp>
        <p:sp>
          <p:nvSpPr>
            <p:cNvPr id="62513" name="Line 47"/>
            <p:cNvSpPr>
              <a:spLocks noChangeShapeType="1"/>
            </p:cNvSpPr>
            <p:nvPr/>
          </p:nvSpPr>
          <p:spPr bwMode="auto">
            <a:xfrm>
              <a:off x="2174" y="2391"/>
              <a:ext cx="629" cy="242"/>
            </a:xfrm>
            <a:prstGeom prst="line">
              <a:avLst/>
            </a:prstGeom>
            <a:noFill/>
            <a:ln w="19050">
              <a:solidFill>
                <a:srgbClr val="FFFFCC"/>
              </a:solidFill>
              <a:round/>
              <a:headEnd/>
              <a:tailEnd/>
            </a:ln>
          </p:spPr>
          <p:txBody>
            <a:bodyPr/>
            <a:lstStyle/>
            <a:p>
              <a:endParaRPr lang="en-US" dirty="0"/>
            </a:p>
          </p:txBody>
        </p:sp>
        <p:sp>
          <p:nvSpPr>
            <p:cNvPr id="62514" name="Line 48"/>
            <p:cNvSpPr>
              <a:spLocks noChangeShapeType="1"/>
            </p:cNvSpPr>
            <p:nvPr/>
          </p:nvSpPr>
          <p:spPr bwMode="auto">
            <a:xfrm>
              <a:off x="2183" y="2357"/>
              <a:ext cx="584" cy="223"/>
            </a:xfrm>
            <a:prstGeom prst="line">
              <a:avLst/>
            </a:prstGeom>
            <a:noFill/>
            <a:ln w="19050">
              <a:solidFill>
                <a:srgbClr val="FFFFCC"/>
              </a:solidFill>
              <a:round/>
              <a:headEnd/>
              <a:tailEnd/>
            </a:ln>
          </p:spPr>
          <p:txBody>
            <a:bodyPr/>
            <a:lstStyle/>
            <a:p>
              <a:endParaRPr lang="en-US" dirty="0"/>
            </a:p>
          </p:txBody>
        </p:sp>
        <p:sp>
          <p:nvSpPr>
            <p:cNvPr id="62515" name="Line 49"/>
            <p:cNvSpPr>
              <a:spLocks noChangeShapeType="1"/>
            </p:cNvSpPr>
            <p:nvPr/>
          </p:nvSpPr>
          <p:spPr bwMode="auto">
            <a:xfrm>
              <a:off x="2190" y="2335"/>
              <a:ext cx="572" cy="216"/>
            </a:xfrm>
            <a:prstGeom prst="line">
              <a:avLst/>
            </a:prstGeom>
            <a:noFill/>
            <a:ln w="19050">
              <a:solidFill>
                <a:srgbClr val="FFFFCC"/>
              </a:solidFill>
              <a:round/>
              <a:headEnd/>
              <a:tailEnd/>
            </a:ln>
          </p:spPr>
          <p:txBody>
            <a:bodyPr/>
            <a:lstStyle/>
            <a:p>
              <a:endParaRPr lang="en-US" dirty="0"/>
            </a:p>
          </p:txBody>
        </p:sp>
        <p:sp>
          <p:nvSpPr>
            <p:cNvPr id="62516" name="Freeform 50"/>
            <p:cNvSpPr>
              <a:spLocks/>
            </p:cNvSpPr>
            <p:nvPr/>
          </p:nvSpPr>
          <p:spPr bwMode="auto">
            <a:xfrm>
              <a:off x="2243" y="2278"/>
              <a:ext cx="567" cy="221"/>
            </a:xfrm>
            <a:custGeom>
              <a:avLst/>
              <a:gdLst>
                <a:gd name="T0" fmla="*/ 0 w 1416"/>
                <a:gd name="T1" fmla="*/ 22 h 552"/>
                <a:gd name="T2" fmla="*/ 545 w 1416"/>
                <a:gd name="T3" fmla="*/ 221 h 552"/>
                <a:gd name="T4" fmla="*/ 567 w 1416"/>
                <a:gd name="T5" fmla="*/ 190 h 552"/>
                <a:gd name="T6" fmla="*/ 43 w 1416"/>
                <a:gd name="T7" fmla="*/ 0 h 552"/>
                <a:gd name="T8" fmla="*/ 0 w 1416"/>
                <a:gd name="T9" fmla="*/ 22 h 552"/>
                <a:gd name="T10" fmla="*/ 0 60000 65536"/>
                <a:gd name="T11" fmla="*/ 0 60000 65536"/>
                <a:gd name="T12" fmla="*/ 0 60000 65536"/>
                <a:gd name="T13" fmla="*/ 0 60000 65536"/>
                <a:gd name="T14" fmla="*/ 0 60000 65536"/>
                <a:gd name="T15" fmla="*/ 0 w 1416"/>
                <a:gd name="T16" fmla="*/ 0 h 552"/>
                <a:gd name="T17" fmla="*/ 1416 w 1416"/>
                <a:gd name="T18" fmla="*/ 552 h 552"/>
              </a:gdLst>
              <a:ahLst/>
              <a:cxnLst>
                <a:cxn ang="T10">
                  <a:pos x="T0" y="T1"/>
                </a:cxn>
                <a:cxn ang="T11">
                  <a:pos x="T2" y="T3"/>
                </a:cxn>
                <a:cxn ang="T12">
                  <a:pos x="T4" y="T5"/>
                </a:cxn>
                <a:cxn ang="T13">
                  <a:pos x="T6" y="T7"/>
                </a:cxn>
                <a:cxn ang="T14">
                  <a:pos x="T8" y="T9"/>
                </a:cxn>
              </a:cxnLst>
              <a:rect l="T15" t="T16" r="T17" b="T18"/>
              <a:pathLst>
                <a:path w="1416" h="552">
                  <a:moveTo>
                    <a:pt x="0" y="54"/>
                  </a:moveTo>
                  <a:lnTo>
                    <a:pt x="1362" y="552"/>
                  </a:lnTo>
                  <a:lnTo>
                    <a:pt x="1416" y="474"/>
                  </a:lnTo>
                  <a:lnTo>
                    <a:pt x="108" y="0"/>
                  </a:lnTo>
                  <a:lnTo>
                    <a:pt x="0" y="54"/>
                  </a:lnTo>
                  <a:close/>
                </a:path>
              </a:pathLst>
            </a:custGeom>
            <a:solidFill>
              <a:srgbClr val="66FFFF"/>
            </a:solidFill>
            <a:ln w="9525">
              <a:solidFill>
                <a:srgbClr val="3366FF"/>
              </a:solidFill>
              <a:round/>
              <a:headEnd/>
              <a:tailEnd/>
            </a:ln>
          </p:spPr>
          <p:txBody>
            <a:bodyPr/>
            <a:lstStyle/>
            <a:p>
              <a:pPr algn="ctr"/>
              <a:endParaRPr lang="en-US" dirty="0"/>
            </a:p>
          </p:txBody>
        </p:sp>
        <p:sp>
          <p:nvSpPr>
            <p:cNvPr id="62517" name="Freeform 51"/>
            <p:cNvSpPr>
              <a:spLocks/>
            </p:cNvSpPr>
            <p:nvPr/>
          </p:nvSpPr>
          <p:spPr bwMode="auto">
            <a:xfrm>
              <a:off x="2378" y="2172"/>
              <a:ext cx="477" cy="197"/>
            </a:xfrm>
            <a:custGeom>
              <a:avLst/>
              <a:gdLst>
                <a:gd name="T0" fmla="*/ 0 w 1194"/>
                <a:gd name="T1" fmla="*/ 38 h 492"/>
                <a:gd name="T2" fmla="*/ 465 w 1194"/>
                <a:gd name="T3" fmla="*/ 197 h 492"/>
                <a:gd name="T4" fmla="*/ 465 w 1194"/>
                <a:gd name="T5" fmla="*/ 173 h 492"/>
                <a:gd name="T6" fmla="*/ 477 w 1194"/>
                <a:gd name="T7" fmla="*/ 159 h 492"/>
                <a:gd name="T8" fmla="*/ 0 w 1194"/>
                <a:gd name="T9" fmla="*/ 0 h 492"/>
                <a:gd name="T10" fmla="*/ 0 w 1194"/>
                <a:gd name="T11" fmla="*/ 38 h 492"/>
                <a:gd name="T12" fmla="*/ 0 60000 65536"/>
                <a:gd name="T13" fmla="*/ 0 60000 65536"/>
                <a:gd name="T14" fmla="*/ 0 60000 65536"/>
                <a:gd name="T15" fmla="*/ 0 60000 65536"/>
                <a:gd name="T16" fmla="*/ 0 60000 65536"/>
                <a:gd name="T17" fmla="*/ 0 60000 65536"/>
                <a:gd name="T18" fmla="*/ 0 w 1194"/>
                <a:gd name="T19" fmla="*/ 0 h 492"/>
                <a:gd name="T20" fmla="*/ 1194 w 1194"/>
                <a:gd name="T21" fmla="*/ 492 h 492"/>
              </a:gdLst>
              <a:ahLst/>
              <a:cxnLst>
                <a:cxn ang="T12">
                  <a:pos x="T0" y="T1"/>
                </a:cxn>
                <a:cxn ang="T13">
                  <a:pos x="T2" y="T3"/>
                </a:cxn>
                <a:cxn ang="T14">
                  <a:pos x="T4" y="T5"/>
                </a:cxn>
                <a:cxn ang="T15">
                  <a:pos x="T6" y="T7"/>
                </a:cxn>
                <a:cxn ang="T16">
                  <a:pos x="T8" y="T9"/>
                </a:cxn>
                <a:cxn ang="T17">
                  <a:pos x="T10" y="T11"/>
                </a:cxn>
              </a:cxnLst>
              <a:rect l="T18" t="T19" r="T20" b="T21"/>
              <a:pathLst>
                <a:path w="1194" h="492">
                  <a:moveTo>
                    <a:pt x="0" y="96"/>
                  </a:moveTo>
                  <a:lnTo>
                    <a:pt x="1164" y="492"/>
                  </a:lnTo>
                  <a:lnTo>
                    <a:pt x="1164" y="432"/>
                  </a:lnTo>
                  <a:lnTo>
                    <a:pt x="1194" y="396"/>
                  </a:lnTo>
                  <a:lnTo>
                    <a:pt x="0" y="0"/>
                  </a:lnTo>
                  <a:lnTo>
                    <a:pt x="0" y="96"/>
                  </a:lnTo>
                  <a:close/>
                </a:path>
              </a:pathLst>
            </a:custGeom>
            <a:solidFill>
              <a:srgbClr val="66FFFF"/>
            </a:solidFill>
            <a:ln w="9525">
              <a:solidFill>
                <a:srgbClr val="3366FF"/>
              </a:solidFill>
              <a:round/>
              <a:headEnd/>
              <a:tailEnd/>
            </a:ln>
          </p:spPr>
          <p:txBody>
            <a:bodyPr/>
            <a:lstStyle/>
            <a:p>
              <a:pPr algn="ctr"/>
              <a:endParaRPr lang="en-US" dirty="0"/>
            </a:p>
          </p:txBody>
        </p:sp>
        <p:sp>
          <p:nvSpPr>
            <p:cNvPr id="62518" name="Freeform 52"/>
            <p:cNvSpPr>
              <a:spLocks/>
            </p:cNvSpPr>
            <p:nvPr/>
          </p:nvSpPr>
          <p:spPr bwMode="auto">
            <a:xfrm>
              <a:off x="2332" y="2237"/>
              <a:ext cx="516" cy="202"/>
            </a:xfrm>
            <a:custGeom>
              <a:avLst/>
              <a:gdLst>
                <a:gd name="T0" fmla="*/ 0 w 1290"/>
                <a:gd name="T1" fmla="*/ 26 h 504"/>
                <a:gd name="T2" fmla="*/ 494 w 1290"/>
                <a:gd name="T3" fmla="*/ 202 h 504"/>
                <a:gd name="T4" fmla="*/ 516 w 1290"/>
                <a:gd name="T5" fmla="*/ 168 h 504"/>
                <a:gd name="T6" fmla="*/ 26 w 1290"/>
                <a:gd name="T7" fmla="*/ 0 h 504"/>
                <a:gd name="T8" fmla="*/ 0 w 1290"/>
                <a:gd name="T9" fmla="*/ 26 h 504"/>
                <a:gd name="T10" fmla="*/ 0 60000 65536"/>
                <a:gd name="T11" fmla="*/ 0 60000 65536"/>
                <a:gd name="T12" fmla="*/ 0 60000 65536"/>
                <a:gd name="T13" fmla="*/ 0 60000 65536"/>
                <a:gd name="T14" fmla="*/ 0 60000 65536"/>
                <a:gd name="T15" fmla="*/ 0 w 1290"/>
                <a:gd name="T16" fmla="*/ 0 h 504"/>
                <a:gd name="T17" fmla="*/ 1290 w 1290"/>
                <a:gd name="T18" fmla="*/ 504 h 504"/>
              </a:gdLst>
              <a:ahLst/>
              <a:cxnLst>
                <a:cxn ang="T10">
                  <a:pos x="T0" y="T1"/>
                </a:cxn>
                <a:cxn ang="T11">
                  <a:pos x="T2" y="T3"/>
                </a:cxn>
                <a:cxn ang="T12">
                  <a:pos x="T4" y="T5"/>
                </a:cxn>
                <a:cxn ang="T13">
                  <a:pos x="T6" y="T7"/>
                </a:cxn>
                <a:cxn ang="T14">
                  <a:pos x="T8" y="T9"/>
                </a:cxn>
              </a:cxnLst>
              <a:rect l="T15" t="T16" r="T17" b="T18"/>
              <a:pathLst>
                <a:path w="1290" h="504">
                  <a:moveTo>
                    <a:pt x="0" y="66"/>
                  </a:moveTo>
                  <a:lnTo>
                    <a:pt x="1236" y="504"/>
                  </a:lnTo>
                  <a:lnTo>
                    <a:pt x="1290" y="420"/>
                  </a:lnTo>
                  <a:lnTo>
                    <a:pt x="66" y="0"/>
                  </a:lnTo>
                  <a:lnTo>
                    <a:pt x="0" y="66"/>
                  </a:lnTo>
                  <a:close/>
                </a:path>
              </a:pathLst>
            </a:custGeom>
            <a:solidFill>
              <a:srgbClr val="66FFFF"/>
            </a:solidFill>
            <a:ln w="9525">
              <a:solidFill>
                <a:srgbClr val="3366FF"/>
              </a:solidFill>
              <a:round/>
              <a:headEnd/>
              <a:tailEnd/>
            </a:ln>
          </p:spPr>
          <p:txBody>
            <a:bodyPr/>
            <a:lstStyle/>
            <a:p>
              <a:pPr algn="ctr"/>
              <a:endParaRPr lang="en-US" dirty="0"/>
            </a:p>
          </p:txBody>
        </p:sp>
        <p:sp>
          <p:nvSpPr>
            <p:cNvPr id="62519" name="Freeform 53"/>
            <p:cNvSpPr>
              <a:spLocks/>
            </p:cNvSpPr>
            <p:nvPr/>
          </p:nvSpPr>
          <p:spPr bwMode="auto">
            <a:xfrm>
              <a:off x="2146" y="1966"/>
              <a:ext cx="929" cy="790"/>
            </a:xfrm>
            <a:custGeom>
              <a:avLst/>
              <a:gdLst>
                <a:gd name="T0" fmla="*/ 814 w 2324"/>
                <a:gd name="T1" fmla="*/ 251 h 1973"/>
                <a:gd name="T2" fmla="*/ 836 w 2324"/>
                <a:gd name="T3" fmla="*/ 200 h 1973"/>
                <a:gd name="T4" fmla="*/ 887 w 2324"/>
                <a:gd name="T5" fmla="*/ 168 h 1973"/>
                <a:gd name="T6" fmla="*/ 926 w 2324"/>
                <a:gd name="T7" fmla="*/ 133 h 1973"/>
                <a:gd name="T8" fmla="*/ 907 w 2324"/>
                <a:gd name="T9" fmla="*/ 111 h 1973"/>
                <a:gd name="T10" fmla="*/ 849 w 2324"/>
                <a:gd name="T11" fmla="*/ 98 h 1973"/>
                <a:gd name="T12" fmla="*/ 548 w 2324"/>
                <a:gd name="T13" fmla="*/ 14 h 1973"/>
                <a:gd name="T14" fmla="*/ 529 w 2324"/>
                <a:gd name="T15" fmla="*/ 11 h 1973"/>
                <a:gd name="T16" fmla="*/ 507 w 2324"/>
                <a:gd name="T17" fmla="*/ 11 h 1973"/>
                <a:gd name="T18" fmla="*/ 468 w 2324"/>
                <a:gd name="T19" fmla="*/ 21 h 1973"/>
                <a:gd name="T20" fmla="*/ 437 w 2324"/>
                <a:gd name="T21" fmla="*/ 98 h 1973"/>
                <a:gd name="T22" fmla="*/ 395 w 2324"/>
                <a:gd name="T23" fmla="*/ 85 h 1973"/>
                <a:gd name="T24" fmla="*/ 325 w 2324"/>
                <a:gd name="T25" fmla="*/ 107 h 1973"/>
                <a:gd name="T26" fmla="*/ 238 w 2324"/>
                <a:gd name="T27" fmla="*/ 133 h 1973"/>
                <a:gd name="T28" fmla="*/ 216 w 2324"/>
                <a:gd name="T29" fmla="*/ 274 h 1973"/>
                <a:gd name="T30" fmla="*/ 50 w 2324"/>
                <a:gd name="T31" fmla="*/ 357 h 1973"/>
                <a:gd name="T32" fmla="*/ 27 w 2324"/>
                <a:gd name="T33" fmla="*/ 511 h 1973"/>
                <a:gd name="T34" fmla="*/ 88 w 2324"/>
                <a:gd name="T35" fmla="*/ 575 h 1973"/>
                <a:gd name="T36" fmla="*/ 555 w 2324"/>
                <a:gd name="T37" fmla="*/ 761 h 1973"/>
                <a:gd name="T38" fmla="*/ 657 w 2324"/>
                <a:gd name="T39" fmla="*/ 751 h 1973"/>
                <a:gd name="T40" fmla="*/ 676 w 2324"/>
                <a:gd name="T41" fmla="*/ 706 h 1973"/>
                <a:gd name="T42" fmla="*/ 619 w 2324"/>
                <a:gd name="T43" fmla="*/ 588 h 1973"/>
                <a:gd name="T44" fmla="*/ 702 w 2324"/>
                <a:gd name="T45" fmla="*/ 447 h 1973"/>
                <a:gd name="T46" fmla="*/ 702 w 2324"/>
                <a:gd name="T47" fmla="*/ 373 h 1973"/>
                <a:gd name="T48" fmla="*/ 804 w 2324"/>
                <a:gd name="T49" fmla="*/ 293 h 1973"/>
                <a:gd name="T50" fmla="*/ 814 w 2324"/>
                <a:gd name="T51" fmla="*/ 251 h 197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324"/>
                <a:gd name="T79" fmla="*/ 0 h 1973"/>
                <a:gd name="T80" fmla="*/ 2324 w 2324"/>
                <a:gd name="T81" fmla="*/ 1973 h 197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324" h="1973">
                  <a:moveTo>
                    <a:pt x="2036" y="628"/>
                  </a:moveTo>
                  <a:cubicBezTo>
                    <a:pt x="2049" y="589"/>
                    <a:pt x="2061" y="535"/>
                    <a:pt x="2092" y="500"/>
                  </a:cubicBezTo>
                  <a:cubicBezTo>
                    <a:pt x="2123" y="465"/>
                    <a:pt x="2183" y="448"/>
                    <a:pt x="2220" y="420"/>
                  </a:cubicBezTo>
                  <a:cubicBezTo>
                    <a:pt x="2257" y="392"/>
                    <a:pt x="2308" y="356"/>
                    <a:pt x="2316" y="332"/>
                  </a:cubicBezTo>
                  <a:cubicBezTo>
                    <a:pt x="2324" y="308"/>
                    <a:pt x="2300" y="291"/>
                    <a:pt x="2268" y="276"/>
                  </a:cubicBezTo>
                  <a:cubicBezTo>
                    <a:pt x="2236" y="261"/>
                    <a:pt x="2273" y="284"/>
                    <a:pt x="2124" y="244"/>
                  </a:cubicBezTo>
                  <a:cubicBezTo>
                    <a:pt x="1975" y="204"/>
                    <a:pt x="1505" y="72"/>
                    <a:pt x="1372" y="36"/>
                  </a:cubicBezTo>
                  <a:cubicBezTo>
                    <a:pt x="1239" y="0"/>
                    <a:pt x="1341" y="29"/>
                    <a:pt x="1324" y="28"/>
                  </a:cubicBezTo>
                  <a:cubicBezTo>
                    <a:pt x="1307" y="27"/>
                    <a:pt x="1293" y="24"/>
                    <a:pt x="1268" y="28"/>
                  </a:cubicBezTo>
                  <a:cubicBezTo>
                    <a:pt x="1243" y="32"/>
                    <a:pt x="1201" y="16"/>
                    <a:pt x="1172" y="52"/>
                  </a:cubicBezTo>
                  <a:cubicBezTo>
                    <a:pt x="1143" y="88"/>
                    <a:pt x="1123" y="217"/>
                    <a:pt x="1092" y="244"/>
                  </a:cubicBezTo>
                  <a:cubicBezTo>
                    <a:pt x="1061" y="271"/>
                    <a:pt x="1035" y="208"/>
                    <a:pt x="988" y="212"/>
                  </a:cubicBezTo>
                  <a:cubicBezTo>
                    <a:pt x="941" y="216"/>
                    <a:pt x="877" y="248"/>
                    <a:pt x="812" y="268"/>
                  </a:cubicBezTo>
                  <a:cubicBezTo>
                    <a:pt x="747" y="288"/>
                    <a:pt x="641" y="263"/>
                    <a:pt x="596" y="332"/>
                  </a:cubicBezTo>
                  <a:cubicBezTo>
                    <a:pt x="551" y="401"/>
                    <a:pt x="619" y="591"/>
                    <a:pt x="540" y="684"/>
                  </a:cubicBezTo>
                  <a:cubicBezTo>
                    <a:pt x="461" y="777"/>
                    <a:pt x="203" y="793"/>
                    <a:pt x="124" y="892"/>
                  </a:cubicBezTo>
                  <a:cubicBezTo>
                    <a:pt x="45" y="991"/>
                    <a:pt x="52" y="1185"/>
                    <a:pt x="68" y="1276"/>
                  </a:cubicBezTo>
                  <a:cubicBezTo>
                    <a:pt x="84" y="1367"/>
                    <a:pt x="0" y="1332"/>
                    <a:pt x="220" y="1436"/>
                  </a:cubicBezTo>
                  <a:cubicBezTo>
                    <a:pt x="440" y="1540"/>
                    <a:pt x="1151" y="1827"/>
                    <a:pt x="1388" y="1900"/>
                  </a:cubicBezTo>
                  <a:cubicBezTo>
                    <a:pt x="1625" y="1973"/>
                    <a:pt x="1593" y="1899"/>
                    <a:pt x="1644" y="1876"/>
                  </a:cubicBezTo>
                  <a:cubicBezTo>
                    <a:pt x="1695" y="1853"/>
                    <a:pt x="1708" y="1832"/>
                    <a:pt x="1692" y="1764"/>
                  </a:cubicBezTo>
                  <a:cubicBezTo>
                    <a:pt x="1676" y="1696"/>
                    <a:pt x="1537" y="1576"/>
                    <a:pt x="1548" y="1468"/>
                  </a:cubicBezTo>
                  <a:cubicBezTo>
                    <a:pt x="1559" y="1360"/>
                    <a:pt x="1721" y="1205"/>
                    <a:pt x="1756" y="1116"/>
                  </a:cubicBezTo>
                  <a:cubicBezTo>
                    <a:pt x="1791" y="1027"/>
                    <a:pt x="1713" y="996"/>
                    <a:pt x="1756" y="932"/>
                  </a:cubicBezTo>
                  <a:cubicBezTo>
                    <a:pt x="1799" y="868"/>
                    <a:pt x="1963" y="788"/>
                    <a:pt x="2012" y="732"/>
                  </a:cubicBezTo>
                  <a:cubicBezTo>
                    <a:pt x="2061" y="676"/>
                    <a:pt x="2023" y="667"/>
                    <a:pt x="2036" y="628"/>
                  </a:cubicBezTo>
                  <a:close/>
                </a:path>
              </a:pathLst>
            </a:custGeom>
            <a:noFill/>
            <a:ln w="19050">
              <a:solidFill>
                <a:srgbClr val="C0C0C0"/>
              </a:solidFill>
              <a:round/>
              <a:headEnd/>
              <a:tailEnd/>
            </a:ln>
          </p:spPr>
          <p:txBody>
            <a:bodyPr/>
            <a:lstStyle/>
            <a:p>
              <a:pPr algn="ctr"/>
              <a:endParaRPr lang="en-US" dirty="0"/>
            </a:p>
          </p:txBody>
        </p:sp>
        <p:sp>
          <p:nvSpPr>
            <p:cNvPr id="62520" name="Line 54"/>
            <p:cNvSpPr>
              <a:spLocks noChangeShapeType="1"/>
            </p:cNvSpPr>
            <p:nvPr/>
          </p:nvSpPr>
          <p:spPr bwMode="auto">
            <a:xfrm flipV="1">
              <a:off x="3715" y="1802"/>
              <a:ext cx="0" cy="1422"/>
            </a:xfrm>
            <a:prstGeom prst="line">
              <a:avLst/>
            </a:prstGeom>
            <a:noFill/>
            <a:ln w="38100">
              <a:solidFill>
                <a:srgbClr val="000000"/>
              </a:solidFill>
              <a:round/>
              <a:headEnd/>
              <a:tailEnd/>
            </a:ln>
          </p:spPr>
          <p:txBody>
            <a:bodyPr/>
            <a:lstStyle/>
            <a:p>
              <a:endParaRPr lang="en-US" dirty="0"/>
            </a:p>
          </p:txBody>
        </p:sp>
        <p:sp>
          <p:nvSpPr>
            <p:cNvPr id="62521" name="Line 55"/>
            <p:cNvSpPr>
              <a:spLocks noChangeShapeType="1"/>
            </p:cNvSpPr>
            <p:nvPr/>
          </p:nvSpPr>
          <p:spPr bwMode="auto">
            <a:xfrm flipH="1">
              <a:off x="3705" y="1385"/>
              <a:ext cx="931" cy="413"/>
            </a:xfrm>
            <a:prstGeom prst="line">
              <a:avLst/>
            </a:prstGeom>
            <a:noFill/>
            <a:ln w="38100">
              <a:solidFill>
                <a:srgbClr val="000000"/>
              </a:solidFill>
              <a:round/>
              <a:headEnd/>
              <a:tailEnd/>
            </a:ln>
          </p:spPr>
          <p:txBody>
            <a:bodyPr/>
            <a:lstStyle/>
            <a:p>
              <a:endParaRPr lang="en-US" dirty="0"/>
            </a:p>
          </p:txBody>
        </p:sp>
        <p:sp>
          <p:nvSpPr>
            <p:cNvPr id="62522" name="Line 56"/>
            <p:cNvSpPr>
              <a:spLocks noChangeShapeType="1"/>
            </p:cNvSpPr>
            <p:nvPr/>
          </p:nvSpPr>
          <p:spPr bwMode="auto">
            <a:xfrm flipH="1" flipV="1">
              <a:off x="1334" y="1169"/>
              <a:ext cx="2376" cy="629"/>
            </a:xfrm>
            <a:prstGeom prst="line">
              <a:avLst/>
            </a:prstGeom>
            <a:noFill/>
            <a:ln w="38100">
              <a:solidFill>
                <a:srgbClr val="000000"/>
              </a:solidFill>
              <a:round/>
              <a:headEnd/>
              <a:tailEnd/>
            </a:ln>
          </p:spPr>
          <p:txBody>
            <a:bodyPr/>
            <a:lstStyle/>
            <a:p>
              <a:endParaRPr lang="en-US" dirty="0"/>
            </a:p>
          </p:txBody>
        </p:sp>
        <p:sp>
          <p:nvSpPr>
            <p:cNvPr id="62523" name="Line 57"/>
            <p:cNvSpPr>
              <a:spLocks noChangeShapeType="1"/>
            </p:cNvSpPr>
            <p:nvPr/>
          </p:nvSpPr>
          <p:spPr bwMode="auto">
            <a:xfrm flipH="1" flipV="1">
              <a:off x="2082" y="900"/>
              <a:ext cx="2530" cy="480"/>
            </a:xfrm>
            <a:prstGeom prst="line">
              <a:avLst/>
            </a:prstGeom>
            <a:noFill/>
            <a:ln w="38100">
              <a:solidFill>
                <a:srgbClr val="000000"/>
              </a:solidFill>
              <a:round/>
              <a:headEnd/>
              <a:tailEnd/>
            </a:ln>
          </p:spPr>
          <p:txBody>
            <a:bodyPr/>
            <a:lstStyle/>
            <a:p>
              <a:endParaRPr lang="en-US" dirty="0"/>
            </a:p>
          </p:txBody>
        </p:sp>
        <p:sp>
          <p:nvSpPr>
            <p:cNvPr id="62524" name="Line 58"/>
            <p:cNvSpPr>
              <a:spLocks noChangeShapeType="1"/>
            </p:cNvSpPr>
            <p:nvPr/>
          </p:nvSpPr>
          <p:spPr bwMode="auto">
            <a:xfrm flipH="1" flipV="1">
              <a:off x="3820" y="1654"/>
              <a:ext cx="5" cy="1166"/>
            </a:xfrm>
            <a:prstGeom prst="line">
              <a:avLst/>
            </a:prstGeom>
            <a:noFill/>
            <a:ln w="38100">
              <a:solidFill>
                <a:srgbClr val="000000"/>
              </a:solidFill>
              <a:round/>
              <a:headEnd/>
              <a:tailEnd/>
            </a:ln>
          </p:spPr>
          <p:txBody>
            <a:bodyPr/>
            <a:lstStyle/>
            <a:p>
              <a:endParaRPr lang="en-US" dirty="0"/>
            </a:p>
          </p:txBody>
        </p:sp>
        <p:sp>
          <p:nvSpPr>
            <p:cNvPr id="62525" name="Line 59"/>
            <p:cNvSpPr>
              <a:spLocks noChangeShapeType="1"/>
            </p:cNvSpPr>
            <p:nvPr/>
          </p:nvSpPr>
          <p:spPr bwMode="auto">
            <a:xfrm flipH="1">
              <a:off x="3820" y="1490"/>
              <a:ext cx="384" cy="168"/>
            </a:xfrm>
            <a:prstGeom prst="line">
              <a:avLst/>
            </a:prstGeom>
            <a:noFill/>
            <a:ln w="38100">
              <a:solidFill>
                <a:srgbClr val="000000"/>
              </a:solidFill>
              <a:round/>
              <a:headEnd/>
              <a:tailEnd/>
            </a:ln>
          </p:spPr>
          <p:txBody>
            <a:bodyPr/>
            <a:lstStyle/>
            <a:p>
              <a:endParaRPr lang="en-US" dirty="0"/>
            </a:p>
          </p:txBody>
        </p:sp>
        <p:sp>
          <p:nvSpPr>
            <p:cNvPr id="62526" name="Line 60"/>
            <p:cNvSpPr>
              <a:spLocks noChangeShapeType="1"/>
            </p:cNvSpPr>
            <p:nvPr/>
          </p:nvSpPr>
          <p:spPr bwMode="auto">
            <a:xfrm flipH="1" flipV="1">
              <a:off x="2279" y="1082"/>
              <a:ext cx="1925" cy="404"/>
            </a:xfrm>
            <a:prstGeom prst="line">
              <a:avLst/>
            </a:prstGeom>
            <a:noFill/>
            <a:ln w="38100">
              <a:solidFill>
                <a:srgbClr val="000000"/>
              </a:solidFill>
              <a:round/>
              <a:headEnd/>
              <a:tailEnd/>
            </a:ln>
          </p:spPr>
          <p:txBody>
            <a:bodyPr/>
            <a:lstStyle/>
            <a:p>
              <a:endParaRPr lang="en-US" dirty="0"/>
            </a:p>
          </p:txBody>
        </p:sp>
        <p:sp>
          <p:nvSpPr>
            <p:cNvPr id="62527" name="Line 61"/>
            <p:cNvSpPr>
              <a:spLocks noChangeShapeType="1"/>
            </p:cNvSpPr>
            <p:nvPr/>
          </p:nvSpPr>
          <p:spPr bwMode="auto">
            <a:xfrm flipH="1">
              <a:off x="1977" y="1077"/>
              <a:ext cx="302" cy="120"/>
            </a:xfrm>
            <a:prstGeom prst="line">
              <a:avLst/>
            </a:prstGeom>
            <a:noFill/>
            <a:ln w="38100">
              <a:solidFill>
                <a:srgbClr val="000000"/>
              </a:solidFill>
              <a:round/>
              <a:headEnd/>
              <a:tailEnd/>
            </a:ln>
          </p:spPr>
          <p:txBody>
            <a:bodyPr/>
            <a:lstStyle/>
            <a:p>
              <a:endParaRPr lang="en-US" dirty="0"/>
            </a:p>
          </p:txBody>
        </p:sp>
        <p:sp>
          <p:nvSpPr>
            <p:cNvPr id="62528" name="Line 62"/>
            <p:cNvSpPr>
              <a:spLocks noChangeShapeType="1"/>
            </p:cNvSpPr>
            <p:nvPr/>
          </p:nvSpPr>
          <p:spPr bwMode="auto">
            <a:xfrm>
              <a:off x="1982" y="1197"/>
              <a:ext cx="1838" cy="457"/>
            </a:xfrm>
            <a:prstGeom prst="line">
              <a:avLst/>
            </a:prstGeom>
            <a:noFill/>
            <a:ln w="38100">
              <a:solidFill>
                <a:srgbClr val="000000"/>
              </a:solidFill>
              <a:round/>
              <a:headEnd/>
              <a:tailEnd/>
            </a:ln>
          </p:spPr>
          <p:txBody>
            <a:bodyPr/>
            <a:lstStyle/>
            <a:p>
              <a:endParaRPr lang="en-US" dirty="0"/>
            </a:p>
          </p:txBody>
        </p:sp>
        <p:sp>
          <p:nvSpPr>
            <p:cNvPr id="62529" name="Line 63"/>
            <p:cNvSpPr>
              <a:spLocks noChangeShapeType="1"/>
            </p:cNvSpPr>
            <p:nvPr/>
          </p:nvSpPr>
          <p:spPr bwMode="auto">
            <a:xfrm flipV="1">
              <a:off x="3998" y="2518"/>
              <a:ext cx="0" cy="134"/>
            </a:xfrm>
            <a:prstGeom prst="line">
              <a:avLst/>
            </a:prstGeom>
            <a:noFill/>
            <a:ln w="38100">
              <a:solidFill>
                <a:srgbClr val="000000"/>
              </a:solidFill>
              <a:round/>
              <a:headEnd/>
              <a:tailEnd/>
            </a:ln>
          </p:spPr>
          <p:txBody>
            <a:bodyPr/>
            <a:lstStyle/>
            <a:p>
              <a:endParaRPr lang="en-US" dirty="0"/>
            </a:p>
          </p:txBody>
        </p:sp>
        <p:sp>
          <p:nvSpPr>
            <p:cNvPr id="62530" name="Line 64"/>
            <p:cNvSpPr>
              <a:spLocks noChangeShapeType="1"/>
            </p:cNvSpPr>
            <p:nvPr/>
          </p:nvSpPr>
          <p:spPr bwMode="auto">
            <a:xfrm flipV="1">
              <a:off x="3993" y="2455"/>
              <a:ext cx="168" cy="68"/>
            </a:xfrm>
            <a:prstGeom prst="line">
              <a:avLst/>
            </a:prstGeom>
            <a:noFill/>
            <a:ln w="38100">
              <a:solidFill>
                <a:srgbClr val="000000"/>
              </a:solidFill>
              <a:round/>
              <a:headEnd/>
              <a:tailEnd/>
            </a:ln>
          </p:spPr>
          <p:txBody>
            <a:bodyPr/>
            <a:lstStyle/>
            <a:p>
              <a:endParaRPr lang="en-US" dirty="0"/>
            </a:p>
          </p:txBody>
        </p:sp>
        <p:sp>
          <p:nvSpPr>
            <p:cNvPr id="62531" name="Line 65"/>
            <p:cNvSpPr>
              <a:spLocks noChangeShapeType="1"/>
            </p:cNvSpPr>
            <p:nvPr/>
          </p:nvSpPr>
          <p:spPr bwMode="auto">
            <a:xfrm flipV="1">
              <a:off x="882" y="2383"/>
              <a:ext cx="236" cy="77"/>
            </a:xfrm>
            <a:prstGeom prst="line">
              <a:avLst/>
            </a:prstGeom>
            <a:noFill/>
            <a:ln w="9525">
              <a:solidFill>
                <a:srgbClr val="0066FF"/>
              </a:solidFill>
              <a:round/>
              <a:headEnd/>
              <a:tailEnd type="triangle" w="med" len="med"/>
            </a:ln>
          </p:spPr>
          <p:txBody>
            <a:bodyPr/>
            <a:lstStyle/>
            <a:p>
              <a:endParaRPr lang="en-US" dirty="0"/>
            </a:p>
          </p:txBody>
        </p:sp>
        <p:sp>
          <p:nvSpPr>
            <p:cNvPr id="62532" name="Line 66"/>
            <p:cNvSpPr>
              <a:spLocks noChangeShapeType="1"/>
            </p:cNvSpPr>
            <p:nvPr/>
          </p:nvSpPr>
          <p:spPr bwMode="auto">
            <a:xfrm flipV="1">
              <a:off x="2903" y="3147"/>
              <a:ext cx="226" cy="105"/>
            </a:xfrm>
            <a:prstGeom prst="line">
              <a:avLst/>
            </a:prstGeom>
            <a:noFill/>
            <a:ln w="9525">
              <a:solidFill>
                <a:srgbClr val="FF0000"/>
              </a:solidFill>
              <a:round/>
              <a:headEnd/>
              <a:tailEnd type="triangle" w="med" len="med"/>
            </a:ln>
          </p:spPr>
          <p:txBody>
            <a:bodyPr/>
            <a:lstStyle/>
            <a:p>
              <a:endParaRPr lang="en-US" dirty="0"/>
            </a:p>
          </p:txBody>
        </p:sp>
        <p:sp>
          <p:nvSpPr>
            <p:cNvPr id="62533" name="Line 67"/>
            <p:cNvSpPr>
              <a:spLocks noChangeShapeType="1"/>
            </p:cNvSpPr>
            <p:nvPr/>
          </p:nvSpPr>
          <p:spPr bwMode="auto">
            <a:xfrm flipV="1">
              <a:off x="3028" y="3190"/>
              <a:ext cx="226" cy="106"/>
            </a:xfrm>
            <a:prstGeom prst="line">
              <a:avLst/>
            </a:prstGeom>
            <a:noFill/>
            <a:ln w="9525">
              <a:solidFill>
                <a:srgbClr val="FF0000"/>
              </a:solidFill>
              <a:round/>
              <a:headEnd/>
              <a:tailEnd type="triangle" w="med" len="med"/>
            </a:ln>
          </p:spPr>
          <p:txBody>
            <a:bodyPr/>
            <a:lstStyle/>
            <a:p>
              <a:endParaRPr lang="en-US" dirty="0"/>
            </a:p>
          </p:txBody>
        </p:sp>
        <p:sp>
          <p:nvSpPr>
            <p:cNvPr id="62534" name="Line 68"/>
            <p:cNvSpPr>
              <a:spLocks noChangeShapeType="1"/>
            </p:cNvSpPr>
            <p:nvPr/>
          </p:nvSpPr>
          <p:spPr bwMode="auto">
            <a:xfrm flipV="1">
              <a:off x="3167" y="3228"/>
              <a:ext cx="226" cy="106"/>
            </a:xfrm>
            <a:prstGeom prst="line">
              <a:avLst/>
            </a:prstGeom>
            <a:noFill/>
            <a:ln w="9525">
              <a:solidFill>
                <a:srgbClr val="FF0000"/>
              </a:solidFill>
              <a:round/>
              <a:headEnd/>
              <a:tailEnd type="triangle" w="med" len="med"/>
            </a:ln>
          </p:spPr>
          <p:txBody>
            <a:bodyPr/>
            <a:lstStyle/>
            <a:p>
              <a:endParaRPr lang="en-US" dirty="0"/>
            </a:p>
          </p:txBody>
        </p:sp>
        <p:sp>
          <p:nvSpPr>
            <p:cNvPr id="62535" name="Line 69"/>
            <p:cNvSpPr>
              <a:spLocks noChangeShapeType="1"/>
            </p:cNvSpPr>
            <p:nvPr/>
          </p:nvSpPr>
          <p:spPr bwMode="auto">
            <a:xfrm flipV="1">
              <a:off x="748" y="2335"/>
              <a:ext cx="235" cy="77"/>
            </a:xfrm>
            <a:prstGeom prst="line">
              <a:avLst/>
            </a:prstGeom>
            <a:noFill/>
            <a:ln w="9525">
              <a:solidFill>
                <a:srgbClr val="0066FF"/>
              </a:solidFill>
              <a:round/>
              <a:headEnd type="triangle" w="med" len="med"/>
              <a:tailEnd/>
            </a:ln>
          </p:spPr>
          <p:txBody>
            <a:bodyPr/>
            <a:lstStyle/>
            <a:p>
              <a:endParaRPr lang="en-US" dirty="0"/>
            </a:p>
          </p:txBody>
        </p:sp>
        <p:sp>
          <p:nvSpPr>
            <p:cNvPr id="62536" name="Line 70"/>
            <p:cNvSpPr>
              <a:spLocks noChangeShapeType="1"/>
            </p:cNvSpPr>
            <p:nvPr/>
          </p:nvSpPr>
          <p:spPr bwMode="auto">
            <a:xfrm flipV="1">
              <a:off x="1530" y="799"/>
              <a:ext cx="0" cy="173"/>
            </a:xfrm>
            <a:prstGeom prst="line">
              <a:avLst/>
            </a:prstGeom>
            <a:noFill/>
            <a:ln w="9525">
              <a:solidFill>
                <a:srgbClr val="FF0000"/>
              </a:solidFill>
              <a:round/>
              <a:headEnd/>
              <a:tailEnd type="triangle" w="med" len="med"/>
            </a:ln>
          </p:spPr>
          <p:txBody>
            <a:bodyPr/>
            <a:lstStyle/>
            <a:p>
              <a:endParaRPr lang="en-US" dirty="0"/>
            </a:p>
          </p:txBody>
        </p:sp>
        <p:sp>
          <p:nvSpPr>
            <p:cNvPr id="62537" name="Line 71"/>
            <p:cNvSpPr>
              <a:spLocks noChangeShapeType="1"/>
            </p:cNvSpPr>
            <p:nvPr/>
          </p:nvSpPr>
          <p:spPr bwMode="auto">
            <a:xfrm flipH="1">
              <a:off x="2976" y="1008"/>
              <a:ext cx="516" cy="330"/>
            </a:xfrm>
            <a:prstGeom prst="line">
              <a:avLst/>
            </a:prstGeom>
            <a:noFill/>
            <a:ln w="9525">
              <a:solidFill>
                <a:schemeClr val="tx1"/>
              </a:solidFill>
              <a:round/>
              <a:headEnd/>
              <a:tailEnd type="triangle" w="med" len="med"/>
            </a:ln>
          </p:spPr>
          <p:txBody>
            <a:bodyPr/>
            <a:lstStyle/>
            <a:p>
              <a:endParaRPr lang="en-US" dirty="0"/>
            </a:p>
          </p:txBody>
        </p:sp>
        <p:sp>
          <p:nvSpPr>
            <p:cNvPr id="62538" name="Line 72"/>
            <p:cNvSpPr>
              <a:spLocks noChangeShapeType="1"/>
            </p:cNvSpPr>
            <p:nvPr/>
          </p:nvSpPr>
          <p:spPr bwMode="auto">
            <a:xfrm>
              <a:off x="4446" y="2562"/>
              <a:ext cx="462" cy="126"/>
            </a:xfrm>
            <a:prstGeom prst="line">
              <a:avLst/>
            </a:prstGeom>
            <a:noFill/>
            <a:ln w="9525">
              <a:solidFill>
                <a:srgbClr val="9900FF"/>
              </a:solidFill>
              <a:round/>
              <a:headEnd/>
              <a:tailEnd type="triangle" w="med" len="med"/>
            </a:ln>
          </p:spPr>
          <p:txBody>
            <a:bodyPr/>
            <a:lstStyle/>
            <a:p>
              <a:endParaRPr lang="en-US" dirty="0"/>
            </a:p>
          </p:txBody>
        </p:sp>
        <p:sp>
          <p:nvSpPr>
            <p:cNvPr id="62539" name="Line 73"/>
            <p:cNvSpPr>
              <a:spLocks noChangeShapeType="1"/>
            </p:cNvSpPr>
            <p:nvPr/>
          </p:nvSpPr>
          <p:spPr bwMode="auto">
            <a:xfrm>
              <a:off x="1230" y="1320"/>
              <a:ext cx="618" cy="348"/>
            </a:xfrm>
            <a:prstGeom prst="line">
              <a:avLst/>
            </a:prstGeom>
            <a:noFill/>
            <a:ln w="9525">
              <a:solidFill>
                <a:schemeClr val="tx1"/>
              </a:solidFill>
              <a:round/>
              <a:headEnd/>
              <a:tailEnd type="triangle" w="med" len="med"/>
            </a:ln>
          </p:spPr>
          <p:txBody>
            <a:bodyPr/>
            <a:lstStyle/>
            <a:p>
              <a:endParaRPr lang="en-US" dirty="0"/>
            </a:p>
          </p:txBody>
        </p:sp>
        <p:sp>
          <p:nvSpPr>
            <p:cNvPr id="62540" name="Line 74"/>
            <p:cNvSpPr>
              <a:spLocks noChangeShapeType="1"/>
            </p:cNvSpPr>
            <p:nvPr/>
          </p:nvSpPr>
          <p:spPr bwMode="auto">
            <a:xfrm flipH="1" flipV="1">
              <a:off x="3864" y="3060"/>
              <a:ext cx="342" cy="126"/>
            </a:xfrm>
            <a:prstGeom prst="line">
              <a:avLst/>
            </a:prstGeom>
            <a:noFill/>
            <a:ln w="9525">
              <a:solidFill>
                <a:schemeClr val="tx1"/>
              </a:solidFill>
              <a:round/>
              <a:headEnd/>
              <a:tailEnd type="triangle" w="med" len="med"/>
            </a:ln>
          </p:spPr>
          <p:txBody>
            <a:bodyPr/>
            <a:lstStyle/>
            <a:p>
              <a:endParaRPr lang="en-US" dirty="0"/>
            </a:p>
          </p:txBody>
        </p:sp>
        <p:sp>
          <p:nvSpPr>
            <p:cNvPr id="62541" name="Line 75"/>
            <p:cNvSpPr>
              <a:spLocks noChangeShapeType="1"/>
            </p:cNvSpPr>
            <p:nvPr/>
          </p:nvSpPr>
          <p:spPr bwMode="auto">
            <a:xfrm flipH="1">
              <a:off x="3744" y="1722"/>
              <a:ext cx="1008" cy="582"/>
            </a:xfrm>
            <a:prstGeom prst="line">
              <a:avLst/>
            </a:prstGeom>
            <a:noFill/>
            <a:ln w="9525">
              <a:solidFill>
                <a:schemeClr val="tx1"/>
              </a:solidFill>
              <a:round/>
              <a:headEnd/>
              <a:tailEnd type="triangle" w="med" len="med"/>
            </a:ln>
          </p:spPr>
          <p:txBody>
            <a:bodyPr/>
            <a:lstStyle/>
            <a:p>
              <a:endParaRPr lang="en-US" dirty="0"/>
            </a:p>
          </p:txBody>
        </p:sp>
        <p:sp>
          <p:nvSpPr>
            <p:cNvPr id="62542" name="Line 76"/>
            <p:cNvSpPr>
              <a:spLocks noChangeShapeType="1"/>
            </p:cNvSpPr>
            <p:nvPr/>
          </p:nvSpPr>
          <p:spPr bwMode="auto">
            <a:xfrm>
              <a:off x="1146" y="1896"/>
              <a:ext cx="912" cy="48"/>
            </a:xfrm>
            <a:prstGeom prst="line">
              <a:avLst/>
            </a:prstGeom>
            <a:noFill/>
            <a:ln w="9525">
              <a:solidFill>
                <a:schemeClr val="tx1"/>
              </a:solidFill>
              <a:round/>
              <a:headEnd/>
              <a:tailEnd type="triangle" w="med" len="med"/>
            </a:ln>
          </p:spPr>
          <p:txBody>
            <a:bodyPr/>
            <a:lstStyle/>
            <a:p>
              <a:endParaRPr lang="en-US" dirty="0"/>
            </a:p>
          </p:txBody>
        </p:sp>
        <p:sp>
          <p:nvSpPr>
            <p:cNvPr id="62543" name="Line 77"/>
            <p:cNvSpPr>
              <a:spLocks noChangeShapeType="1"/>
            </p:cNvSpPr>
            <p:nvPr/>
          </p:nvSpPr>
          <p:spPr bwMode="auto">
            <a:xfrm flipV="1">
              <a:off x="1518" y="2322"/>
              <a:ext cx="390" cy="252"/>
            </a:xfrm>
            <a:prstGeom prst="line">
              <a:avLst/>
            </a:prstGeom>
            <a:noFill/>
            <a:ln w="9525">
              <a:solidFill>
                <a:schemeClr val="tx1"/>
              </a:solidFill>
              <a:round/>
              <a:headEnd/>
              <a:tailEnd type="triangle" w="med" len="med"/>
            </a:ln>
          </p:spPr>
          <p:txBody>
            <a:bodyPr/>
            <a:lstStyle/>
            <a:p>
              <a:endParaRPr lang="en-US" dirty="0"/>
            </a:p>
          </p:txBody>
        </p:sp>
        <p:sp>
          <p:nvSpPr>
            <p:cNvPr id="62544" name="Line 78"/>
            <p:cNvSpPr>
              <a:spLocks noChangeShapeType="1"/>
            </p:cNvSpPr>
            <p:nvPr/>
          </p:nvSpPr>
          <p:spPr bwMode="auto">
            <a:xfrm flipV="1">
              <a:off x="1782" y="2334"/>
              <a:ext cx="822" cy="450"/>
            </a:xfrm>
            <a:prstGeom prst="line">
              <a:avLst/>
            </a:prstGeom>
            <a:noFill/>
            <a:ln w="9525">
              <a:solidFill>
                <a:schemeClr val="tx1"/>
              </a:solidFill>
              <a:round/>
              <a:headEnd/>
              <a:tailEnd type="triangle" w="med" len="med"/>
            </a:ln>
          </p:spPr>
          <p:txBody>
            <a:bodyPr/>
            <a:lstStyle/>
            <a:p>
              <a:endParaRPr lang="en-US" dirty="0"/>
            </a:p>
          </p:txBody>
        </p:sp>
        <p:sp>
          <p:nvSpPr>
            <p:cNvPr id="62545" name="Line 79"/>
            <p:cNvSpPr>
              <a:spLocks noChangeShapeType="1"/>
            </p:cNvSpPr>
            <p:nvPr/>
          </p:nvSpPr>
          <p:spPr bwMode="auto">
            <a:xfrm flipV="1">
              <a:off x="2076" y="2556"/>
              <a:ext cx="546" cy="432"/>
            </a:xfrm>
            <a:prstGeom prst="line">
              <a:avLst/>
            </a:prstGeom>
            <a:noFill/>
            <a:ln w="9525">
              <a:solidFill>
                <a:schemeClr val="tx1"/>
              </a:solidFill>
              <a:round/>
              <a:headEnd/>
              <a:tailEnd type="triangle" w="med" len="med"/>
            </a:ln>
          </p:spPr>
          <p:txBody>
            <a:bodyPr/>
            <a:lstStyle/>
            <a:p>
              <a:endParaRPr lang="en-US" dirty="0"/>
            </a:p>
          </p:txBody>
        </p:sp>
        <p:sp>
          <p:nvSpPr>
            <p:cNvPr id="62546" name="Line 80"/>
            <p:cNvSpPr>
              <a:spLocks noChangeShapeType="1"/>
            </p:cNvSpPr>
            <p:nvPr/>
          </p:nvSpPr>
          <p:spPr bwMode="auto">
            <a:xfrm flipV="1">
              <a:off x="2580" y="2700"/>
              <a:ext cx="882" cy="402"/>
            </a:xfrm>
            <a:prstGeom prst="line">
              <a:avLst/>
            </a:prstGeom>
            <a:noFill/>
            <a:ln w="9525">
              <a:solidFill>
                <a:schemeClr val="tx1"/>
              </a:solidFill>
              <a:round/>
              <a:headEnd/>
              <a:tailEnd type="triangle" w="med" len="med"/>
            </a:ln>
          </p:spPr>
          <p:txBody>
            <a:bodyPr/>
            <a:lstStyle/>
            <a:p>
              <a:endParaRPr lang="en-US" dirty="0"/>
            </a:p>
          </p:txBody>
        </p:sp>
        <p:sp>
          <p:nvSpPr>
            <p:cNvPr id="62547" name="Text Box 81"/>
            <p:cNvSpPr txBox="1">
              <a:spLocks noChangeArrowheads="1"/>
            </p:cNvSpPr>
            <p:nvPr/>
          </p:nvSpPr>
          <p:spPr bwMode="auto">
            <a:xfrm>
              <a:off x="1074" y="498"/>
              <a:ext cx="1054" cy="330"/>
            </a:xfrm>
            <a:prstGeom prst="rect">
              <a:avLst/>
            </a:prstGeom>
            <a:noFill/>
            <a:ln w="9525">
              <a:noFill/>
              <a:miter lim="800000"/>
              <a:headEnd/>
              <a:tailEnd/>
            </a:ln>
          </p:spPr>
          <p:txBody>
            <a:bodyPr wrap="square">
              <a:spAutoFit/>
            </a:bodyPr>
            <a:lstStyle/>
            <a:p>
              <a:pPr>
                <a:spcBef>
                  <a:spcPct val="50000"/>
                </a:spcBef>
              </a:pPr>
              <a:r>
                <a:rPr lang="en-US" sz="1400" dirty="0" smtClean="0">
                  <a:solidFill>
                    <a:srgbClr val="0070C0"/>
                  </a:solidFill>
                  <a:latin typeface="Arial" charset="0"/>
                </a:rPr>
                <a:t>exhaust gases to the vacuum pump</a:t>
              </a:r>
              <a:endParaRPr lang="en-US" sz="1400" dirty="0">
                <a:solidFill>
                  <a:srgbClr val="0070C0"/>
                </a:solidFill>
                <a:latin typeface="Arial" charset="0"/>
              </a:endParaRPr>
            </a:p>
          </p:txBody>
        </p:sp>
        <p:sp>
          <p:nvSpPr>
            <p:cNvPr id="62548" name="Text Box 82"/>
            <p:cNvSpPr txBox="1">
              <a:spLocks noChangeArrowheads="1"/>
            </p:cNvSpPr>
            <p:nvPr/>
          </p:nvSpPr>
          <p:spPr bwMode="auto">
            <a:xfrm>
              <a:off x="2962" y="700"/>
              <a:ext cx="1669" cy="330"/>
            </a:xfrm>
            <a:prstGeom prst="rect">
              <a:avLst/>
            </a:prstGeom>
            <a:noFill/>
            <a:ln w="9525">
              <a:noFill/>
              <a:miter lim="800000"/>
              <a:headEnd/>
              <a:tailEnd/>
            </a:ln>
          </p:spPr>
          <p:txBody>
            <a:bodyPr wrap="square">
              <a:spAutoFit/>
            </a:bodyPr>
            <a:lstStyle/>
            <a:p>
              <a:pPr>
                <a:spcBef>
                  <a:spcPct val="50000"/>
                </a:spcBef>
              </a:pPr>
              <a:r>
                <a:rPr lang="en-US" sz="1400" dirty="0" smtClean="0">
                  <a:solidFill>
                    <a:srgbClr val="0070C0"/>
                  </a:solidFill>
                  <a:latin typeface="Arial" charset="0"/>
                </a:rPr>
                <a:t>power supply and switching electronics (shielded)</a:t>
              </a:r>
              <a:endParaRPr lang="en-US" sz="1400" dirty="0">
                <a:solidFill>
                  <a:srgbClr val="0070C0"/>
                </a:solidFill>
                <a:latin typeface="Arial" charset="0"/>
              </a:endParaRPr>
            </a:p>
          </p:txBody>
        </p:sp>
        <p:sp>
          <p:nvSpPr>
            <p:cNvPr id="62549" name="Text Box 83"/>
            <p:cNvSpPr txBox="1">
              <a:spLocks noChangeArrowheads="1"/>
            </p:cNvSpPr>
            <p:nvPr/>
          </p:nvSpPr>
          <p:spPr bwMode="auto">
            <a:xfrm>
              <a:off x="4732" y="1540"/>
              <a:ext cx="552" cy="330"/>
            </a:xfrm>
            <a:prstGeom prst="rect">
              <a:avLst/>
            </a:prstGeom>
            <a:noFill/>
            <a:ln w="9525">
              <a:noFill/>
              <a:miter lim="800000"/>
              <a:headEnd/>
              <a:tailEnd/>
            </a:ln>
          </p:spPr>
          <p:txBody>
            <a:bodyPr>
              <a:spAutoFit/>
            </a:bodyPr>
            <a:lstStyle/>
            <a:p>
              <a:pPr>
                <a:spcBef>
                  <a:spcPct val="50000"/>
                </a:spcBef>
              </a:pPr>
              <a:r>
                <a:rPr lang="en-US" sz="1400" dirty="0" smtClean="0">
                  <a:solidFill>
                    <a:srgbClr val="0070C0"/>
                  </a:solidFill>
                  <a:latin typeface="Arial" charset="0"/>
                </a:rPr>
                <a:t>output optics</a:t>
              </a:r>
              <a:endParaRPr lang="en-US" sz="1400" dirty="0">
                <a:solidFill>
                  <a:srgbClr val="0070C0"/>
                </a:solidFill>
                <a:latin typeface="Arial" charset="0"/>
              </a:endParaRPr>
            </a:p>
          </p:txBody>
        </p:sp>
        <p:sp>
          <p:nvSpPr>
            <p:cNvPr id="62550" name="Text Box 84"/>
            <p:cNvSpPr txBox="1">
              <a:spLocks noChangeArrowheads="1"/>
            </p:cNvSpPr>
            <p:nvPr/>
          </p:nvSpPr>
          <p:spPr bwMode="auto">
            <a:xfrm>
              <a:off x="4700" y="2324"/>
              <a:ext cx="552" cy="330"/>
            </a:xfrm>
            <a:prstGeom prst="rect">
              <a:avLst/>
            </a:prstGeom>
            <a:noFill/>
            <a:ln w="9525">
              <a:noFill/>
              <a:miter lim="800000"/>
              <a:headEnd/>
              <a:tailEnd/>
            </a:ln>
          </p:spPr>
          <p:txBody>
            <a:bodyPr>
              <a:spAutoFit/>
            </a:bodyPr>
            <a:lstStyle/>
            <a:p>
              <a:pPr>
                <a:spcBef>
                  <a:spcPct val="50000"/>
                </a:spcBef>
              </a:pPr>
              <a:r>
                <a:rPr lang="en-US" sz="1400" dirty="0" smtClean="0">
                  <a:solidFill>
                    <a:srgbClr val="0070C0"/>
                  </a:solidFill>
                  <a:latin typeface="Arial" charset="0"/>
                </a:rPr>
                <a:t>laser beam</a:t>
              </a:r>
              <a:endParaRPr lang="en-US" sz="1400" dirty="0">
                <a:solidFill>
                  <a:srgbClr val="0070C0"/>
                </a:solidFill>
                <a:latin typeface="Arial" charset="0"/>
              </a:endParaRPr>
            </a:p>
          </p:txBody>
        </p:sp>
        <p:sp>
          <p:nvSpPr>
            <p:cNvPr id="62551" name="Text Box 85"/>
            <p:cNvSpPr txBox="1">
              <a:spLocks noChangeArrowheads="1"/>
            </p:cNvSpPr>
            <p:nvPr/>
          </p:nvSpPr>
          <p:spPr bwMode="auto">
            <a:xfrm>
              <a:off x="4184" y="3026"/>
              <a:ext cx="768" cy="330"/>
            </a:xfrm>
            <a:prstGeom prst="rect">
              <a:avLst/>
            </a:prstGeom>
            <a:noFill/>
            <a:ln w="9525">
              <a:noFill/>
              <a:miter lim="800000"/>
              <a:headEnd/>
              <a:tailEnd/>
            </a:ln>
          </p:spPr>
          <p:txBody>
            <a:bodyPr>
              <a:spAutoFit/>
            </a:bodyPr>
            <a:lstStyle/>
            <a:p>
              <a:pPr>
                <a:spcBef>
                  <a:spcPct val="50000"/>
                </a:spcBef>
              </a:pPr>
              <a:r>
                <a:rPr lang="en-US" sz="1400" dirty="0" smtClean="0">
                  <a:solidFill>
                    <a:srgbClr val="0070C0"/>
                  </a:solidFill>
                  <a:latin typeface="Arial" charset="0"/>
                </a:rPr>
                <a:t>gas control module</a:t>
              </a:r>
              <a:endParaRPr lang="en-US" sz="1400" dirty="0">
                <a:solidFill>
                  <a:srgbClr val="0070C0"/>
                </a:solidFill>
                <a:latin typeface="Arial" charset="0"/>
              </a:endParaRPr>
            </a:p>
          </p:txBody>
        </p:sp>
        <p:sp>
          <p:nvSpPr>
            <p:cNvPr id="62552" name="Text Box 86"/>
            <p:cNvSpPr txBox="1">
              <a:spLocks noChangeArrowheads="1"/>
            </p:cNvSpPr>
            <p:nvPr/>
          </p:nvSpPr>
          <p:spPr bwMode="auto">
            <a:xfrm>
              <a:off x="2798" y="3296"/>
              <a:ext cx="655" cy="330"/>
            </a:xfrm>
            <a:prstGeom prst="rect">
              <a:avLst/>
            </a:prstGeom>
            <a:noFill/>
            <a:ln w="9525">
              <a:noFill/>
              <a:miter lim="800000"/>
              <a:headEnd/>
              <a:tailEnd/>
            </a:ln>
          </p:spPr>
          <p:txBody>
            <a:bodyPr wrap="square">
              <a:spAutoFit/>
            </a:bodyPr>
            <a:lstStyle/>
            <a:p>
              <a:pPr>
                <a:spcBef>
                  <a:spcPct val="50000"/>
                </a:spcBef>
              </a:pPr>
              <a:r>
                <a:rPr lang="en-US" sz="1400" dirty="0" smtClean="0">
                  <a:solidFill>
                    <a:srgbClr val="0070C0"/>
                  </a:solidFill>
                  <a:latin typeface="Arial" charset="0"/>
                </a:rPr>
                <a:t>gas inlets (</a:t>
              </a:r>
              <a:r>
                <a:rPr lang="en-US" sz="1400" dirty="0" err="1" smtClean="0">
                  <a:solidFill>
                    <a:srgbClr val="0070C0"/>
                  </a:solidFill>
                  <a:latin typeface="Arial" charset="0"/>
                </a:rPr>
                <a:t>Kr,F,Ne</a:t>
              </a:r>
              <a:r>
                <a:rPr lang="en-US" sz="1400" dirty="0" smtClean="0">
                  <a:solidFill>
                    <a:srgbClr val="0070C0"/>
                  </a:solidFill>
                  <a:latin typeface="Arial" charset="0"/>
                </a:rPr>
                <a:t>)</a:t>
              </a:r>
              <a:endParaRPr lang="en-US" sz="1400" dirty="0">
                <a:solidFill>
                  <a:srgbClr val="0070C0"/>
                </a:solidFill>
                <a:latin typeface="Arial" charset="0"/>
              </a:endParaRPr>
            </a:p>
          </p:txBody>
        </p:sp>
        <p:sp>
          <p:nvSpPr>
            <p:cNvPr id="62553" name="Text Box 87"/>
            <p:cNvSpPr txBox="1">
              <a:spLocks noChangeArrowheads="1"/>
            </p:cNvSpPr>
            <p:nvPr/>
          </p:nvSpPr>
          <p:spPr bwMode="auto">
            <a:xfrm>
              <a:off x="2190" y="3084"/>
              <a:ext cx="702" cy="192"/>
            </a:xfrm>
            <a:prstGeom prst="rect">
              <a:avLst/>
            </a:prstGeom>
            <a:noFill/>
            <a:ln w="9525">
              <a:noFill/>
              <a:miter lim="800000"/>
              <a:headEnd/>
              <a:tailEnd/>
            </a:ln>
          </p:spPr>
          <p:txBody>
            <a:bodyPr>
              <a:spAutoFit/>
            </a:bodyPr>
            <a:lstStyle/>
            <a:p>
              <a:pPr>
                <a:spcBef>
                  <a:spcPct val="50000"/>
                </a:spcBef>
              </a:pPr>
              <a:r>
                <a:rPr lang="en-US" sz="1400" dirty="0" smtClean="0">
                  <a:solidFill>
                    <a:srgbClr val="0070C0"/>
                  </a:solidFill>
                  <a:latin typeface="Arial" charset="0"/>
                </a:rPr>
                <a:t>gas inputs</a:t>
              </a:r>
              <a:endParaRPr lang="en-US" sz="1400" dirty="0">
                <a:solidFill>
                  <a:srgbClr val="0070C0"/>
                </a:solidFill>
                <a:latin typeface="Arial" charset="0"/>
              </a:endParaRPr>
            </a:p>
          </p:txBody>
        </p:sp>
        <p:sp>
          <p:nvSpPr>
            <p:cNvPr id="62554" name="Text Box 88"/>
            <p:cNvSpPr txBox="1">
              <a:spLocks noChangeArrowheads="1"/>
            </p:cNvSpPr>
            <p:nvPr/>
          </p:nvSpPr>
          <p:spPr bwMode="auto">
            <a:xfrm>
              <a:off x="1172" y="2750"/>
              <a:ext cx="966" cy="192"/>
            </a:xfrm>
            <a:prstGeom prst="rect">
              <a:avLst/>
            </a:prstGeom>
            <a:noFill/>
            <a:ln w="9525">
              <a:noFill/>
              <a:miter lim="800000"/>
              <a:headEnd/>
              <a:tailEnd/>
            </a:ln>
          </p:spPr>
          <p:txBody>
            <a:bodyPr>
              <a:spAutoFit/>
            </a:bodyPr>
            <a:lstStyle/>
            <a:p>
              <a:pPr>
                <a:spcBef>
                  <a:spcPct val="50000"/>
                </a:spcBef>
              </a:pPr>
              <a:r>
                <a:rPr lang="en-US" sz="1400" dirty="0" smtClean="0">
                  <a:solidFill>
                    <a:srgbClr val="0070C0"/>
                  </a:solidFill>
                  <a:latin typeface="Arial" charset="0"/>
                </a:rPr>
                <a:t>heat exchanger</a:t>
              </a:r>
              <a:endParaRPr lang="en-US" sz="1400" dirty="0">
                <a:solidFill>
                  <a:srgbClr val="0070C0"/>
                </a:solidFill>
                <a:latin typeface="Arial" charset="0"/>
              </a:endParaRPr>
            </a:p>
          </p:txBody>
        </p:sp>
        <p:sp>
          <p:nvSpPr>
            <p:cNvPr id="62555" name="Text Box 89"/>
            <p:cNvSpPr txBox="1">
              <a:spLocks noChangeArrowheads="1"/>
            </p:cNvSpPr>
            <p:nvPr/>
          </p:nvSpPr>
          <p:spPr bwMode="auto">
            <a:xfrm>
              <a:off x="980" y="2534"/>
              <a:ext cx="990" cy="192"/>
            </a:xfrm>
            <a:prstGeom prst="rect">
              <a:avLst/>
            </a:prstGeom>
            <a:noFill/>
            <a:ln w="9525">
              <a:noFill/>
              <a:miter lim="800000"/>
              <a:headEnd/>
              <a:tailEnd/>
            </a:ln>
          </p:spPr>
          <p:txBody>
            <a:bodyPr>
              <a:spAutoFit/>
            </a:bodyPr>
            <a:lstStyle/>
            <a:p>
              <a:pPr>
                <a:spcBef>
                  <a:spcPct val="50000"/>
                </a:spcBef>
              </a:pPr>
              <a:r>
                <a:rPr lang="en-US" sz="1400" dirty="0" smtClean="0">
                  <a:solidFill>
                    <a:srgbClr val="0070C0"/>
                  </a:solidFill>
                  <a:latin typeface="Arial" charset="0"/>
                </a:rPr>
                <a:t>gas tank</a:t>
              </a:r>
              <a:endParaRPr lang="en-US" sz="1400" dirty="0">
                <a:solidFill>
                  <a:srgbClr val="0070C0"/>
                </a:solidFill>
                <a:latin typeface="Arial" charset="0"/>
              </a:endParaRPr>
            </a:p>
          </p:txBody>
        </p:sp>
        <p:sp>
          <p:nvSpPr>
            <p:cNvPr id="62556" name="Text Box 90"/>
            <p:cNvSpPr txBox="1">
              <a:spLocks noChangeArrowheads="1"/>
            </p:cNvSpPr>
            <p:nvPr/>
          </p:nvSpPr>
          <p:spPr bwMode="auto">
            <a:xfrm>
              <a:off x="524" y="2060"/>
              <a:ext cx="516" cy="330"/>
            </a:xfrm>
            <a:prstGeom prst="rect">
              <a:avLst/>
            </a:prstGeom>
            <a:noFill/>
            <a:ln w="9525">
              <a:noFill/>
              <a:miter lim="800000"/>
              <a:headEnd/>
              <a:tailEnd/>
            </a:ln>
          </p:spPr>
          <p:txBody>
            <a:bodyPr>
              <a:spAutoFit/>
            </a:bodyPr>
            <a:lstStyle/>
            <a:p>
              <a:pPr>
                <a:spcBef>
                  <a:spcPct val="50000"/>
                </a:spcBef>
              </a:pPr>
              <a:r>
                <a:rPr lang="en-US" sz="1400" dirty="0" smtClean="0">
                  <a:solidFill>
                    <a:srgbClr val="0070C0"/>
                  </a:solidFill>
                  <a:latin typeface="Arial" charset="0"/>
                </a:rPr>
                <a:t>cooling water</a:t>
              </a:r>
              <a:endParaRPr lang="en-US" sz="1400" dirty="0">
                <a:solidFill>
                  <a:srgbClr val="0070C0"/>
                </a:solidFill>
                <a:latin typeface="Arial" charset="0"/>
              </a:endParaRPr>
            </a:p>
          </p:txBody>
        </p:sp>
        <p:sp>
          <p:nvSpPr>
            <p:cNvPr id="62557" name="Text Box 91"/>
            <p:cNvSpPr txBox="1">
              <a:spLocks noChangeArrowheads="1"/>
            </p:cNvSpPr>
            <p:nvPr/>
          </p:nvSpPr>
          <p:spPr bwMode="auto">
            <a:xfrm>
              <a:off x="1502" y="2948"/>
              <a:ext cx="1008" cy="192"/>
            </a:xfrm>
            <a:prstGeom prst="rect">
              <a:avLst/>
            </a:prstGeom>
            <a:noFill/>
            <a:ln w="9525">
              <a:noFill/>
              <a:miter lim="800000"/>
              <a:headEnd/>
              <a:tailEnd/>
            </a:ln>
          </p:spPr>
          <p:txBody>
            <a:bodyPr>
              <a:spAutoFit/>
            </a:bodyPr>
            <a:lstStyle/>
            <a:p>
              <a:pPr>
                <a:spcBef>
                  <a:spcPct val="50000"/>
                </a:spcBef>
              </a:pPr>
              <a:r>
                <a:rPr lang="en-US" sz="1400" dirty="0" smtClean="0">
                  <a:solidFill>
                    <a:srgbClr val="0070C0"/>
                  </a:solidFill>
                  <a:latin typeface="Arial" charset="0"/>
                </a:rPr>
                <a:t>cylindrical fan</a:t>
              </a:r>
              <a:endParaRPr lang="en-US" sz="1400" dirty="0">
                <a:solidFill>
                  <a:srgbClr val="0070C0"/>
                </a:solidFill>
                <a:latin typeface="Arial" charset="0"/>
              </a:endParaRPr>
            </a:p>
          </p:txBody>
        </p:sp>
        <p:sp>
          <p:nvSpPr>
            <p:cNvPr id="62558" name="Text Box 92"/>
            <p:cNvSpPr txBox="1">
              <a:spLocks noChangeArrowheads="1"/>
            </p:cNvSpPr>
            <p:nvPr/>
          </p:nvSpPr>
          <p:spPr bwMode="auto">
            <a:xfrm>
              <a:off x="566" y="1682"/>
              <a:ext cx="762" cy="194"/>
            </a:xfrm>
            <a:prstGeom prst="rect">
              <a:avLst/>
            </a:prstGeom>
            <a:noFill/>
            <a:ln w="9525">
              <a:noFill/>
              <a:miter lim="800000"/>
              <a:headEnd/>
              <a:tailEnd/>
            </a:ln>
          </p:spPr>
          <p:txBody>
            <a:bodyPr>
              <a:spAutoFit/>
            </a:bodyPr>
            <a:lstStyle/>
            <a:p>
              <a:pPr>
                <a:spcBef>
                  <a:spcPct val="50000"/>
                </a:spcBef>
              </a:pPr>
              <a:r>
                <a:rPr lang="en-US" sz="1400" dirty="0" smtClean="0">
                  <a:solidFill>
                    <a:srgbClr val="0070C0"/>
                  </a:solidFill>
                  <a:latin typeface="Arial" charset="0"/>
                </a:rPr>
                <a:t>halogen filter</a:t>
              </a:r>
              <a:endParaRPr lang="en-US" sz="1400" dirty="0">
                <a:solidFill>
                  <a:srgbClr val="0070C0"/>
                </a:solidFill>
                <a:latin typeface="Arial" charset="0"/>
              </a:endParaRPr>
            </a:p>
          </p:txBody>
        </p:sp>
        <p:sp>
          <p:nvSpPr>
            <p:cNvPr id="62559" name="Text Box 93"/>
            <p:cNvSpPr txBox="1">
              <a:spLocks noChangeArrowheads="1"/>
            </p:cNvSpPr>
            <p:nvPr/>
          </p:nvSpPr>
          <p:spPr bwMode="auto">
            <a:xfrm>
              <a:off x="434" y="1100"/>
              <a:ext cx="906" cy="330"/>
            </a:xfrm>
            <a:prstGeom prst="rect">
              <a:avLst/>
            </a:prstGeom>
            <a:noFill/>
            <a:ln w="9525">
              <a:noFill/>
              <a:miter lim="800000"/>
              <a:headEnd/>
              <a:tailEnd/>
            </a:ln>
          </p:spPr>
          <p:txBody>
            <a:bodyPr>
              <a:spAutoFit/>
            </a:bodyPr>
            <a:lstStyle/>
            <a:p>
              <a:pPr>
                <a:spcBef>
                  <a:spcPct val="50000"/>
                </a:spcBef>
              </a:pPr>
              <a:r>
                <a:rPr lang="en-US" sz="1400" dirty="0" smtClean="0">
                  <a:solidFill>
                    <a:srgbClr val="0070C0"/>
                  </a:solidFill>
                  <a:latin typeface="Arial" charset="0"/>
                </a:rPr>
                <a:t>rear mirror and energy meter</a:t>
              </a:r>
              <a:endParaRPr lang="en-US" sz="1400" dirty="0">
                <a:solidFill>
                  <a:srgbClr val="0070C0"/>
                </a:solidFill>
                <a:latin typeface="Arial" charset="0"/>
              </a:endParaRPr>
            </a:p>
          </p:txBody>
        </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a:prstGeom prst="rect">
            <a:avLst/>
          </a:prstGeom>
        </p:spPr>
        <p:txBody>
          <a:bodyPr/>
          <a:lstStyle/>
          <a:p>
            <a:pPr>
              <a:defRPr/>
            </a:pPr>
            <a:r>
              <a:rPr lang="cs-CZ" smtClean="0"/>
              <a:t>2010</a:t>
            </a:r>
            <a:endParaRPr lang="cs-CZ"/>
          </a:p>
        </p:txBody>
      </p:sp>
      <p:sp>
        <p:nvSpPr>
          <p:cNvPr id="5" name="Zástupný symbol pro zápatí 4"/>
          <p:cNvSpPr>
            <a:spLocks noGrp="1"/>
          </p:cNvSpPr>
          <p:nvPr>
            <p:ph type="ftr" sz="quarter" idx="11"/>
          </p:nvPr>
        </p:nvSpPr>
        <p:spPr>
          <a:prstGeom prst="rect">
            <a:avLst/>
          </a:prstGeom>
        </p:spPr>
        <p:txBody>
          <a:bodyPr/>
          <a:lstStyle/>
          <a:p>
            <a:pPr>
              <a:defRPr/>
            </a:pPr>
            <a:r>
              <a:rPr lang="cs-CZ" smtClean="0"/>
              <a:t>prof. Otruba</a:t>
            </a:r>
            <a:endParaRPr lang="cs-CZ" dirty="0"/>
          </a:p>
        </p:txBody>
      </p:sp>
      <p:sp>
        <p:nvSpPr>
          <p:cNvPr id="6" name="Zástupný symbol pro číslo snímku 5"/>
          <p:cNvSpPr>
            <a:spLocks noGrp="1"/>
          </p:cNvSpPr>
          <p:nvPr>
            <p:ph type="sldNum" sz="quarter" idx="12"/>
          </p:nvPr>
        </p:nvSpPr>
        <p:spPr>
          <a:prstGeom prst="rect">
            <a:avLst/>
          </a:prstGeom>
        </p:spPr>
        <p:txBody>
          <a:bodyPr/>
          <a:lstStyle/>
          <a:p>
            <a:pPr>
              <a:defRPr/>
            </a:pPr>
            <a:fld id="{46A2C892-25A3-4AFB-980E-4B67B7749E5E}" type="slidenum">
              <a:rPr lang="cs-CZ" smtClean="0"/>
              <a:pPr>
                <a:defRPr/>
              </a:pPr>
              <a:t>37</a:t>
            </a:fld>
            <a:endParaRPr lang="cs-CZ"/>
          </a:p>
        </p:txBody>
      </p:sp>
      <p:sp>
        <p:nvSpPr>
          <p:cNvPr id="2" name="Nadpis 1"/>
          <p:cNvSpPr>
            <a:spLocks noGrp="1"/>
          </p:cNvSpPr>
          <p:nvPr>
            <p:ph type="title" idx="4294967295"/>
          </p:nvPr>
        </p:nvSpPr>
        <p:spPr>
          <a:xfrm>
            <a:off x="323528" y="260648"/>
            <a:ext cx="8229600" cy="914400"/>
          </a:xfrm>
        </p:spPr>
        <p:txBody>
          <a:bodyPr/>
          <a:lstStyle/>
          <a:p>
            <a:pPr>
              <a:defRPr/>
            </a:pPr>
            <a:r>
              <a:rPr lang="cs-CZ" dirty="0"/>
              <a:t>Argon ion laser</a:t>
            </a:r>
            <a:endParaRPr lang="cs-CZ" dirty="0"/>
          </a:p>
        </p:txBody>
      </p:sp>
      <p:pic>
        <p:nvPicPr>
          <p:cNvPr id="63491" name="Zástupný symbol pro obsah 6" descr="img004.tif"/>
          <p:cNvPicPr>
            <a:picLocks noGrp="1" noChangeAspect="1"/>
          </p:cNvPicPr>
          <p:nvPr>
            <p:ph idx="4294967295"/>
          </p:nvPr>
        </p:nvPicPr>
        <p:blipFill>
          <a:blip r:embed="rId2" cstate="print">
            <a:duotone>
              <a:prstClr val="black"/>
              <a:srgbClr val="D9C3A5">
                <a:tint val="50000"/>
                <a:satMod val="180000"/>
              </a:srgbClr>
            </a:duotone>
            <a:lum contrast="14000"/>
          </a:blip>
          <a:srcRect l="2296" r="47604" b="47121"/>
          <a:stretch>
            <a:fillRect/>
          </a:stretch>
        </p:blipFill>
        <p:spPr>
          <a:xfrm>
            <a:off x="323528" y="1340768"/>
            <a:ext cx="3635375" cy="4216400"/>
          </a:xfrm>
        </p:spPr>
      </p:pic>
      <p:pic>
        <p:nvPicPr>
          <p:cNvPr id="63495" name="Obrázek 15" descr="img004.tif"/>
          <p:cNvPicPr>
            <a:picLocks noChangeAspect="1"/>
          </p:cNvPicPr>
          <p:nvPr/>
        </p:nvPicPr>
        <p:blipFill>
          <a:blip r:embed="rId2" cstate="print">
            <a:duotone>
              <a:prstClr val="black"/>
              <a:srgbClr val="D9C3A5">
                <a:tint val="50000"/>
                <a:satMod val="180000"/>
              </a:srgbClr>
            </a:duotone>
            <a:lum contrast="15000"/>
          </a:blip>
          <a:srcRect t="54922" r="10954" b="11642"/>
          <a:stretch>
            <a:fillRect/>
          </a:stretch>
        </p:blipFill>
        <p:spPr bwMode="auto">
          <a:xfrm>
            <a:off x="3995936" y="1340768"/>
            <a:ext cx="4680520" cy="2327275"/>
          </a:xfrm>
          <a:prstGeom prst="rect">
            <a:avLst/>
          </a:prstGeom>
          <a:noFill/>
          <a:ln w="9525">
            <a:noFill/>
            <a:miter lim="800000"/>
            <a:headEnd/>
            <a:tailEnd/>
          </a:ln>
        </p:spPr>
      </p:pic>
      <p:sp>
        <p:nvSpPr>
          <p:cNvPr id="63496" name="TextovéPole 16"/>
          <p:cNvSpPr txBox="1">
            <a:spLocks noChangeArrowheads="1"/>
          </p:cNvSpPr>
          <p:nvPr/>
        </p:nvSpPr>
        <p:spPr bwMode="auto">
          <a:xfrm>
            <a:off x="4406458" y="3948582"/>
            <a:ext cx="3913187" cy="2308225"/>
          </a:xfrm>
          <a:prstGeom prst="rect">
            <a:avLst/>
          </a:prstGeom>
          <a:noFill/>
          <a:ln w="9525">
            <a:noFill/>
            <a:miter lim="800000"/>
            <a:headEnd/>
            <a:tailEnd/>
          </a:ln>
        </p:spPr>
        <p:txBody>
          <a:bodyPr>
            <a:spAutoFit/>
          </a:bodyPr>
          <a:lstStyle/>
          <a:p>
            <a:pPr algn="ctr"/>
            <a:r>
              <a:rPr lang="en-US" dirty="0"/>
              <a:t>Argon laser scheme:</a:t>
            </a:r>
          </a:p>
          <a:p>
            <a:pPr algn="ctr"/>
            <a:r>
              <a:rPr lang="en-US" dirty="0"/>
              <a:t>1-high current capillary</a:t>
            </a:r>
          </a:p>
          <a:p>
            <a:pPr algn="ctr"/>
            <a:r>
              <a:rPr lang="en-US" dirty="0"/>
              <a:t>2-water cooling</a:t>
            </a:r>
          </a:p>
          <a:p>
            <a:pPr algn="ctr"/>
            <a:r>
              <a:rPr lang="en-US" dirty="0"/>
              <a:t>3-solenoid</a:t>
            </a:r>
          </a:p>
          <a:p>
            <a:pPr algn="ctr"/>
            <a:r>
              <a:rPr lang="en-US" dirty="0"/>
              <a:t>4-level capillary</a:t>
            </a:r>
          </a:p>
          <a:p>
            <a:pPr algn="ctr"/>
            <a:r>
              <a:rPr lang="en-US" dirty="0"/>
              <a:t>5-mirrors</a:t>
            </a:r>
          </a:p>
          <a:p>
            <a:pPr algn="ctr"/>
            <a:r>
              <a:rPr lang="en-US" dirty="0"/>
              <a:t>A-anode, K-hot cathode,</a:t>
            </a:r>
          </a:p>
          <a:p>
            <a:pPr algn="ctr"/>
            <a:r>
              <a:rPr lang="cs-CZ" dirty="0" smtClean="0"/>
              <a:t>VN - h</a:t>
            </a:r>
            <a:r>
              <a:rPr lang="en-US" dirty="0" err="1" smtClean="0"/>
              <a:t>igh</a:t>
            </a:r>
            <a:r>
              <a:rPr lang="en-US" dirty="0" smtClean="0"/>
              <a:t> </a:t>
            </a:r>
            <a:r>
              <a:rPr lang="en-US" dirty="0"/>
              <a:t>voltage</a:t>
            </a:r>
            <a:endParaRPr lang="cs-CZ" dirty="0"/>
          </a:p>
        </p:txBody>
      </p:sp>
      <p:sp>
        <p:nvSpPr>
          <p:cNvPr id="63497" name="TextovéPole 17"/>
          <p:cNvSpPr txBox="1">
            <a:spLocks noChangeArrowheads="1"/>
          </p:cNvSpPr>
          <p:nvPr/>
        </p:nvSpPr>
        <p:spPr bwMode="auto">
          <a:xfrm>
            <a:off x="243638" y="5635625"/>
            <a:ext cx="4079963" cy="646331"/>
          </a:xfrm>
          <a:prstGeom prst="rect">
            <a:avLst/>
          </a:prstGeom>
          <a:noFill/>
          <a:ln w="9525">
            <a:noFill/>
            <a:miter lim="800000"/>
            <a:headEnd/>
            <a:tailEnd/>
          </a:ln>
        </p:spPr>
        <p:txBody>
          <a:bodyPr wrap="none">
            <a:spAutoFit/>
          </a:bodyPr>
          <a:lstStyle/>
          <a:p>
            <a:pPr algn="ctr"/>
            <a:r>
              <a:rPr lang="en-US" dirty="0"/>
              <a:t>Scheme of transitions </a:t>
            </a:r>
            <a:r>
              <a:rPr lang="en-US" dirty="0" err="1"/>
              <a:t>ArII</a:t>
            </a:r>
            <a:r>
              <a:rPr lang="en-US" dirty="0"/>
              <a:t> and </a:t>
            </a:r>
            <a:r>
              <a:rPr lang="en-US" dirty="0" err="1"/>
              <a:t>ArIII</a:t>
            </a:r>
            <a:endParaRPr lang="en-US" dirty="0"/>
          </a:p>
          <a:p>
            <a:pPr algn="ctr"/>
            <a:r>
              <a:rPr lang="en-US" dirty="0"/>
              <a:t>ions</a:t>
            </a:r>
            <a:endParaRPr lang="cs-CZ"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9"/>
            <a:ext cx="7467600" cy="850105"/>
          </a:xfrm>
        </p:spPr>
        <p:txBody>
          <a:bodyPr/>
          <a:lstStyle/>
          <a:p>
            <a:pPr>
              <a:defRPr/>
            </a:pPr>
            <a:r>
              <a:rPr lang="cs-CZ" dirty="0"/>
              <a:t>Argon ion laser</a:t>
            </a:r>
            <a:endParaRPr lang="cs-CZ" dirty="0"/>
          </a:p>
        </p:txBody>
      </p:sp>
      <p:pic>
        <p:nvPicPr>
          <p:cNvPr id="64515" name="Zástupný symbol pro obsah 7" descr="ionlase1.gif"/>
          <p:cNvPicPr>
            <a:picLocks noGrp="1" noChangeAspect="1"/>
          </p:cNvPicPr>
          <p:nvPr>
            <p:ph sz="quarter" idx="1"/>
          </p:nvPr>
        </p:nvPicPr>
        <p:blipFill>
          <a:blip r:embed="rId2" cstate="print">
            <a:lum bright="-30000" contrast="40000"/>
          </a:blip>
          <a:stretch>
            <a:fillRect/>
          </a:stretch>
        </p:blipFill>
        <p:spPr>
          <a:xfrm>
            <a:off x="513771" y="1124744"/>
            <a:ext cx="7242903" cy="3024336"/>
          </a:xfrm>
        </p:spPr>
      </p:pic>
      <p:sp>
        <p:nvSpPr>
          <p:cNvPr id="4" name="Zástupný symbol pro datum 3"/>
          <p:cNvSpPr>
            <a:spLocks noGrp="1"/>
          </p:cNvSpPr>
          <p:nvPr>
            <p:ph type="dt" sz="half" idx="14"/>
          </p:nvPr>
        </p:nvSpPr>
        <p:spPr>
          <a:prstGeom prst="rect">
            <a:avLst/>
          </a:prstGeom>
        </p:spPr>
        <p:txBody>
          <a:bodyPr/>
          <a:lstStyle/>
          <a:p>
            <a:pPr>
              <a:defRPr/>
            </a:pPr>
            <a:r>
              <a:rPr lang="cs-CZ" smtClean="0"/>
              <a:t>2010</a:t>
            </a:r>
            <a:endParaRPr lang="cs-CZ"/>
          </a:p>
        </p:txBody>
      </p:sp>
      <p:sp>
        <p:nvSpPr>
          <p:cNvPr id="6" name="Zástupný symbol pro číslo snímku 5"/>
          <p:cNvSpPr>
            <a:spLocks noGrp="1"/>
          </p:cNvSpPr>
          <p:nvPr>
            <p:ph type="sldNum" sz="quarter" idx="15"/>
          </p:nvPr>
        </p:nvSpPr>
        <p:spPr>
          <a:prstGeom prst="rect">
            <a:avLst/>
          </a:prstGeom>
        </p:spPr>
        <p:txBody>
          <a:bodyPr/>
          <a:lstStyle/>
          <a:p>
            <a:pPr>
              <a:defRPr/>
            </a:pPr>
            <a:fld id="{38B328D3-4AA0-4AFE-8E59-1E3E87C280F7}" type="slidenum">
              <a:rPr lang="cs-CZ" smtClean="0"/>
              <a:pPr>
                <a:defRPr/>
              </a:pPr>
              <a:t>38</a:t>
            </a:fld>
            <a:endParaRPr lang="cs-CZ"/>
          </a:p>
        </p:txBody>
      </p:sp>
      <p:sp>
        <p:nvSpPr>
          <p:cNvPr id="5" name="Zástupný symbol pro zápatí 4"/>
          <p:cNvSpPr>
            <a:spLocks noGrp="1"/>
          </p:cNvSpPr>
          <p:nvPr>
            <p:ph type="ftr" sz="quarter" idx="16"/>
          </p:nvPr>
        </p:nvSpPr>
        <p:spPr>
          <a:prstGeom prst="rect">
            <a:avLst/>
          </a:prstGeom>
        </p:spPr>
        <p:txBody>
          <a:bodyPr/>
          <a:lstStyle/>
          <a:p>
            <a:pPr>
              <a:defRPr/>
            </a:pPr>
            <a:r>
              <a:rPr lang="cs-CZ" smtClean="0"/>
              <a:t>prof. Otruba</a:t>
            </a:r>
            <a:endParaRPr lang="cs-CZ"/>
          </a:p>
        </p:txBody>
      </p:sp>
      <p:pic>
        <p:nvPicPr>
          <p:cNvPr id="64519" name="Obrázek 8" descr="ionspect.gif"/>
          <p:cNvPicPr>
            <a:picLocks noChangeAspect="1"/>
          </p:cNvPicPr>
          <p:nvPr/>
        </p:nvPicPr>
        <p:blipFill>
          <a:blip r:embed="rId3" cstate="print">
            <a:lum contrast="40000"/>
          </a:blip>
          <a:srcRect/>
          <a:stretch>
            <a:fillRect/>
          </a:stretch>
        </p:blipFill>
        <p:spPr bwMode="auto">
          <a:xfrm>
            <a:off x="1259632" y="4221088"/>
            <a:ext cx="6081712" cy="24705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4"/>
          <p:cNvSpPr>
            <a:spLocks noGrp="1" noChangeArrowheads="1"/>
          </p:cNvSpPr>
          <p:nvPr>
            <p:ph type="title"/>
          </p:nvPr>
        </p:nvSpPr>
        <p:spPr>
          <a:xfrm>
            <a:off x="628650" y="350838"/>
            <a:ext cx="2533650" cy="490537"/>
          </a:xfrm>
        </p:spPr>
        <p:txBody>
          <a:bodyPr>
            <a:noAutofit/>
          </a:bodyPr>
          <a:lstStyle/>
          <a:p>
            <a:r>
              <a:rPr lang="en-US" dirty="0"/>
              <a:t>Dye lasers</a:t>
            </a:r>
          </a:p>
        </p:txBody>
      </p:sp>
      <p:pic>
        <p:nvPicPr>
          <p:cNvPr id="33801" name="Picture 9" descr="cw dye laser"/>
          <p:cNvPicPr>
            <a:picLocks noChangeAspect="1" noChangeArrowheads="1"/>
          </p:cNvPicPr>
          <p:nvPr/>
        </p:nvPicPr>
        <p:blipFill>
          <a:blip r:embed="rId3" cstate="print"/>
          <a:srcRect l="1202" t="642" r="1237" b="16379"/>
          <a:stretch>
            <a:fillRect/>
          </a:stretch>
        </p:blipFill>
        <p:spPr bwMode="auto">
          <a:xfrm>
            <a:off x="1115616" y="984874"/>
            <a:ext cx="6537722" cy="4430089"/>
          </a:xfrm>
          <a:prstGeom prst="rect">
            <a:avLst/>
          </a:prstGeom>
          <a:noFill/>
        </p:spPr>
      </p:pic>
      <p:sp>
        <p:nvSpPr>
          <p:cNvPr id="33802" name="Text Box 10"/>
          <p:cNvSpPr txBox="1">
            <a:spLocks noChangeArrowheads="1"/>
          </p:cNvSpPr>
          <p:nvPr/>
        </p:nvSpPr>
        <p:spPr bwMode="auto">
          <a:xfrm>
            <a:off x="522288" y="5878513"/>
            <a:ext cx="7650112" cy="646331"/>
          </a:xfrm>
          <a:prstGeom prst="rect">
            <a:avLst/>
          </a:prstGeom>
          <a:noFill/>
          <a:ln w="9525">
            <a:noFill/>
            <a:miter lim="800000"/>
            <a:headEnd/>
            <a:tailEnd/>
          </a:ln>
          <a:effectLst/>
        </p:spPr>
        <p:txBody>
          <a:bodyPr wrap="square">
            <a:spAutoFit/>
          </a:bodyPr>
          <a:lstStyle/>
          <a:p>
            <a:pPr>
              <a:spcBef>
                <a:spcPct val="50000"/>
              </a:spcBef>
            </a:pPr>
            <a:r>
              <a:rPr lang="en-US" dirty="0">
                <a:solidFill>
                  <a:srgbClr val="0070C0"/>
                </a:solidFill>
              </a:rPr>
              <a:t>Dye lasers are an ideal four-level system, and a given dye will </a:t>
            </a:r>
            <a:r>
              <a:rPr lang="en-US" dirty="0" err="1" smtClean="0">
                <a:solidFill>
                  <a:srgbClr val="0070C0"/>
                </a:solidFill>
              </a:rPr>
              <a:t>lase</a:t>
            </a:r>
            <a:r>
              <a:rPr lang="cs-CZ" dirty="0" smtClean="0">
                <a:solidFill>
                  <a:srgbClr val="0070C0"/>
                </a:solidFill>
              </a:rPr>
              <a:t>r</a:t>
            </a:r>
            <a:r>
              <a:rPr lang="en-US" dirty="0" smtClean="0">
                <a:solidFill>
                  <a:srgbClr val="0070C0"/>
                </a:solidFill>
              </a:rPr>
              <a:t> </a:t>
            </a:r>
            <a:r>
              <a:rPr lang="en-US" dirty="0">
                <a:solidFill>
                  <a:srgbClr val="0070C0"/>
                </a:solidFill>
              </a:rPr>
              <a:t>over a range of ~100 nm.</a:t>
            </a:r>
          </a:p>
        </p:txBody>
      </p:sp>
      <p:sp>
        <p:nvSpPr>
          <p:cNvPr id="5" name="Zástupný symbol pro datum 4"/>
          <p:cNvSpPr>
            <a:spLocks noGrp="1"/>
          </p:cNvSpPr>
          <p:nvPr>
            <p:ph type="dt" sz="half" idx="10"/>
          </p:nvPr>
        </p:nvSpPr>
        <p:spPr/>
        <p:txBody>
          <a:bodyPr/>
          <a:lstStyle/>
          <a:p>
            <a:r>
              <a:rPr lang="cs-CZ" smtClean="0"/>
              <a:t>2010</a:t>
            </a:r>
            <a:endParaRPr lang="cs-CZ"/>
          </a:p>
        </p:txBody>
      </p:sp>
      <p:sp>
        <p:nvSpPr>
          <p:cNvPr id="6" name="Zástupný symbol pro číslo snímku 5"/>
          <p:cNvSpPr>
            <a:spLocks noGrp="1"/>
          </p:cNvSpPr>
          <p:nvPr>
            <p:ph type="sldNum" sz="quarter" idx="11"/>
          </p:nvPr>
        </p:nvSpPr>
        <p:spPr/>
        <p:txBody>
          <a:bodyPr/>
          <a:lstStyle/>
          <a:p>
            <a:fld id="{A229F504-3BAF-467C-8F21-334C0A71552D}" type="slidenum">
              <a:rPr lang="cs-CZ" smtClean="0"/>
              <a:pPr/>
              <a:t>39</a:t>
            </a:fld>
            <a:endParaRPr lang="cs-CZ"/>
          </a:p>
        </p:txBody>
      </p:sp>
      <p:sp>
        <p:nvSpPr>
          <p:cNvPr id="7" name="Zástupný symbol pro zápatí 6"/>
          <p:cNvSpPr>
            <a:spLocks noGrp="1"/>
          </p:cNvSpPr>
          <p:nvPr>
            <p:ph type="ftr" sz="quarter" idx="12"/>
          </p:nvPr>
        </p:nvSpPr>
        <p:spPr/>
        <p:txBody>
          <a:bodyPr/>
          <a:lstStyle/>
          <a:p>
            <a:r>
              <a:rPr lang="cs-CZ" smtClean="0"/>
              <a:t>prof. Otruba</a:t>
            </a:r>
            <a:endParaRPr lang="cs-CZ"/>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Ruby laser (</a:t>
            </a:r>
            <a:r>
              <a:rPr lang="en-US" dirty="0" err="1" smtClean="0"/>
              <a:t>Cr</a:t>
            </a:r>
            <a:r>
              <a:rPr lang="en-US" baseline="30000" dirty="0" err="1" smtClean="0"/>
              <a:t>3</a:t>
            </a:r>
            <a:r>
              <a:rPr lang="en-US" baseline="30000" dirty="0" smtClean="0"/>
              <a:t>+</a:t>
            </a:r>
            <a:r>
              <a:rPr lang="en-US" dirty="0" smtClean="0"/>
              <a:t>:</a:t>
            </a:r>
            <a:r>
              <a:rPr lang="en-US" dirty="0" err="1" smtClean="0"/>
              <a:t>Al</a:t>
            </a:r>
            <a:r>
              <a:rPr lang="en-US" baseline="-25000" dirty="0" err="1" smtClean="0"/>
              <a:t>2</a:t>
            </a:r>
            <a:r>
              <a:rPr lang="en-US" dirty="0" err="1" smtClean="0"/>
              <a:t>O</a:t>
            </a:r>
            <a:r>
              <a:rPr lang="en-US" baseline="-25000" dirty="0" err="1" smtClean="0"/>
              <a:t>3</a:t>
            </a:r>
            <a:r>
              <a:rPr lang="en-US" dirty="0" smtClean="0"/>
              <a:t>)</a:t>
            </a:r>
            <a:endParaRPr lang="en-US" dirty="0"/>
          </a:p>
        </p:txBody>
      </p:sp>
      <p:sp>
        <p:nvSpPr>
          <p:cNvPr id="4" name="Zástupný symbol pro datum 3"/>
          <p:cNvSpPr>
            <a:spLocks noGrp="1"/>
          </p:cNvSpPr>
          <p:nvPr>
            <p:ph type="dt" sz="half" idx="10"/>
          </p:nvPr>
        </p:nvSpPr>
        <p:spPr/>
        <p:txBody>
          <a:bodyPr/>
          <a:lstStyle/>
          <a:p>
            <a:r>
              <a:rPr lang="en-US" dirty="0" smtClean="0"/>
              <a:t>2010</a:t>
            </a:r>
            <a:endParaRPr lang="en-US" dirty="0"/>
          </a:p>
        </p:txBody>
      </p:sp>
      <p:sp>
        <p:nvSpPr>
          <p:cNvPr id="6" name="Zástupný symbol pro zápatí 5"/>
          <p:cNvSpPr>
            <a:spLocks noGrp="1"/>
          </p:cNvSpPr>
          <p:nvPr>
            <p:ph type="ftr" sz="quarter" idx="11"/>
          </p:nvPr>
        </p:nvSpPr>
        <p:spPr/>
        <p:txBody>
          <a:bodyPr/>
          <a:lstStyle/>
          <a:p>
            <a:r>
              <a:rPr lang="en-US" dirty="0" smtClean="0"/>
              <a:t>prof. </a:t>
            </a:r>
            <a:r>
              <a:rPr lang="en-US" dirty="0" err="1" smtClean="0"/>
              <a:t>Otruba</a:t>
            </a:r>
            <a:endParaRPr lang="en-US" dirty="0"/>
          </a:p>
        </p:txBody>
      </p:sp>
      <p:sp>
        <p:nvSpPr>
          <p:cNvPr id="5" name="Zástupný symbol pro číslo snímku 4"/>
          <p:cNvSpPr>
            <a:spLocks noGrp="1"/>
          </p:cNvSpPr>
          <p:nvPr>
            <p:ph type="sldNum" sz="quarter" idx="12"/>
          </p:nvPr>
        </p:nvSpPr>
        <p:spPr/>
        <p:txBody>
          <a:bodyPr/>
          <a:lstStyle/>
          <a:p>
            <a:fld id="{A229F504-3BAF-467C-8F21-334C0A71552D}" type="slidenum">
              <a:rPr lang="en-US" smtClean="0"/>
              <a:pPr/>
              <a:t>4</a:t>
            </a:fld>
            <a:endParaRPr lang="en-US" dirty="0"/>
          </a:p>
        </p:txBody>
      </p:sp>
      <p:sp>
        <p:nvSpPr>
          <p:cNvPr id="7" name="Zástupný symbol pro obsah 6"/>
          <p:cNvSpPr>
            <a:spLocks noGrp="1"/>
          </p:cNvSpPr>
          <p:nvPr>
            <p:ph sz="quarter" idx="1"/>
          </p:nvPr>
        </p:nvSpPr>
        <p:spPr/>
        <p:txBody>
          <a:bodyPr>
            <a:normAutofit/>
          </a:bodyPr>
          <a:lstStyle/>
          <a:p>
            <a:r>
              <a:rPr lang="en-US" dirty="0" smtClean="0"/>
              <a:t>The first laser designed by T. </a:t>
            </a:r>
            <a:r>
              <a:rPr lang="en-US" dirty="0" err="1" smtClean="0"/>
              <a:t>Maiman</a:t>
            </a:r>
            <a:r>
              <a:rPr lang="en-US" dirty="0" smtClean="0"/>
              <a:t> in 1960.</a:t>
            </a:r>
          </a:p>
          <a:p>
            <a:r>
              <a:rPr lang="en-US" dirty="0" smtClean="0"/>
              <a:t>Used in pulse mode, power in free running mode to </a:t>
            </a:r>
            <a:r>
              <a:rPr lang="en-US" dirty="0" err="1" smtClean="0"/>
              <a:t>10J</a:t>
            </a:r>
            <a:r>
              <a:rPr lang="en-US" dirty="0" smtClean="0"/>
              <a:t> (</a:t>
            </a:r>
            <a:r>
              <a:rPr lang="en-US" dirty="0" err="1" smtClean="0"/>
              <a:t>1ms</a:t>
            </a:r>
            <a:r>
              <a:rPr lang="en-US" dirty="0" smtClean="0"/>
              <a:t>), </a:t>
            </a:r>
          </a:p>
          <a:p>
            <a:r>
              <a:rPr lang="en-US" dirty="0" smtClean="0"/>
              <a:t>in Q-switched mode to </a:t>
            </a:r>
            <a:r>
              <a:rPr lang="en-US" dirty="0" err="1" smtClean="0"/>
              <a:t>5J</a:t>
            </a:r>
            <a:r>
              <a:rPr lang="en-US" dirty="0" smtClean="0"/>
              <a:t> (1 – 10 ns)</a:t>
            </a:r>
          </a:p>
          <a:p>
            <a:r>
              <a:rPr lang="en-US" dirty="0" smtClean="0"/>
              <a:t>three-level system</a:t>
            </a:r>
          </a:p>
        </p:txBody>
      </p:sp>
      <p:pic>
        <p:nvPicPr>
          <p:cNvPr id="9" name="Picture 11" descr="200px-Korund"/>
          <p:cNvPicPr>
            <a:picLocks noGrp="1" noChangeAspect="1" noChangeArrowheads="1"/>
          </p:cNvPicPr>
          <p:nvPr>
            <p:ph sz="quarter" idx="2"/>
          </p:nvPr>
        </p:nvPicPr>
        <p:blipFill>
          <a:blip r:embed="rId2" cstate="print">
            <a:lum contrast="18000"/>
          </a:blip>
          <a:srcRect/>
          <a:stretch>
            <a:fillRect/>
          </a:stretch>
        </p:blipFill>
        <p:spPr>
          <a:xfrm>
            <a:off x="4190536" y="1700808"/>
            <a:ext cx="3817278" cy="4370784"/>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41350" y="393700"/>
            <a:ext cx="4621213" cy="584200"/>
          </a:xfrm>
        </p:spPr>
        <p:txBody>
          <a:bodyPr/>
          <a:lstStyle/>
          <a:p>
            <a:r>
              <a:rPr lang="en-US" dirty="0"/>
              <a:t>A dye’s energy </a:t>
            </a:r>
            <a:r>
              <a:rPr lang="en-US" dirty="0" err="1" smtClean="0"/>
              <a:t>lev</a:t>
            </a:r>
            <a:r>
              <a:rPr lang="cs-CZ" dirty="0" smtClean="0"/>
              <a:t>e</a:t>
            </a:r>
            <a:r>
              <a:rPr lang="en-US" dirty="0" err="1" smtClean="0"/>
              <a:t>ls</a:t>
            </a:r>
            <a:endParaRPr lang="en-US" dirty="0"/>
          </a:p>
        </p:txBody>
      </p:sp>
      <p:sp>
        <p:nvSpPr>
          <p:cNvPr id="39939" name="Rectangle 3"/>
          <p:cNvSpPr>
            <a:spLocks noGrp="1" noChangeArrowheads="1"/>
          </p:cNvSpPr>
          <p:nvPr>
            <p:ph type="body" idx="1"/>
          </p:nvPr>
        </p:nvSpPr>
        <p:spPr>
          <a:xfrm>
            <a:off x="611188" y="1365250"/>
            <a:ext cx="8021637" cy="342900"/>
          </a:xfrm>
        </p:spPr>
        <p:txBody>
          <a:bodyPr>
            <a:normAutofit fontScale="77500" lnSpcReduction="20000"/>
          </a:bodyPr>
          <a:lstStyle/>
          <a:p>
            <a:pPr marL="0" indent="0">
              <a:tabLst>
                <a:tab pos="0" algn="l"/>
              </a:tabLst>
            </a:pPr>
            <a:r>
              <a:rPr lang="en-US" dirty="0"/>
              <a:t>The lower laser level can be almost any level in the S</a:t>
            </a:r>
            <a:r>
              <a:rPr lang="en-US" baseline="-25000" dirty="0"/>
              <a:t>0</a:t>
            </a:r>
            <a:r>
              <a:rPr lang="en-US" dirty="0"/>
              <a:t> manifold.</a:t>
            </a:r>
          </a:p>
        </p:txBody>
      </p:sp>
      <p:sp>
        <p:nvSpPr>
          <p:cNvPr id="39941" name="Line 5"/>
          <p:cNvSpPr>
            <a:spLocks noChangeShapeType="1"/>
          </p:cNvSpPr>
          <p:nvPr/>
        </p:nvSpPr>
        <p:spPr bwMode="auto">
          <a:xfrm>
            <a:off x="4629150" y="2460625"/>
            <a:ext cx="1371600" cy="0"/>
          </a:xfrm>
          <a:prstGeom prst="line">
            <a:avLst/>
          </a:prstGeom>
          <a:noFill/>
          <a:ln w="28575">
            <a:solidFill>
              <a:schemeClr val="tx1"/>
            </a:solidFill>
            <a:round/>
            <a:headEnd/>
            <a:tailEnd/>
          </a:ln>
          <a:effectLst/>
        </p:spPr>
        <p:txBody>
          <a:bodyPr/>
          <a:lstStyle/>
          <a:p>
            <a:endParaRPr lang="cs-CZ"/>
          </a:p>
        </p:txBody>
      </p:sp>
      <p:sp>
        <p:nvSpPr>
          <p:cNvPr id="39942" name="Line 6"/>
          <p:cNvSpPr>
            <a:spLocks noChangeShapeType="1"/>
          </p:cNvSpPr>
          <p:nvPr/>
        </p:nvSpPr>
        <p:spPr bwMode="auto">
          <a:xfrm>
            <a:off x="4629150" y="2555875"/>
            <a:ext cx="1371600" cy="0"/>
          </a:xfrm>
          <a:prstGeom prst="line">
            <a:avLst/>
          </a:prstGeom>
          <a:noFill/>
          <a:ln w="28575">
            <a:solidFill>
              <a:schemeClr val="tx1"/>
            </a:solidFill>
            <a:round/>
            <a:headEnd/>
            <a:tailEnd/>
          </a:ln>
          <a:effectLst/>
        </p:spPr>
        <p:txBody>
          <a:bodyPr/>
          <a:lstStyle/>
          <a:p>
            <a:endParaRPr lang="cs-CZ"/>
          </a:p>
        </p:txBody>
      </p:sp>
      <p:sp>
        <p:nvSpPr>
          <p:cNvPr id="39943" name="Line 7"/>
          <p:cNvSpPr>
            <a:spLocks noChangeShapeType="1"/>
          </p:cNvSpPr>
          <p:nvPr/>
        </p:nvSpPr>
        <p:spPr bwMode="auto">
          <a:xfrm>
            <a:off x="4629150" y="2651125"/>
            <a:ext cx="1371600" cy="0"/>
          </a:xfrm>
          <a:prstGeom prst="line">
            <a:avLst/>
          </a:prstGeom>
          <a:noFill/>
          <a:ln w="28575">
            <a:solidFill>
              <a:schemeClr val="tx1"/>
            </a:solidFill>
            <a:round/>
            <a:headEnd/>
            <a:tailEnd/>
          </a:ln>
          <a:effectLst/>
        </p:spPr>
        <p:txBody>
          <a:bodyPr/>
          <a:lstStyle/>
          <a:p>
            <a:endParaRPr lang="cs-CZ"/>
          </a:p>
        </p:txBody>
      </p:sp>
      <p:sp>
        <p:nvSpPr>
          <p:cNvPr id="39944" name="Line 8"/>
          <p:cNvSpPr>
            <a:spLocks noChangeShapeType="1"/>
          </p:cNvSpPr>
          <p:nvPr/>
        </p:nvSpPr>
        <p:spPr bwMode="auto">
          <a:xfrm>
            <a:off x="4629150" y="2746375"/>
            <a:ext cx="1371600" cy="0"/>
          </a:xfrm>
          <a:prstGeom prst="line">
            <a:avLst/>
          </a:prstGeom>
          <a:noFill/>
          <a:ln w="28575">
            <a:solidFill>
              <a:schemeClr val="tx1"/>
            </a:solidFill>
            <a:round/>
            <a:headEnd/>
            <a:tailEnd/>
          </a:ln>
          <a:effectLst/>
        </p:spPr>
        <p:txBody>
          <a:bodyPr/>
          <a:lstStyle/>
          <a:p>
            <a:endParaRPr lang="cs-CZ"/>
          </a:p>
        </p:txBody>
      </p:sp>
      <p:sp>
        <p:nvSpPr>
          <p:cNvPr id="39945" name="Line 9"/>
          <p:cNvSpPr>
            <a:spLocks noChangeShapeType="1"/>
          </p:cNvSpPr>
          <p:nvPr/>
        </p:nvSpPr>
        <p:spPr bwMode="auto">
          <a:xfrm>
            <a:off x="4629150" y="2841625"/>
            <a:ext cx="1371600" cy="0"/>
          </a:xfrm>
          <a:prstGeom prst="line">
            <a:avLst/>
          </a:prstGeom>
          <a:noFill/>
          <a:ln w="28575">
            <a:solidFill>
              <a:schemeClr val="tx1"/>
            </a:solidFill>
            <a:round/>
            <a:headEnd/>
            <a:tailEnd/>
          </a:ln>
          <a:effectLst/>
        </p:spPr>
        <p:txBody>
          <a:bodyPr/>
          <a:lstStyle/>
          <a:p>
            <a:endParaRPr lang="cs-CZ"/>
          </a:p>
        </p:txBody>
      </p:sp>
      <p:sp>
        <p:nvSpPr>
          <p:cNvPr id="39946" name="Line 10"/>
          <p:cNvSpPr>
            <a:spLocks noChangeShapeType="1"/>
          </p:cNvSpPr>
          <p:nvPr/>
        </p:nvSpPr>
        <p:spPr bwMode="auto">
          <a:xfrm>
            <a:off x="4629150" y="2994025"/>
            <a:ext cx="1371600" cy="0"/>
          </a:xfrm>
          <a:prstGeom prst="line">
            <a:avLst/>
          </a:prstGeom>
          <a:noFill/>
          <a:ln w="28575">
            <a:solidFill>
              <a:schemeClr val="tx1"/>
            </a:solidFill>
            <a:round/>
            <a:headEnd/>
            <a:tailEnd/>
          </a:ln>
          <a:effectLst/>
        </p:spPr>
        <p:txBody>
          <a:bodyPr/>
          <a:lstStyle/>
          <a:p>
            <a:endParaRPr lang="cs-CZ"/>
          </a:p>
        </p:txBody>
      </p:sp>
      <p:sp>
        <p:nvSpPr>
          <p:cNvPr id="39947" name="Line 11"/>
          <p:cNvSpPr>
            <a:spLocks noChangeShapeType="1"/>
          </p:cNvSpPr>
          <p:nvPr/>
        </p:nvSpPr>
        <p:spPr bwMode="auto">
          <a:xfrm>
            <a:off x="4629150" y="3146425"/>
            <a:ext cx="1371600" cy="0"/>
          </a:xfrm>
          <a:prstGeom prst="line">
            <a:avLst/>
          </a:prstGeom>
          <a:noFill/>
          <a:ln w="28575">
            <a:solidFill>
              <a:schemeClr val="tx1"/>
            </a:solidFill>
            <a:round/>
            <a:headEnd/>
            <a:tailEnd/>
          </a:ln>
          <a:effectLst/>
        </p:spPr>
        <p:txBody>
          <a:bodyPr/>
          <a:lstStyle/>
          <a:p>
            <a:endParaRPr lang="cs-CZ"/>
          </a:p>
        </p:txBody>
      </p:sp>
      <p:sp>
        <p:nvSpPr>
          <p:cNvPr id="39948" name="Line 12"/>
          <p:cNvSpPr>
            <a:spLocks noChangeShapeType="1"/>
          </p:cNvSpPr>
          <p:nvPr/>
        </p:nvSpPr>
        <p:spPr bwMode="auto">
          <a:xfrm>
            <a:off x="4629150" y="4251325"/>
            <a:ext cx="1371600" cy="0"/>
          </a:xfrm>
          <a:prstGeom prst="line">
            <a:avLst/>
          </a:prstGeom>
          <a:noFill/>
          <a:ln w="28575">
            <a:solidFill>
              <a:schemeClr val="tx1"/>
            </a:solidFill>
            <a:round/>
            <a:headEnd/>
            <a:tailEnd/>
          </a:ln>
          <a:effectLst/>
        </p:spPr>
        <p:txBody>
          <a:bodyPr/>
          <a:lstStyle/>
          <a:p>
            <a:endParaRPr lang="cs-CZ"/>
          </a:p>
        </p:txBody>
      </p:sp>
      <p:sp>
        <p:nvSpPr>
          <p:cNvPr id="39949" name="Line 13"/>
          <p:cNvSpPr>
            <a:spLocks noChangeShapeType="1"/>
          </p:cNvSpPr>
          <p:nvPr/>
        </p:nvSpPr>
        <p:spPr bwMode="auto">
          <a:xfrm>
            <a:off x="4629150" y="4308475"/>
            <a:ext cx="1371600" cy="0"/>
          </a:xfrm>
          <a:prstGeom prst="line">
            <a:avLst/>
          </a:prstGeom>
          <a:noFill/>
          <a:ln w="28575">
            <a:solidFill>
              <a:schemeClr val="tx1"/>
            </a:solidFill>
            <a:round/>
            <a:headEnd/>
            <a:tailEnd/>
          </a:ln>
          <a:effectLst/>
        </p:spPr>
        <p:txBody>
          <a:bodyPr/>
          <a:lstStyle/>
          <a:p>
            <a:endParaRPr lang="cs-CZ"/>
          </a:p>
        </p:txBody>
      </p:sp>
      <p:sp>
        <p:nvSpPr>
          <p:cNvPr id="39950" name="Line 14"/>
          <p:cNvSpPr>
            <a:spLocks noChangeShapeType="1"/>
          </p:cNvSpPr>
          <p:nvPr/>
        </p:nvSpPr>
        <p:spPr bwMode="auto">
          <a:xfrm>
            <a:off x="4629150" y="4403725"/>
            <a:ext cx="1371600" cy="0"/>
          </a:xfrm>
          <a:prstGeom prst="line">
            <a:avLst/>
          </a:prstGeom>
          <a:noFill/>
          <a:ln w="28575">
            <a:solidFill>
              <a:schemeClr val="tx1"/>
            </a:solidFill>
            <a:round/>
            <a:headEnd/>
            <a:tailEnd/>
          </a:ln>
          <a:effectLst/>
        </p:spPr>
        <p:txBody>
          <a:bodyPr/>
          <a:lstStyle/>
          <a:p>
            <a:endParaRPr lang="cs-CZ"/>
          </a:p>
        </p:txBody>
      </p:sp>
      <p:sp>
        <p:nvSpPr>
          <p:cNvPr id="39951" name="Line 15"/>
          <p:cNvSpPr>
            <a:spLocks noChangeShapeType="1"/>
          </p:cNvSpPr>
          <p:nvPr/>
        </p:nvSpPr>
        <p:spPr bwMode="auto">
          <a:xfrm>
            <a:off x="4629150" y="4479925"/>
            <a:ext cx="1371600" cy="0"/>
          </a:xfrm>
          <a:prstGeom prst="line">
            <a:avLst/>
          </a:prstGeom>
          <a:noFill/>
          <a:ln w="28575">
            <a:solidFill>
              <a:schemeClr val="tx1"/>
            </a:solidFill>
            <a:round/>
            <a:headEnd/>
            <a:tailEnd/>
          </a:ln>
          <a:effectLst/>
        </p:spPr>
        <p:txBody>
          <a:bodyPr/>
          <a:lstStyle/>
          <a:p>
            <a:endParaRPr lang="cs-CZ"/>
          </a:p>
        </p:txBody>
      </p:sp>
      <p:sp>
        <p:nvSpPr>
          <p:cNvPr id="39952" name="Line 16"/>
          <p:cNvSpPr>
            <a:spLocks noChangeShapeType="1"/>
          </p:cNvSpPr>
          <p:nvPr/>
        </p:nvSpPr>
        <p:spPr bwMode="auto">
          <a:xfrm>
            <a:off x="4629150" y="4632325"/>
            <a:ext cx="1371600" cy="0"/>
          </a:xfrm>
          <a:prstGeom prst="line">
            <a:avLst/>
          </a:prstGeom>
          <a:noFill/>
          <a:ln w="28575">
            <a:solidFill>
              <a:schemeClr val="tx1"/>
            </a:solidFill>
            <a:round/>
            <a:headEnd/>
            <a:tailEnd/>
          </a:ln>
          <a:effectLst/>
        </p:spPr>
        <p:txBody>
          <a:bodyPr/>
          <a:lstStyle/>
          <a:p>
            <a:endParaRPr lang="cs-CZ"/>
          </a:p>
        </p:txBody>
      </p:sp>
      <p:sp>
        <p:nvSpPr>
          <p:cNvPr id="39953" name="Line 17"/>
          <p:cNvSpPr>
            <a:spLocks noChangeShapeType="1"/>
          </p:cNvSpPr>
          <p:nvPr/>
        </p:nvSpPr>
        <p:spPr bwMode="auto">
          <a:xfrm>
            <a:off x="4629150" y="4765675"/>
            <a:ext cx="1371600" cy="0"/>
          </a:xfrm>
          <a:prstGeom prst="line">
            <a:avLst/>
          </a:prstGeom>
          <a:noFill/>
          <a:ln w="28575">
            <a:solidFill>
              <a:schemeClr val="tx1"/>
            </a:solidFill>
            <a:round/>
            <a:headEnd/>
            <a:tailEnd/>
          </a:ln>
          <a:effectLst/>
        </p:spPr>
        <p:txBody>
          <a:bodyPr/>
          <a:lstStyle/>
          <a:p>
            <a:endParaRPr lang="cs-CZ"/>
          </a:p>
        </p:txBody>
      </p:sp>
      <p:sp>
        <p:nvSpPr>
          <p:cNvPr id="39954" name="Line 18"/>
          <p:cNvSpPr>
            <a:spLocks noChangeShapeType="1"/>
          </p:cNvSpPr>
          <p:nvPr/>
        </p:nvSpPr>
        <p:spPr bwMode="auto">
          <a:xfrm>
            <a:off x="4629150" y="4918075"/>
            <a:ext cx="1371600" cy="0"/>
          </a:xfrm>
          <a:prstGeom prst="line">
            <a:avLst/>
          </a:prstGeom>
          <a:noFill/>
          <a:ln w="28575">
            <a:solidFill>
              <a:schemeClr val="tx1"/>
            </a:solidFill>
            <a:round/>
            <a:headEnd/>
            <a:tailEnd/>
          </a:ln>
          <a:effectLst/>
        </p:spPr>
        <p:txBody>
          <a:bodyPr/>
          <a:lstStyle/>
          <a:p>
            <a:endParaRPr lang="cs-CZ"/>
          </a:p>
        </p:txBody>
      </p:sp>
      <p:sp>
        <p:nvSpPr>
          <p:cNvPr id="39962" name="Text Box 26"/>
          <p:cNvSpPr txBox="1">
            <a:spLocks noChangeArrowheads="1"/>
          </p:cNvSpPr>
          <p:nvPr/>
        </p:nvSpPr>
        <p:spPr bwMode="auto">
          <a:xfrm>
            <a:off x="1182688" y="4111625"/>
            <a:ext cx="2489200" cy="915988"/>
          </a:xfrm>
          <a:prstGeom prst="rect">
            <a:avLst/>
          </a:prstGeom>
          <a:noFill/>
          <a:ln w="9525">
            <a:noFill/>
            <a:miter lim="800000"/>
            <a:headEnd/>
            <a:tailEnd/>
          </a:ln>
          <a:effectLst/>
        </p:spPr>
        <p:txBody>
          <a:bodyPr>
            <a:spAutoFit/>
          </a:bodyPr>
          <a:lstStyle/>
          <a:p>
            <a:pPr algn="r"/>
            <a:r>
              <a:rPr lang="en-US" sz="1800"/>
              <a:t>S</a:t>
            </a:r>
            <a:r>
              <a:rPr lang="en-US" sz="1800" baseline="-25000"/>
              <a:t>0</a:t>
            </a:r>
            <a:r>
              <a:rPr lang="en-US" sz="1800"/>
              <a:t>: Ground </a:t>
            </a:r>
          </a:p>
          <a:p>
            <a:pPr algn="r"/>
            <a:r>
              <a:rPr lang="en-US" sz="1800"/>
              <a:t>electronic state manifold</a:t>
            </a:r>
          </a:p>
        </p:txBody>
      </p:sp>
      <p:sp>
        <p:nvSpPr>
          <p:cNvPr id="39963" name="Text Box 27"/>
          <p:cNvSpPr txBox="1">
            <a:spLocks noChangeArrowheads="1"/>
          </p:cNvSpPr>
          <p:nvPr/>
        </p:nvSpPr>
        <p:spPr bwMode="auto">
          <a:xfrm>
            <a:off x="1285875" y="2382838"/>
            <a:ext cx="2386013" cy="915987"/>
          </a:xfrm>
          <a:prstGeom prst="rect">
            <a:avLst/>
          </a:prstGeom>
          <a:noFill/>
          <a:ln w="9525">
            <a:noFill/>
            <a:miter lim="800000"/>
            <a:headEnd/>
            <a:tailEnd/>
          </a:ln>
          <a:effectLst/>
        </p:spPr>
        <p:txBody>
          <a:bodyPr>
            <a:spAutoFit/>
          </a:bodyPr>
          <a:lstStyle/>
          <a:p>
            <a:pPr algn="r"/>
            <a:r>
              <a:rPr lang="en-US" sz="1800" dirty="0"/>
              <a:t>S</a:t>
            </a:r>
            <a:r>
              <a:rPr lang="en-US" sz="1800" baseline="-25000" dirty="0"/>
              <a:t>1</a:t>
            </a:r>
            <a:r>
              <a:rPr lang="en-US" sz="1800" dirty="0"/>
              <a:t>: 1</a:t>
            </a:r>
            <a:r>
              <a:rPr lang="en-US" sz="1800" baseline="30000" dirty="0"/>
              <a:t>st</a:t>
            </a:r>
            <a:r>
              <a:rPr lang="en-US" sz="1800" dirty="0"/>
              <a:t> excited </a:t>
            </a:r>
          </a:p>
          <a:p>
            <a:pPr algn="r"/>
            <a:r>
              <a:rPr lang="en-US" sz="1800" dirty="0"/>
              <a:t>electronic state manifold</a:t>
            </a:r>
          </a:p>
        </p:txBody>
      </p:sp>
      <p:sp>
        <p:nvSpPr>
          <p:cNvPr id="39965" name="Line 29"/>
          <p:cNvSpPr>
            <a:spLocks noChangeShapeType="1"/>
          </p:cNvSpPr>
          <p:nvPr/>
        </p:nvSpPr>
        <p:spPr bwMode="auto">
          <a:xfrm>
            <a:off x="5472113" y="3132138"/>
            <a:ext cx="0" cy="1625600"/>
          </a:xfrm>
          <a:prstGeom prst="line">
            <a:avLst/>
          </a:prstGeom>
          <a:noFill/>
          <a:ln w="57150">
            <a:solidFill>
              <a:srgbClr val="33CC33"/>
            </a:solidFill>
            <a:round/>
            <a:headEnd/>
            <a:tailEnd type="triangle" w="med" len="med"/>
          </a:ln>
          <a:effectLst/>
        </p:spPr>
        <p:txBody>
          <a:bodyPr/>
          <a:lstStyle/>
          <a:p>
            <a:endParaRPr lang="cs-CZ"/>
          </a:p>
        </p:txBody>
      </p:sp>
      <p:sp>
        <p:nvSpPr>
          <p:cNvPr id="39968" name="Text Box 32"/>
          <p:cNvSpPr txBox="1">
            <a:spLocks noChangeArrowheads="1"/>
          </p:cNvSpPr>
          <p:nvPr/>
        </p:nvSpPr>
        <p:spPr bwMode="auto">
          <a:xfrm>
            <a:off x="5856288" y="3554413"/>
            <a:ext cx="2089150" cy="366712"/>
          </a:xfrm>
          <a:prstGeom prst="rect">
            <a:avLst/>
          </a:prstGeom>
          <a:noFill/>
          <a:ln w="9525">
            <a:noFill/>
            <a:miter lim="800000"/>
            <a:headEnd/>
            <a:tailEnd/>
          </a:ln>
          <a:effectLst/>
        </p:spPr>
        <p:txBody>
          <a:bodyPr wrap="none">
            <a:spAutoFit/>
          </a:bodyPr>
          <a:lstStyle/>
          <a:p>
            <a:r>
              <a:rPr lang="en-US" sz="1800" b="1" dirty="0">
                <a:solidFill>
                  <a:srgbClr val="00B050"/>
                </a:solidFill>
              </a:rPr>
              <a:t>Laser Transitions</a:t>
            </a:r>
          </a:p>
        </p:txBody>
      </p:sp>
      <p:sp>
        <p:nvSpPr>
          <p:cNvPr id="39970" name="AutoShape 34"/>
          <p:cNvSpPr>
            <a:spLocks/>
          </p:cNvSpPr>
          <p:nvPr/>
        </p:nvSpPr>
        <p:spPr bwMode="auto">
          <a:xfrm>
            <a:off x="3790950" y="2479675"/>
            <a:ext cx="133350" cy="742950"/>
          </a:xfrm>
          <a:prstGeom prst="leftBrace">
            <a:avLst>
              <a:gd name="adj1" fmla="val 46429"/>
              <a:gd name="adj2" fmla="val 50000"/>
            </a:avLst>
          </a:prstGeom>
          <a:noFill/>
          <a:ln w="9525">
            <a:solidFill>
              <a:schemeClr val="tx1"/>
            </a:solidFill>
            <a:round/>
            <a:headEnd/>
            <a:tailEnd/>
          </a:ln>
          <a:effectLst/>
        </p:spPr>
        <p:txBody>
          <a:bodyPr wrap="none" anchor="ctr"/>
          <a:lstStyle/>
          <a:p>
            <a:endParaRPr lang="cs-CZ"/>
          </a:p>
        </p:txBody>
      </p:sp>
      <p:sp>
        <p:nvSpPr>
          <p:cNvPr id="39971" name="AutoShape 35"/>
          <p:cNvSpPr>
            <a:spLocks/>
          </p:cNvSpPr>
          <p:nvPr/>
        </p:nvSpPr>
        <p:spPr bwMode="auto">
          <a:xfrm>
            <a:off x="3790950" y="4213225"/>
            <a:ext cx="133350" cy="742950"/>
          </a:xfrm>
          <a:prstGeom prst="leftBrace">
            <a:avLst>
              <a:gd name="adj1" fmla="val 46429"/>
              <a:gd name="adj2" fmla="val 50000"/>
            </a:avLst>
          </a:prstGeom>
          <a:noFill/>
          <a:ln w="9525">
            <a:solidFill>
              <a:schemeClr val="tx1"/>
            </a:solidFill>
            <a:round/>
            <a:headEnd/>
            <a:tailEnd/>
          </a:ln>
          <a:effectLst/>
        </p:spPr>
        <p:txBody>
          <a:bodyPr wrap="none" anchor="ctr"/>
          <a:lstStyle/>
          <a:p>
            <a:endParaRPr lang="cs-CZ"/>
          </a:p>
        </p:txBody>
      </p:sp>
      <p:sp>
        <p:nvSpPr>
          <p:cNvPr id="39976" name="Text Box 40"/>
          <p:cNvSpPr txBox="1">
            <a:spLocks noChangeArrowheads="1"/>
          </p:cNvSpPr>
          <p:nvPr/>
        </p:nvSpPr>
        <p:spPr bwMode="auto">
          <a:xfrm>
            <a:off x="467544" y="5661248"/>
            <a:ext cx="7777236" cy="646331"/>
          </a:xfrm>
          <a:prstGeom prst="rect">
            <a:avLst/>
          </a:prstGeom>
          <a:noFill/>
          <a:ln w="9525">
            <a:noFill/>
            <a:miter lim="800000"/>
            <a:headEnd/>
            <a:tailEnd/>
          </a:ln>
          <a:effectLst/>
        </p:spPr>
        <p:txBody>
          <a:bodyPr wrap="square">
            <a:spAutoFit/>
          </a:bodyPr>
          <a:lstStyle/>
          <a:p>
            <a:r>
              <a:rPr lang="en-US" dirty="0"/>
              <a:t>Dyes are so ideal that it’s often difficult to stop them from lasing in all directions!</a:t>
            </a:r>
          </a:p>
        </p:txBody>
      </p:sp>
      <p:sp>
        <p:nvSpPr>
          <p:cNvPr id="39979" name="Line 43"/>
          <p:cNvSpPr>
            <a:spLocks noChangeShapeType="1"/>
          </p:cNvSpPr>
          <p:nvPr/>
        </p:nvSpPr>
        <p:spPr bwMode="auto">
          <a:xfrm>
            <a:off x="5106988" y="2668588"/>
            <a:ext cx="522287" cy="442912"/>
          </a:xfrm>
          <a:prstGeom prst="line">
            <a:avLst/>
          </a:prstGeom>
          <a:noFill/>
          <a:ln w="57150">
            <a:solidFill>
              <a:srgbClr val="993300"/>
            </a:solidFill>
            <a:round/>
            <a:headEnd/>
            <a:tailEnd type="triangle" w="med" len="med"/>
          </a:ln>
          <a:effectLst/>
        </p:spPr>
        <p:txBody>
          <a:bodyPr/>
          <a:lstStyle/>
          <a:p>
            <a:endParaRPr lang="cs-CZ"/>
          </a:p>
        </p:txBody>
      </p:sp>
      <p:sp>
        <p:nvSpPr>
          <p:cNvPr id="39980" name="Line 44"/>
          <p:cNvSpPr>
            <a:spLocks noChangeShapeType="1"/>
          </p:cNvSpPr>
          <p:nvPr/>
        </p:nvSpPr>
        <p:spPr bwMode="auto">
          <a:xfrm flipV="1">
            <a:off x="5043488" y="2619375"/>
            <a:ext cx="0" cy="2308225"/>
          </a:xfrm>
          <a:prstGeom prst="line">
            <a:avLst/>
          </a:prstGeom>
          <a:noFill/>
          <a:ln w="57150">
            <a:solidFill>
              <a:srgbClr val="00CCFF"/>
            </a:solidFill>
            <a:round/>
            <a:headEnd/>
            <a:tailEnd type="triangle" w="med" len="med"/>
          </a:ln>
          <a:effectLst/>
        </p:spPr>
        <p:txBody>
          <a:bodyPr/>
          <a:lstStyle/>
          <a:p>
            <a:endParaRPr lang="cs-CZ"/>
          </a:p>
        </p:txBody>
      </p:sp>
      <p:sp>
        <p:nvSpPr>
          <p:cNvPr id="39982" name="Text Box 46"/>
          <p:cNvSpPr txBox="1">
            <a:spLocks noChangeArrowheads="1"/>
          </p:cNvSpPr>
          <p:nvPr/>
        </p:nvSpPr>
        <p:spPr bwMode="auto">
          <a:xfrm>
            <a:off x="2981325" y="3554413"/>
            <a:ext cx="1987550" cy="366712"/>
          </a:xfrm>
          <a:prstGeom prst="rect">
            <a:avLst/>
          </a:prstGeom>
          <a:noFill/>
          <a:ln w="9525">
            <a:noFill/>
            <a:miter lim="800000"/>
            <a:headEnd/>
            <a:tailEnd/>
          </a:ln>
          <a:effectLst/>
        </p:spPr>
        <p:txBody>
          <a:bodyPr wrap="none">
            <a:spAutoFit/>
          </a:bodyPr>
          <a:lstStyle/>
          <a:p>
            <a:r>
              <a:rPr lang="en-US" sz="1800" b="1">
                <a:solidFill>
                  <a:srgbClr val="00CCFF"/>
                </a:solidFill>
              </a:rPr>
              <a:t>Pump Transition</a:t>
            </a:r>
          </a:p>
        </p:txBody>
      </p:sp>
      <p:sp>
        <p:nvSpPr>
          <p:cNvPr id="39983" name="Line 47"/>
          <p:cNvSpPr>
            <a:spLocks noChangeShapeType="1"/>
          </p:cNvSpPr>
          <p:nvPr/>
        </p:nvSpPr>
        <p:spPr bwMode="auto">
          <a:xfrm>
            <a:off x="5624513" y="3132138"/>
            <a:ext cx="0" cy="1465262"/>
          </a:xfrm>
          <a:prstGeom prst="line">
            <a:avLst/>
          </a:prstGeom>
          <a:noFill/>
          <a:ln w="57150">
            <a:solidFill>
              <a:srgbClr val="FFFF00"/>
            </a:solidFill>
            <a:round/>
            <a:headEnd/>
            <a:tailEnd type="triangle" w="med" len="med"/>
          </a:ln>
          <a:effectLst/>
        </p:spPr>
        <p:txBody>
          <a:bodyPr/>
          <a:lstStyle/>
          <a:p>
            <a:endParaRPr lang="cs-CZ"/>
          </a:p>
        </p:txBody>
      </p:sp>
      <p:sp>
        <p:nvSpPr>
          <p:cNvPr id="39984" name="Line 48"/>
          <p:cNvSpPr>
            <a:spLocks noChangeShapeType="1"/>
          </p:cNvSpPr>
          <p:nvPr/>
        </p:nvSpPr>
        <p:spPr bwMode="auto">
          <a:xfrm>
            <a:off x="5776913" y="3132138"/>
            <a:ext cx="0" cy="1277937"/>
          </a:xfrm>
          <a:prstGeom prst="line">
            <a:avLst/>
          </a:prstGeom>
          <a:noFill/>
          <a:ln w="57150">
            <a:solidFill>
              <a:srgbClr val="FF9933"/>
            </a:solidFill>
            <a:round/>
            <a:headEnd/>
            <a:tailEnd type="triangle" w="med" len="med"/>
          </a:ln>
          <a:effectLst/>
        </p:spPr>
        <p:txBody>
          <a:bodyPr/>
          <a:lstStyle/>
          <a:p>
            <a:endParaRPr lang="cs-CZ"/>
          </a:p>
        </p:txBody>
      </p:sp>
      <p:sp>
        <p:nvSpPr>
          <p:cNvPr id="30" name="Zástupný symbol pro datum 29"/>
          <p:cNvSpPr>
            <a:spLocks noGrp="1"/>
          </p:cNvSpPr>
          <p:nvPr>
            <p:ph type="dt" sz="half" idx="14"/>
          </p:nvPr>
        </p:nvSpPr>
        <p:spPr/>
        <p:txBody>
          <a:bodyPr/>
          <a:lstStyle/>
          <a:p>
            <a:r>
              <a:rPr lang="cs-CZ" smtClean="0"/>
              <a:t>2010</a:t>
            </a:r>
            <a:endParaRPr lang="cs-CZ"/>
          </a:p>
        </p:txBody>
      </p:sp>
      <p:sp>
        <p:nvSpPr>
          <p:cNvPr id="31" name="Zástupný symbol pro číslo snímku 30"/>
          <p:cNvSpPr>
            <a:spLocks noGrp="1"/>
          </p:cNvSpPr>
          <p:nvPr>
            <p:ph type="sldNum" sz="quarter" idx="15"/>
          </p:nvPr>
        </p:nvSpPr>
        <p:spPr/>
        <p:txBody>
          <a:bodyPr/>
          <a:lstStyle/>
          <a:p>
            <a:fld id="{A229F504-3BAF-467C-8F21-334C0A71552D}" type="slidenum">
              <a:rPr lang="cs-CZ" smtClean="0"/>
              <a:pPr/>
              <a:t>40</a:t>
            </a:fld>
            <a:endParaRPr lang="cs-CZ" dirty="0"/>
          </a:p>
        </p:txBody>
      </p:sp>
      <p:sp>
        <p:nvSpPr>
          <p:cNvPr id="32" name="Zástupný symbol pro zápatí 31"/>
          <p:cNvSpPr>
            <a:spLocks noGrp="1"/>
          </p:cNvSpPr>
          <p:nvPr>
            <p:ph type="ftr" sz="quarter" idx="16"/>
          </p:nvPr>
        </p:nvSpPr>
        <p:spPr/>
        <p:txBody>
          <a:bodyPr/>
          <a:lstStyle/>
          <a:p>
            <a:r>
              <a:rPr lang="cs-CZ" smtClean="0"/>
              <a:t>prof. Otruba</a:t>
            </a:r>
            <a:endParaRPr lang="cs-CZ"/>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816469"/>
          </a:xfrm>
        </p:spPr>
        <p:txBody>
          <a:bodyPr/>
          <a:lstStyle/>
          <a:p>
            <a:r>
              <a:rPr lang="en-US" dirty="0"/>
              <a:t>Dye lasers</a:t>
            </a:r>
            <a:endParaRPr lang="cs-CZ" dirty="0"/>
          </a:p>
        </p:txBody>
      </p:sp>
      <p:sp>
        <p:nvSpPr>
          <p:cNvPr id="11" name="Zástupný symbol pro text 10"/>
          <p:cNvSpPr>
            <a:spLocks noGrp="1"/>
          </p:cNvSpPr>
          <p:nvPr>
            <p:ph type="body" sz="half" idx="1"/>
          </p:nvPr>
        </p:nvSpPr>
        <p:spPr>
          <a:xfrm>
            <a:off x="457200" y="1176728"/>
            <a:ext cx="3826768" cy="4954197"/>
          </a:xfrm>
        </p:spPr>
        <p:txBody>
          <a:bodyPr>
            <a:normAutofit fontScale="92500" lnSpcReduction="10000"/>
          </a:bodyPr>
          <a:lstStyle/>
          <a:p>
            <a:r>
              <a:rPr lang="en-US" dirty="0"/>
              <a:t>They are characterized by high spectral bandwidth gain (10 -100 nm) and it follows:</a:t>
            </a:r>
            <a:endParaRPr lang="cs-CZ" dirty="0" smtClean="0"/>
          </a:p>
          <a:p>
            <a:endParaRPr lang="cs-CZ" dirty="0" smtClean="0"/>
          </a:p>
          <a:p>
            <a:pPr marL="514350" indent="-514350">
              <a:buClr>
                <a:schemeClr val="tx1">
                  <a:lumMod val="95000"/>
                </a:schemeClr>
              </a:buClr>
              <a:buSzPct val="100000"/>
              <a:buFont typeface="+mj-lt"/>
              <a:buAutoNum type="arabicPeriod"/>
            </a:pPr>
            <a:r>
              <a:rPr lang="en-US" dirty="0"/>
              <a:t>Possibility of continuous change of the wavelength of the laser radiation in the range of sufficient gain </a:t>
            </a:r>
            <a:r>
              <a:rPr lang="en-US" dirty="0" smtClean="0"/>
              <a:t>bandwidth</a:t>
            </a:r>
            <a:endParaRPr lang="cs-CZ" dirty="0" smtClean="0"/>
          </a:p>
          <a:p>
            <a:pPr marL="514350" indent="-514350">
              <a:buClr>
                <a:schemeClr val="tx1">
                  <a:lumMod val="95000"/>
                </a:schemeClr>
              </a:buClr>
              <a:buSzPct val="100000"/>
              <a:buFont typeface="+mj-lt"/>
              <a:buAutoNum type="arabicPeriod"/>
            </a:pPr>
            <a:endParaRPr lang="cs-CZ" dirty="0"/>
          </a:p>
          <a:p>
            <a:pPr marL="514350" indent="-514350">
              <a:buClr>
                <a:schemeClr val="tx1">
                  <a:lumMod val="95000"/>
                </a:schemeClr>
              </a:buClr>
              <a:buSzPct val="100000"/>
              <a:buFont typeface="+mj-lt"/>
              <a:buAutoNum type="arabicPeriod"/>
            </a:pPr>
            <a:r>
              <a:rPr lang="en-US" dirty="0"/>
              <a:t>Possibility to generate short pulses, up to 1 </a:t>
            </a:r>
            <a:r>
              <a:rPr lang="en-US" dirty="0" err="1"/>
              <a:t>ps</a:t>
            </a:r>
            <a:endParaRPr lang="cs-CZ" dirty="0"/>
          </a:p>
        </p:txBody>
      </p:sp>
      <p:pic>
        <p:nvPicPr>
          <p:cNvPr id="7" name="Zástupný symbol pro obsah 6" descr="rodamin.tiff"/>
          <p:cNvPicPr>
            <a:picLocks noGrp="1" noChangeAspect="1"/>
          </p:cNvPicPr>
          <p:nvPr>
            <p:ph sz="half" idx="2"/>
          </p:nvPr>
        </p:nvPicPr>
        <p:blipFill>
          <a:blip r:embed="rId2" cstate="print">
            <a:duotone>
              <a:prstClr val="black"/>
              <a:srgbClr val="D9C3A5">
                <a:tint val="50000"/>
                <a:satMod val="180000"/>
              </a:srgbClr>
            </a:duotone>
            <a:lum contrast="13000"/>
          </a:blip>
          <a:srcRect l="7781" t="4715" r="9466" b="12241"/>
          <a:stretch>
            <a:fillRect/>
          </a:stretch>
        </p:blipFill>
        <p:spPr>
          <a:xfrm>
            <a:off x="4355976" y="260648"/>
            <a:ext cx="3725056" cy="6157530"/>
          </a:xfrm>
        </p:spPr>
      </p:pic>
      <p:sp>
        <p:nvSpPr>
          <p:cNvPr id="4" name="Zástupný symbol pro datum 3"/>
          <p:cNvSpPr>
            <a:spLocks noGrp="1"/>
          </p:cNvSpPr>
          <p:nvPr>
            <p:ph type="dt" sz="half" idx="10"/>
          </p:nvPr>
        </p:nvSpPr>
        <p:spPr/>
        <p:txBody>
          <a:bodyPr/>
          <a:lstStyle/>
          <a:p>
            <a:pPr>
              <a:defRPr/>
            </a:pPr>
            <a:r>
              <a:rPr lang="cs-CZ" smtClean="0"/>
              <a:t>2010</a:t>
            </a:r>
            <a:endParaRPr lang="cs-CZ"/>
          </a:p>
        </p:txBody>
      </p:sp>
      <p:sp>
        <p:nvSpPr>
          <p:cNvPr id="5" name="Zástupný symbol pro zápatí 4"/>
          <p:cNvSpPr>
            <a:spLocks noGrp="1"/>
          </p:cNvSpPr>
          <p:nvPr>
            <p:ph type="ftr" sz="quarter" idx="11"/>
          </p:nvPr>
        </p:nvSpPr>
        <p:spPr/>
        <p:txBody>
          <a:bodyPr/>
          <a:lstStyle/>
          <a:p>
            <a:pPr>
              <a:defRPr/>
            </a:pPr>
            <a:r>
              <a:rPr lang="cs-CZ" smtClean="0"/>
              <a:t>prof. Otruba</a:t>
            </a:r>
            <a:endParaRPr lang="cs-CZ"/>
          </a:p>
        </p:txBody>
      </p:sp>
      <p:sp>
        <p:nvSpPr>
          <p:cNvPr id="6" name="Zástupný symbol pro číslo snímku 5"/>
          <p:cNvSpPr>
            <a:spLocks noGrp="1"/>
          </p:cNvSpPr>
          <p:nvPr>
            <p:ph type="sldNum" sz="quarter" idx="12"/>
          </p:nvPr>
        </p:nvSpPr>
        <p:spPr/>
        <p:txBody>
          <a:bodyPr/>
          <a:lstStyle/>
          <a:p>
            <a:pPr>
              <a:defRPr/>
            </a:pPr>
            <a:fld id="{5BFA590B-FD0A-4143-BCD0-D6723016E201}" type="slidenum">
              <a:rPr lang="cs-CZ" smtClean="0"/>
              <a:pPr>
                <a:defRPr/>
              </a:pPr>
              <a:t>41</a:t>
            </a:fld>
            <a:endParaRPr lang="cs-CZ"/>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normAutofit/>
          </a:bodyPr>
          <a:lstStyle/>
          <a:p>
            <a:r>
              <a:rPr lang="en-US" sz="3200" dirty="0" smtClean="0"/>
              <a:t>Generalized Jablonski diagram of energy levels and dye transitions</a:t>
            </a:r>
            <a:endParaRPr lang="en-US" sz="3200" dirty="0"/>
          </a:p>
        </p:txBody>
      </p:sp>
      <p:sp>
        <p:nvSpPr>
          <p:cNvPr id="5" name="Zástupný symbol pro datum 4"/>
          <p:cNvSpPr>
            <a:spLocks noGrp="1"/>
          </p:cNvSpPr>
          <p:nvPr>
            <p:ph type="dt" sz="half" idx="10"/>
          </p:nvPr>
        </p:nvSpPr>
        <p:spPr>
          <a:prstGeom prst="rect">
            <a:avLst/>
          </a:prstGeom>
        </p:spPr>
        <p:txBody>
          <a:bodyPr/>
          <a:lstStyle/>
          <a:p>
            <a:pPr>
              <a:defRPr/>
            </a:pPr>
            <a:r>
              <a:rPr lang="en-US" dirty="0" smtClean="0"/>
              <a:t>2010</a:t>
            </a:r>
            <a:endParaRPr lang="en-US" dirty="0"/>
          </a:p>
        </p:txBody>
      </p:sp>
      <p:sp>
        <p:nvSpPr>
          <p:cNvPr id="7" name="Zástupný symbol pro číslo snímku 6"/>
          <p:cNvSpPr>
            <a:spLocks noGrp="1"/>
          </p:cNvSpPr>
          <p:nvPr>
            <p:ph type="sldNum" sz="quarter" idx="11"/>
          </p:nvPr>
        </p:nvSpPr>
        <p:spPr>
          <a:prstGeom prst="rect">
            <a:avLst/>
          </a:prstGeom>
        </p:spPr>
        <p:txBody>
          <a:bodyPr/>
          <a:lstStyle/>
          <a:p>
            <a:pPr>
              <a:defRPr/>
            </a:pPr>
            <a:fld id="{CC2297CF-B71E-47AA-8759-A01CB44B909C}" type="slidenum">
              <a:rPr lang="en-US" smtClean="0"/>
              <a:pPr>
                <a:defRPr/>
              </a:pPr>
              <a:t>42</a:t>
            </a:fld>
            <a:endParaRPr lang="en-US" dirty="0"/>
          </a:p>
        </p:txBody>
      </p:sp>
      <p:sp>
        <p:nvSpPr>
          <p:cNvPr id="6" name="Zástupný symbol pro zápatí 5"/>
          <p:cNvSpPr>
            <a:spLocks noGrp="1"/>
          </p:cNvSpPr>
          <p:nvPr>
            <p:ph type="ftr" sz="quarter" idx="12"/>
          </p:nvPr>
        </p:nvSpPr>
        <p:spPr>
          <a:prstGeom prst="rect">
            <a:avLst/>
          </a:prstGeom>
        </p:spPr>
        <p:txBody>
          <a:bodyPr/>
          <a:lstStyle/>
          <a:p>
            <a:pPr>
              <a:defRPr/>
            </a:pPr>
            <a:r>
              <a:rPr lang="en-US" dirty="0" smtClean="0"/>
              <a:t>prof. </a:t>
            </a:r>
            <a:r>
              <a:rPr lang="en-US" dirty="0" err="1" smtClean="0"/>
              <a:t>Otruba</a:t>
            </a:r>
            <a:endParaRPr lang="en-US" dirty="0"/>
          </a:p>
        </p:txBody>
      </p:sp>
      <p:pic>
        <p:nvPicPr>
          <p:cNvPr id="10" name="Zástupný symbol pro obsah 9" descr="jablonského.tif"/>
          <p:cNvPicPr>
            <a:picLocks noGrp="1" noChangeAspect="1"/>
          </p:cNvPicPr>
          <p:nvPr>
            <p:ph idx="4294967295"/>
          </p:nvPr>
        </p:nvPicPr>
        <p:blipFill>
          <a:blip r:embed="rId2" cstate="print">
            <a:duotone>
              <a:prstClr val="black"/>
              <a:srgbClr val="D9C3A5">
                <a:tint val="50000"/>
                <a:satMod val="180000"/>
              </a:srgbClr>
            </a:duotone>
            <a:lum contrast="16000"/>
          </a:blip>
          <a:stretch>
            <a:fillRect/>
          </a:stretch>
        </p:blipFill>
        <p:spPr>
          <a:xfrm>
            <a:off x="179512" y="1628800"/>
            <a:ext cx="7880350" cy="4630738"/>
          </a:xfrm>
          <a:solidFill>
            <a:schemeClr val="accent1"/>
          </a:solidFill>
        </p:spPr>
      </p:pic>
      <p:sp>
        <p:nvSpPr>
          <p:cNvPr id="2" name="TextovéPole 1"/>
          <p:cNvSpPr txBox="1"/>
          <p:nvPr/>
        </p:nvSpPr>
        <p:spPr>
          <a:xfrm>
            <a:off x="323528" y="1988840"/>
            <a:ext cx="1296144" cy="923330"/>
          </a:xfrm>
          <a:prstGeom prst="rect">
            <a:avLst/>
          </a:prstGeom>
          <a:solidFill>
            <a:srgbClr val="FFC000"/>
          </a:solidFill>
        </p:spPr>
        <p:txBody>
          <a:bodyPr wrap="square" rtlCol="0">
            <a:spAutoFit/>
          </a:bodyPr>
          <a:lstStyle/>
          <a:p>
            <a:r>
              <a:rPr lang="en-US" dirty="0" smtClean="0"/>
              <a:t>singlet excited states</a:t>
            </a:r>
            <a:endParaRPr lang="en-US" dirty="0"/>
          </a:p>
        </p:txBody>
      </p:sp>
      <p:sp>
        <p:nvSpPr>
          <p:cNvPr id="3" name="TextovéPole 2"/>
          <p:cNvSpPr txBox="1"/>
          <p:nvPr/>
        </p:nvSpPr>
        <p:spPr>
          <a:xfrm>
            <a:off x="4130002" y="2141972"/>
            <a:ext cx="1684606" cy="710964"/>
          </a:xfrm>
          <a:prstGeom prst="rect">
            <a:avLst/>
          </a:prstGeom>
          <a:solidFill>
            <a:srgbClr val="FFC000"/>
          </a:solidFill>
        </p:spPr>
        <p:txBody>
          <a:bodyPr wrap="square" rtlCol="0">
            <a:spAutoFit/>
          </a:bodyPr>
          <a:lstStyle/>
          <a:p>
            <a:r>
              <a:rPr lang="en-US" dirty="0" smtClean="0"/>
              <a:t>internal conversions</a:t>
            </a:r>
            <a:endParaRPr lang="en-US" dirty="0"/>
          </a:p>
        </p:txBody>
      </p:sp>
      <p:sp>
        <p:nvSpPr>
          <p:cNvPr id="4" name="TextovéPole 3"/>
          <p:cNvSpPr txBox="1"/>
          <p:nvPr/>
        </p:nvSpPr>
        <p:spPr>
          <a:xfrm>
            <a:off x="4788024" y="3150084"/>
            <a:ext cx="1800200" cy="710964"/>
          </a:xfrm>
          <a:prstGeom prst="rect">
            <a:avLst/>
          </a:prstGeom>
          <a:solidFill>
            <a:srgbClr val="FFC000"/>
          </a:solidFill>
        </p:spPr>
        <p:txBody>
          <a:bodyPr wrap="square" rtlCol="0">
            <a:spAutoFit/>
          </a:bodyPr>
          <a:lstStyle/>
          <a:p>
            <a:r>
              <a:rPr lang="en-US" dirty="0" smtClean="0"/>
              <a:t>intersystem transition</a:t>
            </a:r>
            <a:endParaRPr lang="en-US" dirty="0"/>
          </a:p>
        </p:txBody>
      </p:sp>
      <p:sp>
        <p:nvSpPr>
          <p:cNvPr id="11" name="TextovéPole 10"/>
          <p:cNvSpPr txBox="1"/>
          <p:nvPr/>
        </p:nvSpPr>
        <p:spPr>
          <a:xfrm>
            <a:off x="6732240" y="3559377"/>
            <a:ext cx="1296144" cy="923330"/>
          </a:xfrm>
          <a:prstGeom prst="rect">
            <a:avLst/>
          </a:prstGeom>
          <a:solidFill>
            <a:srgbClr val="FFC000"/>
          </a:solidFill>
        </p:spPr>
        <p:txBody>
          <a:bodyPr wrap="square" rtlCol="0">
            <a:spAutoFit/>
          </a:bodyPr>
          <a:lstStyle/>
          <a:p>
            <a:r>
              <a:rPr lang="en-US" dirty="0" smtClean="0"/>
              <a:t>triplet excited states</a:t>
            </a:r>
            <a:endParaRPr lang="en-US" dirty="0"/>
          </a:p>
        </p:txBody>
      </p:sp>
      <p:sp>
        <p:nvSpPr>
          <p:cNvPr id="12" name="TextovéPole 11"/>
          <p:cNvSpPr txBox="1"/>
          <p:nvPr/>
        </p:nvSpPr>
        <p:spPr>
          <a:xfrm>
            <a:off x="467544" y="5373216"/>
            <a:ext cx="1296144" cy="923330"/>
          </a:xfrm>
          <a:prstGeom prst="rect">
            <a:avLst/>
          </a:prstGeom>
          <a:solidFill>
            <a:srgbClr val="FFC000"/>
          </a:solidFill>
        </p:spPr>
        <p:txBody>
          <a:bodyPr wrap="square" rtlCol="0">
            <a:spAutoFit/>
          </a:bodyPr>
          <a:lstStyle/>
          <a:p>
            <a:r>
              <a:rPr lang="en-US" dirty="0" smtClean="0"/>
              <a:t>singlet ground state</a:t>
            </a:r>
            <a:endParaRPr lang="en-US" dirty="0"/>
          </a:p>
        </p:txBody>
      </p:sp>
      <p:sp>
        <p:nvSpPr>
          <p:cNvPr id="9" name="TextovéPole 8"/>
          <p:cNvSpPr txBox="1"/>
          <p:nvPr/>
        </p:nvSpPr>
        <p:spPr>
          <a:xfrm>
            <a:off x="1912228" y="3844173"/>
            <a:ext cx="1534427" cy="491581"/>
          </a:xfrm>
          <a:prstGeom prst="rect">
            <a:avLst/>
          </a:prstGeom>
          <a:solidFill>
            <a:srgbClr val="FFC000"/>
          </a:solidFill>
        </p:spPr>
        <p:txBody>
          <a:bodyPr wrap="none" rtlCol="0">
            <a:spAutoFit/>
          </a:bodyPr>
          <a:lstStyle/>
          <a:p>
            <a:r>
              <a:rPr lang="en-US" dirty="0" smtClean="0"/>
              <a:t>absorption</a:t>
            </a:r>
            <a:endParaRPr lang="en-US" dirty="0"/>
          </a:p>
        </p:txBody>
      </p:sp>
      <p:sp>
        <p:nvSpPr>
          <p:cNvPr id="13" name="TextovéPole 12"/>
          <p:cNvSpPr txBox="1"/>
          <p:nvPr/>
        </p:nvSpPr>
        <p:spPr>
          <a:xfrm>
            <a:off x="3191112" y="4725144"/>
            <a:ext cx="1596912" cy="446892"/>
          </a:xfrm>
          <a:prstGeom prst="rect">
            <a:avLst/>
          </a:prstGeom>
          <a:solidFill>
            <a:srgbClr val="FFC000"/>
          </a:solidFill>
        </p:spPr>
        <p:txBody>
          <a:bodyPr wrap="none" rtlCol="0">
            <a:spAutoFit/>
          </a:bodyPr>
          <a:lstStyle/>
          <a:p>
            <a:r>
              <a:rPr lang="en-US" dirty="0" smtClean="0"/>
              <a:t>fluorescence</a:t>
            </a:r>
            <a:endParaRPr lang="en-US" dirty="0"/>
          </a:p>
        </p:txBody>
      </p:sp>
      <p:sp>
        <p:nvSpPr>
          <p:cNvPr id="14" name="TextovéPole 13"/>
          <p:cNvSpPr txBox="1"/>
          <p:nvPr/>
        </p:nvSpPr>
        <p:spPr>
          <a:xfrm>
            <a:off x="5004048" y="4710300"/>
            <a:ext cx="2137124" cy="446892"/>
          </a:xfrm>
          <a:prstGeom prst="rect">
            <a:avLst/>
          </a:prstGeom>
          <a:solidFill>
            <a:srgbClr val="FFC000"/>
          </a:solidFill>
        </p:spPr>
        <p:txBody>
          <a:bodyPr wrap="none" rtlCol="0">
            <a:spAutoFit/>
          </a:bodyPr>
          <a:lstStyle/>
          <a:p>
            <a:r>
              <a:rPr lang="en-US" dirty="0" smtClean="0"/>
              <a:t>phosphorescence</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Nadpis 10"/>
          <p:cNvSpPr>
            <a:spLocks noGrp="1"/>
          </p:cNvSpPr>
          <p:nvPr>
            <p:ph type="title"/>
          </p:nvPr>
        </p:nvSpPr>
        <p:spPr/>
        <p:txBody>
          <a:bodyPr/>
          <a:lstStyle/>
          <a:p>
            <a:r>
              <a:rPr lang="cs-CZ" dirty="0" err="1"/>
              <a:t>Dye</a:t>
            </a:r>
            <a:r>
              <a:rPr lang="cs-CZ" dirty="0"/>
              <a:t> </a:t>
            </a:r>
            <a:r>
              <a:rPr lang="cs-CZ" dirty="0" err="1"/>
              <a:t>energy</a:t>
            </a:r>
            <a:r>
              <a:rPr lang="cs-CZ" dirty="0"/>
              <a:t> </a:t>
            </a:r>
            <a:r>
              <a:rPr lang="cs-CZ" dirty="0" err="1"/>
              <a:t>system</a:t>
            </a:r>
            <a:endParaRPr lang="cs-CZ" dirty="0"/>
          </a:p>
        </p:txBody>
      </p:sp>
      <p:sp>
        <p:nvSpPr>
          <p:cNvPr id="12" name="Zástupný symbol pro text 11"/>
          <p:cNvSpPr>
            <a:spLocks noGrp="1"/>
          </p:cNvSpPr>
          <p:nvPr>
            <p:ph type="body" sz="half" idx="1"/>
          </p:nvPr>
        </p:nvSpPr>
        <p:spPr>
          <a:xfrm>
            <a:off x="457200" y="1461542"/>
            <a:ext cx="3754760" cy="4991794"/>
          </a:xfrm>
        </p:spPr>
        <p:txBody>
          <a:bodyPr>
            <a:normAutofit fontScale="85000" lnSpcReduction="10000"/>
          </a:bodyPr>
          <a:lstStyle/>
          <a:p>
            <a:pPr marL="0" indent="0"/>
            <a:r>
              <a:rPr lang="en-US" dirty="0"/>
              <a:t>Excitation by absorption of radiation by transition from ground to first singlet </a:t>
            </a:r>
            <a:r>
              <a:rPr lang="en-US" dirty="0" smtClean="0"/>
              <a:t>state</a:t>
            </a:r>
            <a:endParaRPr lang="cs-CZ" dirty="0" smtClean="0"/>
          </a:p>
          <a:p>
            <a:pPr marL="0" indent="0"/>
            <a:r>
              <a:rPr lang="en-US" dirty="0"/>
              <a:t>Fluorescent transition to the ground state (population inversion </a:t>
            </a:r>
            <a:r>
              <a:rPr lang="cs-CZ" dirty="0" err="1" smtClean="0"/>
              <a:t>possible</a:t>
            </a:r>
            <a:r>
              <a:rPr lang="en-US" dirty="0" smtClean="0"/>
              <a:t>)</a:t>
            </a:r>
            <a:endParaRPr lang="cs-CZ" dirty="0" smtClean="0"/>
          </a:p>
          <a:p>
            <a:pPr marL="0" indent="0"/>
            <a:r>
              <a:rPr lang="en-US" dirty="0"/>
              <a:t>Non-radiative transition from </a:t>
            </a:r>
            <a:r>
              <a:rPr lang="en-US" dirty="0" err="1"/>
              <a:t>S1</a:t>
            </a:r>
            <a:r>
              <a:rPr lang="en-US" dirty="0"/>
              <a:t> to metastable triplet </a:t>
            </a:r>
            <a:r>
              <a:rPr lang="en-US" dirty="0" err="1"/>
              <a:t>T1</a:t>
            </a:r>
            <a:r>
              <a:rPr lang="en-US" dirty="0"/>
              <a:t> state (parasitic process</a:t>
            </a:r>
            <a:r>
              <a:rPr lang="en-US" dirty="0" smtClean="0"/>
              <a:t>)</a:t>
            </a:r>
            <a:endParaRPr lang="cs-CZ" dirty="0" smtClean="0"/>
          </a:p>
          <a:p>
            <a:pPr marL="0" indent="0"/>
            <a:r>
              <a:rPr lang="en-US" dirty="0"/>
              <a:t>Absorption of fluorescent radiation by </a:t>
            </a:r>
            <a:r>
              <a:rPr lang="en-US" dirty="0" err="1"/>
              <a:t>T1-T2</a:t>
            </a:r>
            <a:r>
              <a:rPr lang="en-US" dirty="0"/>
              <a:t> (</a:t>
            </a:r>
            <a:r>
              <a:rPr lang="en-US" dirty="0" err="1"/>
              <a:t>T3</a:t>
            </a:r>
            <a:r>
              <a:rPr lang="en-US" dirty="0"/>
              <a:t>) transition - </a:t>
            </a:r>
            <a:r>
              <a:rPr lang="en-US" dirty="0" smtClean="0"/>
              <a:t>quenches </a:t>
            </a:r>
            <a:r>
              <a:rPr lang="en-US" dirty="0"/>
              <a:t>the </a:t>
            </a:r>
            <a:r>
              <a:rPr lang="en-US" dirty="0" smtClean="0"/>
              <a:t>fluorescence</a:t>
            </a:r>
            <a:r>
              <a:rPr lang="cs-CZ" dirty="0" smtClean="0"/>
              <a:t>,</a:t>
            </a:r>
            <a:r>
              <a:rPr lang="en-US" dirty="0" smtClean="0"/>
              <a:t> </a:t>
            </a:r>
            <a:r>
              <a:rPr lang="en-US" dirty="0"/>
              <a:t>decreases the gain of the active medium</a:t>
            </a:r>
            <a:endParaRPr lang="cs-CZ" dirty="0"/>
          </a:p>
        </p:txBody>
      </p:sp>
      <p:pic>
        <p:nvPicPr>
          <p:cNvPr id="100354" name="Picture 2"/>
          <p:cNvPicPr>
            <a:picLocks noGrp="1" noChangeAspect="1" noChangeArrowheads="1"/>
          </p:cNvPicPr>
          <p:nvPr>
            <p:ph sz="half" idx="2"/>
          </p:nvPr>
        </p:nvPicPr>
        <p:blipFill>
          <a:blip r:embed="rId2" cstate="print">
            <a:duotone>
              <a:prstClr val="black"/>
              <a:srgbClr val="D9C3A5">
                <a:tint val="50000"/>
                <a:satMod val="180000"/>
              </a:srgbClr>
            </a:duotone>
            <a:lum contrast="15000"/>
          </a:blip>
          <a:srcRect l="897" t="3472" r="2227" b="1107"/>
          <a:stretch>
            <a:fillRect/>
          </a:stretch>
        </p:blipFill>
        <p:spPr bwMode="auto">
          <a:xfrm>
            <a:off x="4211960" y="1340768"/>
            <a:ext cx="3912433" cy="5328592"/>
          </a:xfrm>
          <a:prstGeom prst="rect">
            <a:avLst/>
          </a:prstGeom>
          <a:noFill/>
          <a:ln w="9525">
            <a:noFill/>
            <a:miter lim="800000"/>
            <a:headEnd/>
            <a:tailEnd/>
          </a:ln>
          <a:effectLst/>
        </p:spPr>
      </p:pic>
      <p:sp>
        <p:nvSpPr>
          <p:cNvPr id="4" name="Zástupný symbol pro datum 3"/>
          <p:cNvSpPr>
            <a:spLocks noGrp="1"/>
          </p:cNvSpPr>
          <p:nvPr>
            <p:ph type="dt" sz="half" idx="10"/>
          </p:nvPr>
        </p:nvSpPr>
        <p:spPr/>
        <p:txBody>
          <a:bodyPr/>
          <a:lstStyle/>
          <a:p>
            <a:pPr>
              <a:defRPr/>
            </a:pPr>
            <a:r>
              <a:rPr lang="cs-CZ" smtClean="0"/>
              <a:t>2010</a:t>
            </a:r>
            <a:endParaRPr lang="cs-CZ"/>
          </a:p>
        </p:txBody>
      </p:sp>
      <p:sp>
        <p:nvSpPr>
          <p:cNvPr id="5" name="Zástupný symbol pro zápatí 4"/>
          <p:cNvSpPr>
            <a:spLocks noGrp="1"/>
          </p:cNvSpPr>
          <p:nvPr>
            <p:ph type="ftr" sz="quarter" idx="11"/>
          </p:nvPr>
        </p:nvSpPr>
        <p:spPr/>
        <p:txBody>
          <a:bodyPr/>
          <a:lstStyle/>
          <a:p>
            <a:pPr>
              <a:defRPr/>
            </a:pPr>
            <a:r>
              <a:rPr lang="cs-CZ" smtClean="0"/>
              <a:t>prof. Otruba</a:t>
            </a:r>
            <a:endParaRPr lang="cs-CZ"/>
          </a:p>
        </p:txBody>
      </p:sp>
      <p:sp>
        <p:nvSpPr>
          <p:cNvPr id="6" name="Zástupný symbol pro číslo snímku 5"/>
          <p:cNvSpPr>
            <a:spLocks noGrp="1"/>
          </p:cNvSpPr>
          <p:nvPr>
            <p:ph type="sldNum" sz="quarter" idx="12"/>
          </p:nvPr>
        </p:nvSpPr>
        <p:spPr/>
        <p:txBody>
          <a:bodyPr/>
          <a:lstStyle/>
          <a:p>
            <a:pPr>
              <a:defRPr/>
            </a:pPr>
            <a:fld id="{5BFA590B-FD0A-4143-BCD0-D6723016E201}" type="slidenum">
              <a:rPr lang="cs-CZ" smtClean="0"/>
              <a:pPr>
                <a:defRPr/>
              </a:pPr>
              <a:t>43</a:t>
            </a:fld>
            <a:endParaRPr lang="cs-CZ"/>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cs-CZ" dirty="0" err="1"/>
              <a:t>Dye</a:t>
            </a:r>
            <a:r>
              <a:rPr lang="cs-CZ" dirty="0"/>
              <a:t> laser - </a:t>
            </a:r>
            <a:r>
              <a:rPr lang="cs-CZ" dirty="0" err="1"/>
              <a:t>principle</a:t>
            </a:r>
            <a:endParaRPr lang="cs-CZ" dirty="0"/>
          </a:p>
        </p:txBody>
      </p:sp>
      <p:sp>
        <p:nvSpPr>
          <p:cNvPr id="5" name="Zástupný symbol pro datum 4"/>
          <p:cNvSpPr>
            <a:spLocks noGrp="1"/>
          </p:cNvSpPr>
          <p:nvPr>
            <p:ph type="dt" sz="half" idx="10"/>
          </p:nvPr>
        </p:nvSpPr>
        <p:spPr/>
        <p:txBody>
          <a:bodyPr/>
          <a:lstStyle/>
          <a:p>
            <a:pPr>
              <a:defRPr/>
            </a:pPr>
            <a:r>
              <a:rPr lang="cs-CZ" smtClean="0"/>
              <a:t>2010</a:t>
            </a:r>
            <a:endParaRPr lang="cs-CZ"/>
          </a:p>
        </p:txBody>
      </p:sp>
      <p:sp>
        <p:nvSpPr>
          <p:cNvPr id="7" name="Zástupný symbol pro číslo snímku 6"/>
          <p:cNvSpPr>
            <a:spLocks noGrp="1"/>
          </p:cNvSpPr>
          <p:nvPr>
            <p:ph type="sldNum" sz="quarter" idx="11"/>
          </p:nvPr>
        </p:nvSpPr>
        <p:spPr/>
        <p:txBody>
          <a:bodyPr/>
          <a:lstStyle/>
          <a:p>
            <a:pPr>
              <a:defRPr/>
            </a:pPr>
            <a:fld id="{CC2297CF-B71E-47AA-8759-A01CB44B909C}" type="slidenum">
              <a:rPr lang="cs-CZ" smtClean="0"/>
              <a:pPr>
                <a:defRPr/>
              </a:pPr>
              <a:t>44</a:t>
            </a:fld>
            <a:endParaRPr lang="cs-CZ"/>
          </a:p>
        </p:txBody>
      </p:sp>
      <p:sp>
        <p:nvSpPr>
          <p:cNvPr id="6" name="Zástupný symbol pro zápatí 5"/>
          <p:cNvSpPr>
            <a:spLocks noGrp="1"/>
          </p:cNvSpPr>
          <p:nvPr>
            <p:ph type="ftr" sz="quarter" idx="12"/>
          </p:nvPr>
        </p:nvSpPr>
        <p:spPr/>
        <p:txBody>
          <a:bodyPr/>
          <a:lstStyle/>
          <a:p>
            <a:pPr>
              <a:defRPr/>
            </a:pPr>
            <a:r>
              <a:rPr lang="cs-CZ" smtClean="0"/>
              <a:t>prof. Otruba</a:t>
            </a:r>
            <a:endParaRPr lang="cs-CZ"/>
          </a:p>
        </p:txBody>
      </p:sp>
      <p:pic>
        <p:nvPicPr>
          <p:cNvPr id="9" name="Obrázek 8" descr="img054a.tif"/>
          <p:cNvPicPr>
            <a:picLocks noChangeAspect="1"/>
          </p:cNvPicPr>
          <p:nvPr/>
        </p:nvPicPr>
        <p:blipFill>
          <a:blip r:embed="rId2" cstate="print"/>
          <a:stretch>
            <a:fillRect/>
          </a:stretch>
        </p:blipFill>
        <p:spPr>
          <a:xfrm>
            <a:off x="326136" y="2265086"/>
            <a:ext cx="7990280" cy="2483698"/>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smtClean="0"/>
              <a:t>Wood</a:t>
            </a:r>
            <a:r>
              <a:rPr lang="cs-CZ" b="1" dirty="0" smtClean="0"/>
              <a:t> </a:t>
            </a:r>
            <a:r>
              <a:rPr lang="cs-CZ" b="1" dirty="0" err="1" smtClean="0"/>
              <a:t>birefringent</a:t>
            </a:r>
            <a:r>
              <a:rPr lang="cs-CZ" b="1" dirty="0" smtClean="0"/>
              <a:t> </a:t>
            </a:r>
            <a:r>
              <a:rPr lang="cs-CZ" b="1" dirty="0" err="1" smtClean="0"/>
              <a:t>filters</a:t>
            </a:r>
            <a:endParaRPr lang="cs-CZ" dirty="0"/>
          </a:p>
        </p:txBody>
      </p:sp>
      <p:sp>
        <p:nvSpPr>
          <p:cNvPr id="5" name="Zástupný symbol pro datum 4"/>
          <p:cNvSpPr>
            <a:spLocks noGrp="1"/>
          </p:cNvSpPr>
          <p:nvPr>
            <p:ph type="dt" sz="half" idx="10"/>
          </p:nvPr>
        </p:nvSpPr>
        <p:spPr/>
        <p:txBody>
          <a:bodyPr/>
          <a:lstStyle/>
          <a:p>
            <a:pPr>
              <a:defRPr/>
            </a:pPr>
            <a:r>
              <a:rPr lang="cs-CZ" smtClean="0"/>
              <a:t>2010</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08426328-110C-4878-B745-89D8654F0667}" type="slidenum">
              <a:rPr lang="cs-CZ" smtClean="0"/>
              <a:pPr>
                <a:defRPr/>
              </a:pPr>
              <a:t>45</a:t>
            </a:fld>
            <a:endParaRPr lang="cs-CZ"/>
          </a:p>
        </p:txBody>
      </p:sp>
      <p:sp>
        <p:nvSpPr>
          <p:cNvPr id="8" name="Zástupný symbol pro obsah 7"/>
          <p:cNvSpPr>
            <a:spLocks noGrp="1"/>
          </p:cNvSpPr>
          <p:nvPr>
            <p:ph sz="quarter" idx="1"/>
          </p:nvPr>
        </p:nvSpPr>
        <p:spPr/>
        <p:txBody>
          <a:bodyPr>
            <a:normAutofit fontScale="77500" lnSpcReduction="20000"/>
          </a:bodyPr>
          <a:lstStyle/>
          <a:p>
            <a:r>
              <a:rPr lang="en-US" dirty="0" smtClean="0"/>
              <a:t>Wood </a:t>
            </a:r>
            <a:r>
              <a:rPr lang="en-US" dirty="0" err="1" smtClean="0"/>
              <a:t>birefringent</a:t>
            </a:r>
            <a:r>
              <a:rPr lang="en-US" dirty="0" smtClean="0"/>
              <a:t> filter consists of two </a:t>
            </a:r>
            <a:r>
              <a:rPr lang="en-US" dirty="0" err="1" smtClean="0"/>
              <a:t>polarizers</a:t>
            </a:r>
            <a:r>
              <a:rPr lang="en-US" dirty="0" smtClean="0"/>
              <a:t> and a crystalline quartz plate </a:t>
            </a:r>
            <a:r>
              <a:rPr lang="en-US" dirty="0" err="1" smtClean="0"/>
              <a:t>cutted</a:t>
            </a:r>
            <a:r>
              <a:rPr lang="en-US" dirty="0" smtClean="0"/>
              <a:t> parallel with crystal axis. The thickness of the plate depends on wavelengths we want to separate. For already given example of Sodium doublet it gives the thickness of </a:t>
            </a:r>
            <a:r>
              <a:rPr lang="en-US" dirty="0" err="1" smtClean="0"/>
              <a:t>approximatelly</a:t>
            </a:r>
            <a:r>
              <a:rPr lang="en-US" dirty="0" smtClean="0"/>
              <a:t> 31.8 mm (depends also on operated temperature). These types of filters are very exact optical devices and it is necessary to hold very exact manufacture thickness tolerances.</a:t>
            </a:r>
          </a:p>
          <a:p>
            <a:endParaRPr lang="cs-CZ" dirty="0"/>
          </a:p>
        </p:txBody>
      </p:sp>
      <p:pic>
        <p:nvPicPr>
          <p:cNvPr id="10" name="Zástupný symbol pro obsah 9" descr="wood_filter.png"/>
          <p:cNvPicPr>
            <a:picLocks noGrp="1" noChangeAspect="1"/>
          </p:cNvPicPr>
          <p:nvPr>
            <p:ph sz="quarter" idx="2"/>
          </p:nvPr>
        </p:nvPicPr>
        <p:blipFill>
          <a:blip r:embed="rId2" cstate="print">
            <a:lum contrast="30000"/>
          </a:blip>
          <a:stretch>
            <a:fillRect/>
          </a:stretch>
        </p:blipFill>
        <p:spPr>
          <a:xfrm>
            <a:off x="4285670" y="2420888"/>
            <a:ext cx="3627010" cy="2930624"/>
          </a:xfr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smtClean="0"/>
              <a:t>Lyot</a:t>
            </a:r>
            <a:r>
              <a:rPr lang="cs-CZ" b="1" dirty="0" smtClean="0"/>
              <a:t> </a:t>
            </a:r>
            <a:r>
              <a:rPr lang="cs-CZ" b="1" dirty="0" err="1" smtClean="0"/>
              <a:t>birefringent</a:t>
            </a:r>
            <a:r>
              <a:rPr lang="cs-CZ" b="1" dirty="0" smtClean="0"/>
              <a:t> </a:t>
            </a:r>
            <a:r>
              <a:rPr lang="cs-CZ" b="1" dirty="0" err="1" smtClean="0"/>
              <a:t>filters</a:t>
            </a:r>
            <a:endParaRPr lang="cs-CZ" dirty="0"/>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A229F504-3BAF-467C-8F21-334C0A71552D}" type="slidenum">
              <a:rPr lang="cs-CZ" smtClean="0"/>
              <a:pPr/>
              <a:t>46</a:t>
            </a:fld>
            <a:endParaRPr lang="cs-CZ"/>
          </a:p>
        </p:txBody>
      </p:sp>
      <p:sp>
        <p:nvSpPr>
          <p:cNvPr id="6" name="Zástupný symbol pro obsah 5"/>
          <p:cNvSpPr>
            <a:spLocks noGrp="1"/>
          </p:cNvSpPr>
          <p:nvPr>
            <p:ph sz="quarter" idx="1"/>
          </p:nvPr>
        </p:nvSpPr>
        <p:spPr>
          <a:xfrm>
            <a:off x="457200" y="1600200"/>
            <a:ext cx="3106688" cy="5257800"/>
          </a:xfrm>
        </p:spPr>
        <p:txBody>
          <a:bodyPr>
            <a:normAutofit fontScale="62500" lnSpcReduction="20000"/>
          </a:bodyPr>
          <a:lstStyle/>
          <a:p>
            <a:r>
              <a:rPr lang="en-US" dirty="0" smtClean="0"/>
              <a:t>This filter is in fact constructed from several Wood filters serially lined up. The thickness 'd' of the first plate is such that transmits requested wavelength and provides requested performance of the filter. Each next </a:t>
            </a:r>
            <a:r>
              <a:rPr lang="en-US" dirty="0" err="1" smtClean="0"/>
              <a:t>birefringent</a:t>
            </a:r>
            <a:r>
              <a:rPr lang="en-US" dirty="0" smtClean="0"/>
              <a:t> plate has a double width of the previous one. That provides two facts; firstly, the requested wavelength is transmitted and secondly, the unwanted transmitted wavelengths of a previous </a:t>
            </a:r>
            <a:r>
              <a:rPr lang="en-US" dirty="0" err="1" smtClean="0"/>
              <a:t>birefringent</a:t>
            </a:r>
            <a:r>
              <a:rPr lang="en-US" dirty="0" smtClean="0"/>
              <a:t> plate are filtered out. Such a cascade of </a:t>
            </a:r>
            <a:r>
              <a:rPr lang="en-US" dirty="0" err="1" smtClean="0"/>
              <a:t>birefringent</a:t>
            </a:r>
            <a:r>
              <a:rPr lang="en-US" dirty="0" smtClean="0"/>
              <a:t> plates sandwiched between </a:t>
            </a:r>
            <a:r>
              <a:rPr lang="en-US" dirty="0" err="1" smtClean="0"/>
              <a:t>polarizers</a:t>
            </a:r>
            <a:r>
              <a:rPr lang="en-US" dirty="0" smtClean="0"/>
              <a:t> provides high performance filter with a half-width in order of 1/100 nanometers</a:t>
            </a:r>
            <a:endParaRPr lang="cs-CZ" dirty="0"/>
          </a:p>
        </p:txBody>
      </p:sp>
      <p:pic>
        <p:nvPicPr>
          <p:cNvPr id="8" name="Zástupný symbol pro obsah 7" descr="lyot_filter.png"/>
          <p:cNvPicPr>
            <a:picLocks noGrp="1" noChangeAspect="1"/>
          </p:cNvPicPr>
          <p:nvPr>
            <p:ph sz="quarter" idx="2"/>
          </p:nvPr>
        </p:nvPicPr>
        <p:blipFill>
          <a:blip r:embed="rId2" cstate="print"/>
          <a:stretch>
            <a:fillRect/>
          </a:stretch>
        </p:blipFill>
        <p:spPr>
          <a:xfrm>
            <a:off x="4572000" y="1412776"/>
            <a:ext cx="2540220" cy="2103302"/>
          </a:xfrm>
        </p:spPr>
      </p:pic>
      <p:pic>
        <p:nvPicPr>
          <p:cNvPr id="9" name="Obrázek 8" descr="lyot.png"/>
          <p:cNvPicPr>
            <a:picLocks noChangeAspect="1"/>
          </p:cNvPicPr>
          <p:nvPr/>
        </p:nvPicPr>
        <p:blipFill>
          <a:blip r:embed="rId3" cstate="print"/>
          <a:stretch>
            <a:fillRect/>
          </a:stretch>
        </p:blipFill>
        <p:spPr>
          <a:xfrm>
            <a:off x="3155842" y="2996952"/>
            <a:ext cx="4949291" cy="3711968"/>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Dye laser</a:t>
            </a:r>
            <a:endParaRPr lang="en-US" dirty="0"/>
          </a:p>
        </p:txBody>
      </p:sp>
      <p:sp>
        <p:nvSpPr>
          <p:cNvPr id="8" name="Zástupný symbol pro text 7"/>
          <p:cNvSpPr>
            <a:spLocks noGrp="1"/>
          </p:cNvSpPr>
          <p:nvPr>
            <p:ph type="body" sz="half" idx="1"/>
          </p:nvPr>
        </p:nvSpPr>
        <p:spPr>
          <a:xfrm>
            <a:off x="457200" y="1600200"/>
            <a:ext cx="8229600" cy="1277911"/>
          </a:xfrm>
        </p:spPr>
        <p:txBody>
          <a:bodyPr numCol="2">
            <a:normAutofit lnSpcReduction="10000"/>
          </a:bodyPr>
          <a:lstStyle/>
          <a:p>
            <a:pPr marL="514350" indent="-514350">
              <a:buClr>
                <a:schemeClr val="tx1">
                  <a:lumMod val="95000"/>
                </a:schemeClr>
              </a:buClr>
              <a:buSzPct val="100000"/>
              <a:buFont typeface="+mj-lt"/>
              <a:buAutoNum type="arabicPeriod"/>
            </a:pPr>
            <a:r>
              <a:rPr lang="en-US" dirty="0" smtClean="0"/>
              <a:t>Mirror (tuning)</a:t>
            </a:r>
          </a:p>
          <a:p>
            <a:pPr marL="514350" indent="-514350">
              <a:buClr>
                <a:schemeClr val="tx1">
                  <a:lumMod val="95000"/>
                </a:schemeClr>
              </a:buClr>
              <a:buSzPct val="100000"/>
              <a:buFont typeface="+mj-lt"/>
              <a:buAutoNum type="arabicPeriod"/>
            </a:pPr>
            <a:r>
              <a:rPr lang="en-US" dirty="0" smtClean="0"/>
              <a:t>Gr</a:t>
            </a:r>
            <a:r>
              <a:rPr lang="cs-CZ" dirty="0" err="1" smtClean="0"/>
              <a:t>ating</a:t>
            </a:r>
            <a:endParaRPr lang="en-US" dirty="0" smtClean="0"/>
          </a:p>
          <a:p>
            <a:pPr marL="514350" indent="-514350">
              <a:buClr>
                <a:schemeClr val="tx1">
                  <a:lumMod val="95000"/>
                </a:schemeClr>
              </a:buClr>
              <a:buSzPct val="100000"/>
              <a:buFont typeface="+mj-lt"/>
              <a:buAutoNum type="arabicPeriod"/>
            </a:pPr>
            <a:r>
              <a:rPr lang="en-US" dirty="0" smtClean="0"/>
              <a:t>Beam expander</a:t>
            </a:r>
          </a:p>
          <a:p>
            <a:pPr marL="514350" indent="-514350">
              <a:buClr>
                <a:schemeClr val="tx1">
                  <a:lumMod val="95000"/>
                </a:schemeClr>
              </a:buClr>
              <a:buSzPct val="100000"/>
              <a:buFont typeface="+mj-lt"/>
              <a:buAutoNum type="arabicPeriod"/>
            </a:pPr>
            <a:r>
              <a:rPr lang="en-US" dirty="0" smtClean="0"/>
              <a:t>cuvette with dye</a:t>
            </a:r>
          </a:p>
          <a:p>
            <a:pPr marL="514350" indent="-514350">
              <a:buClr>
                <a:schemeClr val="tx1">
                  <a:lumMod val="95000"/>
                </a:schemeClr>
              </a:buClr>
              <a:buSzPct val="100000"/>
              <a:buFont typeface="+mj-lt"/>
              <a:buAutoNum type="arabicPeriod"/>
            </a:pPr>
            <a:r>
              <a:rPr lang="en-US" dirty="0" smtClean="0"/>
              <a:t>Resonator mirror</a:t>
            </a:r>
          </a:p>
          <a:p>
            <a:pPr marL="514350" indent="-514350">
              <a:buClr>
                <a:schemeClr val="tx1">
                  <a:lumMod val="95000"/>
                </a:schemeClr>
              </a:buClr>
              <a:buSzPct val="100000"/>
              <a:buFont typeface="+mj-lt"/>
              <a:buAutoNum type="arabicPeriod"/>
            </a:pPr>
            <a:r>
              <a:rPr lang="en-US" dirty="0" smtClean="0"/>
              <a:t>Pumping (by laser)</a:t>
            </a:r>
            <a:endParaRPr lang="en-US" dirty="0"/>
          </a:p>
        </p:txBody>
      </p:sp>
      <p:pic>
        <p:nvPicPr>
          <p:cNvPr id="10" name="Zástupný symbol pro obsah 9" descr="barvivový_laser.tif"/>
          <p:cNvPicPr>
            <a:picLocks noGrp="1" noChangeAspect="1"/>
          </p:cNvPicPr>
          <p:nvPr>
            <p:ph sz="half" idx="2"/>
          </p:nvPr>
        </p:nvPicPr>
        <p:blipFill>
          <a:blip r:embed="rId2" cstate="print"/>
          <a:srcRect t="3796" b="16089"/>
          <a:stretch>
            <a:fillRect/>
          </a:stretch>
        </p:blipFill>
        <p:spPr>
          <a:xfrm>
            <a:off x="1274164" y="2885607"/>
            <a:ext cx="6550701" cy="3536301"/>
          </a:xfrm>
        </p:spPr>
      </p:pic>
      <p:sp>
        <p:nvSpPr>
          <p:cNvPr id="5" name="Zástupný symbol pro datum 4"/>
          <p:cNvSpPr>
            <a:spLocks noGrp="1"/>
          </p:cNvSpPr>
          <p:nvPr>
            <p:ph type="dt" sz="half" idx="10"/>
          </p:nvPr>
        </p:nvSpPr>
        <p:spPr/>
        <p:txBody>
          <a:bodyPr/>
          <a:lstStyle/>
          <a:p>
            <a:pPr>
              <a:defRPr/>
            </a:pPr>
            <a:r>
              <a:rPr lang="en-US" dirty="0" smtClean="0"/>
              <a:t>2010</a:t>
            </a:r>
            <a:endParaRPr lang="en-US" dirty="0"/>
          </a:p>
        </p:txBody>
      </p:sp>
      <p:sp>
        <p:nvSpPr>
          <p:cNvPr id="6" name="Zástupný symbol pro zápatí 5"/>
          <p:cNvSpPr>
            <a:spLocks noGrp="1"/>
          </p:cNvSpPr>
          <p:nvPr>
            <p:ph type="ftr" sz="quarter" idx="11"/>
          </p:nvPr>
        </p:nvSpPr>
        <p:spPr/>
        <p:txBody>
          <a:bodyPr/>
          <a:lstStyle/>
          <a:p>
            <a:pPr>
              <a:defRPr/>
            </a:pPr>
            <a:r>
              <a:rPr lang="en-US" dirty="0" smtClean="0"/>
              <a:t>prof. </a:t>
            </a:r>
            <a:r>
              <a:rPr lang="en-US" dirty="0" err="1" smtClean="0"/>
              <a:t>Otruba</a:t>
            </a:r>
            <a:endParaRPr lang="en-US" dirty="0"/>
          </a:p>
        </p:txBody>
      </p:sp>
      <p:sp>
        <p:nvSpPr>
          <p:cNvPr id="7" name="Zástupný symbol pro číslo snímku 6"/>
          <p:cNvSpPr>
            <a:spLocks noGrp="1"/>
          </p:cNvSpPr>
          <p:nvPr>
            <p:ph type="sldNum" sz="quarter" idx="12"/>
          </p:nvPr>
        </p:nvSpPr>
        <p:spPr/>
        <p:txBody>
          <a:bodyPr/>
          <a:lstStyle/>
          <a:p>
            <a:pPr>
              <a:defRPr/>
            </a:pPr>
            <a:fld id="{CC2297CF-B71E-47AA-8759-A01CB44B909C}" type="slidenum">
              <a:rPr lang="en-US" smtClean="0"/>
              <a:pPr>
                <a:defRPr/>
              </a:pPr>
              <a:t>47</a:t>
            </a:fld>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Picosecond</a:t>
            </a:r>
            <a:r>
              <a:rPr lang="cs-CZ" dirty="0"/>
              <a:t> laser</a:t>
            </a:r>
            <a:endParaRPr lang="cs-CZ" dirty="0"/>
          </a:p>
        </p:txBody>
      </p:sp>
      <p:pic>
        <p:nvPicPr>
          <p:cNvPr id="8" name="Zástupný symbol pro obsah 7" descr="img056c.tif"/>
          <p:cNvPicPr>
            <a:picLocks noGrp="1" noChangeAspect="1"/>
          </p:cNvPicPr>
          <p:nvPr>
            <p:ph sz="half" idx="2"/>
          </p:nvPr>
        </p:nvPicPr>
        <p:blipFill>
          <a:blip r:embed="rId2" cstate="print"/>
          <a:stretch>
            <a:fillRect/>
          </a:stretch>
        </p:blipFill>
        <p:spPr>
          <a:xfrm>
            <a:off x="539552" y="5171948"/>
            <a:ext cx="7560840" cy="1307060"/>
          </a:xfrm>
        </p:spPr>
      </p:pic>
      <p:sp>
        <p:nvSpPr>
          <p:cNvPr id="5" name="Zástupný symbol pro datum 4"/>
          <p:cNvSpPr>
            <a:spLocks noGrp="1"/>
          </p:cNvSpPr>
          <p:nvPr>
            <p:ph type="dt" sz="half" idx="10"/>
          </p:nvPr>
        </p:nvSpPr>
        <p:spPr/>
        <p:txBody>
          <a:bodyPr/>
          <a:lstStyle/>
          <a:p>
            <a:pPr>
              <a:defRPr/>
            </a:pPr>
            <a:r>
              <a:rPr lang="cs-CZ" smtClean="0"/>
              <a:t>2010</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08426328-110C-4878-B745-89D8654F0667}" type="slidenum">
              <a:rPr lang="cs-CZ" smtClean="0"/>
              <a:pPr>
                <a:defRPr/>
              </a:pPr>
              <a:t>48</a:t>
            </a:fld>
            <a:endParaRPr lang="cs-CZ"/>
          </a:p>
        </p:txBody>
      </p:sp>
      <p:pic>
        <p:nvPicPr>
          <p:cNvPr id="9" name="Obrázek 8" descr="img056b.tif"/>
          <p:cNvPicPr>
            <a:picLocks noChangeAspect="1"/>
          </p:cNvPicPr>
          <p:nvPr/>
        </p:nvPicPr>
        <p:blipFill>
          <a:blip r:embed="rId3" cstate="print"/>
          <a:stretch>
            <a:fillRect/>
          </a:stretch>
        </p:blipFill>
        <p:spPr>
          <a:xfrm>
            <a:off x="395536" y="1340768"/>
            <a:ext cx="7980090" cy="3722019"/>
          </a:xfrm>
          <a:prstGeom prst="rect">
            <a:avLst/>
          </a:prstGeom>
        </p:spPr>
      </p:pic>
      <p:sp>
        <p:nvSpPr>
          <p:cNvPr id="10" name="TextovéPole 9"/>
          <p:cNvSpPr txBox="1"/>
          <p:nvPr/>
        </p:nvSpPr>
        <p:spPr>
          <a:xfrm>
            <a:off x="611560" y="4149080"/>
            <a:ext cx="2191626" cy="1200329"/>
          </a:xfrm>
          <a:prstGeom prst="rect">
            <a:avLst/>
          </a:prstGeom>
          <a:noFill/>
        </p:spPr>
        <p:txBody>
          <a:bodyPr wrap="none" rtlCol="0">
            <a:spAutoFit/>
          </a:bodyPr>
          <a:lstStyle/>
          <a:p>
            <a:r>
              <a:rPr lang="el-GR" dirty="0" smtClean="0">
                <a:latin typeface="Arial"/>
                <a:cs typeface="Arial"/>
              </a:rPr>
              <a:t>Δλ</a:t>
            </a:r>
            <a:r>
              <a:rPr lang="cs-CZ" dirty="0" smtClean="0">
                <a:latin typeface="Arial"/>
                <a:cs typeface="Arial"/>
              </a:rPr>
              <a:t>= 570 – 1000 </a:t>
            </a:r>
            <a:r>
              <a:rPr lang="cs-CZ" dirty="0" err="1" smtClean="0">
                <a:latin typeface="Arial"/>
                <a:cs typeface="Arial"/>
              </a:rPr>
              <a:t>nm</a:t>
            </a:r>
            <a:endParaRPr lang="cs-CZ" dirty="0" smtClean="0">
              <a:latin typeface="Arial"/>
              <a:cs typeface="Arial"/>
            </a:endParaRPr>
          </a:p>
          <a:p>
            <a:r>
              <a:rPr lang="el-GR" dirty="0" smtClean="0">
                <a:latin typeface="Lucida Sans Unicode"/>
                <a:cs typeface="Lucida Sans Unicode"/>
              </a:rPr>
              <a:t>Τ</a:t>
            </a:r>
            <a:r>
              <a:rPr lang="cs-CZ" baseline="-25000" dirty="0" err="1" smtClean="0">
                <a:latin typeface="Lucida Sans Unicode"/>
                <a:cs typeface="Lucida Sans Unicode"/>
              </a:rPr>
              <a:t>ip</a:t>
            </a:r>
            <a:r>
              <a:rPr lang="cs-CZ" baseline="-25000" dirty="0" smtClean="0">
                <a:latin typeface="Lucida Sans Unicode"/>
                <a:cs typeface="Lucida Sans Unicode"/>
              </a:rPr>
              <a:t> </a:t>
            </a:r>
            <a:r>
              <a:rPr lang="cs-CZ" dirty="0" smtClean="0">
                <a:latin typeface="Arial"/>
                <a:cs typeface="Arial"/>
              </a:rPr>
              <a:t>≈</a:t>
            </a:r>
            <a:r>
              <a:rPr lang="cs-CZ" baseline="-25000" dirty="0" smtClean="0">
                <a:latin typeface="Lucida Sans Unicode"/>
                <a:cs typeface="Lucida Sans Unicode"/>
              </a:rPr>
              <a:t> </a:t>
            </a:r>
            <a:r>
              <a:rPr lang="cs-CZ" dirty="0" smtClean="0">
                <a:latin typeface="Lucida Sans Unicode"/>
                <a:cs typeface="Lucida Sans Unicode"/>
              </a:rPr>
              <a:t>200 </a:t>
            </a:r>
            <a:r>
              <a:rPr lang="cs-CZ" dirty="0" err="1" smtClean="0">
                <a:latin typeface="Lucida Sans Unicode"/>
                <a:cs typeface="Lucida Sans Unicode"/>
              </a:rPr>
              <a:t>ps</a:t>
            </a:r>
            <a:endParaRPr lang="cs-CZ" dirty="0" smtClean="0">
              <a:latin typeface="Lucida Sans Unicode"/>
              <a:cs typeface="Lucida Sans Unicode"/>
            </a:endParaRPr>
          </a:p>
          <a:p>
            <a:r>
              <a:rPr lang="el-GR" dirty="0" smtClean="0">
                <a:latin typeface="Lucida Sans Unicode"/>
                <a:cs typeface="Lucida Sans Unicode"/>
              </a:rPr>
              <a:t>τ</a:t>
            </a:r>
            <a:r>
              <a:rPr lang="cs-CZ" baseline="-25000" dirty="0" smtClean="0">
                <a:latin typeface="Lucida Sans Unicode"/>
                <a:cs typeface="Lucida Sans Unicode"/>
              </a:rPr>
              <a:t>id</a:t>
            </a:r>
            <a:r>
              <a:rPr lang="cs-CZ" dirty="0" smtClean="0">
                <a:latin typeface="Arial"/>
                <a:cs typeface="Arial"/>
              </a:rPr>
              <a:t> ≈ 0,8 - 50 </a:t>
            </a:r>
            <a:r>
              <a:rPr lang="cs-CZ" dirty="0" err="1" smtClean="0">
                <a:latin typeface="Arial"/>
                <a:cs typeface="Arial"/>
              </a:rPr>
              <a:t>ps</a:t>
            </a:r>
            <a:endParaRPr lang="cs-CZ" dirty="0" smtClean="0">
              <a:latin typeface="Arial"/>
              <a:cs typeface="Arial"/>
            </a:endParaRPr>
          </a:p>
          <a:p>
            <a:r>
              <a:rPr lang="cs-CZ" dirty="0" smtClean="0">
                <a:latin typeface="Arial"/>
                <a:cs typeface="Arial"/>
              </a:rPr>
              <a:t>f = 50 – 150 MHz</a:t>
            </a:r>
            <a:endParaRPr lang="cs-CZ"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a:t>
            </a:r>
            <a:r>
              <a:rPr lang="en-US" dirty="0" smtClean="0"/>
              <a:t>ode-locked</a:t>
            </a:r>
            <a:r>
              <a:rPr lang="cs-CZ" dirty="0" smtClean="0"/>
              <a:t> d</a:t>
            </a:r>
            <a:r>
              <a:rPr lang="en-US" dirty="0" smtClean="0"/>
              <a:t>ye laser</a:t>
            </a:r>
            <a:endParaRPr lang="cs-CZ" dirty="0"/>
          </a:p>
        </p:txBody>
      </p:sp>
      <p:pic>
        <p:nvPicPr>
          <p:cNvPr id="8" name="Zástupný symbol pro obsah 7" descr="img051a.tif"/>
          <p:cNvPicPr>
            <a:picLocks noGrp="1" noChangeAspect="1"/>
          </p:cNvPicPr>
          <p:nvPr>
            <p:ph sz="half" idx="2"/>
          </p:nvPr>
        </p:nvPicPr>
        <p:blipFill>
          <a:blip r:embed="rId2" cstate="print"/>
          <a:stretch>
            <a:fillRect/>
          </a:stretch>
        </p:blipFill>
        <p:spPr>
          <a:xfrm>
            <a:off x="467544" y="1700808"/>
            <a:ext cx="7786629" cy="4070078"/>
          </a:xfrm>
        </p:spPr>
      </p:pic>
      <p:sp>
        <p:nvSpPr>
          <p:cNvPr id="5" name="Zástupný symbol pro datum 4"/>
          <p:cNvSpPr>
            <a:spLocks noGrp="1"/>
          </p:cNvSpPr>
          <p:nvPr>
            <p:ph type="dt" sz="half" idx="10"/>
          </p:nvPr>
        </p:nvSpPr>
        <p:spPr/>
        <p:txBody>
          <a:bodyPr/>
          <a:lstStyle/>
          <a:p>
            <a:pPr>
              <a:defRPr/>
            </a:pPr>
            <a:r>
              <a:rPr lang="cs-CZ" smtClean="0"/>
              <a:t>2010</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08426328-110C-4878-B745-89D8654F0667}" type="slidenum">
              <a:rPr lang="cs-CZ" smtClean="0"/>
              <a:pPr>
                <a:defRPr/>
              </a:pPr>
              <a:t>49</a:t>
            </a:fld>
            <a:endParaRPr lang="cs-CZ"/>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quarter" idx="4294967295"/>
          </p:nvPr>
        </p:nvSpPr>
        <p:spPr>
          <a:xfrm>
            <a:off x="457200" y="6243638"/>
            <a:ext cx="2133600" cy="457200"/>
          </a:xfrm>
          <a:prstGeom prst="rect">
            <a:avLst/>
          </a:prstGeom>
        </p:spPr>
        <p:txBody>
          <a:bodyPr/>
          <a:lstStyle/>
          <a:p>
            <a:pPr>
              <a:defRPr/>
            </a:pPr>
            <a:r>
              <a:rPr lang="en-US" dirty="0" smtClean="0"/>
              <a:t>2010</a:t>
            </a:r>
            <a:endParaRPr lang="en-US" dirty="0"/>
          </a:p>
        </p:txBody>
      </p:sp>
      <p:sp>
        <p:nvSpPr>
          <p:cNvPr id="5" name="Zástupný symbol pro zápatí 4"/>
          <p:cNvSpPr>
            <a:spLocks noGrp="1"/>
          </p:cNvSpPr>
          <p:nvPr>
            <p:ph type="ftr" sz="quarter" idx="4294967295"/>
          </p:nvPr>
        </p:nvSpPr>
        <p:spPr>
          <a:xfrm>
            <a:off x="3124200" y="6248400"/>
            <a:ext cx="2895600" cy="457200"/>
          </a:xfrm>
          <a:prstGeom prst="rect">
            <a:avLst/>
          </a:prstGeom>
        </p:spPr>
        <p:txBody>
          <a:bodyPr/>
          <a:lstStyle/>
          <a:p>
            <a:pPr>
              <a:defRPr/>
            </a:pPr>
            <a:r>
              <a:rPr lang="en-US" dirty="0" smtClean="0"/>
              <a:t>prof. </a:t>
            </a:r>
            <a:r>
              <a:rPr lang="en-US" dirty="0" err="1" smtClean="0"/>
              <a:t>Otruba</a:t>
            </a:r>
            <a:endParaRPr lang="en-US" dirty="0"/>
          </a:p>
        </p:txBody>
      </p:sp>
      <p:sp>
        <p:nvSpPr>
          <p:cNvPr id="6" name="Zástupný symbol pro číslo snímku 5"/>
          <p:cNvSpPr>
            <a:spLocks noGrp="1"/>
          </p:cNvSpPr>
          <p:nvPr>
            <p:ph type="sldNum" sz="quarter" idx="4294967295"/>
          </p:nvPr>
        </p:nvSpPr>
        <p:spPr>
          <a:xfrm>
            <a:off x="6553200" y="6243638"/>
            <a:ext cx="2133600" cy="457200"/>
          </a:xfrm>
          <a:prstGeom prst="rect">
            <a:avLst/>
          </a:prstGeom>
        </p:spPr>
        <p:txBody>
          <a:bodyPr/>
          <a:lstStyle/>
          <a:p>
            <a:pPr>
              <a:defRPr/>
            </a:pPr>
            <a:fld id="{BB55A759-6077-464D-A1BB-89770F4C1745}" type="slidenum">
              <a:rPr lang="en-US" smtClean="0"/>
              <a:pPr>
                <a:defRPr/>
              </a:pPr>
              <a:t>5</a:t>
            </a:fld>
            <a:endParaRPr lang="en-US" dirty="0"/>
          </a:p>
        </p:txBody>
      </p:sp>
      <p:sp>
        <p:nvSpPr>
          <p:cNvPr id="25602" name="Rectangle 2"/>
          <p:cNvSpPr>
            <a:spLocks noGrp="1" noChangeArrowheads="1"/>
          </p:cNvSpPr>
          <p:nvPr>
            <p:ph type="title"/>
          </p:nvPr>
        </p:nvSpPr>
        <p:spPr/>
        <p:txBody>
          <a:bodyPr>
            <a:normAutofit fontScale="90000"/>
          </a:bodyPr>
          <a:lstStyle/>
          <a:p>
            <a:pPr>
              <a:defRPr/>
            </a:pPr>
            <a:r>
              <a:rPr lang="en-US" sz="4000" dirty="0" smtClean="0"/>
              <a:t>diagram of chromium energy levels in ruby laser</a:t>
            </a:r>
          </a:p>
        </p:txBody>
      </p:sp>
      <p:pic>
        <p:nvPicPr>
          <p:cNvPr id="45062" name="Picture 3"/>
          <p:cNvPicPr>
            <a:picLocks noGrp="1" noChangeAspect="1" noChangeArrowheads="1"/>
          </p:cNvPicPr>
          <p:nvPr>
            <p:ph type="body" idx="1"/>
          </p:nvPr>
        </p:nvPicPr>
        <p:blipFill>
          <a:blip r:embed="rId2" cstate="print"/>
          <a:srcRect/>
          <a:stretch>
            <a:fillRect/>
          </a:stretch>
        </p:blipFill>
        <p:spPr>
          <a:xfrm>
            <a:off x="1042988" y="1606550"/>
            <a:ext cx="7058025" cy="4695825"/>
          </a:xfr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Nadpis 11"/>
          <p:cNvSpPr>
            <a:spLocks noGrp="1"/>
          </p:cNvSpPr>
          <p:nvPr>
            <p:ph type="title"/>
          </p:nvPr>
        </p:nvSpPr>
        <p:spPr/>
        <p:txBody>
          <a:bodyPr/>
          <a:lstStyle/>
          <a:p>
            <a:r>
              <a:rPr lang="en-US" dirty="0" smtClean="0"/>
              <a:t>Types of dyes for lasers</a:t>
            </a:r>
            <a:endParaRPr lang="en-US" dirty="0"/>
          </a:p>
        </p:txBody>
      </p:sp>
      <p:graphicFrame>
        <p:nvGraphicFramePr>
          <p:cNvPr id="11" name="Zástupný symbol pro obsah 10"/>
          <p:cNvGraphicFramePr>
            <a:graphicFrameLocks noGrp="1"/>
          </p:cNvGraphicFramePr>
          <p:nvPr>
            <p:ph sz="quarter" idx="1"/>
            <p:extLst>
              <p:ext uri="{D42A27DB-BD31-4B8C-83A1-F6EECF244321}">
                <p14:modId xmlns:p14="http://schemas.microsoft.com/office/powerpoint/2010/main" val="3051660167"/>
              </p:ext>
            </p:extLst>
          </p:nvPr>
        </p:nvGraphicFramePr>
        <p:xfrm>
          <a:off x="457200" y="1600200"/>
          <a:ext cx="7467628" cy="4618840"/>
        </p:xfrm>
        <a:graphic>
          <a:graphicData uri="http://schemas.openxmlformats.org/drawingml/2006/table">
            <a:tbl>
              <a:tblPr firstRow="1" bandRow="1">
                <a:tableStyleId>{93296810-A885-4BE3-A3E7-6D5BEEA58F35}</a:tableStyleId>
              </a:tblPr>
              <a:tblGrid>
                <a:gridCol w="3747240"/>
                <a:gridCol w="3720388"/>
              </a:tblGrid>
              <a:tr h="589520">
                <a:tc>
                  <a:txBody>
                    <a:bodyPr/>
                    <a:lstStyle/>
                    <a:p>
                      <a:pPr algn="ctr"/>
                      <a:r>
                        <a:rPr lang="cs-CZ" dirty="0"/>
                        <a:t>Rozsah emise(</a:t>
                      </a:r>
                      <a:r>
                        <a:rPr lang="cs-CZ" dirty="0" err="1"/>
                        <a:t>nm</a:t>
                      </a:r>
                      <a:r>
                        <a:rPr lang="cs-CZ" dirty="0" smtClean="0"/>
                        <a:t>)</a:t>
                      </a:r>
                      <a:endParaRPr lang="cs-CZ" dirty="0"/>
                    </a:p>
                  </a:txBody>
                  <a:tcPr marL="41068" marR="41068" marT="38100" marB="381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smtClean="0"/>
                        <a:t>Strukturní typ</a:t>
                      </a:r>
                    </a:p>
                    <a:p>
                      <a:pPr algn="ctr"/>
                      <a:endParaRPr lang="cs-CZ" dirty="0"/>
                    </a:p>
                  </a:txBody>
                  <a:tcPr marL="98564" marR="98564"/>
                </a:tc>
              </a:tr>
              <a:tr h="497345">
                <a:tc>
                  <a:txBody>
                    <a:bodyPr/>
                    <a:lstStyle/>
                    <a:p>
                      <a:pPr algn="ctr"/>
                      <a:r>
                        <a:rPr lang="cs-CZ" dirty="0"/>
                        <a:t>340 - </a:t>
                      </a:r>
                      <a:r>
                        <a:rPr lang="cs-CZ" dirty="0" smtClean="0"/>
                        <a:t>430</a:t>
                      </a:r>
                      <a:endParaRPr lang="cs-CZ" dirty="0"/>
                    </a:p>
                  </a:txBody>
                  <a:tcPr marL="98564" marR="9856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noProof="0" dirty="0" smtClean="0"/>
                        <a:t>stilbenes</a:t>
                      </a:r>
                      <a:endParaRPr lang="en-US" noProof="0" dirty="0" smtClean="0"/>
                    </a:p>
                  </a:txBody>
                  <a:tcPr marL="98564" marR="98564"/>
                </a:tc>
              </a:tr>
              <a:tr h="497345">
                <a:tc>
                  <a:txBody>
                    <a:bodyPr/>
                    <a:lstStyle/>
                    <a:p>
                      <a:pPr algn="ctr"/>
                      <a:r>
                        <a:rPr lang="cs-CZ" dirty="0"/>
                        <a:t>360 - </a:t>
                      </a:r>
                      <a:r>
                        <a:rPr lang="cs-CZ" dirty="0" smtClean="0"/>
                        <a:t>480</a:t>
                      </a:r>
                      <a:endParaRPr lang="cs-CZ" dirty="0"/>
                    </a:p>
                  </a:txBody>
                  <a:tcPr marL="98564" marR="9856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noProof="0" dirty="0" err="1" smtClean="0"/>
                        <a:t>oxazoles</a:t>
                      </a:r>
                      <a:endParaRPr lang="en-US" noProof="0" dirty="0" smtClean="0"/>
                    </a:p>
                  </a:txBody>
                  <a:tcPr marL="98564" marR="98564"/>
                </a:tc>
              </a:tr>
              <a:tr h="497345">
                <a:tc>
                  <a:txBody>
                    <a:bodyPr/>
                    <a:lstStyle/>
                    <a:p>
                      <a:pPr algn="ctr"/>
                      <a:r>
                        <a:rPr lang="cs-CZ" dirty="0"/>
                        <a:t>410 - </a:t>
                      </a:r>
                      <a:r>
                        <a:rPr lang="cs-CZ" dirty="0" smtClean="0"/>
                        <a:t>440</a:t>
                      </a:r>
                      <a:endParaRPr lang="cs-CZ" dirty="0"/>
                    </a:p>
                  </a:txBody>
                  <a:tcPr marL="98564" marR="9856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noProof="0" dirty="0" smtClean="0"/>
                        <a:t>anthracenes</a:t>
                      </a:r>
                      <a:endParaRPr lang="en-US" noProof="0" dirty="0" smtClean="0"/>
                    </a:p>
                  </a:txBody>
                  <a:tcPr marL="98564" marR="98564"/>
                </a:tc>
              </a:tr>
              <a:tr h="497345">
                <a:tc>
                  <a:txBody>
                    <a:bodyPr/>
                    <a:lstStyle/>
                    <a:p>
                      <a:pPr algn="ctr"/>
                      <a:r>
                        <a:rPr lang="cs-CZ" dirty="0"/>
                        <a:t>440 - </a:t>
                      </a:r>
                      <a:r>
                        <a:rPr lang="cs-CZ" dirty="0" smtClean="0"/>
                        <a:t>520</a:t>
                      </a:r>
                      <a:endParaRPr lang="cs-CZ" dirty="0"/>
                    </a:p>
                  </a:txBody>
                  <a:tcPr marL="98564" marR="9856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noProof="0" dirty="0" err="1" smtClean="0"/>
                        <a:t>acridines</a:t>
                      </a:r>
                      <a:endParaRPr lang="en-US" noProof="0" dirty="0" smtClean="0"/>
                    </a:p>
                  </a:txBody>
                  <a:tcPr marL="98564" marR="98564"/>
                </a:tc>
              </a:tr>
              <a:tr h="497345">
                <a:tc>
                  <a:txBody>
                    <a:bodyPr/>
                    <a:lstStyle/>
                    <a:p>
                      <a:pPr algn="ctr"/>
                      <a:r>
                        <a:rPr lang="cs-CZ" dirty="0"/>
                        <a:t>460 - </a:t>
                      </a:r>
                      <a:r>
                        <a:rPr lang="cs-CZ" dirty="0" smtClean="0"/>
                        <a:t>540</a:t>
                      </a:r>
                      <a:endParaRPr lang="cs-CZ" dirty="0"/>
                    </a:p>
                  </a:txBody>
                  <a:tcPr marL="98564" marR="9856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noProof="0" dirty="0" err="1" smtClean="0"/>
                        <a:t>coumarins</a:t>
                      </a:r>
                      <a:endParaRPr lang="en-US" noProof="0" dirty="0" smtClean="0"/>
                    </a:p>
                  </a:txBody>
                  <a:tcPr marL="98564" marR="98564"/>
                </a:tc>
              </a:tr>
              <a:tr h="497345">
                <a:tc>
                  <a:txBody>
                    <a:bodyPr/>
                    <a:lstStyle/>
                    <a:p>
                      <a:pPr algn="ctr"/>
                      <a:r>
                        <a:rPr lang="cs-CZ" dirty="0"/>
                        <a:t>510 - </a:t>
                      </a:r>
                      <a:r>
                        <a:rPr lang="cs-CZ" dirty="0" smtClean="0"/>
                        <a:t>700</a:t>
                      </a:r>
                      <a:endParaRPr lang="cs-CZ" dirty="0"/>
                    </a:p>
                  </a:txBody>
                  <a:tcPr marL="98564" marR="9856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noProof="0" dirty="0" err="1" smtClean="0"/>
                        <a:t>xanthenes</a:t>
                      </a:r>
                      <a:endParaRPr lang="en-US" noProof="0" dirty="0" smtClean="0"/>
                    </a:p>
                  </a:txBody>
                  <a:tcPr marL="98564" marR="98564"/>
                </a:tc>
              </a:tr>
              <a:tr h="497345">
                <a:tc>
                  <a:txBody>
                    <a:bodyPr/>
                    <a:lstStyle/>
                    <a:p>
                      <a:pPr algn="ctr"/>
                      <a:r>
                        <a:rPr lang="cs-CZ" dirty="0"/>
                        <a:t>540 - </a:t>
                      </a:r>
                      <a:r>
                        <a:rPr lang="cs-CZ" dirty="0" smtClean="0"/>
                        <a:t>1200</a:t>
                      </a:r>
                      <a:endParaRPr lang="cs-CZ" dirty="0"/>
                    </a:p>
                  </a:txBody>
                  <a:tcPr marL="98564" marR="9856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noProof="0" dirty="0" err="1" smtClean="0"/>
                        <a:t>cyanines</a:t>
                      </a:r>
                      <a:endParaRPr lang="en-US" noProof="0" dirty="0" smtClean="0"/>
                    </a:p>
                  </a:txBody>
                  <a:tcPr marL="98564" marR="98564"/>
                </a:tc>
              </a:tr>
              <a:tr h="497345">
                <a:tc>
                  <a:txBody>
                    <a:bodyPr/>
                    <a:lstStyle/>
                    <a:p>
                      <a:pPr algn="ctr"/>
                      <a:r>
                        <a:rPr lang="cs-CZ" dirty="0"/>
                        <a:t>630 </a:t>
                      </a:r>
                      <a:r>
                        <a:rPr lang="cs-CZ" dirty="0" smtClean="0"/>
                        <a:t>– </a:t>
                      </a:r>
                      <a:r>
                        <a:rPr lang="cs-CZ" dirty="0"/>
                        <a:t>720 </a:t>
                      </a:r>
                    </a:p>
                  </a:txBody>
                  <a:tcPr marL="98564" marR="9856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noProof="0" dirty="0" err="1" smtClean="0"/>
                        <a:t>oxazines</a:t>
                      </a:r>
                      <a:endParaRPr lang="en-US" noProof="0" dirty="0" smtClean="0"/>
                    </a:p>
                  </a:txBody>
                  <a:tcPr marL="98564" marR="98564"/>
                </a:tc>
              </a:tr>
            </a:tbl>
          </a:graphicData>
        </a:graphic>
      </p:graphicFrame>
      <p:sp>
        <p:nvSpPr>
          <p:cNvPr id="5" name="Zástupný symbol pro datum 4"/>
          <p:cNvSpPr>
            <a:spLocks noGrp="1"/>
          </p:cNvSpPr>
          <p:nvPr>
            <p:ph type="dt" sz="half" idx="14"/>
          </p:nvPr>
        </p:nvSpPr>
        <p:spPr/>
        <p:txBody>
          <a:bodyPr/>
          <a:lstStyle/>
          <a:p>
            <a:pPr>
              <a:defRPr/>
            </a:pPr>
            <a:r>
              <a:rPr lang="en-US" dirty="0" smtClean="0"/>
              <a:t>2010</a:t>
            </a:r>
            <a:endParaRPr lang="en-US" dirty="0"/>
          </a:p>
        </p:txBody>
      </p:sp>
      <p:sp>
        <p:nvSpPr>
          <p:cNvPr id="7" name="Zástupný symbol pro číslo snímku 6"/>
          <p:cNvSpPr>
            <a:spLocks noGrp="1"/>
          </p:cNvSpPr>
          <p:nvPr>
            <p:ph type="sldNum" sz="quarter" idx="15"/>
          </p:nvPr>
        </p:nvSpPr>
        <p:spPr/>
        <p:txBody>
          <a:bodyPr/>
          <a:lstStyle/>
          <a:p>
            <a:pPr>
              <a:defRPr/>
            </a:pPr>
            <a:fld id="{08426328-110C-4878-B745-89D8654F0667}" type="slidenum">
              <a:rPr lang="en-US" smtClean="0"/>
              <a:pPr>
                <a:defRPr/>
              </a:pPr>
              <a:t>50</a:t>
            </a:fld>
            <a:endParaRPr lang="en-US" dirty="0"/>
          </a:p>
        </p:txBody>
      </p:sp>
      <p:sp>
        <p:nvSpPr>
          <p:cNvPr id="6" name="Zástupný symbol pro zápatí 5"/>
          <p:cNvSpPr>
            <a:spLocks noGrp="1"/>
          </p:cNvSpPr>
          <p:nvPr>
            <p:ph type="ftr" sz="quarter" idx="16"/>
          </p:nvPr>
        </p:nvSpPr>
        <p:spPr/>
        <p:txBody>
          <a:bodyPr/>
          <a:lstStyle/>
          <a:p>
            <a:pPr>
              <a:defRPr/>
            </a:pPr>
            <a:r>
              <a:rPr lang="en-US" dirty="0" smtClean="0"/>
              <a:t>prof. </a:t>
            </a:r>
            <a:r>
              <a:rPr lang="en-US" dirty="0" err="1" smtClean="0"/>
              <a:t>Otruba</a:t>
            </a:r>
            <a:endParaRPr lang="en-US" dirty="0"/>
          </a:p>
        </p:txBody>
      </p:sp>
      <p:sp>
        <p:nvSpPr>
          <p:cNvPr id="2" name="TextovéPole 1"/>
          <p:cNvSpPr txBox="1"/>
          <p:nvPr/>
        </p:nvSpPr>
        <p:spPr>
          <a:xfrm>
            <a:off x="1187624" y="1641275"/>
            <a:ext cx="2470548" cy="369332"/>
          </a:xfrm>
          <a:prstGeom prst="rect">
            <a:avLst/>
          </a:prstGeom>
          <a:solidFill>
            <a:srgbClr val="FFC000"/>
          </a:solidFill>
        </p:spPr>
        <p:txBody>
          <a:bodyPr wrap="none" rtlCol="0">
            <a:spAutoFit/>
          </a:bodyPr>
          <a:lstStyle/>
          <a:p>
            <a:r>
              <a:rPr lang="en-US" dirty="0" smtClean="0"/>
              <a:t>Emission range (nm)</a:t>
            </a:r>
            <a:endParaRPr lang="en-US" dirty="0"/>
          </a:p>
        </p:txBody>
      </p:sp>
      <p:sp>
        <p:nvSpPr>
          <p:cNvPr id="3" name="TextovéPole 2"/>
          <p:cNvSpPr txBox="1"/>
          <p:nvPr/>
        </p:nvSpPr>
        <p:spPr>
          <a:xfrm>
            <a:off x="5148064" y="1628800"/>
            <a:ext cx="1826141" cy="369332"/>
          </a:xfrm>
          <a:prstGeom prst="rect">
            <a:avLst/>
          </a:prstGeom>
          <a:solidFill>
            <a:srgbClr val="FFC000"/>
          </a:solidFill>
        </p:spPr>
        <p:txBody>
          <a:bodyPr wrap="none" rtlCol="0">
            <a:spAutoFit/>
          </a:bodyPr>
          <a:lstStyle/>
          <a:p>
            <a:r>
              <a:rPr lang="en-US" dirty="0" smtClean="0"/>
              <a:t>Structural type</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8"/>
          <p:cNvSpPr>
            <a:spLocks noGrp="1"/>
          </p:cNvSpPr>
          <p:nvPr>
            <p:ph type="title"/>
          </p:nvPr>
        </p:nvSpPr>
        <p:spPr>
          <a:xfrm>
            <a:off x="457200" y="116632"/>
            <a:ext cx="7467600" cy="1143000"/>
          </a:xfrm>
        </p:spPr>
        <p:txBody>
          <a:bodyPr>
            <a:normAutofit/>
          </a:bodyPr>
          <a:lstStyle/>
          <a:p>
            <a:r>
              <a:rPr lang="en-US" sz="4000" dirty="0" smtClean="0"/>
              <a:t>Experimental laser workplace</a:t>
            </a:r>
            <a:endParaRPr lang="en-US" sz="4000" dirty="0"/>
          </a:p>
        </p:txBody>
      </p:sp>
      <p:pic>
        <p:nvPicPr>
          <p:cNvPr id="11" name="Picture 1026" descr="05-dipl2"/>
          <p:cNvPicPr>
            <a:picLocks noGrp="1" noChangeAspect="1" noChangeArrowheads="1"/>
          </p:cNvPicPr>
          <p:nvPr>
            <p:ph sz="quarter" idx="1"/>
          </p:nvPr>
        </p:nvPicPr>
        <p:blipFill>
          <a:blip r:embed="rId2" cstate="print"/>
          <a:stretch>
            <a:fillRect/>
          </a:stretch>
        </p:blipFill>
        <p:spPr bwMode="auto">
          <a:xfrm>
            <a:off x="820694" y="1340768"/>
            <a:ext cx="6416321" cy="5133057"/>
          </a:xfrm>
          <a:prstGeom prst="rect">
            <a:avLst/>
          </a:prstGeom>
          <a:noFill/>
          <a:ln w="9525">
            <a:noFill/>
            <a:miter lim="800000"/>
            <a:headEnd/>
            <a:tailEnd/>
          </a:ln>
        </p:spPr>
      </p:pic>
      <p:sp>
        <p:nvSpPr>
          <p:cNvPr id="5" name="Zástupný symbol pro datum 4"/>
          <p:cNvSpPr>
            <a:spLocks noGrp="1"/>
          </p:cNvSpPr>
          <p:nvPr>
            <p:ph type="dt" sz="half" idx="14"/>
          </p:nvPr>
        </p:nvSpPr>
        <p:spPr>
          <a:prstGeom prst="rect">
            <a:avLst/>
          </a:prstGeom>
        </p:spPr>
        <p:txBody>
          <a:bodyPr/>
          <a:lstStyle/>
          <a:p>
            <a:pPr>
              <a:defRPr/>
            </a:pPr>
            <a:r>
              <a:rPr lang="en-US" dirty="0" smtClean="0"/>
              <a:t>2010</a:t>
            </a:r>
            <a:endParaRPr lang="en-US" dirty="0"/>
          </a:p>
        </p:txBody>
      </p:sp>
      <p:sp>
        <p:nvSpPr>
          <p:cNvPr id="7" name="Zástupný symbol pro číslo snímku 6"/>
          <p:cNvSpPr>
            <a:spLocks noGrp="1"/>
          </p:cNvSpPr>
          <p:nvPr>
            <p:ph type="sldNum" sz="quarter" idx="15"/>
          </p:nvPr>
        </p:nvSpPr>
        <p:spPr>
          <a:prstGeom prst="rect">
            <a:avLst/>
          </a:prstGeom>
        </p:spPr>
        <p:txBody>
          <a:bodyPr/>
          <a:lstStyle/>
          <a:p>
            <a:pPr>
              <a:defRPr/>
            </a:pPr>
            <a:fld id="{08426328-110C-4878-B745-89D8654F0667}" type="slidenum">
              <a:rPr lang="en-US" smtClean="0"/>
              <a:pPr>
                <a:defRPr/>
              </a:pPr>
              <a:t>51</a:t>
            </a:fld>
            <a:endParaRPr lang="en-US" dirty="0"/>
          </a:p>
        </p:txBody>
      </p:sp>
      <p:sp>
        <p:nvSpPr>
          <p:cNvPr id="6" name="Zástupný symbol pro zápatí 5"/>
          <p:cNvSpPr>
            <a:spLocks noGrp="1"/>
          </p:cNvSpPr>
          <p:nvPr>
            <p:ph type="ftr" sz="quarter" idx="16"/>
          </p:nvPr>
        </p:nvSpPr>
        <p:spPr>
          <a:prstGeom prst="rect">
            <a:avLst/>
          </a:prstGeom>
        </p:spPr>
        <p:txBody>
          <a:bodyPr/>
          <a:lstStyle/>
          <a:p>
            <a:pPr>
              <a:defRPr/>
            </a:pPr>
            <a:r>
              <a:rPr lang="en-US" dirty="0" smtClean="0"/>
              <a:t>prof. </a:t>
            </a:r>
            <a:r>
              <a:rPr lang="en-US" dirty="0" err="1" smtClean="0"/>
              <a:t>Otruba</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dirty="0" err="1" smtClean="0"/>
              <a:t>Prague</a:t>
            </a:r>
            <a:r>
              <a:rPr lang="cs-CZ" dirty="0" smtClean="0"/>
              <a:t> </a:t>
            </a:r>
            <a:r>
              <a:rPr lang="cs-CZ" dirty="0" err="1" smtClean="0"/>
              <a:t>Asterix</a:t>
            </a:r>
            <a:r>
              <a:rPr lang="cs-CZ" dirty="0" smtClean="0"/>
              <a:t> Laser </a:t>
            </a:r>
            <a:r>
              <a:rPr lang="cs-CZ" dirty="0" err="1" smtClean="0"/>
              <a:t>System</a:t>
            </a:r>
            <a:endParaRPr lang="cs-CZ" dirty="0"/>
          </a:p>
        </p:txBody>
      </p:sp>
      <p:sp>
        <p:nvSpPr>
          <p:cNvPr id="4" name="Zástupný symbol pro datum 3"/>
          <p:cNvSpPr>
            <a:spLocks noGrp="1"/>
          </p:cNvSpPr>
          <p:nvPr>
            <p:ph type="dt" sz="half" idx="10"/>
          </p:nvPr>
        </p:nvSpPr>
        <p:spPr/>
        <p:txBody>
          <a:bodyPr/>
          <a:lstStyle/>
          <a:p>
            <a:pPr>
              <a:defRPr/>
            </a:pPr>
            <a:r>
              <a:rPr lang="cs-CZ" smtClean="0"/>
              <a:t>2010</a:t>
            </a:r>
            <a:endParaRPr lang="cs-CZ"/>
          </a:p>
        </p:txBody>
      </p:sp>
      <p:sp>
        <p:nvSpPr>
          <p:cNvPr id="5" name="Zástupný symbol pro zápatí 4"/>
          <p:cNvSpPr>
            <a:spLocks noGrp="1"/>
          </p:cNvSpPr>
          <p:nvPr>
            <p:ph type="ftr" sz="quarter" idx="11"/>
          </p:nvPr>
        </p:nvSpPr>
        <p:spPr/>
        <p:txBody>
          <a:bodyPr/>
          <a:lstStyle/>
          <a:p>
            <a:pPr>
              <a:defRPr/>
            </a:pPr>
            <a:r>
              <a:rPr lang="cs-CZ" smtClean="0"/>
              <a:t>prof. Otruba</a:t>
            </a:r>
            <a:endParaRPr lang="cs-CZ"/>
          </a:p>
        </p:txBody>
      </p:sp>
      <p:sp>
        <p:nvSpPr>
          <p:cNvPr id="6" name="Zástupný symbol pro číslo snímku 5"/>
          <p:cNvSpPr>
            <a:spLocks noGrp="1"/>
          </p:cNvSpPr>
          <p:nvPr>
            <p:ph type="sldNum" sz="quarter" idx="12"/>
          </p:nvPr>
        </p:nvSpPr>
        <p:spPr/>
        <p:txBody>
          <a:bodyPr/>
          <a:lstStyle/>
          <a:p>
            <a:pPr>
              <a:defRPr/>
            </a:pPr>
            <a:fld id="{5BFA590B-FD0A-4143-BCD0-D6723016E201}" type="slidenum">
              <a:rPr lang="cs-CZ" smtClean="0"/>
              <a:pPr>
                <a:defRPr/>
              </a:pPr>
              <a:t>52</a:t>
            </a:fld>
            <a:endParaRPr lang="cs-CZ"/>
          </a:p>
        </p:txBody>
      </p:sp>
      <p:pic>
        <p:nvPicPr>
          <p:cNvPr id="10" name="Zástupný symbol pro obsah 9" descr="pa102p1.jpg"/>
          <p:cNvPicPr>
            <a:picLocks noGrp="1" noChangeAspect="1"/>
          </p:cNvPicPr>
          <p:nvPr>
            <p:ph sz="quarter" idx="1"/>
          </p:nvPr>
        </p:nvPicPr>
        <p:blipFill>
          <a:blip r:embed="rId2" cstate="print"/>
          <a:stretch>
            <a:fillRect/>
          </a:stretch>
        </p:blipFill>
        <p:spPr>
          <a:xfrm>
            <a:off x="3995935" y="1988840"/>
            <a:ext cx="4416491" cy="3312368"/>
          </a:xfrm>
        </p:spPr>
      </p:pic>
      <p:sp>
        <p:nvSpPr>
          <p:cNvPr id="8" name="Zástupný symbol pro text 7"/>
          <p:cNvSpPr>
            <a:spLocks noGrp="1"/>
          </p:cNvSpPr>
          <p:nvPr>
            <p:ph sz="quarter" idx="2"/>
          </p:nvPr>
        </p:nvSpPr>
        <p:spPr>
          <a:xfrm>
            <a:off x="179512" y="1484784"/>
            <a:ext cx="3744416" cy="5184576"/>
          </a:xfrm>
        </p:spPr>
        <p:txBody>
          <a:bodyPr>
            <a:normAutofit fontScale="62500" lnSpcReduction="20000"/>
          </a:bodyPr>
          <a:lstStyle/>
          <a:p>
            <a:r>
              <a:rPr lang="en-US" dirty="0"/>
              <a:t>The backbone of the PALS Research Center is the giant iodine laser system. In its current configuration and at a base wavelength of 1315 nm, it is capable of providing pulses of up to 1 kJ in the main laser beam, in addition to 100 J in two smaller additional beams. The wavelength of the laser beams can be converted to a wavelength corresponding to a second (658 nm, red) or a third (438 nm, blue) harmonic base frequency. Due to the very short laser pulse length (approx. 350 </a:t>
            </a:r>
            <a:r>
              <a:rPr lang="en-US" dirty="0" err="1"/>
              <a:t>ps</a:t>
            </a:r>
            <a:r>
              <a:rPr lang="en-US" dirty="0"/>
              <a:t>), the peak laser pulse power is enormous - up to 3 TW, </a:t>
            </a:r>
            <a:r>
              <a:rPr lang="cs-CZ" dirty="0" err="1" smtClean="0"/>
              <a:t>i.e</a:t>
            </a:r>
            <a:r>
              <a:rPr lang="cs-CZ" dirty="0"/>
              <a:t>.</a:t>
            </a:r>
            <a:r>
              <a:rPr lang="en-US" dirty="0" smtClean="0"/>
              <a:t> </a:t>
            </a:r>
            <a:r>
              <a:rPr lang="en-US" dirty="0"/>
              <a:t>3 million megawatts. The laser is able to deliver such a giant pulse about once every half hour. The PALS output beam is </a:t>
            </a:r>
            <a:r>
              <a:rPr lang="en-US" dirty="0" smtClean="0"/>
              <a:t>high quality</a:t>
            </a:r>
            <a:r>
              <a:rPr lang="cs-CZ" dirty="0" smtClean="0"/>
              <a:t>:</a:t>
            </a:r>
            <a:r>
              <a:rPr lang="en-US" dirty="0" smtClean="0"/>
              <a:t> </a:t>
            </a:r>
            <a:r>
              <a:rPr lang="en-US" dirty="0"/>
              <a:t>spatially homogeneous, and </a:t>
            </a:r>
            <a:r>
              <a:rPr lang="en-US" dirty="0" smtClean="0"/>
              <a:t>stable</a:t>
            </a:r>
            <a:r>
              <a:rPr lang="cs-CZ" dirty="0" smtClean="0"/>
              <a:t>. I</a:t>
            </a:r>
            <a:r>
              <a:rPr lang="en-US" dirty="0" err="1" smtClean="0"/>
              <a:t>ts</a:t>
            </a:r>
            <a:r>
              <a:rPr lang="en-US" dirty="0" smtClean="0"/>
              <a:t> </a:t>
            </a:r>
            <a:r>
              <a:rPr lang="en-US" dirty="0"/>
              <a:t>energy practically does not change from shot to shot.</a:t>
            </a:r>
            <a:endParaRPr lang="cs-CZ" dirty="0" smtClean="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Nadpis 10"/>
          <p:cNvSpPr>
            <a:spLocks noGrp="1"/>
          </p:cNvSpPr>
          <p:nvPr>
            <p:ph type="title"/>
          </p:nvPr>
        </p:nvSpPr>
        <p:spPr>
          <a:xfrm>
            <a:off x="457200" y="274639"/>
            <a:ext cx="7467600" cy="850105"/>
          </a:xfrm>
        </p:spPr>
        <p:txBody>
          <a:bodyPr/>
          <a:lstStyle/>
          <a:p>
            <a:r>
              <a:rPr lang="cs-CZ" dirty="0" err="1"/>
              <a:t>Asterix</a:t>
            </a:r>
            <a:r>
              <a:rPr lang="cs-CZ" dirty="0"/>
              <a:t> </a:t>
            </a:r>
            <a:r>
              <a:rPr lang="cs-CZ" dirty="0" err="1"/>
              <a:t>iodine</a:t>
            </a:r>
            <a:r>
              <a:rPr lang="cs-CZ" dirty="0"/>
              <a:t> laser</a:t>
            </a:r>
            <a:endParaRPr lang="cs-CZ" dirty="0"/>
          </a:p>
        </p:txBody>
      </p:sp>
      <p:sp>
        <p:nvSpPr>
          <p:cNvPr id="4" name="Zástupný symbol pro datum 3"/>
          <p:cNvSpPr>
            <a:spLocks noGrp="1"/>
          </p:cNvSpPr>
          <p:nvPr>
            <p:ph type="dt" sz="half" idx="10"/>
          </p:nvPr>
        </p:nvSpPr>
        <p:spPr/>
        <p:txBody>
          <a:bodyPr/>
          <a:lstStyle/>
          <a:p>
            <a:pPr>
              <a:defRPr/>
            </a:pPr>
            <a:r>
              <a:rPr lang="cs-CZ" smtClean="0"/>
              <a:t>2010</a:t>
            </a:r>
            <a:endParaRPr lang="cs-CZ"/>
          </a:p>
        </p:txBody>
      </p:sp>
      <p:sp>
        <p:nvSpPr>
          <p:cNvPr id="5" name="Zástupný symbol pro zápatí 4"/>
          <p:cNvSpPr>
            <a:spLocks noGrp="1"/>
          </p:cNvSpPr>
          <p:nvPr>
            <p:ph type="ftr" sz="quarter" idx="11"/>
          </p:nvPr>
        </p:nvSpPr>
        <p:spPr/>
        <p:txBody>
          <a:bodyPr/>
          <a:lstStyle/>
          <a:p>
            <a:pPr>
              <a:defRPr/>
            </a:pPr>
            <a:r>
              <a:rPr lang="cs-CZ" smtClean="0"/>
              <a:t>prof. Otruba</a:t>
            </a:r>
            <a:endParaRPr lang="cs-CZ"/>
          </a:p>
        </p:txBody>
      </p:sp>
      <p:sp>
        <p:nvSpPr>
          <p:cNvPr id="6" name="Zástupný symbol pro číslo snímku 5"/>
          <p:cNvSpPr>
            <a:spLocks noGrp="1"/>
          </p:cNvSpPr>
          <p:nvPr>
            <p:ph type="sldNum" sz="quarter" idx="12"/>
          </p:nvPr>
        </p:nvSpPr>
        <p:spPr/>
        <p:txBody>
          <a:bodyPr/>
          <a:lstStyle/>
          <a:p>
            <a:pPr>
              <a:defRPr/>
            </a:pPr>
            <a:fld id="{5BFA590B-FD0A-4143-BCD0-D6723016E201}" type="slidenum">
              <a:rPr lang="cs-CZ" smtClean="0"/>
              <a:pPr>
                <a:defRPr/>
              </a:pPr>
              <a:t>53</a:t>
            </a:fld>
            <a:endParaRPr lang="cs-CZ"/>
          </a:p>
        </p:txBody>
      </p:sp>
      <p:sp>
        <p:nvSpPr>
          <p:cNvPr id="12" name="Zástupný symbol pro text 11"/>
          <p:cNvSpPr>
            <a:spLocks noGrp="1"/>
          </p:cNvSpPr>
          <p:nvPr>
            <p:ph sz="quarter" idx="1"/>
          </p:nvPr>
        </p:nvSpPr>
        <p:spPr>
          <a:xfrm>
            <a:off x="457200" y="1124744"/>
            <a:ext cx="3106688" cy="5544616"/>
          </a:xfrm>
        </p:spPr>
        <p:txBody>
          <a:bodyPr>
            <a:normAutofit fontScale="70000" lnSpcReduction="20000"/>
          </a:bodyPr>
          <a:lstStyle/>
          <a:p>
            <a:pPr marL="0">
              <a:buNone/>
            </a:pPr>
            <a:r>
              <a:rPr lang="en-US" dirty="0" err="1"/>
              <a:t>Asterix</a:t>
            </a:r>
            <a:r>
              <a:rPr lang="en-US" dirty="0"/>
              <a:t> IV is a gas laser in which iodine atoms are used to generate near-infrared radiation at a wavelength of 1,315 </a:t>
            </a:r>
            <a:r>
              <a:rPr lang="en-US" dirty="0" err="1"/>
              <a:t>μm</a:t>
            </a:r>
            <a:r>
              <a:rPr lang="en-US" dirty="0"/>
              <a:t>. The iodine atom is obtained from the parent molecule of the alkyl iodide </a:t>
            </a:r>
            <a:r>
              <a:rPr lang="en-US" dirty="0" err="1"/>
              <a:t>C3F7I</a:t>
            </a:r>
            <a:r>
              <a:rPr lang="en-US" dirty="0"/>
              <a:t> by </a:t>
            </a:r>
            <a:r>
              <a:rPr lang="en-US" dirty="0" err="1"/>
              <a:t>photodissociation</a:t>
            </a:r>
            <a:r>
              <a:rPr lang="en-US" dirty="0"/>
              <a:t>. The atom is released from the chemical bond by means of pulsed UV radiation delivered by the lamps. The electron envelope of iodine emerging from the </a:t>
            </a:r>
            <a:r>
              <a:rPr lang="en-US" dirty="0" err="1"/>
              <a:t>photodissociation</a:t>
            </a:r>
            <a:r>
              <a:rPr lang="en-US" dirty="0"/>
              <a:t> reaction is excited, thereby automatically forming a population inversion with respect to the underlying state. This creates the conditions for the laser action.</a:t>
            </a:r>
            <a:endParaRPr lang="cs-CZ" dirty="0" smtClean="0"/>
          </a:p>
        </p:txBody>
      </p:sp>
      <p:pic>
        <p:nvPicPr>
          <p:cNvPr id="122884" name="Picture 4" descr="http://www.pals.cas.cz/pals/images/pa221p2.gif"/>
          <p:cNvPicPr>
            <a:picLocks noChangeAspect="1" noChangeArrowheads="1"/>
          </p:cNvPicPr>
          <p:nvPr/>
        </p:nvPicPr>
        <p:blipFill>
          <a:blip r:embed="rId2" cstate="print"/>
          <a:srcRect/>
          <a:stretch>
            <a:fillRect/>
          </a:stretch>
        </p:blipFill>
        <p:spPr bwMode="auto">
          <a:xfrm>
            <a:off x="3995936" y="3933056"/>
            <a:ext cx="4160475" cy="1955094"/>
          </a:xfrm>
          <a:prstGeom prst="rect">
            <a:avLst/>
          </a:prstGeom>
          <a:noFill/>
        </p:spPr>
      </p:pic>
      <p:pic>
        <p:nvPicPr>
          <p:cNvPr id="14" name="Picture 2" descr="http://www.pals.cas.cz/pals/images/pa221p1.gif"/>
          <p:cNvPicPr>
            <a:picLocks noChangeAspect="1" noChangeArrowheads="1"/>
          </p:cNvPicPr>
          <p:nvPr/>
        </p:nvPicPr>
        <p:blipFill>
          <a:blip r:embed="rId3" cstate="print"/>
          <a:srcRect/>
          <a:stretch>
            <a:fillRect/>
          </a:stretch>
        </p:blipFill>
        <p:spPr bwMode="auto">
          <a:xfrm>
            <a:off x="3491880" y="1916832"/>
            <a:ext cx="4968552" cy="1459951"/>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852587"/>
          </a:xfrm>
        </p:spPr>
        <p:txBody>
          <a:bodyPr/>
          <a:lstStyle/>
          <a:p>
            <a:r>
              <a:rPr lang="cs-CZ" dirty="0" err="1"/>
              <a:t>The</a:t>
            </a:r>
            <a:r>
              <a:rPr lang="cs-CZ" dirty="0"/>
              <a:t> </a:t>
            </a:r>
            <a:r>
              <a:rPr lang="cs-CZ" dirty="0" err="1"/>
              <a:t>overall</a:t>
            </a:r>
            <a:r>
              <a:rPr lang="cs-CZ" dirty="0"/>
              <a:t> arrangement </a:t>
            </a:r>
            <a:r>
              <a:rPr lang="cs-CZ" dirty="0" err="1"/>
              <a:t>PALS</a:t>
            </a:r>
            <a:endParaRPr lang="cs-CZ" dirty="0"/>
          </a:p>
        </p:txBody>
      </p:sp>
      <p:sp>
        <p:nvSpPr>
          <p:cNvPr id="3" name="Zástupný symbol pro text 2"/>
          <p:cNvSpPr>
            <a:spLocks noGrp="1"/>
          </p:cNvSpPr>
          <p:nvPr>
            <p:ph type="body" sz="half" idx="1"/>
          </p:nvPr>
        </p:nvSpPr>
        <p:spPr>
          <a:xfrm>
            <a:off x="107504" y="1196752"/>
            <a:ext cx="4248472" cy="5380568"/>
          </a:xfrm>
        </p:spPr>
        <p:txBody>
          <a:bodyPr>
            <a:normAutofit fontScale="77500" lnSpcReduction="20000"/>
          </a:bodyPr>
          <a:lstStyle/>
          <a:p>
            <a:pPr marL="0">
              <a:buNone/>
            </a:pPr>
            <a:r>
              <a:rPr lang="en-US" dirty="0"/>
              <a:t>PALS is a single-beam laser system, consisting of an oscillator section generating an initial low light pulse and a string of five laser amplifiers that gradually amplify the pulse. Such an arrangement scheme is called "master oscillator - power amplifiers" (</a:t>
            </a:r>
            <a:r>
              <a:rPr lang="en-US" dirty="0" err="1"/>
              <a:t>MOPA</a:t>
            </a:r>
            <a:r>
              <a:rPr lang="en-US" dirty="0"/>
              <a:t>), or control oscillator - power amplifiers. The size of the amplifiers increases from one amplification stage to the next, so that the diameter of the amplified laser beam gradually increases, from the initial 8 mm to the final 290 mm. In this way, the </a:t>
            </a:r>
            <a:r>
              <a:rPr lang="en-US" dirty="0" smtClean="0"/>
              <a:t>power </a:t>
            </a:r>
            <a:r>
              <a:rPr lang="en-US" dirty="0"/>
              <a:t>density of the laser beam is maintained at a value at which the surface of the individual optical elements cannot yet be damaged by excessive light load.</a:t>
            </a:r>
            <a:endParaRPr lang="cs-CZ" dirty="0"/>
          </a:p>
        </p:txBody>
      </p:sp>
      <p:pic>
        <p:nvPicPr>
          <p:cNvPr id="9" name="Zástupný symbol pro obsah 8" descr="pa222p1.gif"/>
          <p:cNvPicPr>
            <a:picLocks noGrp="1" noChangeAspect="1"/>
          </p:cNvPicPr>
          <p:nvPr>
            <p:ph sz="quarter" idx="2"/>
          </p:nvPr>
        </p:nvPicPr>
        <p:blipFill>
          <a:blip r:embed="rId2" cstate="print"/>
          <a:stretch>
            <a:fillRect/>
          </a:stretch>
        </p:blipFill>
        <p:spPr>
          <a:xfrm>
            <a:off x="4283968" y="1340768"/>
            <a:ext cx="4104456" cy="2347092"/>
          </a:xfrm>
        </p:spPr>
      </p:pic>
      <p:pic>
        <p:nvPicPr>
          <p:cNvPr id="10" name="Zástupný symbol pro obsah 9" descr="pa225s2.gif"/>
          <p:cNvPicPr>
            <a:picLocks noGrp="1" noChangeAspect="1"/>
          </p:cNvPicPr>
          <p:nvPr>
            <p:ph sz="quarter" idx="3"/>
          </p:nvPr>
        </p:nvPicPr>
        <p:blipFill>
          <a:blip r:embed="rId3" cstate="print"/>
          <a:srcRect b="18808"/>
          <a:stretch>
            <a:fillRect/>
          </a:stretch>
        </p:blipFill>
        <p:spPr>
          <a:xfrm>
            <a:off x="4355976" y="3861048"/>
            <a:ext cx="4300442" cy="1440160"/>
          </a:xfrm>
        </p:spPr>
      </p:pic>
      <p:sp>
        <p:nvSpPr>
          <p:cNvPr id="6" name="Zástupný symbol pro datum 5"/>
          <p:cNvSpPr>
            <a:spLocks noGrp="1"/>
          </p:cNvSpPr>
          <p:nvPr>
            <p:ph type="dt" sz="half" idx="10"/>
          </p:nvPr>
        </p:nvSpPr>
        <p:spPr/>
        <p:txBody>
          <a:bodyPr/>
          <a:lstStyle/>
          <a:p>
            <a:pPr>
              <a:defRPr/>
            </a:pPr>
            <a:r>
              <a:rPr lang="cs-CZ" smtClean="0"/>
              <a:t>2010</a:t>
            </a:r>
            <a:endParaRPr lang="cs-CZ"/>
          </a:p>
        </p:txBody>
      </p:sp>
      <p:sp>
        <p:nvSpPr>
          <p:cNvPr id="7" name="Zástupný symbol pro zápatí 6"/>
          <p:cNvSpPr>
            <a:spLocks noGrp="1"/>
          </p:cNvSpPr>
          <p:nvPr>
            <p:ph type="ftr" sz="quarter" idx="11"/>
          </p:nvPr>
        </p:nvSpPr>
        <p:spPr/>
        <p:txBody>
          <a:bodyPr/>
          <a:lstStyle/>
          <a:p>
            <a:pPr>
              <a:defRPr/>
            </a:pPr>
            <a:r>
              <a:rPr lang="cs-CZ" smtClean="0"/>
              <a:t>prof. Otruba</a:t>
            </a:r>
            <a:endParaRPr lang="cs-CZ"/>
          </a:p>
        </p:txBody>
      </p:sp>
      <p:sp>
        <p:nvSpPr>
          <p:cNvPr id="8" name="Zástupný symbol pro číslo snímku 7"/>
          <p:cNvSpPr>
            <a:spLocks noGrp="1"/>
          </p:cNvSpPr>
          <p:nvPr>
            <p:ph type="sldNum" sz="quarter" idx="12"/>
          </p:nvPr>
        </p:nvSpPr>
        <p:spPr/>
        <p:txBody>
          <a:bodyPr/>
          <a:lstStyle/>
          <a:p>
            <a:pPr>
              <a:defRPr/>
            </a:pPr>
            <a:fld id="{776B11EA-93E7-4C1F-A038-05E19536EA6A}" type="slidenum">
              <a:rPr lang="cs-CZ" smtClean="0"/>
              <a:pPr>
                <a:defRPr/>
              </a:pPr>
              <a:t>54</a:t>
            </a:fld>
            <a:endParaRPr lang="cs-CZ"/>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787787"/>
          </a:xfrm>
        </p:spPr>
        <p:txBody>
          <a:bodyPr/>
          <a:lstStyle/>
          <a:p>
            <a:r>
              <a:rPr lang="cs-CZ" dirty="0" err="1"/>
              <a:t>Optical</a:t>
            </a:r>
            <a:r>
              <a:rPr lang="cs-CZ" dirty="0"/>
              <a:t> </a:t>
            </a:r>
            <a:r>
              <a:rPr lang="cs-CZ" dirty="0" err="1"/>
              <a:t>amplifier</a:t>
            </a:r>
            <a:endParaRPr lang="cs-CZ" dirty="0"/>
          </a:p>
        </p:txBody>
      </p:sp>
      <p:sp>
        <p:nvSpPr>
          <p:cNvPr id="3" name="Zástupný symbol pro text 2"/>
          <p:cNvSpPr>
            <a:spLocks noGrp="1"/>
          </p:cNvSpPr>
          <p:nvPr>
            <p:ph type="body" sz="half" idx="1"/>
          </p:nvPr>
        </p:nvSpPr>
        <p:spPr>
          <a:xfrm>
            <a:off x="323528" y="1288800"/>
            <a:ext cx="4248472" cy="5191200"/>
          </a:xfrm>
        </p:spPr>
        <p:txBody>
          <a:bodyPr>
            <a:normAutofit fontScale="70000" lnSpcReduction="20000"/>
          </a:bodyPr>
          <a:lstStyle/>
          <a:p>
            <a:pPr marL="0">
              <a:buNone/>
            </a:pPr>
            <a:r>
              <a:rPr lang="en-US" dirty="0" smtClean="0"/>
              <a:t>The </a:t>
            </a:r>
            <a:r>
              <a:rPr lang="en-US" dirty="0" err="1" smtClean="0"/>
              <a:t>Asterix</a:t>
            </a:r>
            <a:r>
              <a:rPr lang="en-US" dirty="0" smtClean="0"/>
              <a:t> IV / PALS laser chain includes a total of five power amplifiers. Their task is to amplify pulses coming from the oscillator to energy up to one kilojoule. The size of each amplifier gradually increases towards the end of the string - the final fifth amplifier is over 13 m long (see picture) and provides a laser beam with a diameter of 29 cm. In the split of second before the actual laser shot, the amplifiers are "activated" by discharging large capacitor batteries into the lamps surrounding the amplifier cells containing the gaseous working environment. The intense </a:t>
            </a:r>
            <a:r>
              <a:rPr lang="cs-CZ" dirty="0" smtClean="0"/>
              <a:t>pulse</a:t>
            </a:r>
            <a:r>
              <a:rPr lang="en-US" dirty="0" smtClean="0"/>
              <a:t> of incoherent ultraviolet radiation produced by the lamps gives rise to a large number of excited iodine atoms in the cuvettes, which are "ready" to deliver their excess energy to the laser pulse coming from the oscillator.</a:t>
            </a:r>
            <a:endParaRPr lang="en-US" dirty="0"/>
          </a:p>
        </p:txBody>
      </p:sp>
      <p:pic>
        <p:nvPicPr>
          <p:cNvPr id="9" name="Zástupný symbol pro obsah 8" descr="pa224o1.jpg"/>
          <p:cNvPicPr>
            <a:picLocks noGrp="1" noChangeAspect="1"/>
          </p:cNvPicPr>
          <p:nvPr>
            <p:ph sz="quarter" idx="2"/>
          </p:nvPr>
        </p:nvPicPr>
        <p:blipFill>
          <a:blip r:embed="rId2" cstate="print"/>
          <a:stretch>
            <a:fillRect/>
          </a:stretch>
        </p:blipFill>
        <p:spPr>
          <a:xfrm>
            <a:off x="4586926" y="260648"/>
            <a:ext cx="3812188" cy="2808312"/>
          </a:xfrm>
        </p:spPr>
      </p:pic>
      <p:pic>
        <p:nvPicPr>
          <p:cNvPr id="10" name="Zástupný symbol pro obsah 9" descr="pa224s1.gif"/>
          <p:cNvPicPr>
            <a:picLocks noGrp="1" noChangeAspect="1"/>
          </p:cNvPicPr>
          <p:nvPr>
            <p:ph sz="quarter" idx="3"/>
          </p:nvPr>
        </p:nvPicPr>
        <p:blipFill>
          <a:blip r:embed="rId3" cstate="print"/>
          <a:stretch>
            <a:fillRect/>
          </a:stretch>
        </p:blipFill>
        <p:spPr>
          <a:xfrm>
            <a:off x="4716016" y="3356992"/>
            <a:ext cx="3312368" cy="3169784"/>
          </a:xfrm>
        </p:spPr>
      </p:pic>
      <p:sp>
        <p:nvSpPr>
          <p:cNvPr id="6" name="Zástupný symbol pro datum 5"/>
          <p:cNvSpPr>
            <a:spLocks noGrp="1"/>
          </p:cNvSpPr>
          <p:nvPr>
            <p:ph type="dt" sz="half" idx="10"/>
          </p:nvPr>
        </p:nvSpPr>
        <p:spPr/>
        <p:txBody>
          <a:bodyPr/>
          <a:lstStyle/>
          <a:p>
            <a:pPr>
              <a:defRPr/>
            </a:pPr>
            <a:r>
              <a:rPr lang="cs-CZ" smtClean="0"/>
              <a:t>2010</a:t>
            </a:r>
            <a:endParaRPr lang="cs-CZ"/>
          </a:p>
        </p:txBody>
      </p:sp>
      <p:sp>
        <p:nvSpPr>
          <p:cNvPr id="7" name="Zástupný symbol pro zápatí 6"/>
          <p:cNvSpPr>
            <a:spLocks noGrp="1"/>
          </p:cNvSpPr>
          <p:nvPr>
            <p:ph type="ftr" sz="quarter" idx="11"/>
          </p:nvPr>
        </p:nvSpPr>
        <p:spPr/>
        <p:txBody>
          <a:bodyPr/>
          <a:lstStyle/>
          <a:p>
            <a:pPr>
              <a:defRPr/>
            </a:pPr>
            <a:r>
              <a:rPr lang="cs-CZ" smtClean="0"/>
              <a:t>prof. Otruba</a:t>
            </a:r>
            <a:endParaRPr lang="cs-CZ"/>
          </a:p>
        </p:txBody>
      </p:sp>
      <p:sp>
        <p:nvSpPr>
          <p:cNvPr id="8" name="Zástupný symbol pro číslo snímku 7"/>
          <p:cNvSpPr>
            <a:spLocks noGrp="1"/>
          </p:cNvSpPr>
          <p:nvPr>
            <p:ph type="sldNum" sz="quarter" idx="12"/>
          </p:nvPr>
        </p:nvSpPr>
        <p:spPr/>
        <p:txBody>
          <a:bodyPr/>
          <a:lstStyle/>
          <a:p>
            <a:pPr>
              <a:defRPr/>
            </a:pPr>
            <a:fld id="{776B11EA-93E7-4C1F-A038-05E19536EA6A}" type="slidenum">
              <a:rPr lang="cs-CZ" smtClean="0"/>
              <a:pPr>
                <a:defRPr/>
              </a:pPr>
              <a:t>55</a:t>
            </a:fld>
            <a:endParaRPr lang="cs-CZ"/>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quarter" idx="10"/>
          </p:nvPr>
        </p:nvSpPr>
        <p:spPr/>
        <p:txBody>
          <a:bodyPr/>
          <a:lstStyle/>
          <a:p>
            <a:pPr>
              <a:defRPr/>
            </a:pPr>
            <a:r>
              <a:rPr lang="en-US" dirty="0" smtClean="0"/>
              <a:t>2010</a:t>
            </a:r>
            <a:endParaRPr lang="en-US" dirty="0"/>
          </a:p>
        </p:txBody>
      </p:sp>
      <p:sp>
        <p:nvSpPr>
          <p:cNvPr id="6" name="Zástupný symbol pro zápatí 5"/>
          <p:cNvSpPr>
            <a:spLocks noGrp="1"/>
          </p:cNvSpPr>
          <p:nvPr>
            <p:ph type="ftr" sz="quarter" idx="11"/>
          </p:nvPr>
        </p:nvSpPr>
        <p:spPr/>
        <p:txBody>
          <a:bodyPr/>
          <a:lstStyle/>
          <a:p>
            <a:pPr>
              <a:defRPr/>
            </a:pPr>
            <a:r>
              <a:rPr lang="en-US" dirty="0" smtClean="0"/>
              <a:t>prof. </a:t>
            </a:r>
            <a:r>
              <a:rPr lang="en-US" dirty="0" err="1" smtClean="0"/>
              <a:t>Otruba</a:t>
            </a:r>
            <a:endParaRPr lang="en-US" dirty="0"/>
          </a:p>
        </p:txBody>
      </p:sp>
      <p:sp>
        <p:nvSpPr>
          <p:cNvPr id="7" name="Zástupný symbol pro číslo snímku 6"/>
          <p:cNvSpPr>
            <a:spLocks noGrp="1"/>
          </p:cNvSpPr>
          <p:nvPr>
            <p:ph type="sldNum" sz="quarter" idx="12"/>
          </p:nvPr>
        </p:nvSpPr>
        <p:spPr/>
        <p:txBody>
          <a:bodyPr/>
          <a:lstStyle/>
          <a:p>
            <a:pPr>
              <a:defRPr/>
            </a:pPr>
            <a:fld id="{1120C4F3-E39D-4ADB-8500-85E611E3F2A7}" type="slidenum">
              <a:rPr lang="en-US" smtClean="0"/>
              <a:pPr>
                <a:defRPr/>
              </a:pPr>
              <a:t>56</a:t>
            </a:fld>
            <a:endParaRPr lang="en-US" dirty="0"/>
          </a:p>
        </p:txBody>
      </p:sp>
      <p:sp>
        <p:nvSpPr>
          <p:cNvPr id="142338" name="Rectangle 2"/>
          <p:cNvSpPr>
            <a:spLocks noGrp="1" noChangeArrowheads="1"/>
          </p:cNvSpPr>
          <p:nvPr>
            <p:ph type="title"/>
          </p:nvPr>
        </p:nvSpPr>
        <p:spPr>
          <a:xfrm>
            <a:off x="457200" y="277813"/>
            <a:ext cx="8229600" cy="846931"/>
          </a:xfrm>
        </p:spPr>
        <p:txBody>
          <a:bodyPr/>
          <a:lstStyle/>
          <a:p>
            <a:pPr>
              <a:defRPr/>
            </a:pPr>
            <a:r>
              <a:rPr lang="en-US" dirty="0" smtClean="0"/>
              <a:t>Laser diodes</a:t>
            </a:r>
            <a:endParaRPr lang="en-US" dirty="0" smtClean="0"/>
          </a:p>
        </p:txBody>
      </p:sp>
      <p:sp>
        <p:nvSpPr>
          <p:cNvPr id="142339" name="Rectangle 3"/>
          <p:cNvSpPr>
            <a:spLocks noGrp="1" noChangeArrowheads="1"/>
          </p:cNvSpPr>
          <p:nvPr>
            <p:ph type="body" sz="half" idx="1"/>
          </p:nvPr>
        </p:nvSpPr>
        <p:spPr>
          <a:xfrm>
            <a:off x="153988" y="1192212"/>
            <a:ext cx="4057972" cy="5333131"/>
          </a:xfrm>
        </p:spPr>
        <p:txBody>
          <a:bodyPr>
            <a:normAutofit fontScale="92500" lnSpcReduction="10000"/>
          </a:bodyPr>
          <a:lstStyle/>
          <a:p>
            <a:pPr>
              <a:lnSpc>
                <a:spcPct val="80000"/>
              </a:lnSpc>
              <a:defRPr/>
            </a:pPr>
            <a:r>
              <a:rPr lang="en-US" sz="2000" dirty="0" smtClean="0"/>
              <a:t>For small currents, LED radiation is spontaneous and is a linear function of the excitation current. Upon reaching the threshold current, the power of the stimulated radiation increases sharply and </a:t>
            </a:r>
            <a:r>
              <a:rPr lang="en-US" sz="2000" i="1" u="sng" dirty="0" smtClean="0"/>
              <a:t>coherent radiation </a:t>
            </a:r>
            <a:r>
              <a:rPr lang="en-US" sz="2000" dirty="0" smtClean="0"/>
              <a:t>is again emitted from the resonator mirrors, again linearly dependent on the magnitude of the excitation current. At the same time, there is a qualitative change in the shape of the radiation characteristic of the laser diode, expressed by decreasing the angle of radiation in a plane perpendicular and parallel to the plane of the </a:t>
            </a:r>
            <a:r>
              <a:rPr lang="en-US" sz="2000" dirty="0" err="1" smtClean="0"/>
              <a:t>PN</a:t>
            </a:r>
            <a:r>
              <a:rPr lang="en-US" sz="2000" dirty="0" smtClean="0"/>
              <a:t> transition, as well as reducing the bandwidth of the emitted radiation.</a:t>
            </a:r>
            <a:endParaRPr lang="en-US" sz="1800" dirty="0" smtClean="0"/>
          </a:p>
        </p:txBody>
      </p:sp>
      <p:pic>
        <p:nvPicPr>
          <p:cNvPr id="71687" name="Picture 5" descr="Image2"/>
          <p:cNvPicPr>
            <a:picLocks noGrp="1" noChangeAspect="1" noChangeArrowheads="1"/>
          </p:cNvPicPr>
          <p:nvPr>
            <p:ph sz="half" idx="2"/>
          </p:nvPr>
        </p:nvPicPr>
        <p:blipFill>
          <a:blip r:embed="rId2" cstate="print"/>
          <a:srcRect/>
          <a:stretch>
            <a:fillRect/>
          </a:stretch>
        </p:blipFill>
        <p:spPr>
          <a:xfrm>
            <a:off x="4283968" y="1052736"/>
            <a:ext cx="4248472" cy="4536504"/>
          </a:xfrm>
        </p:spPr>
      </p:pic>
      <p:sp>
        <p:nvSpPr>
          <p:cNvPr id="3" name="TextovéPole 2"/>
          <p:cNvSpPr txBox="1"/>
          <p:nvPr/>
        </p:nvSpPr>
        <p:spPr>
          <a:xfrm>
            <a:off x="6804248" y="1124744"/>
            <a:ext cx="1944216" cy="914097"/>
          </a:xfrm>
          <a:prstGeom prst="rect">
            <a:avLst/>
          </a:prstGeom>
          <a:solidFill>
            <a:schemeClr val="bg1"/>
          </a:solidFill>
        </p:spPr>
        <p:txBody>
          <a:bodyPr wrap="square" rtlCol="0">
            <a:spAutoFit/>
          </a:bodyPr>
          <a:lstStyle/>
          <a:p>
            <a:r>
              <a:rPr lang="en-US" sz="1200" dirty="0" smtClean="0"/>
              <a:t>COHERENT RADIATION</a:t>
            </a:r>
          </a:p>
          <a:p>
            <a:r>
              <a:rPr lang="en-US" sz="1200" dirty="0" smtClean="0"/>
              <a:t>LASER</a:t>
            </a:r>
          </a:p>
          <a:p>
            <a:r>
              <a:rPr lang="en-US" sz="1200" dirty="0" smtClean="0"/>
              <a:t>stimulated emission dominated</a:t>
            </a:r>
            <a:endParaRPr lang="en-US" sz="1200" dirty="0"/>
          </a:p>
        </p:txBody>
      </p:sp>
      <p:sp>
        <p:nvSpPr>
          <p:cNvPr id="11" name="TextovéPole 10"/>
          <p:cNvSpPr txBox="1"/>
          <p:nvPr/>
        </p:nvSpPr>
        <p:spPr>
          <a:xfrm>
            <a:off x="7011036" y="3429000"/>
            <a:ext cx="1767469" cy="1015663"/>
          </a:xfrm>
          <a:prstGeom prst="rect">
            <a:avLst/>
          </a:prstGeom>
          <a:solidFill>
            <a:schemeClr val="bg1"/>
          </a:solidFill>
        </p:spPr>
        <p:txBody>
          <a:bodyPr wrap="square" rtlCol="0">
            <a:spAutoFit/>
          </a:bodyPr>
          <a:lstStyle/>
          <a:p>
            <a:r>
              <a:rPr lang="en-US" sz="1200" dirty="0" smtClean="0"/>
              <a:t>NON -COHERENT RADIATION</a:t>
            </a:r>
          </a:p>
          <a:p>
            <a:r>
              <a:rPr lang="en-US" sz="1200" dirty="0" smtClean="0"/>
              <a:t>LASER</a:t>
            </a:r>
          </a:p>
          <a:p>
            <a:r>
              <a:rPr lang="en-US" sz="1200" dirty="0" smtClean="0"/>
              <a:t>spontaneous emission dominated</a:t>
            </a:r>
            <a:endParaRPr lang="en-US" sz="1200" dirty="0"/>
          </a:p>
        </p:txBody>
      </p:sp>
      <p:sp>
        <p:nvSpPr>
          <p:cNvPr id="4" name="Obdélník 3"/>
          <p:cNvSpPr/>
          <p:nvPr/>
        </p:nvSpPr>
        <p:spPr>
          <a:xfrm>
            <a:off x="7452320" y="4437112"/>
            <a:ext cx="648072" cy="2177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ovéPole 7"/>
          <p:cNvSpPr txBox="1"/>
          <p:nvPr/>
        </p:nvSpPr>
        <p:spPr>
          <a:xfrm rot="16200000">
            <a:off x="3277241" y="3350769"/>
            <a:ext cx="2238771" cy="369332"/>
          </a:xfrm>
          <a:prstGeom prst="rect">
            <a:avLst/>
          </a:prstGeom>
          <a:solidFill>
            <a:schemeClr val="bg1"/>
          </a:solidFill>
        </p:spPr>
        <p:txBody>
          <a:bodyPr wrap="square" rtlCol="0">
            <a:spAutoFit/>
          </a:bodyPr>
          <a:lstStyle/>
          <a:p>
            <a:r>
              <a:rPr lang="en-US" dirty="0" smtClean="0"/>
              <a:t>radiation power</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6" name="Rectangle 4"/>
          <p:cNvSpPr>
            <a:spLocks noGrp="1" noChangeArrowheads="1"/>
          </p:cNvSpPr>
          <p:nvPr>
            <p:ph type="title"/>
          </p:nvPr>
        </p:nvSpPr>
        <p:spPr>
          <a:xfrm>
            <a:off x="457200" y="274639"/>
            <a:ext cx="8075240" cy="1143000"/>
          </a:xfrm>
        </p:spPr>
        <p:txBody>
          <a:bodyPr>
            <a:normAutofit fontScale="90000"/>
          </a:bodyPr>
          <a:lstStyle/>
          <a:p>
            <a:pPr>
              <a:defRPr/>
            </a:pPr>
            <a:r>
              <a:rPr lang="en-US" sz="4000" dirty="0"/>
              <a:t>Spectrum of LEDs and laser diodes</a:t>
            </a:r>
            <a:endParaRPr lang="cs-CZ" sz="4000" dirty="0" smtClean="0"/>
          </a:p>
        </p:txBody>
      </p:sp>
      <p:pic>
        <p:nvPicPr>
          <p:cNvPr id="72710" name="Picture 6" descr="spectrump"/>
          <p:cNvPicPr>
            <a:picLocks noGrp="1" noChangeAspect="1" noChangeArrowheads="1"/>
          </p:cNvPicPr>
          <p:nvPr>
            <p:ph sz="quarter" idx="1"/>
          </p:nvPr>
        </p:nvPicPr>
        <p:blipFill>
          <a:blip r:embed="rId2" cstate="print"/>
          <a:stretch>
            <a:fillRect/>
          </a:stretch>
        </p:blipFill>
        <p:spPr>
          <a:xfrm>
            <a:off x="251520" y="2060848"/>
            <a:ext cx="8009386" cy="3376264"/>
          </a:xfrm>
        </p:spPr>
      </p:pic>
      <p:sp>
        <p:nvSpPr>
          <p:cNvPr id="4" name="Zástupný symbol pro datum 3"/>
          <p:cNvSpPr>
            <a:spLocks noGrp="1"/>
          </p:cNvSpPr>
          <p:nvPr>
            <p:ph type="dt" sz="half" idx="14"/>
          </p:nvPr>
        </p:nvSpPr>
        <p:spPr>
          <a:prstGeom prst="rect">
            <a:avLst/>
          </a:prstGeom>
        </p:spPr>
        <p:txBody>
          <a:bodyPr/>
          <a:lstStyle/>
          <a:p>
            <a:pPr>
              <a:defRPr/>
            </a:pPr>
            <a:r>
              <a:rPr lang="cs-CZ" smtClean="0"/>
              <a:t>2010</a:t>
            </a:r>
            <a:endParaRPr lang="cs-CZ"/>
          </a:p>
        </p:txBody>
      </p:sp>
      <p:sp>
        <p:nvSpPr>
          <p:cNvPr id="6" name="Zástupný symbol pro číslo snímku 5"/>
          <p:cNvSpPr>
            <a:spLocks noGrp="1"/>
          </p:cNvSpPr>
          <p:nvPr>
            <p:ph type="sldNum" sz="quarter" idx="15"/>
          </p:nvPr>
        </p:nvSpPr>
        <p:spPr>
          <a:prstGeom prst="rect">
            <a:avLst/>
          </a:prstGeom>
        </p:spPr>
        <p:txBody>
          <a:bodyPr/>
          <a:lstStyle/>
          <a:p>
            <a:pPr>
              <a:defRPr/>
            </a:pPr>
            <a:fld id="{C677AACE-32A2-4F2E-86D0-D39852BBB257}" type="slidenum">
              <a:rPr lang="cs-CZ"/>
              <a:pPr>
                <a:defRPr/>
              </a:pPr>
              <a:t>57</a:t>
            </a:fld>
            <a:endParaRPr lang="cs-CZ"/>
          </a:p>
        </p:txBody>
      </p:sp>
      <p:sp>
        <p:nvSpPr>
          <p:cNvPr id="5" name="Zástupný symbol pro zápatí 4"/>
          <p:cNvSpPr>
            <a:spLocks noGrp="1"/>
          </p:cNvSpPr>
          <p:nvPr>
            <p:ph type="ftr" sz="quarter" idx="16"/>
          </p:nvPr>
        </p:nvSpPr>
        <p:spPr>
          <a:prstGeom prst="rect">
            <a:avLst/>
          </a:prstGeom>
        </p:spPr>
        <p:txBody>
          <a:bodyPr/>
          <a:lstStyle/>
          <a:p>
            <a:pPr>
              <a:defRPr/>
            </a:pPr>
            <a:r>
              <a:rPr lang="cs-CZ" smtClean="0"/>
              <a:t>prof. Otruba</a:t>
            </a:r>
            <a:endParaRPr lang="cs-CZ"/>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quarter" idx="10"/>
          </p:nvPr>
        </p:nvSpPr>
        <p:spPr/>
        <p:txBody>
          <a:bodyPr/>
          <a:lstStyle/>
          <a:p>
            <a:pPr>
              <a:defRPr/>
            </a:pPr>
            <a:r>
              <a:rPr lang="cs-CZ" smtClean="0"/>
              <a:t>2010</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E2797E3D-5AA2-447E-9350-4A924A394D43}" type="slidenum">
              <a:rPr lang="cs-CZ"/>
              <a:pPr>
                <a:defRPr/>
              </a:pPr>
              <a:t>58</a:t>
            </a:fld>
            <a:endParaRPr lang="cs-CZ"/>
          </a:p>
        </p:txBody>
      </p:sp>
      <p:sp>
        <p:nvSpPr>
          <p:cNvPr id="147460" name="Rectangle 4"/>
          <p:cNvSpPr>
            <a:spLocks noGrp="1" noChangeArrowheads="1"/>
          </p:cNvSpPr>
          <p:nvPr>
            <p:ph type="title"/>
          </p:nvPr>
        </p:nvSpPr>
        <p:spPr>
          <a:xfrm>
            <a:off x="457200" y="116632"/>
            <a:ext cx="8229600" cy="1139825"/>
          </a:xfrm>
        </p:spPr>
        <p:txBody>
          <a:bodyPr/>
          <a:lstStyle/>
          <a:p>
            <a:pPr>
              <a:defRPr/>
            </a:pPr>
            <a:r>
              <a:rPr lang="cs-CZ" dirty="0" err="1" smtClean="0"/>
              <a:t>Heterostructure</a:t>
            </a:r>
            <a:r>
              <a:rPr lang="cs-CZ" dirty="0" smtClean="0"/>
              <a:t> </a:t>
            </a:r>
            <a:r>
              <a:rPr lang="cs-CZ" dirty="0" err="1"/>
              <a:t>lasers</a:t>
            </a:r>
            <a:endParaRPr lang="cs-CZ" dirty="0" smtClean="0"/>
          </a:p>
        </p:txBody>
      </p:sp>
      <p:sp>
        <p:nvSpPr>
          <p:cNvPr id="147461" name="Rectangle 5"/>
          <p:cNvSpPr>
            <a:spLocks noGrp="1" noChangeArrowheads="1"/>
          </p:cNvSpPr>
          <p:nvPr>
            <p:ph type="body" sz="half" idx="1"/>
          </p:nvPr>
        </p:nvSpPr>
        <p:spPr>
          <a:xfrm>
            <a:off x="457200" y="1266825"/>
            <a:ext cx="8229600" cy="2522538"/>
          </a:xfrm>
        </p:spPr>
        <p:txBody>
          <a:bodyPr/>
          <a:lstStyle/>
          <a:p>
            <a:pPr>
              <a:lnSpc>
                <a:spcPct val="80000"/>
              </a:lnSpc>
              <a:defRPr/>
            </a:pPr>
            <a:r>
              <a:rPr lang="en-US" dirty="0"/>
              <a:t>In these types of laser with </a:t>
            </a:r>
            <a:r>
              <a:rPr lang="en-US" i="1" dirty="0" smtClean="0"/>
              <a:t>hetero</a:t>
            </a:r>
            <a:r>
              <a:rPr lang="cs-CZ" i="1" dirty="0" smtClean="0"/>
              <a:t>-</a:t>
            </a:r>
            <a:r>
              <a:rPr lang="en-US" i="1" dirty="0" smtClean="0"/>
              <a:t>transitions</a:t>
            </a:r>
            <a:r>
              <a:rPr lang="en-US" dirty="0"/>
              <a:t>, the delimitation of the waveguide is determined by a </a:t>
            </a:r>
            <a:r>
              <a:rPr lang="en-US" dirty="0" smtClean="0"/>
              <a:t>s</a:t>
            </a:r>
            <a:r>
              <a:rPr lang="cs-CZ" dirty="0" err="1" smtClean="0"/>
              <a:t>harp</a:t>
            </a:r>
            <a:r>
              <a:rPr lang="en-US" dirty="0" smtClean="0"/>
              <a:t> </a:t>
            </a:r>
            <a:r>
              <a:rPr lang="en-US" dirty="0"/>
              <a:t>change of the refractive index in the region of </a:t>
            </a:r>
            <a:r>
              <a:rPr lang="en-US" i="1" dirty="0" smtClean="0"/>
              <a:t>hetero</a:t>
            </a:r>
            <a:r>
              <a:rPr lang="cs-CZ" i="1" dirty="0" smtClean="0"/>
              <a:t>-</a:t>
            </a:r>
            <a:r>
              <a:rPr lang="en-US" i="1" dirty="0" smtClean="0"/>
              <a:t>transition</a:t>
            </a:r>
            <a:r>
              <a:rPr lang="en-US" dirty="0"/>
              <a:t>. Along with efficient light guidance, </a:t>
            </a:r>
            <a:r>
              <a:rPr lang="en-US" i="1" dirty="0" err="1"/>
              <a:t>heterostructure</a:t>
            </a:r>
            <a:r>
              <a:rPr lang="en-US" dirty="0"/>
              <a:t> provides conditions for effective concentration of minority carriers. The effect of </a:t>
            </a:r>
            <a:r>
              <a:rPr lang="en-US" dirty="0" smtClean="0"/>
              <a:t>hetero</a:t>
            </a:r>
            <a:r>
              <a:rPr lang="cs-CZ" dirty="0" smtClean="0"/>
              <a:t>-</a:t>
            </a:r>
            <a:r>
              <a:rPr lang="en-US" dirty="0" smtClean="0"/>
              <a:t>transition </a:t>
            </a:r>
            <a:r>
              <a:rPr lang="en-US" dirty="0"/>
              <a:t>concentrates radiation and injection carriers in selected areas.</a:t>
            </a:r>
            <a:endParaRPr lang="cs-CZ" sz="2400" dirty="0" smtClean="0"/>
          </a:p>
        </p:txBody>
      </p:sp>
      <p:pic>
        <p:nvPicPr>
          <p:cNvPr id="73735" name="Picture 7" descr="Image8"/>
          <p:cNvPicPr>
            <a:picLocks noGrp="1" noChangeAspect="1" noChangeArrowheads="1"/>
          </p:cNvPicPr>
          <p:nvPr>
            <p:ph sz="half" idx="2"/>
          </p:nvPr>
        </p:nvPicPr>
        <p:blipFill>
          <a:blip r:embed="rId2" cstate="print"/>
          <a:srcRect/>
          <a:stretch>
            <a:fillRect/>
          </a:stretch>
        </p:blipFill>
        <p:spPr>
          <a:xfrm>
            <a:off x="2081213" y="3941763"/>
            <a:ext cx="4979987" cy="2189162"/>
          </a:xfr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quarter" idx="10"/>
          </p:nvPr>
        </p:nvSpPr>
        <p:spPr/>
        <p:txBody>
          <a:bodyPr/>
          <a:lstStyle/>
          <a:p>
            <a:pPr>
              <a:defRPr/>
            </a:pPr>
            <a:r>
              <a:rPr lang="en-US" dirty="0" smtClean="0"/>
              <a:t>2010</a:t>
            </a:r>
            <a:endParaRPr lang="en-US" dirty="0"/>
          </a:p>
        </p:txBody>
      </p:sp>
      <p:sp>
        <p:nvSpPr>
          <p:cNvPr id="6" name="Zástupný symbol pro zápatí 5"/>
          <p:cNvSpPr>
            <a:spLocks noGrp="1"/>
          </p:cNvSpPr>
          <p:nvPr>
            <p:ph type="ftr" sz="quarter" idx="11"/>
          </p:nvPr>
        </p:nvSpPr>
        <p:spPr/>
        <p:txBody>
          <a:bodyPr/>
          <a:lstStyle/>
          <a:p>
            <a:pPr>
              <a:defRPr/>
            </a:pPr>
            <a:r>
              <a:rPr lang="en-US" dirty="0" smtClean="0"/>
              <a:t>prof. </a:t>
            </a:r>
            <a:r>
              <a:rPr lang="en-US" dirty="0" err="1" smtClean="0"/>
              <a:t>Otruba</a:t>
            </a:r>
            <a:endParaRPr lang="en-US" dirty="0"/>
          </a:p>
        </p:txBody>
      </p:sp>
      <p:sp>
        <p:nvSpPr>
          <p:cNvPr id="7" name="Zástupný symbol pro číslo snímku 6"/>
          <p:cNvSpPr>
            <a:spLocks noGrp="1"/>
          </p:cNvSpPr>
          <p:nvPr>
            <p:ph type="sldNum" sz="quarter" idx="12"/>
          </p:nvPr>
        </p:nvSpPr>
        <p:spPr/>
        <p:txBody>
          <a:bodyPr/>
          <a:lstStyle/>
          <a:p>
            <a:pPr>
              <a:defRPr/>
            </a:pPr>
            <a:fld id="{81F0847B-BCCE-4540-8483-FCE4AC42FE8A}" type="slidenum">
              <a:rPr lang="en-US" smtClean="0"/>
              <a:pPr>
                <a:defRPr/>
              </a:pPr>
              <a:t>59</a:t>
            </a:fld>
            <a:endParaRPr lang="en-US" dirty="0"/>
          </a:p>
        </p:txBody>
      </p:sp>
      <p:sp>
        <p:nvSpPr>
          <p:cNvPr id="150530" name="Rectangle 2"/>
          <p:cNvSpPr>
            <a:spLocks noGrp="1" noChangeArrowheads="1"/>
          </p:cNvSpPr>
          <p:nvPr>
            <p:ph type="title"/>
          </p:nvPr>
        </p:nvSpPr>
        <p:spPr/>
        <p:txBody>
          <a:bodyPr>
            <a:normAutofit/>
          </a:bodyPr>
          <a:lstStyle/>
          <a:p>
            <a:pPr eaLnBrk="1" hangingPunct="1">
              <a:defRPr/>
            </a:pPr>
            <a:r>
              <a:rPr lang="en-US" sz="3200" b="1" i="1" dirty="0" smtClean="0"/>
              <a:t>D</a:t>
            </a:r>
            <a:r>
              <a:rPr lang="en-US" sz="3200" i="1" dirty="0" smtClean="0"/>
              <a:t>istributed </a:t>
            </a:r>
            <a:r>
              <a:rPr lang="en-US" sz="3200" b="1" i="1" dirty="0" smtClean="0"/>
              <a:t>F</a:t>
            </a:r>
            <a:r>
              <a:rPr lang="en-US" sz="3200" i="1" dirty="0" smtClean="0"/>
              <a:t>eed </a:t>
            </a:r>
            <a:r>
              <a:rPr lang="en-US" sz="3200" b="1" i="1" dirty="0" smtClean="0"/>
              <a:t>B</a:t>
            </a:r>
            <a:r>
              <a:rPr lang="en-US" sz="3200" i="1" dirty="0" smtClean="0"/>
              <a:t>ack </a:t>
            </a:r>
            <a:r>
              <a:rPr lang="en-US" sz="3200" i="1" dirty="0" smtClean="0"/>
              <a:t>L</a:t>
            </a:r>
            <a:r>
              <a:rPr lang="en-US" sz="3200" i="1" dirty="0" smtClean="0"/>
              <a:t>asers</a:t>
            </a:r>
            <a:r>
              <a:rPr lang="en-US" sz="4000" dirty="0" smtClean="0"/>
              <a:t> </a:t>
            </a:r>
            <a:endParaRPr lang="en-US" sz="4000" dirty="0" smtClean="0"/>
          </a:p>
        </p:txBody>
      </p:sp>
      <p:sp>
        <p:nvSpPr>
          <p:cNvPr id="150532" name="Rectangle 4"/>
          <p:cNvSpPr>
            <a:spLocks noGrp="1" noChangeArrowheads="1"/>
          </p:cNvSpPr>
          <p:nvPr>
            <p:ph type="body" sz="half" idx="1"/>
          </p:nvPr>
        </p:nvSpPr>
        <p:spPr>
          <a:xfrm>
            <a:off x="457200" y="1600200"/>
            <a:ext cx="3898776" cy="4925144"/>
          </a:xfrm>
        </p:spPr>
        <p:txBody>
          <a:bodyPr>
            <a:normAutofit/>
          </a:bodyPr>
          <a:lstStyle/>
          <a:p>
            <a:pPr>
              <a:lnSpc>
                <a:spcPct val="80000"/>
              </a:lnSpc>
              <a:defRPr/>
            </a:pPr>
            <a:r>
              <a:rPr lang="en-US" sz="2000" dirty="0" smtClean="0"/>
              <a:t>In this type of laser, the resonator is realized without mirrors using spatial periodic structures (diffraction gratings). The function is based on periodic change of refractive index in the direction of propagation. The feedback is created by the continuous binding of the propagating wave in the opposite direction by Bragg scattering. The grid is formed by etching directly on the surface of the active layer. </a:t>
            </a:r>
          </a:p>
          <a:p>
            <a:pPr>
              <a:lnSpc>
                <a:spcPct val="80000"/>
              </a:lnSpc>
              <a:defRPr/>
            </a:pPr>
            <a:r>
              <a:rPr lang="en-US" sz="2000" dirty="0" smtClean="0"/>
              <a:t>These lasers are referred as </a:t>
            </a:r>
            <a:r>
              <a:rPr lang="en-US" sz="2000" dirty="0" err="1" smtClean="0"/>
              <a:t>DFB</a:t>
            </a:r>
            <a:endParaRPr lang="en-US" sz="2000" dirty="0" smtClean="0"/>
          </a:p>
        </p:txBody>
      </p:sp>
      <p:pic>
        <p:nvPicPr>
          <p:cNvPr id="74759" name="Picture 7" descr="Image9"/>
          <p:cNvPicPr>
            <a:picLocks noGrp="1" noChangeAspect="1" noChangeArrowheads="1"/>
          </p:cNvPicPr>
          <p:nvPr>
            <p:ph sz="half" idx="2"/>
          </p:nvPr>
        </p:nvPicPr>
        <p:blipFill>
          <a:blip r:embed="rId2" cstate="print"/>
          <a:srcRect/>
          <a:stretch>
            <a:fillRect/>
          </a:stretch>
        </p:blipFill>
        <p:spPr>
          <a:xfrm>
            <a:off x="4427984" y="2852936"/>
            <a:ext cx="4019550" cy="2000250"/>
          </a:xfrm>
        </p:spPr>
      </p:pic>
      <p:sp>
        <p:nvSpPr>
          <p:cNvPr id="2" name="TextovéPole 1"/>
          <p:cNvSpPr txBox="1"/>
          <p:nvPr/>
        </p:nvSpPr>
        <p:spPr>
          <a:xfrm>
            <a:off x="6751159" y="3100318"/>
            <a:ext cx="1015021" cy="276999"/>
          </a:xfrm>
          <a:prstGeom prst="rect">
            <a:avLst/>
          </a:prstGeom>
          <a:solidFill>
            <a:schemeClr val="bg1"/>
          </a:solidFill>
        </p:spPr>
        <p:txBody>
          <a:bodyPr wrap="none" rtlCol="0">
            <a:spAutoFit/>
          </a:bodyPr>
          <a:lstStyle/>
          <a:p>
            <a:r>
              <a:rPr lang="en-US" sz="1200" dirty="0" smtClean="0">
                <a:latin typeface="Times New Roman" panose="02020603050405020304" pitchFamily="18" charset="0"/>
                <a:cs typeface="Times New Roman" panose="02020603050405020304" pitchFamily="18" charset="0"/>
              </a:rPr>
              <a:t>metal contact</a:t>
            </a:r>
            <a:endParaRPr lang="en-US" sz="1200" dirty="0">
              <a:latin typeface="Times New Roman" panose="02020603050405020304" pitchFamily="18" charset="0"/>
              <a:cs typeface="Times New Roman" panose="02020603050405020304" pitchFamily="18" charset="0"/>
            </a:endParaRPr>
          </a:p>
        </p:txBody>
      </p:sp>
      <p:sp>
        <p:nvSpPr>
          <p:cNvPr id="9" name="TextovéPole 8"/>
          <p:cNvSpPr txBox="1"/>
          <p:nvPr/>
        </p:nvSpPr>
        <p:spPr>
          <a:xfrm>
            <a:off x="6749287" y="4653136"/>
            <a:ext cx="1015021" cy="276999"/>
          </a:xfrm>
          <a:prstGeom prst="rect">
            <a:avLst/>
          </a:prstGeom>
          <a:solidFill>
            <a:schemeClr val="bg1"/>
          </a:solidFill>
        </p:spPr>
        <p:txBody>
          <a:bodyPr wrap="none" rtlCol="0">
            <a:spAutoFit/>
          </a:bodyPr>
          <a:lstStyle/>
          <a:p>
            <a:r>
              <a:rPr lang="en-US" sz="1200" dirty="0" smtClean="0">
                <a:latin typeface="Times New Roman" panose="02020603050405020304" pitchFamily="18" charset="0"/>
                <a:cs typeface="Times New Roman" panose="02020603050405020304" pitchFamily="18" charset="0"/>
              </a:rPr>
              <a:t>metal contact</a:t>
            </a:r>
            <a:endParaRPr lang="en-US" sz="1200" dirty="0">
              <a:latin typeface="Times New Roman" panose="02020603050405020304" pitchFamily="18" charset="0"/>
              <a:cs typeface="Times New Roman" panose="02020603050405020304" pitchFamily="18" charset="0"/>
            </a:endParaRPr>
          </a:p>
        </p:txBody>
      </p:sp>
      <p:sp>
        <p:nvSpPr>
          <p:cNvPr id="10" name="TextovéPole 9"/>
          <p:cNvSpPr txBox="1"/>
          <p:nvPr/>
        </p:nvSpPr>
        <p:spPr>
          <a:xfrm>
            <a:off x="6732240" y="3717032"/>
            <a:ext cx="902811" cy="276999"/>
          </a:xfrm>
          <a:prstGeom prst="rect">
            <a:avLst/>
          </a:prstGeom>
          <a:solidFill>
            <a:schemeClr val="bg1"/>
          </a:solidFill>
        </p:spPr>
        <p:txBody>
          <a:bodyPr wrap="none" rtlCol="0">
            <a:spAutoFit/>
          </a:bodyPr>
          <a:lstStyle/>
          <a:p>
            <a:r>
              <a:rPr lang="en-US" sz="1200" dirty="0" smtClean="0">
                <a:latin typeface="Times New Roman" panose="02020603050405020304" pitchFamily="18" charset="0"/>
                <a:cs typeface="Times New Roman" panose="02020603050405020304" pitchFamily="18" charset="0"/>
              </a:rPr>
              <a:t>active layer</a:t>
            </a:r>
            <a:endParaRPr lang="en-US" sz="1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en-US" sz="3200" dirty="0" smtClean="0"/>
              <a:t>ruby laser</a:t>
            </a:r>
            <a:endParaRPr lang="en-US" dirty="0"/>
          </a:p>
        </p:txBody>
      </p:sp>
      <p:sp>
        <p:nvSpPr>
          <p:cNvPr id="9" name="Zástupný symbol pro obsah 8"/>
          <p:cNvSpPr>
            <a:spLocks noGrp="1"/>
          </p:cNvSpPr>
          <p:nvPr>
            <p:ph sz="quarter" idx="1"/>
          </p:nvPr>
        </p:nvSpPr>
        <p:spPr/>
        <p:txBody>
          <a:bodyPr/>
          <a:lstStyle/>
          <a:p>
            <a:r>
              <a:rPr lang="en-US" dirty="0" smtClean="0"/>
              <a:t>arrangement of ruby laser</a:t>
            </a:r>
            <a:endParaRPr lang="en-US" dirty="0"/>
          </a:p>
        </p:txBody>
      </p:sp>
      <p:sp>
        <p:nvSpPr>
          <p:cNvPr id="3" name="Zástupný symbol pro datum 2"/>
          <p:cNvSpPr>
            <a:spLocks noGrp="1"/>
          </p:cNvSpPr>
          <p:nvPr>
            <p:ph type="dt" sz="half" idx="14"/>
          </p:nvPr>
        </p:nvSpPr>
        <p:spPr/>
        <p:txBody>
          <a:bodyPr/>
          <a:lstStyle/>
          <a:p>
            <a:r>
              <a:rPr lang="en-US" dirty="0" smtClean="0"/>
              <a:t>2010</a:t>
            </a:r>
            <a:endParaRPr lang="en-US" dirty="0"/>
          </a:p>
        </p:txBody>
      </p:sp>
      <p:sp>
        <p:nvSpPr>
          <p:cNvPr id="5" name="Zástupný symbol pro číslo snímku 4"/>
          <p:cNvSpPr>
            <a:spLocks noGrp="1"/>
          </p:cNvSpPr>
          <p:nvPr>
            <p:ph type="sldNum" sz="quarter" idx="15"/>
          </p:nvPr>
        </p:nvSpPr>
        <p:spPr/>
        <p:txBody>
          <a:bodyPr/>
          <a:lstStyle/>
          <a:p>
            <a:fld id="{A229F504-3BAF-467C-8F21-334C0A71552D}" type="slidenum">
              <a:rPr lang="en-US" smtClean="0"/>
              <a:pPr/>
              <a:t>6</a:t>
            </a:fld>
            <a:endParaRPr lang="en-US" dirty="0"/>
          </a:p>
        </p:txBody>
      </p:sp>
      <p:sp>
        <p:nvSpPr>
          <p:cNvPr id="4" name="Zástupný symbol pro zápatí 3"/>
          <p:cNvSpPr>
            <a:spLocks noGrp="1"/>
          </p:cNvSpPr>
          <p:nvPr>
            <p:ph type="ftr" sz="quarter" idx="16"/>
          </p:nvPr>
        </p:nvSpPr>
        <p:spPr/>
        <p:txBody>
          <a:bodyPr/>
          <a:lstStyle/>
          <a:p>
            <a:r>
              <a:rPr lang="en-US" dirty="0" smtClean="0"/>
              <a:t>prof. </a:t>
            </a:r>
            <a:r>
              <a:rPr lang="en-US" dirty="0" err="1" smtClean="0"/>
              <a:t>Otruba</a:t>
            </a:r>
            <a:endParaRPr lang="en-US" dirty="0"/>
          </a:p>
        </p:txBody>
      </p:sp>
      <p:pic>
        <p:nvPicPr>
          <p:cNvPr id="10" name="Picture 2"/>
          <p:cNvPicPr>
            <a:picLocks noChangeAspect="1" noChangeArrowheads="1"/>
          </p:cNvPicPr>
          <p:nvPr/>
        </p:nvPicPr>
        <p:blipFill>
          <a:blip r:embed="rId2" cstate="print">
            <a:duotone>
              <a:prstClr val="black"/>
              <a:srgbClr val="D9C3A5">
                <a:tint val="50000"/>
                <a:satMod val="180000"/>
              </a:srgbClr>
            </a:duotone>
            <a:lum contrast="10000"/>
          </a:blip>
          <a:srcRect/>
          <a:stretch>
            <a:fillRect/>
          </a:stretch>
        </p:blipFill>
        <p:spPr bwMode="auto">
          <a:xfrm>
            <a:off x="1043610" y="2196849"/>
            <a:ext cx="6122367" cy="3911851"/>
          </a:xfrm>
          <a:prstGeom prst="rect">
            <a:avLst/>
          </a:prstGeom>
          <a:noFill/>
          <a:ln w="9525">
            <a:noFill/>
            <a:miter lim="800000"/>
            <a:headEnd/>
            <a:tailEnd/>
          </a:ln>
        </p:spPr>
      </p:pic>
      <p:sp>
        <p:nvSpPr>
          <p:cNvPr id="2" name="TextovéPole 1"/>
          <p:cNvSpPr txBox="1"/>
          <p:nvPr/>
        </p:nvSpPr>
        <p:spPr>
          <a:xfrm>
            <a:off x="4211960" y="2401724"/>
            <a:ext cx="1152128" cy="523220"/>
          </a:xfrm>
          <a:prstGeom prst="rect">
            <a:avLst/>
          </a:prstGeom>
          <a:solidFill>
            <a:srgbClr val="FFC000"/>
          </a:solidFill>
        </p:spPr>
        <p:txBody>
          <a:bodyPr wrap="square" rtlCol="0">
            <a:spAutoFit/>
          </a:bodyPr>
          <a:lstStyle/>
          <a:p>
            <a:r>
              <a:rPr lang="en-US" sz="1400" dirty="0" smtClean="0"/>
              <a:t>discharge lamp</a:t>
            </a:r>
            <a:endParaRPr lang="en-US" sz="1400" dirty="0"/>
          </a:p>
        </p:txBody>
      </p:sp>
      <p:sp>
        <p:nvSpPr>
          <p:cNvPr id="11" name="TextovéPole 10"/>
          <p:cNvSpPr txBox="1"/>
          <p:nvPr/>
        </p:nvSpPr>
        <p:spPr>
          <a:xfrm>
            <a:off x="6156176" y="2348880"/>
            <a:ext cx="1152128" cy="523220"/>
          </a:xfrm>
          <a:prstGeom prst="rect">
            <a:avLst/>
          </a:prstGeom>
          <a:solidFill>
            <a:srgbClr val="FFC000"/>
          </a:solidFill>
        </p:spPr>
        <p:txBody>
          <a:bodyPr wrap="square" rtlCol="0">
            <a:spAutoFit/>
          </a:bodyPr>
          <a:lstStyle/>
          <a:p>
            <a:r>
              <a:rPr lang="en-US" sz="1400" dirty="0" smtClean="0"/>
              <a:t>elliptical mirror</a:t>
            </a:r>
            <a:endParaRPr lang="en-US" sz="1400" dirty="0"/>
          </a:p>
        </p:txBody>
      </p:sp>
      <p:sp>
        <p:nvSpPr>
          <p:cNvPr id="6" name="TextovéPole 5"/>
          <p:cNvSpPr txBox="1"/>
          <p:nvPr/>
        </p:nvSpPr>
        <p:spPr>
          <a:xfrm>
            <a:off x="1403648" y="4139788"/>
            <a:ext cx="3975768" cy="369332"/>
          </a:xfrm>
          <a:prstGeom prst="rect">
            <a:avLst/>
          </a:prstGeom>
          <a:solidFill>
            <a:srgbClr val="FFC000"/>
          </a:solidFill>
        </p:spPr>
        <p:txBody>
          <a:bodyPr wrap="none" rtlCol="0">
            <a:spAutoFit/>
          </a:bodyPr>
          <a:lstStyle/>
          <a:p>
            <a:r>
              <a:rPr lang="en-US" dirty="0" smtClean="0"/>
              <a:t>Ruby laser with internal resonator</a:t>
            </a:r>
            <a:endParaRPr lang="en-US" dirty="0"/>
          </a:p>
        </p:txBody>
      </p:sp>
      <p:sp>
        <p:nvSpPr>
          <p:cNvPr id="12" name="TextovéPole 11"/>
          <p:cNvSpPr txBox="1"/>
          <p:nvPr/>
        </p:nvSpPr>
        <p:spPr>
          <a:xfrm>
            <a:off x="1423190" y="5735778"/>
            <a:ext cx="4035079" cy="369332"/>
          </a:xfrm>
          <a:prstGeom prst="rect">
            <a:avLst/>
          </a:prstGeom>
          <a:solidFill>
            <a:srgbClr val="FFC000"/>
          </a:solidFill>
        </p:spPr>
        <p:txBody>
          <a:bodyPr wrap="none" rtlCol="0">
            <a:spAutoFit/>
          </a:bodyPr>
          <a:lstStyle/>
          <a:p>
            <a:r>
              <a:rPr lang="en-US" dirty="0" smtClean="0"/>
              <a:t>Ruby laser with external resonator</a:t>
            </a:r>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datum 5"/>
          <p:cNvSpPr>
            <a:spLocks noGrp="1"/>
          </p:cNvSpPr>
          <p:nvPr>
            <p:ph type="dt" sz="quarter" idx="10"/>
          </p:nvPr>
        </p:nvSpPr>
        <p:spPr/>
        <p:txBody>
          <a:bodyPr/>
          <a:lstStyle/>
          <a:p>
            <a:pPr>
              <a:defRPr/>
            </a:pPr>
            <a:r>
              <a:rPr lang="cs-CZ" smtClean="0"/>
              <a:t>2010</a:t>
            </a:r>
            <a:endParaRPr lang="cs-CZ"/>
          </a:p>
        </p:txBody>
      </p:sp>
      <p:sp>
        <p:nvSpPr>
          <p:cNvPr id="7" name="Zástupný symbol pro zápatí 6"/>
          <p:cNvSpPr>
            <a:spLocks noGrp="1"/>
          </p:cNvSpPr>
          <p:nvPr>
            <p:ph type="ftr" sz="quarter" idx="11"/>
          </p:nvPr>
        </p:nvSpPr>
        <p:spPr/>
        <p:txBody>
          <a:bodyPr/>
          <a:lstStyle/>
          <a:p>
            <a:pPr>
              <a:defRPr/>
            </a:pPr>
            <a:r>
              <a:rPr lang="cs-CZ" smtClean="0"/>
              <a:t>prof. Otruba</a:t>
            </a:r>
            <a:endParaRPr lang="cs-CZ"/>
          </a:p>
        </p:txBody>
      </p:sp>
      <p:sp>
        <p:nvSpPr>
          <p:cNvPr id="8" name="Zástupný symbol pro číslo snímku 7"/>
          <p:cNvSpPr>
            <a:spLocks noGrp="1"/>
          </p:cNvSpPr>
          <p:nvPr>
            <p:ph type="sldNum" sz="quarter" idx="12"/>
          </p:nvPr>
        </p:nvSpPr>
        <p:spPr/>
        <p:txBody>
          <a:bodyPr/>
          <a:lstStyle/>
          <a:p>
            <a:pPr>
              <a:defRPr/>
            </a:pPr>
            <a:fld id="{DB92AA85-F972-49A7-A46F-C30F1D01953B}" type="slidenum">
              <a:rPr lang="cs-CZ"/>
              <a:pPr>
                <a:defRPr/>
              </a:pPr>
              <a:t>60</a:t>
            </a:fld>
            <a:endParaRPr lang="cs-CZ"/>
          </a:p>
        </p:txBody>
      </p:sp>
      <p:sp>
        <p:nvSpPr>
          <p:cNvPr id="154626" name="Rectangle 2"/>
          <p:cNvSpPr>
            <a:spLocks noGrp="1" noChangeArrowheads="1"/>
          </p:cNvSpPr>
          <p:nvPr>
            <p:ph type="title"/>
          </p:nvPr>
        </p:nvSpPr>
        <p:spPr/>
        <p:txBody>
          <a:bodyPr>
            <a:normAutofit/>
          </a:bodyPr>
          <a:lstStyle/>
          <a:p>
            <a:pPr eaLnBrk="1" hangingPunct="1">
              <a:defRPr/>
            </a:pPr>
            <a:r>
              <a:rPr lang="cs-CZ" sz="3200" i="1" dirty="0" err="1" smtClean="0"/>
              <a:t>Distributed</a:t>
            </a:r>
            <a:r>
              <a:rPr lang="cs-CZ" sz="3200" i="1" dirty="0" smtClean="0"/>
              <a:t> </a:t>
            </a:r>
            <a:r>
              <a:rPr lang="cs-CZ" sz="3200" i="1" dirty="0" err="1" smtClean="0"/>
              <a:t>Bragg</a:t>
            </a:r>
            <a:r>
              <a:rPr lang="cs-CZ" sz="3200" i="1" dirty="0" smtClean="0"/>
              <a:t> </a:t>
            </a:r>
            <a:r>
              <a:rPr lang="cs-CZ" sz="3200" i="1" dirty="0" err="1" smtClean="0"/>
              <a:t>Reflector</a:t>
            </a:r>
            <a:r>
              <a:rPr lang="cs-CZ" sz="3200" i="1" dirty="0" smtClean="0"/>
              <a:t> </a:t>
            </a:r>
            <a:r>
              <a:rPr lang="cs-CZ" sz="3200" i="1" dirty="0" err="1"/>
              <a:t>L</a:t>
            </a:r>
            <a:r>
              <a:rPr lang="cs-CZ" sz="3200" i="1" dirty="0" err="1" smtClean="0"/>
              <a:t>asers</a:t>
            </a:r>
            <a:r>
              <a:rPr lang="cs-CZ" sz="4000" dirty="0" smtClean="0"/>
              <a:t> </a:t>
            </a:r>
            <a:endParaRPr lang="cs-CZ" sz="4000" dirty="0" smtClean="0"/>
          </a:p>
        </p:txBody>
      </p:sp>
      <p:sp>
        <p:nvSpPr>
          <p:cNvPr id="154630" name="Rectangle 6"/>
          <p:cNvSpPr>
            <a:spLocks noGrp="1" noChangeArrowheads="1"/>
          </p:cNvSpPr>
          <p:nvPr>
            <p:ph type="body" sz="half" idx="1"/>
          </p:nvPr>
        </p:nvSpPr>
        <p:spPr>
          <a:xfrm>
            <a:off x="242888" y="1600200"/>
            <a:ext cx="4252912" cy="4530725"/>
          </a:xfrm>
        </p:spPr>
        <p:txBody>
          <a:bodyPr/>
          <a:lstStyle/>
          <a:p>
            <a:pPr>
              <a:lnSpc>
                <a:spcPct val="90000"/>
              </a:lnSpc>
              <a:defRPr/>
            </a:pPr>
            <a:r>
              <a:rPr lang="en-US" dirty="0"/>
              <a:t>Optical radiation generation and feedback (again using an optical </a:t>
            </a:r>
            <a:r>
              <a:rPr lang="en-US" dirty="0" smtClean="0"/>
              <a:t>gr</a:t>
            </a:r>
            <a:r>
              <a:rPr lang="cs-CZ" dirty="0" err="1" smtClean="0"/>
              <a:t>atings</a:t>
            </a:r>
            <a:r>
              <a:rPr lang="en-US" dirty="0" smtClean="0"/>
              <a:t>) </a:t>
            </a:r>
            <a:r>
              <a:rPr lang="en-US" dirty="0"/>
              <a:t>take place in separate parts of the structure. Two types of construction are used, with one or two Bragg mirrors. In common practice, the type with two Bragg mirrors at the ends of the waveguide is more often used</a:t>
            </a:r>
            <a:endParaRPr lang="cs-CZ" sz="2400" dirty="0" smtClean="0"/>
          </a:p>
        </p:txBody>
      </p:sp>
      <p:pic>
        <p:nvPicPr>
          <p:cNvPr id="75783" name="Picture 9" descr="Image10"/>
          <p:cNvPicPr>
            <a:picLocks noGrp="1" noChangeAspect="1" noChangeArrowheads="1"/>
          </p:cNvPicPr>
          <p:nvPr>
            <p:ph sz="quarter" idx="2"/>
          </p:nvPr>
        </p:nvPicPr>
        <p:blipFill>
          <a:blip r:embed="rId2" cstate="print"/>
          <a:srcRect/>
          <a:stretch>
            <a:fillRect/>
          </a:stretch>
        </p:blipFill>
        <p:spPr>
          <a:xfrm>
            <a:off x="4355976" y="1700808"/>
            <a:ext cx="3924300" cy="1990725"/>
          </a:xfrm>
        </p:spPr>
      </p:pic>
      <p:pic>
        <p:nvPicPr>
          <p:cNvPr id="75784" name="Picture 10" descr="Image10a"/>
          <p:cNvPicPr>
            <a:picLocks noGrp="1" noChangeAspect="1" noChangeArrowheads="1"/>
          </p:cNvPicPr>
          <p:nvPr>
            <p:ph sz="quarter" idx="3"/>
          </p:nvPr>
        </p:nvPicPr>
        <p:blipFill>
          <a:blip r:embed="rId3" cstate="print"/>
          <a:srcRect/>
          <a:stretch>
            <a:fillRect/>
          </a:stretch>
        </p:blipFill>
        <p:spPr>
          <a:xfrm>
            <a:off x="4355976" y="3717032"/>
            <a:ext cx="3962400" cy="2019300"/>
          </a:xfrm>
        </p:spPr>
      </p:pic>
      <p:sp>
        <p:nvSpPr>
          <p:cNvPr id="9" name="TextovéPole 8"/>
          <p:cNvSpPr txBox="1"/>
          <p:nvPr/>
        </p:nvSpPr>
        <p:spPr>
          <a:xfrm>
            <a:off x="6634851" y="3447472"/>
            <a:ext cx="1015021" cy="276999"/>
          </a:xfrm>
          <a:prstGeom prst="rect">
            <a:avLst/>
          </a:prstGeom>
          <a:solidFill>
            <a:schemeClr val="bg1"/>
          </a:solidFill>
        </p:spPr>
        <p:txBody>
          <a:bodyPr wrap="none" rtlCol="0">
            <a:spAutoFit/>
          </a:bodyPr>
          <a:lstStyle/>
          <a:p>
            <a:r>
              <a:rPr lang="en-US" sz="1200" dirty="0" smtClean="0">
                <a:latin typeface="Times New Roman" panose="02020603050405020304" pitchFamily="18" charset="0"/>
                <a:cs typeface="Times New Roman" panose="02020603050405020304" pitchFamily="18" charset="0"/>
              </a:rPr>
              <a:t>metal contact</a:t>
            </a:r>
            <a:endParaRPr lang="en-US" sz="1200" dirty="0">
              <a:latin typeface="Times New Roman" panose="02020603050405020304" pitchFamily="18" charset="0"/>
              <a:cs typeface="Times New Roman" panose="02020603050405020304" pitchFamily="18" charset="0"/>
            </a:endParaRPr>
          </a:p>
        </p:txBody>
      </p:sp>
      <p:sp>
        <p:nvSpPr>
          <p:cNvPr id="10" name="TextovéPole 9"/>
          <p:cNvSpPr txBox="1"/>
          <p:nvPr/>
        </p:nvSpPr>
        <p:spPr>
          <a:xfrm>
            <a:off x="6611098" y="1988840"/>
            <a:ext cx="1015021" cy="276999"/>
          </a:xfrm>
          <a:prstGeom prst="rect">
            <a:avLst/>
          </a:prstGeom>
          <a:solidFill>
            <a:schemeClr val="bg1"/>
          </a:solidFill>
        </p:spPr>
        <p:txBody>
          <a:bodyPr wrap="none" rtlCol="0">
            <a:spAutoFit/>
          </a:bodyPr>
          <a:lstStyle/>
          <a:p>
            <a:r>
              <a:rPr lang="en-US" sz="1200" dirty="0" smtClean="0">
                <a:latin typeface="Times New Roman" panose="02020603050405020304" pitchFamily="18" charset="0"/>
                <a:cs typeface="Times New Roman" panose="02020603050405020304" pitchFamily="18" charset="0"/>
              </a:rPr>
              <a:t>metal contact</a:t>
            </a:r>
            <a:endParaRPr lang="en-US" sz="1200" dirty="0">
              <a:latin typeface="Times New Roman" panose="02020603050405020304" pitchFamily="18" charset="0"/>
              <a:cs typeface="Times New Roman" panose="02020603050405020304" pitchFamily="18" charset="0"/>
            </a:endParaRPr>
          </a:p>
        </p:txBody>
      </p:sp>
      <p:sp>
        <p:nvSpPr>
          <p:cNvPr id="11" name="TextovéPole 10"/>
          <p:cNvSpPr txBox="1"/>
          <p:nvPr/>
        </p:nvSpPr>
        <p:spPr>
          <a:xfrm>
            <a:off x="6607143" y="4005064"/>
            <a:ext cx="1015021" cy="276999"/>
          </a:xfrm>
          <a:prstGeom prst="rect">
            <a:avLst/>
          </a:prstGeom>
          <a:solidFill>
            <a:schemeClr val="bg1"/>
          </a:solidFill>
        </p:spPr>
        <p:txBody>
          <a:bodyPr wrap="none" rtlCol="0">
            <a:spAutoFit/>
          </a:bodyPr>
          <a:lstStyle/>
          <a:p>
            <a:r>
              <a:rPr lang="en-US" sz="1200" dirty="0" smtClean="0">
                <a:latin typeface="Times New Roman" panose="02020603050405020304" pitchFamily="18" charset="0"/>
                <a:cs typeface="Times New Roman" panose="02020603050405020304" pitchFamily="18" charset="0"/>
              </a:rPr>
              <a:t>metal contact</a:t>
            </a:r>
            <a:endParaRPr lang="en-US" sz="1200" dirty="0">
              <a:latin typeface="Times New Roman" panose="02020603050405020304" pitchFamily="18" charset="0"/>
              <a:cs typeface="Times New Roman" panose="02020603050405020304" pitchFamily="18" charset="0"/>
            </a:endParaRPr>
          </a:p>
        </p:txBody>
      </p:sp>
      <p:sp>
        <p:nvSpPr>
          <p:cNvPr id="12" name="TextovéPole 11"/>
          <p:cNvSpPr txBox="1"/>
          <p:nvPr/>
        </p:nvSpPr>
        <p:spPr>
          <a:xfrm>
            <a:off x="6643209" y="5517232"/>
            <a:ext cx="1015021" cy="276999"/>
          </a:xfrm>
          <a:prstGeom prst="rect">
            <a:avLst/>
          </a:prstGeom>
          <a:solidFill>
            <a:schemeClr val="bg1"/>
          </a:solidFill>
        </p:spPr>
        <p:txBody>
          <a:bodyPr wrap="none" rtlCol="0">
            <a:spAutoFit/>
          </a:bodyPr>
          <a:lstStyle/>
          <a:p>
            <a:r>
              <a:rPr lang="en-US" sz="1200" dirty="0" smtClean="0">
                <a:latin typeface="Times New Roman" panose="02020603050405020304" pitchFamily="18" charset="0"/>
                <a:cs typeface="Times New Roman" panose="02020603050405020304" pitchFamily="18" charset="0"/>
              </a:rPr>
              <a:t>metal contact</a:t>
            </a:r>
            <a:endParaRPr lang="en-US" sz="1200" dirty="0">
              <a:latin typeface="Times New Roman" panose="02020603050405020304" pitchFamily="18" charset="0"/>
              <a:cs typeface="Times New Roman" panose="02020603050405020304" pitchFamily="18" charset="0"/>
            </a:endParaRPr>
          </a:p>
        </p:txBody>
      </p:sp>
      <p:sp>
        <p:nvSpPr>
          <p:cNvPr id="13" name="TextovéPole 12"/>
          <p:cNvSpPr txBox="1"/>
          <p:nvPr/>
        </p:nvSpPr>
        <p:spPr>
          <a:xfrm>
            <a:off x="6607143" y="2420888"/>
            <a:ext cx="902811" cy="276999"/>
          </a:xfrm>
          <a:prstGeom prst="rect">
            <a:avLst/>
          </a:prstGeom>
          <a:solidFill>
            <a:schemeClr val="bg1"/>
          </a:solidFill>
        </p:spPr>
        <p:txBody>
          <a:bodyPr wrap="none" rtlCol="0">
            <a:spAutoFit/>
          </a:bodyPr>
          <a:lstStyle/>
          <a:p>
            <a:r>
              <a:rPr lang="en-US" sz="1200" dirty="0" smtClean="0">
                <a:latin typeface="Times New Roman" panose="02020603050405020304" pitchFamily="18" charset="0"/>
                <a:cs typeface="Times New Roman" panose="02020603050405020304" pitchFamily="18" charset="0"/>
              </a:rPr>
              <a:t>active layer</a:t>
            </a:r>
            <a:endParaRPr lang="en-US" sz="1200" dirty="0">
              <a:latin typeface="Times New Roman" panose="02020603050405020304" pitchFamily="18" charset="0"/>
              <a:cs typeface="Times New Roman" panose="02020603050405020304" pitchFamily="18" charset="0"/>
            </a:endParaRPr>
          </a:p>
        </p:txBody>
      </p:sp>
      <p:sp>
        <p:nvSpPr>
          <p:cNvPr id="14" name="TextovéPole 13"/>
          <p:cNvSpPr txBox="1"/>
          <p:nvPr/>
        </p:nvSpPr>
        <p:spPr>
          <a:xfrm>
            <a:off x="6634851" y="4581128"/>
            <a:ext cx="902811" cy="276999"/>
          </a:xfrm>
          <a:prstGeom prst="rect">
            <a:avLst/>
          </a:prstGeom>
          <a:solidFill>
            <a:schemeClr val="bg1"/>
          </a:solidFill>
        </p:spPr>
        <p:txBody>
          <a:bodyPr wrap="none" rtlCol="0">
            <a:spAutoFit/>
          </a:bodyPr>
          <a:lstStyle/>
          <a:p>
            <a:r>
              <a:rPr lang="en-US" sz="1200" dirty="0" smtClean="0">
                <a:latin typeface="Times New Roman" panose="02020603050405020304" pitchFamily="18" charset="0"/>
                <a:cs typeface="Times New Roman" panose="02020603050405020304" pitchFamily="18" charset="0"/>
              </a:rPr>
              <a:t>active layer</a:t>
            </a:r>
            <a:endParaRPr lang="en-US" sz="1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quarter" idx="10"/>
          </p:nvPr>
        </p:nvSpPr>
        <p:spPr/>
        <p:txBody>
          <a:bodyPr/>
          <a:lstStyle/>
          <a:p>
            <a:pPr>
              <a:defRPr/>
            </a:pPr>
            <a:r>
              <a:rPr lang="cs-CZ" smtClean="0"/>
              <a:t>2010</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5261E75B-3872-4998-9AC8-581D13E0814B}" type="slidenum">
              <a:rPr lang="cs-CZ"/>
              <a:pPr>
                <a:defRPr/>
              </a:pPr>
              <a:t>61</a:t>
            </a:fld>
            <a:endParaRPr lang="cs-CZ"/>
          </a:p>
        </p:txBody>
      </p:sp>
      <p:sp>
        <p:nvSpPr>
          <p:cNvPr id="144386" name="Rectangle 2"/>
          <p:cNvSpPr>
            <a:spLocks noGrp="1" noChangeArrowheads="1"/>
          </p:cNvSpPr>
          <p:nvPr>
            <p:ph type="title"/>
          </p:nvPr>
        </p:nvSpPr>
        <p:spPr/>
        <p:txBody>
          <a:bodyPr/>
          <a:lstStyle/>
          <a:p>
            <a:pPr>
              <a:defRPr/>
            </a:pPr>
            <a:r>
              <a:rPr lang="cs-CZ" dirty="0" err="1"/>
              <a:t>Spectrum</a:t>
            </a:r>
            <a:r>
              <a:rPr lang="cs-CZ" dirty="0"/>
              <a:t> </a:t>
            </a:r>
            <a:r>
              <a:rPr lang="cs-CZ" dirty="0" err="1"/>
              <a:t>of</a:t>
            </a:r>
            <a:r>
              <a:rPr lang="cs-CZ" dirty="0"/>
              <a:t> laser </a:t>
            </a:r>
            <a:r>
              <a:rPr lang="cs-CZ" dirty="0" err="1"/>
              <a:t>diodes</a:t>
            </a:r>
            <a:endParaRPr lang="cs-CZ" dirty="0" smtClean="0"/>
          </a:p>
        </p:txBody>
      </p:sp>
      <p:pic>
        <p:nvPicPr>
          <p:cNvPr id="76806" name="Picture 7" descr="FPspektrum"/>
          <p:cNvPicPr>
            <a:picLocks noGrp="1" noChangeAspect="1" noChangeArrowheads="1"/>
          </p:cNvPicPr>
          <p:nvPr>
            <p:ph sz="half" idx="1"/>
          </p:nvPr>
        </p:nvPicPr>
        <p:blipFill>
          <a:blip r:embed="rId2" cstate="print"/>
          <a:srcRect/>
          <a:stretch>
            <a:fillRect/>
          </a:stretch>
        </p:blipFill>
        <p:spPr>
          <a:xfrm>
            <a:off x="251520" y="1916832"/>
            <a:ext cx="4214242" cy="3713163"/>
          </a:xfrm>
        </p:spPr>
      </p:pic>
      <p:pic>
        <p:nvPicPr>
          <p:cNvPr id="76807" name="Picture 8" descr="DFBspektrum"/>
          <p:cNvPicPr>
            <a:picLocks noGrp="1" noChangeAspect="1" noChangeArrowheads="1"/>
          </p:cNvPicPr>
          <p:nvPr>
            <p:ph sz="half" idx="2"/>
          </p:nvPr>
        </p:nvPicPr>
        <p:blipFill>
          <a:blip r:embed="rId3" cstate="print"/>
          <a:srcRect/>
          <a:stretch>
            <a:fillRect/>
          </a:stretch>
        </p:blipFill>
        <p:spPr>
          <a:xfrm>
            <a:off x="4499992" y="1844824"/>
            <a:ext cx="3960440" cy="3733800"/>
          </a:xfrm>
        </p:spPr>
      </p:pic>
      <p:sp>
        <p:nvSpPr>
          <p:cNvPr id="2" name="TextovéPole 1"/>
          <p:cNvSpPr txBox="1"/>
          <p:nvPr/>
        </p:nvSpPr>
        <p:spPr>
          <a:xfrm>
            <a:off x="7236296" y="2276872"/>
            <a:ext cx="1005403" cy="276999"/>
          </a:xfrm>
          <a:prstGeom prst="rect">
            <a:avLst/>
          </a:prstGeom>
          <a:solidFill>
            <a:srgbClr val="FFFFCC"/>
          </a:solidFill>
        </p:spPr>
        <p:txBody>
          <a:bodyPr wrap="none" rtlCol="0">
            <a:spAutoFit/>
          </a:bodyPr>
          <a:lstStyle/>
          <a:p>
            <a:r>
              <a:rPr lang="cs-CZ" sz="1200" dirty="0" smtClean="0"/>
              <a:t>laser </a:t>
            </a:r>
            <a:r>
              <a:rPr lang="cs-CZ" sz="1200" dirty="0" err="1" smtClean="0"/>
              <a:t>diode</a:t>
            </a:r>
            <a:endParaRPr lang="cs-CZ" sz="1200" dirty="0"/>
          </a:p>
        </p:txBody>
      </p:sp>
      <p:sp>
        <p:nvSpPr>
          <p:cNvPr id="3" name="TextovéPole 2"/>
          <p:cNvSpPr txBox="1"/>
          <p:nvPr/>
        </p:nvSpPr>
        <p:spPr>
          <a:xfrm>
            <a:off x="1691680" y="5404574"/>
            <a:ext cx="2032929" cy="369332"/>
          </a:xfrm>
          <a:prstGeom prst="rect">
            <a:avLst/>
          </a:prstGeom>
          <a:solidFill>
            <a:schemeClr val="bg1"/>
          </a:solidFill>
        </p:spPr>
        <p:txBody>
          <a:bodyPr wrap="none" rtlCol="0">
            <a:spAutoFit/>
          </a:bodyPr>
          <a:lstStyle/>
          <a:p>
            <a:r>
              <a:rPr lang="cs-CZ" dirty="0" err="1" smtClean="0"/>
              <a:t>wavelength</a:t>
            </a:r>
            <a:r>
              <a:rPr lang="cs-CZ" dirty="0" smtClean="0"/>
              <a:t> (</a:t>
            </a:r>
            <a:r>
              <a:rPr lang="cs-CZ" dirty="0" err="1" smtClean="0"/>
              <a:t>nm</a:t>
            </a:r>
            <a:r>
              <a:rPr lang="cs-CZ" dirty="0" smtClean="0"/>
              <a:t>)</a:t>
            </a:r>
            <a:endParaRPr lang="cs-CZ"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quarter" idx="10"/>
          </p:nvPr>
        </p:nvSpPr>
        <p:spPr/>
        <p:txBody>
          <a:bodyPr/>
          <a:lstStyle/>
          <a:p>
            <a:pPr>
              <a:defRPr/>
            </a:pPr>
            <a:r>
              <a:rPr lang="en-US" dirty="0" smtClean="0"/>
              <a:t>2010</a:t>
            </a:r>
            <a:endParaRPr lang="en-US" dirty="0"/>
          </a:p>
        </p:txBody>
      </p:sp>
      <p:sp>
        <p:nvSpPr>
          <p:cNvPr id="6" name="Zástupný symbol pro zápatí 5"/>
          <p:cNvSpPr>
            <a:spLocks noGrp="1"/>
          </p:cNvSpPr>
          <p:nvPr>
            <p:ph type="ftr" sz="quarter" idx="11"/>
          </p:nvPr>
        </p:nvSpPr>
        <p:spPr/>
        <p:txBody>
          <a:bodyPr/>
          <a:lstStyle/>
          <a:p>
            <a:pPr>
              <a:defRPr/>
            </a:pPr>
            <a:r>
              <a:rPr lang="en-US" dirty="0" smtClean="0"/>
              <a:t>prof. </a:t>
            </a:r>
            <a:r>
              <a:rPr lang="en-US" dirty="0" err="1" smtClean="0"/>
              <a:t>Otruba</a:t>
            </a:r>
            <a:endParaRPr lang="en-US" dirty="0"/>
          </a:p>
        </p:txBody>
      </p:sp>
      <p:sp>
        <p:nvSpPr>
          <p:cNvPr id="7" name="Zástupný symbol pro číslo snímku 6"/>
          <p:cNvSpPr>
            <a:spLocks noGrp="1"/>
          </p:cNvSpPr>
          <p:nvPr>
            <p:ph type="sldNum" sz="quarter" idx="12"/>
          </p:nvPr>
        </p:nvSpPr>
        <p:spPr/>
        <p:txBody>
          <a:bodyPr/>
          <a:lstStyle/>
          <a:p>
            <a:pPr>
              <a:defRPr/>
            </a:pPr>
            <a:fld id="{17D0F02F-1809-48D6-957C-DD8BACD5A902}" type="slidenum">
              <a:rPr lang="en-US" smtClean="0"/>
              <a:pPr>
                <a:defRPr/>
              </a:pPr>
              <a:t>62</a:t>
            </a:fld>
            <a:endParaRPr lang="en-US" dirty="0"/>
          </a:p>
        </p:txBody>
      </p:sp>
      <p:sp>
        <p:nvSpPr>
          <p:cNvPr id="157698" name="Rectangle 2"/>
          <p:cNvSpPr>
            <a:spLocks noGrp="1" noChangeArrowheads="1"/>
          </p:cNvSpPr>
          <p:nvPr>
            <p:ph type="title"/>
          </p:nvPr>
        </p:nvSpPr>
        <p:spPr/>
        <p:txBody>
          <a:bodyPr/>
          <a:lstStyle/>
          <a:p>
            <a:pPr>
              <a:defRPr/>
            </a:pPr>
            <a:r>
              <a:rPr lang="en-US" dirty="0" smtClean="0"/>
              <a:t>Edge-emitting lasers</a:t>
            </a:r>
            <a:endParaRPr lang="en-US" dirty="0" smtClean="0"/>
          </a:p>
        </p:txBody>
      </p:sp>
      <p:sp>
        <p:nvSpPr>
          <p:cNvPr id="157700" name="Rectangle 4"/>
          <p:cNvSpPr>
            <a:spLocks noGrp="1" noChangeArrowheads="1"/>
          </p:cNvSpPr>
          <p:nvPr>
            <p:ph type="body" sz="half" idx="1"/>
          </p:nvPr>
        </p:nvSpPr>
        <p:spPr/>
        <p:txBody>
          <a:bodyPr/>
          <a:lstStyle/>
          <a:p>
            <a:pPr>
              <a:defRPr/>
            </a:pPr>
            <a:r>
              <a:rPr lang="en-US" sz="2800" dirty="0" smtClean="0"/>
              <a:t>This type (Edge </a:t>
            </a:r>
            <a:r>
              <a:rPr lang="en-US" sz="2800" dirty="0" err="1" smtClean="0"/>
              <a:t>Emiting</a:t>
            </a:r>
            <a:r>
              <a:rPr lang="en-US" sz="2800" dirty="0" smtClean="0"/>
              <a:t> Lasers - EEL) emits radiation from the edge transition. Manufacturing and applications of laser diodes currently prevails</a:t>
            </a:r>
            <a:endParaRPr lang="en-US" sz="2800" dirty="0" smtClean="0"/>
          </a:p>
        </p:txBody>
      </p:sp>
      <p:pic>
        <p:nvPicPr>
          <p:cNvPr id="77831" name="Picture 6" descr="D33-Ty1"/>
          <p:cNvPicPr>
            <a:picLocks noGrp="1" noChangeAspect="1" noChangeArrowheads="1"/>
          </p:cNvPicPr>
          <p:nvPr>
            <p:ph sz="half" idx="2"/>
          </p:nvPr>
        </p:nvPicPr>
        <p:blipFill>
          <a:blip r:embed="rId2" cstate="print"/>
          <a:srcRect r="44086"/>
          <a:stretch>
            <a:fillRect/>
          </a:stretch>
        </p:blipFill>
        <p:spPr>
          <a:xfrm>
            <a:off x="4648200" y="1778000"/>
            <a:ext cx="3660775" cy="3802063"/>
          </a:xfrm>
        </p:spPr>
      </p:pic>
      <p:sp>
        <p:nvSpPr>
          <p:cNvPr id="2" name="TextovéPole 1"/>
          <p:cNvSpPr txBox="1"/>
          <p:nvPr/>
        </p:nvSpPr>
        <p:spPr>
          <a:xfrm>
            <a:off x="5270745" y="4869160"/>
            <a:ext cx="1649811" cy="369332"/>
          </a:xfrm>
          <a:prstGeom prst="rect">
            <a:avLst/>
          </a:prstGeom>
          <a:solidFill>
            <a:schemeClr val="bg1"/>
          </a:solidFill>
        </p:spPr>
        <p:txBody>
          <a:bodyPr wrap="none" rtlCol="0">
            <a:spAutoFit/>
          </a:bodyPr>
          <a:lstStyle/>
          <a:p>
            <a:r>
              <a:rPr lang="en-US" dirty="0" smtClean="0"/>
              <a:t>Edge </a:t>
            </a:r>
            <a:r>
              <a:rPr lang="en-US" dirty="0" err="1" smtClean="0"/>
              <a:t>Emiting</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quarter" idx="10"/>
          </p:nvPr>
        </p:nvSpPr>
        <p:spPr/>
        <p:txBody>
          <a:bodyPr/>
          <a:lstStyle/>
          <a:p>
            <a:pPr>
              <a:defRPr/>
            </a:pPr>
            <a:r>
              <a:rPr lang="cs-CZ" smtClean="0"/>
              <a:t>2010</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1E8ED6F8-A3FF-41EE-AB32-DBA69CF6800D}" type="slidenum">
              <a:rPr lang="cs-CZ"/>
              <a:pPr>
                <a:defRPr/>
              </a:pPr>
              <a:t>63</a:t>
            </a:fld>
            <a:endParaRPr lang="cs-CZ"/>
          </a:p>
        </p:txBody>
      </p:sp>
      <p:sp>
        <p:nvSpPr>
          <p:cNvPr id="159746" name="Rectangle 2"/>
          <p:cNvSpPr>
            <a:spLocks noGrp="1" noChangeArrowheads="1"/>
          </p:cNvSpPr>
          <p:nvPr>
            <p:ph type="title"/>
          </p:nvPr>
        </p:nvSpPr>
        <p:spPr/>
        <p:txBody>
          <a:bodyPr/>
          <a:lstStyle/>
          <a:p>
            <a:pPr>
              <a:defRPr/>
            </a:pPr>
            <a:r>
              <a:rPr lang="cs-CZ" dirty="0" err="1"/>
              <a:t>Surface-emitting</a:t>
            </a:r>
            <a:r>
              <a:rPr lang="cs-CZ" dirty="0"/>
              <a:t> </a:t>
            </a:r>
            <a:r>
              <a:rPr lang="cs-CZ" dirty="0" err="1"/>
              <a:t>lasers</a:t>
            </a:r>
            <a:endParaRPr lang="cs-CZ" dirty="0" smtClean="0"/>
          </a:p>
        </p:txBody>
      </p:sp>
      <p:sp>
        <p:nvSpPr>
          <p:cNvPr id="159748" name="Rectangle 4"/>
          <p:cNvSpPr>
            <a:spLocks noGrp="1" noChangeArrowheads="1"/>
          </p:cNvSpPr>
          <p:nvPr>
            <p:ph type="body" sz="half" idx="1"/>
          </p:nvPr>
        </p:nvSpPr>
        <p:spPr/>
        <p:txBody>
          <a:bodyPr/>
          <a:lstStyle/>
          <a:p>
            <a:pPr>
              <a:defRPr/>
            </a:pPr>
            <a:r>
              <a:rPr lang="cs-CZ" sz="2400" dirty="0" smtClean="0"/>
              <a:t>VCSEL (</a:t>
            </a:r>
            <a:r>
              <a:rPr lang="cs-CZ" sz="2400" dirty="0" err="1" smtClean="0"/>
              <a:t>Vertical</a:t>
            </a:r>
            <a:r>
              <a:rPr lang="cs-CZ" sz="2400" dirty="0" smtClean="0"/>
              <a:t> </a:t>
            </a:r>
            <a:r>
              <a:rPr lang="cs-CZ" sz="2400" dirty="0" err="1" smtClean="0"/>
              <a:t>Cavity</a:t>
            </a:r>
            <a:r>
              <a:rPr lang="cs-CZ" sz="2400" dirty="0" smtClean="0"/>
              <a:t> </a:t>
            </a:r>
            <a:r>
              <a:rPr lang="cs-CZ" sz="2400" dirty="0" err="1" smtClean="0"/>
              <a:t>Surface</a:t>
            </a:r>
            <a:r>
              <a:rPr lang="cs-CZ" sz="2400" dirty="0" smtClean="0"/>
              <a:t> </a:t>
            </a:r>
            <a:r>
              <a:rPr lang="cs-CZ" sz="2400" dirty="0" err="1" smtClean="0"/>
              <a:t>Emiting</a:t>
            </a:r>
            <a:r>
              <a:rPr lang="cs-CZ" sz="2400" dirty="0" smtClean="0"/>
              <a:t> </a:t>
            </a:r>
            <a:r>
              <a:rPr lang="cs-CZ" sz="2400" dirty="0" err="1" smtClean="0"/>
              <a:t>Lasers</a:t>
            </a:r>
            <a:r>
              <a:rPr lang="cs-CZ" sz="2400" dirty="0" smtClean="0"/>
              <a:t>) </a:t>
            </a:r>
            <a:r>
              <a:rPr lang="en-US" dirty="0"/>
              <a:t>emit radiation from the part surface parallel to the transition plane. Radiation emitted from the surface is absorbed by the substrate and lost or, more preferably, </a:t>
            </a:r>
            <a:r>
              <a:rPr lang="cs-CZ" dirty="0" err="1" smtClean="0"/>
              <a:t>is</a:t>
            </a:r>
            <a:r>
              <a:rPr lang="cs-CZ" dirty="0" smtClean="0"/>
              <a:t> </a:t>
            </a:r>
            <a:r>
              <a:rPr lang="en-US" dirty="0" smtClean="0"/>
              <a:t>reflected </a:t>
            </a:r>
            <a:r>
              <a:rPr lang="en-US" dirty="0"/>
              <a:t>from the metal contact</a:t>
            </a:r>
            <a:endParaRPr lang="cs-CZ" sz="2400" dirty="0" smtClean="0"/>
          </a:p>
        </p:txBody>
      </p:sp>
      <p:pic>
        <p:nvPicPr>
          <p:cNvPr id="78855" name="Picture 6" descr="D33-Ty2"/>
          <p:cNvPicPr>
            <a:picLocks noGrp="1" noChangeAspect="1" noChangeArrowheads="1"/>
          </p:cNvPicPr>
          <p:nvPr>
            <p:ph sz="half" idx="2"/>
          </p:nvPr>
        </p:nvPicPr>
        <p:blipFill>
          <a:blip r:embed="rId2" cstate="print"/>
          <a:srcRect/>
          <a:stretch>
            <a:fillRect/>
          </a:stretch>
        </p:blipFill>
        <p:spPr>
          <a:xfrm>
            <a:off x="4427984" y="2348880"/>
            <a:ext cx="4038600" cy="2921000"/>
          </a:xfr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quarter" idx="10"/>
          </p:nvPr>
        </p:nvSpPr>
        <p:spPr/>
        <p:txBody>
          <a:bodyPr/>
          <a:lstStyle/>
          <a:p>
            <a:pPr>
              <a:defRPr/>
            </a:pPr>
            <a:r>
              <a:rPr lang="en-US" dirty="0" smtClean="0"/>
              <a:t>2010</a:t>
            </a:r>
            <a:endParaRPr lang="en-US" dirty="0"/>
          </a:p>
        </p:txBody>
      </p:sp>
      <p:sp>
        <p:nvSpPr>
          <p:cNvPr id="6" name="Zástupný symbol pro zápatí 5"/>
          <p:cNvSpPr>
            <a:spLocks noGrp="1"/>
          </p:cNvSpPr>
          <p:nvPr>
            <p:ph type="ftr" sz="quarter" idx="11"/>
          </p:nvPr>
        </p:nvSpPr>
        <p:spPr/>
        <p:txBody>
          <a:bodyPr/>
          <a:lstStyle/>
          <a:p>
            <a:pPr>
              <a:defRPr/>
            </a:pPr>
            <a:r>
              <a:rPr lang="en-US" dirty="0" smtClean="0"/>
              <a:t>prof. </a:t>
            </a:r>
            <a:r>
              <a:rPr lang="en-US" dirty="0" err="1" smtClean="0"/>
              <a:t>Otruba</a:t>
            </a:r>
            <a:endParaRPr lang="en-US" dirty="0"/>
          </a:p>
        </p:txBody>
      </p:sp>
      <p:sp>
        <p:nvSpPr>
          <p:cNvPr id="7" name="Zástupný symbol pro číslo snímku 6"/>
          <p:cNvSpPr>
            <a:spLocks noGrp="1"/>
          </p:cNvSpPr>
          <p:nvPr>
            <p:ph type="sldNum" sz="quarter" idx="12"/>
          </p:nvPr>
        </p:nvSpPr>
        <p:spPr/>
        <p:txBody>
          <a:bodyPr/>
          <a:lstStyle/>
          <a:p>
            <a:pPr>
              <a:defRPr/>
            </a:pPr>
            <a:fld id="{4AA2A5E1-3B7B-46DB-AC09-327EEB6125C8}" type="slidenum">
              <a:rPr lang="en-US" smtClean="0"/>
              <a:pPr>
                <a:defRPr/>
              </a:pPr>
              <a:t>64</a:t>
            </a:fld>
            <a:endParaRPr lang="en-US" dirty="0"/>
          </a:p>
        </p:txBody>
      </p:sp>
      <p:sp>
        <p:nvSpPr>
          <p:cNvPr id="125954" name="Rectangle 2"/>
          <p:cNvSpPr>
            <a:spLocks noGrp="1" noChangeArrowheads="1"/>
          </p:cNvSpPr>
          <p:nvPr>
            <p:ph type="title"/>
          </p:nvPr>
        </p:nvSpPr>
        <p:spPr/>
        <p:txBody>
          <a:bodyPr/>
          <a:lstStyle/>
          <a:p>
            <a:pPr>
              <a:defRPr/>
            </a:pPr>
            <a:r>
              <a:rPr lang="en-US" dirty="0" smtClean="0"/>
              <a:t>Frequency conversion</a:t>
            </a:r>
            <a:endParaRPr lang="en-US" dirty="0" smtClean="0"/>
          </a:p>
        </p:txBody>
      </p:sp>
      <p:sp>
        <p:nvSpPr>
          <p:cNvPr id="125956" name="Rectangle 4"/>
          <p:cNvSpPr>
            <a:spLocks noGrp="1" noChangeArrowheads="1"/>
          </p:cNvSpPr>
          <p:nvPr>
            <p:ph type="body" sz="half" idx="1"/>
          </p:nvPr>
        </p:nvSpPr>
        <p:spPr>
          <a:xfrm>
            <a:off x="457200" y="1454150"/>
            <a:ext cx="8229600" cy="2335213"/>
          </a:xfrm>
        </p:spPr>
        <p:txBody>
          <a:bodyPr/>
          <a:lstStyle/>
          <a:p>
            <a:pPr>
              <a:defRPr/>
            </a:pPr>
            <a:r>
              <a:rPr lang="en-US" dirty="0" smtClean="0"/>
              <a:t>The first option is to use nonlinear phenomena of the second (third) order. The intensity of the second harmonic radiation is proportional to the square of the coefficient of optical non-linearity and the intensity of the incident wave, inversely proportional to the square of the wavelength.</a:t>
            </a:r>
            <a:endParaRPr lang="en-US" sz="2400" dirty="0" smtClean="0"/>
          </a:p>
        </p:txBody>
      </p:sp>
      <p:pic>
        <p:nvPicPr>
          <p:cNvPr id="37895" name="Picture 6" descr="doubler"/>
          <p:cNvPicPr>
            <a:picLocks noGrp="1" noChangeAspect="1" noChangeArrowheads="1"/>
          </p:cNvPicPr>
          <p:nvPr>
            <p:ph sz="half" idx="2"/>
          </p:nvPr>
        </p:nvPicPr>
        <p:blipFill>
          <a:blip r:embed="rId2" cstate="print">
            <a:lum contrast="12000"/>
          </a:blip>
          <a:srcRect b="18590"/>
          <a:stretch>
            <a:fillRect/>
          </a:stretch>
        </p:blipFill>
        <p:spPr>
          <a:xfrm>
            <a:off x="611560" y="3645024"/>
            <a:ext cx="7489825" cy="2498725"/>
          </a:xfrm>
        </p:spPr>
      </p:pic>
      <p:sp>
        <p:nvSpPr>
          <p:cNvPr id="2" name="TextovéPole 1"/>
          <p:cNvSpPr txBox="1"/>
          <p:nvPr/>
        </p:nvSpPr>
        <p:spPr>
          <a:xfrm>
            <a:off x="5003042" y="4941168"/>
            <a:ext cx="1297150" cy="461665"/>
          </a:xfrm>
          <a:prstGeom prst="rect">
            <a:avLst/>
          </a:prstGeom>
          <a:solidFill>
            <a:schemeClr val="bg1"/>
          </a:solidFill>
        </p:spPr>
        <p:txBody>
          <a:bodyPr wrap="none" rtlCol="0">
            <a:spAutoFit/>
          </a:bodyPr>
          <a:lstStyle/>
          <a:p>
            <a:r>
              <a:rPr lang="en-US" sz="1200" dirty="0" smtClean="0"/>
              <a:t>DC component</a:t>
            </a:r>
          </a:p>
          <a:p>
            <a:endParaRPr lang="en-US" sz="1200" dirty="0"/>
          </a:p>
        </p:txBody>
      </p:sp>
      <p:sp>
        <p:nvSpPr>
          <p:cNvPr id="9" name="TextovéPole 8"/>
          <p:cNvSpPr txBox="1"/>
          <p:nvPr/>
        </p:nvSpPr>
        <p:spPr>
          <a:xfrm>
            <a:off x="6588224" y="4968591"/>
            <a:ext cx="1463862" cy="461665"/>
          </a:xfrm>
          <a:prstGeom prst="rect">
            <a:avLst/>
          </a:prstGeom>
          <a:solidFill>
            <a:schemeClr val="bg1"/>
          </a:solidFill>
        </p:spPr>
        <p:txBody>
          <a:bodyPr wrap="none" rtlCol="0">
            <a:spAutoFit/>
          </a:bodyPr>
          <a:lstStyle/>
          <a:p>
            <a:r>
              <a:rPr lang="en-US" sz="1200" dirty="0" smtClean="0"/>
              <a:t>second harmonic</a:t>
            </a:r>
          </a:p>
          <a:p>
            <a:endParaRPr lang="en-US" sz="1200"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Zástupný symbol pro datum 4"/>
          <p:cNvSpPr>
            <a:spLocks noGrp="1"/>
          </p:cNvSpPr>
          <p:nvPr>
            <p:ph type="dt" sz="quarter" idx="10"/>
          </p:nvPr>
        </p:nvSpPr>
        <p:spPr/>
        <p:txBody>
          <a:bodyPr/>
          <a:lstStyle/>
          <a:p>
            <a:pPr>
              <a:defRPr/>
            </a:pPr>
            <a:r>
              <a:rPr lang="en-US" dirty="0" smtClean="0"/>
              <a:t>2010</a:t>
            </a:r>
            <a:endParaRPr lang="en-US" dirty="0"/>
          </a:p>
        </p:txBody>
      </p:sp>
      <p:sp>
        <p:nvSpPr>
          <p:cNvPr id="54" name="Zástupný symbol pro zápatí 5"/>
          <p:cNvSpPr>
            <a:spLocks noGrp="1"/>
          </p:cNvSpPr>
          <p:nvPr>
            <p:ph type="ftr" sz="quarter" idx="11"/>
          </p:nvPr>
        </p:nvSpPr>
        <p:spPr/>
        <p:txBody>
          <a:bodyPr/>
          <a:lstStyle/>
          <a:p>
            <a:pPr>
              <a:defRPr/>
            </a:pPr>
            <a:r>
              <a:rPr lang="en-US" dirty="0" smtClean="0"/>
              <a:t>prof. </a:t>
            </a:r>
            <a:r>
              <a:rPr lang="en-US" dirty="0" err="1" smtClean="0"/>
              <a:t>Otruba</a:t>
            </a:r>
            <a:endParaRPr lang="en-US" dirty="0"/>
          </a:p>
        </p:txBody>
      </p:sp>
      <p:sp>
        <p:nvSpPr>
          <p:cNvPr id="55" name="Zástupný symbol pro číslo snímku 6"/>
          <p:cNvSpPr>
            <a:spLocks noGrp="1"/>
          </p:cNvSpPr>
          <p:nvPr>
            <p:ph type="sldNum" sz="quarter" idx="12"/>
          </p:nvPr>
        </p:nvSpPr>
        <p:spPr/>
        <p:txBody>
          <a:bodyPr/>
          <a:lstStyle/>
          <a:p>
            <a:pPr>
              <a:defRPr/>
            </a:pPr>
            <a:fld id="{42B449F1-D8D5-4B60-9B6B-E8F63E87CDEE}" type="slidenum">
              <a:rPr lang="en-US" smtClean="0"/>
              <a:pPr>
                <a:defRPr/>
              </a:pPr>
              <a:t>65</a:t>
            </a:fld>
            <a:endParaRPr lang="en-US" dirty="0"/>
          </a:p>
        </p:txBody>
      </p:sp>
      <p:sp>
        <p:nvSpPr>
          <p:cNvPr id="131076" name="Rectangle 4"/>
          <p:cNvSpPr>
            <a:spLocks noGrp="1" noChangeArrowheads="1"/>
          </p:cNvSpPr>
          <p:nvPr>
            <p:ph type="title"/>
          </p:nvPr>
        </p:nvSpPr>
        <p:spPr>
          <a:xfrm>
            <a:off x="457200" y="277813"/>
            <a:ext cx="8229600" cy="846931"/>
          </a:xfrm>
        </p:spPr>
        <p:txBody>
          <a:bodyPr/>
          <a:lstStyle/>
          <a:p>
            <a:pPr>
              <a:defRPr/>
            </a:pPr>
            <a:r>
              <a:rPr lang="en-US" dirty="0" smtClean="0"/>
              <a:t>Nonlinear optics - crystals</a:t>
            </a:r>
            <a:endParaRPr lang="en-US" dirty="0" smtClean="0"/>
          </a:p>
        </p:txBody>
      </p:sp>
      <p:graphicFrame>
        <p:nvGraphicFramePr>
          <p:cNvPr id="131146" name="Group 74"/>
          <p:cNvGraphicFramePr>
            <a:graphicFrameLocks noGrp="1"/>
          </p:cNvGraphicFramePr>
          <p:nvPr>
            <p:ph sz="half" idx="2"/>
            <p:extLst>
              <p:ext uri="{D42A27DB-BD31-4B8C-83A1-F6EECF244321}">
                <p14:modId xmlns:p14="http://schemas.microsoft.com/office/powerpoint/2010/main" val="488909211"/>
              </p:ext>
            </p:extLst>
          </p:nvPr>
        </p:nvGraphicFramePr>
        <p:xfrm>
          <a:off x="179512" y="1196752"/>
          <a:ext cx="8061325" cy="4530728"/>
        </p:xfrm>
        <a:graphic>
          <a:graphicData uri="http://schemas.openxmlformats.org/drawingml/2006/table">
            <a:tbl>
              <a:tblPr/>
              <a:tblGrid>
                <a:gridCol w="5237163"/>
                <a:gridCol w="1484312"/>
                <a:gridCol w="1339850"/>
              </a:tblGrid>
              <a:tr h="4111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noProof="0" dirty="0" smtClean="0">
                          <a:ln>
                            <a:noFill/>
                          </a:ln>
                          <a:solidFill>
                            <a:srgbClr val="0070C0"/>
                          </a:solidFill>
                          <a:effectLst/>
                          <a:latin typeface="Verdana" pitchFamily="34" charset="0"/>
                        </a:rPr>
                        <a:t>crystal</a:t>
                      </a:r>
                      <a:endParaRPr kumimoji="0" lang="en-US" sz="2000" b="0" i="0" u="none" strike="noStrike" cap="none" normalizeH="0" baseline="0" noProof="0" dirty="0" smtClean="0">
                        <a:ln>
                          <a:noFill/>
                        </a:ln>
                        <a:solidFill>
                          <a:srgbClr val="0070C0"/>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l-GR" sz="2000" b="0" i="0" u="none" strike="noStrike" cap="none" normalizeH="0" baseline="0" dirty="0" smtClean="0">
                          <a:ln>
                            <a:noFill/>
                          </a:ln>
                          <a:solidFill>
                            <a:srgbClr val="0070C0"/>
                          </a:solidFill>
                          <a:effectLst/>
                          <a:latin typeface="Verdana" pitchFamily="34" charset="0"/>
                        </a:rPr>
                        <a:t>Δλ</a:t>
                      </a:r>
                      <a:r>
                        <a:rPr kumimoji="0" lang="cs-CZ" sz="2000" b="0" i="0" u="none" strike="noStrike" cap="none" normalizeH="0" baseline="0" dirty="0" smtClean="0">
                          <a:ln>
                            <a:noFill/>
                          </a:ln>
                          <a:solidFill>
                            <a:srgbClr val="0070C0"/>
                          </a:solidFill>
                          <a:effectLst/>
                          <a:latin typeface="Verdana" pitchFamily="34" charset="0"/>
                        </a:rPr>
                        <a:t> (</a:t>
                      </a:r>
                      <a:r>
                        <a:rPr kumimoji="0" lang="el-GR" sz="2000" b="0" i="0" u="none" strike="noStrike" cap="none" normalizeH="0" baseline="0" dirty="0" smtClean="0">
                          <a:ln>
                            <a:noFill/>
                          </a:ln>
                          <a:solidFill>
                            <a:srgbClr val="0070C0"/>
                          </a:solidFill>
                          <a:effectLst/>
                          <a:latin typeface="Verdana" pitchFamily="34" charset="0"/>
                        </a:rPr>
                        <a:t>μ</a:t>
                      </a:r>
                      <a:r>
                        <a:rPr kumimoji="0" lang="cs-CZ" sz="2000" b="0" i="0" u="none" strike="noStrike" cap="none" normalizeH="0" baseline="0" dirty="0" smtClean="0">
                          <a:ln>
                            <a:noFill/>
                          </a:ln>
                          <a:solidFill>
                            <a:srgbClr val="0070C0"/>
                          </a:solidFill>
                          <a:effectLst/>
                          <a:latin typeface="Verdana" pitchFamily="34" charset="0"/>
                        </a:rPr>
                        <a:t>m)</a:t>
                      </a:r>
                      <a:endParaRPr kumimoji="0" lang="el-GR" sz="2000" b="0" i="0" u="none" strike="noStrike" cap="none" normalizeH="0" baseline="0" dirty="0" smtClean="0">
                        <a:ln>
                          <a:noFill/>
                        </a:ln>
                        <a:solidFill>
                          <a:srgbClr val="0070C0"/>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dirty="0" smtClean="0">
                          <a:ln>
                            <a:noFill/>
                          </a:ln>
                          <a:solidFill>
                            <a:srgbClr val="0070C0"/>
                          </a:solidFill>
                          <a:effectLst/>
                          <a:latin typeface="Verdana" pitchFamily="34" charset="0"/>
                        </a:rPr>
                        <a:t>MW/cm</a:t>
                      </a:r>
                      <a:r>
                        <a:rPr kumimoji="0" lang="cs-CZ" sz="2000" b="0" i="0" u="none" strike="noStrike" cap="none" normalizeH="0" baseline="30000" dirty="0" smtClean="0">
                          <a:ln>
                            <a:noFill/>
                          </a:ln>
                          <a:solidFill>
                            <a:srgbClr val="0070C0"/>
                          </a:solidFill>
                          <a:effectLst/>
                          <a:latin typeface="Verdana" pitchFamily="34" charset="0"/>
                        </a:rPr>
                        <a:t>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275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noProof="0" dirty="0" err="1" smtClean="0">
                          <a:ln>
                            <a:noFill/>
                          </a:ln>
                          <a:solidFill>
                            <a:schemeClr val="tx1"/>
                          </a:solidFill>
                          <a:effectLst/>
                          <a:latin typeface="Verdana" pitchFamily="34" charset="0"/>
                        </a:rPr>
                        <a:t>KDP</a:t>
                      </a:r>
                      <a:r>
                        <a:rPr kumimoji="0" lang="en-US" sz="2000" b="0" i="0" u="none" strike="noStrike" cap="none" normalizeH="0" baseline="0" noProof="0" dirty="0" smtClean="0">
                          <a:ln>
                            <a:noFill/>
                          </a:ln>
                          <a:solidFill>
                            <a:schemeClr val="tx1"/>
                          </a:solidFill>
                          <a:effectLst/>
                          <a:latin typeface="Verdana" pitchFamily="34" charset="0"/>
                        </a:rPr>
                        <a:t> (</a:t>
                      </a:r>
                      <a:r>
                        <a:rPr kumimoji="0" lang="en-US" sz="1600" b="0" i="0" u="none" strike="noStrike" cap="none" normalizeH="0" baseline="0" noProof="0" dirty="0" smtClean="0">
                          <a:ln>
                            <a:noFill/>
                          </a:ln>
                          <a:solidFill>
                            <a:schemeClr val="tx1"/>
                          </a:solidFill>
                          <a:effectLst/>
                          <a:latin typeface="Verdana" pitchFamily="34" charset="0"/>
                        </a:rPr>
                        <a:t>potassium dihydrogen phosphate</a:t>
                      </a:r>
                      <a:r>
                        <a:rPr kumimoji="0" lang="en-US" sz="2000" b="0" i="0" u="none" strike="noStrike" cap="none" normalizeH="0" baseline="0" noProof="0" dirty="0" smtClean="0">
                          <a:ln>
                            <a:noFill/>
                          </a:ln>
                          <a:solidFill>
                            <a:schemeClr val="tx1"/>
                          </a:solidFill>
                          <a:effectLst/>
                          <a:latin typeface="Verdana" pitchFamily="34" charset="0"/>
                        </a:rPr>
                        <a:t>)</a:t>
                      </a:r>
                      <a:endParaRPr kumimoji="0" lang="en-US" sz="2000" b="0" i="0" u="none" strike="noStrike" cap="none" normalizeH="0" baseline="0" noProof="0" dirty="0" smtClean="0">
                        <a:ln>
                          <a:noFill/>
                        </a:ln>
                        <a:solidFill>
                          <a:schemeClr val="tx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smtClean="0">
                          <a:ln>
                            <a:noFill/>
                          </a:ln>
                          <a:solidFill>
                            <a:schemeClr val="tx1"/>
                          </a:solidFill>
                          <a:effectLst/>
                          <a:latin typeface="Verdana" pitchFamily="34" charset="0"/>
                        </a:rPr>
                        <a:t>0,2-1,35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smtClean="0">
                          <a:ln>
                            <a:noFill/>
                          </a:ln>
                          <a:solidFill>
                            <a:schemeClr val="tx1"/>
                          </a:solidFill>
                          <a:effectLst/>
                          <a:latin typeface="Verdana" pitchFamily="34" charset="0"/>
                        </a:rPr>
                        <a:t>400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163">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noProof="0" dirty="0" err="1" smtClean="0">
                          <a:ln>
                            <a:noFill/>
                          </a:ln>
                          <a:solidFill>
                            <a:schemeClr val="tx1"/>
                          </a:solidFill>
                          <a:effectLst/>
                          <a:latin typeface="Verdana" pitchFamily="34" charset="0"/>
                        </a:rPr>
                        <a:t>KDDP</a:t>
                      </a:r>
                      <a:r>
                        <a:rPr kumimoji="0" lang="en-US" sz="2000" b="0" i="0" u="none" strike="noStrike" cap="none" normalizeH="0" baseline="0" noProof="0" dirty="0" smtClean="0">
                          <a:ln>
                            <a:noFill/>
                          </a:ln>
                          <a:solidFill>
                            <a:schemeClr val="tx1"/>
                          </a:solidFill>
                          <a:effectLst/>
                          <a:latin typeface="Verdana" pitchFamily="34" charset="0"/>
                        </a:rPr>
                        <a:t> (</a:t>
                      </a:r>
                      <a:r>
                        <a:rPr kumimoji="0" lang="en-US" sz="1600" b="0" i="0" u="none" strike="noStrike" cap="none" normalizeH="0" baseline="0" noProof="0" dirty="0" smtClean="0">
                          <a:ln>
                            <a:noFill/>
                          </a:ln>
                          <a:solidFill>
                            <a:schemeClr val="tx1"/>
                          </a:solidFill>
                          <a:effectLst/>
                          <a:latin typeface="Verdana" pitchFamily="34" charset="0"/>
                        </a:rPr>
                        <a:t>deuterated </a:t>
                      </a:r>
                      <a:r>
                        <a:rPr kumimoji="0" lang="en-US" sz="1600" b="0" i="0" u="none" strike="noStrike" cap="none" normalizeH="0" baseline="0" noProof="0" dirty="0" err="1" smtClean="0">
                          <a:ln>
                            <a:noFill/>
                          </a:ln>
                          <a:solidFill>
                            <a:schemeClr val="tx1"/>
                          </a:solidFill>
                          <a:effectLst/>
                          <a:latin typeface="Verdana" pitchFamily="34" charset="0"/>
                        </a:rPr>
                        <a:t>KDP</a:t>
                      </a:r>
                      <a:r>
                        <a:rPr kumimoji="0" lang="en-US" sz="2000" b="0" i="0" u="none" strike="noStrike" cap="none" normalizeH="0" baseline="0" noProof="0" dirty="0" smtClean="0">
                          <a:ln>
                            <a:noFill/>
                          </a:ln>
                          <a:solidFill>
                            <a:schemeClr val="tx1"/>
                          </a:solidFill>
                          <a:effectLst/>
                          <a:latin typeface="Verdana" pitchFamily="34" charset="0"/>
                        </a:rPr>
                        <a:t>)</a:t>
                      </a:r>
                      <a:endParaRPr kumimoji="0" lang="en-US" sz="2000" b="0" i="0" u="none" strike="noStrike" cap="none" normalizeH="0" baseline="0" noProof="0" dirty="0" smtClean="0">
                        <a:ln>
                          <a:noFill/>
                        </a:ln>
                        <a:solidFill>
                          <a:schemeClr val="tx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smtClean="0">
                          <a:ln>
                            <a:noFill/>
                          </a:ln>
                          <a:solidFill>
                            <a:schemeClr val="tx1"/>
                          </a:solidFill>
                          <a:effectLst/>
                          <a:latin typeface="Verdana" pitchFamily="34" charset="0"/>
                        </a:rPr>
                        <a:t>0,2-1,8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smtClean="0">
                          <a:ln>
                            <a:noFill/>
                          </a:ln>
                          <a:solidFill>
                            <a:schemeClr val="tx1"/>
                          </a:solidFill>
                          <a:effectLst/>
                          <a:latin typeface="Verdana" pitchFamily="34" charset="0"/>
                        </a:rPr>
                        <a:t>500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275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noProof="0" dirty="0" smtClean="0">
                          <a:ln>
                            <a:noFill/>
                          </a:ln>
                          <a:solidFill>
                            <a:schemeClr val="tx1"/>
                          </a:solidFill>
                          <a:effectLst/>
                          <a:latin typeface="Verdana" pitchFamily="34" charset="0"/>
                        </a:rPr>
                        <a:t>ADP (</a:t>
                      </a:r>
                      <a:r>
                        <a:rPr kumimoji="0" lang="en-US" sz="1600" b="0" i="0" u="none" strike="noStrike" cap="none" normalizeH="0" baseline="0" noProof="0" dirty="0" smtClean="0">
                          <a:ln>
                            <a:noFill/>
                          </a:ln>
                          <a:solidFill>
                            <a:schemeClr val="tx1"/>
                          </a:solidFill>
                          <a:effectLst/>
                          <a:latin typeface="Verdana" pitchFamily="34" charset="0"/>
                        </a:rPr>
                        <a:t>ammonium dihydrogen phosphate</a:t>
                      </a:r>
                      <a:r>
                        <a:rPr kumimoji="0" lang="en-US" sz="2000" b="0" i="0" u="none" strike="noStrike" cap="none" normalizeH="0" baseline="0" noProof="0" dirty="0" smtClean="0">
                          <a:ln>
                            <a:noFill/>
                          </a:ln>
                          <a:solidFill>
                            <a:schemeClr val="tx1"/>
                          </a:solidFill>
                          <a:effectLst/>
                          <a:latin typeface="Verdana" pitchFamily="34" charset="0"/>
                        </a:rPr>
                        <a:t>)</a:t>
                      </a:r>
                      <a:endParaRPr kumimoji="0" lang="en-US" sz="2000" b="0" i="0" u="none" strike="noStrike" cap="none" normalizeH="0" baseline="0" noProof="0" dirty="0" smtClean="0">
                        <a:ln>
                          <a:noFill/>
                        </a:ln>
                        <a:solidFill>
                          <a:schemeClr val="tx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smtClean="0">
                          <a:ln>
                            <a:noFill/>
                          </a:ln>
                          <a:solidFill>
                            <a:schemeClr val="tx1"/>
                          </a:solidFill>
                          <a:effectLst/>
                          <a:latin typeface="Verdana" pitchFamily="34" charset="0"/>
                        </a:rPr>
                        <a:t>0,2-1,2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smtClean="0">
                          <a:ln>
                            <a:noFill/>
                          </a:ln>
                          <a:solidFill>
                            <a:schemeClr val="tx1"/>
                          </a:solidFill>
                          <a:effectLst/>
                          <a:latin typeface="Verdana" pitchFamily="34" charset="0"/>
                        </a:rPr>
                        <a:t>500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163">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noProof="0" dirty="0" smtClean="0">
                          <a:ln>
                            <a:noFill/>
                          </a:ln>
                          <a:solidFill>
                            <a:schemeClr val="tx1"/>
                          </a:solidFill>
                          <a:effectLst/>
                          <a:latin typeface="Verdana" pitchFamily="34" charset="0"/>
                        </a:rPr>
                        <a:t>RDP (</a:t>
                      </a:r>
                      <a:r>
                        <a:rPr kumimoji="0" lang="en-US" sz="1600" b="0" i="0" u="none" strike="noStrike" cap="none" normalizeH="0" baseline="0" noProof="0" dirty="0" smtClean="0">
                          <a:ln>
                            <a:noFill/>
                          </a:ln>
                          <a:solidFill>
                            <a:schemeClr val="tx1"/>
                          </a:solidFill>
                          <a:effectLst/>
                          <a:latin typeface="Verdana" pitchFamily="34" charset="0"/>
                        </a:rPr>
                        <a:t>rubidium dihydrogen phosphate)</a:t>
                      </a:r>
                      <a:endParaRPr kumimoji="0" lang="en-US" sz="1600" b="0" i="0" u="none" strike="noStrike" cap="none" normalizeH="0" baseline="0" noProof="0" dirty="0" smtClean="0">
                        <a:ln>
                          <a:noFill/>
                        </a:ln>
                        <a:solidFill>
                          <a:schemeClr val="tx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smtClean="0">
                          <a:ln>
                            <a:noFill/>
                          </a:ln>
                          <a:solidFill>
                            <a:schemeClr val="tx1"/>
                          </a:solidFill>
                          <a:effectLst/>
                          <a:latin typeface="Verdana" pitchFamily="34" charset="0"/>
                        </a:rPr>
                        <a:t>0,2-1,5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smtClean="0">
                          <a:ln>
                            <a:noFill/>
                          </a:ln>
                          <a:solidFill>
                            <a:schemeClr val="tx1"/>
                          </a:solidFill>
                          <a:effectLst/>
                          <a:latin typeface="Verdana" pitchFamily="34" charset="0"/>
                        </a:rPr>
                        <a:t>300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275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noProof="0" dirty="0" err="1" smtClean="0">
                          <a:ln>
                            <a:noFill/>
                          </a:ln>
                          <a:solidFill>
                            <a:schemeClr val="tx1"/>
                          </a:solidFill>
                          <a:effectLst/>
                          <a:latin typeface="Verdana" pitchFamily="34" charset="0"/>
                        </a:rPr>
                        <a:t>CDA</a:t>
                      </a:r>
                      <a:r>
                        <a:rPr kumimoji="0" lang="en-US" sz="2000" b="0" i="0" u="none" strike="noStrike" cap="none" normalizeH="0" baseline="0" noProof="0" dirty="0" smtClean="0">
                          <a:ln>
                            <a:noFill/>
                          </a:ln>
                          <a:solidFill>
                            <a:schemeClr val="tx1"/>
                          </a:solidFill>
                          <a:effectLst/>
                          <a:latin typeface="Verdana" pitchFamily="34" charset="0"/>
                        </a:rPr>
                        <a:t> (</a:t>
                      </a:r>
                      <a:r>
                        <a:rPr kumimoji="0" lang="en-US" sz="1600" b="0" i="0" u="none" strike="noStrike" cap="none" normalizeH="0" baseline="0" noProof="0" dirty="0" smtClean="0">
                          <a:ln>
                            <a:noFill/>
                          </a:ln>
                          <a:solidFill>
                            <a:schemeClr val="tx1"/>
                          </a:solidFill>
                          <a:effectLst/>
                          <a:latin typeface="Verdana" pitchFamily="34" charset="0"/>
                        </a:rPr>
                        <a:t>cesium </a:t>
                      </a:r>
                      <a:r>
                        <a:rPr kumimoji="0" lang="en-US" sz="1600" b="0" i="0" u="none" strike="noStrike" cap="none" normalizeH="0" baseline="0" noProof="0" dirty="0" err="1" smtClean="0">
                          <a:ln>
                            <a:noFill/>
                          </a:ln>
                          <a:solidFill>
                            <a:schemeClr val="tx1"/>
                          </a:solidFill>
                          <a:effectLst/>
                          <a:latin typeface="Verdana" pitchFamily="34" charset="0"/>
                        </a:rPr>
                        <a:t>dihydrogenrsenate</a:t>
                      </a:r>
                      <a:r>
                        <a:rPr kumimoji="0" lang="en-US" sz="2000" b="0" i="0" u="none" strike="noStrike" cap="none" normalizeH="0" baseline="0" noProof="0" dirty="0" smtClean="0">
                          <a:ln>
                            <a:noFill/>
                          </a:ln>
                          <a:solidFill>
                            <a:schemeClr val="tx1"/>
                          </a:solidFill>
                          <a:effectLst/>
                          <a:latin typeface="Verdana" pitchFamily="34" charset="0"/>
                        </a:rPr>
                        <a:t>)</a:t>
                      </a:r>
                      <a:endParaRPr kumimoji="0" lang="en-US" sz="2000" b="0" i="0" u="none" strike="noStrike" cap="none" normalizeH="0" baseline="0" noProof="0" dirty="0" smtClean="0">
                        <a:ln>
                          <a:noFill/>
                        </a:ln>
                        <a:solidFill>
                          <a:schemeClr val="tx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smtClean="0">
                          <a:ln>
                            <a:noFill/>
                          </a:ln>
                          <a:solidFill>
                            <a:schemeClr val="tx1"/>
                          </a:solidFill>
                          <a:effectLst/>
                          <a:latin typeface="Verdana" pitchFamily="34" charset="0"/>
                        </a:rPr>
                        <a:t>0,26-1,6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smtClean="0">
                          <a:ln>
                            <a:noFill/>
                          </a:ln>
                          <a:solidFill>
                            <a:schemeClr val="tx1"/>
                          </a:solidFill>
                          <a:effectLst/>
                          <a:latin typeface="Verdana" pitchFamily="34" charset="0"/>
                        </a:rPr>
                        <a:t>500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163">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noProof="0" dirty="0" err="1" smtClean="0">
                          <a:ln>
                            <a:noFill/>
                          </a:ln>
                          <a:solidFill>
                            <a:schemeClr val="tx1"/>
                          </a:solidFill>
                          <a:effectLst/>
                          <a:latin typeface="Verdana" pitchFamily="34" charset="0"/>
                        </a:rPr>
                        <a:t>LiIO</a:t>
                      </a:r>
                      <a:r>
                        <a:rPr kumimoji="0" lang="en-US" sz="2000" b="0" i="0" u="none" strike="noStrike" cap="none" normalizeH="0" baseline="-25000" noProof="0" dirty="0" err="1" smtClean="0">
                          <a:ln>
                            <a:noFill/>
                          </a:ln>
                          <a:solidFill>
                            <a:schemeClr val="tx1"/>
                          </a:solidFill>
                          <a:effectLst/>
                          <a:latin typeface="Verdana" pitchFamily="34" charset="0"/>
                        </a:rPr>
                        <a:t>3</a:t>
                      </a:r>
                      <a:endParaRPr kumimoji="0" lang="en-US" sz="2000" b="0" i="0" u="none" strike="noStrike" cap="none" normalizeH="0" baseline="0" noProof="0" dirty="0" smtClean="0">
                        <a:ln>
                          <a:noFill/>
                        </a:ln>
                        <a:solidFill>
                          <a:schemeClr val="tx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dirty="0" smtClean="0">
                          <a:ln>
                            <a:noFill/>
                          </a:ln>
                          <a:solidFill>
                            <a:schemeClr val="tx1"/>
                          </a:solidFill>
                          <a:effectLst/>
                          <a:latin typeface="Verdana" pitchFamily="34" charset="0"/>
                        </a:rPr>
                        <a:t>0,3-4,5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smtClean="0">
                          <a:ln>
                            <a:noFill/>
                          </a:ln>
                          <a:solidFill>
                            <a:schemeClr val="tx1"/>
                          </a:solidFill>
                          <a:effectLst/>
                          <a:latin typeface="Verdana" pitchFamily="34" charset="0"/>
                        </a:rPr>
                        <a:t>60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275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noProof="0" dirty="0" err="1" smtClean="0">
                          <a:ln>
                            <a:noFill/>
                          </a:ln>
                          <a:solidFill>
                            <a:schemeClr val="tx1"/>
                          </a:solidFill>
                          <a:effectLst/>
                          <a:latin typeface="Verdana" pitchFamily="34" charset="0"/>
                        </a:rPr>
                        <a:t>LiNbO</a:t>
                      </a:r>
                      <a:r>
                        <a:rPr kumimoji="0" lang="en-US" sz="2000" b="0" i="0" u="none" strike="noStrike" cap="none" normalizeH="0" baseline="-25000" noProof="0" dirty="0" err="1" smtClean="0">
                          <a:ln>
                            <a:noFill/>
                          </a:ln>
                          <a:solidFill>
                            <a:schemeClr val="tx1"/>
                          </a:solidFill>
                          <a:effectLst/>
                          <a:latin typeface="Verdana" pitchFamily="34" charset="0"/>
                        </a:rPr>
                        <a:t>3</a:t>
                      </a:r>
                      <a:endParaRPr kumimoji="0" lang="en-US" sz="2000" b="0" i="0" u="none" strike="noStrike" cap="none" normalizeH="0" baseline="0" noProof="0" dirty="0" smtClean="0">
                        <a:ln>
                          <a:noFill/>
                        </a:ln>
                        <a:solidFill>
                          <a:schemeClr val="tx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dirty="0" smtClean="0">
                          <a:ln>
                            <a:noFill/>
                          </a:ln>
                          <a:solidFill>
                            <a:schemeClr val="tx1"/>
                          </a:solidFill>
                          <a:effectLst/>
                          <a:latin typeface="Verdana" pitchFamily="34" charset="0"/>
                        </a:rPr>
                        <a:t>0,4-4,5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smtClean="0">
                          <a:ln>
                            <a:noFill/>
                          </a:ln>
                          <a:solidFill>
                            <a:schemeClr val="tx1"/>
                          </a:solidFill>
                          <a:effectLst/>
                          <a:latin typeface="Verdana" pitchFamily="34" charset="0"/>
                        </a:rPr>
                        <a:t>120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163">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noProof="0" dirty="0" err="1" smtClean="0">
                          <a:ln>
                            <a:noFill/>
                          </a:ln>
                          <a:solidFill>
                            <a:schemeClr val="tx1"/>
                          </a:solidFill>
                          <a:effectLst/>
                          <a:latin typeface="Verdana" pitchFamily="34" charset="0"/>
                        </a:rPr>
                        <a:t>Ba</a:t>
                      </a:r>
                      <a:r>
                        <a:rPr kumimoji="0" lang="en-US" sz="2000" b="0" i="0" u="none" strike="noStrike" cap="none" normalizeH="0" baseline="-25000" noProof="0" dirty="0" err="1" smtClean="0">
                          <a:ln>
                            <a:noFill/>
                          </a:ln>
                          <a:solidFill>
                            <a:schemeClr val="tx1"/>
                          </a:solidFill>
                          <a:effectLst/>
                          <a:latin typeface="Verdana" pitchFamily="34" charset="0"/>
                        </a:rPr>
                        <a:t>2</a:t>
                      </a:r>
                      <a:r>
                        <a:rPr kumimoji="0" lang="en-US" sz="2000" b="0" i="0" u="none" strike="noStrike" cap="none" normalizeH="0" baseline="0" noProof="0" dirty="0" err="1" smtClean="0">
                          <a:ln>
                            <a:noFill/>
                          </a:ln>
                          <a:solidFill>
                            <a:schemeClr val="tx1"/>
                          </a:solidFill>
                          <a:effectLst/>
                          <a:latin typeface="Verdana" pitchFamily="34" charset="0"/>
                        </a:rPr>
                        <a:t>NaNb</a:t>
                      </a:r>
                      <a:r>
                        <a:rPr kumimoji="0" lang="en-US" sz="2000" b="0" i="0" u="none" strike="noStrike" cap="none" normalizeH="0" baseline="-25000" noProof="0" dirty="0" err="1" smtClean="0">
                          <a:ln>
                            <a:noFill/>
                          </a:ln>
                          <a:solidFill>
                            <a:schemeClr val="tx1"/>
                          </a:solidFill>
                          <a:effectLst/>
                          <a:latin typeface="Verdana" pitchFamily="34" charset="0"/>
                        </a:rPr>
                        <a:t>5</a:t>
                      </a:r>
                      <a:r>
                        <a:rPr kumimoji="0" lang="en-US" sz="2000" b="0" i="0" u="none" strike="noStrike" cap="none" normalizeH="0" baseline="0" noProof="0" dirty="0" err="1" smtClean="0">
                          <a:ln>
                            <a:noFill/>
                          </a:ln>
                          <a:solidFill>
                            <a:schemeClr val="tx1"/>
                          </a:solidFill>
                          <a:effectLst/>
                          <a:latin typeface="Verdana" pitchFamily="34" charset="0"/>
                        </a:rPr>
                        <a:t>O</a:t>
                      </a:r>
                      <a:r>
                        <a:rPr kumimoji="0" lang="en-US" sz="2000" b="0" i="0" u="none" strike="noStrike" cap="none" normalizeH="0" baseline="-25000" noProof="0" dirty="0" err="1" smtClean="0">
                          <a:ln>
                            <a:noFill/>
                          </a:ln>
                          <a:solidFill>
                            <a:schemeClr val="tx1"/>
                          </a:solidFill>
                          <a:effectLst/>
                          <a:latin typeface="Verdana" pitchFamily="34" charset="0"/>
                        </a:rPr>
                        <a:t>15</a:t>
                      </a:r>
                      <a:endParaRPr kumimoji="0" lang="en-US" sz="2000" b="0" i="0" u="none" strike="noStrike" cap="none" normalizeH="0" baseline="-25000" noProof="0" dirty="0" smtClean="0">
                        <a:ln>
                          <a:noFill/>
                        </a:ln>
                        <a:solidFill>
                          <a:schemeClr val="tx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dirty="0" smtClean="0">
                          <a:ln>
                            <a:noFill/>
                          </a:ln>
                          <a:solidFill>
                            <a:schemeClr val="tx1"/>
                          </a:solidFill>
                          <a:effectLst/>
                          <a:latin typeface="Verdana" pitchFamily="34" charset="0"/>
                        </a:rPr>
                        <a:t>0,38-5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dirty="0" smtClean="0">
                          <a:ln>
                            <a:noFill/>
                          </a:ln>
                          <a:solidFill>
                            <a:schemeClr val="tx1"/>
                          </a:solidFill>
                          <a:effectLst/>
                          <a:latin typeface="Verdana" pitchFamily="34" charset="0"/>
                        </a:rPr>
                        <a:t>100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275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000" b="0" i="0" u="none" strike="noStrike" cap="none" normalizeH="0" baseline="0" noProof="0" dirty="0" err="1" smtClean="0">
                          <a:ln>
                            <a:noFill/>
                          </a:ln>
                          <a:solidFill>
                            <a:schemeClr val="tx1"/>
                          </a:solidFill>
                          <a:effectLst/>
                          <a:latin typeface="Verdana" pitchFamily="34" charset="0"/>
                        </a:rPr>
                        <a:t>HIO</a:t>
                      </a:r>
                      <a:r>
                        <a:rPr kumimoji="0" lang="en-US" sz="2000" b="0" i="0" u="none" strike="noStrike" cap="none" normalizeH="0" baseline="-25000" noProof="0" dirty="0" err="1" smtClean="0">
                          <a:ln>
                            <a:noFill/>
                          </a:ln>
                          <a:solidFill>
                            <a:schemeClr val="tx1"/>
                          </a:solidFill>
                          <a:effectLst/>
                          <a:latin typeface="Verdana" pitchFamily="34" charset="0"/>
                        </a:rPr>
                        <a:t>3</a:t>
                      </a:r>
                      <a:endParaRPr kumimoji="0" lang="en-US" sz="2000" b="0" i="0" u="none" strike="noStrike" cap="none" normalizeH="0" baseline="-25000" noProof="0" dirty="0" smtClean="0">
                        <a:ln>
                          <a:noFill/>
                        </a:ln>
                        <a:solidFill>
                          <a:schemeClr val="tx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smtClean="0">
                          <a:ln>
                            <a:noFill/>
                          </a:ln>
                          <a:solidFill>
                            <a:schemeClr val="tx1"/>
                          </a:solidFill>
                          <a:effectLst/>
                          <a:latin typeface="Verdana" pitchFamily="34" charset="0"/>
                        </a:rPr>
                        <a:t>0,4-1,3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dirty="0" smtClean="0">
                          <a:ln>
                            <a:noFill/>
                          </a:ln>
                          <a:solidFill>
                            <a:schemeClr val="tx1"/>
                          </a:solidFill>
                          <a:effectLst/>
                          <a:latin typeface="Verdana" pitchFamily="34" charset="0"/>
                        </a:rPr>
                        <a:t>100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163">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smtClean="0">
                          <a:ln>
                            <a:noFill/>
                          </a:ln>
                          <a:solidFill>
                            <a:schemeClr val="tx1"/>
                          </a:solidFill>
                          <a:effectLst/>
                          <a:latin typeface="Verdana" pitchFamily="34" charset="0"/>
                        </a:rPr>
                        <a:t>BBO (</a:t>
                      </a:r>
                      <a:r>
                        <a:rPr kumimoji="0" lang="el-GR" sz="2000" b="0" i="0" u="none" strike="noStrike" cap="none" normalizeH="0" baseline="0" smtClean="0">
                          <a:ln>
                            <a:noFill/>
                          </a:ln>
                          <a:solidFill>
                            <a:schemeClr val="tx1"/>
                          </a:solidFill>
                          <a:effectLst/>
                          <a:latin typeface="Verdana" pitchFamily="34" charset="0"/>
                        </a:rPr>
                        <a:t>β</a:t>
                      </a:r>
                      <a:r>
                        <a:rPr kumimoji="0" lang="cs-CZ" sz="2000" b="0" i="0" u="none" strike="noStrike" cap="none" normalizeH="0" baseline="0" smtClean="0">
                          <a:ln>
                            <a:noFill/>
                          </a:ln>
                          <a:solidFill>
                            <a:schemeClr val="tx1"/>
                          </a:solidFill>
                          <a:effectLst/>
                          <a:latin typeface="Verdana" pitchFamily="34" charset="0"/>
                        </a:rPr>
                        <a:t>-BaB</a:t>
                      </a:r>
                      <a:r>
                        <a:rPr kumimoji="0" lang="cs-CZ" sz="2000" b="0" i="0" u="none" strike="noStrike" cap="none" normalizeH="0" baseline="-25000" smtClean="0">
                          <a:ln>
                            <a:noFill/>
                          </a:ln>
                          <a:solidFill>
                            <a:schemeClr val="tx1"/>
                          </a:solidFill>
                          <a:effectLst/>
                          <a:latin typeface="Verdana" pitchFamily="34" charset="0"/>
                        </a:rPr>
                        <a:t>2</a:t>
                      </a:r>
                      <a:r>
                        <a:rPr kumimoji="0" lang="cs-CZ" sz="2000" b="0" i="0" u="none" strike="noStrike" cap="none" normalizeH="0" baseline="0" smtClean="0">
                          <a:ln>
                            <a:noFill/>
                          </a:ln>
                          <a:solidFill>
                            <a:schemeClr val="tx1"/>
                          </a:solidFill>
                          <a:effectLst/>
                          <a:latin typeface="Verdana" pitchFamily="34" charset="0"/>
                        </a:rPr>
                        <a:t>O</a:t>
                      </a:r>
                      <a:r>
                        <a:rPr kumimoji="0" lang="cs-CZ" sz="2000" b="0" i="0" u="none" strike="noStrike" cap="none" normalizeH="0" baseline="-25000" smtClean="0">
                          <a:ln>
                            <a:noFill/>
                          </a:ln>
                          <a:solidFill>
                            <a:schemeClr val="tx1"/>
                          </a:solidFill>
                          <a:effectLst/>
                          <a:latin typeface="Verdana" pitchFamily="34" charset="0"/>
                        </a:rPr>
                        <a:t>4</a:t>
                      </a:r>
                      <a:r>
                        <a:rPr kumimoji="0" lang="cs-CZ" sz="2000" b="0" i="0" u="none" strike="noStrike" cap="none" normalizeH="0" baseline="0" smtClean="0">
                          <a:ln>
                            <a:noFill/>
                          </a:ln>
                          <a:solidFill>
                            <a:schemeClr val="tx1"/>
                          </a:solidFill>
                          <a:effectLst/>
                          <a:latin typeface="Verdana" pitchFamily="34" charset="0"/>
                        </a:rPr>
                        <a:t>)</a:t>
                      </a:r>
                      <a:endParaRPr kumimoji="0" lang="el-GR" sz="2000" b="0" i="0" u="none" strike="noStrike" cap="none" normalizeH="0" baseline="0" smtClean="0">
                        <a:ln>
                          <a:noFill/>
                        </a:ln>
                        <a:solidFill>
                          <a:schemeClr val="tx1"/>
                        </a:solidFill>
                        <a:effectLst/>
                        <a:latin typeface="Verdan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smtClean="0">
                          <a:ln>
                            <a:noFill/>
                          </a:ln>
                          <a:solidFill>
                            <a:schemeClr val="tx1"/>
                          </a:solidFill>
                          <a:effectLst/>
                          <a:latin typeface="Verdana" pitchFamily="34" charset="0"/>
                        </a:rPr>
                        <a:t>0,2-1,5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cs-CZ" sz="2000" b="0" i="0" u="none" strike="noStrike" cap="none" normalizeH="0" baseline="0" dirty="0" smtClean="0">
                          <a:ln>
                            <a:noFill/>
                          </a:ln>
                          <a:solidFill>
                            <a:schemeClr val="tx1"/>
                          </a:solidFill>
                          <a:effectLst/>
                          <a:latin typeface="Verdana" pitchFamily="34" charset="0"/>
                        </a:rPr>
                        <a:t>400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pPr>
              <a:defRPr/>
            </a:pPr>
            <a:r>
              <a:rPr lang="cs-CZ" smtClean="0"/>
              <a:t>2010</a:t>
            </a:r>
            <a:endParaRPr lang="cs-CZ"/>
          </a:p>
        </p:txBody>
      </p:sp>
      <p:sp>
        <p:nvSpPr>
          <p:cNvPr id="6" name="Zástupný symbol pro zápatí 5"/>
          <p:cNvSpPr>
            <a:spLocks noGrp="1"/>
          </p:cNvSpPr>
          <p:nvPr>
            <p:ph type="ftr" sz="quarter" idx="11"/>
          </p:nvPr>
        </p:nvSpPr>
        <p:spPr/>
        <p:txBody>
          <a:bodyPr/>
          <a:lstStyle/>
          <a:p>
            <a:pPr>
              <a:defRPr/>
            </a:pPr>
            <a:r>
              <a:rPr lang="cs-CZ" smtClean="0"/>
              <a:t>prof. Otruba</a:t>
            </a:r>
            <a:endParaRPr lang="cs-CZ"/>
          </a:p>
        </p:txBody>
      </p:sp>
      <p:sp>
        <p:nvSpPr>
          <p:cNvPr id="7" name="Zástupný symbol pro číslo snímku 6"/>
          <p:cNvSpPr>
            <a:spLocks noGrp="1"/>
          </p:cNvSpPr>
          <p:nvPr>
            <p:ph type="sldNum" sz="quarter" idx="12"/>
          </p:nvPr>
        </p:nvSpPr>
        <p:spPr/>
        <p:txBody>
          <a:bodyPr/>
          <a:lstStyle/>
          <a:p>
            <a:pPr>
              <a:defRPr/>
            </a:pPr>
            <a:fld id="{CC2297CF-B71E-47AA-8759-A01CB44B909C}" type="slidenum">
              <a:rPr lang="cs-CZ" smtClean="0"/>
              <a:pPr>
                <a:defRPr/>
              </a:pPr>
              <a:t>66</a:t>
            </a:fld>
            <a:endParaRPr lang="cs-CZ"/>
          </a:p>
        </p:txBody>
      </p:sp>
      <p:pic>
        <p:nvPicPr>
          <p:cNvPr id="9" name="Obráze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563" y="764704"/>
            <a:ext cx="7105566" cy="2095587"/>
          </a:xfrm>
          <a:prstGeom prst="rect">
            <a:avLst/>
          </a:prstGeom>
        </p:spPr>
      </p:pic>
      <p:pic>
        <p:nvPicPr>
          <p:cNvPr id="90114" name="Picture 2" descr="http://upload.wikimedia.org/wikipedia/commons/c/c8/Energy_level_scheme_of_SH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3573016"/>
            <a:ext cx="2045607" cy="2630066"/>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e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9912" y="4005064"/>
            <a:ext cx="2857500" cy="1428750"/>
          </a:xfrm>
          <a:prstGeom prst="rect">
            <a:avLst/>
          </a:prstGeom>
        </p:spPr>
      </p:pic>
      <p:sp>
        <p:nvSpPr>
          <p:cNvPr id="13" name="Rectangle 2"/>
          <p:cNvSpPr>
            <a:spLocks noGrp="1" noChangeArrowheads="1"/>
          </p:cNvSpPr>
          <p:nvPr>
            <p:ph type="title"/>
          </p:nvPr>
        </p:nvSpPr>
        <p:spPr>
          <a:xfrm>
            <a:off x="395536" y="260648"/>
            <a:ext cx="8229600" cy="652934"/>
          </a:xfrm>
        </p:spPr>
        <p:txBody>
          <a:bodyPr/>
          <a:lstStyle/>
          <a:p>
            <a:pPr>
              <a:defRPr/>
            </a:pPr>
            <a:r>
              <a:rPr lang="en-US" dirty="0"/>
              <a:t>Frequency conversion</a:t>
            </a:r>
            <a:endParaRPr lang="cs-CZ" dirty="0" smtClean="0"/>
          </a:p>
        </p:txBody>
      </p:sp>
      <p:sp>
        <p:nvSpPr>
          <p:cNvPr id="11" name="Obdélník 10"/>
          <p:cNvSpPr/>
          <p:nvPr/>
        </p:nvSpPr>
        <p:spPr>
          <a:xfrm>
            <a:off x="3351452" y="5418468"/>
            <a:ext cx="3884844" cy="769441"/>
          </a:xfrm>
          <a:prstGeom prst="rect">
            <a:avLst/>
          </a:prstGeom>
        </p:spPr>
        <p:txBody>
          <a:bodyPr wrap="square">
            <a:spAutoFit/>
          </a:bodyPr>
          <a:lstStyle/>
          <a:p>
            <a:r>
              <a:rPr lang="en-US" sz="1100" dirty="0"/>
              <a:t>The blue arrow corresponds to ordinary (linear</a:t>
            </a:r>
            <a:r>
              <a:rPr lang="en-US" sz="1100" dirty="0" smtClean="0"/>
              <a:t>)</a:t>
            </a:r>
            <a:r>
              <a:rPr lang="cs-CZ" sz="1100" dirty="0" smtClean="0"/>
              <a:t> </a:t>
            </a:r>
            <a:r>
              <a:rPr lang="en-US" sz="1100" dirty="0" smtClean="0">
                <a:hlinkClick r:id="rId5" tooltip="Electric susceptibility"/>
              </a:rPr>
              <a:t>susceptibility</a:t>
            </a:r>
            <a:r>
              <a:rPr lang="en-US" sz="1100" dirty="0"/>
              <a:t>, the green arrow corresponds to second-harmonic generation, and the red arrow corresponds to </a:t>
            </a:r>
            <a:r>
              <a:rPr lang="en-US" sz="1100" dirty="0">
                <a:hlinkClick r:id="rId6" tooltip="Optical rectification"/>
              </a:rPr>
              <a:t>optical rectification</a:t>
            </a:r>
            <a:r>
              <a:rPr lang="en-US" sz="1100" dirty="0"/>
              <a:t>.</a:t>
            </a:r>
            <a:endParaRPr lang="cs-CZ" sz="1100" dirty="0"/>
          </a:p>
        </p:txBody>
      </p:sp>
    </p:spTree>
    <p:extLst>
      <p:ext uri="{BB962C8B-B14F-4D97-AF65-F5344CB8AC3E}">
        <p14:creationId xmlns:p14="http://schemas.microsoft.com/office/powerpoint/2010/main" val="69960766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datum 5"/>
          <p:cNvSpPr>
            <a:spLocks noGrp="1"/>
          </p:cNvSpPr>
          <p:nvPr>
            <p:ph type="dt" sz="quarter" idx="10"/>
          </p:nvPr>
        </p:nvSpPr>
        <p:spPr/>
        <p:txBody>
          <a:bodyPr/>
          <a:lstStyle/>
          <a:p>
            <a:pPr>
              <a:defRPr/>
            </a:pPr>
            <a:r>
              <a:rPr lang="en-US" dirty="0" smtClean="0"/>
              <a:t>2010</a:t>
            </a:r>
            <a:endParaRPr lang="en-US" dirty="0"/>
          </a:p>
        </p:txBody>
      </p:sp>
      <p:sp>
        <p:nvSpPr>
          <p:cNvPr id="7" name="Zástupný symbol pro zápatí 6"/>
          <p:cNvSpPr>
            <a:spLocks noGrp="1"/>
          </p:cNvSpPr>
          <p:nvPr>
            <p:ph type="ftr" sz="quarter" idx="11"/>
          </p:nvPr>
        </p:nvSpPr>
        <p:spPr/>
        <p:txBody>
          <a:bodyPr/>
          <a:lstStyle/>
          <a:p>
            <a:pPr>
              <a:defRPr/>
            </a:pPr>
            <a:r>
              <a:rPr lang="en-US" dirty="0" smtClean="0"/>
              <a:t>prof. </a:t>
            </a:r>
            <a:r>
              <a:rPr lang="en-US" dirty="0" err="1" smtClean="0"/>
              <a:t>Otruba</a:t>
            </a:r>
            <a:endParaRPr lang="en-US" dirty="0"/>
          </a:p>
        </p:txBody>
      </p:sp>
      <p:sp>
        <p:nvSpPr>
          <p:cNvPr id="8" name="Zástupný symbol pro číslo snímku 7"/>
          <p:cNvSpPr>
            <a:spLocks noGrp="1"/>
          </p:cNvSpPr>
          <p:nvPr>
            <p:ph type="sldNum" sz="quarter" idx="12"/>
          </p:nvPr>
        </p:nvSpPr>
        <p:spPr/>
        <p:txBody>
          <a:bodyPr/>
          <a:lstStyle/>
          <a:p>
            <a:pPr>
              <a:defRPr/>
            </a:pPr>
            <a:fld id="{00C36D77-D9FD-4358-9DE5-0D05E4A7C4D1}" type="slidenum">
              <a:rPr lang="en-US" smtClean="0"/>
              <a:pPr>
                <a:defRPr/>
              </a:pPr>
              <a:t>67</a:t>
            </a:fld>
            <a:endParaRPr lang="en-US" dirty="0"/>
          </a:p>
        </p:txBody>
      </p:sp>
      <p:sp>
        <p:nvSpPr>
          <p:cNvPr id="128008" name="Rectangle 8"/>
          <p:cNvSpPr>
            <a:spLocks noGrp="1" noChangeArrowheads="1"/>
          </p:cNvSpPr>
          <p:nvPr>
            <p:ph type="title"/>
          </p:nvPr>
        </p:nvSpPr>
        <p:spPr/>
        <p:txBody>
          <a:bodyPr/>
          <a:lstStyle/>
          <a:p>
            <a:pPr eaLnBrk="1" hangingPunct="1">
              <a:defRPr/>
            </a:pPr>
            <a:r>
              <a:rPr lang="en-US" dirty="0" smtClean="0"/>
              <a:t>Optical Parametric Oscillator (</a:t>
            </a:r>
            <a:r>
              <a:rPr lang="en-US" dirty="0" err="1" smtClean="0"/>
              <a:t>OPO</a:t>
            </a:r>
            <a:r>
              <a:rPr lang="en-US" dirty="0" smtClean="0"/>
              <a:t>)</a:t>
            </a:r>
            <a:endParaRPr lang="en-US" dirty="0" smtClean="0"/>
          </a:p>
        </p:txBody>
      </p:sp>
      <p:sp>
        <p:nvSpPr>
          <p:cNvPr id="128009" name="Rectangle 9"/>
          <p:cNvSpPr>
            <a:spLocks noGrp="1" noChangeArrowheads="1"/>
          </p:cNvSpPr>
          <p:nvPr>
            <p:ph type="body" sz="half" idx="1"/>
          </p:nvPr>
        </p:nvSpPr>
        <p:spPr>
          <a:xfrm>
            <a:off x="457200" y="1600200"/>
            <a:ext cx="3322712" cy="4853136"/>
          </a:xfrm>
        </p:spPr>
        <p:txBody>
          <a:bodyPr>
            <a:normAutofit fontScale="92500" lnSpcReduction="20000"/>
          </a:bodyPr>
          <a:lstStyle/>
          <a:p>
            <a:pPr>
              <a:defRPr/>
            </a:pPr>
            <a:r>
              <a:rPr lang="en-US" sz="2600" dirty="0" smtClean="0"/>
              <a:t>Based on a coherent decay photon of angular frequency </a:t>
            </a:r>
            <a:r>
              <a:rPr lang="en-US" sz="2600" dirty="0" err="1" smtClean="0"/>
              <a:t>ω</a:t>
            </a:r>
            <a:r>
              <a:rPr lang="en-US" sz="2600" baseline="-25000" dirty="0" err="1" smtClean="0"/>
              <a:t>3</a:t>
            </a:r>
            <a:r>
              <a:rPr lang="en-US" sz="2600" dirty="0" smtClean="0"/>
              <a:t> two photons whose angular frequencies </a:t>
            </a:r>
            <a:r>
              <a:rPr lang="en-US" sz="2600" dirty="0" err="1" smtClean="0"/>
              <a:t>ω</a:t>
            </a:r>
            <a:r>
              <a:rPr lang="en-US" sz="2600" baseline="-25000" dirty="0" err="1" smtClean="0"/>
              <a:t>1</a:t>
            </a:r>
            <a:r>
              <a:rPr lang="en-US" sz="2600" dirty="0" smtClean="0"/>
              <a:t> and </a:t>
            </a:r>
            <a:r>
              <a:rPr lang="en-US" sz="2600" dirty="0" err="1" smtClean="0"/>
              <a:t>ω</a:t>
            </a:r>
            <a:r>
              <a:rPr lang="en-US" sz="2600" baseline="-25000" dirty="0" err="1" smtClean="0"/>
              <a:t>2</a:t>
            </a:r>
            <a:r>
              <a:rPr lang="en-US" sz="2600" dirty="0" smtClean="0"/>
              <a:t> (signal wave and idler wave), whereby the following applies: </a:t>
            </a:r>
            <a:r>
              <a:rPr lang="en-US" sz="2600" dirty="0" smtClean="0"/>
              <a:t> </a:t>
            </a:r>
          </a:p>
          <a:p>
            <a:pPr eaLnBrk="1" hangingPunct="1">
              <a:buNone/>
              <a:defRPr/>
            </a:pPr>
            <a:r>
              <a:rPr lang="en-US" sz="2600" dirty="0" smtClean="0"/>
              <a:t>	</a:t>
            </a:r>
            <a:r>
              <a:rPr lang="en-US" sz="2600" dirty="0" err="1" smtClean="0"/>
              <a:t>ω</a:t>
            </a:r>
            <a:r>
              <a:rPr lang="en-US" sz="2600" baseline="-25000" dirty="0" err="1" smtClean="0"/>
              <a:t>3</a:t>
            </a:r>
            <a:r>
              <a:rPr lang="en-US" sz="2600" dirty="0" smtClean="0"/>
              <a:t> = </a:t>
            </a:r>
            <a:r>
              <a:rPr lang="en-US" sz="2600" dirty="0" err="1" smtClean="0"/>
              <a:t>ω</a:t>
            </a:r>
            <a:r>
              <a:rPr lang="en-US" sz="2600" baseline="-25000" dirty="0" err="1" smtClean="0"/>
              <a:t>1</a:t>
            </a:r>
            <a:r>
              <a:rPr lang="en-US" sz="2600" dirty="0" smtClean="0"/>
              <a:t>+ </a:t>
            </a:r>
            <a:r>
              <a:rPr lang="en-US" sz="2600" dirty="0" err="1" smtClean="0"/>
              <a:t>ω</a:t>
            </a:r>
            <a:r>
              <a:rPr lang="en-US" sz="2600" baseline="-25000" dirty="0" err="1" smtClean="0"/>
              <a:t>2</a:t>
            </a:r>
            <a:r>
              <a:rPr lang="en-US" sz="2600" baseline="-25000" dirty="0" smtClean="0"/>
              <a:t> </a:t>
            </a:r>
          </a:p>
          <a:p>
            <a:pPr>
              <a:buNone/>
              <a:defRPr/>
            </a:pPr>
            <a:r>
              <a:rPr lang="en-US" sz="2600" baseline="-25000" dirty="0" smtClean="0"/>
              <a:t>	</a:t>
            </a:r>
            <a:r>
              <a:rPr lang="en-US" sz="2600" dirty="0" smtClean="0"/>
              <a:t>and ratio</a:t>
            </a:r>
            <a:endParaRPr lang="en-US" sz="2600" dirty="0" smtClean="0"/>
          </a:p>
          <a:p>
            <a:pPr eaLnBrk="1" hangingPunct="1">
              <a:buNone/>
              <a:defRPr/>
            </a:pPr>
            <a:r>
              <a:rPr lang="en-US" sz="2600" dirty="0" smtClean="0"/>
              <a:t>	</a:t>
            </a:r>
            <a:r>
              <a:rPr lang="en-US" sz="2600" dirty="0" err="1" smtClean="0"/>
              <a:t>ω</a:t>
            </a:r>
            <a:r>
              <a:rPr lang="en-US" sz="2600" baseline="-25000" dirty="0" err="1" smtClean="0"/>
              <a:t>1</a:t>
            </a:r>
            <a:r>
              <a:rPr lang="en-US" sz="2600" dirty="0" smtClean="0"/>
              <a:t>/</a:t>
            </a:r>
            <a:r>
              <a:rPr lang="en-US" sz="2600" baseline="-25000" dirty="0" smtClean="0"/>
              <a:t> </a:t>
            </a:r>
            <a:r>
              <a:rPr lang="en-US" sz="2600" dirty="0" err="1" smtClean="0"/>
              <a:t>ω</a:t>
            </a:r>
            <a:r>
              <a:rPr lang="en-US" sz="2600" baseline="-25000" dirty="0" err="1" smtClean="0"/>
              <a:t>2</a:t>
            </a:r>
            <a:r>
              <a:rPr lang="en-US" sz="2600" baseline="-25000" dirty="0" smtClean="0"/>
              <a:t> </a:t>
            </a:r>
            <a:r>
              <a:rPr lang="en-US" sz="2600" dirty="0" smtClean="0"/>
              <a:t>=f(</a:t>
            </a:r>
            <a:r>
              <a:rPr lang="en-US" sz="2600" dirty="0" smtClean="0">
                <a:cs typeface="Times New Roman" pitchFamily="18" charset="0"/>
              </a:rPr>
              <a:t>υ</a:t>
            </a:r>
            <a:r>
              <a:rPr lang="en-US" sz="2600" dirty="0" smtClean="0">
                <a:latin typeface="Times New Roman" pitchFamily="18" charset="0"/>
                <a:cs typeface="Times New Roman" pitchFamily="18" charset="0"/>
              </a:rPr>
              <a:t>)</a:t>
            </a:r>
            <a:endParaRPr lang="en-US" sz="2600" dirty="0" smtClean="0">
              <a:latin typeface="Times New Roman" pitchFamily="18" charset="0"/>
              <a:cs typeface="Times New Roman" pitchFamily="18" charset="0"/>
            </a:endParaRPr>
          </a:p>
        </p:txBody>
      </p:sp>
      <p:pic>
        <p:nvPicPr>
          <p:cNvPr id="40967" name="Picture 7" descr="OPO"/>
          <p:cNvPicPr>
            <a:picLocks noGrp="1" noChangeAspect="1" noChangeArrowheads="1"/>
          </p:cNvPicPr>
          <p:nvPr>
            <p:ph sz="quarter" idx="2"/>
          </p:nvPr>
        </p:nvPicPr>
        <p:blipFill>
          <a:blip r:embed="rId2" cstate="print"/>
          <a:srcRect/>
          <a:stretch>
            <a:fillRect/>
          </a:stretch>
        </p:blipFill>
        <p:spPr>
          <a:xfrm>
            <a:off x="3947934" y="1484784"/>
            <a:ext cx="4487917" cy="2448272"/>
          </a:xfrm>
        </p:spPr>
      </p:pic>
      <p:pic>
        <p:nvPicPr>
          <p:cNvPr id="40968" name="Picture 11" descr="~LWF0002"/>
          <p:cNvPicPr>
            <a:picLocks noGrp="1" noChangeAspect="1" noChangeArrowheads="1"/>
          </p:cNvPicPr>
          <p:nvPr>
            <p:ph sz="quarter" idx="3"/>
          </p:nvPr>
        </p:nvPicPr>
        <p:blipFill>
          <a:blip r:embed="rId3" cstate="print"/>
          <a:srcRect/>
          <a:stretch>
            <a:fillRect/>
          </a:stretch>
        </p:blipFill>
        <p:spPr>
          <a:xfrm>
            <a:off x="3995936" y="4221088"/>
            <a:ext cx="4038600" cy="2112962"/>
          </a:xfrm>
        </p:spPr>
      </p:pic>
      <p:sp>
        <p:nvSpPr>
          <p:cNvPr id="2" name="TextovéPole 1"/>
          <p:cNvSpPr txBox="1"/>
          <p:nvPr/>
        </p:nvSpPr>
        <p:spPr>
          <a:xfrm>
            <a:off x="6444208" y="1556792"/>
            <a:ext cx="1872208" cy="782060"/>
          </a:xfrm>
          <a:prstGeom prst="rect">
            <a:avLst/>
          </a:prstGeom>
          <a:solidFill>
            <a:srgbClr val="CCECFF"/>
          </a:solidFill>
        </p:spPr>
        <p:txBody>
          <a:bodyPr wrap="square" rtlCol="0">
            <a:spAutoFit/>
          </a:bodyPr>
          <a:lstStyle/>
          <a:p>
            <a:r>
              <a:rPr lang="en-US" dirty="0"/>
              <a:t>optical axis of the crystal</a:t>
            </a:r>
            <a:endParaRPr lang="cs-CZ"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r>
              <a:rPr lang="cs-CZ" smtClean="0"/>
              <a:t>OPO Spectra Physics</a:t>
            </a:r>
            <a:endParaRPr lang="cs-CZ" dirty="0" smtClean="0"/>
          </a:p>
        </p:txBody>
      </p:sp>
      <p:pic>
        <p:nvPicPr>
          <p:cNvPr id="41990" name="Picture 3"/>
          <p:cNvPicPr>
            <a:picLocks noGrp="1" noChangeAspect="1" noChangeArrowheads="1"/>
          </p:cNvPicPr>
          <p:nvPr>
            <p:ph type="body" idx="1"/>
          </p:nvPr>
        </p:nvPicPr>
        <p:blipFill>
          <a:blip r:embed="rId2" cstate="print">
            <a:lum bright="-12000" contrast="18000"/>
          </a:blip>
          <a:srcRect/>
          <a:stretch>
            <a:fillRect/>
          </a:stretch>
        </p:blipFill>
        <p:spPr>
          <a:xfrm>
            <a:off x="1001687" y="1405880"/>
            <a:ext cx="6378626" cy="5262266"/>
          </a:xfrm>
        </p:spPr>
      </p:pic>
      <p:sp>
        <p:nvSpPr>
          <p:cNvPr id="4" name="Zástupný symbol pro datum 3"/>
          <p:cNvSpPr>
            <a:spLocks noGrp="1"/>
          </p:cNvSpPr>
          <p:nvPr>
            <p:ph type="dt" sz="quarter" idx="14"/>
          </p:nvPr>
        </p:nvSpPr>
        <p:spPr/>
        <p:txBody>
          <a:bodyPr/>
          <a:lstStyle/>
          <a:p>
            <a:r>
              <a:rPr lang="cs-CZ" smtClean="0"/>
              <a:t>2010</a:t>
            </a:r>
            <a:endParaRPr lang="cs-CZ"/>
          </a:p>
        </p:txBody>
      </p:sp>
      <p:sp>
        <p:nvSpPr>
          <p:cNvPr id="6" name="Zástupný symbol pro číslo snímku 5"/>
          <p:cNvSpPr>
            <a:spLocks noGrp="1"/>
          </p:cNvSpPr>
          <p:nvPr>
            <p:ph type="sldNum" sz="quarter" idx="15"/>
          </p:nvPr>
        </p:nvSpPr>
        <p:spPr/>
        <p:txBody>
          <a:bodyPr/>
          <a:lstStyle/>
          <a:p>
            <a:fld id="{8FFD8EC7-26DD-41B1-AD4F-828156D357EB}" type="slidenum">
              <a:rPr lang="cs-CZ" smtClean="0"/>
              <a:pPr/>
              <a:t>68</a:t>
            </a:fld>
            <a:endParaRPr lang="cs-CZ"/>
          </a:p>
        </p:txBody>
      </p:sp>
      <p:sp>
        <p:nvSpPr>
          <p:cNvPr id="5" name="Zástupný symbol pro zápatí 4"/>
          <p:cNvSpPr>
            <a:spLocks noGrp="1"/>
          </p:cNvSpPr>
          <p:nvPr>
            <p:ph type="ftr" sz="quarter" idx="16"/>
          </p:nvPr>
        </p:nvSpPr>
        <p:spPr/>
        <p:txBody>
          <a:bodyPr/>
          <a:lstStyle/>
          <a:p>
            <a:r>
              <a:rPr lang="cs-CZ" smtClean="0"/>
              <a:t>prof. Otruba</a:t>
            </a:r>
            <a:endParaRPr lang="cs-CZ"/>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r>
              <a:rPr lang="cs-CZ" dirty="0" smtClean="0"/>
              <a:t>Laser b</a:t>
            </a:r>
            <a:r>
              <a:rPr lang="en-US" dirty="0" err="1" smtClean="0"/>
              <a:t>eam</a:t>
            </a:r>
            <a:r>
              <a:rPr lang="en-US" dirty="0" smtClean="0"/>
              <a:t> homogenization</a:t>
            </a:r>
            <a:endParaRPr lang="en-US" dirty="0" smtClean="0"/>
          </a:p>
        </p:txBody>
      </p:sp>
      <p:sp>
        <p:nvSpPr>
          <p:cNvPr id="5" name="Zástupný symbol pro datum 2"/>
          <p:cNvSpPr>
            <a:spLocks noGrp="1"/>
          </p:cNvSpPr>
          <p:nvPr>
            <p:ph type="dt" sz="half" idx="14"/>
          </p:nvPr>
        </p:nvSpPr>
        <p:spPr/>
        <p:txBody>
          <a:bodyPr/>
          <a:lstStyle/>
          <a:p>
            <a:r>
              <a:rPr lang="cs-CZ" smtClean="0"/>
              <a:t>2010</a:t>
            </a:r>
            <a:endParaRPr lang="cs-CZ" dirty="0"/>
          </a:p>
        </p:txBody>
      </p:sp>
      <p:sp>
        <p:nvSpPr>
          <p:cNvPr id="7" name="Zástupný symbol pro číslo snímku 4"/>
          <p:cNvSpPr>
            <a:spLocks noGrp="1"/>
          </p:cNvSpPr>
          <p:nvPr>
            <p:ph type="sldNum" sz="quarter" idx="15"/>
          </p:nvPr>
        </p:nvSpPr>
        <p:spPr/>
        <p:txBody>
          <a:bodyPr/>
          <a:lstStyle/>
          <a:p>
            <a:fld id="{469BE7D5-AADB-41E8-B6FA-B400EE7AC480}" type="slidenum">
              <a:rPr lang="cs-CZ" smtClean="0"/>
              <a:pPr/>
              <a:t>69</a:t>
            </a:fld>
            <a:endParaRPr lang="cs-CZ"/>
          </a:p>
        </p:txBody>
      </p:sp>
      <p:sp>
        <p:nvSpPr>
          <p:cNvPr id="6" name="Zástupný symbol pro zápatí 3"/>
          <p:cNvSpPr>
            <a:spLocks noGrp="1"/>
          </p:cNvSpPr>
          <p:nvPr>
            <p:ph type="ftr" sz="quarter" idx="16"/>
          </p:nvPr>
        </p:nvSpPr>
        <p:spPr/>
        <p:txBody>
          <a:bodyPr/>
          <a:lstStyle/>
          <a:p>
            <a:r>
              <a:rPr lang="cs-CZ" smtClean="0"/>
              <a:t>prof. Otruba</a:t>
            </a:r>
            <a:endParaRPr lang="cs-CZ" dirty="0"/>
          </a:p>
        </p:txBody>
      </p:sp>
      <p:graphicFrame>
        <p:nvGraphicFramePr>
          <p:cNvPr id="2050" name="Object 4"/>
          <p:cNvGraphicFramePr>
            <a:graphicFrameLocks noChangeAspect="1"/>
          </p:cNvGraphicFramePr>
          <p:nvPr/>
        </p:nvGraphicFramePr>
        <p:xfrm>
          <a:off x="179512" y="2204864"/>
          <a:ext cx="8521700" cy="3125787"/>
        </p:xfrm>
        <a:graphic>
          <a:graphicData uri="http://schemas.openxmlformats.org/presentationml/2006/ole">
            <mc:AlternateContent xmlns:mc="http://schemas.openxmlformats.org/markup-compatibility/2006">
              <mc:Choice xmlns:v="urn:schemas-microsoft-com:vml" Requires="v">
                <p:oleObj spid="_x0000_s2119" r:id="rId3" imgW="5476320" imgH="1705680" progId="">
                  <p:embed/>
                </p:oleObj>
              </mc:Choice>
              <mc:Fallback>
                <p:oleObj r:id="rId3" imgW="5476320" imgH="1705680"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r="12086"/>
                      <a:stretch>
                        <a:fillRect/>
                      </a:stretch>
                    </p:blipFill>
                    <p:spPr bwMode="auto">
                      <a:xfrm>
                        <a:off x="179512" y="2204864"/>
                        <a:ext cx="8521700" cy="312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884237"/>
          </a:xfrm>
        </p:spPr>
        <p:txBody>
          <a:bodyPr/>
          <a:lstStyle/>
          <a:p>
            <a:pPr>
              <a:defRPr/>
            </a:pPr>
            <a:r>
              <a:rPr lang="en-US" dirty="0" smtClean="0"/>
              <a:t>Resonators</a:t>
            </a:r>
            <a:endParaRPr lang="en-US" dirty="0"/>
          </a:p>
        </p:txBody>
      </p:sp>
      <p:sp>
        <p:nvSpPr>
          <p:cNvPr id="8" name="Zástupný symbol pro obsah 7"/>
          <p:cNvSpPr>
            <a:spLocks noGrp="1"/>
          </p:cNvSpPr>
          <p:nvPr>
            <p:ph idx="1"/>
          </p:nvPr>
        </p:nvSpPr>
        <p:spPr>
          <a:xfrm>
            <a:off x="457200" y="1228725"/>
            <a:ext cx="8229600" cy="4902200"/>
          </a:xfrm>
        </p:spPr>
        <p:txBody>
          <a:bodyPr/>
          <a:lstStyle/>
          <a:p>
            <a:pPr>
              <a:defRPr/>
            </a:pPr>
            <a:r>
              <a:rPr lang="en-US" dirty="0" err="1" smtClean="0"/>
              <a:t>Fabry</a:t>
            </a:r>
            <a:r>
              <a:rPr lang="en-US" dirty="0" smtClean="0"/>
              <a:t>-Perot etalon</a:t>
            </a:r>
          </a:p>
          <a:p>
            <a:pPr>
              <a:buFont typeface="Wingdings" pitchFamily="2" charset="2"/>
              <a:buChar char="v"/>
              <a:defRPr/>
            </a:pPr>
            <a:r>
              <a:rPr lang="en-US" sz="2000" dirty="0" smtClean="0"/>
              <a:t>plan parallel</a:t>
            </a:r>
          </a:p>
          <a:p>
            <a:pPr>
              <a:buFont typeface="Wingdings" pitchFamily="2" charset="2"/>
              <a:buChar char="v"/>
              <a:defRPr/>
            </a:pPr>
            <a:r>
              <a:rPr lang="en-US" sz="2000" dirty="0" smtClean="0"/>
              <a:t>confocal</a:t>
            </a:r>
            <a:endParaRPr lang="cs-CZ" sz="2000" dirty="0" smtClean="0"/>
          </a:p>
          <a:p>
            <a:pPr>
              <a:buFont typeface="Wingdings" pitchFamily="2" charset="2"/>
              <a:buChar char="v"/>
              <a:defRPr/>
            </a:pPr>
            <a:r>
              <a:rPr lang="cs-CZ" sz="2000" dirty="0" err="1" smtClean="0"/>
              <a:t>hemispherical</a:t>
            </a:r>
            <a:endParaRPr lang="en-US" sz="2000" dirty="0" smtClean="0"/>
          </a:p>
          <a:p>
            <a:pPr>
              <a:buFont typeface="Wingdings" pitchFamily="2" charset="2"/>
              <a:buChar char="v"/>
              <a:defRPr/>
            </a:pPr>
            <a:r>
              <a:rPr lang="en-US" sz="2000" dirty="0" smtClean="0"/>
              <a:t>circular</a:t>
            </a:r>
          </a:p>
          <a:p>
            <a:pPr>
              <a:buFont typeface="Wingdings" pitchFamily="2" charset="2"/>
              <a:buChar char="v"/>
              <a:defRPr/>
            </a:pPr>
            <a:r>
              <a:rPr lang="en-US" sz="2000" dirty="0" smtClean="0"/>
              <a:t>roof</a:t>
            </a:r>
            <a:r>
              <a:rPr lang="en-US" dirty="0" smtClean="0"/>
              <a:t>    </a:t>
            </a:r>
          </a:p>
          <a:p>
            <a:pPr>
              <a:buFont typeface="Wingdings" pitchFamily="2" charset="2"/>
              <a:buChar char="q"/>
              <a:defRPr/>
            </a:pPr>
            <a:endParaRPr lang="en-US" dirty="0"/>
          </a:p>
        </p:txBody>
      </p:sp>
      <p:sp>
        <p:nvSpPr>
          <p:cNvPr id="5" name="Zástupný symbol pro datum 4"/>
          <p:cNvSpPr>
            <a:spLocks noGrp="1"/>
          </p:cNvSpPr>
          <p:nvPr>
            <p:ph type="dt" sz="quarter" idx="4294967295"/>
          </p:nvPr>
        </p:nvSpPr>
        <p:spPr>
          <a:xfrm>
            <a:off x="457200" y="6243638"/>
            <a:ext cx="2133600" cy="457200"/>
          </a:xfrm>
          <a:prstGeom prst="rect">
            <a:avLst/>
          </a:prstGeom>
        </p:spPr>
        <p:txBody>
          <a:bodyPr/>
          <a:lstStyle/>
          <a:p>
            <a:pPr>
              <a:defRPr/>
            </a:pPr>
            <a:r>
              <a:rPr lang="cs-CZ" smtClean="0"/>
              <a:t>2010</a:t>
            </a:r>
            <a:endParaRPr lang="cs-CZ"/>
          </a:p>
        </p:txBody>
      </p:sp>
      <p:sp>
        <p:nvSpPr>
          <p:cNvPr id="6" name="Zástupný symbol pro zápatí 5"/>
          <p:cNvSpPr>
            <a:spLocks noGrp="1"/>
          </p:cNvSpPr>
          <p:nvPr>
            <p:ph type="ftr" sz="quarter" idx="4294967295"/>
          </p:nvPr>
        </p:nvSpPr>
        <p:spPr>
          <a:xfrm>
            <a:off x="3124200" y="6248400"/>
            <a:ext cx="2895600" cy="457200"/>
          </a:xfrm>
          <a:prstGeom prst="rect">
            <a:avLst/>
          </a:prstGeom>
        </p:spPr>
        <p:txBody>
          <a:bodyPr/>
          <a:lstStyle/>
          <a:p>
            <a:pPr>
              <a:defRPr/>
            </a:pPr>
            <a:r>
              <a:rPr lang="cs-CZ" smtClean="0"/>
              <a:t>prof. Otruba</a:t>
            </a:r>
            <a:endParaRPr lang="cs-CZ"/>
          </a:p>
        </p:txBody>
      </p:sp>
      <p:sp>
        <p:nvSpPr>
          <p:cNvPr id="7" name="Zástupný symbol pro číslo snímku 6"/>
          <p:cNvSpPr>
            <a:spLocks noGrp="1"/>
          </p:cNvSpPr>
          <p:nvPr>
            <p:ph type="sldNum" sz="quarter" idx="4294967295"/>
          </p:nvPr>
        </p:nvSpPr>
        <p:spPr>
          <a:xfrm>
            <a:off x="6553200" y="6243638"/>
            <a:ext cx="2133600" cy="457200"/>
          </a:xfrm>
          <a:prstGeom prst="rect">
            <a:avLst/>
          </a:prstGeom>
        </p:spPr>
        <p:txBody>
          <a:bodyPr/>
          <a:lstStyle/>
          <a:p>
            <a:pPr>
              <a:defRPr/>
            </a:pPr>
            <a:fld id="{F48CAC8C-A710-4EB6-87A5-885A55A8C374}" type="slidenum">
              <a:rPr lang="cs-CZ" smtClean="0"/>
              <a:pPr>
                <a:defRPr/>
              </a:pPr>
              <a:t>7</a:t>
            </a:fld>
            <a:endParaRPr lang="cs-CZ"/>
          </a:p>
        </p:txBody>
      </p:sp>
      <p:pic>
        <p:nvPicPr>
          <p:cNvPr id="10" name="Obrázek 9" descr="rezonátory.tif"/>
          <p:cNvPicPr>
            <a:picLocks noChangeAspect="1"/>
          </p:cNvPicPr>
          <p:nvPr/>
        </p:nvPicPr>
        <p:blipFill>
          <a:blip r:embed="rId2" cstate="print"/>
          <a:stretch>
            <a:fillRect/>
          </a:stretch>
        </p:blipFill>
        <p:spPr>
          <a:xfrm>
            <a:off x="2522736" y="1933731"/>
            <a:ext cx="5865314" cy="4279691"/>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25760"/>
            <a:ext cx="7467600" cy="1143000"/>
          </a:xfrm>
        </p:spPr>
        <p:txBody>
          <a:bodyPr/>
          <a:lstStyle/>
          <a:p>
            <a:r>
              <a:rPr lang="en-US" dirty="0" smtClean="0"/>
              <a:t>F</a:t>
            </a:r>
            <a:r>
              <a:rPr lang="en-US" dirty="0" smtClean="0"/>
              <a:t>ree electron </a:t>
            </a:r>
            <a:r>
              <a:rPr lang="en-US" dirty="0" smtClean="0"/>
              <a:t>laser   </a:t>
            </a:r>
            <a:r>
              <a:rPr lang="en-US" dirty="0" err="1" smtClean="0"/>
              <a:t>FEL</a:t>
            </a:r>
            <a:endParaRPr lang="en-US" dirty="0"/>
          </a:p>
        </p:txBody>
      </p:sp>
      <p:pic>
        <p:nvPicPr>
          <p:cNvPr id="7" name="Zástupný symbol pro obsah 6" descr="img059.tif"/>
          <p:cNvPicPr>
            <a:picLocks noGrp="1" noChangeAspect="1"/>
          </p:cNvPicPr>
          <p:nvPr>
            <p:ph sz="quarter" idx="1"/>
          </p:nvPr>
        </p:nvPicPr>
        <p:blipFill>
          <a:blip r:embed="rId3" cstate="print">
            <a:duotone>
              <a:prstClr val="black"/>
              <a:srgbClr val="D9C3A5">
                <a:tint val="50000"/>
                <a:satMod val="180000"/>
              </a:srgbClr>
            </a:duotone>
            <a:lum contrast="10000"/>
          </a:blip>
          <a:srcRect t="11083" b="12457"/>
          <a:stretch>
            <a:fillRect/>
          </a:stretch>
        </p:blipFill>
        <p:spPr>
          <a:xfrm>
            <a:off x="467544" y="4077072"/>
            <a:ext cx="7396858" cy="2483768"/>
          </a:xfrm>
        </p:spPr>
      </p:pic>
      <p:sp>
        <p:nvSpPr>
          <p:cNvPr id="4" name="Zástupný symbol pro datum 3"/>
          <p:cNvSpPr>
            <a:spLocks noGrp="1"/>
          </p:cNvSpPr>
          <p:nvPr>
            <p:ph type="dt" sz="half" idx="14"/>
          </p:nvPr>
        </p:nvSpPr>
        <p:spPr/>
        <p:txBody>
          <a:bodyPr/>
          <a:lstStyle/>
          <a:p>
            <a:r>
              <a:rPr lang="en-US" dirty="0" smtClean="0"/>
              <a:t>2010</a:t>
            </a:r>
            <a:endParaRPr lang="en-US" dirty="0"/>
          </a:p>
        </p:txBody>
      </p:sp>
      <p:sp>
        <p:nvSpPr>
          <p:cNvPr id="5" name="Zástupný symbol pro číslo snímku 4"/>
          <p:cNvSpPr>
            <a:spLocks noGrp="1"/>
          </p:cNvSpPr>
          <p:nvPr>
            <p:ph type="sldNum" sz="quarter" idx="15"/>
          </p:nvPr>
        </p:nvSpPr>
        <p:spPr/>
        <p:txBody>
          <a:bodyPr/>
          <a:lstStyle/>
          <a:p>
            <a:fld id="{A229F504-3BAF-467C-8F21-334C0A71552D}" type="slidenum">
              <a:rPr lang="en-US" smtClean="0"/>
              <a:pPr/>
              <a:t>70</a:t>
            </a:fld>
            <a:endParaRPr lang="en-US" dirty="0"/>
          </a:p>
        </p:txBody>
      </p:sp>
      <p:sp>
        <p:nvSpPr>
          <p:cNvPr id="6" name="Zástupný symbol pro zápatí 5"/>
          <p:cNvSpPr>
            <a:spLocks noGrp="1"/>
          </p:cNvSpPr>
          <p:nvPr>
            <p:ph type="ftr" sz="quarter" idx="16"/>
          </p:nvPr>
        </p:nvSpPr>
        <p:spPr/>
        <p:txBody>
          <a:bodyPr/>
          <a:lstStyle/>
          <a:p>
            <a:r>
              <a:rPr lang="en-US" dirty="0" smtClean="0"/>
              <a:t>prof. </a:t>
            </a:r>
            <a:r>
              <a:rPr lang="en-US" dirty="0" err="1" smtClean="0"/>
              <a:t>Otruba</a:t>
            </a:r>
            <a:endParaRPr lang="en-US" dirty="0"/>
          </a:p>
        </p:txBody>
      </p:sp>
      <p:sp>
        <p:nvSpPr>
          <p:cNvPr id="9" name="TextovéPole 8"/>
          <p:cNvSpPr txBox="1"/>
          <p:nvPr/>
        </p:nvSpPr>
        <p:spPr>
          <a:xfrm>
            <a:off x="395536" y="1412776"/>
            <a:ext cx="7426525" cy="1477328"/>
          </a:xfrm>
          <a:prstGeom prst="rect">
            <a:avLst/>
          </a:prstGeom>
          <a:noFill/>
        </p:spPr>
        <p:txBody>
          <a:bodyPr wrap="square" rtlCol="0">
            <a:spAutoFit/>
          </a:bodyPr>
          <a:lstStyle/>
          <a:p>
            <a:r>
              <a:rPr lang="en-US" dirty="0" smtClean="0"/>
              <a:t>The active environment is relativistic electrons passing through the periodic magnetic field. Electrons emit electromagnetic radiation as they move along curved orbits with wavelength:</a:t>
            </a:r>
          </a:p>
          <a:p>
            <a:r>
              <a:rPr lang="en-US" dirty="0" smtClean="0"/>
              <a:t>(</a:t>
            </a:r>
            <a:r>
              <a:rPr lang="en-US" dirty="0" smtClean="0">
                <a:latin typeface="Lucida Sans Unicode"/>
                <a:cs typeface="Lucida Sans Unicode"/>
              </a:rPr>
              <a:t>γ&lt;&lt;</a:t>
            </a:r>
            <a:r>
              <a:rPr lang="en-US" dirty="0" smtClean="0"/>
              <a:t> </a:t>
            </a:r>
            <a:r>
              <a:rPr lang="en-US" dirty="0" err="1" smtClean="0">
                <a:latin typeface="Arial"/>
                <a:cs typeface="Arial"/>
              </a:rPr>
              <a:t>λ</a:t>
            </a:r>
            <a:r>
              <a:rPr lang="en-US" baseline="-25000" dirty="0" err="1" smtClean="0">
                <a:latin typeface="Arial"/>
                <a:cs typeface="Arial"/>
              </a:rPr>
              <a:t>0</a:t>
            </a:r>
            <a:r>
              <a:rPr lang="en-US" dirty="0" smtClean="0">
                <a:latin typeface="Arial"/>
                <a:cs typeface="Arial"/>
              </a:rPr>
              <a:t>, </a:t>
            </a:r>
            <a:r>
              <a:rPr lang="en-US" dirty="0" smtClean="0">
                <a:latin typeface="Lucida Sans Unicode"/>
                <a:cs typeface="Lucida Sans Unicode"/>
              </a:rPr>
              <a:t>γ</a:t>
            </a:r>
            <a:r>
              <a:rPr lang="en-US" dirty="0" smtClean="0">
                <a:latin typeface="Arial"/>
                <a:cs typeface="Arial"/>
              </a:rPr>
              <a:t> </a:t>
            </a:r>
            <a:r>
              <a:rPr lang="en-US" dirty="0" smtClean="0">
                <a:latin typeface="Arial"/>
                <a:cs typeface="Arial"/>
              </a:rPr>
              <a:t>is the so-called relativistic factor</a:t>
            </a:r>
            <a:r>
              <a:rPr lang="en-US" dirty="0" smtClean="0">
                <a:latin typeface="Arial"/>
                <a:cs typeface="Arial"/>
              </a:rPr>
              <a:t>):</a:t>
            </a:r>
            <a:endParaRPr lang="en-US" baseline="-25000" dirty="0" smtClean="0"/>
          </a:p>
          <a:p>
            <a:endParaRPr lang="en-US" dirty="0"/>
          </a:p>
        </p:txBody>
      </p:sp>
      <p:graphicFrame>
        <p:nvGraphicFramePr>
          <p:cNvPr id="10" name="Objekt 9"/>
          <p:cNvGraphicFramePr>
            <a:graphicFrameLocks noChangeAspect="1"/>
          </p:cNvGraphicFramePr>
          <p:nvPr>
            <p:extLst>
              <p:ext uri="{D42A27DB-BD31-4B8C-83A1-F6EECF244321}">
                <p14:modId xmlns:p14="http://schemas.microsoft.com/office/powerpoint/2010/main" val="3031888904"/>
              </p:ext>
            </p:extLst>
          </p:nvPr>
        </p:nvGraphicFramePr>
        <p:xfrm>
          <a:off x="2051720" y="2636912"/>
          <a:ext cx="4162616" cy="1296144"/>
        </p:xfrm>
        <a:graphic>
          <a:graphicData uri="http://schemas.openxmlformats.org/presentationml/2006/ole">
            <mc:AlternateContent xmlns:mc="http://schemas.openxmlformats.org/markup-compatibility/2006">
              <mc:Choice xmlns:v="urn:schemas-microsoft-com:vml" Requires="v">
                <p:oleObj spid="_x0000_s89159" name="Rovnice" r:id="rId4" imgW="2120760" imgH="660240" progId="Equation.3">
                  <p:embed/>
                </p:oleObj>
              </mc:Choice>
              <mc:Fallback>
                <p:oleObj name="Rovnice" r:id="rId4" imgW="2120760" imgH="66024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1720" y="2636912"/>
                        <a:ext cx="4162616" cy="129614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extovéPole 2"/>
          <p:cNvSpPr txBox="1"/>
          <p:nvPr/>
        </p:nvSpPr>
        <p:spPr>
          <a:xfrm>
            <a:off x="3779912" y="5774912"/>
            <a:ext cx="1276311" cy="369332"/>
          </a:xfrm>
          <a:prstGeom prst="rect">
            <a:avLst/>
          </a:prstGeom>
          <a:solidFill>
            <a:srgbClr val="FFCC99"/>
          </a:solidFill>
        </p:spPr>
        <p:txBody>
          <a:bodyPr wrap="none" rtlCol="0">
            <a:spAutoFit/>
          </a:bodyPr>
          <a:lstStyle/>
          <a:p>
            <a:r>
              <a:rPr lang="en-US" dirty="0" err="1" smtClean="0"/>
              <a:t>undulator</a:t>
            </a:r>
            <a:endParaRPr lang="en-US" dirty="0"/>
          </a:p>
        </p:txBody>
      </p:sp>
      <p:sp>
        <p:nvSpPr>
          <p:cNvPr id="11" name="TextovéPole 10"/>
          <p:cNvSpPr txBox="1"/>
          <p:nvPr/>
        </p:nvSpPr>
        <p:spPr>
          <a:xfrm>
            <a:off x="629653" y="5599466"/>
            <a:ext cx="1728192" cy="646331"/>
          </a:xfrm>
          <a:prstGeom prst="rect">
            <a:avLst/>
          </a:prstGeom>
          <a:solidFill>
            <a:srgbClr val="FFCC99"/>
          </a:solidFill>
        </p:spPr>
        <p:txBody>
          <a:bodyPr wrap="square" rtlCol="0">
            <a:spAutoFit/>
          </a:bodyPr>
          <a:lstStyle/>
          <a:p>
            <a:r>
              <a:rPr lang="en-US" dirty="0" smtClean="0"/>
              <a:t>free electron beam</a:t>
            </a:r>
            <a:endParaRPr lang="en-US" dirty="0"/>
          </a:p>
        </p:txBody>
      </p:sp>
      <p:sp>
        <p:nvSpPr>
          <p:cNvPr id="12" name="TextovéPole 11"/>
          <p:cNvSpPr txBox="1"/>
          <p:nvPr/>
        </p:nvSpPr>
        <p:spPr>
          <a:xfrm>
            <a:off x="6516216" y="4509120"/>
            <a:ext cx="1728192" cy="646331"/>
          </a:xfrm>
          <a:prstGeom prst="rect">
            <a:avLst/>
          </a:prstGeom>
          <a:solidFill>
            <a:srgbClr val="FFCC99"/>
          </a:solidFill>
        </p:spPr>
        <p:txBody>
          <a:bodyPr wrap="square" rtlCol="0">
            <a:spAutoFit/>
          </a:bodyPr>
          <a:lstStyle/>
          <a:p>
            <a:r>
              <a:rPr lang="en-US" dirty="0" smtClean="0"/>
              <a:t>coherent radiation</a:t>
            </a:r>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Spectral</a:t>
            </a:r>
            <a:r>
              <a:rPr lang="cs-CZ" dirty="0"/>
              <a:t> </a:t>
            </a:r>
            <a:r>
              <a:rPr lang="cs-CZ" dirty="0" err="1"/>
              <a:t>brilliance</a:t>
            </a:r>
            <a:endParaRPr lang="cs-CZ" dirty="0"/>
          </a:p>
        </p:txBody>
      </p:sp>
      <p:sp>
        <p:nvSpPr>
          <p:cNvPr id="3" name="Zástupný symbol pro obsah 2"/>
          <p:cNvSpPr>
            <a:spLocks noGrp="1"/>
          </p:cNvSpPr>
          <p:nvPr>
            <p:ph sz="quarter" idx="1"/>
          </p:nvPr>
        </p:nvSpPr>
        <p:spPr/>
        <p:txBody>
          <a:bodyPr>
            <a:normAutofit lnSpcReduction="10000"/>
          </a:bodyPr>
          <a:lstStyle/>
          <a:p>
            <a:r>
              <a:rPr lang="en-US" dirty="0"/>
              <a:t>For characterization  of high-intensity sources (mainly synchrotron) radiation, the </a:t>
            </a:r>
            <a:r>
              <a:rPr lang="en-US" dirty="0" smtClean="0"/>
              <a:t>term</a:t>
            </a:r>
            <a:r>
              <a:rPr lang="cs-CZ" dirty="0" smtClean="0"/>
              <a:t> </a:t>
            </a:r>
            <a:r>
              <a:rPr lang="en-US" b="1" dirty="0" smtClean="0">
                <a:solidFill>
                  <a:srgbClr val="FF0000"/>
                </a:solidFill>
              </a:rPr>
              <a:t>spectral </a:t>
            </a:r>
            <a:r>
              <a:rPr lang="en-US" b="1" dirty="0">
                <a:solidFill>
                  <a:srgbClr val="FF0000"/>
                </a:solidFill>
              </a:rPr>
              <a:t>brilliance</a:t>
            </a:r>
            <a:r>
              <a:rPr lang="en-US" dirty="0" smtClean="0"/>
              <a:t> </a:t>
            </a:r>
            <a:r>
              <a:rPr lang="en-US" dirty="0"/>
              <a:t>is </a:t>
            </a:r>
            <a:r>
              <a:rPr lang="en-US" dirty="0" smtClean="0"/>
              <a:t>introduced</a:t>
            </a:r>
            <a:r>
              <a:rPr lang="cs-CZ" b="1" dirty="0" smtClean="0"/>
              <a:t>, </a:t>
            </a:r>
            <a:r>
              <a:rPr lang="en-US" dirty="0"/>
              <a:t>indicates the number of radiated photons per second per 1 </a:t>
            </a:r>
            <a:r>
              <a:rPr lang="en-US" dirty="0" err="1"/>
              <a:t>mm</a:t>
            </a:r>
            <a:r>
              <a:rPr lang="en-US" baseline="30000" dirty="0" err="1"/>
              <a:t>2</a:t>
            </a:r>
            <a:r>
              <a:rPr lang="en-US" dirty="0"/>
              <a:t> of the radiation source area, at 1 </a:t>
            </a:r>
            <a:r>
              <a:rPr lang="en-US" dirty="0" err="1"/>
              <a:t>mrad</a:t>
            </a:r>
            <a:r>
              <a:rPr lang="en-US" baseline="30000" dirty="0" err="1"/>
              <a:t>2</a:t>
            </a:r>
            <a:r>
              <a:rPr lang="en-US" dirty="0"/>
              <a:t> divergence and at 10% of the wavelength </a:t>
            </a:r>
            <a:r>
              <a:rPr lang="cs-CZ" dirty="0" err="1" smtClean="0"/>
              <a:t>range</a:t>
            </a:r>
            <a:r>
              <a:rPr lang="cs-CZ" dirty="0" smtClean="0"/>
              <a:t> </a:t>
            </a:r>
            <a:r>
              <a:rPr lang="en-US" dirty="0" smtClean="0"/>
              <a:t>(</a:t>
            </a:r>
            <a:r>
              <a:rPr lang="en-US" dirty="0" err="1" smtClean="0"/>
              <a:t>Δλ</a:t>
            </a:r>
            <a:r>
              <a:rPr lang="en-US" dirty="0" smtClean="0"/>
              <a:t> </a:t>
            </a:r>
            <a:r>
              <a:rPr lang="en-US" dirty="0"/>
              <a:t>/ λ = 0.1</a:t>
            </a:r>
            <a:r>
              <a:rPr lang="en-US" dirty="0" smtClean="0"/>
              <a:t>)</a:t>
            </a:r>
            <a:r>
              <a:rPr lang="cs-CZ" dirty="0" smtClean="0"/>
              <a:t>.</a:t>
            </a:r>
          </a:p>
          <a:p>
            <a:r>
              <a:rPr lang="en-US" dirty="0"/>
              <a:t>The narrower and more parallel the beam is and the more the photons are concentrated in the narrowest wavelength range, the higher the spectral brilliance</a:t>
            </a:r>
            <a:r>
              <a:rPr lang="en-US" dirty="0" smtClean="0"/>
              <a:t>.</a:t>
            </a:r>
            <a:endParaRPr lang="cs-CZ" dirty="0" smtClean="0"/>
          </a:p>
          <a:p>
            <a:r>
              <a:rPr lang="en-US" dirty="0"/>
              <a:t>This is inversely related to </a:t>
            </a:r>
            <a:r>
              <a:rPr lang="en-US" b="1" dirty="0">
                <a:solidFill>
                  <a:srgbClr val="FF0000"/>
                </a:solidFill>
              </a:rPr>
              <a:t>emittance</a:t>
            </a:r>
            <a:r>
              <a:rPr lang="en-US" dirty="0"/>
              <a:t>, which is essentially the product of the dimension of the radiation source and the radiation divergence.</a:t>
            </a:r>
            <a:endParaRPr lang="cs-CZ" dirty="0"/>
          </a:p>
        </p:txBody>
      </p:sp>
      <p:sp>
        <p:nvSpPr>
          <p:cNvPr id="4" name="Zástupný symbol pro datum 3"/>
          <p:cNvSpPr>
            <a:spLocks noGrp="1"/>
          </p:cNvSpPr>
          <p:nvPr>
            <p:ph type="dt" sz="half" idx="14"/>
          </p:nvPr>
        </p:nvSpPr>
        <p:spPr/>
        <p:txBody>
          <a:bodyPr/>
          <a:lstStyle/>
          <a:p>
            <a:r>
              <a:rPr lang="cs-CZ" smtClean="0"/>
              <a:t>2010</a:t>
            </a:r>
            <a:endParaRPr lang="cs-CZ"/>
          </a:p>
        </p:txBody>
      </p:sp>
      <p:sp>
        <p:nvSpPr>
          <p:cNvPr id="5" name="Zástupný symbol pro číslo snímku 4"/>
          <p:cNvSpPr>
            <a:spLocks noGrp="1"/>
          </p:cNvSpPr>
          <p:nvPr>
            <p:ph type="sldNum" sz="quarter" idx="15"/>
          </p:nvPr>
        </p:nvSpPr>
        <p:spPr/>
        <p:txBody>
          <a:bodyPr/>
          <a:lstStyle/>
          <a:p>
            <a:fld id="{A229F504-3BAF-467C-8F21-334C0A71552D}" type="slidenum">
              <a:rPr lang="cs-CZ" smtClean="0"/>
              <a:pPr/>
              <a:t>71</a:t>
            </a:fld>
            <a:endParaRPr lang="cs-CZ"/>
          </a:p>
        </p:txBody>
      </p:sp>
      <p:sp>
        <p:nvSpPr>
          <p:cNvPr id="6" name="Zástupný symbol pro zápatí 5"/>
          <p:cNvSpPr>
            <a:spLocks noGrp="1"/>
          </p:cNvSpPr>
          <p:nvPr>
            <p:ph type="ftr" sz="quarter" idx="16"/>
          </p:nvPr>
        </p:nvSpPr>
        <p:spPr/>
        <p:txBody>
          <a:bodyPr/>
          <a:lstStyle/>
          <a:p>
            <a:r>
              <a:rPr lang="cs-CZ" smtClean="0"/>
              <a:t>prof. Otruba</a:t>
            </a:r>
            <a:endParaRPr lang="cs-CZ"/>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Synchrotron radiation</a:t>
            </a:r>
            <a:endParaRPr lang="en-US" dirty="0"/>
          </a:p>
        </p:txBody>
      </p:sp>
      <p:sp>
        <p:nvSpPr>
          <p:cNvPr id="4" name="Zástupný symbol pro datum 3"/>
          <p:cNvSpPr>
            <a:spLocks noGrp="1"/>
          </p:cNvSpPr>
          <p:nvPr>
            <p:ph type="dt" sz="half" idx="14"/>
          </p:nvPr>
        </p:nvSpPr>
        <p:spPr/>
        <p:txBody>
          <a:bodyPr/>
          <a:lstStyle/>
          <a:p>
            <a:r>
              <a:rPr lang="en-US" dirty="0" smtClean="0"/>
              <a:t>2010</a:t>
            </a:r>
            <a:endParaRPr lang="en-US" dirty="0"/>
          </a:p>
        </p:txBody>
      </p:sp>
      <p:sp>
        <p:nvSpPr>
          <p:cNvPr id="5" name="Zástupný symbol pro číslo snímku 4"/>
          <p:cNvSpPr>
            <a:spLocks noGrp="1"/>
          </p:cNvSpPr>
          <p:nvPr>
            <p:ph type="sldNum" sz="quarter" idx="15"/>
          </p:nvPr>
        </p:nvSpPr>
        <p:spPr/>
        <p:txBody>
          <a:bodyPr/>
          <a:lstStyle/>
          <a:p>
            <a:fld id="{A229F504-3BAF-467C-8F21-334C0A71552D}" type="slidenum">
              <a:rPr lang="en-US" smtClean="0"/>
              <a:pPr/>
              <a:t>72</a:t>
            </a:fld>
            <a:endParaRPr lang="en-US" dirty="0"/>
          </a:p>
        </p:txBody>
      </p:sp>
      <p:sp>
        <p:nvSpPr>
          <p:cNvPr id="6" name="Zástupný symbol pro zápatí 5"/>
          <p:cNvSpPr>
            <a:spLocks noGrp="1"/>
          </p:cNvSpPr>
          <p:nvPr>
            <p:ph type="ftr" sz="quarter" idx="16"/>
          </p:nvPr>
        </p:nvSpPr>
        <p:spPr/>
        <p:txBody>
          <a:bodyPr/>
          <a:lstStyle/>
          <a:p>
            <a:r>
              <a:rPr lang="en-US" dirty="0" smtClean="0"/>
              <a:t>prof. </a:t>
            </a:r>
            <a:r>
              <a:rPr lang="en-US" dirty="0" err="1" smtClean="0"/>
              <a:t>Otruba</a:t>
            </a:r>
            <a:endParaRPr lang="en-US" dirty="0"/>
          </a:p>
        </p:txBody>
      </p:sp>
      <p:pic>
        <p:nvPicPr>
          <p:cNvPr id="7" name="Picture 8" descr="InsertionDevices"/>
          <p:cNvPicPr>
            <a:picLocks noGrp="1" noChangeAspect="1" noChangeArrowheads="1"/>
          </p:cNvPicPr>
          <p:nvPr>
            <p:ph sz="quarter" idx="1"/>
          </p:nvPr>
        </p:nvPicPr>
        <p:blipFill>
          <a:blip r:embed="rId2" cstate="print">
            <a:lum bright="-10000" contrast="20000"/>
          </a:blip>
          <a:srcRect/>
          <a:stretch>
            <a:fillRect/>
          </a:stretch>
        </p:blipFill>
        <p:spPr bwMode="auto">
          <a:xfrm>
            <a:off x="467544" y="1916832"/>
            <a:ext cx="4604004" cy="4306824"/>
          </a:xfrm>
          <a:prstGeom prst="rect">
            <a:avLst/>
          </a:prstGeom>
          <a:noFill/>
        </p:spPr>
      </p:pic>
      <p:sp>
        <p:nvSpPr>
          <p:cNvPr id="8" name="Obdélník 7"/>
          <p:cNvSpPr/>
          <p:nvPr/>
        </p:nvSpPr>
        <p:spPr>
          <a:xfrm>
            <a:off x="5141703" y="404664"/>
            <a:ext cx="3384376" cy="3785652"/>
          </a:xfrm>
          <a:prstGeom prst="rect">
            <a:avLst/>
          </a:prstGeom>
        </p:spPr>
        <p:txBody>
          <a:bodyPr wrap="square">
            <a:spAutoFit/>
          </a:bodyPr>
          <a:lstStyle/>
          <a:p>
            <a:pPr>
              <a:buNone/>
            </a:pPr>
            <a:r>
              <a:rPr lang="en-US" sz="2400" dirty="0" smtClean="0">
                <a:solidFill>
                  <a:srgbClr val="0070C0"/>
                </a:solidFill>
              </a:rPr>
              <a:t>Sources of magnetic field</a:t>
            </a:r>
          </a:p>
          <a:p>
            <a:pPr>
              <a:buNone/>
            </a:pPr>
            <a:endParaRPr lang="en-US" sz="2400" dirty="0" smtClean="0">
              <a:solidFill>
                <a:srgbClr val="0070C0"/>
              </a:solidFill>
              <a:hlinkClick r:id="rId3" tooltip="Bending magnet"/>
            </a:endParaRPr>
          </a:p>
          <a:p>
            <a:pPr marL="342900" indent="-342900">
              <a:buFont typeface="Arial" panose="020B0604020202020204" pitchFamily="34" charset="0"/>
              <a:buChar char="•"/>
            </a:pPr>
            <a:r>
              <a:rPr lang="en-US" sz="2400" dirty="0" smtClean="0">
                <a:solidFill>
                  <a:srgbClr val="0070C0"/>
                </a:solidFill>
                <a:hlinkClick r:id="rId3" tooltip="Bending magnet"/>
              </a:rPr>
              <a:t>bending magnets</a:t>
            </a:r>
            <a:endParaRPr lang="en-US" sz="2400" dirty="0" smtClean="0">
              <a:solidFill>
                <a:srgbClr val="0070C0"/>
              </a:solidFill>
            </a:endParaRPr>
          </a:p>
          <a:p>
            <a:pPr marL="342900" indent="-342900">
              <a:buFont typeface="Arial" panose="020B0604020202020204" pitchFamily="34" charset="0"/>
              <a:buChar char="•"/>
            </a:pPr>
            <a:r>
              <a:rPr lang="en-US" sz="2400" dirty="0" err="1" smtClean="0">
                <a:solidFill>
                  <a:srgbClr val="0070C0"/>
                </a:solidFill>
                <a:hlinkClick r:id="rId4" tooltip="Undulator"/>
              </a:rPr>
              <a:t>undulator</a:t>
            </a:r>
            <a:r>
              <a:rPr lang="en-US" sz="2400" dirty="0" smtClean="0">
                <a:solidFill>
                  <a:srgbClr val="0070C0"/>
                </a:solidFill>
              </a:rPr>
              <a:t> </a:t>
            </a:r>
            <a:endParaRPr lang="en-US" sz="2400" dirty="0" smtClean="0">
              <a:solidFill>
                <a:srgbClr val="0070C0"/>
              </a:solidFill>
            </a:endParaRPr>
          </a:p>
          <a:p>
            <a:pPr marL="342900" indent="-342900">
              <a:buFont typeface="Arial" panose="020B0604020202020204" pitchFamily="34" charset="0"/>
              <a:buChar char="•"/>
            </a:pPr>
            <a:r>
              <a:rPr lang="en-US" sz="2400" dirty="0" smtClean="0">
                <a:solidFill>
                  <a:srgbClr val="0070C0"/>
                </a:solidFill>
                <a:hlinkClick r:id="rId5" tooltip="Wiggler (synchrotron)"/>
              </a:rPr>
              <a:t>wiggler</a:t>
            </a:r>
            <a:r>
              <a:rPr lang="en-US" sz="2400" dirty="0" smtClean="0">
                <a:solidFill>
                  <a:srgbClr val="0070C0"/>
                </a:solidFill>
              </a:rPr>
              <a:t>s</a:t>
            </a:r>
          </a:p>
          <a:p>
            <a:pPr>
              <a:buFontTx/>
              <a:buChar char="•"/>
            </a:pPr>
            <a:endParaRPr lang="en-US" sz="2400" dirty="0" smtClean="0">
              <a:solidFill>
                <a:srgbClr val="0070C0"/>
              </a:solidFill>
            </a:endParaRPr>
          </a:p>
          <a:p>
            <a:pPr>
              <a:buFontTx/>
              <a:buChar char="•"/>
            </a:pPr>
            <a:endParaRPr lang="en-US" sz="2400" dirty="0" smtClean="0">
              <a:solidFill>
                <a:srgbClr val="0070C0"/>
              </a:solidFill>
            </a:endParaRPr>
          </a:p>
          <a:p>
            <a:endParaRPr lang="en-US" sz="2400" dirty="0" smtClean="0">
              <a:solidFill>
                <a:srgbClr val="0070C0"/>
              </a:solidFill>
              <a:hlinkClick r:id="rId6" tooltip="Free electron laser"/>
            </a:endParaRPr>
          </a:p>
          <a:p>
            <a:r>
              <a:rPr lang="en-US" sz="2400" dirty="0" smtClean="0">
                <a:solidFill>
                  <a:srgbClr val="0070C0"/>
                </a:solidFill>
                <a:hlinkClick r:id="rId6" tooltip="Free electron laser"/>
              </a:rPr>
              <a:t>Free electron lasers</a:t>
            </a:r>
            <a:endParaRPr lang="en-US" sz="2400" dirty="0" smtClean="0">
              <a:solidFill>
                <a:srgbClr val="0070C0"/>
              </a:solidFill>
            </a:endParaRPr>
          </a:p>
        </p:txBody>
      </p:sp>
      <p:pic>
        <p:nvPicPr>
          <p:cNvPr id="90114" name="Picture 2" descr="http://pd.chem.ucl.ac.uk/pdnn/inst2/wiggler.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544" y="3573016"/>
            <a:ext cx="4176464" cy="1398369"/>
          </a:xfrm>
          <a:prstGeom prst="rect">
            <a:avLst/>
          </a:prstGeom>
          <a:noFill/>
          <a:extLst>
            <a:ext uri="{909E8E84-426E-40DD-AFC4-6F175D3DCCD1}">
              <a14:hiddenFill xmlns:a14="http://schemas.microsoft.com/office/drawing/2010/main">
                <a:solidFill>
                  <a:srgbClr val="FFFFFF"/>
                </a:solidFill>
              </a14:hiddenFill>
            </a:ext>
          </a:extLst>
        </p:spPr>
      </p:pic>
      <p:pic>
        <p:nvPicPr>
          <p:cNvPr id="90116" name="Picture 4" descr="http://pd.chem.ucl.ac.uk/pdnn/inst2/undulate.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7544" y="4941168"/>
            <a:ext cx="4176464" cy="12925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Free </a:t>
            </a:r>
            <a:r>
              <a:rPr lang="cs-CZ" dirty="0" err="1" smtClean="0"/>
              <a:t>Electron</a:t>
            </a:r>
            <a:r>
              <a:rPr lang="cs-CZ" dirty="0" smtClean="0"/>
              <a:t> Laser</a:t>
            </a:r>
            <a:endParaRPr lang="cs-CZ" dirty="0"/>
          </a:p>
        </p:txBody>
      </p:sp>
      <p:sp>
        <p:nvSpPr>
          <p:cNvPr id="3" name="Zástupný symbol pro obsah 2"/>
          <p:cNvSpPr>
            <a:spLocks noGrp="1"/>
          </p:cNvSpPr>
          <p:nvPr>
            <p:ph sz="quarter" idx="1"/>
          </p:nvPr>
        </p:nvSpPr>
        <p:spPr/>
        <p:txBody>
          <a:bodyPr>
            <a:normAutofit lnSpcReduction="10000"/>
          </a:bodyPr>
          <a:lstStyle/>
          <a:p>
            <a:r>
              <a:rPr lang="en-US" dirty="0" smtClean="0"/>
              <a:t>The </a:t>
            </a:r>
            <a:r>
              <a:rPr lang="en-US" b="1" u="sng" dirty="0" smtClean="0"/>
              <a:t>fourth generation </a:t>
            </a:r>
            <a:r>
              <a:rPr lang="en-US" dirty="0" smtClean="0"/>
              <a:t>of </a:t>
            </a:r>
            <a:r>
              <a:rPr lang="en-US" dirty="0" err="1" smtClean="0"/>
              <a:t>SZ</a:t>
            </a:r>
            <a:r>
              <a:rPr lang="en-US" dirty="0" smtClean="0"/>
              <a:t> sources is based on the use of linear accelerators, which allow to reduce emittance and shorten the pulse length. If a short electron burst runs through a sufficiently long </a:t>
            </a:r>
            <a:r>
              <a:rPr lang="en-US" dirty="0" err="1" smtClean="0"/>
              <a:t>undulator</a:t>
            </a:r>
            <a:r>
              <a:rPr lang="en-US" dirty="0" smtClean="0"/>
              <a:t>, then the electromagnetic wave generated at each location of the </a:t>
            </a:r>
            <a:r>
              <a:rPr lang="en-US" dirty="0" err="1" smtClean="0"/>
              <a:t>undulator</a:t>
            </a:r>
            <a:r>
              <a:rPr lang="en-US" dirty="0" smtClean="0"/>
              <a:t> proceeds together with the electron beam and interacts with it and results </a:t>
            </a:r>
            <a:r>
              <a:rPr lang="en-US" b="1" dirty="0" smtClean="0">
                <a:solidFill>
                  <a:srgbClr val="FF0000"/>
                </a:solidFill>
              </a:rPr>
              <a:t>free electron laser – </a:t>
            </a:r>
            <a:r>
              <a:rPr lang="en-US" b="1" dirty="0" err="1" smtClean="0">
                <a:solidFill>
                  <a:srgbClr val="FF0000"/>
                </a:solidFill>
              </a:rPr>
              <a:t>FEL</a:t>
            </a:r>
            <a:r>
              <a:rPr lang="en-US" b="1" dirty="0" smtClean="0"/>
              <a:t>.</a:t>
            </a:r>
            <a:r>
              <a:rPr lang="en-US" dirty="0" smtClean="0"/>
              <a:t> </a:t>
            </a:r>
            <a:r>
              <a:rPr lang="en-US" dirty="0" smtClean="0"/>
              <a:t>It is characterized by high brilliance, significantly higher than that of a classic </a:t>
            </a:r>
            <a:r>
              <a:rPr lang="en-US" dirty="0" err="1" smtClean="0"/>
              <a:t>undulator</a:t>
            </a:r>
            <a:r>
              <a:rPr lang="en-US" dirty="0" smtClean="0"/>
              <a:t>, coherence and shortness of pulses reaching tens of fs. A very long linear accelerator is required to accelerate electrons to GeV values.</a:t>
            </a:r>
            <a:endParaRPr lang="en-US" dirty="0" smtClean="0"/>
          </a:p>
        </p:txBody>
      </p:sp>
      <p:sp>
        <p:nvSpPr>
          <p:cNvPr id="4" name="Zástupný symbol pro datum 3"/>
          <p:cNvSpPr>
            <a:spLocks noGrp="1"/>
          </p:cNvSpPr>
          <p:nvPr>
            <p:ph type="dt" sz="half" idx="14"/>
          </p:nvPr>
        </p:nvSpPr>
        <p:spPr/>
        <p:txBody>
          <a:bodyPr/>
          <a:lstStyle/>
          <a:p>
            <a:r>
              <a:rPr lang="cs-CZ" smtClean="0"/>
              <a:t>2010</a:t>
            </a:r>
            <a:endParaRPr lang="cs-CZ"/>
          </a:p>
        </p:txBody>
      </p:sp>
      <p:sp>
        <p:nvSpPr>
          <p:cNvPr id="5" name="Zástupný symbol pro číslo snímku 4"/>
          <p:cNvSpPr>
            <a:spLocks noGrp="1"/>
          </p:cNvSpPr>
          <p:nvPr>
            <p:ph type="sldNum" sz="quarter" idx="15"/>
          </p:nvPr>
        </p:nvSpPr>
        <p:spPr/>
        <p:txBody>
          <a:bodyPr/>
          <a:lstStyle/>
          <a:p>
            <a:fld id="{A229F504-3BAF-467C-8F21-334C0A71552D}" type="slidenum">
              <a:rPr lang="cs-CZ" smtClean="0"/>
              <a:pPr/>
              <a:t>73</a:t>
            </a:fld>
            <a:endParaRPr lang="cs-CZ"/>
          </a:p>
        </p:txBody>
      </p:sp>
      <p:sp>
        <p:nvSpPr>
          <p:cNvPr id="6" name="Zástupný symbol pro zápatí 5"/>
          <p:cNvSpPr>
            <a:spLocks noGrp="1"/>
          </p:cNvSpPr>
          <p:nvPr>
            <p:ph type="ftr" sz="quarter" idx="16"/>
          </p:nvPr>
        </p:nvSpPr>
        <p:spPr/>
        <p:txBody>
          <a:bodyPr/>
          <a:lstStyle/>
          <a:p>
            <a:r>
              <a:rPr lang="cs-CZ" smtClean="0"/>
              <a:t>prof. Otruba</a:t>
            </a:r>
            <a:endParaRPr lang="cs-CZ"/>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9"/>
            <a:ext cx="7467600" cy="706089"/>
          </a:xfrm>
        </p:spPr>
        <p:txBody>
          <a:bodyPr/>
          <a:lstStyle/>
          <a:p>
            <a:r>
              <a:rPr lang="cs-CZ" dirty="0"/>
              <a:t>Free </a:t>
            </a:r>
            <a:r>
              <a:rPr lang="cs-CZ" dirty="0" err="1"/>
              <a:t>Electron</a:t>
            </a:r>
            <a:r>
              <a:rPr lang="cs-CZ" dirty="0"/>
              <a:t> Laser</a:t>
            </a:r>
            <a:endParaRPr lang="cs-CZ" dirty="0"/>
          </a:p>
        </p:txBody>
      </p:sp>
      <p:sp>
        <p:nvSpPr>
          <p:cNvPr id="4" name="Zástupný symbol pro datum 3"/>
          <p:cNvSpPr>
            <a:spLocks noGrp="1"/>
          </p:cNvSpPr>
          <p:nvPr>
            <p:ph type="dt" sz="half" idx="10"/>
          </p:nvPr>
        </p:nvSpPr>
        <p:spPr/>
        <p:txBody>
          <a:bodyPr/>
          <a:lstStyle/>
          <a:p>
            <a:r>
              <a:rPr lang="cs-CZ" smtClean="0"/>
              <a:t>2010</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A229F504-3BAF-467C-8F21-334C0A71552D}" type="slidenum">
              <a:rPr lang="cs-CZ" smtClean="0"/>
              <a:pPr/>
              <a:t>74</a:t>
            </a:fld>
            <a:endParaRPr lang="cs-CZ"/>
          </a:p>
        </p:txBody>
      </p:sp>
      <p:pic>
        <p:nvPicPr>
          <p:cNvPr id="9" name="Zástupný symbol pro obsah 9" descr="FEL.png"/>
          <p:cNvPicPr>
            <a:picLocks noGrp="1" noChangeAspect="1"/>
          </p:cNvPicPr>
          <p:nvPr>
            <p:ph sz="quarter" idx="1"/>
          </p:nvPr>
        </p:nvPicPr>
        <p:blipFill>
          <a:blip r:embed="rId2" cstate="print"/>
          <a:stretch>
            <a:fillRect/>
          </a:stretch>
        </p:blipFill>
        <p:spPr>
          <a:xfrm>
            <a:off x="467544" y="1052736"/>
            <a:ext cx="3657600" cy="1277431"/>
          </a:xfrm>
        </p:spPr>
      </p:pic>
      <p:pic>
        <p:nvPicPr>
          <p:cNvPr id="10" name="Zástupný symbol pro obsah 10" descr="felwiggler_l.jpg"/>
          <p:cNvPicPr>
            <a:picLocks noGrp="1" noChangeAspect="1"/>
          </p:cNvPicPr>
          <p:nvPr>
            <p:ph sz="quarter" idx="2"/>
          </p:nvPr>
        </p:nvPicPr>
        <p:blipFill>
          <a:blip r:embed="rId3" cstate="print"/>
          <a:stretch>
            <a:fillRect/>
          </a:stretch>
        </p:blipFill>
        <p:spPr>
          <a:xfrm>
            <a:off x="4521834" y="1124744"/>
            <a:ext cx="3482745" cy="5047456"/>
          </a:xfrm>
        </p:spPr>
      </p:pic>
      <p:sp>
        <p:nvSpPr>
          <p:cNvPr id="11" name="Obdélník 10"/>
          <p:cNvSpPr/>
          <p:nvPr/>
        </p:nvSpPr>
        <p:spPr>
          <a:xfrm>
            <a:off x="395536" y="2420888"/>
            <a:ext cx="4032448" cy="3785652"/>
          </a:xfrm>
          <a:prstGeom prst="rect">
            <a:avLst/>
          </a:prstGeom>
        </p:spPr>
        <p:txBody>
          <a:bodyPr wrap="square">
            <a:spAutoFit/>
          </a:bodyPr>
          <a:lstStyle/>
          <a:p>
            <a:r>
              <a:rPr lang="en-US" sz="1600" dirty="0"/>
              <a:t>Electron clusters move along a wavy orbit. Charged particles that change their speed (direction enough) </a:t>
            </a:r>
            <a:r>
              <a:rPr lang="cs-CZ" sz="1600" dirty="0" err="1" smtClean="0"/>
              <a:t>emit</a:t>
            </a:r>
            <a:r>
              <a:rPr lang="en-US" sz="1600" dirty="0" smtClean="0"/>
              <a:t>. </a:t>
            </a:r>
            <a:r>
              <a:rPr lang="en-US" sz="1600" dirty="0"/>
              <a:t>For understanding, let's imagine that electrons in a cluster move along a sinusoid along an </a:t>
            </a:r>
            <a:r>
              <a:rPr lang="en-US" sz="1600" dirty="0" err="1"/>
              <a:t>undulator</a:t>
            </a:r>
            <a:r>
              <a:rPr lang="en-US" sz="1600" dirty="0"/>
              <a:t>. If we look at them from the end of this axis, we do not see that they are moving towards us, but we see oscillate cloud of charged particles. The clusters thus generate a coherent X-ray beam. Behind the </a:t>
            </a:r>
            <a:r>
              <a:rPr lang="en-US" sz="1600" dirty="0" err="1"/>
              <a:t>undullator</a:t>
            </a:r>
            <a:r>
              <a:rPr lang="en-US" sz="1600" dirty="0"/>
              <a:t>, the electrons are diverted by a strong magnetic field and the resulting X-ray laser beam continues into the experiment hall</a:t>
            </a:r>
            <a:endParaRPr lang="en-US" sz="1600"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9"/>
            <a:ext cx="7467600" cy="706089"/>
          </a:xfrm>
        </p:spPr>
        <p:txBody>
          <a:bodyPr/>
          <a:lstStyle/>
          <a:p>
            <a:r>
              <a:rPr lang="cs-CZ" dirty="0" err="1"/>
              <a:t>Femtoseconds</a:t>
            </a:r>
            <a:endParaRPr lang="cs-CZ" dirty="0"/>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A229F504-3BAF-467C-8F21-334C0A71552D}" type="slidenum">
              <a:rPr lang="cs-CZ" smtClean="0"/>
              <a:pPr/>
              <a:t>75</a:t>
            </a:fld>
            <a:endParaRPr lang="cs-CZ"/>
          </a:p>
        </p:txBody>
      </p:sp>
      <p:pic>
        <p:nvPicPr>
          <p:cNvPr id="8" name="Zástupný symbol pro obsah 7" descr="4558.jpg"/>
          <p:cNvPicPr>
            <a:picLocks noGrp="1" noChangeAspect="1"/>
          </p:cNvPicPr>
          <p:nvPr>
            <p:ph sz="quarter" idx="1"/>
          </p:nvPr>
        </p:nvPicPr>
        <p:blipFill>
          <a:blip r:embed="rId2" cstate="print"/>
          <a:stretch>
            <a:fillRect/>
          </a:stretch>
        </p:blipFill>
        <p:spPr>
          <a:xfrm>
            <a:off x="467544" y="1052736"/>
            <a:ext cx="3657600" cy="3312368"/>
          </a:xfrm>
        </p:spPr>
      </p:pic>
      <p:pic>
        <p:nvPicPr>
          <p:cNvPr id="9" name="Zástupný symbol pro obsah 8" descr="4559.jpg"/>
          <p:cNvPicPr>
            <a:picLocks noGrp="1" noChangeAspect="1"/>
          </p:cNvPicPr>
          <p:nvPr>
            <p:ph sz="quarter" idx="2"/>
          </p:nvPr>
        </p:nvPicPr>
        <p:blipFill>
          <a:blip r:embed="rId3" cstate="print"/>
          <a:stretch>
            <a:fillRect/>
          </a:stretch>
        </p:blipFill>
        <p:spPr>
          <a:xfrm>
            <a:off x="4139952" y="476672"/>
            <a:ext cx="4046041" cy="2872340"/>
          </a:xfrm>
        </p:spPr>
      </p:pic>
      <p:sp>
        <p:nvSpPr>
          <p:cNvPr id="10" name="TextovéPole 9"/>
          <p:cNvSpPr txBox="1"/>
          <p:nvPr/>
        </p:nvSpPr>
        <p:spPr>
          <a:xfrm>
            <a:off x="4283968" y="3573016"/>
            <a:ext cx="4236599" cy="2031325"/>
          </a:xfrm>
          <a:prstGeom prst="rect">
            <a:avLst/>
          </a:prstGeom>
          <a:noFill/>
        </p:spPr>
        <p:txBody>
          <a:bodyPr wrap="square" rtlCol="0">
            <a:spAutoFit/>
          </a:bodyPr>
          <a:lstStyle/>
          <a:p>
            <a:r>
              <a:rPr lang="en-US" dirty="0" smtClean="0"/>
              <a:t>Concorde supersonic flies at approximately 2 Mach (twice the speed of sound in air), or 600 m / sec (2160 km / h). Over a period of 10 fs fly only 6 </a:t>
            </a:r>
            <a:r>
              <a:rPr lang="en-US" dirty="0" err="1" smtClean="0"/>
              <a:t>picometres</a:t>
            </a:r>
            <a:r>
              <a:rPr lang="en-US" dirty="0" smtClean="0"/>
              <a:t> (6.10</a:t>
            </a:r>
            <a:r>
              <a:rPr lang="en-US" baseline="30000" dirty="0" smtClean="0"/>
              <a:t>-12</a:t>
            </a:r>
            <a:r>
              <a:rPr lang="en-US" dirty="0" smtClean="0"/>
              <a:t> m), it is 10 times less than the diameter of the carbon atom.</a:t>
            </a:r>
            <a:endParaRPr lang="en-US" dirty="0"/>
          </a:p>
        </p:txBody>
      </p:sp>
      <p:sp>
        <p:nvSpPr>
          <p:cNvPr id="11" name="TextovéPole 10"/>
          <p:cNvSpPr txBox="1"/>
          <p:nvPr/>
        </p:nvSpPr>
        <p:spPr>
          <a:xfrm>
            <a:off x="251520" y="4365104"/>
            <a:ext cx="4062331" cy="2308324"/>
          </a:xfrm>
          <a:prstGeom prst="rect">
            <a:avLst/>
          </a:prstGeom>
          <a:noFill/>
        </p:spPr>
        <p:txBody>
          <a:bodyPr wrap="square" rtlCol="0">
            <a:spAutoFit/>
          </a:bodyPr>
          <a:lstStyle/>
          <a:p>
            <a:r>
              <a:rPr lang="en-US" dirty="0"/>
              <a:t>Average Earth </a:t>
            </a:r>
            <a:r>
              <a:rPr lang="cs-CZ" dirty="0" smtClean="0"/>
              <a:t>– </a:t>
            </a:r>
            <a:r>
              <a:rPr lang="cs-CZ" dirty="0" err="1" smtClean="0"/>
              <a:t>Moon</a:t>
            </a:r>
            <a:r>
              <a:rPr lang="cs-CZ" dirty="0" smtClean="0"/>
              <a:t> d</a:t>
            </a:r>
            <a:r>
              <a:rPr lang="en-US" dirty="0" err="1" smtClean="0"/>
              <a:t>istance</a:t>
            </a:r>
            <a:r>
              <a:rPr lang="en-US" dirty="0" smtClean="0"/>
              <a:t> is </a:t>
            </a:r>
            <a:r>
              <a:rPr lang="en-US" dirty="0"/>
              <a:t>around 380,000 </a:t>
            </a:r>
            <a:r>
              <a:rPr lang="en-US" dirty="0" smtClean="0"/>
              <a:t>km.</a:t>
            </a:r>
            <a:r>
              <a:rPr lang="cs-CZ" dirty="0" smtClean="0"/>
              <a:t> </a:t>
            </a:r>
            <a:r>
              <a:rPr lang="en-US" dirty="0"/>
              <a:t>Light moving at 300,000 km per second will </a:t>
            </a:r>
            <a:r>
              <a:rPr lang="en-US" dirty="0" smtClean="0"/>
              <a:t>travel</a:t>
            </a:r>
            <a:r>
              <a:rPr lang="cs-CZ" dirty="0" smtClean="0"/>
              <a:t> </a:t>
            </a:r>
            <a:r>
              <a:rPr lang="en-US" dirty="0" smtClean="0"/>
              <a:t>this </a:t>
            </a:r>
            <a:r>
              <a:rPr lang="en-US" dirty="0"/>
              <a:t>distance in a little more than 1 second</a:t>
            </a:r>
            <a:r>
              <a:rPr lang="en-US" dirty="0" smtClean="0"/>
              <a:t>..</a:t>
            </a:r>
            <a:r>
              <a:rPr lang="cs-CZ" dirty="0" smtClean="0"/>
              <a:t>.</a:t>
            </a:r>
          </a:p>
          <a:p>
            <a:r>
              <a:rPr lang="en-US" dirty="0" smtClean="0"/>
              <a:t>Within </a:t>
            </a:r>
            <a:r>
              <a:rPr lang="en-US" dirty="0"/>
              <a:t>100 fs </a:t>
            </a:r>
            <a:r>
              <a:rPr lang="en-US" dirty="0" smtClean="0"/>
              <a:t>however</a:t>
            </a:r>
            <a:r>
              <a:rPr lang="en-US" dirty="0"/>
              <a:t>  light passes only 30 </a:t>
            </a:r>
            <a:r>
              <a:rPr lang="en-US" dirty="0" smtClean="0"/>
              <a:t>µm,</a:t>
            </a:r>
            <a:r>
              <a:rPr lang="cs-CZ" dirty="0" smtClean="0"/>
              <a:t> </a:t>
            </a:r>
            <a:r>
              <a:rPr lang="cs-CZ" dirty="0" err="1" smtClean="0"/>
              <a:t>i.e</a:t>
            </a:r>
            <a:r>
              <a:rPr lang="cs-CZ" dirty="0" smtClean="0"/>
              <a:t>.</a:t>
            </a:r>
            <a:r>
              <a:rPr lang="en-US" dirty="0" smtClean="0"/>
              <a:t> </a:t>
            </a:r>
            <a:r>
              <a:rPr lang="en-US" dirty="0"/>
              <a:t>less than the thickness of the </a:t>
            </a:r>
            <a:r>
              <a:rPr lang="en-US" dirty="0" smtClean="0"/>
              <a:t>hair</a:t>
            </a:r>
            <a:r>
              <a:rPr lang="cs-CZ" dirty="0" smtClean="0"/>
              <a:t>.</a:t>
            </a:r>
            <a:endParaRPr lang="cs-CZ"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Chirp</a:t>
            </a:r>
            <a:endParaRPr lang="cs-CZ" dirty="0"/>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A229F504-3BAF-467C-8F21-334C0A71552D}" type="slidenum">
              <a:rPr lang="cs-CZ" smtClean="0"/>
              <a:pPr/>
              <a:t>76</a:t>
            </a:fld>
            <a:endParaRPr lang="cs-CZ"/>
          </a:p>
        </p:txBody>
      </p:sp>
      <p:sp>
        <p:nvSpPr>
          <p:cNvPr id="6" name="Zástupný symbol pro obsah 5"/>
          <p:cNvSpPr>
            <a:spLocks noGrp="1"/>
          </p:cNvSpPr>
          <p:nvPr>
            <p:ph sz="quarter" idx="1"/>
          </p:nvPr>
        </p:nvSpPr>
        <p:spPr>
          <a:xfrm>
            <a:off x="251520" y="1600200"/>
            <a:ext cx="3863280" cy="4572000"/>
          </a:xfrm>
        </p:spPr>
        <p:txBody>
          <a:bodyPr>
            <a:normAutofit fontScale="85000" lnSpcReduction="20000"/>
          </a:bodyPr>
          <a:lstStyle/>
          <a:p>
            <a:r>
              <a:rPr lang="en-US" dirty="0"/>
              <a:t>In the case of pulses of optical radiation, a </a:t>
            </a:r>
            <a:r>
              <a:rPr lang="en-US" b="1" u="sng" dirty="0"/>
              <a:t>Chirp</a:t>
            </a:r>
            <a:r>
              <a:rPr lang="en-US" dirty="0"/>
              <a:t> means a gradual change of frequency during the pulse (increase or decrease). This means that the frequency on the leading edge is different from the closing edge. If such a pulse propagates in a dispersion medium, the rate of propagation of the radiation in the leading edge is less (or greater) than in the closing portion, thereby shortening (</a:t>
            </a:r>
            <a:r>
              <a:rPr lang="en-US" dirty="0" smtClean="0"/>
              <a:t>or</a:t>
            </a:r>
            <a:r>
              <a:rPr lang="cs-CZ" dirty="0" smtClean="0"/>
              <a:t> </a:t>
            </a:r>
            <a:r>
              <a:rPr lang="en-US" dirty="0" smtClean="0"/>
              <a:t>prolonging</a:t>
            </a:r>
            <a:r>
              <a:rPr lang="en-US" dirty="0"/>
              <a:t>) the pulse.</a:t>
            </a:r>
            <a:endParaRPr lang="cs-CZ" dirty="0"/>
          </a:p>
        </p:txBody>
      </p:sp>
      <p:sp>
        <p:nvSpPr>
          <p:cNvPr id="7" name="TextovéPole 6"/>
          <p:cNvSpPr txBox="1"/>
          <p:nvPr/>
        </p:nvSpPr>
        <p:spPr>
          <a:xfrm>
            <a:off x="4159595" y="620687"/>
            <a:ext cx="4392488" cy="1200329"/>
          </a:xfrm>
          <a:prstGeom prst="rect">
            <a:avLst/>
          </a:prstGeom>
          <a:noFill/>
        </p:spPr>
        <p:txBody>
          <a:bodyPr wrap="square" rtlCol="0">
            <a:spAutoFit/>
          </a:bodyPr>
          <a:lstStyle/>
          <a:p>
            <a:r>
              <a:rPr lang="en-US" dirty="0"/>
              <a:t>Uncertainty relations make it impossible to have a short (~ fs) light pulse in the visible region of the spectrum that is monochromatic</a:t>
            </a:r>
            <a:endParaRPr lang="cs-CZ" dirty="0"/>
          </a:p>
        </p:txBody>
      </p:sp>
      <p:pic>
        <p:nvPicPr>
          <p:cNvPr id="92162" name="Picture 2" descr="Image result for laser pulse Chir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3665" y="2132856"/>
            <a:ext cx="4266767" cy="35310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Chirp</a:t>
            </a:r>
            <a:r>
              <a:rPr lang="cs-CZ" dirty="0"/>
              <a:t> </a:t>
            </a:r>
            <a:r>
              <a:rPr lang="cs-CZ" dirty="0" err="1" smtClean="0"/>
              <a:t>of</a:t>
            </a:r>
            <a:r>
              <a:rPr lang="cs-CZ" dirty="0" smtClean="0"/>
              <a:t> </a:t>
            </a:r>
            <a:r>
              <a:rPr lang="cs-CZ" dirty="0" err="1" smtClean="0"/>
              <a:t>femtosecond</a:t>
            </a:r>
            <a:r>
              <a:rPr lang="cs-CZ" dirty="0" smtClean="0"/>
              <a:t> </a:t>
            </a:r>
            <a:r>
              <a:rPr lang="cs-CZ" dirty="0"/>
              <a:t>pulse</a:t>
            </a:r>
            <a:endParaRPr lang="cs-CZ" dirty="0"/>
          </a:p>
        </p:txBody>
      </p:sp>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zápatí 3"/>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A229F504-3BAF-467C-8F21-334C0A71552D}" type="slidenum">
              <a:rPr lang="cs-CZ" smtClean="0"/>
              <a:pPr/>
              <a:t>77</a:t>
            </a:fld>
            <a:endParaRPr lang="cs-CZ"/>
          </a:p>
        </p:txBody>
      </p:sp>
      <p:pic>
        <p:nvPicPr>
          <p:cNvPr id="8" name="Zástupný symbol pro obsah 7" descr="9823.jpg"/>
          <p:cNvPicPr>
            <a:picLocks noGrp="1" noChangeAspect="1"/>
          </p:cNvPicPr>
          <p:nvPr>
            <p:ph sz="quarter" idx="1"/>
          </p:nvPr>
        </p:nvPicPr>
        <p:blipFill>
          <a:blip r:embed="rId2" cstate="print"/>
          <a:stretch>
            <a:fillRect/>
          </a:stretch>
        </p:blipFill>
        <p:spPr>
          <a:xfrm>
            <a:off x="4355976" y="1916832"/>
            <a:ext cx="3657600" cy="3776472"/>
          </a:xfrm>
        </p:spPr>
      </p:pic>
      <p:sp>
        <p:nvSpPr>
          <p:cNvPr id="7" name="Zástupný symbol pro obsah 6"/>
          <p:cNvSpPr>
            <a:spLocks noGrp="1"/>
          </p:cNvSpPr>
          <p:nvPr>
            <p:ph sz="quarter" idx="2"/>
          </p:nvPr>
        </p:nvSpPr>
        <p:spPr>
          <a:xfrm>
            <a:off x="467544" y="1628800"/>
            <a:ext cx="3657600" cy="4572000"/>
          </a:xfrm>
        </p:spPr>
        <p:txBody>
          <a:bodyPr>
            <a:normAutofit fontScale="85000" lnSpcReduction="10000"/>
          </a:bodyPr>
          <a:lstStyle/>
          <a:p>
            <a:r>
              <a:rPr lang="en-US" dirty="0"/>
              <a:t>In a dispersed environment, the femtosecond pulse, which has a large frequency range (large wavelength range), is </a:t>
            </a:r>
            <a:r>
              <a:rPr lang="cs-CZ" dirty="0" err="1" smtClean="0"/>
              <a:t>extended</a:t>
            </a:r>
            <a:r>
              <a:rPr lang="en-US" dirty="0" smtClean="0"/>
              <a:t> </a:t>
            </a:r>
            <a:r>
              <a:rPr lang="en-US" dirty="0"/>
              <a:t>by the different dispersion (refractive index, light velocity) of different wavelengths. It is therefore necessary to make a correction with the dispersion compensator to maintain the pulse time profile.</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en-US" dirty="0" smtClean="0">
                <a:solidFill>
                  <a:schemeClr val="tx1"/>
                </a:solidFill>
              </a:rPr>
              <a:t>Model </a:t>
            </a:r>
            <a:r>
              <a:rPr lang="en-US" dirty="0" err="1" smtClean="0">
                <a:solidFill>
                  <a:schemeClr val="tx1"/>
                </a:solidFill>
              </a:rPr>
              <a:t>TISSA</a:t>
            </a:r>
            <a:r>
              <a:rPr lang="en-US" dirty="0" smtClean="0">
                <a:solidFill>
                  <a:schemeClr val="tx1"/>
                </a:solidFill>
              </a:rPr>
              <a:t>-20: &lt; 20 fs</a:t>
            </a:r>
            <a:endParaRPr lang="en-US" dirty="0"/>
          </a:p>
        </p:txBody>
      </p:sp>
      <p:sp>
        <p:nvSpPr>
          <p:cNvPr id="9" name="Zástupný symbol pro text 8"/>
          <p:cNvSpPr>
            <a:spLocks noGrp="1"/>
          </p:cNvSpPr>
          <p:nvPr>
            <p:ph type="body" sz="half" idx="1"/>
          </p:nvPr>
        </p:nvSpPr>
        <p:spPr/>
        <p:txBody>
          <a:bodyPr/>
          <a:lstStyle/>
          <a:p>
            <a:r>
              <a:rPr lang="en-US" dirty="0" smtClean="0"/>
              <a:t>Stable Kerr-lens mode-locking </a:t>
            </a:r>
            <a:r>
              <a:rPr lang="en-US" dirty="0" err="1" smtClean="0"/>
              <a:t>operation5</a:t>
            </a:r>
            <a:r>
              <a:rPr lang="en-US" dirty="0" smtClean="0"/>
              <a:t>-mirror compact cavity design. </a:t>
            </a:r>
          </a:p>
          <a:p>
            <a:r>
              <a:rPr lang="en-US" dirty="0" smtClean="0"/>
              <a:t>Model </a:t>
            </a:r>
            <a:r>
              <a:rPr lang="en-US" dirty="0" err="1" smtClean="0"/>
              <a:t>TISSA</a:t>
            </a:r>
            <a:r>
              <a:rPr lang="en-US" dirty="0" smtClean="0"/>
              <a:t>-20: Seeding source of broadband femtosecond pulses for </a:t>
            </a:r>
            <a:r>
              <a:rPr lang="en-US" dirty="0" err="1" smtClean="0"/>
              <a:t>Ti:sapphire</a:t>
            </a:r>
            <a:r>
              <a:rPr lang="en-US" dirty="0" smtClean="0"/>
              <a:t> amplifiers</a:t>
            </a:r>
            <a:endParaRPr lang="en-US" dirty="0"/>
          </a:p>
        </p:txBody>
      </p:sp>
      <p:sp>
        <p:nvSpPr>
          <p:cNvPr id="3" name="Zástupný symbol pro datum 2"/>
          <p:cNvSpPr>
            <a:spLocks noGrp="1"/>
          </p:cNvSpPr>
          <p:nvPr>
            <p:ph type="dt" sz="half" idx="10"/>
          </p:nvPr>
        </p:nvSpPr>
        <p:spPr/>
        <p:txBody>
          <a:bodyPr/>
          <a:lstStyle/>
          <a:p>
            <a:r>
              <a:rPr lang="en-US" dirty="0" smtClean="0"/>
              <a:t>2010</a:t>
            </a:r>
            <a:endParaRPr lang="en-US" dirty="0"/>
          </a:p>
        </p:txBody>
      </p:sp>
      <p:sp>
        <p:nvSpPr>
          <p:cNvPr id="4" name="Zástupný symbol pro zápatí 3"/>
          <p:cNvSpPr>
            <a:spLocks noGrp="1"/>
          </p:cNvSpPr>
          <p:nvPr>
            <p:ph type="ftr" sz="quarter" idx="11"/>
          </p:nvPr>
        </p:nvSpPr>
        <p:spPr/>
        <p:txBody>
          <a:bodyPr/>
          <a:lstStyle/>
          <a:p>
            <a:r>
              <a:rPr lang="en-US" dirty="0" smtClean="0"/>
              <a:t>prof. </a:t>
            </a:r>
            <a:r>
              <a:rPr lang="en-US" dirty="0" err="1" smtClean="0"/>
              <a:t>Otruba</a:t>
            </a:r>
            <a:endParaRPr lang="en-US" dirty="0"/>
          </a:p>
        </p:txBody>
      </p:sp>
      <p:sp>
        <p:nvSpPr>
          <p:cNvPr id="5" name="Zástupný symbol pro číslo snímku 4"/>
          <p:cNvSpPr>
            <a:spLocks noGrp="1"/>
          </p:cNvSpPr>
          <p:nvPr>
            <p:ph type="sldNum" sz="quarter" idx="12"/>
          </p:nvPr>
        </p:nvSpPr>
        <p:spPr/>
        <p:txBody>
          <a:bodyPr/>
          <a:lstStyle/>
          <a:p>
            <a:fld id="{A229F504-3BAF-467C-8F21-334C0A71552D}" type="slidenum">
              <a:rPr lang="en-US" smtClean="0"/>
              <a:pPr/>
              <a:t>78</a:t>
            </a:fld>
            <a:endParaRPr lang="en-US" dirty="0"/>
          </a:p>
        </p:txBody>
      </p:sp>
      <p:pic>
        <p:nvPicPr>
          <p:cNvPr id="11" name="Picture 9"/>
          <p:cNvPicPr>
            <a:picLocks noGrp="1" noChangeAspect="1" noChangeArrowheads="1"/>
          </p:cNvPicPr>
          <p:nvPr>
            <p:ph sz="half" idx="2"/>
          </p:nvPr>
        </p:nvPicPr>
        <p:blipFill>
          <a:blip r:embed="rId2" cstate="print"/>
          <a:srcRect t="5667" b="5667"/>
          <a:stretch>
            <a:fillRect/>
          </a:stretch>
        </p:blipFill>
        <p:spPr>
          <a:xfrm>
            <a:off x="179511" y="3993462"/>
            <a:ext cx="7768679" cy="2399689"/>
          </a:xfr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b="1" dirty="0" smtClean="0"/>
              <a:t>Stretcher and compressor design</a:t>
            </a:r>
            <a:endParaRPr lang="en-US" dirty="0"/>
          </a:p>
        </p:txBody>
      </p:sp>
      <p:sp>
        <p:nvSpPr>
          <p:cNvPr id="3" name="Zástupný symbol pro datum 2"/>
          <p:cNvSpPr>
            <a:spLocks noGrp="1"/>
          </p:cNvSpPr>
          <p:nvPr>
            <p:ph type="dt" sz="half" idx="10"/>
          </p:nvPr>
        </p:nvSpPr>
        <p:spPr/>
        <p:txBody>
          <a:bodyPr/>
          <a:lstStyle/>
          <a:p>
            <a:r>
              <a:rPr lang="en-US" dirty="0" smtClean="0"/>
              <a:t>2010</a:t>
            </a:r>
            <a:endParaRPr lang="en-US" dirty="0"/>
          </a:p>
        </p:txBody>
      </p:sp>
      <p:sp>
        <p:nvSpPr>
          <p:cNvPr id="5" name="Zástupný symbol pro zápatí 4"/>
          <p:cNvSpPr>
            <a:spLocks noGrp="1"/>
          </p:cNvSpPr>
          <p:nvPr>
            <p:ph type="ftr" sz="quarter" idx="11"/>
          </p:nvPr>
        </p:nvSpPr>
        <p:spPr/>
        <p:txBody>
          <a:bodyPr/>
          <a:lstStyle/>
          <a:p>
            <a:r>
              <a:rPr lang="en-US" dirty="0" smtClean="0"/>
              <a:t>prof. </a:t>
            </a:r>
            <a:r>
              <a:rPr lang="en-US" dirty="0" err="1" smtClean="0"/>
              <a:t>Otruba</a:t>
            </a:r>
            <a:endParaRPr lang="en-US" dirty="0"/>
          </a:p>
        </p:txBody>
      </p:sp>
      <p:sp>
        <p:nvSpPr>
          <p:cNvPr id="4" name="Zástupný symbol pro číslo snímku 3"/>
          <p:cNvSpPr>
            <a:spLocks noGrp="1"/>
          </p:cNvSpPr>
          <p:nvPr>
            <p:ph type="sldNum" sz="quarter" idx="12"/>
          </p:nvPr>
        </p:nvSpPr>
        <p:spPr/>
        <p:txBody>
          <a:bodyPr/>
          <a:lstStyle/>
          <a:p>
            <a:fld id="{A229F504-3BAF-467C-8F21-334C0A71552D}" type="slidenum">
              <a:rPr lang="en-US" smtClean="0"/>
              <a:pPr/>
              <a:t>79</a:t>
            </a:fld>
            <a:endParaRPr lang="en-US" dirty="0"/>
          </a:p>
        </p:txBody>
      </p:sp>
      <p:pic>
        <p:nvPicPr>
          <p:cNvPr id="10" name="Zástupný symbol pro obsah 9" descr="267px-CPA_compressor_svg.png"/>
          <p:cNvPicPr>
            <a:picLocks noGrp="1" noChangeAspect="1"/>
          </p:cNvPicPr>
          <p:nvPr>
            <p:ph sz="quarter" idx="2"/>
          </p:nvPr>
        </p:nvPicPr>
        <p:blipFill>
          <a:blip r:embed="rId2" cstate="print"/>
          <a:stretch>
            <a:fillRect/>
          </a:stretch>
        </p:blipFill>
        <p:spPr>
          <a:xfrm>
            <a:off x="179512" y="2996952"/>
            <a:ext cx="3560748" cy="2147118"/>
          </a:xfrm>
        </p:spPr>
      </p:pic>
      <p:pic>
        <p:nvPicPr>
          <p:cNvPr id="11" name="Zástupný symbol pro obsah 10" descr="380px-Cpa_stretcher_svg.png"/>
          <p:cNvPicPr>
            <a:picLocks noGrp="1" noChangeAspect="1"/>
          </p:cNvPicPr>
          <p:nvPr>
            <p:ph sz="quarter" idx="4"/>
          </p:nvPr>
        </p:nvPicPr>
        <p:blipFill>
          <a:blip r:embed="rId3" cstate="print"/>
          <a:stretch>
            <a:fillRect/>
          </a:stretch>
        </p:blipFill>
        <p:spPr>
          <a:xfrm>
            <a:off x="3864812" y="3140968"/>
            <a:ext cx="4645943" cy="1907282"/>
          </a:xfrm>
        </p:spPr>
      </p:pic>
      <p:sp>
        <p:nvSpPr>
          <p:cNvPr id="6" name="Zástupný symbol pro text 5"/>
          <p:cNvSpPr>
            <a:spLocks noGrp="1"/>
          </p:cNvSpPr>
          <p:nvPr>
            <p:ph type="body" sz="quarter" idx="1"/>
          </p:nvPr>
        </p:nvSpPr>
        <p:spPr/>
        <p:txBody>
          <a:bodyPr/>
          <a:lstStyle/>
          <a:p>
            <a:r>
              <a:rPr lang="en-US" dirty="0" smtClean="0"/>
              <a:t>With gratings compressor</a:t>
            </a:r>
            <a:endParaRPr lang="en-US" dirty="0"/>
          </a:p>
        </p:txBody>
      </p:sp>
      <p:sp>
        <p:nvSpPr>
          <p:cNvPr id="8" name="Zástupný symbol pro text 7"/>
          <p:cNvSpPr>
            <a:spLocks noGrp="1"/>
          </p:cNvSpPr>
          <p:nvPr>
            <p:ph type="body" sz="quarter" idx="3"/>
          </p:nvPr>
        </p:nvSpPr>
        <p:spPr/>
        <p:txBody>
          <a:bodyPr/>
          <a:lstStyle/>
          <a:p>
            <a:r>
              <a:rPr lang="en-US" dirty="0" smtClean="0"/>
              <a:t>With gratings stretcher </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Passive</a:t>
            </a:r>
            <a:r>
              <a:rPr lang="cs-CZ" dirty="0"/>
              <a:t> Q-</a:t>
            </a:r>
            <a:r>
              <a:rPr lang="cs-CZ" dirty="0" err="1"/>
              <a:t>modulation</a:t>
            </a:r>
            <a:endParaRPr lang="cs-CZ" dirty="0"/>
          </a:p>
        </p:txBody>
      </p:sp>
      <p:sp>
        <p:nvSpPr>
          <p:cNvPr id="3" name="Zástupný symbol pro obsah 2"/>
          <p:cNvSpPr>
            <a:spLocks noGrp="1"/>
          </p:cNvSpPr>
          <p:nvPr>
            <p:ph sz="quarter" idx="1"/>
          </p:nvPr>
        </p:nvSpPr>
        <p:spPr/>
        <p:txBody>
          <a:bodyPr/>
          <a:lstStyle/>
          <a:p>
            <a:r>
              <a:rPr lang="en-US" dirty="0"/>
              <a:t>Example of use of saturation absorber for generation of short (nanosecond) power pulses (</a:t>
            </a:r>
            <a:r>
              <a:rPr lang="en-US" dirty="0" err="1"/>
              <a:t>GW</a:t>
            </a:r>
            <a:r>
              <a:rPr lang="en-US" dirty="0"/>
              <a:t>) in ruby laser</a:t>
            </a:r>
            <a:endParaRPr lang="cs-CZ" dirty="0"/>
          </a:p>
        </p:txBody>
      </p:sp>
      <p:sp>
        <p:nvSpPr>
          <p:cNvPr id="4" name="Zástupný symbol pro datum 3"/>
          <p:cNvSpPr>
            <a:spLocks noGrp="1"/>
          </p:cNvSpPr>
          <p:nvPr>
            <p:ph type="dt" sz="half" idx="14"/>
          </p:nvPr>
        </p:nvSpPr>
        <p:spPr/>
        <p:txBody>
          <a:bodyPr/>
          <a:lstStyle/>
          <a:p>
            <a:r>
              <a:rPr lang="cs-CZ" smtClean="0"/>
              <a:t>2010</a:t>
            </a:r>
            <a:endParaRPr lang="cs-CZ"/>
          </a:p>
        </p:txBody>
      </p:sp>
      <p:sp>
        <p:nvSpPr>
          <p:cNvPr id="5" name="Zástupný symbol pro číslo snímku 4"/>
          <p:cNvSpPr>
            <a:spLocks noGrp="1"/>
          </p:cNvSpPr>
          <p:nvPr>
            <p:ph type="sldNum" sz="quarter" idx="15"/>
          </p:nvPr>
        </p:nvSpPr>
        <p:spPr/>
        <p:txBody>
          <a:bodyPr/>
          <a:lstStyle/>
          <a:p>
            <a:fld id="{A229F504-3BAF-467C-8F21-334C0A71552D}" type="slidenum">
              <a:rPr lang="cs-CZ" smtClean="0"/>
              <a:pPr/>
              <a:t>8</a:t>
            </a:fld>
            <a:endParaRPr lang="cs-CZ"/>
          </a:p>
        </p:txBody>
      </p:sp>
      <p:sp>
        <p:nvSpPr>
          <p:cNvPr id="6" name="Zástupný symbol pro zápatí 5"/>
          <p:cNvSpPr>
            <a:spLocks noGrp="1"/>
          </p:cNvSpPr>
          <p:nvPr>
            <p:ph type="ftr" sz="quarter" idx="16"/>
          </p:nvPr>
        </p:nvSpPr>
        <p:spPr/>
        <p:txBody>
          <a:bodyPr/>
          <a:lstStyle/>
          <a:p>
            <a:r>
              <a:rPr lang="cs-CZ" smtClean="0"/>
              <a:t>prof. Otruba</a:t>
            </a:r>
            <a:endParaRPr lang="cs-CZ"/>
          </a:p>
        </p:txBody>
      </p:sp>
      <p:pic>
        <p:nvPicPr>
          <p:cNvPr id="7" name="Picture 5"/>
          <p:cNvPicPr>
            <a:picLocks noChangeAspect="1" noChangeArrowheads="1"/>
          </p:cNvPicPr>
          <p:nvPr/>
        </p:nvPicPr>
        <p:blipFill>
          <a:blip r:embed="rId2" cstate="print"/>
          <a:srcRect/>
          <a:stretch>
            <a:fillRect/>
          </a:stretch>
        </p:blipFill>
        <p:spPr>
          <a:xfrm>
            <a:off x="467544" y="2996952"/>
            <a:ext cx="7632848" cy="2881313"/>
          </a:xfrm>
          <a:prstGeom prst="rect">
            <a:avLst/>
          </a:prstGeom>
        </p:spPr>
      </p:pic>
      <p:sp>
        <p:nvSpPr>
          <p:cNvPr id="8" name="TextovéPole 7"/>
          <p:cNvSpPr txBox="1"/>
          <p:nvPr/>
        </p:nvSpPr>
        <p:spPr>
          <a:xfrm>
            <a:off x="1979712" y="5335689"/>
            <a:ext cx="3528392" cy="461665"/>
          </a:xfrm>
          <a:prstGeom prst="rect">
            <a:avLst/>
          </a:prstGeom>
          <a:solidFill>
            <a:schemeClr val="bg1"/>
          </a:solidFill>
        </p:spPr>
        <p:txBody>
          <a:bodyPr wrap="square" rtlCol="0">
            <a:spAutoFit/>
          </a:bodyPr>
          <a:lstStyle/>
          <a:p>
            <a:r>
              <a:rPr lang="en-US" sz="2400" b="1" dirty="0" smtClean="0"/>
              <a:t>Active medium (ruby)</a:t>
            </a:r>
            <a:endParaRPr lang="en-US" sz="2400" b="1"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r>
              <a:rPr lang="cs-CZ" smtClean="0"/>
              <a:t>2010</a:t>
            </a:r>
            <a:endParaRPr lang="cs-CZ"/>
          </a:p>
        </p:txBody>
      </p:sp>
      <p:sp>
        <p:nvSpPr>
          <p:cNvPr id="4" name="Zástupný symbol pro číslo snímku 3"/>
          <p:cNvSpPr>
            <a:spLocks noGrp="1"/>
          </p:cNvSpPr>
          <p:nvPr>
            <p:ph type="sldNum" sz="quarter" idx="11"/>
          </p:nvPr>
        </p:nvSpPr>
        <p:spPr/>
        <p:txBody>
          <a:bodyPr/>
          <a:lstStyle/>
          <a:p>
            <a:fld id="{A229F504-3BAF-467C-8F21-334C0A71552D}" type="slidenum">
              <a:rPr lang="cs-CZ" smtClean="0"/>
              <a:pPr/>
              <a:t>80</a:t>
            </a:fld>
            <a:endParaRPr lang="cs-CZ"/>
          </a:p>
        </p:txBody>
      </p:sp>
      <p:sp>
        <p:nvSpPr>
          <p:cNvPr id="5" name="Zástupný symbol pro zápatí 4"/>
          <p:cNvSpPr>
            <a:spLocks noGrp="1"/>
          </p:cNvSpPr>
          <p:nvPr>
            <p:ph type="ftr" sz="quarter" idx="12"/>
          </p:nvPr>
        </p:nvSpPr>
        <p:spPr/>
        <p:txBody>
          <a:bodyPr/>
          <a:lstStyle/>
          <a:p>
            <a:r>
              <a:rPr lang="cs-CZ" smtClean="0"/>
              <a:t>prof. Otruba</a:t>
            </a:r>
            <a:endParaRPr lang="cs-CZ"/>
          </a:p>
        </p:txBody>
      </p:sp>
      <p:pic>
        <p:nvPicPr>
          <p:cNvPr id="901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628800"/>
            <a:ext cx="7836363" cy="4701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Nadpis 1"/>
          <p:cNvSpPr>
            <a:spLocks noGrp="1"/>
          </p:cNvSpPr>
          <p:nvPr>
            <p:ph type="title"/>
          </p:nvPr>
        </p:nvSpPr>
        <p:spPr>
          <a:xfrm>
            <a:off x="457200" y="273051"/>
            <a:ext cx="7543800" cy="1143000"/>
          </a:xfrm>
        </p:spPr>
        <p:txBody>
          <a:bodyPr/>
          <a:lstStyle/>
          <a:p>
            <a:r>
              <a:rPr lang="en-US" b="1" dirty="0" smtClean="0"/>
              <a:t>Stretcher and compressor design</a:t>
            </a:r>
            <a:endParaRPr lang="en-US" dirty="0"/>
          </a:p>
        </p:txBody>
      </p:sp>
    </p:spTree>
    <p:extLst>
      <p:ext uri="{BB962C8B-B14F-4D97-AF65-F5344CB8AC3E}">
        <p14:creationId xmlns:p14="http://schemas.microsoft.com/office/powerpoint/2010/main" val="18021401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en-US" dirty="0"/>
              <a:t>Amplification of femtosecond pulses with power PW</a:t>
            </a:r>
            <a:endParaRPr lang="cs-CZ" dirty="0"/>
          </a:p>
        </p:txBody>
      </p:sp>
      <p:sp>
        <p:nvSpPr>
          <p:cNvPr id="5" name="Zástupný symbol pro datum 4"/>
          <p:cNvSpPr>
            <a:spLocks noGrp="1"/>
          </p:cNvSpPr>
          <p:nvPr>
            <p:ph type="dt" sz="half" idx="10"/>
          </p:nvPr>
        </p:nvSpPr>
        <p:spPr/>
        <p:txBody>
          <a:bodyPr/>
          <a:lstStyle/>
          <a:p>
            <a:pPr>
              <a:defRPr/>
            </a:pPr>
            <a:r>
              <a:rPr lang="cs-CZ" smtClean="0"/>
              <a:t>2010</a:t>
            </a:r>
            <a:endParaRPr lang="cs-CZ"/>
          </a:p>
        </p:txBody>
      </p:sp>
      <p:sp>
        <p:nvSpPr>
          <p:cNvPr id="7" name="Zástupný symbol pro číslo snímku 6"/>
          <p:cNvSpPr>
            <a:spLocks noGrp="1"/>
          </p:cNvSpPr>
          <p:nvPr>
            <p:ph type="sldNum" sz="quarter" idx="11"/>
          </p:nvPr>
        </p:nvSpPr>
        <p:spPr/>
        <p:txBody>
          <a:bodyPr/>
          <a:lstStyle/>
          <a:p>
            <a:pPr>
              <a:defRPr/>
            </a:pPr>
            <a:fld id="{08426328-110C-4878-B745-89D8654F0667}" type="slidenum">
              <a:rPr lang="cs-CZ" smtClean="0"/>
              <a:pPr>
                <a:defRPr/>
              </a:pPr>
              <a:t>81</a:t>
            </a:fld>
            <a:endParaRPr lang="cs-CZ"/>
          </a:p>
        </p:txBody>
      </p:sp>
      <p:sp>
        <p:nvSpPr>
          <p:cNvPr id="6" name="Zástupný symbol pro zápatí 5"/>
          <p:cNvSpPr>
            <a:spLocks noGrp="1"/>
          </p:cNvSpPr>
          <p:nvPr>
            <p:ph type="ftr" sz="quarter" idx="12"/>
          </p:nvPr>
        </p:nvSpPr>
        <p:spPr/>
        <p:txBody>
          <a:bodyPr/>
          <a:lstStyle/>
          <a:p>
            <a:pPr>
              <a:defRPr/>
            </a:pPr>
            <a:r>
              <a:rPr lang="cs-CZ" smtClean="0"/>
              <a:t>prof. Otruba</a:t>
            </a:r>
            <a:endParaRPr lang="cs-CZ"/>
          </a:p>
        </p:txBody>
      </p:sp>
      <p:pic>
        <p:nvPicPr>
          <p:cNvPr id="91138" name="Picture 2" descr="File:Chirped pulse amplification.png">
            <a:hlinkClick r:id="rId2"/>
          </p:cNvPr>
          <p:cNvPicPr>
            <a:picLocks noChangeAspect="1" noChangeArrowheads="1"/>
          </p:cNvPicPr>
          <p:nvPr/>
        </p:nvPicPr>
        <p:blipFill>
          <a:blip r:embed="rId3" cstate="print">
            <a:lum contrast="30000"/>
          </a:blip>
          <a:srcRect/>
          <a:stretch>
            <a:fillRect/>
          </a:stretch>
        </p:blipFill>
        <p:spPr bwMode="auto">
          <a:xfrm>
            <a:off x="395536" y="1844824"/>
            <a:ext cx="7620000" cy="4676776"/>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Neodymium</a:t>
            </a:r>
            <a:r>
              <a:rPr lang="cs-CZ" dirty="0"/>
              <a:t> laser</a:t>
            </a:r>
          </a:p>
        </p:txBody>
      </p:sp>
      <p:sp>
        <p:nvSpPr>
          <p:cNvPr id="4" name="Zástupný symbol pro datum 3"/>
          <p:cNvSpPr>
            <a:spLocks noGrp="1"/>
          </p:cNvSpPr>
          <p:nvPr>
            <p:ph type="dt" sz="half" idx="10"/>
          </p:nvPr>
        </p:nvSpPr>
        <p:spPr/>
        <p:txBody>
          <a:bodyPr/>
          <a:lstStyle/>
          <a:p>
            <a:r>
              <a:rPr lang="cs-CZ" smtClean="0"/>
              <a:t>2010</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p>
            <a:fld id="{A229F504-3BAF-467C-8F21-334C0A71552D}" type="slidenum">
              <a:rPr lang="cs-CZ" smtClean="0"/>
              <a:pPr/>
              <a:t>9</a:t>
            </a:fld>
            <a:endParaRPr lang="cs-CZ"/>
          </a:p>
        </p:txBody>
      </p:sp>
      <p:sp>
        <p:nvSpPr>
          <p:cNvPr id="7" name="Zástupný symbol pro obsah 6"/>
          <p:cNvSpPr>
            <a:spLocks noGrp="1"/>
          </p:cNvSpPr>
          <p:nvPr>
            <p:ph sz="quarter" idx="1"/>
          </p:nvPr>
        </p:nvSpPr>
        <p:spPr>
          <a:xfrm>
            <a:off x="179512" y="1600200"/>
            <a:ext cx="4104456" cy="5069160"/>
          </a:xfrm>
        </p:spPr>
        <p:txBody>
          <a:bodyPr>
            <a:normAutofit fontScale="92500"/>
          </a:bodyPr>
          <a:lstStyle/>
          <a:p>
            <a:pPr fontAlgn="t"/>
            <a:r>
              <a:rPr lang="en-US" dirty="0" smtClean="0"/>
              <a:t>It is the most widespread solid state laser(</a:t>
            </a:r>
            <a:r>
              <a:rPr lang="en-US" dirty="0" err="1" smtClean="0"/>
              <a:t>cca</a:t>
            </a:r>
            <a:r>
              <a:rPr lang="en-US" dirty="0" smtClean="0"/>
              <a:t> 1% </a:t>
            </a:r>
            <a:r>
              <a:rPr lang="en-US" dirty="0" err="1" smtClean="0"/>
              <a:t>Nd</a:t>
            </a:r>
            <a:r>
              <a:rPr lang="en-US" dirty="0" smtClean="0"/>
              <a:t> v </a:t>
            </a:r>
            <a:r>
              <a:rPr lang="en-US" dirty="0" smtClean="0">
                <a:latin typeface="Arial" panose="020B0604020202020204" pitchFamily="34" charset="0"/>
                <a:cs typeface="Arial" panose="020B0604020202020204" pitchFamily="34" charset="0"/>
              </a:rPr>
              <a:t>Y</a:t>
            </a:r>
            <a:r>
              <a:rPr lang="cs-CZ" baseline="-50000" dirty="0" smtClean="0">
                <a:latin typeface="Arial" panose="020B0604020202020204" pitchFamily="34" charset="0"/>
                <a:cs typeface="Arial" panose="020B0604020202020204" pitchFamily="34" charset="0"/>
              </a:rPr>
              <a:t>3</a:t>
            </a:r>
            <a:r>
              <a:rPr lang="en-US" dirty="0" err="1" smtClean="0">
                <a:latin typeface="Arial" panose="020B0604020202020204" pitchFamily="34" charset="0"/>
                <a:cs typeface="Arial" panose="020B0604020202020204" pitchFamily="34" charset="0"/>
              </a:rPr>
              <a:t>Al</a:t>
            </a:r>
            <a:r>
              <a:rPr lang="en-US" baseline="-50000" dirty="0" err="1" smtClean="0">
                <a:latin typeface="Arial" panose="020B0604020202020204" pitchFamily="34" charset="0"/>
                <a:cs typeface="Arial" panose="020B0604020202020204" pitchFamily="34" charset="0"/>
              </a:rPr>
              <a:t>5</a:t>
            </a:r>
            <a:r>
              <a:rPr lang="en-US" dirty="0" err="1" smtClean="0">
                <a:latin typeface="Arial" panose="020B0604020202020204" pitchFamily="34" charset="0"/>
                <a:cs typeface="Arial" panose="020B0604020202020204" pitchFamily="34" charset="0"/>
              </a:rPr>
              <a:t>O</a:t>
            </a:r>
            <a:r>
              <a:rPr lang="en-US" baseline="-50000" dirty="0" err="1" smtClean="0">
                <a:latin typeface="Arial" panose="020B0604020202020204" pitchFamily="34" charset="0"/>
                <a:cs typeface="Arial" panose="020B0604020202020204" pitchFamily="34" charset="0"/>
              </a:rPr>
              <a:t>12</a:t>
            </a:r>
            <a:r>
              <a:rPr lang="en-US" dirty="0" smtClean="0"/>
              <a:t>) . It operates at 1,064 nm, in continuous mode power to 1 kW, </a:t>
            </a:r>
            <a:endParaRPr lang="cs-CZ" dirty="0" smtClean="0"/>
          </a:p>
          <a:p>
            <a:pPr fontAlgn="t"/>
            <a:endParaRPr lang="cs-CZ" dirty="0"/>
          </a:p>
          <a:p>
            <a:pPr fontAlgn="t"/>
            <a:r>
              <a:rPr lang="en-US" dirty="0" smtClean="0"/>
              <a:t>pulse to 10 J</a:t>
            </a:r>
            <a:r>
              <a:rPr lang="cs-CZ" dirty="0" smtClean="0"/>
              <a:t>,</a:t>
            </a:r>
            <a:r>
              <a:rPr lang="en-US" dirty="0" smtClean="0"/>
              <a:t>  repetition rate up to kHz. In Q-switched pulse mode 1 – 10 ns, </a:t>
            </a:r>
            <a:br>
              <a:rPr lang="en-US" dirty="0" smtClean="0"/>
            </a:br>
            <a:endParaRPr lang="cs-CZ" dirty="0" smtClean="0"/>
          </a:p>
          <a:p>
            <a:pPr fontAlgn="t"/>
            <a:r>
              <a:rPr lang="en-US" dirty="0" smtClean="0"/>
              <a:t>at synchronizing modes to 10 ps. </a:t>
            </a:r>
          </a:p>
          <a:p>
            <a:endParaRPr lang="en-US" dirty="0"/>
          </a:p>
        </p:txBody>
      </p:sp>
      <p:pic>
        <p:nvPicPr>
          <p:cNvPr id="9" name="Picture 6" descr="laser_nd"/>
          <p:cNvPicPr>
            <a:picLocks noGrp="1" noChangeAspect="1" noChangeArrowheads="1"/>
          </p:cNvPicPr>
          <p:nvPr>
            <p:ph sz="quarter" idx="2"/>
          </p:nvPr>
        </p:nvPicPr>
        <p:blipFill>
          <a:blip r:embed="rId2" cstate="print"/>
          <a:srcRect/>
          <a:stretch>
            <a:fillRect/>
          </a:stretch>
        </p:blipFill>
        <p:spPr>
          <a:xfrm>
            <a:off x="4270375" y="1916832"/>
            <a:ext cx="3657600" cy="3158088"/>
          </a:xfr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_1_Lasery základy">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hluk">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Arkýř">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_1_Lasery základy</Template>
  <TotalTime>1019</TotalTime>
  <Words>3555</Words>
  <Application>Microsoft Office PowerPoint</Application>
  <PresentationFormat>Předvádění na obrazovce (4:3)</PresentationFormat>
  <Paragraphs>614</Paragraphs>
  <Slides>81</Slides>
  <Notes>1</Notes>
  <HiddenSlides>0</HiddenSlides>
  <MMClips>0</MMClips>
  <ScaleCrop>false</ScaleCrop>
  <HeadingPairs>
    <vt:vector size="6" baseType="variant">
      <vt:variant>
        <vt:lpstr>Motiv</vt:lpstr>
      </vt:variant>
      <vt:variant>
        <vt:i4>1</vt:i4>
      </vt:variant>
      <vt:variant>
        <vt:lpstr>Vložené servery OLE</vt:lpstr>
      </vt:variant>
      <vt:variant>
        <vt:i4>1</vt:i4>
      </vt:variant>
      <vt:variant>
        <vt:lpstr>Nadpisy snímků</vt:lpstr>
      </vt:variant>
      <vt:variant>
        <vt:i4>81</vt:i4>
      </vt:variant>
    </vt:vector>
  </HeadingPairs>
  <TitlesOfParts>
    <vt:vector size="83" baseType="lpstr">
      <vt:lpstr>_1_Lasery základy</vt:lpstr>
      <vt:lpstr>Rovnice</vt:lpstr>
      <vt:lpstr>Lasers - instrumentation</vt:lpstr>
      <vt:lpstr>Less common prefixes</vt:lpstr>
      <vt:lpstr>Solid-state laser</vt:lpstr>
      <vt:lpstr>Ruby laser (Cr3+:Al2O3)</vt:lpstr>
      <vt:lpstr>diagram of chromium energy levels in ruby laser</vt:lpstr>
      <vt:lpstr>ruby laser</vt:lpstr>
      <vt:lpstr>Resonators</vt:lpstr>
      <vt:lpstr>Passive Q-modulation</vt:lpstr>
      <vt:lpstr>Neodymium laser</vt:lpstr>
      <vt:lpstr>Neodymium energy level diagram of Nd in: YAG laser</vt:lpstr>
      <vt:lpstr>Neodymium laser</vt:lpstr>
      <vt:lpstr>Passive Q-modulation V3+:YAG</vt:lpstr>
      <vt:lpstr>Green laser pointer</vt:lpstr>
      <vt:lpstr>Green laser pointer</vt:lpstr>
      <vt:lpstr>Active Q-modulation</vt:lpstr>
      <vt:lpstr>Timing of active Q-modulation</vt:lpstr>
      <vt:lpstr>Optoacoustic modulator</vt:lpstr>
      <vt:lpstr>Mode-locking</vt:lpstr>
      <vt:lpstr>Nd:YAG laser </vt:lpstr>
      <vt:lpstr>Titanium Doped Sapphire Al2O3:Ti3+</vt:lpstr>
      <vt:lpstr>Titanium Doped Sapphire Al2O3:Ti3+</vt:lpstr>
      <vt:lpstr>Titanium Sapphire Laser</vt:lpstr>
      <vt:lpstr>Fiber lasers</vt:lpstr>
      <vt:lpstr>Fiber lasers</vt:lpstr>
      <vt:lpstr>Ytterbium doped fiber laser</vt:lpstr>
      <vt:lpstr>Optical excitation systems</vt:lpstr>
      <vt:lpstr>Fiber laser amplifiers</vt:lpstr>
      <vt:lpstr>Gas laser He-Ne</vt:lpstr>
      <vt:lpstr>Gas laser He-Ne</vt:lpstr>
      <vt:lpstr>He-Ne laser</vt:lpstr>
      <vt:lpstr>Nitrogen laser</vt:lpstr>
      <vt:lpstr>CO2 laser</vt:lpstr>
      <vt:lpstr>Energetics diagram of CO2 laser</vt:lpstr>
      <vt:lpstr>Excimer</vt:lpstr>
      <vt:lpstr>KrF exciplex laser</vt:lpstr>
      <vt:lpstr>Excimer laser</vt:lpstr>
      <vt:lpstr>Argon ion laser</vt:lpstr>
      <vt:lpstr>Argon ion laser</vt:lpstr>
      <vt:lpstr>Dye lasers</vt:lpstr>
      <vt:lpstr>A dye’s energy levels</vt:lpstr>
      <vt:lpstr>Dye lasers</vt:lpstr>
      <vt:lpstr>Generalized Jablonski diagram of energy levels and dye transitions</vt:lpstr>
      <vt:lpstr>Dye energy system</vt:lpstr>
      <vt:lpstr>Dye laser - principle</vt:lpstr>
      <vt:lpstr>Wood birefringent filters</vt:lpstr>
      <vt:lpstr>Lyot birefringent filters</vt:lpstr>
      <vt:lpstr>Dye laser</vt:lpstr>
      <vt:lpstr>Picosecond laser</vt:lpstr>
      <vt:lpstr>Mode-locked dye laser</vt:lpstr>
      <vt:lpstr>Types of dyes for lasers</vt:lpstr>
      <vt:lpstr>Experimental laser workplace</vt:lpstr>
      <vt:lpstr>Prague Asterix Laser System</vt:lpstr>
      <vt:lpstr>Asterix iodine laser</vt:lpstr>
      <vt:lpstr>The overall arrangement PALS</vt:lpstr>
      <vt:lpstr>Optical amplifier</vt:lpstr>
      <vt:lpstr>Laser diodes</vt:lpstr>
      <vt:lpstr>Spectrum of LEDs and laser diodes</vt:lpstr>
      <vt:lpstr>Heterostructure lasers</vt:lpstr>
      <vt:lpstr>Distributed Feed Back Lasers </vt:lpstr>
      <vt:lpstr>Distributed Bragg Reflector Lasers </vt:lpstr>
      <vt:lpstr>Spectrum of laser diodes</vt:lpstr>
      <vt:lpstr>Edge-emitting lasers</vt:lpstr>
      <vt:lpstr>Surface-emitting lasers</vt:lpstr>
      <vt:lpstr>Frequency conversion</vt:lpstr>
      <vt:lpstr>Nonlinear optics - crystals</vt:lpstr>
      <vt:lpstr>Frequency conversion</vt:lpstr>
      <vt:lpstr>Optical Parametric Oscillator (OPO)</vt:lpstr>
      <vt:lpstr>OPO Spectra Physics</vt:lpstr>
      <vt:lpstr>Laser beam homogenization</vt:lpstr>
      <vt:lpstr>Free electron laser   FEL</vt:lpstr>
      <vt:lpstr>Spectral brilliance</vt:lpstr>
      <vt:lpstr>Synchrotron radiation</vt:lpstr>
      <vt:lpstr>Free Electron Laser</vt:lpstr>
      <vt:lpstr>Free Electron Laser</vt:lpstr>
      <vt:lpstr>Femtoseconds</vt:lpstr>
      <vt:lpstr>Chirp</vt:lpstr>
      <vt:lpstr>Chirp of femtosecond pulse</vt:lpstr>
      <vt:lpstr>Model TISSA-20: &lt; 20 fs</vt:lpstr>
      <vt:lpstr>Stretcher and compressor design</vt:lpstr>
      <vt:lpstr>Stretcher and compressor design</vt:lpstr>
      <vt:lpstr>Amplification of femtosecond pulses with power PW</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Lasery instrumentace</dc:title>
  <dc:creator>práce</dc:creator>
  <cp:lastModifiedBy>novotny</cp:lastModifiedBy>
  <cp:revision>116</cp:revision>
  <dcterms:created xsi:type="dcterms:W3CDTF">2010-09-18T13:56:11Z</dcterms:created>
  <dcterms:modified xsi:type="dcterms:W3CDTF">2019-10-14T15:44:55Z</dcterms:modified>
</cp:coreProperties>
</file>