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4"/>
  </p:notesMasterIdLst>
  <p:sldIdLst>
    <p:sldId id="256" r:id="rId2"/>
    <p:sldId id="257" r:id="rId3"/>
    <p:sldId id="258" r:id="rId4"/>
    <p:sldId id="297" r:id="rId5"/>
    <p:sldId id="309" r:id="rId6"/>
    <p:sldId id="310" r:id="rId7"/>
    <p:sldId id="259" r:id="rId8"/>
    <p:sldId id="261" r:id="rId9"/>
    <p:sldId id="260" r:id="rId10"/>
    <p:sldId id="265" r:id="rId11"/>
    <p:sldId id="262" r:id="rId12"/>
    <p:sldId id="298" r:id="rId13"/>
    <p:sldId id="264" r:id="rId14"/>
    <p:sldId id="263" r:id="rId15"/>
    <p:sldId id="299" r:id="rId16"/>
    <p:sldId id="300" r:id="rId17"/>
    <p:sldId id="301" r:id="rId18"/>
    <p:sldId id="302" r:id="rId19"/>
    <p:sldId id="303" r:id="rId20"/>
    <p:sldId id="304" r:id="rId21"/>
    <p:sldId id="273" r:id="rId22"/>
    <p:sldId id="269" r:id="rId23"/>
    <p:sldId id="270" r:id="rId24"/>
    <p:sldId id="272" r:id="rId25"/>
    <p:sldId id="271" r:id="rId26"/>
    <p:sldId id="266" r:id="rId27"/>
    <p:sldId id="311" r:id="rId28"/>
    <p:sldId id="312" r:id="rId29"/>
    <p:sldId id="267" r:id="rId30"/>
    <p:sldId id="282" r:id="rId31"/>
    <p:sldId id="283" r:id="rId32"/>
    <p:sldId id="284" r:id="rId33"/>
    <p:sldId id="285" r:id="rId34"/>
    <p:sldId id="274" r:id="rId35"/>
    <p:sldId id="286" r:id="rId36"/>
    <p:sldId id="275" r:id="rId37"/>
    <p:sldId id="287" r:id="rId38"/>
    <p:sldId id="276" r:id="rId39"/>
    <p:sldId id="277" r:id="rId40"/>
    <p:sldId id="288" r:id="rId41"/>
    <p:sldId id="289" r:id="rId42"/>
    <p:sldId id="278" r:id="rId43"/>
    <p:sldId id="308" r:id="rId44"/>
    <p:sldId id="306" r:id="rId45"/>
    <p:sldId id="307" r:id="rId46"/>
    <p:sldId id="293" r:id="rId47"/>
    <p:sldId id="268" r:id="rId48"/>
    <p:sldId id="291" r:id="rId49"/>
    <p:sldId id="292" r:id="rId50"/>
    <p:sldId id="294" r:id="rId51"/>
    <p:sldId id="295" r:id="rId52"/>
    <p:sldId id="296" r:id="rId5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3akrQjJb4nSuFPpS6jaiNg==" hashData="kKLF+UBYPmFCcOKwoksWtOaqkvQ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1B1"/>
    <a:srgbClr val="97FBC7"/>
    <a:srgbClr val="ECB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C8097-0C1F-4006-90F0-41D36C1E90C2}" type="datetimeFigureOut">
              <a:rPr lang="cs-CZ" smtClean="0"/>
              <a:pPr/>
              <a:t>9.10.2014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C12B9-ACED-4C6C-94FF-5698664CCE1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57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C12B9-ACED-4C6C-94FF-5698664CCE1D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C12B9-ACED-4C6C-94FF-5698664CCE1D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D184F1-E001-47B1-9593-DCBF9D8A89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84F1-E001-47B1-9593-DCBF9D8A89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5D184F1-E001-47B1-9593-DCBF9D8A89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D184F1-E001-47B1-9593-DCBF9D8A89A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5D184F1-E001-47B1-9593-DCBF9D8A89A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D184F1-E001-47B1-9593-DCBF9D8A89A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D184F1-E001-47B1-9593-DCBF9D8A89A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D184F1-E001-47B1-9593-DCBF9D8A89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D184F1-E001-47B1-9593-DCBF9D8A89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D184F1-E001-47B1-9593-DCBF9D8A89A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5D184F1-E001-47B1-9593-DCBF9D8A89A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D184F1-E001-47B1-9593-DCBF9D8A89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Lasery – absorpční metody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Vítězslav Otruba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84F1-E001-47B1-9593-DCBF9D8A89A3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Molekulová absorpční spektroskopie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D184F1-E001-47B1-9593-DCBF9D8A89A3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00634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Identifikace složení vzorku je prováděna sledováním úbytku záření po průchodu vzorkem </a:t>
            </a:r>
          </a:p>
          <a:p>
            <a:r>
              <a:rPr lang="cs-CZ" dirty="0" smtClean="0"/>
              <a:t>Laser vyniká mimořádnou </a:t>
            </a:r>
            <a:r>
              <a:rPr lang="cs-CZ" dirty="0" err="1" smtClean="0"/>
              <a:t>monochromatičností</a:t>
            </a:r>
            <a:r>
              <a:rPr lang="cs-CZ" dirty="0" smtClean="0"/>
              <a:t> emitovaného záření, selekce vlnových délek je tak zajištěna přímo u zdroje záření</a:t>
            </a:r>
          </a:p>
          <a:p>
            <a:r>
              <a:rPr lang="cs-CZ" dirty="0" smtClean="0"/>
              <a:t>Laserové záření je mimořádně intenzivní, poměr signálu k šumu je zde velmi příznivý Při použití </a:t>
            </a:r>
            <a:r>
              <a:rPr lang="cs-CZ" dirty="0" err="1" smtClean="0"/>
              <a:t>multireflexní</a:t>
            </a:r>
            <a:r>
              <a:rPr lang="cs-CZ" dirty="0" smtClean="0"/>
              <a:t> kyvety lze dosáhnout extrémně nízkých mezí detekce </a:t>
            </a:r>
          </a:p>
          <a:p>
            <a:r>
              <a:rPr lang="cs-CZ" dirty="0" smtClean="0"/>
              <a:t>Rychlost měření za použití laseru je větší než u klasických spektrometrů. Neuplatňuje se zde parazitní infračervené záření tepelného zdroje </a:t>
            </a:r>
          </a:p>
          <a:p>
            <a:r>
              <a:rPr lang="cs-CZ" dirty="0" smtClean="0"/>
              <a:t>Zdroj záření je možné oddálit od měrné kyvety (použití </a:t>
            </a:r>
            <a:r>
              <a:rPr lang="cs-CZ" dirty="0" err="1" smtClean="0"/>
              <a:t>světlovodných</a:t>
            </a:r>
            <a:r>
              <a:rPr lang="cs-CZ" dirty="0" smtClean="0"/>
              <a:t> vláken) </a:t>
            </a:r>
          </a:p>
          <a:p>
            <a:r>
              <a:rPr lang="cs-CZ" dirty="0" smtClean="0"/>
              <a:t>Značná pozornost je věnována laserové spektroskopii v IR oblasti. Laserový (diodový) spektrometr v IR oblasti (polovodičový laditelný laser) umožňuje velmi přesně identifikovat spektrální čáry v IR oblasti (strukturní analýza)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Absorpční spektrometr s laserem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D184F1-E001-47B1-9593-DCBF9D8A89A3}" type="slidenum">
              <a:rPr lang="cs-CZ" smtClean="0"/>
              <a:pPr/>
              <a:t>11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b="23320"/>
          <a:stretch>
            <a:fillRect/>
          </a:stretch>
        </p:blipFill>
        <p:spPr bwMode="auto">
          <a:xfrm>
            <a:off x="1142976" y="1571612"/>
            <a:ext cx="721520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1357290" y="5500702"/>
            <a:ext cx="707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 – klasický absorpční spektrometr; B – spektrometr s laserovým zdrojem </a:t>
            </a:r>
          </a:p>
          <a:p>
            <a:r>
              <a:rPr lang="cs-CZ" dirty="0" smtClean="0"/>
              <a:t>měřícího záření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Metody měření nízkých absorbancí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D184F1-E001-47B1-9593-DCBF9D8A89A3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intenzivní zdroj monochromatického světla absorpce se měří diferenčně</a:t>
            </a:r>
          </a:p>
          <a:p>
            <a:r>
              <a:rPr lang="cs-CZ" sz="2800" dirty="0" smtClean="0"/>
              <a:t>vícenásobný průchod absorbovaného světla prostředím prodloužení absorpční délky</a:t>
            </a:r>
          </a:p>
          <a:p>
            <a:r>
              <a:rPr lang="cs-CZ" sz="2800" dirty="0" smtClean="0"/>
              <a:t>absorbovat záření a měřit fluorescenci z excitovaných stavů</a:t>
            </a:r>
          </a:p>
          <a:p>
            <a:r>
              <a:rPr lang="cs-CZ" sz="2800" dirty="0" err="1" smtClean="0"/>
              <a:t>optoakustické</a:t>
            </a:r>
            <a:r>
              <a:rPr lang="cs-CZ" sz="2800" dirty="0" smtClean="0"/>
              <a:t> metody detekce</a:t>
            </a:r>
          </a:p>
          <a:p>
            <a:r>
              <a:rPr lang="cs-CZ" sz="2800" dirty="0" smtClean="0"/>
              <a:t>absorbovat záření a měřit emisní </a:t>
            </a:r>
            <a:r>
              <a:rPr lang="cs-CZ" sz="2800" dirty="0" err="1" smtClean="0"/>
              <a:t>Ramanova</a:t>
            </a:r>
            <a:r>
              <a:rPr lang="cs-CZ" sz="2800" dirty="0" smtClean="0"/>
              <a:t> spektra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Absorpční spektroskopie v dutině rezonátoru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D184F1-E001-47B1-9593-DCBF9D8A89A3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3100" dirty="0" smtClean="0"/>
              <a:t>Mezi zrcadlem rezonátoru a aktivním prostředím laseru je prostor využitelný pro spektroskopické účely, do něhož se vkládá kyveta se vzorkem </a:t>
            </a:r>
          </a:p>
          <a:p>
            <a:r>
              <a:rPr lang="cs-CZ" sz="3100" dirty="0" smtClean="0"/>
              <a:t>Jedná se o zvláštní způsob detekce, který vyniká mimořádnou citlivostí </a:t>
            </a:r>
          </a:p>
          <a:p>
            <a:r>
              <a:rPr lang="cs-CZ" sz="3100" dirty="0" smtClean="0"/>
              <a:t>Laserové záření prochází skrz kyvetu umístěnou uvnitř rezonátoru opakovaně </a:t>
            </a:r>
          </a:p>
          <a:p>
            <a:r>
              <a:rPr lang="cs-CZ" sz="3100" dirty="0" smtClean="0"/>
              <a:t>Výstupní parametry laseru jsou výrazně ovlivněny vnitřní absorpcí </a:t>
            </a:r>
          </a:p>
          <a:p>
            <a:r>
              <a:rPr lang="cs-CZ" sz="3100" dirty="0" smtClean="0"/>
              <a:t>Pro svoji citlivost je metoda absorpce uvnitř rezonátoru nejlépe využitelná k detekci nízkých koncentrací látek, zejména plynů </a:t>
            </a:r>
          </a:p>
          <a:p>
            <a:r>
              <a:rPr lang="cs-CZ" sz="3100" dirty="0" smtClean="0"/>
              <a:t>Spektroskopie uvnitř rezonátoru je vhodná především pro kvalitativní analýzu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Absorpce uvnitř rezonátoru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D184F1-E001-47B1-9593-DCBF9D8A89A3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17" name="Oblouk 16"/>
          <p:cNvSpPr/>
          <p:nvPr/>
        </p:nvSpPr>
        <p:spPr>
          <a:xfrm rot="10800000">
            <a:off x="928662" y="1714488"/>
            <a:ext cx="785818" cy="1428760"/>
          </a:xfrm>
          <a:prstGeom prst="arc">
            <a:avLst>
              <a:gd name="adj1" fmla="val 16336829"/>
              <a:gd name="adj2" fmla="val 517495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louk 17"/>
          <p:cNvSpPr/>
          <p:nvPr/>
        </p:nvSpPr>
        <p:spPr>
          <a:xfrm rot="10800000" flipH="1">
            <a:off x="6286512" y="1714488"/>
            <a:ext cx="714380" cy="1428760"/>
          </a:xfrm>
          <a:prstGeom prst="arc">
            <a:avLst>
              <a:gd name="adj1" fmla="val 16336829"/>
              <a:gd name="adj2" fmla="val 517495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Kosoúhelník 18"/>
          <p:cNvSpPr/>
          <p:nvPr/>
        </p:nvSpPr>
        <p:spPr>
          <a:xfrm>
            <a:off x="1643042" y="2071678"/>
            <a:ext cx="1571636" cy="714380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Aktivní prostředí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0" name="Kosoúhelník 19"/>
          <p:cNvSpPr/>
          <p:nvPr/>
        </p:nvSpPr>
        <p:spPr>
          <a:xfrm>
            <a:off x="4643438" y="2071678"/>
            <a:ext cx="1571636" cy="714380"/>
          </a:xfrm>
          <a:prstGeom prst="parallelogram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Absorpční kyveta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28" name="Přímá spojovací šipka 27"/>
          <p:cNvCxnSpPr/>
          <p:nvPr/>
        </p:nvCxnSpPr>
        <p:spPr>
          <a:xfrm rot="16200000" flipH="1">
            <a:off x="7589462" y="1840299"/>
            <a:ext cx="1588" cy="1178727"/>
          </a:xfrm>
          <a:prstGeom prst="straightConnector1">
            <a:avLst/>
          </a:prstGeom>
          <a:ln w="3810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šipka 29"/>
          <p:cNvCxnSpPr>
            <a:stCxn id="20" idx="2"/>
          </p:cNvCxnSpPr>
          <p:nvPr/>
        </p:nvCxnSpPr>
        <p:spPr>
          <a:xfrm>
            <a:off x="6125777" y="2428868"/>
            <a:ext cx="875115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>
            <a:stCxn id="19" idx="2"/>
            <a:endCxn id="20" idx="5"/>
          </p:cNvCxnSpPr>
          <p:nvPr/>
        </p:nvCxnSpPr>
        <p:spPr>
          <a:xfrm>
            <a:off x="3125381" y="2428868"/>
            <a:ext cx="1607355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šipka 33"/>
          <p:cNvCxnSpPr>
            <a:endCxn id="19" idx="5"/>
          </p:cNvCxnSpPr>
          <p:nvPr/>
        </p:nvCxnSpPr>
        <p:spPr>
          <a:xfrm>
            <a:off x="928662" y="2428868"/>
            <a:ext cx="803678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šipka 36"/>
          <p:cNvCxnSpPr>
            <a:endCxn id="19" idx="4"/>
          </p:cNvCxnSpPr>
          <p:nvPr/>
        </p:nvCxnSpPr>
        <p:spPr>
          <a:xfrm rot="5400000" flipH="1" flipV="1">
            <a:off x="2250265" y="2964653"/>
            <a:ext cx="35719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2000232" y="3071810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Čerpání</a:t>
            </a:r>
          </a:p>
        </p:txBody>
      </p:sp>
      <p:cxnSp>
        <p:nvCxnSpPr>
          <p:cNvPr id="41" name="Přímá spojovací šipka 40"/>
          <p:cNvCxnSpPr/>
          <p:nvPr/>
        </p:nvCxnSpPr>
        <p:spPr>
          <a:xfrm rot="5400000" flipH="1" flipV="1">
            <a:off x="1535885" y="4679165"/>
            <a:ext cx="178595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šipka 42"/>
          <p:cNvCxnSpPr/>
          <p:nvPr/>
        </p:nvCxnSpPr>
        <p:spPr>
          <a:xfrm>
            <a:off x="2428860" y="5572140"/>
            <a:ext cx="428628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čára 48"/>
          <p:cNvCxnSpPr/>
          <p:nvPr/>
        </p:nvCxnSpPr>
        <p:spPr>
          <a:xfrm rot="5400000">
            <a:off x="3000364" y="5572140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čára 52"/>
          <p:cNvCxnSpPr/>
          <p:nvPr/>
        </p:nvCxnSpPr>
        <p:spPr>
          <a:xfrm rot="5400000">
            <a:off x="4429124" y="5572140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čára 54"/>
          <p:cNvCxnSpPr/>
          <p:nvPr/>
        </p:nvCxnSpPr>
        <p:spPr>
          <a:xfrm rot="5400000">
            <a:off x="5857884" y="5572140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čára 58"/>
          <p:cNvCxnSpPr/>
          <p:nvPr/>
        </p:nvCxnSpPr>
        <p:spPr>
          <a:xfrm>
            <a:off x="2285984" y="4857760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čára 60"/>
          <p:cNvCxnSpPr/>
          <p:nvPr/>
        </p:nvCxnSpPr>
        <p:spPr>
          <a:xfrm>
            <a:off x="2285984" y="4143380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ovéPole 61"/>
          <p:cNvSpPr txBox="1"/>
          <p:nvPr/>
        </p:nvSpPr>
        <p:spPr>
          <a:xfrm>
            <a:off x="2000232" y="3643314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dirty="0" smtClean="0">
                <a:latin typeface="Lucida Sans Unicode"/>
                <a:cs typeface="Lucida Sans Unicode"/>
              </a:rPr>
              <a:t>Ф</a:t>
            </a:r>
            <a:endParaRPr lang="cs-CZ" dirty="0"/>
          </a:p>
        </p:txBody>
      </p:sp>
      <p:sp>
        <p:nvSpPr>
          <p:cNvPr id="63" name="TextovéPole 62"/>
          <p:cNvSpPr txBox="1"/>
          <p:nvPr/>
        </p:nvSpPr>
        <p:spPr>
          <a:xfrm>
            <a:off x="1714480" y="392906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100</a:t>
            </a:r>
            <a:endParaRPr lang="cs-CZ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1785918" y="46434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10</a:t>
            </a:r>
            <a:endParaRPr lang="cs-CZ" dirty="0"/>
          </a:p>
        </p:txBody>
      </p:sp>
      <p:sp>
        <p:nvSpPr>
          <p:cNvPr id="65" name="TextovéPole 64"/>
          <p:cNvSpPr txBox="1"/>
          <p:nvPr/>
        </p:nvSpPr>
        <p:spPr>
          <a:xfrm>
            <a:off x="1928794" y="535782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70" name="Volný tvar 69"/>
          <p:cNvSpPr/>
          <p:nvPr/>
        </p:nvSpPr>
        <p:spPr>
          <a:xfrm>
            <a:off x="2657959" y="4108342"/>
            <a:ext cx="2806485" cy="1392265"/>
          </a:xfrm>
          <a:custGeom>
            <a:avLst/>
            <a:gdLst>
              <a:gd name="connsiteX0" fmla="*/ 0 w 2806485"/>
              <a:gd name="connsiteY0" fmla="*/ 29705 h 1392265"/>
              <a:gd name="connsiteX1" fmla="*/ 472699 w 2806485"/>
              <a:gd name="connsiteY1" fmla="*/ 107197 h 1392265"/>
              <a:gd name="connsiteX2" fmla="*/ 1092631 w 2806485"/>
              <a:gd name="connsiteY2" fmla="*/ 672885 h 1392265"/>
              <a:gd name="connsiteX3" fmla="*/ 1743560 w 2806485"/>
              <a:gd name="connsiteY3" fmla="*/ 1238573 h 1392265"/>
              <a:gd name="connsiteX4" fmla="*/ 2657960 w 2806485"/>
              <a:gd name="connsiteY4" fmla="*/ 1370309 h 1392265"/>
              <a:gd name="connsiteX5" fmla="*/ 2634712 w 2806485"/>
              <a:gd name="connsiteY5" fmla="*/ 1370309 h 139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6485" h="1392265">
                <a:moveTo>
                  <a:pt x="0" y="29705"/>
                </a:moveTo>
                <a:cubicBezTo>
                  <a:pt x="145297" y="14852"/>
                  <a:pt x="290594" y="0"/>
                  <a:pt x="472699" y="107197"/>
                </a:cubicBezTo>
                <a:cubicBezTo>
                  <a:pt x="654804" y="214394"/>
                  <a:pt x="880821" y="484322"/>
                  <a:pt x="1092631" y="672885"/>
                </a:cubicBezTo>
                <a:cubicBezTo>
                  <a:pt x="1304441" y="861448"/>
                  <a:pt x="1482672" y="1122336"/>
                  <a:pt x="1743560" y="1238573"/>
                </a:cubicBezTo>
                <a:cubicBezTo>
                  <a:pt x="2004448" y="1354810"/>
                  <a:pt x="2509435" y="1348353"/>
                  <a:pt x="2657960" y="1370309"/>
                </a:cubicBezTo>
                <a:cubicBezTo>
                  <a:pt x="2806485" y="1392265"/>
                  <a:pt x="2634712" y="1370309"/>
                  <a:pt x="2634712" y="1370309"/>
                </a:cubicBezTo>
              </a:path>
            </a:pathLst>
          </a:cu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" name="Volný tvar 71"/>
          <p:cNvSpPr/>
          <p:nvPr/>
        </p:nvSpPr>
        <p:spPr>
          <a:xfrm>
            <a:off x="4143372" y="4143380"/>
            <a:ext cx="2806485" cy="1392265"/>
          </a:xfrm>
          <a:custGeom>
            <a:avLst/>
            <a:gdLst>
              <a:gd name="connsiteX0" fmla="*/ 0 w 2806485"/>
              <a:gd name="connsiteY0" fmla="*/ 29705 h 1392265"/>
              <a:gd name="connsiteX1" fmla="*/ 472699 w 2806485"/>
              <a:gd name="connsiteY1" fmla="*/ 107197 h 1392265"/>
              <a:gd name="connsiteX2" fmla="*/ 1092631 w 2806485"/>
              <a:gd name="connsiteY2" fmla="*/ 672885 h 1392265"/>
              <a:gd name="connsiteX3" fmla="*/ 1743560 w 2806485"/>
              <a:gd name="connsiteY3" fmla="*/ 1238573 h 1392265"/>
              <a:gd name="connsiteX4" fmla="*/ 2657960 w 2806485"/>
              <a:gd name="connsiteY4" fmla="*/ 1370309 h 1392265"/>
              <a:gd name="connsiteX5" fmla="*/ 2634712 w 2806485"/>
              <a:gd name="connsiteY5" fmla="*/ 1370309 h 139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6485" h="1392265">
                <a:moveTo>
                  <a:pt x="0" y="29705"/>
                </a:moveTo>
                <a:cubicBezTo>
                  <a:pt x="145297" y="14852"/>
                  <a:pt x="290594" y="0"/>
                  <a:pt x="472699" y="107197"/>
                </a:cubicBezTo>
                <a:cubicBezTo>
                  <a:pt x="654804" y="214394"/>
                  <a:pt x="880821" y="484322"/>
                  <a:pt x="1092631" y="672885"/>
                </a:cubicBezTo>
                <a:cubicBezTo>
                  <a:pt x="1304441" y="861448"/>
                  <a:pt x="1482672" y="1122336"/>
                  <a:pt x="1743560" y="1238573"/>
                </a:cubicBezTo>
                <a:cubicBezTo>
                  <a:pt x="2004448" y="1354810"/>
                  <a:pt x="2509435" y="1348353"/>
                  <a:pt x="2657960" y="1370309"/>
                </a:cubicBezTo>
                <a:cubicBezTo>
                  <a:pt x="2806485" y="1392265"/>
                  <a:pt x="2634712" y="1370309"/>
                  <a:pt x="2634712" y="1370309"/>
                </a:cubicBezTo>
              </a:path>
            </a:pathLst>
          </a:cu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3" name="TextovéPole 72"/>
          <p:cNvSpPr txBox="1"/>
          <p:nvPr/>
        </p:nvSpPr>
        <p:spPr>
          <a:xfrm>
            <a:off x="2714612" y="5715016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10</a:t>
            </a:r>
            <a:r>
              <a:rPr lang="cs-CZ" baseline="30000" dirty="0" smtClean="0"/>
              <a:t>-9</a:t>
            </a:r>
            <a:endParaRPr lang="cs-CZ" baseline="30000" dirty="0"/>
          </a:p>
        </p:txBody>
      </p:sp>
      <p:sp>
        <p:nvSpPr>
          <p:cNvPr id="74" name="TextovéPole 73"/>
          <p:cNvSpPr txBox="1"/>
          <p:nvPr/>
        </p:nvSpPr>
        <p:spPr>
          <a:xfrm>
            <a:off x="4214810" y="5715016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10</a:t>
            </a:r>
            <a:r>
              <a:rPr lang="cs-CZ" baseline="30000" dirty="0" smtClean="0"/>
              <a:t>-7</a:t>
            </a:r>
          </a:p>
        </p:txBody>
      </p:sp>
      <p:sp>
        <p:nvSpPr>
          <p:cNvPr id="75" name="TextovéPole 74"/>
          <p:cNvSpPr txBox="1"/>
          <p:nvPr/>
        </p:nvSpPr>
        <p:spPr>
          <a:xfrm>
            <a:off x="5643570" y="5715016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10</a:t>
            </a:r>
            <a:r>
              <a:rPr lang="cs-CZ" baseline="30000" dirty="0" smtClean="0"/>
              <a:t>-5</a:t>
            </a:r>
            <a:endParaRPr lang="cs-CZ" baseline="30000" dirty="0"/>
          </a:p>
        </p:txBody>
      </p:sp>
      <p:sp>
        <p:nvSpPr>
          <p:cNvPr id="76" name="TextovéPole 75"/>
          <p:cNvSpPr txBox="1"/>
          <p:nvPr/>
        </p:nvSpPr>
        <p:spPr>
          <a:xfrm>
            <a:off x="6286512" y="5715016"/>
            <a:ext cx="870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g.cm</a:t>
            </a:r>
            <a:r>
              <a:rPr lang="cs-CZ" baseline="30000" dirty="0" smtClean="0"/>
              <a:t>-2  </a:t>
            </a:r>
            <a:r>
              <a:rPr lang="cs-CZ" dirty="0" smtClean="0"/>
              <a:t>I</a:t>
            </a:r>
            <a:endParaRPr lang="cs-CZ" dirty="0"/>
          </a:p>
        </p:txBody>
      </p:sp>
      <p:sp>
        <p:nvSpPr>
          <p:cNvPr id="77" name="TextovéPole 76"/>
          <p:cNvSpPr txBox="1"/>
          <p:nvPr/>
        </p:nvSpPr>
        <p:spPr>
          <a:xfrm>
            <a:off x="5286380" y="4071942"/>
            <a:ext cx="1528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B0F0"/>
                </a:solidFill>
              </a:rPr>
              <a:t>Vnější kyveta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Vnitřní kyveta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78" name="TextovéPole 77"/>
          <p:cNvSpPr txBox="1"/>
          <p:nvPr/>
        </p:nvSpPr>
        <p:spPr>
          <a:xfrm>
            <a:off x="6072198" y="4929198"/>
            <a:ext cx="2680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Zesílení absorpce ≈ 5000x</a:t>
            </a:r>
            <a:endParaRPr lang="cs-CZ" dirty="0"/>
          </a:p>
        </p:txBody>
      </p:sp>
      <p:sp>
        <p:nvSpPr>
          <p:cNvPr id="79" name="TextovéPole 78"/>
          <p:cNvSpPr txBox="1"/>
          <p:nvPr/>
        </p:nvSpPr>
        <p:spPr>
          <a:xfrm>
            <a:off x="4643438" y="3143248"/>
            <a:ext cx="3390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Absorpční prostředí: plyn, plamen, </a:t>
            </a:r>
          </a:p>
          <a:p>
            <a:r>
              <a:rPr lang="cs-CZ" dirty="0" smtClean="0"/>
              <a:t>plazma, roztok…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Autofit/>
          </a:bodyPr>
          <a:lstStyle/>
          <a:p>
            <a:r>
              <a:rPr lang="cs-CZ" dirty="0"/>
              <a:t>Diferenční měření</a:t>
            </a:r>
          </a:p>
        </p:txBody>
      </p:sp>
      <p:pic>
        <p:nvPicPr>
          <p:cNvPr id="7177" name="Picture 9" descr="DIFERE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305800" cy="3662363"/>
          </a:xfrm>
          <a:prstGeom prst="rect">
            <a:avLst/>
          </a:prstGeom>
          <a:noFill/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17525" y="5070475"/>
            <a:ext cx="83661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/>
              <a:t>Před vlastním měřením je třeba nastavit zesílení obou fotonásobičů</a:t>
            </a:r>
          </a:p>
          <a:p>
            <a:r>
              <a:rPr lang="cs-CZ" sz="2400"/>
              <a:t>tak, aby bylo výsledné napětí nulové. V přítomnosti plazmatu pak</a:t>
            </a:r>
          </a:p>
          <a:p>
            <a:r>
              <a:rPr lang="cs-CZ" sz="2400"/>
              <a:t>zaznamenáváme diferenční napětí v řádu </a:t>
            </a:r>
            <a:r>
              <a:rPr lang="cs-CZ" sz="2400">
                <a:sym typeface="Symbol" pitchFamily="18" charset="2"/>
              </a:rPr>
              <a:t>V – </a:t>
            </a:r>
            <a:r>
              <a:rPr lang="cs-CZ" sz="2400"/>
              <a:t>mV.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D184F1-E001-47B1-9593-DCBF9D8A89A3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Autofit/>
          </a:bodyPr>
          <a:lstStyle/>
          <a:p>
            <a:r>
              <a:rPr lang="cs-CZ" dirty="0"/>
              <a:t>Vícenásobný průchod světla</a:t>
            </a:r>
          </a:p>
        </p:txBody>
      </p:sp>
      <p:pic>
        <p:nvPicPr>
          <p:cNvPr id="8195" name="Picture 3" descr="multi"/>
          <p:cNvPicPr>
            <a:picLocks noChangeAspect="1" noChangeArrowheads="1"/>
          </p:cNvPicPr>
          <p:nvPr/>
        </p:nvPicPr>
        <p:blipFill>
          <a:blip r:embed="rId2" cstate="print"/>
          <a:srcRect t="6300" b="30240"/>
          <a:stretch>
            <a:fillRect/>
          </a:stretch>
        </p:blipFill>
        <p:spPr bwMode="auto">
          <a:xfrm>
            <a:off x="381000" y="1295400"/>
            <a:ext cx="8305800" cy="3952875"/>
          </a:xfrm>
          <a:prstGeom prst="rect">
            <a:avLst/>
          </a:prstGeom>
          <a:noFill/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90600" y="5638800"/>
            <a:ext cx="665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/>
              <a:t>    základní nevýhody 	- ztrácíme prostorové rozlišení</a:t>
            </a:r>
          </a:p>
          <a:p>
            <a:r>
              <a:rPr lang="cs-CZ" sz="2400"/>
              <a:t>		       	- světelný svazek se rozbíhá 	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D184F1-E001-47B1-9593-DCBF9D8A89A3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>
            <a:noAutofit/>
          </a:bodyPr>
          <a:lstStyle/>
          <a:p>
            <a:r>
              <a:rPr lang="cs-CZ" dirty="0"/>
              <a:t>Využití Fourierovy transformace</a:t>
            </a:r>
          </a:p>
        </p:txBody>
      </p:sp>
      <p:pic>
        <p:nvPicPr>
          <p:cNvPr id="20485" name="Picture 5" descr="f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467600" cy="2840038"/>
          </a:xfrm>
          <a:prstGeom prst="rect">
            <a:avLst/>
          </a:prstGeom>
          <a:noFill/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81000" y="4114800"/>
            <a:ext cx="8534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/>
              <a:t>Signál z detektoru je amplitudově modulován výbojem. </a:t>
            </a:r>
          </a:p>
          <a:p>
            <a:r>
              <a:rPr lang="cs-CZ" sz="2400"/>
              <a:t>Fourierovou transformací v PC separujeme signál s jinou </a:t>
            </a:r>
          </a:p>
          <a:p>
            <a:r>
              <a:rPr lang="cs-CZ" sz="2400"/>
              <a:t>frekvencí, než je frekvence modulační; důsledkem je omezení šumu.</a:t>
            </a:r>
          </a:p>
          <a:p>
            <a:r>
              <a:rPr lang="cs-CZ" sz="2400"/>
              <a:t>Lze realizovat i přímou modulaci zdroje (např. napětím výbojky).</a:t>
            </a:r>
          </a:p>
          <a:p>
            <a:r>
              <a:rPr lang="cs-CZ" sz="2400"/>
              <a:t>V absorpční spektroskopii je vhodné použít Fourierovu transformaci</a:t>
            </a:r>
          </a:p>
          <a:p>
            <a:r>
              <a:rPr lang="cs-CZ" sz="2400"/>
              <a:t>zejména při diferenčním zapojení detektorů, kdy je signál malý.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D184F1-E001-47B1-9593-DCBF9D8A89A3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cs-CZ" sz="3200"/>
              <a:t>Cavity Ring Down Spektroskopie</a:t>
            </a:r>
            <a:endParaRPr lang="cs-CZ"/>
          </a:p>
        </p:txBody>
      </p:sp>
      <p:pic>
        <p:nvPicPr>
          <p:cNvPr id="9220" name="Picture 4" descr="Crd"/>
          <p:cNvPicPr>
            <a:picLocks noChangeAspect="1" noChangeArrowheads="1"/>
          </p:cNvPicPr>
          <p:nvPr/>
        </p:nvPicPr>
        <p:blipFill>
          <a:blip r:embed="rId2" cstate="print"/>
          <a:srcRect r="14175" b="31500"/>
          <a:stretch>
            <a:fillRect/>
          </a:stretch>
        </p:blipFill>
        <p:spPr bwMode="auto">
          <a:xfrm>
            <a:off x="685800" y="1524000"/>
            <a:ext cx="7848600" cy="4695825"/>
          </a:xfrm>
          <a:prstGeom prst="rect">
            <a:avLst/>
          </a:prstGeom>
          <a:noFill/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D184F1-E001-47B1-9593-DCBF9D8A89A3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664"/>
            <a:ext cx="7772400" cy="685800"/>
          </a:xfrm>
        </p:spPr>
        <p:txBody>
          <a:bodyPr>
            <a:noAutofit/>
          </a:bodyPr>
          <a:lstStyle/>
          <a:p>
            <a:r>
              <a:rPr lang="cs-CZ" dirty="0" err="1"/>
              <a:t>Cavity</a:t>
            </a:r>
            <a:r>
              <a:rPr lang="cs-CZ" dirty="0"/>
              <a:t> Ring Down Spektroskopie</a:t>
            </a:r>
          </a:p>
        </p:txBody>
      </p:sp>
      <p:pic>
        <p:nvPicPr>
          <p:cNvPr id="11270" name="Picture 6" descr="crd2"/>
          <p:cNvPicPr>
            <a:picLocks noChangeAspect="1" noChangeArrowheads="1"/>
          </p:cNvPicPr>
          <p:nvPr/>
        </p:nvPicPr>
        <p:blipFill>
          <a:blip r:embed="rId2" cstate="print"/>
          <a:srcRect b="17366"/>
          <a:stretch>
            <a:fillRect/>
          </a:stretch>
        </p:blipFill>
        <p:spPr bwMode="auto">
          <a:xfrm>
            <a:off x="762000" y="1628800"/>
            <a:ext cx="7620000" cy="5140325"/>
          </a:xfrm>
          <a:prstGeom prst="rect">
            <a:avLst/>
          </a:prstGeom>
          <a:noFill/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D184F1-E001-47B1-9593-DCBF9D8A89A3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Lasery v AAS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D184F1-E001-47B1-9593-DCBF9D8A89A3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500034" y="1600200"/>
            <a:ext cx="8501122" cy="4495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Přednosti proti klasickým zdrojům měřícího záření: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Malá šířka spektrální čáry 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(lineární kalibrace)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Spojitá změna vlnové délky 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(skenování)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Vysoká intenzita 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(šum, rychlé děje – jiskra, pece)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Malá divergence 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(prostorové profily,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miniatomizátory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Krátká doba impulzu 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(časové rozlišení)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Libovolná vlnová délka 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(AAS excitovaných a ionizovaných atomů)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Autofit/>
          </a:bodyPr>
          <a:lstStyle/>
          <a:p>
            <a:r>
              <a:rPr lang="cs-CZ" dirty="0" err="1"/>
              <a:t>Cavity</a:t>
            </a:r>
            <a:r>
              <a:rPr lang="cs-CZ" dirty="0"/>
              <a:t> Ring Down Spektroskopie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09600" y="1676400"/>
            <a:ext cx="8016875" cy="390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20040" indent="-32004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cs-CZ" sz="2800" dirty="0" smtClean="0"/>
              <a:t>Užitím paměťového osciloskopu a PC lze průměrovat velký počet pulsů, což omezuje šum.</a:t>
            </a:r>
          </a:p>
          <a:p>
            <a:pPr marL="320040" indent="-32004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cs-CZ" sz="2800" dirty="0" smtClean="0"/>
              <a:t>Z exponenciálního poklesu intenzity světla lze stanovit koncentraci absorbujících částic.</a:t>
            </a:r>
          </a:p>
          <a:p>
            <a:pPr marL="320040" indent="-32004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cs-CZ" sz="2800" dirty="0" smtClean="0"/>
              <a:t>Detekční limit je řádově A=10</a:t>
            </a:r>
            <a:r>
              <a:rPr lang="cs-CZ" sz="2800" baseline="30000" dirty="0" smtClean="0"/>
              <a:t>-6</a:t>
            </a:r>
            <a:r>
              <a:rPr lang="cs-CZ" sz="2800" dirty="0" smtClean="0"/>
              <a:t>. </a:t>
            </a:r>
          </a:p>
          <a:p>
            <a:pPr marL="320040" indent="-32004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cs-CZ" sz="2800" dirty="0" smtClean="0"/>
              <a:t>Parabolická zrcadla umožňují prostorovou lokalizaci detekované oblasti, lze tedy měřit profily koncentrací.</a:t>
            </a:r>
          </a:p>
          <a:p>
            <a:pPr marL="320040" indent="-32004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cs-CZ" sz="2800" dirty="0" smtClean="0"/>
              <a:t>V současnosti se tato metoda užívá pouze ve viditelné a blízké UV oblasti.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D184F1-E001-47B1-9593-DCBF9D8A89A3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Laserová absorpční spektrometrie IR s vysokým rozlišením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D184F1-E001-47B1-9593-DCBF9D8A89A3}" type="slidenum">
              <a:rPr lang="cs-CZ" smtClean="0"/>
              <a:pPr/>
              <a:t>21</a:t>
            </a:fld>
            <a:endParaRPr lang="cs-CZ"/>
          </a:p>
        </p:txBody>
      </p:sp>
      <p:pic>
        <p:nvPicPr>
          <p:cNvPr id="8" name="Zástupný symbol pro obsah 7" descr="img017.t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695" t="10725" r="13559" b="30649"/>
          <a:stretch>
            <a:fillRect/>
          </a:stretch>
        </p:blipFill>
        <p:spPr>
          <a:xfrm>
            <a:off x="428596" y="1571612"/>
            <a:ext cx="8036775" cy="2571768"/>
          </a:xfrm>
        </p:spPr>
      </p:pic>
      <p:sp>
        <p:nvSpPr>
          <p:cNvPr id="9" name="TextovéPole 8"/>
          <p:cNvSpPr txBox="1"/>
          <p:nvPr/>
        </p:nvSpPr>
        <p:spPr>
          <a:xfrm>
            <a:off x="785786" y="4500570"/>
            <a:ext cx="753603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Lucida Sans" pitchFamily="34" charset="0"/>
              </a:rPr>
              <a:t>FP =</a:t>
            </a:r>
            <a:r>
              <a:rPr lang="cs-CZ" sz="2000" dirty="0" err="1" smtClean="0">
                <a:latin typeface="Lucida Sans" pitchFamily="34" charset="0"/>
              </a:rPr>
              <a:t>Fabry</a:t>
            </a:r>
            <a:r>
              <a:rPr lang="cs-CZ" sz="2000" dirty="0" smtClean="0">
                <a:latin typeface="Lucida Sans" pitchFamily="34" charset="0"/>
              </a:rPr>
              <a:t> </a:t>
            </a:r>
            <a:r>
              <a:rPr lang="cs-CZ" sz="2000" dirty="0" err="1" smtClean="0">
                <a:latin typeface="Lucida Sans" pitchFamily="34" charset="0"/>
              </a:rPr>
              <a:t>Perotův</a:t>
            </a:r>
            <a:r>
              <a:rPr lang="cs-CZ" sz="2000" dirty="0" smtClean="0">
                <a:latin typeface="Lucida Sans" pitchFamily="34" charset="0"/>
              </a:rPr>
              <a:t> etalon pro kalibraci vlnočtu </a:t>
            </a:r>
            <a:r>
              <a:rPr lang="cs-CZ" sz="2000" dirty="0" smtClean="0"/>
              <a:t>(</a:t>
            </a:r>
            <a:r>
              <a:rPr lang="el-GR" sz="2000" dirty="0" smtClean="0">
                <a:latin typeface="Lucida Sans Unicode"/>
                <a:cs typeface="Lucida Sans Unicode"/>
              </a:rPr>
              <a:t>Δν</a:t>
            </a:r>
            <a:r>
              <a:rPr lang="cs-CZ" sz="2000" dirty="0" smtClean="0">
                <a:latin typeface="Lucida Sans Unicode"/>
                <a:cs typeface="Lucida Sans Unicode"/>
              </a:rPr>
              <a:t>=c/(2dn))</a:t>
            </a:r>
          </a:p>
          <a:p>
            <a:r>
              <a:rPr lang="cs-CZ" sz="2000" dirty="0" smtClean="0">
                <a:latin typeface="Lucida Sans Unicode"/>
                <a:cs typeface="Lucida Sans Unicode"/>
              </a:rPr>
              <a:t>L =polovodičový laser </a:t>
            </a:r>
            <a:r>
              <a:rPr lang="cs-CZ" sz="2000" dirty="0" err="1" smtClean="0">
                <a:latin typeface="Lucida Sans Unicode"/>
                <a:cs typeface="Lucida Sans Unicode"/>
              </a:rPr>
              <a:t>PbSnTe</a:t>
            </a:r>
            <a:r>
              <a:rPr lang="cs-CZ" sz="2000" dirty="0" smtClean="0">
                <a:latin typeface="Lucida Sans Unicode"/>
                <a:cs typeface="Lucida Sans Unicode"/>
              </a:rPr>
              <a:t>; </a:t>
            </a:r>
            <a:r>
              <a:rPr lang="cs-CZ" sz="2000" dirty="0" err="1" smtClean="0">
                <a:latin typeface="Lucida Sans Unicode"/>
                <a:cs typeface="Lucida Sans Unicode"/>
              </a:rPr>
              <a:t>PbCdS</a:t>
            </a:r>
            <a:r>
              <a:rPr lang="cs-CZ" sz="2000" dirty="0" smtClean="0">
                <a:latin typeface="Lucida Sans Unicode"/>
                <a:cs typeface="Lucida Sans Unicode"/>
              </a:rPr>
              <a:t>; Pb</a:t>
            </a:r>
            <a:r>
              <a:rPr lang="cs-CZ" sz="2000" baseline="-25000" dirty="0" smtClean="0">
                <a:latin typeface="Lucida Sans Unicode"/>
                <a:cs typeface="Lucida Sans Unicode"/>
              </a:rPr>
              <a:t>1-</a:t>
            </a:r>
            <a:r>
              <a:rPr lang="cs-CZ" sz="2000" baseline="-25000" dirty="0" err="1" smtClean="0">
                <a:latin typeface="Lucida Sans Unicode"/>
                <a:cs typeface="Lucida Sans Unicode"/>
              </a:rPr>
              <a:t>x</a:t>
            </a:r>
            <a:r>
              <a:rPr lang="cs-CZ" sz="2000" dirty="0" err="1" smtClean="0">
                <a:latin typeface="Lucida Sans Unicode"/>
                <a:cs typeface="Lucida Sans Unicode"/>
              </a:rPr>
              <a:t>Sn</a:t>
            </a:r>
            <a:r>
              <a:rPr lang="cs-CZ" sz="2000" baseline="-25000" dirty="0" err="1" smtClean="0">
                <a:latin typeface="Lucida Sans Unicode"/>
                <a:cs typeface="Lucida Sans Unicode"/>
              </a:rPr>
              <a:t>x</a:t>
            </a:r>
            <a:r>
              <a:rPr lang="cs-CZ" sz="2000" dirty="0" err="1" smtClean="0">
                <a:latin typeface="Lucida Sans Unicode"/>
                <a:cs typeface="Lucida Sans Unicode"/>
              </a:rPr>
              <a:t>Se</a:t>
            </a:r>
            <a:r>
              <a:rPr lang="cs-CZ" sz="2000" dirty="0" smtClean="0">
                <a:latin typeface="Lucida Sans Unicode"/>
                <a:cs typeface="Lucida Sans Unicode"/>
              </a:rPr>
              <a:t>; </a:t>
            </a:r>
          </a:p>
          <a:p>
            <a:r>
              <a:rPr lang="cs-CZ" sz="2000" dirty="0" smtClean="0">
                <a:latin typeface="Lucida Sans Unicode"/>
                <a:cs typeface="Lucida Sans Unicode"/>
              </a:rPr>
              <a:t>λ≈2 – 30 </a:t>
            </a:r>
            <a:r>
              <a:rPr lang="el-GR" sz="2000" dirty="0" smtClean="0">
                <a:latin typeface="Lucida Sans Unicode"/>
                <a:cs typeface="Lucida Sans Unicode"/>
              </a:rPr>
              <a:t>μ</a:t>
            </a:r>
            <a:r>
              <a:rPr lang="cs-CZ" sz="2000" dirty="0" smtClean="0">
                <a:latin typeface="Lucida Sans Unicode"/>
                <a:cs typeface="Lucida Sans Unicode"/>
              </a:rPr>
              <a:t>m; R≈10</a:t>
            </a:r>
            <a:r>
              <a:rPr lang="cs-CZ" sz="2000" baseline="30000" dirty="0" smtClean="0">
                <a:latin typeface="Lucida Sans Unicode"/>
                <a:cs typeface="Lucida Sans Unicode"/>
              </a:rPr>
              <a:t>7</a:t>
            </a:r>
            <a:r>
              <a:rPr lang="cs-CZ" sz="2000" dirty="0" smtClean="0">
                <a:latin typeface="Lucida Sans Unicode"/>
                <a:cs typeface="Lucida Sans Unicode"/>
              </a:rPr>
              <a:t>;</a:t>
            </a:r>
            <a:endParaRPr lang="cs-CZ" sz="2000" baseline="30000" dirty="0" smtClean="0">
              <a:latin typeface="Lucida Sans Unicode"/>
              <a:cs typeface="Lucida Sans Unicode"/>
            </a:endParaRPr>
          </a:p>
          <a:p>
            <a:r>
              <a:rPr lang="cs-CZ" sz="2000" dirty="0" smtClean="0">
                <a:latin typeface="Lucida Sans" pitchFamily="34" charset="0"/>
              </a:rPr>
              <a:t>UV – VIS: barvivové lasery, </a:t>
            </a:r>
            <a:r>
              <a:rPr lang="cs-CZ" sz="2000" dirty="0" smtClean="0">
                <a:latin typeface="Lucida Sans Unicode"/>
                <a:cs typeface="Lucida Sans Unicode"/>
              </a:rPr>
              <a:t>R≈5.10</a:t>
            </a:r>
            <a:r>
              <a:rPr lang="cs-CZ" sz="2000" baseline="30000" dirty="0" smtClean="0">
                <a:latin typeface="Lucida Sans Unicode"/>
                <a:cs typeface="Lucida Sans Unicode"/>
              </a:rPr>
              <a:t>7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dvojí rezonance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D184F1-E001-47B1-9593-DCBF9D8A89A3}" type="slidenum">
              <a:rPr lang="cs-CZ" smtClean="0"/>
              <a:pPr/>
              <a:t>22</a:t>
            </a:fld>
            <a:endParaRPr lang="cs-CZ"/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928662" y="4143380"/>
            <a:ext cx="1500198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>
            <a:off x="928662" y="3071810"/>
            <a:ext cx="1500198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2428860" y="2285992"/>
            <a:ext cx="142876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2428860" y="3786190"/>
            <a:ext cx="142876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V="1">
            <a:off x="1643042" y="2285992"/>
            <a:ext cx="1357322" cy="78581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rot="5400000" flipH="1" flipV="1">
            <a:off x="607191" y="3607595"/>
            <a:ext cx="107157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rot="5400000">
            <a:off x="1464447" y="3607595"/>
            <a:ext cx="1071570" cy="1588"/>
          </a:xfrm>
          <a:prstGeom prst="straightConnector1">
            <a:avLst/>
          </a:prstGeom>
          <a:ln w="28575">
            <a:solidFill>
              <a:srgbClr val="00B0F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 rot="16200000" flipH="1">
            <a:off x="2214546" y="3214686"/>
            <a:ext cx="714380" cy="428628"/>
          </a:xfrm>
          <a:prstGeom prst="straightConnector1">
            <a:avLst/>
          </a:prstGeom>
          <a:ln w="28575">
            <a:solidFill>
              <a:srgbClr val="00B0F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/>
          <p:nvPr/>
        </p:nvCxnSpPr>
        <p:spPr>
          <a:xfrm rot="5400000">
            <a:off x="2750331" y="3036091"/>
            <a:ext cx="1500198" cy="1588"/>
          </a:xfrm>
          <a:prstGeom prst="straightConnector1">
            <a:avLst/>
          </a:prstGeom>
          <a:ln w="28575">
            <a:solidFill>
              <a:srgbClr val="00B0F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642910" y="392906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642910" y="285749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3929058" y="207167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3929058" y="357187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428596" y="3357562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ω</a:t>
            </a:r>
            <a:r>
              <a:rPr lang="el-GR" sz="2400" baseline="-25000" dirty="0" smtClean="0"/>
              <a:t>1</a:t>
            </a:r>
            <a:r>
              <a:rPr lang="cs-CZ" sz="2400" baseline="-25000" dirty="0" smtClean="0"/>
              <a:t>,2</a:t>
            </a:r>
            <a:endParaRPr lang="cs-CZ" sz="2400" baseline="-25000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1500166" y="2357430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ω</a:t>
            </a:r>
            <a:r>
              <a:rPr lang="el-GR" sz="2400" baseline="-25000" dirty="0" smtClean="0"/>
              <a:t>2</a:t>
            </a:r>
            <a:r>
              <a:rPr lang="cs-CZ" sz="2400" baseline="-25000" dirty="0" smtClean="0"/>
              <a:t>,3</a:t>
            </a:r>
            <a:endParaRPr lang="cs-CZ" sz="2400" baseline="-25000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3643306" y="2857496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ω</a:t>
            </a:r>
            <a:r>
              <a:rPr lang="el-GR" sz="2400" baseline="-25000" dirty="0" smtClean="0"/>
              <a:t>3</a:t>
            </a:r>
            <a:r>
              <a:rPr lang="cs-CZ" sz="2400" baseline="-25000" dirty="0" smtClean="0"/>
              <a:t>,4</a:t>
            </a:r>
            <a:endParaRPr lang="cs-CZ" sz="2400" baseline="-25000" dirty="0"/>
          </a:p>
        </p:txBody>
      </p:sp>
      <p:cxnSp>
        <p:nvCxnSpPr>
          <p:cNvPr id="37" name="Přímá spojovací čára 36"/>
          <p:cNvCxnSpPr/>
          <p:nvPr/>
        </p:nvCxnSpPr>
        <p:spPr>
          <a:xfrm>
            <a:off x="5286380" y="4143380"/>
            <a:ext cx="142876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čára 38"/>
          <p:cNvCxnSpPr/>
          <p:nvPr/>
        </p:nvCxnSpPr>
        <p:spPr>
          <a:xfrm>
            <a:off x="5286380" y="2714620"/>
            <a:ext cx="1428760" cy="1588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čára 40"/>
          <p:cNvCxnSpPr/>
          <p:nvPr/>
        </p:nvCxnSpPr>
        <p:spPr>
          <a:xfrm>
            <a:off x="6715140" y="2000240"/>
            <a:ext cx="1500198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bdélník 42"/>
          <p:cNvSpPr/>
          <p:nvPr/>
        </p:nvSpPr>
        <p:spPr>
          <a:xfrm>
            <a:off x="4929190" y="3929066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1</a:t>
            </a:r>
          </a:p>
        </p:txBody>
      </p:sp>
      <p:sp>
        <p:nvSpPr>
          <p:cNvPr id="44" name="Obdélník 43"/>
          <p:cNvSpPr/>
          <p:nvPr/>
        </p:nvSpPr>
        <p:spPr>
          <a:xfrm>
            <a:off x="6715140" y="2500306"/>
            <a:ext cx="1976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2 (virtuální hladina)</a:t>
            </a:r>
            <a:endParaRPr lang="cs-CZ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8286776" y="178592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</a:t>
            </a:r>
            <a:endParaRPr lang="cs-CZ" dirty="0"/>
          </a:p>
        </p:txBody>
      </p:sp>
      <p:cxnSp>
        <p:nvCxnSpPr>
          <p:cNvPr id="49" name="Přímá spojovací šipka 48"/>
          <p:cNvCxnSpPr/>
          <p:nvPr/>
        </p:nvCxnSpPr>
        <p:spPr>
          <a:xfrm rot="5400000" flipH="1" flipV="1">
            <a:off x="4857752" y="3429000"/>
            <a:ext cx="142876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šipka 50"/>
          <p:cNvCxnSpPr/>
          <p:nvPr/>
        </p:nvCxnSpPr>
        <p:spPr>
          <a:xfrm flipV="1">
            <a:off x="6215074" y="2000240"/>
            <a:ext cx="1357322" cy="7143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bdélník 51"/>
          <p:cNvSpPr/>
          <p:nvPr/>
        </p:nvSpPr>
        <p:spPr>
          <a:xfrm>
            <a:off x="5643570" y="3214686"/>
            <a:ext cx="1896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/>
              <a:t>ω</a:t>
            </a:r>
            <a:r>
              <a:rPr lang="el-GR" sz="2400" baseline="-25000" dirty="0" smtClean="0"/>
              <a:t>1</a:t>
            </a:r>
            <a:r>
              <a:rPr lang="cs-CZ" sz="2400" baseline="-25000" dirty="0" smtClean="0"/>
              <a:t>,2 </a:t>
            </a:r>
            <a:r>
              <a:rPr lang="cs-CZ" sz="2400" dirty="0" smtClean="0"/>
              <a:t>= optické</a:t>
            </a:r>
            <a:endParaRPr lang="cs-CZ" sz="2400" baseline="-25000" dirty="0"/>
          </a:p>
        </p:txBody>
      </p:sp>
      <p:sp>
        <p:nvSpPr>
          <p:cNvPr id="53" name="Obdélník 52"/>
          <p:cNvSpPr/>
          <p:nvPr/>
        </p:nvSpPr>
        <p:spPr>
          <a:xfrm>
            <a:off x="5000628" y="2000240"/>
            <a:ext cx="1757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/>
              <a:t>ω</a:t>
            </a:r>
            <a:r>
              <a:rPr lang="el-GR" sz="2400" baseline="-25000" dirty="0" smtClean="0"/>
              <a:t>2</a:t>
            </a:r>
            <a:r>
              <a:rPr lang="cs-CZ" sz="2400" baseline="-25000" dirty="0" smtClean="0"/>
              <a:t>,3 </a:t>
            </a:r>
            <a:r>
              <a:rPr lang="cs-CZ" sz="2400" dirty="0" smtClean="0"/>
              <a:t>= </a:t>
            </a:r>
            <a:r>
              <a:rPr lang="cs-CZ" sz="2400" dirty="0" err="1" smtClean="0"/>
              <a:t>rf</a:t>
            </a:r>
            <a:r>
              <a:rPr lang="cs-CZ" sz="2400" dirty="0" smtClean="0"/>
              <a:t>, </a:t>
            </a:r>
            <a:r>
              <a:rPr lang="cs-CZ" sz="2400" dirty="0" err="1" smtClean="0"/>
              <a:t>mw</a:t>
            </a:r>
            <a:endParaRPr lang="cs-CZ" sz="2400" baseline="-25000" dirty="0"/>
          </a:p>
        </p:txBody>
      </p:sp>
      <p:sp>
        <p:nvSpPr>
          <p:cNvPr id="55" name="TextovéPole 54"/>
          <p:cNvSpPr txBox="1"/>
          <p:nvPr/>
        </p:nvSpPr>
        <p:spPr>
          <a:xfrm>
            <a:off x="1000100" y="4714884"/>
            <a:ext cx="74002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ω</a:t>
            </a:r>
            <a:r>
              <a:rPr lang="el-GR" sz="2400" baseline="-25000" dirty="0" smtClean="0"/>
              <a:t>1</a:t>
            </a:r>
            <a:r>
              <a:rPr lang="cs-CZ" sz="2400" baseline="-25000" dirty="0" smtClean="0"/>
              <a:t>,2</a:t>
            </a:r>
            <a:r>
              <a:rPr lang="cs-CZ" sz="2400" dirty="0" smtClean="0"/>
              <a:t> = laser s konstantní frekvencí, silná populace hladiny 2</a:t>
            </a:r>
          </a:p>
          <a:p>
            <a:r>
              <a:rPr lang="el-GR" sz="2400" dirty="0" smtClean="0"/>
              <a:t>ω</a:t>
            </a:r>
            <a:r>
              <a:rPr lang="cs-CZ" sz="2400" baseline="-25000" dirty="0" smtClean="0"/>
              <a:t>2,3</a:t>
            </a:r>
            <a:r>
              <a:rPr lang="cs-CZ" sz="2400" dirty="0" smtClean="0"/>
              <a:t> = laděné </a:t>
            </a:r>
            <a:r>
              <a:rPr lang="cs-CZ" sz="2400" dirty="0" err="1" smtClean="0"/>
              <a:t>radiofrekvenční</a:t>
            </a:r>
            <a:r>
              <a:rPr lang="cs-CZ" sz="2400" dirty="0" smtClean="0"/>
              <a:t>, mikrovlnné či optické záření</a:t>
            </a:r>
          </a:p>
          <a:p>
            <a:r>
              <a:rPr lang="el-GR" sz="2400" dirty="0" smtClean="0"/>
              <a:t>ω</a:t>
            </a:r>
            <a:r>
              <a:rPr lang="el-GR" sz="2400" baseline="-25000" dirty="0" smtClean="0"/>
              <a:t>3</a:t>
            </a:r>
            <a:r>
              <a:rPr lang="cs-CZ" sz="2400" baseline="-25000" dirty="0" smtClean="0"/>
              <a:t>,4</a:t>
            </a:r>
            <a:r>
              <a:rPr lang="cs-CZ" sz="2400" dirty="0" smtClean="0"/>
              <a:t> = fluorescenční záření indikující rezonanci</a:t>
            </a:r>
            <a:endParaRPr lang="cs-CZ" sz="2400" baseline="-25000" dirty="0" smtClean="0"/>
          </a:p>
          <a:p>
            <a:endParaRPr lang="cs-CZ" baseline="-250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Opticko-mikrovlnná dvojí rezonance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42910" y="6215082"/>
            <a:ext cx="5421083" cy="365125"/>
          </a:xfrm>
        </p:spPr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D184F1-E001-47B1-9593-DCBF9D8A89A3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500034" y="2943579"/>
            <a:ext cx="785818" cy="686365"/>
          </a:xfrm>
          <a:prstGeom prst="rect">
            <a:avLst/>
          </a:prstGeom>
          <a:solidFill>
            <a:srgbClr val="FDB1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detek</a:t>
            </a:r>
            <a:r>
              <a:rPr lang="cs-CZ" dirty="0" smtClean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tor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Oblouk 8"/>
          <p:cNvSpPr/>
          <p:nvPr/>
        </p:nvSpPr>
        <p:spPr>
          <a:xfrm rot="10800000">
            <a:off x="1928794" y="2874943"/>
            <a:ext cx="500066" cy="823638"/>
          </a:xfrm>
          <a:prstGeom prst="arc">
            <a:avLst>
              <a:gd name="adj1" fmla="val 16200000"/>
              <a:gd name="adj2" fmla="val 5030997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louk 9"/>
          <p:cNvSpPr/>
          <p:nvPr/>
        </p:nvSpPr>
        <p:spPr>
          <a:xfrm rot="176140">
            <a:off x="8215338" y="2874943"/>
            <a:ext cx="500066" cy="823638"/>
          </a:xfrm>
          <a:prstGeom prst="arc">
            <a:avLst>
              <a:gd name="adj1" fmla="val 16200000"/>
              <a:gd name="adj2" fmla="val 5030997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ovací šipka 11"/>
          <p:cNvCxnSpPr>
            <a:endCxn id="6" idx="3"/>
          </p:cNvCxnSpPr>
          <p:nvPr/>
        </p:nvCxnSpPr>
        <p:spPr>
          <a:xfrm rot="10800000">
            <a:off x="1285852" y="3286762"/>
            <a:ext cx="7429552" cy="152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Vývojový diagram: údaje 12"/>
          <p:cNvSpPr/>
          <p:nvPr/>
        </p:nvSpPr>
        <p:spPr>
          <a:xfrm>
            <a:off x="2143108" y="2943579"/>
            <a:ext cx="2428892" cy="686365"/>
          </a:xfrm>
          <a:prstGeom prst="flowChartInputOutp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kyveta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4" name="Lichoběžník 13"/>
          <p:cNvSpPr/>
          <p:nvPr/>
        </p:nvSpPr>
        <p:spPr>
          <a:xfrm>
            <a:off x="4857752" y="2943579"/>
            <a:ext cx="3357586" cy="686365"/>
          </a:xfrm>
          <a:prstGeom prst="trapezoid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laserové aktivní prostředí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6" name="Přímá spojovací čára 15"/>
          <p:cNvCxnSpPr/>
          <p:nvPr/>
        </p:nvCxnSpPr>
        <p:spPr>
          <a:xfrm>
            <a:off x="2714612" y="2874943"/>
            <a:ext cx="1428760" cy="15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 rot="16200000" flipV="1">
            <a:off x="3620194" y="2351765"/>
            <a:ext cx="617729" cy="42862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 rot="5400000" flipH="1" flipV="1">
            <a:off x="2620062" y="2351765"/>
            <a:ext cx="617729" cy="42862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 rot="5400000">
            <a:off x="2800057" y="1914001"/>
            <a:ext cx="68636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/>
          <p:nvPr/>
        </p:nvCxnSpPr>
        <p:spPr>
          <a:xfrm rot="5400000" flipH="1" flipV="1">
            <a:off x="3371561" y="1914001"/>
            <a:ext cx="68636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 rot="5400000">
            <a:off x="3051491" y="2154228"/>
            <a:ext cx="755002" cy="158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čára 27"/>
          <p:cNvCxnSpPr/>
          <p:nvPr/>
        </p:nvCxnSpPr>
        <p:spPr>
          <a:xfrm>
            <a:off x="2714612" y="3698581"/>
            <a:ext cx="1428760" cy="15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/>
          <p:nvPr/>
        </p:nvCxnSpPr>
        <p:spPr>
          <a:xfrm rot="5400000">
            <a:off x="3620194" y="3793131"/>
            <a:ext cx="617729" cy="42862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/>
          <p:nvPr/>
        </p:nvCxnSpPr>
        <p:spPr>
          <a:xfrm rot="16200000" flipH="1">
            <a:off x="2584343" y="3828850"/>
            <a:ext cx="617729" cy="35719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čára 33"/>
          <p:cNvCxnSpPr/>
          <p:nvPr/>
        </p:nvCxnSpPr>
        <p:spPr>
          <a:xfrm rot="5400000">
            <a:off x="3337243" y="4693779"/>
            <a:ext cx="755002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čára 35"/>
          <p:cNvCxnSpPr/>
          <p:nvPr/>
        </p:nvCxnSpPr>
        <p:spPr>
          <a:xfrm rot="5400000">
            <a:off x="2728619" y="4659461"/>
            <a:ext cx="68636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3143240" y="2531760"/>
            <a:ext cx="492443" cy="354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mw</a:t>
            </a:r>
            <a:endParaRPr lang="cs-CZ" dirty="0"/>
          </a:p>
        </p:txBody>
      </p:sp>
      <p:grpSp>
        <p:nvGrpSpPr>
          <p:cNvPr id="55" name="Skupina 54"/>
          <p:cNvGrpSpPr/>
          <p:nvPr/>
        </p:nvGrpSpPr>
        <p:grpSpPr>
          <a:xfrm>
            <a:off x="642910" y="4572008"/>
            <a:ext cx="1714512" cy="1573224"/>
            <a:chOff x="928662" y="5286388"/>
            <a:chExt cx="1143008" cy="1001720"/>
          </a:xfrm>
        </p:grpSpPr>
        <p:cxnSp>
          <p:nvCxnSpPr>
            <p:cNvPr id="43" name="Přímá spojovací čára 42"/>
            <p:cNvCxnSpPr/>
            <p:nvPr/>
          </p:nvCxnSpPr>
          <p:spPr>
            <a:xfrm>
              <a:off x="928662" y="6286520"/>
              <a:ext cx="785818" cy="158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ovací čára 44"/>
            <p:cNvCxnSpPr/>
            <p:nvPr/>
          </p:nvCxnSpPr>
          <p:spPr>
            <a:xfrm>
              <a:off x="928662" y="5572140"/>
              <a:ext cx="714380" cy="158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Skupina 53"/>
            <p:cNvGrpSpPr/>
            <p:nvPr/>
          </p:nvGrpSpPr>
          <p:grpSpPr>
            <a:xfrm>
              <a:off x="1285058" y="5286388"/>
              <a:ext cx="786612" cy="1000926"/>
              <a:chOff x="1285058" y="5286388"/>
              <a:chExt cx="786612" cy="1000926"/>
            </a:xfrm>
          </p:grpSpPr>
          <p:cxnSp>
            <p:nvCxnSpPr>
              <p:cNvPr id="47" name="Přímá spojovací čára 46"/>
              <p:cNvCxnSpPr/>
              <p:nvPr/>
            </p:nvCxnSpPr>
            <p:spPr>
              <a:xfrm>
                <a:off x="1357290" y="5286388"/>
                <a:ext cx="714380" cy="1588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Přímá spojovací šipka 48"/>
              <p:cNvCxnSpPr/>
              <p:nvPr/>
            </p:nvCxnSpPr>
            <p:spPr>
              <a:xfrm rot="5400000" flipH="1" flipV="1">
                <a:off x="928662" y="5929330"/>
                <a:ext cx="71438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Přímá spojovací šipka 52"/>
              <p:cNvCxnSpPr/>
              <p:nvPr/>
            </p:nvCxnSpPr>
            <p:spPr>
              <a:xfrm flipV="1">
                <a:off x="1285852" y="5286388"/>
                <a:ext cx="428628" cy="28575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TextovéPole 55"/>
          <p:cNvSpPr txBox="1"/>
          <p:nvPr/>
        </p:nvSpPr>
        <p:spPr>
          <a:xfrm>
            <a:off x="1857356" y="592933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57" name="TextovéPole 56"/>
          <p:cNvSpPr txBox="1"/>
          <p:nvPr/>
        </p:nvSpPr>
        <p:spPr>
          <a:xfrm>
            <a:off x="1857356" y="485776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58" name="TextovéPole 57"/>
          <p:cNvSpPr txBox="1"/>
          <p:nvPr/>
        </p:nvSpPr>
        <p:spPr>
          <a:xfrm>
            <a:off x="1000100" y="435769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59" name="Obdélník 58"/>
          <p:cNvSpPr/>
          <p:nvPr/>
        </p:nvSpPr>
        <p:spPr>
          <a:xfrm>
            <a:off x="642910" y="5429264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ω</a:t>
            </a:r>
            <a:r>
              <a:rPr lang="el-GR" baseline="-25000" dirty="0" smtClean="0"/>
              <a:t>1</a:t>
            </a:r>
            <a:r>
              <a:rPr lang="cs-CZ" baseline="-25000" dirty="0" smtClean="0"/>
              <a:t>,2</a:t>
            </a:r>
            <a:endParaRPr lang="cs-CZ" baseline="-25000" dirty="0"/>
          </a:p>
        </p:txBody>
      </p:sp>
      <p:sp>
        <p:nvSpPr>
          <p:cNvPr id="60" name="Obdélník 59"/>
          <p:cNvSpPr/>
          <p:nvPr/>
        </p:nvSpPr>
        <p:spPr>
          <a:xfrm>
            <a:off x="714348" y="4572008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ω</a:t>
            </a:r>
            <a:r>
              <a:rPr lang="el-GR" baseline="-25000" dirty="0" smtClean="0"/>
              <a:t>2</a:t>
            </a:r>
            <a:r>
              <a:rPr lang="cs-CZ" baseline="-25000" dirty="0" smtClean="0"/>
              <a:t>,3</a:t>
            </a:r>
            <a:endParaRPr lang="cs-CZ" baseline="-25000" dirty="0"/>
          </a:p>
        </p:txBody>
      </p:sp>
      <p:sp>
        <p:nvSpPr>
          <p:cNvPr id="61" name="TextovéPole 60"/>
          <p:cNvSpPr txBox="1"/>
          <p:nvPr/>
        </p:nvSpPr>
        <p:spPr>
          <a:xfrm>
            <a:off x="4500562" y="1571612"/>
            <a:ext cx="43717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Indikace: Absorpce pomocného paprsku P</a:t>
            </a:r>
            <a:r>
              <a:rPr lang="el-GR" dirty="0" smtClean="0">
                <a:latin typeface="+mj-lt"/>
              </a:rPr>
              <a:t>ω</a:t>
            </a:r>
            <a:r>
              <a:rPr lang="el-GR" baseline="-25000" dirty="0" smtClean="0">
                <a:latin typeface="+mj-lt"/>
              </a:rPr>
              <a:t>1</a:t>
            </a:r>
            <a:r>
              <a:rPr lang="cs-CZ" baseline="-25000" dirty="0" smtClean="0">
                <a:latin typeface="+mj-lt"/>
              </a:rPr>
              <a:t>,2</a:t>
            </a:r>
          </a:p>
          <a:p>
            <a:r>
              <a:rPr lang="cs-CZ" dirty="0" smtClean="0">
                <a:latin typeface="+mj-lt"/>
              </a:rPr>
              <a:t>Při rezonanci 2</a:t>
            </a:r>
            <a:r>
              <a:rPr lang="cs-CZ" dirty="0" smtClean="0">
                <a:latin typeface="+mj-lt"/>
                <a:cs typeface="Arial"/>
              </a:rPr>
              <a:t>→3 nastává depopulace</a:t>
            </a:r>
          </a:p>
          <a:p>
            <a:r>
              <a:rPr lang="cs-CZ" dirty="0" smtClean="0">
                <a:latin typeface="+mj-lt"/>
                <a:cs typeface="Arial"/>
              </a:rPr>
              <a:t>Hladiny 2 a sníží se její obsazení a tím </a:t>
            </a:r>
          </a:p>
          <a:p>
            <a:r>
              <a:rPr lang="cs-CZ" dirty="0" smtClean="0">
                <a:latin typeface="+mj-lt"/>
                <a:cs typeface="Arial"/>
              </a:rPr>
              <a:t>se zvýší absorpce 1→2</a:t>
            </a:r>
            <a:endParaRPr lang="cs-CZ" dirty="0">
              <a:latin typeface="+mj-lt"/>
            </a:endParaRPr>
          </a:p>
        </p:txBody>
      </p:sp>
      <p:cxnSp>
        <p:nvCxnSpPr>
          <p:cNvPr id="63" name="Přímá spojovací šipka 62"/>
          <p:cNvCxnSpPr/>
          <p:nvPr/>
        </p:nvCxnSpPr>
        <p:spPr>
          <a:xfrm rot="5400000" flipH="1" flipV="1">
            <a:off x="4899462" y="5007205"/>
            <a:ext cx="142876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ovací šipka 64"/>
          <p:cNvCxnSpPr/>
          <p:nvPr/>
        </p:nvCxnSpPr>
        <p:spPr>
          <a:xfrm>
            <a:off x="5613842" y="5721585"/>
            <a:ext cx="285752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Volný tvar 76"/>
          <p:cNvSpPr/>
          <p:nvPr/>
        </p:nvSpPr>
        <p:spPr>
          <a:xfrm>
            <a:off x="5715008" y="4214818"/>
            <a:ext cx="2479589" cy="1495168"/>
          </a:xfrm>
          <a:custGeom>
            <a:avLst/>
            <a:gdLst>
              <a:gd name="connsiteX0" fmla="*/ 0 w 2479589"/>
              <a:gd name="connsiteY0" fmla="*/ 1289222 h 1495168"/>
              <a:gd name="connsiteX1" fmla="*/ 634313 w 2479589"/>
              <a:gd name="connsiteY1" fmla="*/ 1289222 h 1495168"/>
              <a:gd name="connsiteX2" fmla="*/ 1153297 w 2479589"/>
              <a:gd name="connsiteY2" fmla="*/ 53546 h 1495168"/>
              <a:gd name="connsiteX3" fmla="*/ 1524000 w 2479589"/>
              <a:gd name="connsiteY3" fmla="*/ 967946 h 1495168"/>
              <a:gd name="connsiteX4" fmla="*/ 1977081 w 2479589"/>
              <a:gd name="connsiteY4" fmla="*/ 1355124 h 1495168"/>
              <a:gd name="connsiteX5" fmla="*/ 2331308 w 2479589"/>
              <a:gd name="connsiteY5" fmla="*/ 1379838 h 1495168"/>
              <a:gd name="connsiteX6" fmla="*/ 2479589 w 2479589"/>
              <a:gd name="connsiteY6" fmla="*/ 1363362 h 149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9589" h="1495168">
                <a:moveTo>
                  <a:pt x="0" y="1289222"/>
                </a:moveTo>
                <a:cubicBezTo>
                  <a:pt x="221048" y="1392195"/>
                  <a:pt x="442097" y="1495168"/>
                  <a:pt x="634313" y="1289222"/>
                </a:cubicBezTo>
                <a:cubicBezTo>
                  <a:pt x="826529" y="1083276"/>
                  <a:pt x="1005016" y="107092"/>
                  <a:pt x="1153297" y="53546"/>
                </a:cubicBezTo>
                <a:cubicBezTo>
                  <a:pt x="1301578" y="0"/>
                  <a:pt x="1386703" y="751016"/>
                  <a:pt x="1524000" y="967946"/>
                </a:cubicBezTo>
                <a:cubicBezTo>
                  <a:pt x="1661297" y="1184876"/>
                  <a:pt x="1842530" y="1286475"/>
                  <a:pt x="1977081" y="1355124"/>
                </a:cubicBezTo>
                <a:cubicBezTo>
                  <a:pt x="2111632" y="1423773"/>
                  <a:pt x="2247557" y="1378465"/>
                  <a:pt x="2331308" y="1379838"/>
                </a:cubicBezTo>
                <a:cubicBezTo>
                  <a:pt x="2415059" y="1381211"/>
                  <a:pt x="2447324" y="1372286"/>
                  <a:pt x="2479589" y="1363362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1" name="Přímá spojovací čára 80"/>
          <p:cNvCxnSpPr/>
          <p:nvPr/>
        </p:nvCxnSpPr>
        <p:spPr>
          <a:xfrm rot="5400000">
            <a:off x="6756850" y="5721585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ovéPole 81"/>
          <p:cNvSpPr txBox="1"/>
          <p:nvPr/>
        </p:nvSpPr>
        <p:spPr>
          <a:xfrm>
            <a:off x="6542536" y="5864461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f≈</a:t>
            </a:r>
            <a:r>
              <a:rPr lang="el-GR" sz="2000" dirty="0" smtClean="0"/>
              <a:t>ω</a:t>
            </a:r>
            <a:r>
              <a:rPr lang="cs-CZ" sz="2000" baseline="-25000" dirty="0" smtClean="0"/>
              <a:t>2,3</a:t>
            </a:r>
          </a:p>
        </p:txBody>
      </p:sp>
      <p:sp>
        <p:nvSpPr>
          <p:cNvPr id="83" name="TextovéPole 82"/>
          <p:cNvSpPr txBox="1"/>
          <p:nvPr/>
        </p:nvSpPr>
        <p:spPr>
          <a:xfrm>
            <a:off x="8328486" y="5864461"/>
            <a:ext cx="261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</a:t>
            </a:r>
            <a:endParaRPr lang="cs-CZ" dirty="0"/>
          </a:p>
        </p:txBody>
      </p:sp>
      <p:sp>
        <p:nvSpPr>
          <p:cNvPr id="84" name="TextovéPole 83"/>
          <p:cNvSpPr txBox="1"/>
          <p:nvPr/>
        </p:nvSpPr>
        <p:spPr>
          <a:xfrm>
            <a:off x="4643438" y="4929198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A(P</a:t>
            </a:r>
            <a:r>
              <a:rPr lang="el-GR" dirty="0" smtClean="0"/>
              <a:t>ω</a:t>
            </a:r>
            <a:r>
              <a:rPr lang="el-GR" baseline="-25000" dirty="0" smtClean="0"/>
              <a:t>1</a:t>
            </a:r>
            <a:r>
              <a:rPr lang="cs-CZ" baseline="-25000" dirty="0" smtClean="0"/>
              <a:t>,2</a:t>
            </a:r>
            <a:r>
              <a:rPr lang="cs-CZ" dirty="0" smtClean="0"/>
              <a:t>)</a:t>
            </a:r>
          </a:p>
        </p:txBody>
      </p:sp>
      <p:cxnSp>
        <p:nvCxnSpPr>
          <p:cNvPr id="46" name="Přímá spojovací šipka 45"/>
          <p:cNvCxnSpPr/>
          <p:nvPr/>
        </p:nvCxnSpPr>
        <p:spPr>
          <a:xfrm rot="5400000" flipH="1" flipV="1">
            <a:off x="1000100" y="5572140"/>
            <a:ext cx="1143802" cy="794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bdélník 50"/>
          <p:cNvSpPr/>
          <p:nvPr/>
        </p:nvSpPr>
        <p:spPr>
          <a:xfrm>
            <a:off x="1571604" y="5429264"/>
            <a:ext cx="657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P</a:t>
            </a:r>
            <a:r>
              <a:rPr lang="el-GR" dirty="0" smtClean="0"/>
              <a:t>ω</a:t>
            </a:r>
            <a:r>
              <a:rPr lang="el-GR" baseline="-25000" dirty="0" smtClean="0"/>
              <a:t>1</a:t>
            </a:r>
            <a:r>
              <a:rPr lang="cs-CZ" baseline="-25000" dirty="0" smtClean="0"/>
              <a:t>,2</a:t>
            </a:r>
            <a:endParaRPr lang="cs-CZ" dirty="0"/>
          </a:p>
        </p:txBody>
      </p:sp>
      <p:cxnSp>
        <p:nvCxnSpPr>
          <p:cNvPr id="62" name="Přímá spojovací čára 61"/>
          <p:cNvCxnSpPr/>
          <p:nvPr/>
        </p:nvCxnSpPr>
        <p:spPr>
          <a:xfrm rot="16200000" flipH="1">
            <a:off x="4500562" y="3214686"/>
            <a:ext cx="142876" cy="142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ovací šipka 65"/>
          <p:cNvCxnSpPr/>
          <p:nvPr/>
        </p:nvCxnSpPr>
        <p:spPr>
          <a:xfrm rot="5400000" flipH="1" flipV="1">
            <a:off x="4286248" y="3571876"/>
            <a:ext cx="571504" cy="1588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ovací čára 67"/>
          <p:cNvCxnSpPr/>
          <p:nvPr/>
        </p:nvCxnSpPr>
        <p:spPr>
          <a:xfrm rot="10800000">
            <a:off x="2214546" y="3286124"/>
            <a:ext cx="2357454" cy="1588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ovací čára 69"/>
          <p:cNvCxnSpPr/>
          <p:nvPr/>
        </p:nvCxnSpPr>
        <p:spPr>
          <a:xfrm rot="5400000" flipH="1" flipV="1">
            <a:off x="1785918" y="2857496"/>
            <a:ext cx="857256" cy="1588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ovací čára 72"/>
          <p:cNvCxnSpPr/>
          <p:nvPr/>
        </p:nvCxnSpPr>
        <p:spPr>
          <a:xfrm>
            <a:off x="2071670" y="3214686"/>
            <a:ext cx="214314" cy="142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bdélník 74"/>
          <p:cNvSpPr/>
          <p:nvPr/>
        </p:nvSpPr>
        <p:spPr>
          <a:xfrm>
            <a:off x="1500166" y="2000240"/>
            <a:ext cx="107157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∼</a:t>
            </a:r>
          </a:p>
          <a:p>
            <a:pPr algn="ctr"/>
            <a:r>
              <a:rPr lang="cs-CZ" sz="1600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detekto</a:t>
            </a:r>
            <a:r>
              <a:rPr lang="cs-CZ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r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6" name="Obdélník 75"/>
          <p:cNvSpPr/>
          <p:nvPr/>
        </p:nvSpPr>
        <p:spPr>
          <a:xfrm>
            <a:off x="4214810" y="3786190"/>
            <a:ext cx="71438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P</a:t>
            </a:r>
            <a:r>
              <a:rPr lang="el-GR" dirty="0" smtClean="0">
                <a:solidFill>
                  <a:schemeClr val="tx1"/>
                </a:solidFill>
              </a:rPr>
              <a:t>ω</a:t>
            </a:r>
            <a:r>
              <a:rPr lang="el-GR" baseline="-25000" dirty="0" smtClean="0">
                <a:solidFill>
                  <a:schemeClr val="tx1"/>
                </a:solidFill>
              </a:rPr>
              <a:t>1</a:t>
            </a:r>
            <a:r>
              <a:rPr lang="cs-CZ" baseline="-25000" dirty="0" smtClean="0">
                <a:solidFill>
                  <a:schemeClr val="tx1"/>
                </a:solidFill>
              </a:rPr>
              <a:t>,2</a:t>
            </a:r>
            <a:endParaRPr lang="cs-CZ" dirty="0" smtClean="0">
              <a:solidFill>
                <a:schemeClr val="tx1"/>
              </a:solidFill>
            </a:endParaRPr>
          </a:p>
          <a:p>
            <a:pPr algn="ctr"/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Přelaďování absorpčních hladin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D184F1-E001-47B1-9593-DCBF9D8A89A3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Zeemanův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 jev </a:t>
            </a:r>
            <a:r>
              <a:rPr lang="cs-CZ" dirty="0" smtClean="0"/>
              <a:t>je možné použít u molekul s permanentním magnetickým dipólovým momentem. Působením magnetického pole dojde k rozštěpení degenerovaných hladin: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Δ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E = -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μ</a:t>
            </a:r>
            <a:r>
              <a:rPr lang="cs-CZ" b="1" baseline="-25000" dirty="0" err="1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gm</a:t>
            </a:r>
            <a:r>
              <a:rPr lang="cs-CZ" dirty="0" smtClean="0"/>
              <a:t>, kde g=</a:t>
            </a:r>
            <a:r>
              <a:rPr lang="cs-CZ" dirty="0" err="1" smtClean="0"/>
              <a:t>Landého</a:t>
            </a:r>
            <a:r>
              <a:rPr lang="cs-CZ" dirty="0" smtClean="0"/>
              <a:t> faktor; </a:t>
            </a:r>
            <a:r>
              <a:rPr lang="el-GR" dirty="0" smtClean="0"/>
              <a:t>μ</a:t>
            </a:r>
            <a:r>
              <a:rPr lang="cs-CZ" baseline="-25000" dirty="0" smtClean="0"/>
              <a:t>B</a:t>
            </a:r>
            <a:r>
              <a:rPr lang="cs-CZ" dirty="0" smtClean="0"/>
              <a:t>=</a:t>
            </a:r>
            <a:r>
              <a:rPr lang="cs-CZ" dirty="0" err="1" smtClean="0"/>
              <a:t>Bohrův</a:t>
            </a:r>
            <a:r>
              <a:rPr lang="cs-CZ" dirty="0" smtClean="0"/>
              <a:t> magneton; B= magnetická indukce; m=magnetické kvantové číslo.</a:t>
            </a:r>
          </a:p>
          <a:p>
            <a:pPr>
              <a:buNone/>
            </a:pPr>
            <a:r>
              <a:rPr lang="cs-CZ" dirty="0" smtClean="0"/>
              <a:t>	Vysoká je citlivost zejména pro radikály s nepárovým elektronem.</a:t>
            </a:r>
          </a:p>
          <a:p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Starkův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 jev </a:t>
            </a:r>
            <a:r>
              <a:rPr lang="cs-CZ" dirty="0" smtClean="0"/>
              <a:t>způsobí rozštěpení u molekul s permanentním elektrickým dipólovým momentem. Potřebné intenzity homogenního el. pole jsou řádu 1000V/mm.</a:t>
            </a:r>
          </a:p>
          <a:p>
            <a:r>
              <a:rPr lang="cs-CZ" dirty="0" smtClean="0"/>
              <a:t>Především v IR oblasti, lasery HF, DF, CO, CO</a:t>
            </a:r>
            <a:r>
              <a:rPr lang="cs-CZ" baseline="-25000" dirty="0" smtClean="0"/>
              <a:t>2</a:t>
            </a:r>
            <a:r>
              <a:rPr lang="cs-CZ" dirty="0" smtClean="0"/>
              <a:t>, N</a:t>
            </a:r>
            <a:r>
              <a:rPr lang="cs-CZ" baseline="-25000" dirty="0" smtClean="0"/>
              <a:t>2</a:t>
            </a:r>
            <a:r>
              <a:rPr lang="cs-CZ" dirty="0" smtClean="0"/>
              <a:t>O, H</a:t>
            </a:r>
            <a:r>
              <a:rPr lang="cs-CZ" baseline="-25000" dirty="0" smtClean="0"/>
              <a:t>2</a:t>
            </a:r>
            <a:r>
              <a:rPr lang="cs-CZ" dirty="0" smtClean="0"/>
              <a:t>O, D</a:t>
            </a:r>
            <a:r>
              <a:rPr lang="cs-CZ" baseline="-25000" dirty="0" smtClean="0"/>
              <a:t>2</a:t>
            </a:r>
            <a:r>
              <a:rPr lang="cs-CZ" dirty="0" smtClean="0"/>
              <a:t>O, HCN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Přelaďování hladin – </a:t>
            </a:r>
            <a:r>
              <a:rPr lang="cs-CZ" dirty="0" err="1" smtClean="0"/>
              <a:t>Zeemanův</a:t>
            </a:r>
            <a:r>
              <a:rPr lang="cs-CZ" dirty="0" smtClean="0"/>
              <a:t> jev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D184F1-E001-47B1-9593-DCBF9D8A89A3}" type="slidenum">
              <a:rPr lang="cs-CZ" smtClean="0"/>
              <a:pPr/>
              <a:t>25</a:t>
            </a:fld>
            <a:endParaRPr lang="cs-CZ"/>
          </a:p>
        </p:txBody>
      </p:sp>
      <p:grpSp>
        <p:nvGrpSpPr>
          <p:cNvPr id="12" name="Skupina 11"/>
          <p:cNvGrpSpPr/>
          <p:nvPr/>
        </p:nvGrpSpPr>
        <p:grpSpPr>
          <a:xfrm>
            <a:off x="500034" y="2428868"/>
            <a:ext cx="8215370" cy="823638"/>
            <a:chOff x="500034" y="2874943"/>
            <a:chExt cx="8215370" cy="823638"/>
          </a:xfrm>
        </p:grpSpPr>
        <p:sp>
          <p:nvSpPr>
            <p:cNvPr id="6" name="Obdélník 5"/>
            <p:cNvSpPr/>
            <p:nvPr/>
          </p:nvSpPr>
          <p:spPr>
            <a:xfrm>
              <a:off x="500034" y="2943579"/>
              <a:ext cx="785818" cy="6863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err="1" smtClean="0">
                  <a:solidFill>
                    <a:schemeClr val="tx1"/>
                  </a:solidFill>
                </a:rPr>
                <a:t>detek</a:t>
              </a:r>
              <a:r>
                <a:rPr lang="cs-CZ" dirty="0" smtClean="0">
                  <a:solidFill>
                    <a:schemeClr val="tx1"/>
                  </a:solidFill>
                </a:rPr>
                <a:t>-</a:t>
              </a:r>
            </a:p>
            <a:p>
              <a:pPr algn="ctr"/>
              <a:r>
                <a:rPr lang="cs-CZ" dirty="0" smtClean="0">
                  <a:solidFill>
                    <a:schemeClr val="tx1"/>
                  </a:solidFill>
                </a:rPr>
                <a:t>tor</a:t>
              </a:r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7" name="Oblouk 6"/>
            <p:cNvSpPr/>
            <p:nvPr/>
          </p:nvSpPr>
          <p:spPr>
            <a:xfrm rot="10800000">
              <a:off x="1928794" y="2874943"/>
              <a:ext cx="500066" cy="823638"/>
            </a:xfrm>
            <a:prstGeom prst="arc">
              <a:avLst>
                <a:gd name="adj1" fmla="val 16200000"/>
                <a:gd name="adj2" fmla="val 5030997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blouk 7"/>
            <p:cNvSpPr/>
            <p:nvPr/>
          </p:nvSpPr>
          <p:spPr>
            <a:xfrm rot="176140">
              <a:off x="8215338" y="2874943"/>
              <a:ext cx="500066" cy="823638"/>
            </a:xfrm>
            <a:prstGeom prst="arc">
              <a:avLst>
                <a:gd name="adj1" fmla="val 16200000"/>
                <a:gd name="adj2" fmla="val 5030997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9" name="Přímá spojovací šipka 8"/>
            <p:cNvCxnSpPr>
              <a:endCxn id="6" idx="3"/>
            </p:cNvCxnSpPr>
            <p:nvPr/>
          </p:nvCxnSpPr>
          <p:spPr>
            <a:xfrm rot="10800000">
              <a:off x="1285852" y="3286762"/>
              <a:ext cx="7429552" cy="152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Vývojový diagram: údaje 9"/>
            <p:cNvSpPr/>
            <p:nvPr/>
          </p:nvSpPr>
          <p:spPr>
            <a:xfrm>
              <a:off x="2143108" y="2943579"/>
              <a:ext cx="2428892" cy="686365"/>
            </a:xfrm>
            <a:prstGeom prst="flowChartInputOutp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tx1"/>
                  </a:solidFill>
                </a:rPr>
                <a:t>kyveta</a:t>
              </a:r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11" name="Lichoběžník 10"/>
            <p:cNvSpPr/>
            <p:nvPr/>
          </p:nvSpPr>
          <p:spPr>
            <a:xfrm>
              <a:off x="4857752" y="2943579"/>
              <a:ext cx="3357586" cy="686365"/>
            </a:xfrm>
            <a:prstGeom prst="trapezoid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tx1"/>
                  </a:solidFill>
                </a:rPr>
                <a:t>laserové aktivní prostředí</a:t>
              </a:r>
              <a:endParaRPr lang="cs-CZ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4" name="Přímá spojovací čára 13"/>
          <p:cNvCxnSpPr/>
          <p:nvPr/>
        </p:nvCxnSpPr>
        <p:spPr>
          <a:xfrm rot="5400000">
            <a:off x="2928926" y="2000240"/>
            <a:ext cx="428628" cy="158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>
            <a:off x="3143240" y="2214554"/>
            <a:ext cx="714380" cy="158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 rot="5400000">
            <a:off x="3642512" y="2000240"/>
            <a:ext cx="429422" cy="794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>
            <a:off x="3143240" y="3143248"/>
            <a:ext cx="714380" cy="158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/>
          <p:nvPr/>
        </p:nvCxnSpPr>
        <p:spPr>
          <a:xfrm rot="5400000">
            <a:off x="3644100" y="3357562"/>
            <a:ext cx="427834" cy="794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 rot="5400000">
            <a:off x="2928926" y="3357562"/>
            <a:ext cx="428628" cy="158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3357554" y="18573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</a:t>
            </a:r>
            <a:endParaRPr lang="cs-CZ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3357554" y="3214686"/>
            <a:ext cx="27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</a:t>
            </a:r>
            <a:endParaRPr lang="cs-CZ" dirty="0"/>
          </a:p>
        </p:txBody>
      </p:sp>
      <p:cxnSp>
        <p:nvCxnSpPr>
          <p:cNvPr id="30" name="Přímá spojovací šipka 29"/>
          <p:cNvCxnSpPr/>
          <p:nvPr/>
        </p:nvCxnSpPr>
        <p:spPr>
          <a:xfrm rot="5400000">
            <a:off x="2750331" y="2678901"/>
            <a:ext cx="928694" cy="1588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/>
          <p:nvPr/>
        </p:nvCxnSpPr>
        <p:spPr>
          <a:xfrm rot="5400000">
            <a:off x="2893207" y="2678901"/>
            <a:ext cx="928694" cy="1588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šipka 33"/>
          <p:cNvCxnSpPr>
            <a:stCxn id="27" idx="2"/>
          </p:cNvCxnSpPr>
          <p:nvPr/>
        </p:nvCxnSpPr>
        <p:spPr>
          <a:xfrm rot="5400000">
            <a:off x="3045737" y="2681390"/>
            <a:ext cx="916552" cy="7165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šipka 35"/>
          <p:cNvCxnSpPr/>
          <p:nvPr/>
        </p:nvCxnSpPr>
        <p:spPr>
          <a:xfrm rot="5400000">
            <a:off x="3178959" y="2678901"/>
            <a:ext cx="928694" cy="1588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šipka 37"/>
          <p:cNvCxnSpPr/>
          <p:nvPr/>
        </p:nvCxnSpPr>
        <p:spPr>
          <a:xfrm rot="5400000">
            <a:off x="3321835" y="2678901"/>
            <a:ext cx="928694" cy="1588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šipka 41"/>
          <p:cNvCxnSpPr/>
          <p:nvPr/>
        </p:nvCxnSpPr>
        <p:spPr>
          <a:xfrm rot="5400000" flipH="1" flipV="1">
            <a:off x="-35751" y="4822041"/>
            <a:ext cx="207170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šipka 43"/>
          <p:cNvCxnSpPr/>
          <p:nvPr/>
        </p:nvCxnSpPr>
        <p:spPr>
          <a:xfrm>
            <a:off x="1000100" y="5857892"/>
            <a:ext cx="571504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čára 49"/>
          <p:cNvCxnSpPr/>
          <p:nvPr/>
        </p:nvCxnSpPr>
        <p:spPr>
          <a:xfrm flipV="1">
            <a:off x="1000100" y="3643314"/>
            <a:ext cx="5000660" cy="85725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ovací čára 51"/>
          <p:cNvCxnSpPr/>
          <p:nvPr/>
        </p:nvCxnSpPr>
        <p:spPr>
          <a:xfrm flipV="1">
            <a:off x="1000100" y="4143380"/>
            <a:ext cx="5000660" cy="35719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ovací čára 53"/>
          <p:cNvCxnSpPr/>
          <p:nvPr/>
        </p:nvCxnSpPr>
        <p:spPr>
          <a:xfrm>
            <a:off x="1000100" y="4500570"/>
            <a:ext cx="5000660" cy="14287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ovací čára 59"/>
          <p:cNvCxnSpPr/>
          <p:nvPr/>
        </p:nvCxnSpPr>
        <p:spPr>
          <a:xfrm>
            <a:off x="1000100" y="4500570"/>
            <a:ext cx="5000660" cy="64294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ovací čára 62"/>
          <p:cNvCxnSpPr/>
          <p:nvPr/>
        </p:nvCxnSpPr>
        <p:spPr>
          <a:xfrm flipV="1">
            <a:off x="1000100" y="4857760"/>
            <a:ext cx="5000660" cy="4286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ovací čára 64"/>
          <p:cNvCxnSpPr/>
          <p:nvPr/>
        </p:nvCxnSpPr>
        <p:spPr>
          <a:xfrm>
            <a:off x="1000100" y="5286388"/>
            <a:ext cx="5000660" cy="5715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ovéPole 65"/>
          <p:cNvSpPr txBox="1"/>
          <p:nvPr/>
        </p:nvSpPr>
        <p:spPr>
          <a:xfrm>
            <a:off x="5929322" y="3429000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B0F0"/>
                </a:solidFill>
              </a:rPr>
              <a:t>+3/2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67" name="TextovéPole 66"/>
          <p:cNvSpPr txBox="1"/>
          <p:nvPr/>
        </p:nvSpPr>
        <p:spPr>
          <a:xfrm>
            <a:off x="5929322" y="392906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B0F0"/>
                </a:solidFill>
              </a:rPr>
              <a:t>+1/2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68" name="TextovéPole 67"/>
          <p:cNvSpPr txBox="1"/>
          <p:nvPr/>
        </p:nvSpPr>
        <p:spPr>
          <a:xfrm>
            <a:off x="6000760" y="4429132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B0F0"/>
                </a:solidFill>
              </a:rPr>
              <a:t>-1/2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69" name="TextovéPole 68"/>
          <p:cNvSpPr txBox="1"/>
          <p:nvPr/>
        </p:nvSpPr>
        <p:spPr>
          <a:xfrm>
            <a:off x="6000760" y="4929198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B0F0"/>
                </a:solidFill>
              </a:rPr>
              <a:t>-3/2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70" name="TextovéPole 69"/>
          <p:cNvSpPr txBox="1"/>
          <p:nvPr/>
        </p:nvSpPr>
        <p:spPr>
          <a:xfrm>
            <a:off x="5929322" y="464344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+1/2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1" name="TextovéPole 70"/>
          <p:cNvSpPr txBox="1"/>
          <p:nvPr/>
        </p:nvSpPr>
        <p:spPr>
          <a:xfrm>
            <a:off x="6000760" y="557214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-1/2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73" name="Přímá spojovací šipka 72"/>
          <p:cNvCxnSpPr/>
          <p:nvPr/>
        </p:nvCxnSpPr>
        <p:spPr>
          <a:xfrm rot="5400000">
            <a:off x="1250133" y="4893479"/>
            <a:ext cx="928694" cy="1588"/>
          </a:xfrm>
          <a:prstGeom prst="straightConnector1">
            <a:avLst/>
          </a:prstGeom>
          <a:ln w="28575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ovací šipka 74"/>
          <p:cNvCxnSpPr/>
          <p:nvPr/>
        </p:nvCxnSpPr>
        <p:spPr>
          <a:xfrm rot="5400000">
            <a:off x="1678761" y="4750603"/>
            <a:ext cx="928694" cy="1588"/>
          </a:xfrm>
          <a:prstGeom prst="straightConnector1">
            <a:avLst/>
          </a:prstGeom>
          <a:ln w="28575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římá spojovací šipka 76"/>
          <p:cNvCxnSpPr/>
          <p:nvPr/>
        </p:nvCxnSpPr>
        <p:spPr>
          <a:xfrm rot="5400000">
            <a:off x="2608249" y="5035561"/>
            <a:ext cx="928694" cy="1588"/>
          </a:xfrm>
          <a:prstGeom prst="straightConnector1">
            <a:avLst/>
          </a:prstGeom>
          <a:ln w="28575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ovací šipka 78"/>
          <p:cNvCxnSpPr/>
          <p:nvPr/>
        </p:nvCxnSpPr>
        <p:spPr>
          <a:xfrm rot="5400000">
            <a:off x="4572794" y="5357032"/>
            <a:ext cx="714380" cy="1588"/>
          </a:xfrm>
          <a:prstGeom prst="straightConnector1">
            <a:avLst/>
          </a:prstGeom>
          <a:ln w="28575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ovéPole 79"/>
          <p:cNvSpPr txBox="1"/>
          <p:nvPr/>
        </p:nvSpPr>
        <p:spPr>
          <a:xfrm>
            <a:off x="4929190" y="5286388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Lucida Sans Unicode"/>
                <a:cs typeface="Lucida Sans Unicode"/>
              </a:rPr>
              <a:t>Δ</a:t>
            </a:r>
            <a:r>
              <a:rPr lang="cs-CZ" dirty="0" smtClean="0">
                <a:latin typeface="Lucida Sans Unicode"/>
                <a:cs typeface="Lucida Sans Unicode"/>
              </a:rPr>
              <a:t>M=-1</a:t>
            </a:r>
            <a:endParaRPr lang="cs-CZ" dirty="0"/>
          </a:p>
        </p:txBody>
      </p:sp>
      <p:sp>
        <p:nvSpPr>
          <p:cNvPr id="81" name="TextovéPole 80"/>
          <p:cNvSpPr txBox="1"/>
          <p:nvPr/>
        </p:nvSpPr>
        <p:spPr>
          <a:xfrm>
            <a:off x="3071802" y="5072074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Lucida Sans Unicode"/>
                <a:cs typeface="Lucida Sans Unicode"/>
              </a:rPr>
              <a:t>Δ</a:t>
            </a:r>
            <a:r>
              <a:rPr lang="cs-CZ" dirty="0" smtClean="0">
                <a:latin typeface="Lucida Sans Unicode"/>
                <a:cs typeface="Lucida Sans Unicode"/>
              </a:rPr>
              <a:t>M=</a:t>
            </a:r>
            <a:r>
              <a:rPr lang="cs-CZ" dirty="0" smtClean="0"/>
              <a:t>0</a:t>
            </a:r>
          </a:p>
        </p:txBody>
      </p:sp>
      <p:sp>
        <p:nvSpPr>
          <p:cNvPr id="82" name="TextovéPole 81"/>
          <p:cNvSpPr txBox="1"/>
          <p:nvPr/>
        </p:nvSpPr>
        <p:spPr>
          <a:xfrm>
            <a:off x="2143108" y="4714884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Lucida Sans Unicode"/>
                <a:cs typeface="Lucida Sans Unicode"/>
              </a:rPr>
              <a:t>Δ</a:t>
            </a:r>
            <a:r>
              <a:rPr lang="cs-CZ" dirty="0" smtClean="0">
                <a:latin typeface="Lucida Sans Unicode"/>
                <a:cs typeface="Lucida Sans Unicode"/>
              </a:rPr>
              <a:t>M=</a:t>
            </a:r>
            <a:r>
              <a:rPr lang="cs-CZ" dirty="0" smtClean="0"/>
              <a:t>1</a:t>
            </a:r>
          </a:p>
        </p:txBody>
      </p:sp>
      <p:sp>
        <p:nvSpPr>
          <p:cNvPr id="83" name="TextovéPole 82"/>
          <p:cNvSpPr txBox="1"/>
          <p:nvPr/>
        </p:nvSpPr>
        <p:spPr>
          <a:xfrm>
            <a:off x="928662" y="4714884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Lucida Sans Unicode"/>
                <a:cs typeface="Lucida Sans Unicode"/>
              </a:rPr>
              <a:t>Δ</a:t>
            </a:r>
            <a:r>
              <a:rPr lang="cs-CZ" dirty="0" smtClean="0">
                <a:latin typeface="Lucida Sans Unicode"/>
                <a:cs typeface="Lucida Sans Unicode"/>
              </a:rPr>
              <a:t>M=</a:t>
            </a:r>
            <a:r>
              <a:rPr lang="cs-CZ" dirty="0" smtClean="0"/>
              <a:t>1</a:t>
            </a:r>
          </a:p>
        </p:txBody>
      </p:sp>
      <p:sp>
        <p:nvSpPr>
          <p:cNvPr id="84" name="TextovéPole 83"/>
          <p:cNvSpPr txBox="1"/>
          <p:nvPr/>
        </p:nvSpPr>
        <p:spPr>
          <a:xfrm>
            <a:off x="3786182" y="235743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/>
              <a:t>B</a:t>
            </a:r>
            <a:endParaRPr lang="cs-CZ" b="1" i="1" dirty="0"/>
          </a:p>
        </p:txBody>
      </p:sp>
      <p:sp>
        <p:nvSpPr>
          <p:cNvPr id="85" name="TextovéPole 84"/>
          <p:cNvSpPr txBox="1"/>
          <p:nvPr/>
        </p:nvSpPr>
        <p:spPr>
          <a:xfrm>
            <a:off x="3786182" y="2214554"/>
            <a:ext cx="41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/>
                <a:cs typeface="Arial"/>
              </a:rPr>
              <a:t>→</a:t>
            </a:r>
            <a:endParaRPr lang="cs-CZ" dirty="0"/>
          </a:p>
        </p:txBody>
      </p:sp>
      <p:sp>
        <p:nvSpPr>
          <p:cNvPr id="86" name="TextovéPole 85"/>
          <p:cNvSpPr txBox="1"/>
          <p:nvPr/>
        </p:nvSpPr>
        <p:spPr>
          <a:xfrm>
            <a:off x="714348" y="4000504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</a:t>
            </a:r>
            <a:endParaRPr lang="cs-CZ" dirty="0"/>
          </a:p>
        </p:txBody>
      </p:sp>
      <p:sp>
        <p:nvSpPr>
          <p:cNvPr id="87" name="TextovéPole 86"/>
          <p:cNvSpPr txBox="1"/>
          <p:nvPr/>
        </p:nvSpPr>
        <p:spPr>
          <a:xfrm>
            <a:off x="6429388" y="578645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</a:t>
            </a: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Nelineární spektroskopické metody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D184F1-E001-47B1-9593-DCBF9D8A89A3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Metody založené na současné absorpci více fotonů částicí vzorku </a:t>
            </a:r>
          </a:p>
          <a:p>
            <a:r>
              <a:rPr lang="cs-CZ" dirty="0" smtClean="0"/>
              <a:t>Při současné absorpci více fotonů částicí se mění hodnota absorpčního koeficientu </a:t>
            </a:r>
          </a:p>
          <a:p>
            <a:r>
              <a:rPr lang="cs-CZ" dirty="0" smtClean="0"/>
              <a:t>Při interakci vzorku s velkým množstvím fotonů dojde ke zvýšení obsazení horní energetické hladiny a sníží se tím absorpce vzorku díky nasycení absorpčního přechodu </a:t>
            </a:r>
          </a:p>
          <a:p>
            <a:r>
              <a:rPr lang="cs-CZ" dirty="0" smtClean="0"/>
              <a:t>Dochází-li k nelineárním efektům, nelze pro absorpci použít </a:t>
            </a:r>
            <a:r>
              <a:rPr lang="cs-CZ" dirty="0" err="1" smtClean="0"/>
              <a:t>Lambertův</a:t>
            </a:r>
            <a:r>
              <a:rPr lang="cs-CZ" dirty="0" smtClean="0"/>
              <a:t>-</a:t>
            </a:r>
            <a:r>
              <a:rPr lang="cs-CZ" dirty="0" err="1" smtClean="0"/>
              <a:t>Beerův</a:t>
            </a:r>
            <a:r>
              <a:rPr lang="cs-CZ" dirty="0" smtClean="0"/>
              <a:t> zákon</a:t>
            </a:r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Nelineární absorpce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D184F1-E001-47B1-9593-DCBF9D8A89A3}" type="slidenum">
              <a:rPr lang="cs-CZ" smtClean="0"/>
              <a:pPr/>
              <a:t>27</a:t>
            </a:fld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r="3031"/>
          <a:stretch>
            <a:fillRect/>
          </a:stretch>
        </p:blipFill>
        <p:spPr bwMode="auto">
          <a:xfrm>
            <a:off x="571472" y="1531482"/>
            <a:ext cx="8143932" cy="5326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70614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Saturační spektrometrie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D184F1-E001-47B1-9593-DCBF9D8A89A3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Absorpce opticky tlustou vrstvou – regulace absorpčního koeficientu</a:t>
            </a:r>
          </a:p>
          <a:p>
            <a:r>
              <a:rPr lang="cs-CZ" dirty="0" err="1" smtClean="0"/>
              <a:t>Bezdopplerovská</a:t>
            </a:r>
            <a:r>
              <a:rPr lang="cs-CZ" dirty="0" smtClean="0"/>
              <a:t> spektrometrie, např.:</a:t>
            </a:r>
          </a:p>
          <a:p>
            <a:pPr lvl="1"/>
            <a:r>
              <a:rPr lang="cs-CZ" dirty="0" err="1" smtClean="0"/>
              <a:t>Lamb-dip</a:t>
            </a:r>
            <a:r>
              <a:rPr lang="cs-CZ" dirty="0" smtClean="0"/>
              <a:t> </a:t>
            </a:r>
            <a:r>
              <a:rPr lang="cs-CZ" dirty="0" err="1" smtClean="0"/>
              <a:t>spectrometry</a:t>
            </a:r>
            <a:endParaRPr lang="cs-CZ" dirty="0" smtClean="0"/>
          </a:p>
          <a:p>
            <a:pPr lvl="1"/>
            <a:r>
              <a:rPr lang="cs-CZ" dirty="0" err="1" smtClean="0"/>
              <a:t>Dvoufotonová</a:t>
            </a:r>
            <a:r>
              <a:rPr lang="cs-CZ" dirty="0" smtClean="0"/>
              <a:t> </a:t>
            </a:r>
            <a:r>
              <a:rPr lang="cs-CZ" dirty="0" err="1" smtClean="0"/>
              <a:t>subdopplerovská</a:t>
            </a:r>
            <a:r>
              <a:rPr lang="cs-CZ" dirty="0" smtClean="0"/>
              <a:t> spektrometrie</a:t>
            </a:r>
          </a:p>
          <a:p>
            <a:pPr lvl="1"/>
            <a:r>
              <a:rPr lang="cs-CZ" dirty="0" smtClean="0"/>
              <a:t>Frekvenční stabilizace laserů</a:t>
            </a:r>
          </a:p>
          <a:p>
            <a:r>
              <a:rPr lang="cs-CZ" dirty="0" err="1" smtClean="0"/>
              <a:t>Multifotonové</a:t>
            </a:r>
            <a:r>
              <a:rPr lang="cs-CZ" dirty="0" smtClean="0"/>
              <a:t> metody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32059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Saturační </a:t>
            </a:r>
            <a:r>
              <a:rPr lang="cs-CZ" sz="3600" dirty="0" err="1" smtClean="0"/>
              <a:t>subdopplerovská</a:t>
            </a:r>
            <a:r>
              <a:rPr lang="cs-CZ" sz="3600" dirty="0" smtClean="0"/>
              <a:t> spektroskopie (spektroskopie </a:t>
            </a:r>
            <a:r>
              <a:rPr lang="cs-CZ" sz="3600" dirty="0" err="1" smtClean="0"/>
              <a:t>Lambova</a:t>
            </a:r>
            <a:r>
              <a:rPr lang="cs-CZ" sz="3600" dirty="0" smtClean="0"/>
              <a:t> zářezu)</a:t>
            </a:r>
            <a:endParaRPr lang="cs-CZ" sz="36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D184F1-E001-47B1-9593-DCBF9D8A89A3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5775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Metoda saturační </a:t>
            </a:r>
            <a:r>
              <a:rPr lang="cs-CZ" dirty="0" err="1" smtClean="0"/>
              <a:t>subdopplerovské</a:t>
            </a:r>
            <a:r>
              <a:rPr lang="cs-CZ" dirty="0" smtClean="0"/>
              <a:t> spektroskopie nalézá hlavní uplatnění při zjišťování přesných hodnot absorpčních čar a při stabilizaci laserů </a:t>
            </a:r>
          </a:p>
          <a:p>
            <a:r>
              <a:rPr lang="cs-CZ" dirty="0" smtClean="0"/>
              <a:t>Princip metody saturační </a:t>
            </a:r>
            <a:r>
              <a:rPr lang="cs-CZ" dirty="0" err="1" smtClean="0"/>
              <a:t>subdopplerovské</a:t>
            </a:r>
            <a:r>
              <a:rPr lang="cs-CZ" dirty="0" smtClean="0"/>
              <a:t> spektroskopie je založen na Dopplerovu jevu</a:t>
            </a:r>
          </a:p>
          <a:p>
            <a:r>
              <a:rPr lang="cs-CZ" dirty="0" smtClean="0"/>
              <a:t>Saturační </a:t>
            </a:r>
            <a:r>
              <a:rPr lang="cs-CZ" dirty="0" err="1" smtClean="0"/>
              <a:t>subdopplerovská</a:t>
            </a:r>
            <a:r>
              <a:rPr lang="cs-CZ" dirty="0" smtClean="0"/>
              <a:t> spektroskopie je metoda využívaná pro studium látek v plynném skupenství</a:t>
            </a:r>
          </a:p>
          <a:p>
            <a:r>
              <a:rPr lang="cs-CZ" dirty="0" smtClean="0"/>
              <a:t>Částice plynu, které se chaoticky pohybují, se projevují při interakci se zářením frekvenčním posunem podle rychlosti pohybu vůči směru sledování </a:t>
            </a:r>
          </a:p>
          <a:p>
            <a:r>
              <a:rPr lang="cs-CZ" dirty="0" smtClean="0"/>
              <a:t>Částice interagují se zářením s frekvenčním posunem daným okamžitou složkou rychlosti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AAS s nízkou intenzitou záření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D184F1-E001-47B1-9593-DCBF9D8A89A3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cs-CZ" dirty="0" smtClean="0"/>
              <a:t>Nízká intenzita = nemění podstatně obsazení energetických hladin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Atomové absorpční profily 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latin typeface="Lucida Sans Unicode"/>
                <a:cs typeface="Lucida Sans Unicode"/>
              </a:rPr>
              <a:t>Δλ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≈ 0,1 – 0,001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pm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Izotopické posuny 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(≈0,2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pm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 pro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latin typeface="Lucida Sans Unicode"/>
                <a:cs typeface="Lucida Sans Unicode"/>
              </a:rPr>
              <a:t>Δ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Tw Cen MT" pitchFamily="34" charset="-18"/>
                <a:cs typeface="Lucida Sans Unicode"/>
              </a:rPr>
              <a:t>M=1)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cs typeface="Lucida Sans Unicode"/>
              </a:rPr>
              <a:t>Štěpení</a:t>
            </a:r>
            <a:r>
              <a:rPr lang="cs-CZ" dirty="0" smtClean="0">
                <a:latin typeface="Lucida Sans Unicode"/>
                <a:cs typeface="Lucida Sans Unicode"/>
              </a:rPr>
              <a:t> </a:t>
            </a:r>
            <a:r>
              <a:rPr lang="cs-CZ" dirty="0" smtClean="0">
                <a:cs typeface="Lucida Sans Unicode"/>
              </a:rPr>
              <a:t>jaderným </a:t>
            </a:r>
            <a:r>
              <a:rPr lang="cs-CZ" dirty="0" err="1" smtClean="0">
                <a:cs typeface="Lucida Sans Unicode"/>
              </a:rPr>
              <a:t>spinem</a:t>
            </a:r>
            <a:endParaRPr lang="cs-CZ" dirty="0" smtClean="0">
              <a:cs typeface="Lucida Sans Unicode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cs typeface="Lucida Sans Unicode"/>
              </a:rPr>
              <a:t>Dopplerovo rozšíření 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cs typeface="Lucida Sans Unicode"/>
              </a:rPr>
              <a:t>(teplota)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cs typeface="Lucida Sans Unicode"/>
              </a:rPr>
              <a:t>Srážkové tlumení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 smtClean="0">
                <a:cs typeface="Lucida Sans Unicode"/>
              </a:rPr>
              <a:t>Starkovo</a:t>
            </a:r>
            <a:r>
              <a:rPr lang="cs-CZ" dirty="0" smtClean="0">
                <a:cs typeface="Lucida Sans Unicode"/>
              </a:rPr>
              <a:t> rozšíření 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cs typeface="Lucida Sans Unicode"/>
              </a:rPr>
              <a:t>(elektronová hustota)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cs typeface="Lucida Sans Unicode"/>
              </a:rPr>
              <a:t>Kalibrační grafy 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cs typeface="Lucida Sans Unicode"/>
              </a:rPr>
              <a:t>(linearita až 6 koncentračních řádů)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Přirozená šířka čáry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D184F1-E001-47B1-9593-DCBF9D8A89A3}" type="slidenum">
              <a:rPr lang="cs-CZ" smtClean="0"/>
              <a:pPr/>
              <a:t>30</a:t>
            </a:fld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718086" y="1554009"/>
            <a:ext cx="7997318" cy="530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Heisenbergův princip neurčitosti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D184F1-E001-47B1-9593-DCBF9D8A89A3}" type="slidenum">
              <a:rPr lang="cs-CZ" smtClean="0"/>
              <a:pPr/>
              <a:t>31</a:t>
            </a:fld>
            <a:endParaRPr lang="cs-CZ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42844" y="1857363"/>
            <a:ext cx="8821312" cy="466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Dopplerovo rozšíření 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D184F1-E001-47B1-9593-DCBF9D8A89A3}" type="slidenum">
              <a:rPr lang="cs-CZ" smtClean="0"/>
              <a:pPr/>
              <a:t>32</a:t>
            </a:fld>
            <a:endParaRPr lang="cs-CZ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85720" y="1571612"/>
            <a:ext cx="850112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Homogenní a nehomogenní rozšíření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D184F1-E001-47B1-9593-DCBF9D8A89A3}" type="slidenum">
              <a:rPr lang="cs-CZ" smtClean="0"/>
              <a:pPr/>
              <a:t>33</a:t>
            </a:fld>
            <a:endParaRPr lang="cs-CZ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85720" y="1500174"/>
            <a:ext cx="8488101" cy="518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Pohyb částic v plynu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Částice plynu, které se chaoticky pohybují, se projevují při interakci se zářením frekvenčním posunem podle rychlosti pohybu vůči směru sledování 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75D184F1-E001-47B1-9593-DCBF9D8A89A3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 dirty="0"/>
          </a:p>
        </p:txBody>
      </p:sp>
      <p:cxnSp>
        <p:nvCxnSpPr>
          <p:cNvPr id="11" name="Přímá spojovací šipka 10"/>
          <p:cNvCxnSpPr/>
          <p:nvPr/>
        </p:nvCxnSpPr>
        <p:spPr>
          <a:xfrm>
            <a:off x="5143504" y="3857628"/>
            <a:ext cx="3214710" cy="15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rot="5400000">
            <a:off x="6179355" y="2678901"/>
            <a:ext cx="1071570" cy="158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rot="5400000" flipH="1" flipV="1">
            <a:off x="5322099" y="2321711"/>
            <a:ext cx="785818" cy="158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rot="5400000" flipH="1" flipV="1">
            <a:off x="6535751" y="3250405"/>
            <a:ext cx="1786744" cy="794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flipV="1">
            <a:off x="5286380" y="2714620"/>
            <a:ext cx="785818" cy="7143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6000760" y="4143380"/>
            <a:ext cx="2214578" cy="7143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flipV="1">
            <a:off x="5286380" y="4500570"/>
            <a:ext cx="500066" cy="4286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 rot="5400000">
            <a:off x="6107917" y="2250273"/>
            <a:ext cx="1357322" cy="114300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/>
          <p:nvPr/>
        </p:nvCxnSpPr>
        <p:spPr>
          <a:xfrm rot="10800000">
            <a:off x="6000760" y="4500570"/>
            <a:ext cx="214314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šipka 29"/>
          <p:cNvCxnSpPr/>
          <p:nvPr/>
        </p:nvCxnSpPr>
        <p:spPr>
          <a:xfrm rot="16200000" flipV="1">
            <a:off x="5179223" y="2821777"/>
            <a:ext cx="1000132" cy="78581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7858148" y="3357562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+mj-lt"/>
              </a:rPr>
              <a:t>h</a:t>
            </a:r>
            <a:r>
              <a:rPr lang="el-GR" sz="2800" dirty="0" smtClean="0">
                <a:latin typeface="+mj-lt"/>
                <a:cs typeface="Lucida Sans Unicode"/>
              </a:rPr>
              <a:t>ν</a:t>
            </a:r>
            <a:endParaRPr lang="cs-CZ" sz="2800" dirty="0">
              <a:latin typeface="+mj-lt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5286380" y="5572140"/>
            <a:ext cx="3063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00B050"/>
                </a:solidFill>
              </a:rPr>
              <a:t>v</a:t>
            </a:r>
            <a:r>
              <a:rPr lang="cs-CZ" sz="2800" baseline="-25000" dirty="0" smtClean="0">
                <a:solidFill>
                  <a:srgbClr val="00B050"/>
                </a:solidFill>
              </a:rPr>
              <a:t>0</a:t>
            </a:r>
            <a:r>
              <a:rPr lang="cs-CZ" sz="2800" dirty="0" smtClean="0">
                <a:solidFill>
                  <a:srgbClr val="00B050"/>
                </a:solidFill>
              </a:rPr>
              <a:t>-</a:t>
            </a:r>
            <a:r>
              <a:rPr lang="cs-CZ" sz="2800" dirty="0" err="1" smtClean="0">
                <a:solidFill>
                  <a:srgbClr val="00B050"/>
                </a:solidFill>
              </a:rPr>
              <a:t>v</a:t>
            </a:r>
            <a:r>
              <a:rPr lang="cs-CZ" sz="2800" baseline="-25000" dirty="0" err="1" smtClean="0">
                <a:solidFill>
                  <a:srgbClr val="00B050"/>
                </a:solidFill>
              </a:rPr>
              <a:t>D</a:t>
            </a:r>
            <a:r>
              <a:rPr lang="cs-CZ" sz="2800" baseline="-25000" dirty="0" smtClean="0">
                <a:solidFill>
                  <a:srgbClr val="00B050"/>
                </a:solidFill>
              </a:rPr>
              <a:t>          </a:t>
            </a:r>
            <a:r>
              <a:rPr lang="cs-CZ" sz="2800" dirty="0" smtClean="0">
                <a:solidFill>
                  <a:srgbClr val="00B0F0"/>
                </a:solidFill>
              </a:rPr>
              <a:t>v</a:t>
            </a:r>
            <a:r>
              <a:rPr lang="cs-CZ" sz="2800" baseline="-25000" dirty="0" smtClean="0">
                <a:solidFill>
                  <a:srgbClr val="00B0F0"/>
                </a:solidFill>
              </a:rPr>
              <a:t>0      </a:t>
            </a:r>
            <a:r>
              <a:rPr lang="cs-CZ" sz="2800" dirty="0" err="1" smtClean="0">
                <a:solidFill>
                  <a:srgbClr val="FF0000"/>
                </a:solidFill>
              </a:rPr>
              <a:t>v</a:t>
            </a:r>
            <a:r>
              <a:rPr lang="cs-CZ" sz="2800" baseline="-25000" dirty="0" err="1" smtClean="0">
                <a:solidFill>
                  <a:srgbClr val="FF0000"/>
                </a:solidFill>
              </a:rPr>
              <a:t>0</a:t>
            </a:r>
            <a:r>
              <a:rPr lang="cs-CZ" sz="2800" dirty="0" smtClean="0">
                <a:solidFill>
                  <a:srgbClr val="FF0000"/>
                </a:solidFill>
              </a:rPr>
              <a:t>+</a:t>
            </a:r>
            <a:r>
              <a:rPr lang="cs-CZ" sz="2800" dirty="0" err="1" smtClean="0">
                <a:solidFill>
                  <a:srgbClr val="FF0000"/>
                </a:solidFill>
              </a:rPr>
              <a:t>v</a:t>
            </a:r>
            <a:r>
              <a:rPr lang="cs-CZ" sz="2800" baseline="-25000" dirty="0" err="1" smtClean="0">
                <a:solidFill>
                  <a:srgbClr val="FF0000"/>
                </a:solidFill>
              </a:rPr>
              <a:t>D</a:t>
            </a:r>
            <a:endParaRPr lang="cs-CZ" sz="2800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Saturace absorpce na nehomogenně rozšířené čáře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D184F1-E001-47B1-9593-DCBF9D8A89A3}" type="slidenum">
              <a:rPr lang="cs-CZ" smtClean="0"/>
              <a:pPr/>
              <a:t>35</a:t>
            </a:fld>
            <a:endParaRPr lang="cs-CZ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38564" y="1526913"/>
            <a:ext cx="8476840" cy="518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Saturační i sondovací paprsek rovnoběžné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D184F1-E001-47B1-9593-DCBF9D8A89A3}" type="slidenum">
              <a:rPr lang="cs-CZ" smtClean="0"/>
              <a:pPr/>
              <a:t>36</a:t>
            </a:fld>
            <a:endParaRPr lang="cs-CZ"/>
          </a:p>
        </p:txBody>
      </p:sp>
      <p:grpSp>
        <p:nvGrpSpPr>
          <p:cNvPr id="75" name="Skupina 74"/>
          <p:cNvGrpSpPr/>
          <p:nvPr/>
        </p:nvGrpSpPr>
        <p:grpSpPr>
          <a:xfrm>
            <a:off x="1643042" y="3643314"/>
            <a:ext cx="5787272" cy="2452046"/>
            <a:chOff x="1713686" y="4144174"/>
            <a:chExt cx="5787272" cy="2452046"/>
          </a:xfrm>
        </p:grpSpPr>
        <p:cxnSp>
          <p:nvCxnSpPr>
            <p:cNvPr id="52" name="Přímá spojovací šipka 51"/>
            <p:cNvCxnSpPr/>
            <p:nvPr/>
          </p:nvCxnSpPr>
          <p:spPr>
            <a:xfrm rot="5400000" flipH="1" flipV="1">
              <a:off x="857224" y="5000636"/>
              <a:ext cx="1714512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ovací šipka 53"/>
            <p:cNvCxnSpPr/>
            <p:nvPr/>
          </p:nvCxnSpPr>
          <p:spPr>
            <a:xfrm>
              <a:off x="1714480" y="5857892"/>
              <a:ext cx="5786478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Volný tvar 55"/>
            <p:cNvSpPr/>
            <p:nvPr/>
          </p:nvSpPr>
          <p:spPr>
            <a:xfrm>
              <a:off x="1750646" y="4235938"/>
              <a:ext cx="5470770" cy="1659467"/>
            </a:xfrm>
            <a:custGeom>
              <a:avLst/>
              <a:gdLst>
                <a:gd name="connsiteX0" fmla="*/ 0 w 5470770"/>
                <a:gd name="connsiteY0" fmla="*/ 1609970 h 1659467"/>
                <a:gd name="connsiteX1" fmla="*/ 656492 w 5470770"/>
                <a:gd name="connsiteY1" fmla="*/ 1563077 h 1659467"/>
                <a:gd name="connsiteX2" fmla="*/ 1367692 w 5470770"/>
                <a:gd name="connsiteY2" fmla="*/ 1031631 h 1659467"/>
                <a:gd name="connsiteX3" fmla="*/ 2250831 w 5470770"/>
                <a:gd name="connsiteY3" fmla="*/ 70339 h 1659467"/>
                <a:gd name="connsiteX4" fmla="*/ 2844800 w 5470770"/>
                <a:gd name="connsiteY4" fmla="*/ 609600 h 1659467"/>
                <a:gd name="connsiteX5" fmla="*/ 3720123 w 5470770"/>
                <a:gd name="connsiteY5" fmla="*/ 1375508 h 1659467"/>
                <a:gd name="connsiteX6" fmla="*/ 5189416 w 5470770"/>
                <a:gd name="connsiteY6" fmla="*/ 1500554 h 1659467"/>
                <a:gd name="connsiteX7" fmla="*/ 5408246 w 5470770"/>
                <a:gd name="connsiteY7" fmla="*/ 1500554 h 1659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70770" h="1659467">
                  <a:moveTo>
                    <a:pt x="0" y="1609970"/>
                  </a:moveTo>
                  <a:cubicBezTo>
                    <a:pt x="214271" y="1634718"/>
                    <a:pt x="428543" y="1659467"/>
                    <a:pt x="656492" y="1563077"/>
                  </a:cubicBezTo>
                  <a:cubicBezTo>
                    <a:pt x="884441" y="1466687"/>
                    <a:pt x="1101969" y="1280421"/>
                    <a:pt x="1367692" y="1031631"/>
                  </a:cubicBezTo>
                  <a:cubicBezTo>
                    <a:pt x="1633415" y="782841"/>
                    <a:pt x="2004646" y="140678"/>
                    <a:pt x="2250831" y="70339"/>
                  </a:cubicBezTo>
                  <a:cubicBezTo>
                    <a:pt x="2497016" y="0"/>
                    <a:pt x="2599918" y="392072"/>
                    <a:pt x="2844800" y="609600"/>
                  </a:cubicBezTo>
                  <a:cubicBezTo>
                    <a:pt x="3089682" y="827128"/>
                    <a:pt x="3329354" y="1227016"/>
                    <a:pt x="3720123" y="1375508"/>
                  </a:cubicBezTo>
                  <a:cubicBezTo>
                    <a:pt x="4110892" y="1524000"/>
                    <a:pt x="4908062" y="1479713"/>
                    <a:pt x="5189416" y="1500554"/>
                  </a:cubicBezTo>
                  <a:cubicBezTo>
                    <a:pt x="5470770" y="1521395"/>
                    <a:pt x="5439508" y="1510974"/>
                    <a:pt x="5408246" y="1500554"/>
                  </a:cubicBezTo>
                </a:path>
              </a:pathLst>
            </a:cu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8" name="Přímá spojovací čára 57"/>
            <p:cNvCxnSpPr/>
            <p:nvPr/>
          </p:nvCxnSpPr>
          <p:spPr>
            <a:xfrm rot="5400000">
              <a:off x="3107521" y="5107793"/>
              <a:ext cx="1928826" cy="1588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Volný tvar 58"/>
            <p:cNvSpPr/>
            <p:nvPr/>
          </p:nvSpPr>
          <p:spPr>
            <a:xfrm>
              <a:off x="4286248" y="4429132"/>
              <a:ext cx="939149" cy="1462365"/>
            </a:xfrm>
            <a:custGeom>
              <a:avLst/>
              <a:gdLst>
                <a:gd name="connsiteX0" fmla="*/ 0 w 939149"/>
                <a:gd name="connsiteY0" fmla="*/ 640862 h 725528"/>
                <a:gd name="connsiteX1" fmla="*/ 226646 w 939149"/>
                <a:gd name="connsiteY1" fmla="*/ 625231 h 725528"/>
                <a:gd name="connsiteX2" fmla="*/ 367323 w 939149"/>
                <a:gd name="connsiteY2" fmla="*/ 39077 h 725528"/>
                <a:gd name="connsiteX3" fmla="*/ 523631 w 939149"/>
                <a:gd name="connsiteY3" fmla="*/ 390769 h 725528"/>
                <a:gd name="connsiteX4" fmla="*/ 633046 w 939149"/>
                <a:gd name="connsiteY4" fmla="*/ 648677 h 725528"/>
                <a:gd name="connsiteX5" fmla="*/ 890954 w 939149"/>
                <a:gd name="connsiteY5" fmla="*/ 664308 h 725528"/>
                <a:gd name="connsiteX6" fmla="*/ 922216 w 939149"/>
                <a:gd name="connsiteY6" fmla="*/ 656493 h 72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9149" h="725528">
                  <a:moveTo>
                    <a:pt x="0" y="640862"/>
                  </a:moveTo>
                  <a:cubicBezTo>
                    <a:pt x="82713" y="683195"/>
                    <a:pt x="165426" y="725528"/>
                    <a:pt x="226646" y="625231"/>
                  </a:cubicBezTo>
                  <a:cubicBezTo>
                    <a:pt x="287866" y="524934"/>
                    <a:pt x="317826" y="78154"/>
                    <a:pt x="367323" y="39077"/>
                  </a:cubicBezTo>
                  <a:cubicBezTo>
                    <a:pt x="416820" y="0"/>
                    <a:pt x="479344" y="289169"/>
                    <a:pt x="523631" y="390769"/>
                  </a:cubicBezTo>
                  <a:cubicBezTo>
                    <a:pt x="567918" y="492369"/>
                    <a:pt x="571825" y="603087"/>
                    <a:pt x="633046" y="648677"/>
                  </a:cubicBezTo>
                  <a:cubicBezTo>
                    <a:pt x="694267" y="694267"/>
                    <a:pt x="842759" y="663005"/>
                    <a:pt x="890954" y="664308"/>
                  </a:cubicBezTo>
                  <a:cubicBezTo>
                    <a:pt x="939149" y="665611"/>
                    <a:pt x="930682" y="661052"/>
                    <a:pt x="922216" y="656493"/>
                  </a:cubicBezTo>
                </a:path>
              </a:pathLst>
            </a:cu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1" name="Přímá spojovací čára 60"/>
            <p:cNvCxnSpPr>
              <a:stCxn id="59" idx="2"/>
            </p:cNvCxnSpPr>
            <p:nvPr/>
          </p:nvCxnSpPr>
          <p:spPr>
            <a:xfrm flipH="1">
              <a:off x="4639041" y="4507895"/>
              <a:ext cx="14530" cy="1492873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Přímá spojovací čára 62"/>
            <p:cNvCxnSpPr/>
            <p:nvPr/>
          </p:nvCxnSpPr>
          <p:spPr>
            <a:xfrm rot="5400000">
              <a:off x="4004160" y="5306476"/>
              <a:ext cx="1358116" cy="79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ovéPole 71"/>
            <p:cNvSpPr txBox="1"/>
            <p:nvPr/>
          </p:nvSpPr>
          <p:spPr>
            <a:xfrm>
              <a:off x="3785388" y="6073000"/>
              <a:ext cx="5485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800" dirty="0" smtClean="0">
                  <a:solidFill>
                    <a:srgbClr val="00B0F0"/>
                  </a:solidFill>
                  <a:latin typeface="Lucida Sans Unicode"/>
                  <a:cs typeface="Lucida Sans Unicode"/>
                </a:rPr>
                <a:t>λ</a:t>
              </a:r>
              <a:r>
                <a:rPr lang="cs-CZ" sz="2800" baseline="-25000" dirty="0" smtClean="0">
                  <a:solidFill>
                    <a:srgbClr val="00B0F0"/>
                  </a:solidFill>
                  <a:latin typeface="Lucida Sans Unicode"/>
                  <a:cs typeface="Lucida Sans Unicode"/>
                </a:rPr>
                <a:t>0</a:t>
              </a:r>
              <a:endParaRPr lang="cs-CZ" sz="2800" baseline="-25000" dirty="0">
                <a:solidFill>
                  <a:srgbClr val="00B0F0"/>
                </a:solidFill>
              </a:endParaRPr>
            </a:p>
          </p:txBody>
        </p:sp>
      </p:grpSp>
      <p:sp>
        <p:nvSpPr>
          <p:cNvPr id="73" name="TextovéPole 72"/>
          <p:cNvSpPr txBox="1"/>
          <p:nvPr/>
        </p:nvSpPr>
        <p:spPr>
          <a:xfrm>
            <a:off x="4500562" y="5572140"/>
            <a:ext cx="2568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λ</a:t>
            </a:r>
            <a:r>
              <a:rPr lang="cs-CZ" sz="2800" baseline="-25000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s</a:t>
            </a:r>
            <a:r>
              <a:rPr lang="cs-CZ" sz="2800" dirty="0" smtClean="0">
                <a:latin typeface="Lucida Sans Unicode"/>
                <a:cs typeface="Lucida Sans Unicode"/>
              </a:rPr>
              <a:t>=</a:t>
            </a:r>
            <a:r>
              <a:rPr lang="el-GR" sz="2800" dirty="0" smtClean="0">
                <a:solidFill>
                  <a:srgbClr val="00B050"/>
                </a:solidFill>
                <a:latin typeface="Lucida Sans Unicode"/>
                <a:cs typeface="Lucida Sans Unicode"/>
              </a:rPr>
              <a:t>λ</a:t>
            </a:r>
            <a:r>
              <a:rPr lang="cs-CZ" sz="2800" baseline="-25000" dirty="0" smtClean="0">
                <a:solidFill>
                  <a:srgbClr val="00B050"/>
                </a:solidFill>
                <a:latin typeface="Lucida Sans Unicode"/>
                <a:cs typeface="Lucida Sans Unicode"/>
              </a:rPr>
              <a:t>m</a:t>
            </a:r>
            <a:r>
              <a:rPr lang="cs-CZ" sz="2800" dirty="0" smtClean="0">
                <a:latin typeface="Lucida Sans Unicode"/>
                <a:cs typeface="Lucida Sans Unicode"/>
              </a:rPr>
              <a:t>=</a:t>
            </a:r>
            <a:r>
              <a:rPr lang="el-GR" sz="2800" dirty="0" smtClean="0">
                <a:solidFill>
                  <a:srgbClr val="00B0F0"/>
                </a:solidFill>
                <a:latin typeface="Lucida Sans Unicode"/>
                <a:cs typeface="Lucida Sans Unicode"/>
              </a:rPr>
              <a:t>λ</a:t>
            </a:r>
            <a:r>
              <a:rPr lang="cs-CZ" sz="2800" baseline="-25000" dirty="0" smtClean="0">
                <a:solidFill>
                  <a:srgbClr val="00B0F0"/>
                </a:solidFill>
                <a:latin typeface="Lucida Sans Unicode"/>
                <a:cs typeface="Lucida Sans Unicode"/>
              </a:rPr>
              <a:t>0</a:t>
            </a:r>
            <a:r>
              <a:rPr lang="cs-CZ" sz="2800" dirty="0" smtClean="0">
                <a:solidFill>
                  <a:srgbClr val="00B0F0"/>
                </a:solidFill>
                <a:latin typeface="Lucida Sans Unicode"/>
                <a:cs typeface="Lucida Sans Unicode"/>
              </a:rPr>
              <a:t>+</a:t>
            </a:r>
            <a:r>
              <a:rPr lang="el-GR" sz="2800" dirty="0" smtClean="0">
                <a:solidFill>
                  <a:srgbClr val="00B0F0"/>
                </a:solidFill>
                <a:latin typeface="Lucida Sans Unicode"/>
                <a:cs typeface="Lucida Sans Unicode"/>
              </a:rPr>
              <a:t>λ</a:t>
            </a:r>
            <a:r>
              <a:rPr lang="cs-CZ" sz="2800" baseline="-25000" dirty="0" smtClean="0">
                <a:solidFill>
                  <a:srgbClr val="00B0F0"/>
                </a:solidFill>
                <a:latin typeface="Lucida Sans Unicode"/>
                <a:cs typeface="Lucida Sans Unicode"/>
              </a:rPr>
              <a:t>D</a:t>
            </a:r>
            <a:endParaRPr lang="cs-CZ" sz="2800" baseline="-25000" dirty="0">
              <a:solidFill>
                <a:srgbClr val="00B0F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3857620" y="2000240"/>
            <a:ext cx="1428760" cy="4286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928662" y="2000240"/>
            <a:ext cx="785818" cy="4286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λ</a:t>
            </a:r>
            <a:r>
              <a:rPr lang="cs-CZ" sz="2800" baseline="-25000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s</a:t>
            </a:r>
            <a:endParaRPr lang="cs-CZ" sz="2800" baseline="-25000" dirty="0">
              <a:solidFill>
                <a:srgbClr val="FF0000"/>
              </a:solidFill>
            </a:endParaRPr>
          </a:p>
        </p:txBody>
      </p:sp>
      <p:cxnSp>
        <p:nvCxnSpPr>
          <p:cNvPr id="14" name="Přímá spojovací šipka 13"/>
          <p:cNvCxnSpPr>
            <a:stCxn id="8" idx="3"/>
          </p:cNvCxnSpPr>
          <p:nvPr/>
        </p:nvCxnSpPr>
        <p:spPr>
          <a:xfrm>
            <a:off x="1714480" y="2214554"/>
            <a:ext cx="6429420" cy="1588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 rot="5400000">
            <a:off x="2393141" y="2035959"/>
            <a:ext cx="428628" cy="35719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rot="16200000" flipH="1">
            <a:off x="6322231" y="2035959"/>
            <a:ext cx="428628" cy="35719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>
            <a:off x="7786710" y="2000240"/>
            <a:ext cx="357190" cy="214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/>
          <p:nvPr/>
        </p:nvCxnSpPr>
        <p:spPr>
          <a:xfrm rot="5400000">
            <a:off x="7858148" y="2214554"/>
            <a:ext cx="285752" cy="285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délník 27"/>
          <p:cNvSpPr/>
          <p:nvPr/>
        </p:nvSpPr>
        <p:spPr>
          <a:xfrm>
            <a:off x="2143108" y="3000372"/>
            <a:ext cx="714380" cy="785818"/>
          </a:xfrm>
          <a:prstGeom prst="rect">
            <a:avLst/>
          </a:prstGeom>
          <a:solidFill>
            <a:srgbClr val="97FB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rgbClr val="7030A0"/>
                </a:solidFill>
                <a:latin typeface="Lucida Sans Unicode"/>
                <a:cs typeface="Lucida Sans Unicode"/>
              </a:rPr>
              <a:t>λ</a:t>
            </a:r>
            <a:r>
              <a:rPr lang="cs-CZ" sz="2800" baseline="-25000" dirty="0" smtClean="0">
                <a:solidFill>
                  <a:srgbClr val="7030A0"/>
                </a:solidFill>
                <a:latin typeface="Lucida Sans Unicode"/>
                <a:cs typeface="Lucida Sans Unicode"/>
              </a:rPr>
              <a:t>m</a:t>
            </a:r>
            <a:endParaRPr lang="cs-CZ" sz="2800" baseline="-25000" dirty="0">
              <a:solidFill>
                <a:srgbClr val="7030A0"/>
              </a:solidFill>
            </a:endParaRPr>
          </a:p>
        </p:txBody>
      </p:sp>
      <p:cxnSp>
        <p:nvCxnSpPr>
          <p:cNvPr id="30" name="Přímá spojovací čára 29"/>
          <p:cNvCxnSpPr>
            <a:stCxn id="28" idx="0"/>
          </p:cNvCxnSpPr>
          <p:nvPr/>
        </p:nvCxnSpPr>
        <p:spPr>
          <a:xfrm rot="5400000" flipH="1" flipV="1">
            <a:off x="2178827" y="2678901"/>
            <a:ext cx="642942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čára 36"/>
          <p:cNvCxnSpPr/>
          <p:nvPr/>
        </p:nvCxnSpPr>
        <p:spPr>
          <a:xfrm>
            <a:off x="2500298" y="2357430"/>
            <a:ext cx="4143404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bdélník 40"/>
          <p:cNvSpPr/>
          <p:nvPr/>
        </p:nvSpPr>
        <p:spPr>
          <a:xfrm>
            <a:off x="6429388" y="3000372"/>
            <a:ext cx="500066" cy="714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</a:t>
            </a:r>
            <a:endParaRPr lang="cs-CZ" dirty="0"/>
          </a:p>
        </p:txBody>
      </p:sp>
      <p:cxnSp>
        <p:nvCxnSpPr>
          <p:cNvPr id="46" name="Přímá spojovací šipka 45"/>
          <p:cNvCxnSpPr>
            <a:endCxn id="41" idx="0"/>
          </p:cNvCxnSpPr>
          <p:nvPr/>
        </p:nvCxnSpPr>
        <p:spPr>
          <a:xfrm rot="16200000" flipH="1">
            <a:off x="6340884" y="2661835"/>
            <a:ext cx="642148" cy="3492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/>
          <p:cNvSpPr txBox="1"/>
          <p:nvPr/>
        </p:nvSpPr>
        <p:spPr>
          <a:xfrm>
            <a:off x="6500826" y="3071810"/>
            <a:ext cx="40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D</a:t>
            </a:r>
            <a:endParaRPr lang="cs-CZ" sz="2800" dirty="0"/>
          </a:p>
        </p:txBody>
      </p:sp>
      <p:cxnSp>
        <p:nvCxnSpPr>
          <p:cNvPr id="77" name="Přímá spojovací šipka 76"/>
          <p:cNvCxnSpPr/>
          <p:nvPr/>
        </p:nvCxnSpPr>
        <p:spPr>
          <a:xfrm rot="5400000" flipH="1" flipV="1">
            <a:off x="4286248" y="3571876"/>
            <a:ext cx="428628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ovéPole 77"/>
          <p:cNvSpPr txBox="1"/>
          <p:nvPr/>
        </p:nvSpPr>
        <p:spPr>
          <a:xfrm>
            <a:off x="4643438" y="3286124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Doppler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81" name="Přímá spojovací šipka 80"/>
          <p:cNvCxnSpPr/>
          <p:nvPr/>
        </p:nvCxnSpPr>
        <p:spPr>
          <a:xfrm>
            <a:off x="4714876" y="4357694"/>
            <a:ext cx="64294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ovéPole 81"/>
          <p:cNvSpPr txBox="1"/>
          <p:nvPr/>
        </p:nvSpPr>
        <p:spPr>
          <a:xfrm>
            <a:off x="5357818" y="4143380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Lorentz</a:t>
            </a:r>
            <a:endParaRPr lang="cs-CZ" dirty="0"/>
          </a:p>
        </p:txBody>
      </p:sp>
      <p:sp>
        <p:nvSpPr>
          <p:cNvPr id="35" name="Obdélník 34"/>
          <p:cNvSpPr/>
          <p:nvPr/>
        </p:nvSpPr>
        <p:spPr>
          <a:xfrm>
            <a:off x="3857620" y="1571612"/>
            <a:ext cx="1380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Lucida Sans Unicode"/>
                <a:cs typeface="Lucida Sans Unicode"/>
              </a:rPr>
              <a:t>λ</a:t>
            </a:r>
            <a:r>
              <a:rPr lang="cs-CZ" baseline="-25000" dirty="0" smtClean="0">
                <a:latin typeface="Lucida Sans Unicode"/>
                <a:cs typeface="Lucida Sans Unicode"/>
              </a:rPr>
              <a:t>0</a:t>
            </a:r>
            <a:r>
              <a:rPr lang="cs-CZ" dirty="0" smtClean="0">
                <a:latin typeface="Lucida Sans Unicode"/>
                <a:cs typeface="Lucida Sans Unicode"/>
              </a:rPr>
              <a:t>; </a:t>
            </a:r>
            <a:r>
              <a:rPr lang="el-GR" dirty="0" smtClean="0">
                <a:latin typeface="Lucida Sans Unicode"/>
                <a:cs typeface="Lucida Sans Unicode"/>
              </a:rPr>
              <a:t>λ</a:t>
            </a:r>
            <a:r>
              <a:rPr lang="cs-CZ" baseline="-25000" dirty="0" smtClean="0">
                <a:latin typeface="Lucida Sans Unicode"/>
                <a:cs typeface="Lucida Sans Unicode"/>
              </a:rPr>
              <a:t>0</a:t>
            </a:r>
            <a:r>
              <a:rPr lang="cs-CZ" baseline="-25000" dirty="0" smtClean="0"/>
              <a:t> </a:t>
            </a:r>
            <a:r>
              <a:rPr lang="cs-CZ" dirty="0" smtClean="0"/>
              <a:t> ± </a:t>
            </a:r>
            <a:r>
              <a:rPr lang="el-GR" dirty="0" smtClean="0">
                <a:latin typeface="Lucida Sans Unicode"/>
                <a:cs typeface="Lucida Sans Unicode"/>
              </a:rPr>
              <a:t>λ</a:t>
            </a:r>
            <a:r>
              <a:rPr lang="cs-CZ" baseline="-25000" dirty="0" smtClean="0">
                <a:latin typeface="Lucida Sans Unicode"/>
                <a:cs typeface="Lucida Sans Unicode"/>
              </a:rPr>
              <a:t>D</a:t>
            </a:r>
            <a:endParaRPr lang="cs-CZ" baseline="-2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Bennetův</a:t>
            </a:r>
            <a:r>
              <a:rPr lang="cs-CZ" dirty="0" smtClean="0"/>
              <a:t> (</a:t>
            </a:r>
            <a:r>
              <a:rPr lang="cs-CZ" dirty="0" err="1" smtClean="0"/>
              <a:t>Lambův</a:t>
            </a:r>
            <a:r>
              <a:rPr lang="cs-CZ" dirty="0" smtClean="0"/>
              <a:t>) zářez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D184F1-E001-47B1-9593-DCBF9D8A89A3}" type="slidenum">
              <a:rPr lang="cs-CZ" smtClean="0"/>
              <a:pPr/>
              <a:t>37</a:t>
            </a:fld>
            <a:endParaRPr lang="cs-CZ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85720" y="1571612"/>
            <a:ext cx="8272984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Saturační a sondovací paprsek protiběžné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D184F1-E001-47B1-9593-DCBF9D8A89A3}" type="slidenum">
              <a:rPr lang="cs-CZ" smtClean="0"/>
              <a:pPr/>
              <a:t>38</a:t>
            </a:fld>
            <a:endParaRPr lang="cs-CZ"/>
          </a:p>
        </p:txBody>
      </p:sp>
      <p:cxnSp>
        <p:nvCxnSpPr>
          <p:cNvPr id="27" name="Přímá spojovací šipka 26"/>
          <p:cNvCxnSpPr/>
          <p:nvPr/>
        </p:nvCxnSpPr>
        <p:spPr>
          <a:xfrm rot="5400000" flipH="1" flipV="1">
            <a:off x="786580" y="4499776"/>
            <a:ext cx="1714512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/>
          <p:nvPr/>
        </p:nvCxnSpPr>
        <p:spPr>
          <a:xfrm>
            <a:off x="1643836" y="5357032"/>
            <a:ext cx="5786478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Volný tvar 28"/>
          <p:cNvSpPr/>
          <p:nvPr/>
        </p:nvSpPr>
        <p:spPr>
          <a:xfrm>
            <a:off x="1680002" y="3735078"/>
            <a:ext cx="5470770" cy="1659467"/>
          </a:xfrm>
          <a:custGeom>
            <a:avLst/>
            <a:gdLst>
              <a:gd name="connsiteX0" fmla="*/ 0 w 5470770"/>
              <a:gd name="connsiteY0" fmla="*/ 1609970 h 1659467"/>
              <a:gd name="connsiteX1" fmla="*/ 656492 w 5470770"/>
              <a:gd name="connsiteY1" fmla="*/ 1563077 h 1659467"/>
              <a:gd name="connsiteX2" fmla="*/ 1367692 w 5470770"/>
              <a:gd name="connsiteY2" fmla="*/ 1031631 h 1659467"/>
              <a:gd name="connsiteX3" fmla="*/ 2250831 w 5470770"/>
              <a:gd name="connsiteY3" fmla="*/ 70339 h 1659467"/>
              <a:gd name="connsiteX4" fmla="*/ 2844800 w 5470770"/>
              <a:gd name="connsiteY4" fmla="*/ 609600 h 1659467"/>
              <a:gd name="connsiteX5" fmla="*/ 3720123 w 5470770"/>
              <a:gd name="connsiteY5" fmla="*/ 1375508 h 1659467"/>
              <a:gd name="connsiteX6" fmla="*/ 5189416 w 5470770"/>
              <a:gd name="connsiteY6" fmla="*/ 1500554 h 1659467"/>
              <a:gd name="connsiteX7" fmla="*/ 5408246 w 5470770"/>
              <a:gd name="connsiteY7" fmla="*/ 1500554 h 165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0770" h="1659467">
                <a:moveTo>
                  <a:pt x="0" y="1609970"/>
                </a:moveTo>
                <a:cubicBezTo>
                  <a:pt x="214271" y="1634718"/>
                  <a:pt x="428543" y="1659467"/>
                  <a:pt x="656492" y="1563077"/>
                </a:cubicBezTo>
                <a:cubicBezTo>
                  <a:pt x="884441" y="1466687"/>
                  <a:pt x="1101969" y="1280421"/>
                  <a:pt x="1367692" y="1031631"/>
                </a:cubicBezTo>
                <a:cubicBezTo>
                  <a:pt x="1633415" y="782841"/>
                  <a:pt x="2004646" y="140678"/>
                  <a:pt x="2250831" y="70339"/>
                </a:cubicBezTo>
                <a:cubicBezTo>
                  <a:pt x="2497016" y="0"/>
                  <a:pt x="2599918" y="392072"/>
                  <a:pt x="2844800" y="609600"/>
                </a:cubicBezTo>
                <a:cubicBezTo>
                  <a:pt x="3089682" y="827128"/>
                  <a:pt x="3329354" y="1227016"/>
                  <a:pt x="3720123" y="1375508"/>
                </a:cubicBezTo>
                <a:cubicBezTo>
                  <a:pt x="4110892" y="1524000"/>
                  <a:pt x="4908062" y="1479713"/>
                  <a:pt x="5189416" y="1500554"/>
                </a:cubicBezTo>
                <a:cubicBezTo>
                  <a:pt x="5470770" y="1521395"/>
                  <a:pt x="5439508" y="1510974"/>
                  <a:pt x="5408246" y="1500554"/>
                </a:cubicBezTo>
              </a:path>
            </a:pathLst>
          </a:cu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0" name="Přímá spojovací čára 29"/>
          <p:cNvCxnSpPr/>
          <p:nvPr/>
        </p:nvCxnSpPr>
        <p:spPr>
          <a:xfrm rot="5400000">
            <a:off x="3036877" y="4606933"/>
            <a:ext cx="1928826" cy="158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Volný tvar 30"/>
          <p:cNvSpPr/>
          <p:nvPr/>
        </p:nvSpPr>
        <p:spPr>
          <a:xfrm>
            <a:off x="2857488" y="3929066"/>
            <a:ext cx="939149" cy="1462365"/>
          </a:xfrm>
          <a:custGeom>
            <a:avLst/>
            <a:gdLst>
              <a:gd name="connsiteX0" fmla="*/ 0 w 939149"/>
              <a:gd name="connsiteY0" fmla="*/ 640862 h 725528"/>
              <a:gd name="connsiteX1" fmla="*/ 226646 w 939149"/>
              <a:gd name="connsiteY1" fmla="*/ 625231 h 725528"/>
              <a:gd name="connsiteX2" fmla="*/ 367323 w 939149"/>
              <a:gd name="connsiteY2" fmla="*/ 39077 h 725528"/>
              <a:gd name="connsiteX3" fmla="*/ 523631 w 939149"/>
              <a:gd name="connsiteY3" fmla="*/ 390769 h 725528"/>
              <a:gd name="connsiteX4" fmla="*/ 633046 w 939149"/>
              <a:gd name="connsiteY4" fmla="*/ 648677 h 725528"/>
              <a:gd name="connsiteX5" fmla="*/ 890954 w 939149"/>
              <a:gd name="connsiteY5" fmla="*/ 664308 h 725528"/>
              <a:gd name="connsiteX6" fmla="*/ 922216 w 939149"/>
              <a:gd name="connsiteY6" fmla="*/ 656493 h 72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9149" h="725528">
                <a:moveTo>
                  <a:pt x="0" y="640862"/>
                </a:moveTo>
                <a:cubicBezTo>
                  <a:pt x="82713" y="683195"/>
                  <a:pt x="165426" y="725528"/>
                  <a:pt x="226646" y="625231"/>
                </a:cubicBezTo>
                <a:cubicBezTo>
                  <a:pt x="287866" y="524934"/>
                  <a:pt x="317826" y="78154"/>
                  <a:pt x="367323" y="39077"/>
                </a:cubicBezTo>
                <a:cubicBezTo>
                  <a:pt x="416820" y="0"/>
                  <a:pt x="479344" y="289169"/>
                  <a:pt x="523631" y="390769"/>
                </a:cubicBezTo>
                <a:cubicBezTo>
                  <a:pt x="567918" y="492369"/>
                  <a:pt x="571825" y="603087"/>
                  <a:pt x="633046" y="648677"/>
                </a:cubicBezTo>
                <a:cubicBezTo>
                  <a:pt x="694267" y="694267"/>
                  <a:pt x="842759" y="663005"/>
                  <a:pt x="890954" y="664308"/>
                </a:cubicBezTo>
                <a:cubicBezTo>
                  <a:pt x="939149" y="665611"/>
                  <a:pt x="930682" y="661052"/>
                  <a:pt x="922216" y="656493"/>
                </a:cubicBezTo>
              </a:path>
            </a:pathLst>
          </a:cu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2" name="Přímá spojovací čára 31"/>
          <p:cNvCxnSpPr/>
          <p:nvPr/>
        </p:nvCxnSpPr>
        <p:spPr>
          <a:xfrm flipH="1">
            <a:off x="3225912" y="4015644"/>
            <a:ext cx="14530" cy="149287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/>
          <p:nvPr/>
        </p:nvCxnSpPr>
        <p:spPr>
          <a:xfrm rot="5400000">
            <a:off x="3964777" y="4821247"/>
            <a:ext cx="1358116" cy="7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3715538" y="5571346"/>
            <a:ext cx="548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00B0F0"/>
                </a:solidFill>
                <a:latin typeface="Lucida Sans Unicode"/>
                <a:cs typeface="Lucida Sans Unicode"/>
              </a:rPr>
              <a:t>λ</a:t>
            </a:r>
            <a:r>
              <a:rPr lang="cs-CZ" sz="2800" baseline="-25000" dirty="0" smtClean="0">
                <a:solidFill>
                  <a:srgbClr val="00B0F0"/>
                </a:solidFill>
                <a:latin typeface="Lucida Sans Unicode"/>
                <a:cs typeface="Lucida Sans Unicode"/>
              </a:rPr>
              <a:t>0</a:t>
            </a:r>
            <a:endParaRPr lang="cs-CZ" sz="2800" baseline="-25000" dirty="0">
              <a:solidFill>
                <a:srgbClr val="00B0F0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4500562" y="5572140"/>
            <a:ext cx="519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λ</a:t>
            </a:r>
            <a:r>
              <a:rPr lang="cs-CZ" sz="2800" baseline="-25000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s</a:t>
            </a:r>
            <a:endParaRPr lang="cs-CZ" sz="2800" baseline="-25000" dirty="0">
              <a:solidFill>
                <a:srgbClr val="00B0F0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1857356" y="4286256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Lorentz</a:t>
            </a:r>
            <a:endParaRPr lang="cs-CZ" dirty="0"/>
          </a:p>
        </p:txBody>
      </p:sp>
      <p:cxnSp>
        <p:nvCxnSpPr>
          <p:cNvPr id="39" name="Přímá spojovací šipka 38"/>
          <p:cNvCxnSpPr/>
          <p:nvPr/>
        </p:nvCxnSpPr>
        <p:spPr>
          <a:xfrm rot="10800000">
            <a:off x="2643174" y="4500570"/>
            <a:ext cx="50006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bdélník 39"/>
          <p:cNvSpPr/>
          <p:nvPr/>
        </p:nvSpPr>
        <p:spPr>
          <a:xfrm>
            <a:off x="1500166" y="5572140"/>
            <a:ext cx="2060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solidFill>
                  <a:srgbClr val="00B050"/>
                </a:solidFill>
                <a:latin typeface="Lucida Sans Unicode"/>
                <a:cs typeface="Lucida Sans Unicode"/>
              </a:rPr>
              <a:t>λ</a:t>
            </a:r>
            <a:r>
              <a:rPr lang="cs-CZ" sz="2800" baseline="-25000" dirty="0" smtClean="0">
                <a:solidFill>
                  <a:srgbClr val="00B050"/>
                </a:solidFill>
                <a:latin typeface="Lucida Sans Unicode"/>
                <a:cs typeface="Lucida Sans Unicode"/>
              </a:rPr>
              <a:t>m </a:t>
            </a:r>
            <a:r>
              <a:rPr lang="cs-CZ" sz="2800" dirty="0" smtClean="0">
                <a:solidFill>
                  <a:srgbClr val="00B050"/>
                </a:solidFill>
                <a:latin typeface="Lucida Sans Unicode"/>
                <a:cs typeface="Lucida Sans Unicode"/>
              </a:rPr>
              <a:t>≈</a:t>
            </a:r>
            <a:r>
              <a:rPr lang="el-GR" sz="2800" dirty="0" smtClean="0">
                <a:solidFill>
                  <a:srgbClr val="00B0F0"/>
                </a:solidFill>
                <a:latin typeface="Lucida Sans Unicode"/>
                <a:cs typeface="Lucida Sans Unicode"/>
              </a:rPr>
              <a:t> λ</a:t>
            </a:r>
            <a:r>
              <a:rPr lang="cs-CZ" sz="2800" baseline="-25000" dirty="0" smtClean="0">
                <a:solidFill>
                  <a:srgbClr val="00B0F0"/>
                </a:solidFill>
                <a:latin typeface="Lucida Sans Unicode"/>
                <a:cs typeface="Lucida Sans Unicode"/>
              </a:rPr>
              <a:t>0</a:t>
            </a:r>
            <a:r>
              <a:rPr lang="cs-CZ" sz="2800" dirty="0" smtClean="0">
                <a:solidFill>
                  <a:srgbClr val="00B0F0"/>
                </a:solidFill>
                <a:latin typeface="Lucida Sans Unicode"/>
                <a:cs typeface="Lucida Sans Unicode"/>
              </a:rPr>
              <a:t>-</a:t>
            </a:r>
            <a:r>
              <a:rPr lang="el-GR" sz="2800" dirty="0" smtClean="0">
                <a:solidFill>
                  <a:srgbClr val="00B0F0"/>
                </a:solidFill>
                <a:latin typeface="Lucida Sans Unicode"/>
                <a:cs typeface="Lucida Sans Unicode"/>
              </a:rPr>
              <a:t>λ</a:t>
            </a:r>
            <a:r>
              <a:rPr lang="cs-CZ" sz="2800" baseline="-25000" dirty="0" smtClean="0">
                <a:solidFill>
                  <a:srgbClr val="00B0F0"/>
                </a:solidFill>
                <a:latin typeface="Lucida Sans Unicode"/>
                <a:cs typeface="Lucida Sans Unicode"/>
              </a:rPr>
              <a:t>D</a:t>
            </a:r>
            <a:endParaRPr lang="cs-CZ" sz="2800" dirty="0"/>
          </a:p>
        </p:txBody>
      </p:sp>
      <p:grpSp>
        <p:nvGrpSpPr>
          <p:cNvPr id="42" name="Skupina 41"/>
          <p:cNvGrpSpPr/>
          <p:nvPr/>
        </p:nvGrpSpPr>
        <p:grpSpPr>
          <a:xfrm>
            <a:off x="928662" y="1571612"/>
            <a:ext cx="7215238" cy="2428892"/>
            <a:chOff x="928662" y="1571612"/>
            <a:chExt cx="7215238" cy="2428892"/>
          </a:xfrm>
        </p:grpSpPr>
        <p:sp>
          <p:nvSpPr>
            <p:cNvPr id="7" name="Obdélník 6"/>
            <p:cNvSpPr/>
            <p:nvPr/>
          </p:nvSpPr>
          <p:spPr>
            <a:xfrm>
              <a:off x="3857620" y="2000240"/>
              <a:ext cx="1428760" cy="4286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928662" y="2000240"/>
              <a:ext cx="785818" cy="42862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dirty="0" smtClean="0">
                  <a:solidFill>
                    <a:srgbClr val="FF0000"/>
                  </a:solidFill>
                  <a:latin typeface="Lucida Sans Unicode"/>
                  <a:cs typeface="Lucida Sans Unicode"/>
                </a:rPr>
                <a:t>λ</a:t>
              </a:r>
              <a:r>
                <a:rPr lang="cs-CZ" sz="2800" baseline="-25000" dirty="0" smtClean="0">
                  <a:solidFill>
                    <a:srgbClr val="FF0000"/>
                  </a:solidFill>
                  <a:latin typeface="Lucida Sans Unicode"/>
                  <a:cs typeface="Lucida Sans Unicode"/>
                </a:rPr>
                <a:t>s</a:t>
              </a:r>
              <a:endParaRPr lang="cs-CZ" sz="28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Přímá spojovací šipka 8"/>
            <p:cNvCxnSpPr>
              <a:stCxn id="8" idx="3"/>
            </p:cNvCxnSpPr>
            <p:nvPr/>
          </p:nvCxnSpPr>
          <p:spPr>
            <a:xfrm>
              <a:off x="1714480" y="2214554"/>
              <a:ext cx="642942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ovací čára 9"/>
            <p:cNvCxnSpPr/>
            <p:nvPr/>
          </p:nvCxnSpPr>
          <p:spPr>
            <a:xfrm rot="5400000">
              <a:off x="2393141" y="2035959"/>
              <a:ext cx="428628" cy="35719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ovací čára 10"/>
            <p:cNvCxnSpPr/>
            <p:nvPr/>
          </p:nvCxnSpPr>
          <p:spPr>
            <a:xfrm rot="16200000" flipH="1">
              <a:off x="6322231" y="2035959"/>
              <a:ext cx="428628" cy="35719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čára 11"/>
            <p:cNvCxnSpPr/>
            <p:nvPr/>
          </p:nvCxnSpPr>
          <p:spPr>
            <a:xfrm>
              <a:off x="7786710" y="2000240"/>
              <a:ext cx="357190" cy="2143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2"/>
            <p:cNvCxnSpPr/>
            <p:nvPr/>
          </p:nvCxnSpPr>
          <p:spPr>
            <a:xfrm rot="5400000">
              <a:off x="7858148" y="2214554"/>
              <a:ext cx="285752" cy="2857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bdélník 13"/>
            <p:cNvSpPr/>
            <p:nvPr/>
          </p:nvSpPr>
          <p:spPr>
            <a:xfrm>
              <a:off x="6286512" y="3071810"/>
              <a:ext cx="714380" cy="785818"/>
            </a:xfrm>
            <a:prstGeom prst="rect">
              <a:avLst/>
            </a:prstGeom>
            <a:solidFill>
              <a:srgbClr val="97FBC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dirty="0" smtClean="0">
                  <a:solidFill>
                    <a:srgbClr val="7030A0"/>
                  </a:solidFill>
                  <a:latin typeface="Lucida Sans Unicode"/>
                  <a:cs typeface="Lucida Sans Unicode"/>
                </a:rPr>
                <a:t>λ</a:t>
              </a:r>
              <a:r>
                <a:rPr lang="cs-CZ" sz="2800" baseline="-25000" dirty="0" smtClean="0">
                  <a:solidFill>
                    <a:srgbClr val="7030A0"/>
                  </a:solidFill>
                  <a:latin typeface="Lucida Sans Unicode"/>
                  <a:cs typeface="Lucida Sans Unicode"/>
                </a:rPr>
                <a:t>m</a:t>
              </a:r>
              <a:endParaRPr lang="cs-CZ" sz="2800" baseline="-25000" dirty="0">
                <a:solidFill>
                  <a:srgbClr val="7030A0"/>
                </a:solidFill>
              </a:endParaRPr>
            </a:p>
          </p:txBody>
        </p:sp>
        <p:cxnSp>
          <p:nvCxnSpPr>
            <p:cNvPr id="16" name="Přímá spojovací čára 15"/>
            <p:cNvCxnSpPr/>
            <p:nvPr/>
          </p:nvCxnSpPr>
          <p:spPr>
            <a:xfrm>
              <a:off x="2500298" y="2357430"/>
              <a:ext cx="4143404" cy="15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bdélník 16"/>
            <p:cNvSpPr/>
            <p:nvPr/>
          </p:nvSpPr>
          <p:spPr>
            <a:xfrm>
              <a:off x="2285984" y="3000372"/>
              <a:ext cx="500066" cy="7143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D</a:t>
              </a:r>
              <a:endParaRPr lang="cs-CZ" dirty="0"/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2357422" y="3071810"/>
              <a:ext cx="4010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dirty="0" smtClean="0"/>
                <a:t>D</a:t>
              </a:r>
              <a:endParaRPr lang="cs-CZ" sz="2800" dirty="0"/>
            </a:p>
          </p:txBody>
        </p:sp>
        <p:cxnSp>
          <p:nvCxnSpPr>
            <p:cNvPr id="20" name="Přímá spojovací šipka 19"/>
            <p:cNvCxnSpPr/>
            <p:nvPr/>
          </p:nvCxnSpPr>
          <p:spPr>
            <a:xfrm rot="5400000" flipH="1" flipV="1">
              <a:off x="4286248" y="3571876"/>
              <a:ext cx="428628" cy="42862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ovéPole 20"/>
            <p:cNvSpPr txBox="1"/>
            <p:nvPr/>
          </p:nvSpPr>
          <p:spPr>
            <a:xfrm>
              <a:off x="4643438" y="3286124"/>
              <a:ext cx="9364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solidFill>
                    <a:schemeClr val="accent2">
                      <a:lumMod val="75000"/>
                    </a:schemeClr>
                  </a:solidFill>
                </a:rPr>
                <a:t>Doppler</a:t>
              </a:r>
              <a:endParaRPr lang="cs-CZ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23" name="Přímá spojovací šipka 22"/>
            <p:cNvCxnSpPr/>
            <p:nvPr/>
          </p:nvCxnSpPr>
          <p:spPr>
            <a:xfrm rot="5400000">
              <a:off x="2179621" y="2678107"/>
              <a:ext cx="642942" cy="158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ovací čára 24"/>
            <p:cNvCxnSpPr>
              <a:endCxn id="14" idx="0"/>
            </p:cNvCxnSpPr>
            <p:nvPr/>
          </p:nvCxnSpPr>
          <p:spPr>
            <a:xfrm rot="5400000">
              <a:off x="6286512" y="2714620"/>
              <a:ext cx="714380" cy="15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bdélník 40"/>
            <p:cNvSpPr/>
            <p:nvPr/>
          </p:nvSpPr>
          <p:spPr>
            <a:xfrm>
              <a:off x="3857620" y="1571612"/>
              <a:ext cx="13805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 smtClean="0">
                  <a:latin typeface="Lucida Sans Unicode"/>
                  <a:cs typeface="Lucida Sans Unicode"/>
                </a:rPr>
                <a:t>λ</a:t>
              </a:r>
              <a:r>
                <a:rPr lang="cs-CZ" baseline="-25000" dirty="0" smtClean="0">
                  <a:latin typeface="Lucida Sans Unicode"/>
                  <a:cs typeface="Lucida Sans Unicode"/>
                </a:rPr>
                <a:t>0</a:t>
              </a:r>
              <a:r>
                <a:rPr lang="cs-CZ" dirty="0" smtClean="0">
                  <a:latin typeface="Lucida Sans Unicode"/>
                  <a:cs typeface="Lucida Sans Unicode"/>
                </a:rPr>
                <a:t>; </a:t>
              </a:r>
              <a:r>
                <a:rPr lang="el-GR" dirty="0" smtClean="0">
                  <a:latin typeface="Lucida Sans Unicode"/>
                  <a:cs typeface="Lucida Sans Unicode"/>
                </a:rPr>
                <a:t>λ</a:t>
              </a:r>
              <a:r>
                <a:rPr lang="cs-CZ" baseline="-25000" dirty="0" smtClean="0">
                  <a:latin typeface="Lucida Sans Unicode"/>
                  <a:cs typeface="Lucida Sans Unicode"/>
                </a:rPr>
                <a:t>0</a:t>
              </a:r>
              <a:r>
                <a:rPr lang="cs-CZ" baseline="-25000" dirty="0" smtClean="0"/>
                <a:t> </a:t>
              </a:r>
              <a:r>
                <a:rPr lang="cs-CZ" dirty="0" smtClean="0"/>
                <a:t> ± </a:t>
              </a:r>
              <a:r>
                <a:rPr lang="el-GR" dirty="0" smtClean="0">
                  <a:latin typeface="Lucida Sans Unicode"/>
                  <a:cs typeface="Lucida Sans Unicode"/>
                </a:rPr>
                <a:t>λ</a:t>
              </a:r>
              <a:r>
                <a:rPr lang="cs-CZ" baseline="-25000" dirty="0" smtClean="0">
                  <a:latin typeface="Lucida Sans Unicode"/>
                  <a:cs typeface="Lucida Sans Unicode"/>
                </a:rPr>
                <a:t>D</a:t>
              </a:r>
              <a:endParaRPr lang="cs-CZ" baseline="-25000" dirty="0" smtClean="0"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Konečné řešení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D184F1-E001-47B1-9593-DCBF9D8A89A3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857620" y="2500306"/>
            <a:ext cx="1428760" cy="4286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928662" y="2500306"/>
            <a:ext cx="785818" cy="4286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λ</a:t>
            </a:r>
            <a:r>
              <a:rPr lang="cs-CZ" sz="2800" baseline="-25000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s</a:t>
            </a:r>
            <a:endParaRPr lang="cs-CZ" sz="2800" baseline="-25000" dirty="0">
              <a:solidFill>
                <a:srgbClr val="FF0000"/>
              </a:solidFill>
            </a:endParaRPr>
          </a:p>
        </p:txBody>
      </p:sp>
      <p:cxnSp>
        <p:nvCxnSpPr>
          <p:cNvPr id="9" name="Přímá spojovací šipka 8"/>
          <p:cNvCxnSpPr>
            <a:stCxn id="8" idx="3"/>
          </p:cNvCxnSpPr>
          <p:nvPr/>
        </p:nvCxnSpPr>
        <p:spPr>
          <a:xfrm>
            <a:off x="1714480" y="2714620"/>
            <a:ext cx="6429420" cy="1588"/>
          </a:xfrm>
          <a:prstGeom prst="straightConnector1">
            <a:avLst/>
          </a:prstGeom>
          <a:ln w="28575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rot="5400000">
            <a:off x="2393141" y="2536025"/>
            <a:ext cx="428628" cy="35719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 rot="5400000">
            <a:off x="6357950" y="2500306"/>
            <a:ext cx="642942" cy="64294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7786710" y="2500306"/>
            <a:ext cx="357190" cy="214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 rot="5400000">
            <a:off x="7858148" y="2714620"/>
            <a:ext cx="285752" cy="285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2500298" y="2857496"/>
            <a:ext cx="4143404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2285984" y="3500438"/>
            <a:ext cx="500066" cy="714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357422" y="3571876"/>
            <a:ext cx="40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D</a:t>
            </a:r>
            <a:endParaRPr lang="cs-CZ" sz="2800" dirty="0"/>
          </a:p>
        </p:txBody>
      </p:sp>
      <p:cxnSp>
        <p:nvCxnSpPr>
          <p:cNvPr id="20" name="Přímá spojovací šipka 19"/>
          <p:cNvCxnSpPr/>
          <p:nvPr/>
        </p:nvCxnSpPr>
        <p:spPr>
          <a:xfrm rot="5400000">
            <a:off x="2179621" y="3178173"/>
            <a:ext cx="642942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 21"/>
          <p:cNvSpPr/>
          <p:nvPr/>
        </p:nvSpPr>
        <p:spPr>
          <a:xfrm>
            <a:off x="3857620" y="2071678"/>
            <a:ext cx="1380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Lucida Sans Unicode"/>
                <a:cs typeface="Lucida Sans Unicode"/>
              </a:rPr>
              <a:t>λ</a:t>
            </a:r>
            <a:r>
              <a:rPr lang="cs-CZ" baseline="-25000" dirty="0" smtClean="0">
                <a:latin typeface="Lucida Sans Unicode"/>
                <a:cs typeface="Lucida Sans Unicode"/>
              </a:rPr>
              <a:t>0</a:t>
            </a:r>
            <a:r>
              <a:rPr lang="cs-CZ" dirty="0" smtClean="0">
                <a:latin typeface="Lucida Sans Unicode"/>
                <a:cs typeface="Lucida Sans Unicode"/>
              </a:rPr>
              <a:t>; </a:t>
            </a:r>
            <a:r>
              <a:rPr lang="el-GR" dirty="0" smtClean="0">
                <a:latin typeface="Lucida Sans Unicode"/>
                <a:cs typeface="Lucida Sans Unicode"/>
              </a:rPr>
              <a:t>λ</a:t>
            </a:r>
            <a:r>
              <a:rPr lang="cs-CZ" baseline="-25000" dirty="0" smtClean="0">
                <a:latin typeface="Lucida Sans Unicode"/>
                <a:cs typeface="Lucida Sans Unicode"/>
              </a:rPr>
              <a:t>0</a:t>
            </a:r>
            <a:r>
              <a:rPr lang="cs-CZ" baseline="-25000" dirty="0" smtClean="0"/>
              <a:t> </a:t>
            </a:r>
            <a:r>
              <a:rPr lang="cs-CZ" dirty="0" smtClean="0"/>
              <a:t> ± </a:t>
            </a:r>
            <a:r>
              <a:rPr lang="el-GR" dirty="0" smtClean="0">
                <a:latin typeface="Lucida Sans Unicode"/>
                <a:cs typeface="Lucida Sans Unicode"/>
              </a:rPr>
              <a:t>λ</a:t>
            </a:r>
            <a:r>
              <a:rPr lang="cs-CZ" baseline="-25000" dirty="0" smtClean="0">
                <a:latin typeface="Lucida Sans Unicode"/>
                <a:cs typeface="Lucida Sans Unicode"/>
              </a:rPr>
              <a:t>D</a:t>
            </a:r>
            <a:endParaRPr lang="cs-CZ" baseline="-25000" dirty="0" smtClean="0"/>
          </a:p>
        </p:txBody>
      </p:sp>
      <p:cxnSp>
        <p:nvCxnSpPr>
          <p:cNvPr id="27" name="Přímá spojovací čára 26"/>
          <p:cNvCxnSpPr/>
          <p:nvPr/>
        </p:nvCxnSpPr>
        <p:spPr>
          <a:xfrm rot="16200000" flipH="1">
            <a:off x="6500826" y="1643050"/>
            <a:ext cx="357190" cy="35719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/>
          <p:nvPr/>
        </p:nvCxnSpPr>
        <p:spPr>
          <a:xfrm rot="5400000" flipH="1" flipV="1">
            <a:off x="2500298" y="1643050"/>
            <a:ext cx="357190" cy="35719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 rot="5400000" flipH="1" flipV="1">
            <a:off x="6107917" y="2321711"/>
            <a:ext cx="107157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/>
          <p:nvPr/>
        </p:nvCxnSpPr>
        <p:spPr>
          <a:xfrm rot="10800000">
            <a:off x="2714612" y="1785926"/>
            <a:ext cx="392909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čára 36"/>
          <p:cNvCxnSpPr/>
          <p:nvPr/>
        </p:nvCxnSpPr>
        <p:spPr>
          <a:xfrm rot="5400000">
            <a:off x="2322497" y="2178041"/>
            <a:ext cx="785024" cy="79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čára 38"/>
          <p:cNvCxnSpPr/>
          <p:nvPr/>
        </p:nvCxnSpPr>
        <p:spPr>
          <a:xfrm rot="10800000">
            <a:off x="1714480" y="2571744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šipka 42"/>
          <p:cNvCxnSpPr/>
          <p:nvPr/>
        </p:nvCxnSpPr>
        <p:spPr>
          <a:xfrm>
            <a:off x="1714480" y="2571744"/>
            <a:ext cx="1000132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rot="5400000" flipH="1" flipV="1">
            <a:off x="4714876" y="4500570"/>
            <a:ext cx="428628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5143504" y="4286256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Doppler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2" name="Přímá spojovací šipka 51"/>
          <p:cNvCxnSpPr/>
          <p:nvPr/>
        </p:nvCxnSpPr>
        <p:spPr>
          <a:xfrm rot="5400000" flipH="1" flipV="1">
            <a:off x="928662" y="4929198"/>
            <a:ext cx="1571636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ovací šipka 53"/>
          <p:cNvCxnSpPr/>
          <p:nvPr/>
        </p:nvCxnSpPr>
        <p:spPr>
          <a:xfrm>
            <a:off x="1714480" y="5715016"/>
            <a:ext cx="5072098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Volný tvar 55"/>
          <p:cNvSpPr/>
          <p:nvPr/>
        </p:nvSpPr>
        <p:spPr>
          <a:xfrm>
            <a:off x="1914769" y="4396966"/>
            <a:ext cx="4581118" cy="1367692"/>
          </a:xfrm>
          <a:custGeom>
            <a:avLst/>
            <a:gdLst>
              <a:gd name="connsiteX0" fmla="*/ 0 w 4581118"/>
              <a:gd name="connsiteY0" fmla="*/ 1241344 h 1367692"/>
              <a:gd name="connsiteX1" fmla="*/ 726831 w 4581118"/>
              <a:gd name="connsiteY1" fmla="*/ 1233528 h 1367692"/>
              <a:gd name="connsiteX2" fmla="*/ 1586523 w 4581118"/>
              <a:gd name="connsiteY2" fmla="*/ 436359 h 1367692"/>
              <a:gd name="connsiteX3" fmla="*/ 2180493 w 4581118"/>
              <a:gd name="connsiteY3" fmla="*/ 6513 h 1367692"/>
              <a:gd name="connsiteX4" fmla="*/ 2688493 w 4581118"/>
              <a:gd name="connsiteY4" fmla="*/ 397282 h 1367692"/>
              <a:gd name="connsiteX5" fmla="*/ 3157416 w 4581118"/>
              <a:gd name="connsiteY5" fmla="*/ 913097 h 1367692"/>
              <a:gd name="connsiteX6" fmla="*/ 3610708 w 4581118"/>
              <a:gd name="connsiteY6" fmla="*/ 1194451 h 1367692"/>
              <a:gd name="connsiteX7" fmla="*/ 4431323 w 4581118"/>
              <a:gd name="connsiteY7" fmla="*/ 1249159 h 1367692"/>
              <a:gd name="connsiteX8" fmla="*/ 4509477 w 4581118"/>
              <a:gd name="connsiteY8" fmla="*/ 1249159 h 1367692"/>
              <a:gd name="connsiteX9" fmla="*/ 4509477 w 4581118"/>
              <a:gd name="connsiteY9" fmla="*/ 1249159 h 1367692"/>
              <a:gd name="connsiteX10" fmla="*/ 4517293 w 4581118"/>
              <a:gd name="connsiteY10" fmla="*/ 1249159 h 136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81118" h="1367692">
                <a:moveTo>
                  <a:pt x="0" y="1241344"/>
                </a:moveTo>
                <a:cubicBezTo>
                  <a:pt x="231205" y="1304518"/>
                  <a:pt x="462411" y="1367692"/>
                  <a:pt x="726831" y="1233528"/>
                </a:cubicBezTo>
                <a:cubicBezTo>
                  <a:pt x="991252" y="1099364"/>
                  <a:pt x="1344246" y="640861"/>
                  <a:pt x="1586523" y="436359"/>
                </a:cubicBezTo>
                <a:cubicBezTo>
                  <a:pt x="1828800" y="231857"/>
                  <a:pt x="1996832" y="13026"/>
                  <a:pt x="2180493" y="6513"/>
                </a:cubicBezTo>
                <a:cubicBezTo>
                  <a:pt x="2364154" y="0"/>
                  <a:pt x="2525673" y="246185"/>
                  <a:pt x="2688493" y="397282"/>
                </a:cubicBezTo>
                <a:cubicBezTo>
                  <a:pt x="2851314" y="548379"/>
                  <a:pt x="3003714" y="780236"/>
                  <a:pt x="3157416" y="913097"/>
                </a:cubicBezTo>
                <a:cubicBezTo>
                  <a:pt x="3311118" y="1045958"/>
                  <a:pt x="3398390" y="1138441"/>
                  <a:pt x="3610708" y="1194451"/>
                </a:cubicBezTo>
                <a:cubicBezTo>
                  <a:pt x="3823026" y="1250461"/>
                  <a:pt x="4281528" y="1240041"/>
                  <a:pt x="4431323" y="1249159"/>
                </a:cubicBezTo>
                <a:cubicBezTo>
                  <a:pt x="4581118" y="1258277"/>
                  <a:pt x="4509477" y="1249159"/>
                  <a:pt x="4509477" y="1249159"/>
                </a:cubicBezTo>
                <a:lnTo>
                  <a:pt x="4509477" y="1249159"/>
                </a:lnTo>
                <a:lnTo>
                  <a:pt x="4517293" y="1249159"/>
                </a:lnTo>
              </a:path>
            </a:pathLst>
          </a:cu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Volný tvar 58"/>
          <p:cNvSpPr/>
          <p:nvPr/>
        </p:nvSpPr>
        <p:spPr>
          <a:xfrm>
            <a:off x="3714744" y="4286256"/>
            <a:ext cx="939149" cy="1462365"/>
          </a:xfrm>
          <a:custGeom>
            <a:avLst/>
            <a:gdLst>
              <a:gd name="connsiteX0" fmla="*/ 0 w 939149"/>
              <a:gd name="connsiteY0" fmla="*/ 640862 h 725528"/>
              <a:gd name="connsiteX1" fmla="*/ 226646 w 939149"/>
              <a:gd name="connsiteY1" fmla="*/ 625231 h 725528"/>
              <a:gd name="connsiteX2" fmla="*/ 367323 w 939149"/>
              <a:gd name="connsiteY2" fmla="*/ 39077 h 725528"/>
              <a:gd name="connsiteX3" fmla="*/ 523631 w 939149"/>
              <a:gd name="connsiteY3" fmla="*/ 390769 h 725528"/>
              <a:gd name="connsiteX4" fmla="*/ 633046 w 939149"/>
              <a:gd name="connsiteY4" fmla="*/ 648677 h 725528"/>
              <a:gd name="connsiteX5" fmla="*/ 890954 w 939149"/>
              <a:gd name="connsiteY5" fmla="*/ 664308 h 725528"/>
              <a:gd name="connsiteX6" fmla="*/ 922216 w 939149"/>
              <a:gd name="connsiteY6" fmla="*/ 656493 h 72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9149" h="725528">
                <a:moveTo>
                  <a:pt x="0" y="640862"/>
                </a:moveTo>
                <a:cubicBezTo>
                  <a:pt x="82713" y="683195"/>
                  <a:pt x="165426" y="725528"/>
                  <a:pt x="226646" y="625231"/>
                </a:cubicBezTo>
                <a:cubicBezTo>
                  <a:pt x="287866" y="524934"/>
                  <a:pt x="317826" y="78154"/>
                  <a:pt x="367323" y="39077"/>
                </a:cubicBezTo>
                <a:cubicBezTo>
                  <a:pt x="416820" y="0"/>
                  <a:pt x="479344" y="289169"/>
                  <a:pt x="523631" y="390769"/>
                </a:cubicBezTo>
                <a:cubicBezTo>
                  <a:pt x="567918" y="492369"/>
                  <a:pt x="571825" y="603087"/>
                  <a:pt x="633046" y="648677"/>
                </a:cubicBezTo>
                <a:cubicBezTo>
                  <a:pt x="694267" y="694267"/>
                  <a:pt x="842759" y="663005"/>
                  <a:pt x="890954" y="664308"/>
                </a:cubicBezTo>
                <a:cubicBezTo>
                  <a:pt x="939149" y="665611"/>
                  <a:pt x="930682" y="661052"/>
                  <a:pt x="922216" y="656493"/>
                </a:cubicBezTo>
              </a:path>
            </a:pathLst>
          </a:cu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1" name="Přímá spojovací čára 60"/>
          <p:cNvCxnSpPr/>
          <p:nvPr/>
        </p:nvCxnSpPr>
        <p:spPr>
          <a:xfrm rot="5400000">
            <a:off x="3273843" y="5051986"/>
            <a:ext cx="164307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bdélník 61"/>
          <p:cNvSpPr/>
          <p:nvPr/>
        </p:nvSpPr>
        <p:spPr>
          <a:xfrm>
            <a:off x="3171084" y="5858991"/>
            <a:ext cx="1890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λ</a:t>
            </a:r>
            <a:r>
              <a:rPr lang="cs-CZ" sz="2800" baseline="-25000" dirty="0" smtClean="0">
                <a:solidFill>
                  <a:srgbClr val="FF0000"/>
                </a:solidFill>
                <a:latin typeface="Lucida Sans Unicode"/>
                <a:cs typeface="Lucida Sans Unicode"/>
              </a:rPr>
              <a:t>s</a:t>
            </a:r>
            <a:r>
              <a:rPr lang="cs-CZ" sz="2800" dirty="0" smtClean="0">
                <a:latin typeface="Lucida Sans Unicode"/>
                <a:cs typeface="Lucida Sans Unicode"/>
              </a:rPr>
              <a:t>=</a:t>
            </a:r>
            <a:r>
              <a:rPr lang="el-GR" sz="2800" dirty="0" smtClean="0">
                <a:solidFill>
                  <a:srgbClr val="00B050"/>
                </a:solidFill>
                <a:latin typeface="Lucida Sans Unicode"/>
                <a:cs typeface="Lucida Sans Unicode"/>
              </a:rPr>
              <a:t>λ</a:t>
            </a:r>
            <a:r>
              <a:rPr lang="cs-CZ" sz="2800" baseline="-25000" dirty="0" smtClean="0">
                <a:solidFill>
                  <a:srgbClr val="00B050"/>
                </a:solidFill>
                <a:latin typeface="Lucida Sans Unicode"/>
                <a:cs typeface="Lucida Sans Unicode"/>
              </a:rPr>
              <a:t>m</a:t>
            </a:r>
            <a:r>
              <a:rPr lang="cs-CZ" sz="2800" dirty="0" smtClean="0">
                <a:latin typeface="Lucida Sans Unicode"/>
                <a:cs typeface="Lucida Sans Unicode"/>
              </a:rPr>
              <a:t>=</a:t>
            </a:r>
            <a:r>
              <a:rPr lang="el-GR" sz="2800" dirty="0" smtClean="0">
                <a:solidFill>
                  <a:srgbClr val="00B0F0"/>
                </a:solidFill>
                <a:latin typeface="Lucida Sans Unicode"/>
                <a:cs typeface="Lucida Sans Unicode"/>
              </a:rPr>
              <a:t>λ</a:t>
            </a:r>
            <a:r>
              <a:rPr lang="cs-CZ" sz="2800" baseline="-25000" dirty="0" smtClean="0">
                <a:solidFill>
                  <a:srgbClr val="00B0F0"/>
                </a:solidFill>
                <a:latin typeface="Lucida Sans Unicode"/>
                <a:cs typeface="Lucida Sans Unicode"/>
              </a:rPr>
              <a:t>0</a:t>
            </a:r>
            <a:endParaRPr lang="cs-CZ" sz="2800" dirty="0"/>
          </a:p>
        </p:txBody>
      </p:sp>
      <p:sp>
        <p:nvSpPr>
          <p:cNvPr id="64" name="Obdélník 63"/>
          <p:cNvSpPr/>
          <p:nvPr/>
        </p:nvSpPr>
        <p:spPr>
          <a:xfrm>
            <a:off x="2094002" y="4737072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Lorentz</a:t>
            </a:r>
            <a:endParaRPr lang="cs-CZ" dirty="0"/>
          </a:p>
        </p:txBody>
      </p:sp>
      <p:cxnSp>
        <p:nvCxnSpPr>
          <p:cNvPr id="66" name="Přímá spojovací šipka 65"/>
          <p:cNvCxnSpPr>
            <a:stCxn id="64" idx="3"/>
          </p:cNvCxnSpPr>
          <p:nvPr/>
        </p:nvCxnSpPr>
        <p:spPr>
          <a:xfrm>
            <a:off x="2939105" y="4921738"/>
            <a:ext cx="1046741" cy="2911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>
            <a:noAutofit/>
          </a:bodyPr>
          <a:lstStyle/>
          <a:p>
            <a:r>
              <a:rPr lang="cs-CZ" dirty="0" smtClean="0"/>
              <a:t>Absorpční spektroskopie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800" dirty="0" err="1"/>
              <a:t>Lambertův</a:t>
            </a:r>
            <a:r>
              <a:rPr lang="cs-CZ" sz="2800" dirty="0"/>
              <a:t> zákon</a:t>
            </a:r>
            <a:r>
              <a:rPr lang="cs-CZ" sz="2800" dirty="0" smtClean="0"/>
              <a:t>:</a:t>
            </a:r>
            <a:endParaRPr lang="cs-CZ" sz="2800" dirty="0"/>
          </a:p>
          <a:p>
            <a:pPr>
              <a:spcBef>
                <a:spcPct val="40000"/>
              </a:spcBef>
            </a:pPr>
            <a:r>
              <a:rPr lang="cs-CZ" sz="2800" dirty="0" err="1"/>
              <a:t>Lambertův</a:t>
            </a:r>
            <a:r>
              <a:rPr lang="cs-CZ" sz="2800" dirty="0"/>
              <a:t>-</a:t>
            </a:r>
            <a:r>
              <a:rPr lang="cs-CZ" sz="2800" dirty="0" err="1"/>
              <a:t>Beerův</a:t>
            </a:r>
            <a:r>
              <a:rPr lang="cs-CZ" sz="2800" dirty="0"/>
              <a:t> zákon: </a:t>
            </a:r>
          </a:p>
          <a:p>
            <a:pPr>
              <a:spcBef>
                <a:spcPct val="60000"/>
              </a:spcBef>
              <a:buNone/>
            </a:pPr>
            <a:endParaRPr lang="cs-CZ" sz="2800" dirty="0" smtClean="0"/>
          </a:p>
          <a:p>
            <a:pPr>
              <a:spcBef>
                <a:spcPct val="60000"/>
              </a:spcBef>
            </a:pPr>
            <a:r>
              <a:rPr lang="cs-CZ" sz="2800" dirty="0" smtClean="0"/>
              <a:t>Obecný </a:t>
            </a:r>
            <a:r>
              <a:rPr lang="cs-CZ" sz="2800" dirty="0"/>
              <a:t>vztah pro absorpci světla</a:t>
            </a:r>
          </a:p>
          <a:p>
            <a:pPr>
              <a:spcBef>
                <a:spcPct val="250000"/>
              </a:spcBef>
            </a:pPr>
            <a:r>
              <a:rPr lang="cs-CZ" sz="2800" i="1" dirty="0" err="1"/>
              <a:t>N</a:t>
            </a:r>
            <a:r>
              <a:rPr lang="cs-CZ" sz="2800" i="1" baseline="-25000" dirty="0" err="1"/>
              <a:t>n</a:t>
            </a:r>
            <a:r>
              <a:rPr lang="cs-CZ" sz="2800" baseline="-25000" dirty="0"/>
              <a:t> </a:t>
            </a:r>
            <a:r>
              <a:rPr lang="cs-CZ" sz="2800" dirty="0"/>
              <a:t>závisí na koncentraci </a:t>
            </a:r>
            <a:r>
              <a:rPr lang="cs-CZ" sz="2800" dirty="0" smtClean="0"/>
              <a:t>atomů (molekul) </a:t>
            </a:r>
            <a:r>
              <a:rPr lang="cs-CZ" sz="2800" dirty="0"/>
              <a:t>v daném stavu </a:t>
            </a:r>
            <a:r>
              <a:rPr lang="cs-CZ" sz="2800" i="1" dirty="0"/>
              <a:t>n.</a:t>
            </a:r>
            <a:endParaRPr lang="cs-CZ" sz="2800" dirty="0"/>
          </a:p>
        </p:txBody>
      </p:sp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2843808" y="2780928"/>
          <a:ext cx="194627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Rovnice" r:id="rId3" imgW="1002960" imgH="431640" progId="Equation.3">
                  <p:embed/>
                </p:oleObj>
              </mc:Choice>
              <mc:Fallback>
                <p:oleObj name="Rovnice" r:id="rId3" imgW="100296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2780928"/>
                        <a:ext cx="1946275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1115616" y="4149080"/>
          <a:ext cx="7253288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Rovnice" r:id="rId5" imgW="3365280" imgH="457200" progId="Equation.3">
                  <p:embed/>
                </p:oleObj>
              </mc:Choice>
              <mc:Fallback>
                <p:oleObj name="Rovnice" r:id="rId5" imgW="336528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4149080"/>
                        <a:ext cx="7253288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3609975" y="1628775"/>
          <a:ext cx="32893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Rovnice" r:id="rId7" imgW="1574640" imgH="241200" progId="Equation.3">
                  <p:embed/>
                </p:oleObj>
              </mc:Choice>
              <mc:Fallback>
                <p:oleObj name="Rovnice" r:id="rId7" imgW="157464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9975" y="1628775"/>
                        <a:ext cx="328930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D184F1-E001-47B1-9593-DCBF9D8A89A3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Saturační absorpční spektrometrie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D184F1-E001-47B1-9593-DCBF9D8A89A3}" type="slidenum">
              <a:rPr lang="cs-CZ" smtClean="0"/>
              <a:pPr/>
              <a:t>40</a:t>
            </a:fld>
            <a:endParaRPr lang="cs-CZ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14282" y="1600199"/>
            <a:ext cx="8885626" cy="518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Bezdopplerovská</a:t>
            </a:r>
            <a:r>
              <a:rPr lang="cs-CZ" dirty="0" smtClean="0"/>
              <a:t> spektroskopie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D184F1-E001-47B1-9593-DCBF9D8A89A3}" type="slidenum">
              <a:rPr lang="cs-CZ" smtClean="0"/>
              <a:pPr/>
              <a:t>41</a:t>
            </a:fld>
            <a:endParaRPr lang="cs-CZ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10576" y="1600200"/>
            <a:ext cx="8547704" cy="517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Experimentální uspořádání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smtClean="0"/>
              <a:t>Výsledky experimentu:</a:t>
            </a:r>
          </a:p>
          <a:p>
            <a:pPr lvl="1">
              <a:buNone/>
            </a:pPr>
            <a:r>
              <a:rPr lang="cs-CZ" dirty="0" smtClean="0">
                <a:latin typeface="Lucida Sans" pitchFamily="34" charset="0"/>
              </a:rPr>
              <a:t>Na(g),p=40</a:t>
            </a:r>
            <a:r>
              <a:rPr lang="el-GR" dirty="0" smtClean="0">
                <a:latin typeface="+mj-lt"/>
                <a:cs typeface="Lucida Sans Unicode"/>
              </a:rPr>
              <a:t>μ</a:t>
            </a:r>
            <a:r>
              <a:rPr lang="cs-CZ" dirty="0" err="1" smtClean="0">
                <a:latin typeface="Lucida Sans" pitchFamily="34" charset="0"/>
                <a:cs typeface="Lucida Sans Unicode"/>
              </a:rPr>
              <a:t>Pa</a:t>
            </a:r>
            <a:r>
              <a:rPr lang="cs-CZ" dirty="0" smtClean="0">
                <a:latin typeface="Lucida Sans" pitchFamily="34" charset="0"/>
                <a:cs typeface="Lucida Sans Unicode"/>
              </a:rPr>
              <a:t>,</a:t>
            </a:r>
          </a:p>
          <a:p>
            <a:pPr lvl="1">
              <a:buNone/>
            </a:pPr>
            <a:r>
              <a:rPr lang="cs-CZ" dirty="0" smtClean="0">
                <a:latin typeface="Lucida Sans" pitchFamily="34" charset="0"/>
                <a:cs typeface="Lucida Sans Unicode"/>
              </a:rPr>
              <a:t>t=110°C, </a:t>
            </a:r>
            <a:r>
              <a:rPr lang="el-GR" dirty="0" smtClean="0">
                <a:latin typeface="+mj-lt"/>
                <a:cs typeface="Lucida Sans Unicode"/>
              </a:rPr>
              <a:t>λ</a:t>
            </a:r>
            <a:r>
              <a:rPr lang="cs-CZ" dirty="0" smtClean="0">
                <a:latin typeface="Lucida Sans" pitchFamily="34" charset="0"/>
                <a:cs typeface="Lucida Sans Unicode"/>
              </a:rPr>
              <a:t>=589 </a:t>
            </a:r>
            <a:r>
              <a:rPr lang="cs-CZ" dirty="0" err="1" smtClean="0">
                <a:latin typeface="Lucida Sans" pitchFamily="34" charset="0"/>
                <a:cs typeface="Lucida Sans Unicode"/>
              </a:rPr>
              <a:t>nm</a:t>
            </a:r>
            <a:endParaRPr lang="cs-CZ" dirty="0" smtClean="0">
              <a:latin typeface="Lucida Sans" pitchFamily="34" charset="0"/>
              <a:cs typeface="Lucida Sans Unicode"/>
            </a:endParaRPr>
          </a:p>
          <a:p>
            <a:pPr lvl="1">
              <a:buNone/>
            </a:pPr>
            <a:r>
              <a:rPr lang="el-GR" dirty="0" smtClean="0">
                <a:latin typeface="Lucida Sans Unicode"/>
                <a:cs typeface="Lucida Sans Unicode"/>
              </a:rPr>
              <a:t>Δ</a:t>
            </a:r>
            <a:r>
              <a:rPr lang="cs-CZ" dirty="0" err="1" smtClean="0">
                <a:latin typeface="Lucida Sans Unicode"/>
                <a:cs typeface="Lucida Sans Unicode"/>
              </a:rPr>
              <a:t>λ</a:t>
            </a:r>
            <a:r>
              <a:rPr lang="cs-CZ" baseline="-25000" dirty="0" err="1" smtClean="0">
                <a:latin typeface="Lucida Sans Unicode"/>
                <a:cs typeface="Lucida Sans Unicode"/>
              </a:rPr>
              <a:t>DOP</a:t>
            </a:r>
            <a:r>
              <a:rPr lang="cs-CZ" dirty="0" smtClean="0">
                <a:latin typeface="Lucida Sans Unicode"/>
                <a:cs typeface="Lucida Sans Unicode"/>
              </a:rPr>
              <a:t> ≅1,7 </a:t>
            </a:r>
            <a:r>
              <a:rPr lang="cs-CZ" dirty="0" err="1" smtClean="0">
                <a:latin typeface="Lucida Sans Unicode"/>
                <a:cs typeface="Lucida Sans Unicode"/>
              </a:rPr>
              <a:t>pm</a:t>
            </a:r>
            <a:r>
              <a:rPr lang="cs-CZ" dirty="0" smtClean="0">
                <a:latin typeface="Lucida Sans Unicode"/>
                <a:cs typeface="Lucida Sans Unicode"/>
              </a:rPr>
              <a:t> </a:t>
            </a:r>
          </a:p>
          <a:p>
            <a:pPr lvl="1">
              <a:buNone/>
            </a:pPr>
            <a:r>
              <a:rPr lang="cs-CZ" dirty="0" smtClean="0">
                <a:latin typeface="Lucida Sans Unicode"/>
                <a:cs typeface="Lucida Sans Unicode"/>
              </a:rPr>
              <a:t>	(1500 MHz)</a:t>
            </a:r>
          </a:p>
          <a:p>
            <a:pPr lvl="1">
              <a:buNone/>
            </a:pPr>
            <a:r>
              <a:rPr lang="el-GR" dirty="0" smtClean="0">
                <a:latin typeface="Lucida Sans Unicode"/>
                <a:cs typeface="Lucida Sans Unicode"/>
              </a:rPr>
              <a:t>Δ</a:t>
            </a:r>
            <a:r>
              <a:rPr lang="cs-CZ" dirty="0" err="1" smtClean="0">
                <a:latin typeface="Lucida Sans Unicode"/>
                <a:cs typeface="Lucida Sans Unicode"/>
              </a:rPr>
              <a:t>λ</a:t>
            </a:r>
            <a:r>
              <a:rPr lang="cs-CZ" baseline="-25000" dirty="0" err="1" smtClean="0">
                <a:latin typeface="Lucida Sans Unicode"/>
                <a:cs typeface="Lucida Sans Unicode"/>
              </a:rPr>
              <a:t>LAS</a:t>
            </a:r>
            <a:r>
              <a:rPr lang="cs-CZ" dirty="0" smtClean="0">
                <a:latin typeface="Lucida Sans Unicode"/>
                <a:cs typeface="Lucida Sans Unicode"/>
              </a:rPr>
              <a:t> ≅0,008 </a:t>
            </a:r>
            <a:r>
              <a:rPr lang="cs-CZ" dirty="0" err="1" smtClean="0">
                <a:latin typeface="Lucida Sans Unicode"/>
                <a:cs typeface="Lucida Sans Unicode"/>
              </a:rPr>
              <a:t>pm</a:t>
            </a:r>
            <a:r>
              <a:rPr lang="cs-CZ" dirty="0" smtClean="0">
                <a:latin typeface="Lucida Sans Unicode"/>
                <a:cs typeface="Lucida Sans Unicode"/>
              </a:rPr>
              <a:t> </a:t>
            </a:r>
          </a:p>
          <a:p>
            <a:pPr lvl="1">
              <a:buNone/>
            </a:pPr>
            <a:r>
              <a:rPr lang="cs-CZ" dirty="0" smtClean="0">
                <a:latin typeface="Lucida Sans Unicode"/>
                <a:cs typeface="Lucida Sans Unicode"/>
              </a:rPr>
              <a:t>	(7 MHz)</a:t>
            </a:r>
          </a:p>
          <a:p>
            <a:pPr lvl="1">
              <a:buNone/>
            </a:pPr>
            <a:r>
              <a:rPr lang="el-GR" dirty="0" smtClean="0">
                <a:latin typeface="Lucida Sans Unicode"/>
                <a:cs typeface="Lucida Sans Unicode"/>
              </a:rPr>
              <a:t>Δ</a:t>
            </a:r>
            <a:r>
              <a:rPr lang="cs-CZ" dirty="0" err="1" smtClean="0">
                <a:latin typeface="Lucida Sans Unicode"/>
                <a:cs typeface="Lucida Sans Unicode"/>
              </a:rPr>
              <a:t>λ</a:t>
            </a:r>
            <a:r>
              <a:rPr lang="cs-CZ" baseline="-25000" dirty="0" err="1" smtClean="0">
                <a:latin typeface="Lucida Sans Unicode"/>
                <a:cs typeface="Lucida Sans Unicode"/>
              </a:rPr>
              <a:t>EXP</a:t>
            </a:r>
            <a:r>
              <a:rPr lang="cs-CZ" dirty="0" smtClean="0">
                <a:latin typeface="Lucida Sans Unicode"/>
                <a:cs typeface="Lucida Sans Unicode"/>
              </a:rPr>
              <a:t>≅0,068 </a:t>
            </a:r>
            <a:r>
              <a:rPr lang="cs-CZ" dirty="0" err="1" smtClean="0">
                <a:latin typeface="Lucida Sans Unicode"/>
                <a:cs typeface="Lucida Sans Unicode"/>
              </a:rPr>
              <a:t>pm</a:t>
            </a:r>
            <a:r>
              <a:rPr lang="cs-CZ" dirty="0" smtClean="0">
                <a:latin typeface="Lucida Sans Unicode"/>
                <a:cs typeface="Lucida Sans Unicode"/>
              </a:rPr>
              <a:t> </a:t>
            </a:r>
          </a:p>
          <a:p>
            <a:pPr lvl="1">
              <a:buNone/>
            </a:pPr>
            <a:r>
              <a:rPr lang="cs-CZ" dirty="0" smtClean="0">
                <a:latin typeface="Lucida Sans Unicode"/>
                <a:cs typeface="Lucida Sans Unicode"/>
              </a:rPr>
              <a:t>	(40 MHz)</a:t>
            </a:r>
          </a:p>
          <a:p>
            <a:pPr lvl="1">
              <a:buNone/>
            </a:pPr>
            <a:r>
              <a:rPr lang="el-GR" dirty="0" smtClean="0">
                <a:latin typeface="Lucida Sans Unicode"/>
                <a:cs typeface="Lucida Sans Unicode"/>
              </a:rPr>
              <a:t>Δ</a:t>
            </a:r>
            <a:r>
              <a:rPr lang="cs-CZ" dirty="0" err="1" smtClean="0">
                <a:latin typeface="Lucida Sans Unicode"/>
                <a:cs typeface="Lucida Sans Unicode"/>
              </a:rPr>
              <a:t>λ</a:t>
            </a:r>
            <a:r>
              <a:rPr lang="cs-CZ" baseline="-25000" dirty="0" err="1" smtClean="0">
                <a:latin typeface="Lucida Sans Unicode"/>
                <a:cs typeface="Lucida Sans Unicode"/>
              </a:rPr>
              <a:t>NAT</a:t>
            </a:r>
            <a:r>
              <a:rPr lang="cs-CZ" dirty="0" smtClean="0">
                <a:latin typeface="Lucida Sans Unicode"/>
                <a:cs typeface="Lucida Sans Unicode"/>
              </a:rPr>
              <a:t> ≅0,01 </a:t>
            </a:r>
            <a:r>
              <a:rPr lang="cs-CZ" dirty="0" err="1" smtClean="0">
                <a:latin typeface="Lucida Sans Unicode"/>
                <a:cs typeface="Lucida Sans Unicode"/>
              </a:rPr>
              <a:t>pm</a:t>
            </a:r>
            <a:r>
              <a:rPr lang="cs-CZ" dirty="0" smtClean="0">
                <a:latin typeface="Lucida Sans Unicode"/>
                <a:cs typeface="Lucida Sans Unicode"/>
              </a:rPr>
              <a:t> (≈</a:t>
            </a:r>
            <a:r>
              <a:rPr lang="el-GR" dirty="0" smtClean="0">
                <a:latin typeface="Lucida Sans Unicode"/>
                <a:cs typeface="Lucida Sans Unicode"/>
              </a:rPr>
              <a:t>τ</a:t>
            </a:r>
            <a:r>
              <a:rPr lang="cs-CZ" dirty="0" smtClean="0">
                <a:latin typeface="Lucida Sans Unicode"/>
                <a:cs typeface="Lucida Sans Unicode"/>
              </a:rPr>
              <a:t>=16 </a:t>
            </a:r>
            <a:r>
              <a:rPr lang="cs-CZ" dirty="0" err="1" smtClean="0">
                <a:latin typeface="Lucida Sans Unicode"/>
                <a:cs typeface="Lucida Sans Unicode"/>
              </a:rPr>
              <a:t>ns</a:t>
            </a:r>
            <a:r>
              <a:rPr lang="cs-CZ" dirty="0" smtClean="0">
                <a:latin typeface="Lucida Sans Unicode"/>
                <a:cs typeface="Lucida Sans Unicode"/>
              </a:rPr>
              <a:t>)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75D184F1-E001-47B1-9593-DCBF9D8A89A3}" type="slidenum">
              <a:rPr lang="cs-CZ" smtClean="0"/>
              <a:pPr/>
              <a:t>42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211960" y="1556792"/>
            <a:ext cx="4807927" cy="280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lum bright="-10000" contrast="20000"/>
          </a:blip>
          <a:srcRect l="61325" t="12353" b="42029"/>
          <a:stretch/>
        </p:blipFill>
        <p:spPr bwMode="auto">
          <a:xfrm>
            <a:off x="5004048" y="4316704"/>
            <a:ext cx="3343081" cy="235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Apparatus for Doppler-free saturated absorption spectroscopy of I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and Na</a:t>
            </a:r>
            <a:endParaRPr lang="cs-CZ" sz="360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D184F1-E001-47B1-9593-DCBF9D8A89A3}" type="slidenum">
              <a:rPr lang="cs-CZ" smtClean="0"/>
              <a:pPr/>
              <a:t>43</a:t>
            </a:fld>
            <a:endParaRPr lang="cs-CZ"/>
          </a:p>
        </p:txBody>
      </p:sp>
      <p:pic>
        <p:nvPicPr>
          <p:cNvPr id="10" name="Zástupný symbol pro obsah 9" descr="fig1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7929984" cy="4634408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Doppler-Free Saturated Absorption Spectroscopy of Iodine and Sodium Using a Tunable Ring Dye Laser</a:t>
            </a:r>
            <a:endParaRPr lang="cs-CZ" sz="280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D184F1-E001-47B1-9593-DCBF9D8A89A3}" type="slidenum">
              <a:rPr lang="cs-CZ" smtClean="0"/>
              <a:pPr/>
              <a:t>44</a:t>
            </a:fld>
            <a:endParaRPr lang="cs-CZ"/>
          </a:p>
        </p:txBody>
      </p:sp>
      <p:pic>
        <p:nvPicPr>
          <p:cNvPr id="10" name="Zástupný symbol pro obsah 9" descr="dopplerfre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552092"/>
            <a:ext cx="6408712" cy="4806534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Absorpční spektrum jodu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D184F1-E001-47B1-9593-DCBF9D8A89A3}" type="slidenum">
              <a:rPr lang="cs-CZ" smtClean="0"/>
              <a:pPr/>
              <a:t>45</a:t>
            </a:fld>
            <a:endParaRPr lang="cs-CZ"/>
          </a:p>
        </p:txBody>
      </p:sp>
      <p:pic>
        <p:nvPicPr>
          <p:cNvPr id="7" name="Zástupný symbol pro obsah 6" descr="fig6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5166" b="3564"/>
          <a:stretch>
            <a:fillRect/>
          </a:stretch>
        </p:blipFill>
        <p:spPr>
          <a:xfrm>
            <a:off x="1979712" y="1556792"/>
            <a:ext cx="5067300" cy="3816424"/>
          </a:xfrm>
        </p:spPr>
      </p:pic>
      <p:sp>
        <p:nvSpPr>
          <p:cNvPr id="8" name="TextovéPole 7"/>
          <p:cNvSpPr txBox="1"/>
          <p:nvPr/>
        </p:nvSpPr>
        <p:spPr>
          <a:xfrm>
            <a:off x="467544" y="5373216"/>
            <a:ext cx="84242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dirty="0" smtClean="0"/>
              <a:t>Ordinary, Doppler broadened, (dashed line) and (b) Doppler-free (solid line) </a:t>
            </a:r>
            <a:endParaRPr lang="cs-CZ" dirty="0" smtClean="0"/>
          </a:p>
          <a:p>
            <a:pPr marL="342900" indent="-342900">
              <a:buAutoNum type="alphaLcParenBoth"/>
            </a:pPr>
            <a:r>
              <a:rPr lang="en-US" dirty="0" smtClean="0"/>
              <a:t>absorption spectra of the 5682 Å, P(117), 21-1, X --&gt; B transition of </a:t>
            </a:r>
            <a:r>
              <a:rPr lang="en-US" baseline="30000" dirty="0" smtClean="0"/>
              <a:t>127</a:t>
            </a:r>
            <a:r>
              <a:rPr lang="en-US" dirty="0" smtClean="0"/>
              <a:t>I</a:t>
            </a:r>
            <a:r>
              <a:rPr lang="en-US" baseline="-25000" dirty="0" smtClean="0"/>
              <a:t>2</a:t>
            </a:r>
            <a:r>
              <a:rPr lang="en-US" dirty="0" smtClean="0"/>
              <a:t>. </a:t>
            </a:r>
            <a:endParaRPr lang="cs-CZ" dirty="0" smtClean="0"/>
          </a:p>
          <a:p>
            <a:pPr marL="342900" indent="-342900">
              <a:buAutoNum type="alphaLcParenBoth"/>
            </a:pPr>
            <a:r>
              <a:rPr lang="en-US" dirty="0" smtClean="0"/>
              <a:t>(c) 300 MHz interferometer transmission peaks for frequency calibration of laser scan.</a:t>
            </a:r>
            <a:endParaRPr lang="cs-CZ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Stabilizace laserů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D184F1-E001-47B1-9593-DCBF9D8A89A3}" type="slidenum">
              <a:rPr lang="cs-CZ" smtClean="0"/>
              <a:pPr/>
              <a:t>46</a:t>
            </a:fld>
            <a:endParaRPr lang="cs-CZ"/>
          </a:p>
        </p:txBody>
      </p:sp>
      <p:pic>
        <p:nvPicPr>
          <p:cNvPr id="10" name="Zástupný symbol pro obsah 9" descr="img022.tif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377669" y="1571612"/>
            <a:ext cx="8766331" cy="3143272"/>
          </a:xfrm>
        </p:spPr>
      </p:pic>
      <p:sp>
        <p:nvSpPr>
          <p:cNvPr id="11" name="TextovéPole 10"/>
          <p:cNvSpPr txBox="1"/>
          <p:nvPr/>
        </p:nvSpPr>
        <p:spPr>
          <a:xfrm>
            <a:off x="642910" y="4714884"/>
            <a:ext cx="83105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L – laserové aktivní prostředí, Z – zrcadla, K = kyveta, </a:t>
            </a:r>
          </a:p>
          <a:p>
            <a:r>
              <a:rPr lang="cs-CZ" sz="2400" dirty="0" smtClean="0"/>
              <a:t>E – etalon, PP = piezoelektrický převaděč, LO – ladící obvod, </a:t>
            </a:r>
          </a:p>
          <a:p>
            <a:r>
              <a:rPr lang="cs-CZ" sz="2400" dirty="0" smtClean="0"/>
              <a:t>D – detektor, R – zpětnovazební regulace.</a:t>
            </a:r>
          </a:p>
          <a:p>
            <a:r>
              <a:rPr lang="cs-CZ" sz="2400" dirty="0" smtClean="0"/>
              <a:t>Příklad: He-Ne laser 3390 </a:t>
            </a:r>
            <a:r>
              <a:rPr lang="cs-CZ" sz="2400" dirty="0" err="1" smtClean="0"/>
              <a:t>nm</a:t>
            </a:r>
            <a:r>
              <a:rPr lang="cs-CZ" sz="2400" dirty="0" smtClean="0"/>
              <a:t>, kyveta metan, stabilizace ±0,5 Hz.</a:t>
            </a:r>
            <a:endParaRPr lang="cs-CZ" sz="24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28600"/>
            <a:ext cx="8715404" cy="990600"/>
          </a:xfrm>
        </p:spPr>
        <p:txBody>
          <a:bodyPr>
            <a:noAutofit/>
          </a:bodyPr>
          <a:lstStyle/>
          <a:p>
            <a:r>
              <a:rPr lang="cs-CZ" sz="4000" dirty="0" err="1" smtClean="0"/>
              <a:t>Subdopplerovská</a:t>
            </a:r>
            <a:r>
              <a:rPr lang="cs-CZ" sz="4000" dirty="0" smtClean="0"/>
              <a:t> spektroskopie - souhrn</a:t>
            </a:r>
            <a:endParaRPr lang="cs-CZ" sz="40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D184F1-E001-47B1-9593-DCBF9D8A89A3}" type="slidenum">
              <a:rPr lang="cs-CZ" smtClean="0"/>
              <a:pPr/>
              <a:t>47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Je-li frekvence intenzivního laserového svazku naladěna v profilu absorpční čáry mimo její střed, vytvoří se zářez do absorpční čáry znamenající pokles koeficientu absorpce (nelineární efekt) </a:t>
            </a:r>
          </a:p>
          <a:p>
            <a:r>
              <a:rPr lang="cs-CZ" dirty="0" smtClean="0"/>
              <a:t>Při experimentu je svazek laserového záření rozdělen na dva paprsky, intenzivní - saturační a slabší - testovací </a:t>
            </a:r>
          </a:p>
          <a:p>
            <a:r>
              <a:rPr lang="cs-CZ" dirty="0" smtClean="0"/>
              <a:t>Oba paprsky procházejí kyvetou proti sobě - účinky obou svazků při odladění od středu absorpční čáry leží symetricky vůči středu čáry </a:t>
            </a:r>
          </a:p>
          <a:p>
            <a:r>
              <a:rPr lang="cs-CZ" dirty="0" smtClean="0"/>
              <a:t>Při naladění laseru na střed čáry je testovací svazek v důsledku poklesu absorpce v zářezu pohlcován méně a dojde k výraznému zvýšení intenzity laserového svazku </a:t>
            </a:r>
          </a:p>
          <a:p>
            <a:r>
              <a:rPr lang="cs-CZ" dirty="0" smtClean="0"/>
              <a:t>Získá se úzký rezonanční pík, který představuje absorpční čáru vzorku zbavenou dopplerovského rozšíření </a:t>
            </a:r>
          </a:p>
          <a:p>
            <a:r>
              <a:rPr lang="cs-CZ" dirty="0" err="1" smtClean="0"/>
              <a:t>Subdopplerovská</a:t>
            </a:r>
            <a:r>
              <a:rPr lang="cs-CZ" dirty="0" smtClean="0"/>
              <a:t> spektroskopie umožňuje experimentálně odstranit rozšíření čáry výběrem částic o nulové složce rychlosti ze vzorku 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Experimentální výsledky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D184F1-E001-47B1-9593-DCBF9D8A89A3}" type="slidenum">
              <a:rPr lang="cs-CZ" smtClean="0"/>
              <a:pPr/>
              <a:t>48</a:t>
            </a:fld>
            <a:endParaRPr lang="cs-CZ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24377" y="1600200"/>
            <a:ext cx="8609512" cy="511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Dvoufotonová</a:t>
            </a:r>
            <a:r>
              <a:rPr lang="cs-CZ" dirty="0" smtClean="0"/>
              <a:t> </a:t>
            </a:r>
            <a:r>
              <a:rPr lang="cs-CZ" dirty="0" err="1" smtClean="0"/>
              <a:t>subdopplerovská</a:t>
            </a:r>
            <a:r>
              <a:rPr lang="cs-CZ" dirty="0" smtClean="0"/>
              <a:t> spektroskopie 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D184F1-E001-47B1-9593-DCBF9D8A89A3}" type="slidenum">
              <a:rPr lang="cs-CZ" smtClean="0"/>
              <a:pPr/>
              <a:t>49</a:t>
            </a:fld>
            <a:endParaRPr lang="cs-CZ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714480" y="2500306"/>
            <a:ext cx="142876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357562"/>
            <a:ext cx="159068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Přímá spojovací čára 12"/>
          <p:cNvCxnSpPr/>
          <p:nvPr/>
        </p:nvCxnSpPr>
        <p:spPr>
          <a:xfrm>
            <a:off x="1714480" y="3786190"/>
            <a:ext cx="1428760" cy="1588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1785918" y="5143512"/>
            <a:ext cx="142876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857488" y="3357562"/>
            <a:ext cx="1590680" cy="342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ovéPole 18"/>
          <p:cNvSpPr txBox="1"/>
          <p:nvPr/>
        </p:nvSpPr>
        <p:spPr>
          <a:xfrm>
            <a:off x="571472" y="3000372"/>
            <a:ext cx="1637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Lucida Sans Unicode"/>
                <a:cs typeface="Lucida Sans Unicode"/>
              </a:rPr>
              <a:t>Δ</a:t>
            </a:r>
            <a:r>
              <a:rPr lang="el-GR" sz="2400" dirty="0" smtClean="0">
                <a:latin typeface="Calibri"/>
              </a:rPr>
              <a:t>ω</a:t>
            </a:r>
            <a:r>
              <a:rPr lang="cs-CZ" sz="2400" dirty="0" smtClean="0">
                <a:latin typeface="Calibri"/>
              </a:rPr>
              <a:t>=</a:t>
            </a:r>
            <a:r>
              <a:rPr lang="el-GR" sz="2400" dirty="0" smtClean="0"/>
              <a:t>ω</a:t>
            </a:r>
            <a:r>
              <a:rPr lang="cs-CZ" sz="2400" baseline="-25000" dirty="0" smtClean="0">
                <a:latin typeface="Calibri"/>
              </a:rPr>
              <a:t>L</a:t>
            </a:r>
            <a:r>
              <a:rPr lang="cs-CZ" sz="2400" dirty="0" smtClean="0">
                <a:latin typeface="Calibri"/>
              </a:rPr>
              <a:t>(v/c)</a:t>
            </a:r>
            <a:endParaRPr lang="cs-CZ" sz="2400" dirty="0"/>
          </a:p>
        </p:txBody>
      </p:sp>
      <p:cxnSp>
        <p:nvCxnSpPr>
          <p:cNvPr id="21" name="Přímá spojovací šipka 20"/>
          <p:cNvCxnSpPr/>
          <p:nvPr/>
        </p:nvCxnSpPr>
        <p:spPr>
          <a:xfrm rot="5400000" flipH="1" flipV="1">
            <a:off x="1750993" y="4464851"/>
            <a:ext cx="1356528" cy="794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rot="5400000" flipH="1" flipV="1">
            <a:off x="1785124" y="3143248"/>
            <a:ext cx="1286678" cy="794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délník 24"/>
          <p:cNvSpPr/>
          <p:nvPr/>
        </p:nvSpPr>
        <p:spPr>
          <a:xfrm>
            <a:off x="3000364" y="3000372"/>
            <a:ext cx="1732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>
                <a:latin typeface="Lucida Sans Unicode"/>
                <a:cs typeface="Lucida Sans Unicode"/>
              </a:rPr>
              <a:t>Δ</a:t>
            </a:r>
            <a:r>
              <a:rPr lang="el-GR" sz="2400" dirty="0" smtClean="0"/>
              <a:t>ω</a:t>
            </a:r>
            <a:r>
              <a:rPr lang="cs-CZ" sz="2400" dirty="0" smtClean="0">
                <a:latin typeface="Calibri"/>
              </a:rPr>
              <a:t>=-</a:t>
            </a:r>
            <a:r>
              <a:rPr lang="el-GR" sz="2400" dirty="0" smtClean="0"/>
              <a:t>ω</a:t>
            </a:r>
            <a:r>
              <a:rPr lang="cs-CZ" sz="2400" baseline="-25000" dirty="0" smtClean="0">
                <a:latin typeface="Calibri"/>
              </a:rPr>
              <a:t>L</a:t>
            </a:r>
            <a:r>
              <a:rPr lang="cs-CZ" sz="2400" dirty="0" smtClean="0">
                <a:latin typeface="Calibri"/>
              </a:rPr>
              <a:t>(v/c)</a:t>
            </a:r>
            <a:endParaRPr lang="cs-CZ" sz="2400" dirty="0"/>
          </a:p>
        </p:txBody>
      </p:sp>
      <p:sp>
        <p:nvSpPr>
          <p:cNvPr id="26" name="Obdélník 25"/>
          <p:cNvSpPr/>
          <p:nvPr/>
        </p:nvSpPr>
        <p:spPr>
          <a:xfrm>
            <a:off x="2500298" y="4214818"/>
            <a:ext cx="486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/>
              <a:t>ω</a:t>
            </a:r>
            <a:r>
              <a:rPr lang="cs-CZ" sz="2400" baseline="-25000" dirty="0" smtClean="0">
                <a:latin typeface="Calibri"/>
              </a:rPr>
              <a:t>L</a:t>
            </a:r>
            <a:endParaRPr lang="cs-CZ" sz="2400" dirty="0"/>
          </a:p>
        </p:txBody>
      </p:sp>
      <p:sp>
        <p:nvSpPr>
          <p:cNvPr id="27" name="Obdélník 26"/>
          <p:cNvSpPr/>
          <p:nvPr/>
        </p:nvSpPr>
        <p:spPr>
          <a:xfrm>
            <a:off x="2500298" y="2786058"/>
            <a:ext cx="486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/>
              <a:t>ω</a:t>
            </a:r>
            <a:r>
              <a:rPr lang="cs-CZ" sz="2400" baseline="-25000" dirty="0" smtClean="0">
                <a:latin typeface="Calibri"/>
              </a:rPr>
              <a:t>L</a:t>
            </a:r>
            <a:endParaRPr lang="cs-CZ" sz="2400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3286116" y="492919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0</a:t>
            </a:r>
            <a:endParaRPr lang="cs-CZ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3214678" y="3643314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</a:t>
            </a:r>
            <a:endParaRPr lang="cs-CZ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3214678" y="228599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1928794" y="5572140"/>
            <a:ext cx="1048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latin typeface="Lucida Sans Unicode"/>
                <a:cs typeface="Lucida Sans Unicode"/>
              </a:rPr>
              <a:t>Δ</a:t>
            </a:r>
            <a:r>
              <a:rPr lang="el-GR" sz="2800" dirty="0" smtClean="0"/>
              <a:t>ω</a:t>
            </a:r>
            <a:r>
              <a:rPr lang="cs-CZ" sz="2800" dirty="0" smtClean="0">
                <a:latin typeface="Calibri"/>
              </a:rPr>
              <a:t>=0</a:t>
            </a:r>
            <a:endParaRPr lang="cs-CZ" sz="2800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857224" y="6000768"/>
            <a:ext cx="3042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Lucida Sans Unicode"/>
                <a:cs typeface="Lucida Sans Unicode"/>
              </a:rPr>
              <a:t>Δ</a:t>
            </a:r>
            <a:r>
              <a:rPr lang="el-GR" sz="2400" dirty="0" smtClean="0"/>
              <a:t>ω</a:t>
            </a:r>
            <a:r>
              <a:rPr lang="cs-CZ" sz="2400" dirty="0" smtClean="0"/>
              <a:t> = Dopplerův posuv</a:t>
            </a:r>
            <a:endParaRPr lang="cs-CZ" sz="2400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5143504" y="2143116"/>
            <a:ext cx="35012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latin typeface="Lucida Sans Unicode"/>
                <a:cs typeface="Lucida Sans Unicode"/>
              </a:rPr>
              <a:t>τ</a:t>
            </a:r>
            <a:r>
              <a:rPr lang="cs-CZ" sz="3200" baseline="-25000" dirty="0" smtClean="0">
                <a:latin typeface="Lucida Sans Unicode"/>
                <a:cs typeface="Lucida Sans Unicode"/>
              </a:rPr>
              <a:t>v </a:t>
            </a:r>
            <a:r>
              <a:rPr lang="cs-CZ" sz="3200" dirty="0" smtClean="0">
                <a:latin typeface="Lucida Sans Unicode"/>
                <a:cs typeface="Lucida Sans Unicode"/>
              </a:rPr>
              <a:t>≈10</a:t>
            </a:r>
            <a:r>
              <a:rPr lang="cs-CZ" sz="3200" baseline="30000" dirty="0" smtClean="0">
                <a:latin typeface="Lucida Sans Unicode"/>
                <a:cs typeface="Lucida Sans Unicode"/>
              </a:rPr>
              <a:t>-12</a:t>
            </a:r>
            <a:r>
              <a:rPr lang="cs-CZ" sz="3200" dirty="0" smtClean="0">
                <a:latin typeface="Lucida Sans Unicode"/>
                <a:cs typeface="Lucida Sans Unicode"/>
              </a:rPr>
              <a:t> s</a:t>
            </a:r>
          </a:p>
          <a:p>
            <a:r>
              <a:rPr lang="el-GR" sz="3200" dirty="0" smtClean="0"/>
              <a:t>ω</a:t>
            </a:r>
            <a:r>
              <a:rPr lang="cs-CZ" sz="3200" baseline="-25000" dirty="0" smtClean="0">
                <a:latin typeface="Calibri"/>
              </a:rPr>
              <a:t>L  </a:t>
            </a:r>
            <a:r>
              <a:rPr lang="cs-CZ" sz="3200" dirty="0" smtClean="0">
                <a:latin typeface="Calibri"/>
              </a:rPr>
              <a:t>=½ E</a:t>
            </a:r>
            <a:r>
              <a:rPr lang="cs-CZ" sz="3200" baseline="-25000" dirty="0" smtClean="0">
                <a:latin typeface="Calibri"/>
              </a:rPr>
              <a:t>01   </a:t>
            </a:r>
          </a:p>
          <a:p>
            <a:r>
              <a:rPr lang="cs-CZ" sz="3200" dirty="0" smtClean="0">
                <a:latin typeface="Calibri"/>
              </a:rPr>
              <a:t>VIS: </a:t>
            </a:r>
            <a:r>
              <a:rPr lang="el-GR" sz="3200" dirty="0" smtClean="0">
                <a:latin typeface="Lucida Sans Unicode"/>
                <a:cs typeface="Lucida Sans Unicode"/>
              </a:rPr>
              <a:t>Δλ≈</a:t>
            </a:r>
            <a:r>
              <a:rPr lang="cs-CZ" sz="3200" dirty="0" smtClean="0">
                <a:latin typeface="Lucida Sans Unicode"/>
                <a:cs typeface="Lucida Sans Unicode"/>
              </a:rPr>
              <a:t>1 </a:t>
            </a:r>
            <a:r>
              <a:rPr lang="cs-CZ" sz="3200" dirty="0" err="1" smtClean="0">
                <a:latin typeface="Lucida Sans Unicode"/>
                <a:cs typeface="Lucida Sans Unicode"/>
              </a:rPr>
              <a:t>GHz</a:t>
            </a:r>
            <a:endParaRPr lang="cs-CZ" sz="3200" dirty="0" smtClean="0">
              <a:latin typeface="Lucida Sans Unicode"/>
              <a:cs typeface="Lucida Sans Unicode"/>
            </a:endParaRPr>
          </a:p>
          <a:p>
            <a:r>
              <a:rPr lang="cs-CZ" sz="3200" dirty="0" smtClean="0">
                <a:latin typeface="Lucida Sans Unicode"/>
                <a:cs typeface="Lucida Sans Unicode"/>
              </a:rPr>
              <a:t>Ф</a:t>
            </a:r>
            <a:r>
              <a:rPr lang="cs-CZ" sz="3200" baseline="-25000" dirty="0" smtClean="0">
                <a:latin typeface="Lucida Sans Unicode"/>
                <a:cs typeface="Lucida Sans Unicode"/>
              </a:rPr>
              <a:t>L</a:t>
            </a:r>
            <a:r>
              <a:rPr lang="cs-CZ" sz="3200" dirty="0" smtClean="0">
                <a:latin typeface="Lucida Sans Unicode"/>
                <a:cs typeface="Lucida Sans Unicode"/>
              </a:rPr>
              <a:t>&lt;</a:t>
            </a:r>
            <a:r>
              <a:rPr lang="cs-CZ" sz="2400" dirty="0" smtClean="0">
                <a:latin typeface="Lucida Sans Unicode"/>
                <a:cs typeface="Lucida Sans Unicode"/>
              </a:rPr>
              <a:t>dyn. </a:t>
            </a:r>
            <a:r>
              <a:rPr lang="cs-CZ" sz="2400" dirty="0" err="1" smtClean="0">
                <a:latin typeface="Lucida Sans Unicode"/>
                <a:cs typeface="Lucida Sans Unicode"/>
              </a:rPr>
              <a:t>Starkův</a:t>
            </a:r>
            <a:r>
              <a:rPr lang="cs-CZ" sz="2400" dirty="0" smtClean="0">
                <a:latin typeface="Lucida Sans Unicode"/>
                <a:cs typeface="Lucida Sans Unicode"/>
              </a:rPr>
              <a:t> jev</a:t>
            </a:r>
          </a:p>
          <a:p>
            <a:r>
              <a:rPr lang="el-GR" sz="3200" dirty="0" smtClean="0">
                <a:latin typeface="Lucida Sans Unicode"/>
                <a:cs typeface="Lucida Sans Unicode"/>
              </a:rPr>
              <a:t>Δλ</a:t>
            </a:r>
            <a:r>
              <a:rPr lang="cs-CZ" sz="3200" baseline="-25000" dirty="0" smtClean="0">
                <a:latin typeface="Lucida Sans Unicode"/>
                <a:cs typeface="Lucida Sans Unicode"/>
              </a:rPr>
              <a:t>L</a:t>
            </a:r>
            <a:r>
              <a:rPr lang="el-GR" sz="3200" dirty="0" smtClean="0">
                <a:latin typeface="Lucida Sans Unicode"/>
                <a:cs typeface="Lucida Sans Unicode"/>
              </a:rPr>
              <a:t> ≈</a:t>
            </a:r>
            <a:r>
              <a:rPr lang="cs-CZ" sz="3200" dirty="0" smtClean="0">
                <a:latin typeface="Lucida Sans Unicode"/>
                <a:cs typeface="Lucida Sans Unicode"/>
              </a:rPr>
              <a:t> 1 MHz ⇒</a:t>
            </a:r>
          </a:p>
          <a:p>
            <a:r>
              <a:rPr lang="cs-CZ" sz="2400" dirty="0" smtClean="0">
                <a:latin typeface="Lucida Sans Unicode"/>
                <a:cs typeface="Lucida Sans Unicode"/>
              </a:rPr>
              <a:t>nutná stabilizace</a:t>
            </a:r>
          </a:p>
          <a:p>
            <a:r>
              <a:rPr lang="cs-CZ" sz="2400" dirty="0" smtClean="0">
                <a:latin typeface="Lucida Sans Unicode"/>
                <a:cs typeface="Lucida Sans Unicode"/>
              </a:rPr>
              <a:t>kombinace se </a:t>
            </a:r>
            <a:r>
              <a:rPr lang="cs-CZ" sz="2400" dirty="0" err="1" smtClean="0">
                <a:latin typeface="Lucida Sans Unicode"/>
                <a:cs typeface="Lucida Sans Unicode"/>
              </a:rPr>
              <a:t>Zeema</a:t>
            </a:r>
            <a:r>
              <a:rPr lang="cs-CZ" sz="2400" dirty="0" smtClean="0">
                <a:latin typeface="Lucida Sans Unicode"/>
                <a:cs typeface="Lucida Sans Unicode"/>
              </a:rPr>
              <a:t>-</a:t>
            </a:r>
          </a:p>
          <a:p>
            <a:r>
              <a:rPr lang="cs-CZ" sz="2400" dirty="0" smtClean="0">
                <a:latin typeface="Lucida Sans Unicode"/>
                <a:cs typeface="Lucida Sans Unicode"/>
              </a:rPr>
              <a:t>novým a </a:t>
            </a:r>
            <a:r>
              <a:rPr lang="cs-CZ" sz="2400" dirty="0" err="1" smtClean="0">
                <a:latin typeface="Lucida Sans Unicode"/>
                <a:cs typeface="Lucida Sans Unicode"/>
              </a:rPr>
              <a:t>Starkovým</a:t>
            </a:r>
            <a:r>
              <a:rPr lang="cs-CZ" sz="2400" dirty="0" smtClean="0">
                <a:latin typeface="Lucida Sans Unicode"/>
                <a:cs typeface="Lucida Sans Unicode"/>
              </a:rPr>
              <a:t> </a:t>
            </a:r>
          </a:p>
          <a:p>
            <a:r>
              <a:rPr lang="cs-CZ" sz="2400" dirty="0" smtClean="0">
                <a:latin typeface="Lucida Sans Unicode"/>
                <a:cs typeface="Lucida Sans Unicode"/>
              </a:rPr>
              <a:t>laděním</a:t>
            </a:r>
          </a:p>
          <a:p>
            <a:endParaRPr lang="cs-CZ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Absorpce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D184F1-E001-47B1-9593-DCBF9D8A89A3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346861" y="1571612"/>
            <a:ext cx="8270717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42077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Experimentální uspořádání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D184F1-E001-47B1-9593-DCBF9D8A89A3}" type="slidenum">
              <a:rPr lang="cs-CZ" smtClean="0"/>
              <a:pPr/>
              <a:t>50</a:t>
            </a:fld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928662" y="1714488"/>
            <a:ext cx="1500198" cy="71438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</a:rPr>
              <a:t>Laser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000100" y="3143248"/>
            <a:ext cx="1500198" cy="714380"/>
          </a:xfrm>
          <a:prstGeom prst="rect">
            <a:avLst/>
          </a:prstGeom>
          <a:solidFill>
            <a:srgbClr val="ECB2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Detektor </a:t>
            </a:r>
          </a:p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absorpce</a:t>
            </a:r>
            <a:endParaRPr lang="cs-CZ" sz="2000" dirty="0">
              <a:solidFill>
                <a:schemeClr val="tx1"/>
              </a:solidFill>
            </a:endParaRPr>
          </a:p>
        </p:txBody>
      </p:sp>
      <p:cxnSp>
        <p:nvCxnSpPr>
          <p:cNvPr id="9" name="Přímá spojovací čára 8"/>
          <p:cNvCxnSpPr/>
          <p:nvPr/>
        </p:nvCxnSpPr>
        <p:spPr>
          <a:xfrm rot="16200000" flipH="1">
            <a:off x="3643306" y="1857364"/>
            <a:ext cx="428628" cy="428628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 rot="16200000" flipH="1">
            <a:off x="7250925" y="1893083"/>
            <a:ext cx="428628" cy="35719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 rot="16200000" flipH="1">
            <a:off x="3643306" y="3286124"/>
            <a:ext cx="428628" cy="428628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 rot="5400000">
            <a:off x="7250925" y="3321843"/>
            <a:ext cx="428628" cy="35719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4929190" y="3143248"/>
            <a:ext cx="1571636" cy="714380"/>
          </a:xfrm>
          <a:prstGeom prst="rect">
            <a:avLst/>
          </a:prstGeom>
          <a:solidFill>
            <a:srgbClr val="97FB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Kyveta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4929190" y="4572008"/>
            <a:ext cx="1571636" cy="714380"/>
          </a:xfrm>
          <a:prstGeom prst="rect">
            <a:avLst/>
          </a:prstGeom>
          <a:solidFill>
            <a:srgbClr val="FDB1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Detektor</a:t>
            </a:r>
          </a:p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fluorescence</a:t>
            </a:r>
            <a:endParaRPr lang="cs-CZ" sz="2000" dirty="0">
              <a:solidFill>
                <a:schemeClr val="tx1"/>
              </a:solidFill>
            </a:endParaRPr>
          </a:p>
        </p:txBody>
      </p:sp>
      <p:cxnSp>
        <p:nvCxnSpPr>
          <p:cNvPr id="24" name="Přímá spojovací čára 23"/>
          <p:cNvCxnSpPr>
            <a:stCxn id="6" idx="3"/>
          </p:cNvCxnSpPr>
          <p:nvPr/>
        </p:nvCxnSpPr>
        <p:spPr>
          <a:xfrm>
            <a:off x="2428860" y="2071678"/>
            <a:ext cx="500066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čára 25"/>
          <p:cNvCxnSpPr/>
          <p:nvPr/>
        </p:nvCxnSpPr>
        <p:spPr>
          <a:xfrm rot="5400000">
            <a:off x="6715934" y="2786058"/>
            <a:ext cx="1427966" cy="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>
            <a:endCxn id="21" idx="3"/>
          </p:cNvCxnSpPr>
          <p:nvPr/>
        </p:nvCxnSpPr>
        <p:spPr>
          <a:xfrm rot="10800000">
            <a:off x="6500826" y="3500438"/>
            <a:ext cx="928694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 rot="5400000">
            <a:off x="3143240" y="2786058"/>
            <a:ext cx="142876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šipka 32"/>
          <p:cNvCxnSpPr>
            <a:endCxn id="21" idx="1"/>
          </p:cNvCxnSpPr>
          <p:nvPr/>
        </p:nvCxnSpPr>
        <p:spPr>
          <a:xfrm>
            <a:off x="3857620" y="3500438"/>
            <a:ext cx="107157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šipka 34"/>
          <p:cNvCxnSpPr>
            <a:stCxn id="21" idx="2"/>
            <a:endCxn id="22" idx="0"/>
          </p:cNvCxnSpPr>
          <p:nvPr/>
        </p:nvCxnSpPr>
        <p:spPr>
          <a:xfrm rot="5400000">
            <a:off x="5357818" y="4214818"/>
            <a:ext cx="714380" cy="1588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šipka 36"/>
          <p:cNvCxnSpPr>
            <a:endCxn id="7" idx="3"/>
          </p:cNvCxnSpPr>
          <p:nvPr/>
        </p:nvCxnSpPr>
        <p:spPr>
          <a:xfrm rot="10800000">
            <a:off x="2500298" y="3500438"/>
            <a:ext cx="1357322" cy="1588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3071802" y="3357562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A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5715008" y="3929066"/>
            <a:ext cx="479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00B0F0"/>
                </a:solidFill>
              </a:rPr>
              <a:t>FL</a:t>
            </a:r>
            <a:endParaRPr lang="cs-CZ" sz="2800" dirty="0">
              <a:solidFill>
                <a:srgbClr val="00B0F0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785786" y="5572140"/>
            <a:ext cx="7767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Detekce fluorescencí v UV-VIS a blízké IR oblasti – přechody ze vzbuzených hladin</a:t>
            </a:r>
          </a:p>
          <a:p>
            <a:r>
              <a:rPr lang="cs-CZ" dirty="0" smtClean="0"/>
              <a:t>Detekce absorpcí jednoho z budících paprsků především v IR oblasti, př. i UV-VIS</a:t>
            </a:r>
            <a:endParaRPr lang="cs-CZ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Dvoufotonová</a:t>
            </a:r>
            <a:r>
              <a:rPr lang="cs-CZ" dirty="0" smtClean="0"/>
              <a:t> spektrometrie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D184F1-E001-47B1-9593-DCBF9D8A89A3}" type="slidenum">
              <a:rPr lang="cs-CZ" smtClean="0"/>
              <a:pPr/>
              <a:t>51</a:t>
            </a:fld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18906" y="1600199"/>
            <a:ext cx="8467936" cy="513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Aplikace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D184F1-E001-47B1-9593-DCBF9D8A89A3}" type="slidenum">
              <a:rPr lang="cs-CZ" smtClean="0"/>
              <a:pPr/>
              <a:t>52</a:t>
            </a:fld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11490" y="1600200"/>
            <a:ext cx="893251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Lineární absorpce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D184F1-E001-47B1-9593-DCBF9D8A89A3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78516" y="1500174"/>
            <a:ext cx="860832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24851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Jemná struktura </a:t>
            </a:r>
            <a:r>
              <a:rPr lang="cs-CZ" dirty="0" err="1" smtClean="0"/>
              <a:t>Hg</a:t>
            </a:r>
            <a:r>
              <a:rPr lang="cs-CZ" dirty="0" smtClean="0"/>
              <a:t> I 404,7 </a:t>
            </a:r>
            <a:r>
              <a:rPr lang="cs-CZ" dirty="0" err="1" smtClean="0"/>
              <a:t>nm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00034" y="1785926"/>
            <a:ext cx="4357718" cy="4572000"/>
          </a:xfrm>
        </p:spPr>
        <p:txBody>
          <a:bodyPr>
            <a:normAutofit fontScale="92500" lnSpcReduction="20000"/>
          </a:bodyPr>
          <a:lstStyle/>
          <a:p>
            <a:pPr marL="0">
              <a:buNone/>
            </a:pPr>
            <a:r>
              <a:rPr lang="cs-CZ" dirty="0" smtClean="0"/>
              <a:t>Kolem 2/3 stabilních atomových jader má výsledný jaderný spin, způsobující jemnou strukturu čar.</a:t>
            </a:r>
          </a:p>
          <a:p>
            <a:pPr marL="0">
              <a:buNone/>
            </a:pPr>
            <a:r>
              <a:rPr lang="cs-CZ" baseline="30000" dirty="0" smtClean="0"/>
              <a:t>199</a:t>
            </a:r>
            <a:r>
              <a:rPr lang="cs-CZ" dirty="0" smtClean="0"/>
              <a:t>Hg a </a:t>
            </a:r>
            <a:r>
              <a:rPr lang="cs-CZ" baseline="30000" dirty="0" smtClean="0"/>
              <a:t>201</a:t>
            </a:r>
            <a:r>
              <a:rPr lang="cs-CZ" dirty="0" smtClean="0"/>
              <a:t>Hg mají nepárové neutrony a vykazují spinové rozštěpení. Toto je pak kombinováno s přirozenou šířkou čar a Dopplerovským rozšířením na výsledný profil. Izotopy </a:t>
            </a:r>
            <a:r>
              <a:rPr lang="cs-CZ" baseline="30000" dirty="0" smtClean="0"/>
              <a:t>198</a:t>
            </a:r>
            <a:r>
              <a:rPr lang="cs-CZ" dirty="0" smtClean="0"/>
              <a:t>Hg; </a:t>
            </a:r>
            <a:r>
              <a:rPr lang="cs-CZ" baseline="30000" dirty="0" smtClean="0"/>
              <a:t>200</a:t>
            </a:r>
            <a:r>
              <a:rPr lang="cs-CZ" dirty="0" smtClean="0"/>
              <a:t>Hg; </a:t>
            </a:r>
            <a:r>
              <a:rPr lang="cs-CZ" baseline="30000" dirty="0" smtClean="0"/>
              <a:t>202</a:t>
            </a:r>
            <a:r>
              <a:rPr lang="cs-CZ" dirty="0" smtClean="0"/>
              <a:t>Hg a </a:t>
            </a:r>
            <a:r>
              <a:rPr lang="cs-CZ" baseline="30000" dirty="0" smtClean="0"/>
              <a:t>204</a:t>
            </a:r>
            <a:r>
              <a:rPr lang="cs-CZ" dirty="0" smtClean="0"/>
              <a:t>Hg nejsou rozštěpeny.</a:t>
            </a:r>
          </a:p>
        </p:txBody>
      </p:sp>
      <p:pic>
        <p:nvPicPr>
          <p:cNvPr id="8" name="Zástupný symbol pro obsah 7" descr="img013.tif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5366129" y="1589088"/>
            <a:ext cx="2844042" cy="4572000"/>
          </a:xfrm>
        </p:spPr>
      </p:pic>
      <p:sp>
        <p:nvSpPr>
          <p:cNvPr id="5" name="Zástupný symbol pro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75D184F1-E001-47B1-9593-DCBF9D8A89A3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AAS s grafitovou kyvetou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75D184F1-E001-47B1-9593-DCBF9D8A89A3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5504" y="2928933"/>
            <a:ext cx="4282776" cy="322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7143" t="8907" r="2381" b="6473"/>
          <a:stretch>
            <a:fillRect/>
          </a:stretch>
        </p:blipFill>
        <p:spPr bwMode="auto">
          <a:xfrm>
            <a:off x="5429256" y="1643050"/>
            <a:ext cx="271464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158321"/>
            <a:ext cx="4243390" cy="321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ovéPole 10"/>
          <p:cNvSpPr txBox="1"/>
          <p:nvPr/>
        </p:nvSpPr>
        <p:spPr>
          <a:xfrm>
            <a:off x="571472" y="1857364"/>
            <a:ext cx="48451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Příklad AAS spektrometru s laserovou </a:t>
            </a:r>
          </a:p>
          <a:p>
            <a:r>
              <a:rPr lang="cs-CZ" sz="2400" dirty="0" smtClean="0"/>
              <a:t>diodou a elektrotermickým </a:t>
            </a:r>
          </a:p>
          <a:p>
            <a:r>
              <a:rPr lang="cs-CZ" sz="2400" dirty="0" err="1" smtClean="0"/>
              <a:t>atomizátorem</a:t>
            </a:r>
            <a:r>
              <a:rPr lang="cs-CZ" sz="2400" dirty="0" smtClean="0"/>
              <a:t> (grafitovou kyvetou)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AAS v laserové jiskře</a:t>
            </a:r>
            <a:endParaRPr lang="cs-CZ" dirty="0"/>
          </a:p>
        </p:txBody>
      </p:sp>
      <p:pic>
        <p:nvPicPr>
          <p:cNvPr id="9" name="Zástupný symbol pro obsah 8" descr="img016.t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57818" y="2000240"/>
            <a:ext cx="3390900" cy="2434875"/>
          </a:xfrm>
        </p:spPr>
      </p:pic>
      <p:pic>
        <p:nvPicPr>
          <p:cNvPr id="8" name="Zástupný symbol pro obsah 7" descr="Panorama_bez_nazvu1.tif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214282" y="1659859"/>
            <a:ext cx="5214974" cy="4601448"/>
          </a:xfrm>
          <a:solidFill>
            <a:schemeClr val="bg2">
              <a:lumMod val="50000"/>
            </a:schemeClr>
          </a:solidFill>
        </p:spPr>
      </p:pic>
      <p:sp>
        <p:nvSpPr>
          <p:cNvPr id="5" name="Zástupný symbol pro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75D184F1-E001-47B1-9593-DCBF9D8A89A3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5429256" y="4572008"/>
            <a:ext cx="3571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Spektrální profil absorpční </a:t>
            </a:r>
          </a:p>
          <a:p>
            <a:r>
              <a:rPr lang="cs-CZ" sz="2400" dirty="0" smtClean="0"/>
              <a:t>čáry uranu.Vzdálenost od </a:t>
            </a:r>
          </a:p>
          <a:p>
            <a:r>
              <a:rPr lang="cs-CZ" sz="2400" dirty="0" smtClean="0"/>
              <a:t>povrchu vzorku 5 mm, </a:t>
            </a:r>
          </a:p>
          <a:p>
            <a:r>
              <a:rPr lang="cs-CZ" sz="2400" dirty="0" smtClean="0"/>
              <a:t>atmosféra argon 540 </a:t>
            </a:r>
            <a:r>
              <a:rPr lang="cs-CZ" sz="2400" dirty="0" err="1" smtClean="0"/>
              <a:t>Pa</a:t>
            </a:r>
            <a:r>
              <a:rPr lang="cs-CZ" sz="2400" dirty="0"/>
              <a:t>.</a:t>
            </a:r>
            <a:r>
              <a:rPr lang="cs-CZ" sz="2400" dirty="0" smtClean="0"/>
              <a:t> 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3553</TotalTime>
  <Words>1780</Words>
  <Application>Microsoft Office PowerPoint</Application>
  <PresentationFormat>Předvádění na obrazovce (4:3)</PresentationFormat>
  <Paragraphs>452</Paragraphs>
  <Slides>52</Slides>
  <Notes>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4" baseType="lpstr">
      <vt:lpstr>Medián</vt:lpstr>
      <vt:lpstr>Rovnice</vt:lpstr>
      <vt:lpstr>Lasery – absorpční metody</vt:lpstr>
      <vt:lpstr>Lasery v AAS</vt:lpstr>
      <vt:lpstr>AAS s nízkou intenzitou záření</vt:lpstr>
      <vt:lpstr>Absorpční spektroskopie</vt:lpstr>
      <vt:lpstr>Absorpce</vt:lpstr>
      <vt:lpstr>Lineární absorpce</vt:lpstr>
      <vt:lpstr>Jemná struktura Hg I 404,7 nm</vt:lpstr>
      <vt:lpstr>AAS s grafitovou kyvetou</vt:lpstr>
      <vt:lpstr>AAS v laserové jiskře</vt:lpstr>
      <vt:lpstr>Molekulová absorpční spektroskopie</vt:lpstr>
      <vt:lpstr>Absorpční spektrometr s laserem</vt:lpstr>
      <vt:lpstr>Metody měření nízkých absorbancí</vt:lpstr>
      <vt:lpstr>Absorpční spektroskopie v dutině rezonátoru</vt:lpstr>
      <vt:lpstr>Absorpce uvnitř rezonátoru</vt:lpstr>
      <vt:lpstr>Diferenční měření</vt:lpstr>
      <vt:lpstr>Vícenásobný průchod světla</vt:lpstr>
      <vt:lpstr>Využití Fourierovy transformace</vt:lpstr>
      <vt:lpstr>Cavity Ring Down Spektroskopie</vt:lpstr>
      <vt:lpstr>Cavity Ring Down Spektroskopie</vt:lpstr>
      <vt:lpstr>Cavity Ring Down Spektroskopie</vt:lpstr>
      <vt:lpstr>Laserová absorpční spektrometrie IR s vysokým rozlišením</vt:lpstr>
      <vt:lpstr>Metody dvojí rezonance</vt:lpstr>
      <vt:lpstr>Opticko-mikrovlnná dvojí rezonance</vt:lpstr>
      <vt:lpstr>Přelaďování absorpčních hladin</vt:lpstr>
      <vt:lpstr>Přelaďování hladin – Zeemanův jev</vt:lpstr>
      <vt:lpstr>Nelineární spektroskopické metody</vt:lpstr>
      <vt:lpstr>Nelineární absorpce</vt:lpstr>
      <vt:lpstr>Saturační spektrometrie</vt:lpstr>
      <vt:lpstr>Saturační subdopplerovská spektroskopie (spektroskopie Lambova zářezu)</vt:lpstr>
      <vt:lpstr>Přirozená šířka čáry</vt:lpstr>
      <vt:lpstr>Heisenbergův princip neurčitosti</vt:lpstr>
      <vt:lpstr>Dopplerovo rozšíření </vt:lpstr>
      <vt:lpstr>Homogenní a nehomogenní rozšíření</vt:lpstr>
      <vt:lpstr>Pohyb částic v plynu</vt:lpstr>
      <vt:lpstr>Saturace absorpce na nehomogenně rozšířené čáře</vt:lpstr>
      <vt:lpstr>Saturační i sondovací paprsek rovnoběžné</vt:lpstr>
      <vt:lpstr>Bennetův (Lambův) zářez</vt:lpstr>
      <vt:lpstr>Saturační a sondovací paprsek protiběžné</vt:lpstr>
      <vt:lpstr>Konečné řešení</vt:lpstr>
      <vt:lpstr>Saturační absorpční spektrometrie</vt:lpstr>
      <vt:lpstr>Bezdopplerovská spektroskopie</vt:lpstr>
      <vt:lpstr>Experimentální uspořádání</vt:lpstr>
      <vt:lpstr>Apparatus for Doppler-free saturated absorption spectroscopy of I2 and Na</vt:lpstr>
      <vt:lpstr>Doppler-Free Saturated Absorption Spectroscopy of Iodine and Sodium Using a Tunable Ring Dye Laser</vt:lpstr>
      <vt:lpstr>Absorpční spektrum jodu</vt:lpstr>
      <vt:lpstr>Stabilizace laserů</vt:lpstr>
      <vt:lpstr>Subdopplerovská spektroskopie - souhrn</vt:lpstr>
      <vt:lpstr>Experimentální výsledky</vt:lpstr>
      <vt:lpstr>Dvoufotonová subdopplerovská spektroskopie </vt:lpstr>
      <vt:lpstr>Experimentální uspořádání</vt:lpstr>
      <vt:lpstr>Dvoufotonová spektrometrie</vt:lpstr>
      <vt:lpstr>Aplikace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Lasery – absorpční metody</dc:title>
  <dc:creator>Vítězslav Otruba</dc:creator>
  <cp:lastModifiedBy>novotny</cp:lastModifiedBy>
  <cp:revision>212</cp:revision>
  <dcterms:created xsi:type="dcterms:W3CDTF">2008-10-09T08:07:54Z</dcterms:created>
  <dcterms:modified xsi:type="dcterms:W3CDTF">2014-10-09T08:48:32Z</dcterms:modified>
</cp:coreProperties>
</file>