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53"/>
  </p:notesMasterIdLst>
  <p:sldIdLst>
    <p:sldId id="256" r:id="rId2"/>
    <p:sldId id="306" r:id="rId3"/>
    <p:sldId id="267" r:id="rId4"/>
    <p:sldId id="268" r:id="rId5"/>
    <p:sldId id="269" r:id="rId6"/>
    <p:sldId id="270" r:id="rId7"/>
    <p:sldId id="273" r:id="rId8"/>
    <p:sldId id="274" r:id="rId9"/>
    <p:sldId id="271" r:id="rId10"/>
    <p:sldId id="272" r:id="rId11"/>
    <p:sldId id="275" r:id="rId12"/>
    <p:sldId id="294" r:id="rId13"/>
    <p:sldId id="295" r:id="rId14"/>
    <p:sldId id="296" r:id="rId15"/>
    <p:sldId id="297" r:id="rId16"/>
    <p:sldId id="298" r:id="rId17"/>
    <p:sldId id="299" r:id="rId18"/>
    <p:sldId id="300" r:id="rId19"/>
    <p:sldId id="301" r:id="rId20"/>
    <p:sldId id="302" r:id="rId21"/>
    <p:sldId id="305" r:id="rId22"/>
    <p:sldId id="303" r:id="rId23"/>
    <p:sldId id="304" r:id="rId24"/>
    <p:sldId id="286" r:id="rId25"/>
    <p:sldId id="287" r:id="rId26"/>
    <p:sldId id="288" r:id="rId27"/>
    <p:sldId id="307" r:id="rId28"/>
    <p:sldId id="289" r:id="rId29"/>
    <p:sldId id="290" r:id="rId30"/>
    <p:sldId id="291" r:id="rId31"/>
    <p:sldId id="292" r:id="rId32"/>
    <p:sldId id="280" r:id="rId33"/>
    <p:sldId id="284" r:id="rId34"/>
    <p:sldId id="283" r:id="rId35"/>
    <p:sldId id="281" r:id="rId36"/>
    <p:sldId id="282" r:id="rId37"/>
    <p:sldId id="257" r:id="rId38"/>
    <p:sldId id="258" r:id="rId39"/>
    <p:sldId id="259" r:id="rId40"/>
    <p:sldId id="260" r:id="rId41"/>
    <p:sldId id="261" r:id="rId42"/>
    <p:sldId id="262" r:id="rId43"/>
    <p:sldId id="263" r:id="rId44"/>
    <p:sldId id="264" r:id="rId45"/>
    <p:sldId id="266" r:id="rId46"/>
    <p:sldId id="265" r:id="rId47"/>
    <p:sldId id="276" r:id="rId48"/>
    <p:sldId id="277" r:id="rId49"/>
    <p:sldId id="278" r:id="rId50"/>
    <p:sldId id="279" r:id="rId51"/>
    <p:sldId id="29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84"/>
      </p:cViewPr>
      <p:guideLst>
        <p:guide orient="horz" pos="2160"/>
        <p:guide pos="2880"/>
      </p:guideLst>
    </p:cSldViewPr>
  </p:slideViewPr>
  <p:notesTextViewPr>
    <p:cViewPr>
      <p:scale>
        <a:sx n="1" d="1"/>
        <a:sy n="1" d="1"/>
      </p:scale>
      <p:origin x="0" y="0"/>
    </p:cViewPr>
  </p:notesTextViewPr>
  <p:gridSpacing cx="180023" cy="18002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0A94CF-9FFE-4823-A6A7-7DA09DB97FE1}" type="datetimeFigureOut">
              <a:rPr lang="cs-CZ" smtClean="0"/>
              <a:pPr/>
              <a:t>6.11.2019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C00C8-EBC0-4B89-A982-64B19D107B28}" type="slidenum">
              <a:rPr lang="cs-CZ" smtClean="0"/>
              <a:pPr/>
              <a:t>‹#›</a:t>
            </a:fld>
            <a:endParaRPr lang="cs-CZ"/>
          </a:p>
        </p:txBody>
      </p:sp>
    </p:spTree>
    <p:extLst>
      <p:ext uri="{BB962C8B-B14F-4D97-AF65-F5344CB8AC3E}">
        <p14:creationId xmlns:p14="http://schemas.microsoft.com/office/powerpoint/2010/main" val="12787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59C00C8-EBC0-4B89-A982-64B19D107B28}" type="slidenum">
              <a:rPr lang="cs-CZ" smtClean="0"/>
              <a:pPr/>
              <a:t>5</a:t>
            </a:fld>
            <a:endParaRPr lang="cs-CZ"/>
          </a:p>
        </p:txBody>
      </p:sp>
    </p:spTree>
    <p:extLst>
      <p:ext uri="{BB962C8B-B14F-4D97-AF65-F5344CB8AC3E}">
        <p14:creationId xmlns:p14="http://schemas.microsoft.com/office/powerpoint/2010/main" val="201096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59C00C8-EBC0-4B89-A982-64B19D107B28}" type="slidenum">
              <a:rPr lang="cs-CZ" smtClean="0"/>
              <a:pPr/>
              <a:t>23</a:t>
            </a:fld>
            <a:endParaRPr lang="cs-CZ"/>
          </a:p>
        </p:txBody>
      </p:sp>
    </p:spTree>
    <p:extLst>
      <p:ext uri="{BB962C8B-B14F-4D97-AF65-F5344CB8AC3E}">
        <p14:creationId xmlns:p14="http://schemas.microsoft.com/office/powerpoint/2010/main" val="4241214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59C00C8-EBC0-4B89-A982-64B19D107B28}" type="slidenum">
              <a:rPr lang="cs-CZ" smtClean="0"/>
              <a:pPr/>
              <a:t>41</a:t>
            </a:fld>
            <a:endParaRPr lang="cs-CZ"/>
          </a:p>
        </p:txBody>
      </p:sp>
    </p:spTree>
    <p:extLst>
      <p:ext uri="{BB962C8B-B14F-4D97-AF65-F5344CB8AC3E}">
        <p14:creationId xmlns:p14="http://schemas.microsoft.com/office/powerpoint/2010/main" val="69724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cs-CZ" smtClean="0"/>
              <a:t>Kliknutím lze upravit styl.</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r>
              <a:rPr lang="en-US" smtClean="0"/>
              <a:t>2010</a:t>
            </a:r>
            <a:endParaRPr lang="en-US"/>
          </a:p>
        </p:txBody>
      </p:sp>
      <p:sp>
        <p:nvSpPr>
          <p:cNvPr id="5" name="Footer Placeholder 4"/>
          <p:cNvSpPr>
            <a:spLocks noGrp="1"/>
          </p:cNvSpPr>
          <p:nvPr>
            <p:ph type="ftr" sz="quarter" idx="11"/>
          </p:nvPr>
        </p:nvSpPr>
        <p:spPr/>
        <p:txBody>
          <a:bodyPr/>
          <a:lstStyle/>
          <a:p>
            <a:pPr algn="r"/>
            <a:r>
              <a:rPr lang="en-US" smtClean="0"/>
              <a:t>prof. Otruba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r>
              <a:rPr lang="en-US" smtClean="0"/>
              <a:t>2010</a:t>
            </a:r>
            <a:endParaRPr lang="en-US"/>
          </a:p>
        </p:txBody>
      </p:sp>
      <p:sp>
        <p:nvSpPr>
          <p:cNvPr id="5" name="Footer Placeholder 4"/>
          <p:cNvSpPr>
            <a:spLocks noGrp="1"/>
          </p:cNvSpPr>
          <p:nvPr>
            <p:ph type="ftr" sz="quarter" idx="11"/>
          </p:nvPr>
        </p:nvSpPr>
        <p:spPr/>
        <p:txBody>
          <a:bodyPr/>
          <a:lstStyle/>
          <a:p>
            <a:pPr algn="r"/>
            <a:r>
              <a:rPr lang="en-US" smtClean="0"/>
              <a:t>prof. Otruba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r>
              <a:rPr lang="en-US" smtClean="0"/>
              <a:t>2010</a:t>
            </a:r>
            <a:endParaRPr lang="en-US"/>
          </a:p>
        </p:txBody>
      </p:sp>
      <p:sp>
        <p:nvSpPr>
          <p:cNvPr id="5" name="Footer Placeholder 4"/>
          <p:cNvSpPr>
            <a:spLocks noGrp="1"/>
          </p:cNvSpPr>
          <p:nvPr>
            <p:ph type="ftr" sz="quarter" idx="11"/>
          </p:nvPr>
        </p:nvSpPr>
        <p:spPr/>
        <p:txBody>
          <a:bodyPr/>
          <a:lstStyle/>
          <a:p>
            <a:pPr algn="r"/>
            <a:r>
              <a:rPr lang="en-US" smtClean="0"/>
              <a:t>prof. Otruba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r>
              <a:rPr lang="en-US" smtClean="0"/>
              <a:t>2010</a:t>
            </a:r>
            <a:endParaRPr lang="en-US"/>
          </a:p>
        </p:txBody>
      </p:sp>
      <p:sp>
        <p:nvSpPr>
          <p:cNvPr id="5" name="Footer Placeholder 4"/>
          <p:cNvSpPr>
            <a:spLocks noGrp="1"/>
          </p:cNvSpPr>
          <p:nvPr>
            <p:ph type="ftr" sz="quarter" idx="11"/>
          </p:nvPr>
        </p:nvSpPr>
        <p:spPr/>
        <p:txBody>
          <a:bodyPr/>
          <a:lstStyle/>
          <a:p>
            <a:pPr algn="r"/>
            <a:r>
              <a:rPr lang="en-US" smtClean="0"/>
              <a:t>prof. Otruba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cs-CZ" smtClean="0"/>
              <a:t>Kliknutím lze upravit styl.</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r>
              <a:rPr lang="en-US" smtClean="0"/>
              <a:t>2010</a:t>
            </a:r>
            <a:endParaRPr lang="en-US"/>
          </a:p>
        </p:txBody>
      </p:sp>
      <p:sp>
        <p:nvSpPr>
          <p:cNvPr id="5" name="Footer Placeholder 4"/>
          <p:cNvSpPr>
            <a:spLocks noGrp="1"/>
          </p:cNvSpPr>
          <p:nvPr>
            <p:ph type="ftr" sz="quarter" idx="11"/>
          </p:nvPr>
        </p:nvSpPr>
        <p:spPr/>
        <p:txBody>
          <a:bodyPr/>
          <a:lstStyle/>
          <a:p>
            <a:pPr algn="r"/>
            <a:r>
              <a:rPr lang="en-US" smtClean="0"/>
              <a:t>prof. Otruba</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r>
              <a:rPr lang="en-US" smtClean="0"/>
              <a:t>2010</a:t>
            </a:r>
            <a:endParaRPr lang="en-US"/>
          </a:p>
        </p:txBody>
      </p:sp>
      <p:sp>
        <p:nvSpPr>
          <p:cNvPr id="6" name="Footer Placeholder 5"/>
          <p:cNvSpPr>
            <a:spLocks noGrp="1"/>
          </p:cNvSpPr>
          <p:nvPr>
            <p:ph type="ftr" sz="quarter" idx="11"/>
          </p:nvPr>
        </p:nvSpPr>
        <p:spPr/>
        <p:txBody>
          <a:bodyPr/>
          <a:lstStyle/>
          <a:p>
            <a:pPr algn="r"/>
            <a:r>
              <a:rPr lang="en-US" smtClean="0"/>
              <a:t>prof. Otruba</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r>
              <a:rPr lang="en-US" smtClean="0"/>
              <a:t>2010</a:t>
            </a:r>
            <a:endParaRPr lang="en-US"/>
          </a:p>
        </p:txBody>
      </p:sp>
      <p:sp>
        <p:nvSpPr>
          <p:cNvPr id="8" name="Footer Placeholder 7"/>
          <p:cNvSpPr>
            <a:spLocks noGrp="1"/>
          </p:cNvSpPr>
          <p:nvPr>
            <p:ph type="ftr" sz="quarter" idx="11"/>
          </p:nvPr>
        </p:nvSpPr>
        <p:spPr/>
        <p:txBody>
          <a:bodyPr/>
          <a:lstStyle/>
          <a:p>
            <a:pPr algn="r"/>
            <a:r>
              <a:rPr lang="en-US" smtClean="0"/>
              <a:t>prof. Otruba</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r>
              <a:rPr lang="en-US" smtClean="0"/>
              <a:t>2010</a:t>
            </a:r>
            <a:endParaRPr lang="en-US"/>
          </a:p>
        </p:txBody>
      </p:sp>
      <p:sp>
        <p:nvSpPr>
          <p:cNvPr id="4" name="Footer Placeholder 3"/>
          <p:cNvSpPr>
            <a:spLocks noGrp="1"/>
          </p:cNvSpPr>
          <p:nvPr>
            <p:ph type="ftr" sz="quarter" idx="11"/>
          </p:nvPr>
        </p:nvSpPr>
        <p:spPr/>
        <p:txBody>
          <a:bodyPr/>
          <a:lstStyle/>
          <a:p>
            <a:pPr algn="r"/>
            <a:r>
              <a:rPr lang="en-US" smtClean="0"/>
              <a:t>prof. Otruba</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2010</a:t>
            </a:r>
            <a:endParaRPr lang="en-US"/>
          </a:p>
        </p:txBody>
      </p:sp>
      <p:sp>
        <p:nvSpPr>
          <p:cNvPr id="3" name="Footer Placeholder 2"/>
          <p:cNvSpPr>
            <a:spLocks noGrp="1"/>
          </p:cNvSpPr>
          <p:nvPr>
            <p:ph type="ftr" sz="quarter" idx="11"/>
          </p:nvPr>
        </p:nvSpPr>
        <p:spPr/>
        <p:txBody>
          <a:bodyPr/>
          <a:lstStyle/>
          <a:p>
            <a:pPr algn="r"/>
            <a:r>
              <a:rPr lang="en-US" smtClean="0"/>
              <a:t>prof. Otruba</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cs-CZ" smtClean="0"/>
              <a:t>Kliknutím lze upravit styl.</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r>
              <a:rPr lang="en-US" smtClean="0"/>
              <a:t>2010</a:t>
            </a:r>
            <a:endParaRPr lang="en-US"/>
          </a:p>
        </p:txBody>
      </p:sp>
      <p:sp>
        <p:nvSpPr>
          <p:cNvPr id="6" name="Footer Placeholder 5"/>
          <p:cNvSpPr>
            <a:spLocks noGrp="1"/>
          </p:cNvSpPr>
          <p:nvPr>
            <p:ph type="ftr" sz="quarter" idx="11"/>
          </p:nvPr>
        </p:nvSpPr>
        <p:spPr/>
        <p:txBody>
          <a:bodyPr/>
          <a:lstStyle/>
          <a:p>
            <a:pPr algn="r"/>
            <a:r>
              <a:rPr lang="en-US" smtClean="0"/>
              <a:t>prof. Otruba</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r>
              <a:rPr lang="en-US" smtClean="0"/>
              <a:t>2010</a:t>
            </a:r>
            <a:endParaRPr lang="en-US"/>
          </a:p>
        </p:txBody>
      </p:sp>
      <p:sp>
        <p:nvSpPr>
          <p:cNvPr id="6" name="Footer Placeholder 5"/>
          <p:cNvSpPr>
            <a:spLocks noGrp="1"/>
          </p:cNvSpPr>
          <p:nvPr>
            <p:ph type="ftr" sz="quarter" idx="11"/>
          </p:nvPr>
        </p:nvSpPr>
        <p:spPr/>
        <p:txBody>
          <a:bodyPr/>
          <a:lstStyle/>
          <a:p>
            <a:pPr algn="r"/>
            <a:r>
              <a:rPr lang="en-US" smtClean="0"/>
              <a:t>prof. Otruba</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2010</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r>
              <a:rPr lang="en-US" smtClean="0"/>
              <a:t>prof. Otruba</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hyperlink" Target="http://upload.wikimedia.org/wikipedia/commons/8/8a/Ramanscattering.png" TargetMode="External"/><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cs.wikipedia.org/w/index.php?title=Stochastick%C3%BD_proces&amp;action=edit&amp;redlink=1"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4.wdp"/></Relationships>
</file>

<file path=ppt/slides/_rels/slide4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smtClean="0"/>
              <a:t>Laser </a:t>
            </a:r>
            <a:r>
              <a:rPr lang="cs-CZ" dirty="0" err="1" smtClean="0"/>
              <a:t>induced</a:t>
            </a:r>
            <a:r>
              <a:rPr lang="cs-CZ" dirty="0" smtClean="0"/>
              <a:t> </a:t>
            </a:r>
            <a:r>
              <a:rPr lang="cs-CZ" dirty="0" smtClean="0"/>
              <a:t>fluorescence</a:t>
            </a:r>
            <a:endParaRPr lang="cs-CZ" dirty="0"/>
          </a:p>
        </p:txBody>
      </p:sp>
      <p:sp>
        <p:nvSpPr>
          <p:cNvPr id="3" name="Podnadpis 2"/>
          <p:cNvSpPr>
            <a:spLocks noGrp="1"/>
          </p:cNvSpPr>
          <p:nvPr>
            <p:ph type="subTitle" idx="1"/>
          </p:nvPr>
        </p:nvSpPr>
        <p:spPr/>
        <p:txBody>
          <a:bodyPr/>
          <a:lstStyle/>
          <a:p>
            <a:r>
              <a:rPr lang="cs-CZ" dirty="0" smtClean="0"/>
              <a:t>Vítězslav Otruba</a:t>
            </a:r>
            <a:endParaRPr lang="cs-CZ" dirty="0"/>
          </a:p>
        </p:txBody>
      </p:sp>
    </p:spTree>
    <p:extLst>
      <p:ext uri="{BB962C8B-B14F-4D97-AF65-F5344CB8AC3E}">
        <p14:creationId xmlns:p14="http://schemas.microsoft.com/office/powerpoint/2010/main" val="1793519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smtClean="0"/>
              <a:t>LAF – Noble metals</a:t>
            </a:r>
            <a:endParaRPr lang="cs-CZ" dirty="0"/>
          </a:p>
        </p:txBody>
      </p:sp>
      <p:sp>
        <p:nvSpPr>
          <p:cNvPr id="3" name="Zástupný symbol pro datum 2"/>
          <p:cNvSpPr>
            <a:spLocks noGrp="1"/>
          </p:cNvSpPr>
          <p:nvPr>
            <p:ph type="dt" sz="half" idx="10"/>
          </p:nvPr>
        </p:nvSpPr>
        <p:spPr/>
        <p:txBody>
          <a:bodyPr/>
          <a:lstStyle/>
          <a:p>
            <a:r>
              <a:rPr lang="en-US" smtClean="0"/>
              <a:t>2010</a:t>
            </a:r>
            <a:endParaRPr lang="en-US"/>
          </a:p>
        </p:txBody>
      </p:sp>
      <p:sp>
        <p:nvSpPr>
          <p:cNvPr id="4" name="Zástupný symbol pro zápatí 3"/>
          <p:cNvSpPr>
            <a:spLocks noGrp="1"/>
          </p:cNvSpPr>
          <p:nvPr>
            <p:ph type="ftr" sz="quarter" idx="11"/>
          </p:nvPr>
        </p:nvSpPr>
        <p:spPr/>
        <p:txBody>
          <a:bodyPr/>
          <a:lstStyle/>
          <a:p>
            <a:pPr algn="r"/>
            <a:r>
              <a:rPr lang="en-US" smtClean="0"/>
              <a:t>prof. Otruba</a:t>
            </a:r>
            <a:endParaRPr lang="en-US" dirty="0"/>
          </a:p>
        </p:txBody>
      </p:sp>
      <p:sp>
        <p:nvSpPr>
          <p:cNvPr id="5" name="Zástupný symbol pro číslo snímku 4"/>
          <p:cNvSpPr>
            <a:spLocks noGrp="1"/>
          </p:cNvSpPr>
          <p:nvPr>
            <p:ph type="sldNum" sz="quarter" idx="12"/>
          </p:nvPr>
        </p:nvSpPr>
        <p:spPr/>
        <p:txBody>
          <a:bodyPr/>
          <a:lstStyle/>
          <a:p>
            <a:fld id="{0CFEC368-1D7A-4F81-ABF6-AE0E36BAF64C}" type="slidenum">
              <a:rPr lang="en-US" smtClean="0"/>
              <a:pPr/>
              <a:t>10</a:t>
            </a:fld>
            <a:endParaRPr lang="en-US"/>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4" t="27064" r="715" b="2668"/>
          <a:stretch/>
        </p:blipFill>
        <p:spPr bwMode="auto">
          <a:xfrm>
            <a:off x="381515" y="2204864"/>
            <a:ext cx="8244714" cy="349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899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LAF - ETA</a:t>
            </a:r>
            <a:endParaRPr lang="cs-CZ" dirty="0"/>
          </a:p>
        </p:txBody>
      </p:sp>
      <p:sp>
        <p:nvSpPr>
          <p:cNvPr id="3" name="Zástupný symbol pro datum 2"/>
          <p:cNvSpPr>
            <a:spLocks noGrp="1"/>
          </p:cNvSpPr>
          <p:nvPr>
            <p:ph type="dt" sz="half" idx="10"/>
          </p:nvPr>
        </p:nvSpPr>
        <p:spPr/>
        <p:txBody>
          <a:bodyPr/>
          <a:lstStyle/>
          <a:p>
            <a:r>
              <a:rPr lang="en-US" smtClean="0"/>
              <a:t>2010</a:t>
            </a:r>
            <a:endParaRPr lang="en-US"/>
          </a:p>
        </p:txBody>
      </p:sp>
      <p:sp>
        <p:nvSpPr>
          <p:cNvPr id="4" name="Zástupný symbol pro zápatí 3"/>
          <p:cNvSpPr>
            <a:spLocks noGrp="1"/>
          </p:cNvSpPr>
          <p:nvPr>
            <p:ph type="ftr" sz="quarter" idx="11"/>
          </p:nvPr>
        </p:nvSpPr>
        <p:spPr/>
        <p:txBody>
          <a:bodyPr/>
          <a:lstStyle/>
          <a:p>
            <a:pPr algn="r"/>
            <a:r>
              <a:rPr lang="en-US" smtClean="0"/>
              <a:t>prof. Otruba</a:t>
            </a:r>
            <a:endParaRPr lang="en-US" dirty="0"/>
          </a:p>
        </p:txBody>
      </p:sp>
      <p:sp>
        <p:nvSpPr>
          <p:cNvPr id="5" name="Zástupný symbol pro číslo snímku 4"/>
          <p:cNvSpPr>
            <a:spLocks noGrp="1"/>
          </p:cNvSpPr>
          <p:nvPr>
            <p:ph type="sldNum" sz="quarter" idx="12"/>
          </p:nvPr>
        </p:nvSpPr>
        <p:spPr/>
        <p:txBody>
          <a:bodyPr/>
          <a:lstStyle/>
          <a:p>
            <a:fld id="{0CFEC368-1D7A-4F81-ABF6-AE0E36BAF64C}" type="slidenum">
              <a:rPr lang="en-US" smtClean="0"/>
              <a:pPr/>
              <a:t>11</a:t>
            </a:fld>
            <a:endParaRPr lang="en-US"/>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526"/>
          <a:stretch/>
        </p:blipFill>
        <p:spPr bwMode="auto">
          <a:xfrm>
            <a:off x="683568" y="1935077"/>
            <a:ext cx="7727776" cy="422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13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31471" y="548632"/>
            <a:ext cx="8229600" cy="990600"/>
          </a:xfrm>
        </p:spPr>
        <p:txBody>
          <a:bodyPr/>
          <a:lstStyle/>
          <a:p>
            <a:r>
              <a:rPr lang="cs-CZ" dirty="0" err="1"/>
              <a:t>Three-level</a:t>
            </a:r>
            <a:r>
              <a:rPr lang="cs-CZ" dirty="0"/>
              <a:t> </a:t>
            </a:r>
            <a:r>
              <a:rPr lang="cs-CZ" dirty="0" err="1"/>
              <a:t>system</a:t>
            </a:r>
            <a:endParaRPr lang="cs-CZ" dirty="0"/>
          </a:p>
        </p:txBody>
      </p:sp>
      <p:sp>
        <p:nvSpPr>
          <p:cNvPr id="7" name="Zástupný symbol pro obsah 6"/>
          <p:cNvSpPr>
            <a:spLocks noGrp="1"/>
          </p:cNvSpPr>
          <p:nvPr>
            <p:ph sz="half" idx="1"/>
          </p:nvPr>
        </p:nvSpPr>
        <p:spPr/>
        <p:txBody>
          <a:bodyPr>
            <a:normAutofit/>
          </a:bodyPr>
          <a:lstStyle/>
          <a:p>
            <a:pPr marL="0" indent="0">
              <a:buNone/>
            </a:pPr>
            <a:r>
              <a:rPr lang="en-US" sz="2000" dirty="0"/>
              <a:t>Assuming that the spectral width of the absorption profile of the levels is less than the spectral width of the excitation radiation, the following applies</a:t>
            </a:r>
            <a:r>
              <a:rPr lang="en-US" sz="2000" dirty="0" smtClean="0"/>
              <a:t>:</a:t>
            </a:r>
            <a:endParaRPr lang="cs-CZ" sz="2000" dirty="0" smtClean="0"/>
          </a:p>
          <a:p>
            <a:pPr marL="0" indent="0">
              <a:buNone/>
            </a:pPr>
            <a:r>
              <a:rPr lang="cs-CZ" sz="2000" dirty="0" err="1" smtClean="0"/>
              <a:t>dn</a:t>
            </a:r>
            <a:r>
              <a:rPr lang="cs-CZ" sz="2000" baseline="-25000" dirty="0" err="1" smtClean="0"/>
              <a:t>1</a:t>
            </a:r>
            <a:r>
              <a:rPr lang="cs-CZ" sz="2000" dirty="0" smtClean="0"/>
              <a:t>/</a:t>
            </a:r>
            <a:r>
              <a:rPr lang="cs-CZ" sz="2000" dirty="0" err="1" smtClean="0"/>
              <a:t>dt</a:t>
            </a:r>
            <a:r>
              <a:rPr lang="cs-CZ" sz="2000" dirty="0" smtClean="0"/>
              <a:t>=-n</a:t>
            </a:r>
            <a:r>
              <a:rPr lang="cs-CZ" sz="2000" baseline="-25000" dirty="0" smtClean="0"/>
              <a:t>1</a:t>
            </a:r>
            <a:r>
              <a:rPr lang="cs-CZ" sz="2000" dirty="0" smtClean="0"/>
              <a:t>(R</a:t>
            </a:r>
            <a:r>
              <a:rPr lang="cs-CZ" sz="2000" baseline="-25000" dirty="0" smtClean="0"/>
              <a:t>12</a:t>
            </a:r>
            <a:r>
              <a:rPr lang="cs-CZ" sz="2000" dirty="0" smtClean="0"/>
              <a:t>+R</a:t>
            </a:r>
            <a:r>
              <a:rPr lang="cs-CZ" sz="2000" baseline="-25000" dirty="0" smtClean="0"/>
              <a:t>13</a:t>
            </a:r>
            <a:r>
              <a:rPr lang="cs-CZ" sz="2000" dirty="0" smtClean="0"/>
              <a:t>)+n2R</a:t>
            </a:r>
            <a:r>
              <a:rPr lang="cs-CZ" sz="2000" baseline="-25000" dirty="0" smtClean="0"/>
              <a:t>21</a:t>
            </a:r>
            <a:r>
              <a:rPr lang="cs-CZ" sz="2000" dirty="0" smtClean="0"/>
              <a:t>+n</a:t>
            </a:r>
            <a:r>
              <a:rPr lang="cs-CZ" sz="2000" baseline="-25000" dirty="0" smtClean="0"/>
              <a:t>3</a:t>
            </a:r>
            <a:r>
              <a:rPr lang="cs-CZ" sz="2000" dirty="0" smtClean="0"/>
              <a:t>R</a:t>
            </a:r>
            <a:r>
              <a:rPr lang="cs-CZ" sz="2000" baseline="-25000" dirty="0" smtClean="0"/>
              <a:t>31</a:t>
            </a:r>
          </a:p>
          <a:p>
            <a:pPr marL="0" indent="0">
              <a:buNone/>
            </a:pPr>
            <a:r>
              <a:rPr lang="cs-CZ" sz="2000" dirty="0" smtClean="0"/>
              <a:t>dn</a:t>
            </a:r>
            <a:r>
              <a:rPr lang="cs-CZ" sz="2000" baseline="-25000" dirty="0" smtClean="0"/>
              <a:t>2</a:t>
            </a:r>
            <a:r>
              <a:rPr lang="cs-CZ" sz="2000" dirty="0" smtClean="0"/>
              <a:t>/</a:t>
            </a:r>
            <a:r>
              <a:rPr lang="cs-CZ" sz="2000" dirty="0" err="1" smtClean="0"/>
              <a:t>dt</a:t>
            </a:r>
            <a:r>
              <a:rPr lang="cs-CZ" sz="2000" dirty="0" smtClean="0"/>
              <a:t>=n</a:t>
            </a:r>
            <a:r>
              <a:rPr lang="cs-CZ" sz="2000" baseline="-25000" dirty="0" smtClean="0"/>
              <a:t>1</a:t>
            </a:r>
            <a:r>
              <a:rPr lang="cs-CZ" sz="2000" dirty="0" smtClean="0"/>
              <a:t>R</a:t>
            </a:r>
            <a:r>
              <a:rPr lang="cs-CZ" sz="2000" baseline="-25000" dirty="0" smtClean="0"/>
              <a:t>12</a:t>
            </a:r>
            <a:r>
              <a:rPr lang="cs-CZ" sz="2000" dirty="0" smtClean="0"/>
              <a:t>-n</a:t>
            </a:r>
            <a:r>
              <a:rPr lang="cs-CZ" sz="2000" baseline="-25000" dirty="0" smtClean="0"/>
              <a:t>2</a:t>
            </a:r>
            <a:r>
              <a:rPr lang="cs-CZ" sz="2000" dirty="0" smtClean="0"/>
              <a:t>(R</a:t>
            </a:r>
            <a:r>
              <a:rPr lang="cs-CZ" sz="2000" baseline="-25000" dirty="0" smtClean="0"/>
              <a:t>21</a:t>
            </a:r>
            <a:r>
              <a:rPr lang="cs-CZ" sz="2000" dirty="0" smtClean="0"/>
              <a:t>+R</a:t>
            </a:r>
            <a:r>
              <a:rPr lang="cs-CZ" sz="2000" baseline="-25000" dirty="0" smtClean="0"/>
              <a:t>23</a:t>
            </a:r>
            <a:r>
              <a:rPr lang="cs-CZ" sz="2000" dirty="0" smtClean="0"/>
              <a:t>)+n</a:t>
            </a:r>
            <a:r>
              <a:rPr lang="cs-CZ" sz="2000" baseline="-25000" dirty="0" smtClean="0"/>
              <a:t>3</a:t>
            </a:r>
            <a:r>
              <a:rPr lang="cs-CZ" sz="2000" dirty="0" smtClean="0"/>
              <a:t>R</a:t>
            </a:r>
            <a:r>
              <a:rPr lang="cs-CZ" sz="2000" baseline="-25000" dirty="0" smtClean="0"/>
              <a:t>32</a:t>
            </a:r>
          </a:p>
          <a:p>
            <a:pPr marL="0" indent="0">
              <a:buNone/>
            </a:pPr>
            <a:r>
              <a:rPr lang="cs-CZ" sz="2000" dirty="0" smtClean="0"/>
              <a:t>dn</a:t>
            </a:r>
            <a:r>
              <a:rPr lang="cs-CZ" sz="2000" baseline="-25000" dirty="0" smtClean="0"/>
              <a:t>3</a:t>
            </a:r>
            <a:r>
              <a:rPr lang="cs-CZ" sz="2000" dirty="0" smtClean="0"/>
              <a:t>/</a:t>
            </a:r>
            <a:r>
              <a:rPr lang="cs-CZ" sz="2000" dirty="0" err="1" smtClean="0"/>
              <a:t>dt</a:t>
            </a:r>
            <a:r>
              <a:rPr lang="cs-CZ" sz="2000" dirty="0" smtClean="0"/>
              <a:t>=n</a:t>
            </a:r>
            <a:r>
              <a:rPr lang="cs-CZ" sz="2000" baseline="-25000" dirty="0" smtClean="0"/>
              <a:t>1</a:t>
            </a:r>
            <a:r>
              <a:rPr lang="cs-CZ" sz="2000" dirty="0" smtClean="0"/>
              <a:t>R</a:t>
            </a:r>
            <a:r>
              <a:rPr lang="cs-CZ" sz="2000" baseline="-25000" dirty="0" smtClean="0"/>
              <a:t>13</a:t>
            </a:r>
            <a:r>
              <a:rPr lang="cs-CZ" sz="2000" dirty="0" smtClean="0"/>
              <a:t>+n</a:t>
            </a:r>
            <a:r>
              <a:rPr lang="cs-CZ" sz="2000" baseline="-25000" dirty="0" smtClean="0"/>
              <a:t>2</a:t>
            </a:r>
            <a:r>
              <a:rPr lang="cs-CZ" sz="2000" dirty="0" smtClean="0"/>
              <a:t>R</a:t>
            </a:r>
            <a:r>
              <a:rPr lang="cs-CZ" sz="2000" baseline="-25000" dirty="0" smtClean="0"/>
              <a:t>23</a:t>
            </a:r>
            <a:r>
              <a:rPr lang="cs-CZ" sz="2000" dirty="0" smtClean="0"/>
              <a:t>-n</a:t>
            </a:r>
            <a:r>
              <a:rPr lang="cs-CZ" sz="2000" baseline="-25000" dirty="0" smtClean="0"/>
              <a:t>3</a:t>
            </a:r>
            <a:r>
              <a:rPr lang="cs-CZ" sz="2000" dirty="0" smtClean="0"/>
              <a:t>(R</a:t>
            </a:r>
            <a:r>
              <a:rPr lang="cs-CZ" sz="2000" baseline="-25000" dirty="0" smtClean="0"/>
              <a:t>31</a:t>
            </a:r>
            <a:r>
              <a:rPr lang="cs-CZ" sz="2000" dirty="0" smtClean="0"/>
              <a:t>+R</a:t>
            </a:r>
            <a:r>
              <a:rPr lang="cs-CZ" sz="2000" baseline="-25000" dirty="0" smtClean="0"/>
              <a:t>32</a:t>
            </a:r>
            <a:r>
              <a:rPr lang="cs-CZ" sz="2000" dirty="0" smtClean="0"/>
              <a:t>)</a:t>
            </a:r>
          </a:p>
          <a:p>
            <a:pPr marL="0" indent="0">
              <a:buNone/>
            </a:pPr>
            <a:r>
              <a:rPr lang="cs-CZ" sz="2000" dirty="0" err="1" smtClean="0"/>
              <a:t>where</a:t>
            </a:r>
            <a:r>
              <a:rPr lang="cs-CZ" sz="2000" dirty="0" smtClean="0"/>
              <a:t> </a:t>
            </a:r>
            <a:r>
              <a:rPr lang="cs-CZ" sz="2000" dirty="0" err="1" smtClean="0"/>
              <a:t>R</a:t>
            </a:r>
            <a:r>
              <a:rPr lang="cs-CZ" sz="2000" baseline="-25000" dirty="0" err="1" smtClean="0"/>
              <a:t>ij</a:t>
            </a:r>
            <a:r>
              <a:rPr lang="cs-CZ" sz="2000" dirty="0" smtClean="0"/>
              <a:t> </a:t>
            </a:r>
            <a:r>
              <a:rPr lang="en-US" sz="2000" dirty="0"/>
              <a:t>are the excitation and </a:t>
            </a:r>
            <a:r>
              <a:rPr lang="en-US" sz="2000" dirty="0" err="1"/>
              <a:t>deexcitation</a:t>
            </a:r>
            <a:r>
              <a:rPr lang="en-US" sz="2000" dirty="0"/>
              <a:t> rates of the individual levels including radiation and collision processes.</a:t>
            </a:r>
            <a:endParaRPr lang="cs-CZ" sz="2000" dirty="0"/>
          </a:p>
        </p:txBody>
      </p:sp>
      <p:sp>
        <p:nvSpPr>
          <p:cNvPr id="3" name="Zástupný symbol pro datum 2"/>
          <p:cNvSpPr>
            <a:spLocks noGrp="1"/>
          </p:cNvSpPr>
          <p:nvPr>
            <p:ph type="dt" sz="half" idx="10"/>
          </p:nvPr>
        </p:nvSpPr>
        <p:spPr/>
        <p:txBody>
          <a:bodyPr/>
          <a:lstStyle/>
          <a:p>
            <a:r>
              <a:rPr lang="en-US" smtClean="0"/>
              <a:t>2010</a:t>
            </a:r>
            <a:endParaRPr lang="en-US"/>
          </a:p>
        </p:txBody>
      </p:sp>
      <p:sp>
        <p:nvSpPr>
          <p:cNvPr id="4" name="Zástupný symbol pro zápatí 3"/>
          <p:cNvSpPr>
            <a:spLocks noGrp="1"/>
          </p:cNvSpPr>
          <p:nvPr>
            <p:ph type="ftr" sz="quarter" idx="11"/>
          </p:nvPr>
        </p:nvSpPr>
        <p:spPr/>
        <p:txBody>
          <a:bodyPr/>
          <a:lstStyle/>
          <a:p>
            <a:pPr algn="r"/>
            <a:r>
              <a:rPr lang="en-US" smtClean="0"/>
              <a:t>prof. Otruba</a:t>
            </a:r>
            <a:endParaRPr lang="en-US" dirty="0"/>
          </a:p>
        </p:txBody>
      </p:sp>
      <p:sp>
        <p:nvSpPr>
          <p:cNvPr id="5" name="Zástupný symbol pro číslo snímku 4"/>
          <p:cNvSpPr>
            <a:spLocks noGrp="1"/>
          </p:cNvSpPr>
          <p:nvPr>
            <p:ph type="sldNum" sz="quarter" idx="12"/>
          </p:nvPr>
        </p:nvSpPr>
        <p:spPr/>
        <p:txBody>
          <a:bodyPr/>
          <a:lstStyle/>
          <a:p>
            <a:fld id="{0CFEC368-1D7A-4F81-ABF6-AE0E36BAF64C}" type="slidenum">
              <a:rPr lang="en-US" smtClean="0"/>
              <a:pPr/>
              <a:t>12</a:t>
            </a:fld>
            <a:endParaRPr lang="en-US"/>
          </a:p>
        </p:txBody>
      </p:sp>
      <p:cxnSp>
        <p:nvCxnSpPr>
          <p:cNvPr id="10" name="Přímá spojnice 9"/>
          <p:cNvCxnSpPr/>
          <p:nvPr/>
        </p:nvCxnSpPr>
        <p:spPr>
          <a:xfrm>
            <a:off x="5292092" y="1808793"/>
            <a:ext cx="270034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a:off x="6732276" y="3068954"/>
            <a:ext cx="117015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5292092" y="4329115"/>
            <a:ext cx="288036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flipV="1">
            <a:off x="5472115" y="1808793"/>
            <a:ext cx="0" cy="252032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a:off x="5832161" y="1808793"/>
            <a:ext cx="0" cy="252032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a:off x="6912299" y="1808792"/>
            <a:ext cx="0" cy="126016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a:off x="7452368" y="3068954"/>
            <a:ext cx="0" cy="126016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a:off x="7452368" y="2438872"/>
            <a:ext cx="1080138"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5031443" y="2708908"/>
            <a:ext cx="521297" cy="369332"/>
          </a:xfrm>
          <a:prstGeom prst="rect">
            <a:avLst/>
          </a:prstGeom>
          <a:noFill/>
        </p:spPr>
        <p:txBody>
          <a:bodyPr wrap="none" rtlCol="0">
            <a:spAutoFit/>
          </a:bodyPr>
          <a:lstStyle/>
          <a:p>
            <a:r>
              <a:rPr lang="cs-CZ" dirty="0" smtClean="0"/>
              <a:t>R</a:t>
            </a:r>
            <a:r>
              <a:rPr lang="cs-CZ" baseline="-25000" dirty="0" smtClean="0"/>
              <a:t>13</a:t>
            </a:r>
            <a:endParaRPr lang="cs-CZ" baseline="-25000" dirty="0"/>
          </a:p>
        </p:txBody>
      </p:sp>
      <p:sp>
        <p:nvSpPr>
          <p:cNvPr id="26" name="TextovéPole 25"/>
          <p:cNvSpPr txBox="1"/>
          <p:nvPr/>
        </p:nvSpPr>
        <p:spPr>
          <a:xfrm>
            <a:off x="5832161" y="2708908"/>
            <a:ext cx="521297" cy="369332"/>
          </a:xfrm>
          <a:prstGeom prst="rect">
            <a:avLst/>
          </a:prstGeom>
          <a:noFill/>
        </p:spPr>
        <p:txBody>
          <a:bodyPr wrap="none" rtlCol="0">
            <a:spAutoFit/>
          </a:bodyPr>
          <a:lstStyle/>
          <a:p>
            <a:r>
              <a:rPr lang="cs-CZ" dirty="0" smtClean="0"/>
              <a:t>R</a:t>
            </a:r>
            <a:r>
              <a:rPr lang="cs-CZ" baseline="-25000" dirty="0" smtClean="0"/>
              <a:t>31</a:t>
            </a:r>
            <a:endParaRPr lang="cs-CZ" baseline="-25000" dirty="0"/>
          </a:p>
        </p:txBody>
      </p:sp>
      <p:sp>
        <p:nvSpPr>
          <p:cNvPr id="27" name="TextovéPole 26"/>
          <p:cNvSpPr txBox="1"/>
          <p:nvPr/>
        </p:nvSpPr>
        <p:spPr>
          <a:xfrm>
            <a:off x="6931071" y="1988816"/>
            <a:ext cx="521297" cy="369332"/>
          </a:xfrm>
          <a:prstGeom prst="rect">
            <a:avLst/>
          </a:prstGeom>
          <a:noFill/>
        </p:spPr>
        <p:txBody>
          <a:bodyPr wrap="none" rtlCol="0">
            <a:spAutoFit/>
          </a:bodyPr>
          <a:lstStyle/>
          <a:p>
            <a:r>
              <a:rPr lang="cs-CZ" dirty="0" smtClean="0"/>
              <a:t>R</a:t>
            </a:r>
            <a:r>
              <a:rPr lang="cs-CZ" baseline="-25000" dirty="0" smtClean="0"/>
              <a:t>32</a:t>
            </a:r>
            <a:endParaRPr lang="cs-CZ" baseline="-25000" dirty="0"/>
          </a:p>
        </p:txBody>
      </p:sp>
      <p:sp>
        <p:nvSpPr>
          <p:cNvPr id="28" name="TextovéPole 27"/>
          <p:cNvSpPr txBox="1"/>
          <p:nvPr/>
        </p:nvSpPr>
        <p:spPr>
          <a:xfrm>
            <a:off x="7791554" y="2451268"/>
            <a:ext cx="761812" cy="369332"/>
          </a:xfrm>
          <a:prstGeom prst="rect">
            <a:avLst/>
          </a:prstGeom>
          <a:noFill/>
        </p:spPr>
        <p:txBody>
          <a:bodyPr wrap="none" rtlCol="0">
            <a:spAutoFit/>
          </a:bodyPr>
          <a:lstStyle/>
          <a:p>
            <a:r>
              <a:rPr lang="cs-CZ" dirty="0" smtClean="0"/>
              <a:t>Fluor.</a:t>
            </a:r>
            <a:endParaRPr lang="cs-CZ" dirty="0"/>
          </a:p>
        </p:txBody>
      </p:sp>
      <p:sp>
        <p:nvSpPr>
          <p:cNvPr id="29" name="TextovéPole 28"/>
          <p:cNvSpPr txBox="1"/>
          <p:nvPr/>
        </p:nvSpPr>
        <p:spPr>
          <a:xfrm>
            <a:off x="7471140" y="3699034"/>
            <a:ext cx="521297" cy="369332"/>
          </a:xfrm>
          <a:prstGeom prst="rect">
            <a:avLst/>
          </a:prstGeom>
          <a:noFill/>
        </p:spPr>
        <p:txBody>
          <a:bodyPr wrap="none" rtlCol="0">
            <a:spAutoFit/>
          </a:bodyPr>
          <a:lstStyle/>
          <a:p>
            <a:r>
              <a:rPr lang="cs-CZ" dirty="0" smtClean="0"/>
              <a:t>R</a:t>
            </a:r>
            <a:r>
              <a:rPr lang="cs-CZ" baseline="-25000" dirty="0" smtClean="0"/>
              <a:t>21</a:t>
            </a:r>
            <a:endParaRPr lang="cs-CZ" baseline="-25000" dirty="0"/>
          </a:p>
        </p:txBody>
      </p:sp>
      <p:sp>
        <p:nvSpPr>
          <p:cNvPr id="30" name="TextovéPole 29"/>
          <p:cNvSpPr txBox="1"/>
          <p:nvPr/>
        </p:nvSpPr>
        <p:spPr>
          <a:xfrm>
            <a:off x="8172460" y="1628770"/>
            <a:ext cx="312906" cy="369332"/>
          </a:xfrm>
          <a:prstGeom prst="rect">
            <a:avLst/>
          </a:prstGeom>
          <a:noFill/>
        </p:spPr>
        <p:txBody>
          <a:bodyPr wrap="none" rtlCol="0">
            <a:spAutoFit/>
          </a:bodyPr>
          <a:lstStyle/>
          <a:p>
            <a:r>
              <a:rPr lang="cs-CZ" dirty="0" smtClean="0"/>
              <a:t>3</a:t>
            </a:r>
            <a:endParaRPr lang="cs-CZ" dirty="0"/>
          </a:p>
        </p:txBody>
      </p:sp>
      <p:sp>
        <p:nvSpPr>
          <p:cNvPr id="31" name="TextovéPole 30"/>
          <p:cNvSpPr txBox="1"/>
          <p:nvPr/>
        </p:nvSpPr>
        <p:spPr>
          <a:xfrm>
            <a:off x="8172460" y="2909489"/>
            <a:ext cx="312906" cy="369332"/>
          </a:xfrm>
          <a:prstGeom prst="rect">
            <a:avLst/>
          </a:prstGeom>
          <a:noFill/>
        </p:spPr>
        <p:txBody>
          <a:bodyPr wrap="none" rtlCol="0">
            <a:spAutoFit/>
          </a:bodyPr>
          <a:lstStyle/>
          <a:p>
            <a:r>
              <a:rPr lang="cs-CZ" dirty="0" smtClean="0"/>
              <a:t>2</a:t>
            </a:r>
            <a:endParaRPr lang="cs-CZ" dirty="0"/>
          </a:p>
        </p:txBody>
      </p:sp>
      <p:sp>
        <p:nvSpPr>
          <p:cNvPr id="32" name="TextovéPole 31"/>
          <p:cNvSpPr txBox="1"/>
          <p:nvPr/>
        </p:nvSpPr>
        <p:spPr>
          <a:xfrm>
            <a:off x="8240460" y="4149092"/>
            <a:ext cx="312906" cy="369332"/>
          </a:xfrm>
          <a:prstGeom prst="rect">
            <a:avLst/>
          </a:prstGeom>
          <a:noFill/>
        </p:spPr>
        <p:txBody>
          <a:bodyPr wrap="none" rtlCol="0">
            <a:spAutoFit/>
          </a:bodyPr>
          <a:lstStyle/>
          <a:p>
            <a:r>
              <a:rPr lang="cs-CZ" dirty="0" smtClean="0"/>
              <a:t>1</a:t>
            </a:r>
            <a:endParaRPr lang="cs-CZ" dirty="0"/>
          </a:p>
        </p:txBody>
      </p:sp>
      <p:sp>
        <p:nvSpPr>
          <p:cNvPr id="33" name="TextovéPole 32"/>
          <p:cNvSpPr txBox="1"/>
          <p:nvPr/>
        </p:nvSpPr>
        <p:spPr>
          <a:xfrm>
            <a:off x="4628197" y="4869184"/>
            <a:ext cx="3977435" cy="923330"/>
          </a:xfrm>
          <a:prstGeom prst="rect">
            <a:avLst/>
          </a:prstGeom>
          <a:noFill/>
        </p:spPr>
        <p:txBody>
          <a:bodyPr wrap="none" rtlCol="0">
            <a:spAutoFit/>
          </a:bodyPr>
          <a:lstStyle/>
          <a:p>
            <a:r>
              <a:rPr lang="cs-CZ" dirty="0" err="1" smtClean="0"/>
              <a:t>Pumping</a:t>
            </a:r>
            <a:r>
              <a:rPr lang="cs-CZ" dirty="0" smtClean="0"/>
              <a:t> </a:t>
            </a:r>
            <a:r>
              <a:rPr lang="cs-CZ" dirty="0" smtClean="0"/>
              <a:t>1 – 3:</a:t>
            </a:r>
          </a:p>
          <a:p>
            <a:r>
              <a:rPr lang="cs-CZ" dirty="0" smtClean="0">
                <a:latin typeface="+mj-lt"/>
              </a:rPr>
              <a:t>R</a:t>
            </a:r>
            <a:r>
              <a:rPr lang="cs-CZ" baseline="-25000" dirty="0" smtClean="0">
                <a:latin typeface="+mj-lt"/>
              </a:rPr>
              <a:t>12</a:t>
            </a:r>
            <a:r>
              <a:rPr lang="cs-CZ" dirty="0" smtClean="0">
                <a:latin typeface="+mj-lt"/>
              </a:rPr>
              <a:t> = R</a:t>
            </a:r>
            <a:r>
              <a:rPr lang="cs-CZ" baseline="-25000" dirty="0" smtClean="0">
                <a:latin typeface="+mj-lt"/>
              </a:rPr>
              <a:t>23</a:t>
            </a:r>
            <a:r>
              <a:rPr lang="cs-CZ" dirty="0" smtClean="0">
                <a:latin typeface="+mj-lt"/>
              </a:rPr>
              <a:t> = 0; R</a:t>
            </a:r>
            <a:r>
              <a:rPr lang="cs-CZ" baseline="-25000" dirty="0" smtClean="0">
                <a:latin typeface="+mj-lt"/>
              </a:rPr>
              <a:t>31</a:t>
            </a:r>
            <a:r>
              <a:rPr lang="cs-CZ" dirty="0" smtClean="0">
                <a:latin typeface="+mj-lt"/>
              </a:rPr>
              <a:t> = </a:t>
            </a:r>
            <a:r>
              <a:rPr lang="el-GR" dirty="0" smtClean="0">
                <a:latin typeface="+mj-lt"/>
                <a:cs typeface="Lucida Sans Unicode"/>
              </a:rPr>
              <a:t>ϱ</a:t>
            </a:r>
            <a:r>
              <a:rPr lang="cs-CZ" dirty="0" smtClean="0">
                <a:latin typeface="+mj-lt"/>
                <a:cs typeface="Lucida Sans Unicode"/>
              </a:rPr>
              <a:t>B</a:t>
            </a:r>
            <a:r>
              <a:rPr lang="cs-CZ" baseline="-25000" dirty="0" smtClean="0">
                <a:latin typeface="+mj-lt"/>
                <a:cs typeface="Lucida Sans Unicode"/>
              </a:rPr>
              <a:t>31</a:t>
            </a:r>
            <a:r>
              <a:rPr lang="cs-CZ" dirty="0" smtClean="0">
                <a:latin typeface="+mj-lt"/>
                <a:cs typeface="Lucida Sans Unicode"/>
              </a:rPr>
              <a:t> + A</a:t>
            </a:r>
            <a:r>
              <a:rPr lang="cs-CZ" baseline="-25000" dirty="0" smtClean="0">
                <a:latin typeface="+mj-lt"/>
                <a:cs typeface="Lucida Sans Unicode"/>
              </a:rPr>
              <a:t>31</a:t>
            </a:r>
            <a:r>
              <a:rPr lang="cs-CZ" dirty="0" smtClean="0">
                <a:latin typeface="+mj-lt"/>
                <a:cs typeface="Lucida Sans Unicode"/>
              </a:rPr>
              <a:t> + Z</a:t>
            </a:r>
            <a:r>
              <a:rPr lang="cs-CZ" baseline="-25000" dirty="0" smtClean="0">
                <a:latin typeface="+mj-lt"/>
                <a:cs typeface="Lucida Sans Unicode"/>
              </a:rPr>
              <a:t>31 </a:t>
            </a:r>
          </a:p>
          <a:p>
            <a:r>
              <a:rPr lang="cs-CZ" dirty="0" smtClean="0">
                <a:latin typeface="+mj-lt"/>
                <a:cs typeface="Lucida Sans Unicode"/>
              </a:rPr>
              <a:t>R13 = </a:t>
            </a:r>
            <a:r>
              <a:rPr lang="el-GR" dirty="0">
                <a:latin typeface="+mj-lt"/>
                <a:cs typeface="Lucida Sans Unicode"/>
              </a:rPr>
              <a:t>ϱ</a:t>
            </a:r>
            <a:r>
              <a:rPr lang="cs-CZ" dirty="0" smtClean="0">
                <a:latin typeface="+mj-lt"/>
                <a:cs typeface="Lucida Sans Unicode"/>
              </a:rPr>
              <a:t>B</a:t>
            </a:r>
            <a:r>
              <a:rPr lang="cs-CZ" baseline="-25000" dirty="0" smtClean="0">
                <a:latin typeface="+mj-lt"/>
                <a:cs typeface="Lucida Sans Unicode"/>
              </a:rPr>
              <a:t>13</a:t>
            </a:r>
            <a:r>
              <a:rPr lang="cs-CZ" dirty="0" smtClean="0">
                <a:latin typeface="+mj-lt"/>
                <a:cs typeface="Lucida Sans Unicode"/>
              </a:rPr>
              <a:t>; R</a:t>
            </a:r>
            <a:r>
              <a:rPr lang="cs-CZ" baseline="-25000" dirty="0" smtClean="0">
                <a:latin typeface="+mj-lt"/>
                <a:cs typeface="Lucida Sans Unicode"/>
              </a:rPr>
              <a:t>21</a:t>
            </a:r>
            <a:r>
              <a:rPr lang="cs-CZ" dirty="0" smtClean="0">
                <a:latin typeface="+mj-lt"/>
                <a:cs typeface="Lucida Sans Unicode"/>
              </a:rPr>
              <a:t> = Z</a:t>
            </a:r>
            <a:r>
              <a:rPr lang="cs-CZ" baseline="-25000" dirty="0" smtClean="0">
                <a:latin typeface="+mj-lt"/>
                <a:cs typeface="Lucida Sans Unicode"/>
              </a:rPr>
              <a:t>21</a:t>
            </a:r>
            <a:r>
              <a:rPr lang="cs-CZ" dirty="0" smtClean="0">
                <a:latin typeface="+mj-lt"/>
                <a:cs typeface="Lucida Sans Unicode"/>
              </a:rPr>
              <a:t>; R</a:t>
            </a:r>
            <a:r>
              <a:rPr lang="cs-CZ" baseline="-25000" dirty="0" smtClean="0">
                <a:latin typeface="+mj-lt"/>
                <a:cs typeface="Lucida Sans Unicode"/>
              </a:rPr>
              <a:t>32</a:t>
            </a:r>
            <a:r>
              <a:rPr lang="cs-CZ" dirty="0" smtClean="0">
                <a:latin typeface="+mj-lt"/>
                <a:cs typeface="Lucida Sans Unicode"/>
              </a:rPr>
              <a:t> = A</a:t>
            </a:r>
            <a:r>
              <a:rPr lang="cs-CZ" baseline="-25000" dirty="0" smtClean="0">
                <a:latin typeface="+mj-lt"/>
                <a:cs typeface="Lucida Sans Unicode"/>
              </a:rPr>
              <a:t>32</a:t>
            </a:r>
            <a:r>
              <a:rPr lang="cs-CZ" dirty="0" smtClean="0">
                <a:latin typeface="+mj-lt"/>
                <a:cs typeface="Lucida Sans Unicode"/>
              </a:rPr>
              <a:t> + Z</a:t>
            </a:r>
            <a:r>
              <a:rPr lang="cs-CZ" baseline="-25000" dirty="0" smtClean="0">
                <a:latin typeface="+mj-lt"/>
                <a:cs typeface="Lucida Sans Unicode"/>
              </a:rPr>
              <a:t>32</a:t>
            </a:r>
            <a:endParaRPr lang="cs-CZ" baseline="-25000" dirty="0">
              <a:latin typeface="+mj-lt"/>
            </a:endParaRPr>
          </a:p>
        </p:txBody>
      </p:sp>
    </p:spTree>
    <p:extLst>
      <p:ext uri="{BB962C8B-B14F-4D97-AF65-F5344CB8AC3E}">
        <p14:creationId xmlns:p14="http://schemas.microsoft.com/office/powerpoint/2010/main" val="1411527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t>
            </a:r>
            <a:r>
              <a:rPr lang="en-US" dirty="0" err="1" smtClean="0"/>
              <a:t>etection</a:t>
            </a:r>
            <a:r>
              <a:rPr lang="en-US" dirty="0" smtClean="0"/>
              <a:t> </a:t>
            </a:r>
            <a:r>
              <a:rPr lang="en-US" dirty="0"/>
              <a:t>of lead in gas phase</a:t>
            </a:r>
            <a:endParaRPr lang="cs-CZ" dirty="0"/>
          </a:p>
        </p:txBody>
      </p:sp>
      <mc:AlternateContent xmlns:mc="http://schemas.openxmlformats.org/markup-compatibility/2006">
        <mc:Choice xmlns:a14="http://schemas.microsoft.com/office/drawing/2010/main" Requires="a14">
          <p:sp>
            <p:nvSpPr>
              <p:cNvPr id="3" name="Zástupný symbol pro obsah 2"/>
              <p:cNvSpPr>
                <a:spLocks noGrp="1"/>
              </p:cNvSpPr>
              <p:nvPr>
                <p:ph sz="half" idx="1"/>
              </p:nvPr>
            </p:nvSpPr>
            <p:spPr>
              <a:xfrm>
                <a:off x="457199" y="1673352"/>
                <a:ext cx="4474847" cy="4718304"/>
              </a:xfrm>
            </p:spPr>
            <p:txBody>
              <a:bodyPr>
                <a:normAutofit/>
              </a:bodyPr>
              <a:lstStyle/>
              <a:p>
                <a:pPr marL="0" indent="0">
                  <a:buNone/>
                </a:pPr>
                <a:r>
                  <a:rPr lang="en-US" sz="2200" dirty="0"/>
                  <a:t>Three-level system, level 2 </a:t>
                </a:r>
                <a:r>
                  <a:rPr lang="en-US" sz="2200" dirty="0" smtClean="0"/>
                  <a:t>metastable</a:t>
                </a:r>
                <a:r>
                  <a:rPr lang="cs-CZ" sz="2200" dirty="0" smtClean="0"/>
                  <a:t>:</a:t>
                </a:r>
                <a:endParaRPr lang="cs-CZ" sz="2200" dirty="0" smtClean="0"/>
              </a:p>
              <a:p>
                <a:pPr marL="0" indent="0">
                  <a:buNone/>
                </a:pPr>
                <a:r>
                  <a:rPr lang="cs-CZ" sz="2200" dirty="0" smtClean="0"/>
                  <a:t>1-3: 6p</a:t>
                </a:r>
                <a:r>
                  <a:rPr lang="cs-CZ" sz="2200" baseline="30000" dirty="0" smtClean="0"/>
                  <a:t>2 3</a:t>
                </a:r>
                <a:r>
                  <a:rPr lang="cs-CZ" sz="2200" dirty="0" smtClean="0"/>
                  <a:t>P</a:t>
                </a:r>
                <a:r>
                  <a:rPr lang="cs-CZ" sz="2200" baseline="-25000" dirty="0" smtClean="0"/>
                  <a:t>0</a:t>
                </a:r>
                <a:r>
                  <a:rPr lang="cs-CZ" sz="2200" dirty="0" smtClean="0"/>
                  <a:t> – 7s</a:t>
                </a:r>
                <a:r>
                  <a:rPr lang="cs-CZ" sz="2200" baseline="30000" dirty="0" smtClean="0"/>
                  <a:t>3 0</a:t>
                </a:r>
                <a:r>
                  <a:rPr lang="cs-CZ" sz="2200" dirty="0" smtClean="0"/>
                  <a:t>P</a:t>
                </a:r>
                <a:r>
                  <a:rPr lang="cs-CZ" sz="2200" baseline="-25000" dirty="0" smtClean="0"/>
                  <a:t>1</a:t>
                </a:r>
                <a:r>
                  <a:rPr lang="cs-CZ" sz="2200" dirty="0" smtClean="0"/>
                  <a:t> (283,31 </a:t>
                </a:r>
                <a:r>
                  <a:rPr lang="cs-CZ" sz="2200" dirty="0" err="1" smtClean="0"/>
                  <a:t>nm</a:t>
                </a:r>
                <a:r>
                  <a:rPr lang="cs-CZ" sz="2200" dirty="0" smtClean="0"/>
                  <a:t>)</a:t>
                </a:r>
              </a:p>
              <a:p>
                <a:pPr marL="0" indent="0">
                  <a:buNone/>
                </a:pPr>
                <a:r>
                  <a:rPr lang="cs-CZ" sz="2200" dirty="0" smtClean="0"/>
                  <a:t>3-2: </a:t>
                </a:r>
                <a:r>
                  <a:rPr lang="cs-CZ" sz="2200" dirty="0"/>
                  <a:t>7s</a:t>
                </a:r>
                <a:r>
                  <a:rPr lang="cs-CZ" sz="2200" baseline="30000" dirty="0"/>
                  <a:t>3 0</a:t>
                </a:r>
                <a:r>
                  <a:rPr lang="cs-CZ" sz="2200" dirty="0"/>
                  <a:t>P</a:t>
                </a:r>
                <a:r>
                  <a:rPr lang="cs-CZ" sz="2200" baseline="-25000" dirty="0"/>
                  <a:t>1</a:t>
                </a:r>
                <a:r>
                  <a:rPr lang="cs-CZ" sz="2200" dirty="0"/>
                  <a:t> </a:t>
                </a:r>
                <a:r>
                  <a:rPr lang="cs-CZ" sz="2200" dirty="0" smtClean="0"/>
                  <a:t>– 6p</a:t>
                </a:r>
                <a:r>
                  <a:rPr lang="cs-CZ" sz="2200" baseline="30000" dirty="0" smtClean="0"/>
                  <a:t>2 3</a:t>
                </a:r>
                <a:r>
                  <a:rPr lang="cs-CZ" sz="2200" dirty="0" smtClean="0"/>
                  <a:t>P</a:t>
                </a:r>
                <a:r>
                  <a:rPr lang="cs-CZ" sz="2200" baseline="-25000" dirty="0" smtClean="0"/>
                  <a:t>2 </a:t>
                </a:r>
                <a:r>
                  <a:rPr lang="cs-CZ" sz="2200" dirty="0" smtClean="0"/>
                  <a:t>(405,78 </a:t>
                </a:r>
                <a:r>
                  <a:rPr lang="cs-CZ" sz="2200" dirty="0" err="1" smtClean="0"/>
                  <a:t>mn</a:t>
                </a:r>
                <a:r>
                  <a:rPr lang="cs-CZ" sz="2200" dirty="0" smtClean="0"/>
                  <a:t>)</a:t>
                </a:r>
              </a:p>
              <a:p>
                <a:pPr marL="0" indent="0">
                  <a:buNone/>
                </a:pPr>
                <a:r>
                  <a:rPr lang="cs-CZ" sz="2200" dirty="0" smtClean="0"/>
                  <a:t>R</a:t>
                </a:r>
                <a:r>
                  <a:rPr lang="cs-CZ" sz="2200" baseline="-25000" dirty="0" smtClean="0"/>
                  <a:t>21</a:t>
                </a:r>
                <a:r>
                  <a:rPr lang="cs-CZ" sz="2200" dirty="0" smtClean="0">
                    <a:latin typeface="Lucida Sans Unicode"/>
                    <a:cs typeface="Lucida Sans Unicode"/>
                  </a:rPr>
                  <a:t>≅5.10</a:t>
                </a:r>
                <a:r>
                  <a:rPr lang="cs-CZ" sz="2200" baseline="30000" dirty="0" smtClean="0">
                    <a:latin typeface="Lucida Sans Unicode"/>
                    <a:cs typeface="Lucida Sans Unicode"/>
                  </a:rPr>
                  <a:t>4</a:t>
                </a:r>
                <a:r>
                  <a:rPr lang="cs-CZ" sz="2200" dirty="0" smtClean="0">
                    <a:latin typeface="Lucida Sans Unicode"/>
                    <a:cs typeface="Lucida Sans Unicode"/>
                  </a:rPr>
                  <a:t>s</a:t>
                </a:r>
                <a:r>
                  <a:rPr lang="cs-CZ" sz="2200" baseline="30000" dirty="0" smtClean="0">
                    <a:latin typeface="Lucida Sans Unicode"/>
                    <a:cs typeface="Lucida Sans Unicode"/>
                  </a:rPr>
                  <a:t>-1 </a:t>
                </a:r>
                <a:r>
                  <a:rPr lang="cs-CZ" sz="2200" dirty="0" smtClean="0">
                    <a:latin typeface="Lucida Sans Unicode"/>
                    <a:cs typeface="Lucida Sans Unicode"/>
                  </a:rPr>
                  <a:t>(A</a:t>
                </a:r>
                <a:r>
                  <a:rPr lang="cs-CZ" sz="2200" baseline="-25000" dirty="0" smtClean="0">
                    <a:latin typeface="Lucida Sans Unicode"/>
                    <a:cs typeface="Lucida Sans Unicode"/>
                  </a:rPr>
                  <a:t>21</a:t>
                </a:r>
                <a:r>
                  <a:rPr lang="cs-CZ" sz="2200" dirty="0" smtClean="0">
                    <a:latin typeface="Arial"/>
                    <a:cs typeface="Arial"/>
                  </a:rPr>
                  <a:t>≈1,8.10</a:t>
                </a:r>
                <a:r>
                  <a:rPr lang="cs-CZ" sz="2200" baseline="30000" dirty="0" smtClean="0">
                    <a:latin typeface="Arial"/>
                    <a:cs typeface="Arial"/>
                  </a:rPr>
                  <a:t>5</a:t>
                </a:r>
                <a:r>
                  <a:rPr lang="cs-CZ" sz="2200" dirty="0" smtClean="0">
                    <a:latin typeface="Arial"/>
                    <a:cs typeface="Arial"/>
                  </a:rPr>
                  <a:t>s</a:t>
                </a:r>
                <a:r>
                  <a:rPr lang="cs-CZ" sz="2200" baseline="30000" dirty="0" smtClean="0">
                    <a:latin typeface="Arial"/>
                    <a:cs typeface="Arial"/>
                  </a:rPr>
                  <a:t>-1</a:t>
                </a:r>
                <a:r>
                  <a:rPr lang="cs-CZ" sz="2200" dirty="0" smtClean="0">
                    <a:latin typeface="Arial"/>
                    <a:cs typeface="Arial"/>
                  </a:rPr>
                  <a:t>) </a:t>
                </a:r>
              </a:p>
              <a:p>
                <a:pPr marL="0" indent="0">
                  <a:buNone/>
                </a:pPr>
                <a:r>
                  <a:rPr lang="cs-CZ" sz="2200" dirty="0" smtClean="0">
                    <a:latin typeface="Arial"/>
                    <a:cs typeface="Arial"/>
                  </a:rPr>
                  <a:t>A</a:t>
                </a:r>
                <a:r>
                  <a:rPr lang="cs-CZ" sz="2200" baseline="-25000" dirty="0" smtClean="0">
                    <a:latin typeface="Arial"/>
                    <a:cs typeface="Arial"/>
                  </a:rPr>
                  <a:t>31</a:t>
                </a:r>
                <a:r>
                  <a:rPr lang="cs-CZ" sz="2200" dirty="0" smtClean="0">
                    <a:latin typeface="Arial"/>
                    <a:cs typeface="Arial"/>
                  </a:rPr>
                  <a:t> = 6.10</a:t>
                </a:r>
                <a:r>
                  <a:rPr lang="cs-CZ" sz="2200" baseline="30000" dirty="0" smtClean="0">
                    <a:latin typeface="Arial"/>
                    <a:cs typeface="Arial"/>
                  </a:rPr>
                  <a:t>8</a:t>
                </a:r>
                <a:r>
                  <a:rPr lang="cs-CZ" sz="2200" dirty="0" smtClean="0">
                    <a:latin typeface="Arial"/>
                    <a:cs typeface="Arial"/>
                  </a:rPr>
                  <a:t>s</a:t>
                </a:r>
                <a:r>
                  <a:rPr lang="cs-CZ" sz="2200" baseline="30000" dirty="0" smtClean="0">
                    <a:latin typeface="Arial"/>
                    <a:cs typeface="Arial"/>
                  </a:rPr>
                  <a:t>-1</a:t>
                </a:r>
              </a:p>
              <a:p>
                <a:pPr marL="0" indent="0">
                  <a:buNone/>
                </a:pPr>
                <a:r>
                  <a:rPr lang="cs-CZ" sz="2200" dirty="0" smtClean="0">
                    <a:latin typeface="Arial"/>
                    <a:cs typeface="Arial"/>
                  </a:rPr>
                  <a:t>A</a:t>
                </a:r>
                <a:r>
                  <a:rPr lang="cs-CZ" sz="2200" baseline="-25000" dirty="0" smtClean="0">
                    <a:latin typeface="Arial"/>
                    <a:cs typeface="Arial"/>
                  </a:rPr>
                  <a:t>32</a:t>
                </a:r>
                <a:r>
                  <a:rPr lang="cs-CZ" sz="2200" dirty="0" smtClean="0">
                    <a:latin typeface="Arial"/>
                    <a:cs typeface="Arial"/>
                  </a:rPr>
                  <a:t> = 3.10</a:t>
                </a:r>
                <a:r>
                  <a:rPr lang="cs-CZ" sz="2200" baseline="30000" dirty="0" smtClean="0">
                    <a:latin typeface="Arial"/>
                    <a:cs typeface="Arial"/>
                  </a:rPr>
                  <a:t>8</a:t>
                </a:r>
                <a:r>
                  <a:rPr lang="cs-CZ" sz="2200" dirty="0" smtClean="0">
                    <a:latin typeface="Arial"/>
                    <a:cs typeface="Arial"/>
                  </a:rPr>
                  <a:t>s</a:t>
                </a:r>
                <a:r>
                  <a:rPr lang="cs-CZ" sz="2200" baseline="30000" dirty="0" smtClean="0">
                    <a:latin typeface="Arial"/>
                    <a:cs typeface="Arial"/>
                  </a:rPr>
                  <a:t>-1</a:t>
                </a:r>
              </a:p>
              <a:p>
                <a:pPr marL="0" indent="0">
                  <a:buNone/>
                </a:pPr>
                <a:endParaRPr lang="cs-CZ" sz="2200" baseline="30000" dirty="0" smtClean="0"/>
              </a:p>
              <a:p>
                <a:pPr marL="0" indent="0">
                  <a:buNone/>
                </a:pPr>
                <a:r>
                  <a:rPr lang="en-US" sz="2200" dirty="0"/>
                  <a:t>In case of laser saturation power:</a:t>
                </a:r>
                <a:endParaRPr lang="cs-CZ" sz="2200" b="0" i="1" dirty="0" smtClean="0">
                  <a:latin typeface="Cambria Math"/>
                </a:endParaRPr>
              </a:p>
              <a:p>
                <a:pPr marL="0" indent="0">
                  <a:buNone/>
                </a:pPr>
                <a:endParaRPr lang="cs-CZ" sz="2200"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cs-CZ" sz="2200" b="0" i="1" smtClean="0">
                              <a:latin typeface="Cambria Math"/>
                            </a:rPr>
                          </m:ctrlPr>
                        </m:sSubPr>
                        <m:e>
                          <m:r>
                            <a:rPr lang="cs-CZ" sz="2200" b="0" i="1" smtClean="0">
                              <a:latin typeface="Cambria Math"/>
                            </a:rPr>
                            <m:t>𝑁</m:t>
                          </m:r>
                        </m:e>
                        <m:sub>
                          <m:r>
                            <a:rPr lang="cs-CZ" sz="2200" b="0" i="1" smtClean="0">
                              <a:latin typeface="Cambria Math"/>
                            </a:rPr>
                            <m:t>𝑓𝑙</m:t>
                          </m:r>
                        </m:sub>
                      </m:sSub>
                      <m:r>
                        <a:rPr lang="cs-CZ" sz="2200" b="0" i="1" smtClean="0">
                          <a:latin typeface="Cambria Math"/>
                          <a:ea typeface="Cambria Math"/>
                        </a:rPr>
                        <m:t>≈</m:t>
                      </m:r>
                      <m:sSub>
                        <m:sSubPr>
                          <m:ctrlPr>
                            <a:rPr lang="cs-CZ" sz="2200" b="0" i="1" smtClean="0">
                              <a:latin typeface="Cambria Math"/>
                              <a:ea typeface="Cambria Math"/>
                            </a:rPr>
                          </m:ctrlPr>
                        </m:sSubPr>
                        <m:e>
                          <m:r>
                            <a:rPr lang="cs-CZ" sz="2200" b="0" i="1" smtClean="0">
                              <a:latin typeface="Cambria Math"/>
                              <a:ea typeface="Cambria Math"/>
                            </a:rPr>
                            <m:t>𝑛</m:t>
                          </m:r>
                        </m:e>
                        <m:sub>
                          <m:r>
                            <a:rPr lang="cs-CZ" sz="2200" b="0" i="1" smtClean="0">
                              <a:latin typeface="Cambria Math"/>
                              <a:ea typeface="Cambria Math"/>
                            </a:rPr>
                            <m:t>0</m:t>
                          </m:r>
                        </m:sub>
                      </m:sSub>
                      <m:f>
                        <m:fPr>
                          <m:ctrlPr>
                            <a:rPr lang="cs-CZ" sz="2200" b="0" i="1" smtClean="0">
                              <a:latin typeface="Cambria Math"/>
                              <a:ea typeface="Cambria Math"/>
                            </a:rPr>
                          </m:ctrlPr>
                        </m:fPr>
                        <m:num>
                          <m:sSub>
                            <m:sSubPr>
                              <m:ctrlPr>
                                <a:rPr lang="cs-CZ" sz="2200" b="0" i="1" smtClean="0">
                                  <a:latin typeface="Cambria Math"/>
                                  <a:ea typeface="Cambria Math"/>
                                </a:rPr>
                              </m:ctrlPr>
                            </m:sSubPr>
                            <m:e>
                              <m:r>
                                <a:rPr lang="cs-CZ" sz="2200" b="0" i="1" smtClean="0">
                                  <a:latin typeface="Cambria Math"/>
                                  <a:ea typeface="Cambria Math"/>
                                </a:rPr>
                                <m:t>𝐴</m:t>
                              </m:r>
                            </m:e>
                            <m:sub>
                              <m:r>
                                <a:rPr lang="cs-CZ" sz="2200" b="0" i="1" smtClean="0">
                                  <a:latin typeface="Cambria Math"/>
                                  <a:ea typeface="Cambria Math"/>
                                </a:rPr>
                                <m:t>32</m:t>
                              </m:r>
                            </m:sub>
                          </m:sSub>
                        </m:num>
                        <m:den>
                          <m:sSub>
                            <m:sSubPr>
                              <m:ctrlPr>
                                <a:rPr lang="cs-CZ" sz="2200" b="0" i="1" smtClean="0">
                                  <a:latin typeface="Cambria Math"/>
                                  <a:ea typeface="Cambria Math"/>
                                </a:rPr>
                              </m:ctrlPr>
                            </m:sSubPr>
                            <m:e>
                              <m:r>
                                <a:rPr lang="cs-CZ" sz="2200" b="0" i="1" smtClean="0">
                                  <a:latin typeface="Cambria Math"/>
                                  <a:ea typeface="Cambria Math"/>
                                </a:rPr>
                                <m:t>𝐴</m:t>
                              </m:r>
                            </m:e>
                            <m:sub>
                              <m:r>
                                <a:rPr lang="cs-CZ" sz="2200" b="0" i="1" smtClean="0">
                                  <a:latin typeface="Cambria Math"/>
                                  <a:ea typeface="Cambria Math"/>
                                </a:rPr>
                                <m:t>32</m:t>
                              </m:r>
                            </m:sub>
                          </m:sSub>
                          <m:r>
                            <a:rPr lang="cs-CZ" sz="2200" b="0" i="1" smtClean="0">
                              <a:latin typeface="Cambria Math"/>
                              <a:ea typeface="Cambria Math"/>
                            </a:rPr>
                            <m:t>+</m:t>
                          </m:r>
                          <m:sSub>
                            <m:sSubPr>
                              <m:ctrlPr>
                                <a:rPr lang="cs-CZ" sz="2200" b="0" i="1" smtClean="0">
                                  <a:latin typeface="Cambria Math"/>
                                  <a:ea typeface="Cambria Math"/>
                                </a:rPr>
                              </m:ctrlPr>
                            </m:sSubPr>
                            <m:e>
                              <m:r>
                                <a:rPr lang="cs-CZ" sz="2200" b="0" i="1" smtClean="0">
                                  <a:latin typeface="Cambria Math"/>
                                  <a:ea typeface="Cambria Math"/>
                                </a:rPr>
                                <m:t>𝑍</m:t>
                              </m:r>
                            </m:e>
                            <m:sub>
                              <m:r>
                                <a:rPr lang="cs-CZ" sz="2200" b="0" i="1" smtClean="0">
                                  <a:latin typeface="Cambria Math"/>
                                  <a:ea typeface="Cambria Math"/>
                                </a:rPr>
                                <m:t>32</m:t>
                              </m:r>
                            </m:sub>
                          </m:sSub>
                        </m:den>
                      </m:f>
                    </m:oMath>
                  </m:oMathPara>
                </a14:m>
                <a:endParaRPr lang="cs-CZ" sz="2200" dirty="0"/>
              </a:p>
            </p:txBody>
          </p:sp>
        </mc:Choice>
        <mc:Fallback>
          <p:sp>
            <p:nvSpPr>
              <p:cNvPr id="3" name="Zástupný symbol pro obsah 2"/>
              <p:cNvSpPr>
                <a:spLocks noGrp="1" noRot="1" noChangeAspect="1" noMove="1" noResize="1" noEditPoints="1" noAdjustHandles="1" noChangeArrowheads="1" noChangeShapeType="1" noTextEdit="1"/>
              </p:cNvSpPr>
              <p:nvPr>
                <p:ph sz="half" idx="1"/>
              </p:nvPr>
            </p:nvSpPr>
            <p:spPr>
              <a:xfrm>
                <a:off x="457199" y="1673352"/>
                <a:ext cx="4474847" cy="4718304"/>
              </a:xfrm>
              <a:blipFill rotWithShape="1">
                <a:blip r:embed="rId2"/>
                <a:stretch>
                  <a:fillRect l="-1635" t="-646"/>
                </a:stretch>
              </a:blipFill>
            </p:spPr>
            <p:txBody>
              <a:bodyPr/>
              <a:lstStyle/>
              <a:p>
                <a:r>
                  <a:rPr lang="cs-CZ">
                    <a:noFill/>
                  </a:rPr>
                  <a:t> </a:t>
                </a:r>
              </a:p>
            </p:txBody>
          </p:sp>
        </mc:Fallback>
      </mc:AlternateContent>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13</a:t>
            </a:fld>
            <a:endParaRPr lang="en-US"/>
          </a:p>
        </p:txBody>
      </p:sp>
      <p:grpSp>
        <p:nvGrpSpPr>
          <p:cNvPr id="23" name="Skupina 22"/>
          <p:cNvGrpSpPr/>
          <p:nvPr/>
        </p:nvGrpSpPr>
        <p:grpSpPr>
          <a:xfrm>
            <a:off x="5010583" y="2557958"/>
            <a:ext cx="3521923" cy="2709632"/>
            <a:chOff x="5031443" y="1808792"/>
            <a:chExt cx="3521923" cy="2709632"/>
          </a:xfrm>
        </p:grpSpPr>
        <p:cxnSp>
          <p:nvCxnSpPr>
            <p:cNvPr id="8" name="Přímá spojnice 7"/>
            <p:cNvCxnSpPr/>
            <p:nvPr/>
          </p:nvCxnSpPr>
          <p:spPr>
            <a:xfrm>
              <a:off x="5292092" y="1808793"/>
              <a:ext cx="270034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6732276" y="3068954"/>
              <a:ext cx="117015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5292092" y="4329115"/>
              <a:ext cx="288036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V="1">
              <a:off x="5472115" y="1808793"/>
              <a:ext cx="0" cy="252032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5832161" y="1808793"/>
              <a:ext cx="0" cy="252032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6912299" y="1808792"/>
              <a:ext cx="0" cy="126016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7452368" y="3068954"/>
              <a:ext cx="0" cy="126016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7452368" y="2438872"/>
              <a:ext cx="1080138"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5031443" y="2708908"/>
              <a:ext cx="521297" cy="369332"/>
            </a:xfrm>
            <a:prstGeom prst="rect">
              <a:avLst/>
            </a:prstGeom>
            <a:noFill/>
          </p:spPr>
          <p:txBody>
            <a:bodyPr wrap="none" rtlCol="0">
              <a:spAutoFit/>
            </a:bodyPr>
            <a:lstStyle/>
            <a:p>
              <a:r>
                <a:rPr lang="cs-CZ" dirty="0" smtClean="0"/>
                <a:t>R</a:t>
              </a:r>
              <a:r>
                <a:rPr lang="cs-CZ" baseline="-25000" dirty="0" smtClean="0"/>
                <a:t>13</a:t>
              </a:r>
              <a:endParaRPr lang="cs-CZ" baseline="-25000" dirty="0"/>
            </a:p>
          </p:txBody>
        </p:sp>
        <p:sp>
          <p:nvSpPr>
            <p:cNvPr id="17" name="TextovéPole 16"/>
            <p:cNvSpPr txBox="1"/>
            <p:nvPr/>
          </p:nvSpPr>
          <p:spPr>
            <a:xfrm>
              <a:off x="5832161" y="2708908"/>
              <a:ext cx="521297" cy="369332"/>
            </a:xfrm>
            <a:prstGeom prst="rect">
              <a:avLst/>
            </a:prstGeom>
            <a:noFill/>
          </p:spPr>
          <p:txBody>
            <a:bodyPr wrap="none" rtlCol="0">
              <a:spAutoFit/>
            </a:bodyPr>
            <a:lstStyle/>
            <a:p>
              <a:r>
                <a:rPr lang="cs-CZ" dirty="0" smtClean="0"/>
                <a:t>R</a:t>
              </a:r>
              <a:r>
                <a:rPr lang="cs-CZ" baseline="-25000" dirty="0" smtClean="0"/>
                <a:t>31</a:t>
              </a:r>
              <a:endParaRPr lang="cs-CZ" baseline="-25000" dirty="0"/>
            </a:p>
          </p:txBody>
        </p:sp>
        <p:sp>
          <p:nvSpPr>
            <p:cNvPr id="18" name="TextovéPole 17"/>
            <p:cNvSpPr txBox="1"/>
            <p:nvPr/>
          </p:nvSpPr>
          <p:spPr>
            <a:xfrm>
              <a:off x="6931071" y="1988816"/>
              <a:ext cx="521297" cy="369332"/>
            </a:xfrm>
            <a:prstGeom prst="rect">
              <a:avLst/>
            </a:prstGeom>
            <a:noFill/>
          </p:spPr>
          <p:txBody>
            <a:bodyPr wrap="none" rtlCol="0">
              <a:spAutoFit/>
            </a:bodyPr>
            <a:lstStyle/>
            <a:p>
              <a:r>
                <a:rPr lang="cs-CZ" dirty="0" smtClean="0"/>
                <a:t>R</a:t>
              </a:r>
              <a:r>
                <a:rPr lang="cs-CZ" baseline="-25000" dirty="0" smtClean="0"/>
                <a:t>32</a:t>
              </a:r>
              <a:endParaRPr lang="cs-CZ" baseline="-25000" dirty="0"/>
            </a:p>
          </p:txBody>
        </p:sp>
        <p:sp>
          <p:nvSpPr>
            <p:cNvPr id="19" name="TextovéPole 18"/>
            <p:cNvSpPr txBox="1"/>
            <p:nvPr/>
          </p:nvSpPr>
          <p:spPr>
            <a:xfrm>
              <a:off x="7791554" y="2451268"/>
              <a:ext cx="761812" cy="369332"/>
            </a:xfrm>
            <a:prstGeom prst="rect">
              <a:avLst/>
            </a:prstGeom>
            <a:noFill/>
          </p:spPr>
          <p:txBody>
            <a:bodyPr wrap="none" rtlCol="0">
              <a:spAutoFit/>
            </a:bodyPr>
            <a:lstStyle/>
            <a:p>
              <a:r>
                <a:rPr lang="cs-CZ" dirty="0" smtClean="0"/>
                <a:t>Fluor.</a:t>
              </a:r>
              <a:endParaRPr lang="cs-CZ" dirty="0"/>
            </a:p>
          </p:txBody>
        </p:sp>
        <p:sp>
          <p:nvSpPr>
            <p:cNvPr id="20" name="TextovéPole 19"/>
            <p:cNvSpPr txBox="1"/>
            <p:nvPr/>
          </p:nvSpPr>
          <p:spPr>
            <a:xfrm>
              <a:off x="7471140" y="3699034"/>
              <a:ext cx="521297" cy="369332"/>
            </a:xfrm>
            <a:prstGeom prst="rect">
              <a:avLst/>
            </a:prstGeom>
            <a:noFill/>
          </p:spPr>
          <p:txBody>
            <a:bodyPr wrap="none" rtlCol="0">
              <a:spAutoFit/>
            </a:bodyPr>
            <a:lstStyle/>
            <a:p>
              <a:r>
                <a:rPr lang="cs-CZ" dirty="0" smtClean="0"/>
                <a:t>R</a:t>
              </a:r>
              <a:r>
                <a:rPr lang="cs-CZ" baseline="-25000" dirty="0" smtClean="0"/>
                <a:t>21</a:t>
              </a:r>
              <a:endParaRPr lang="cs-CZ" baseline="-25000" dirty="0"/>
            </a:p>
          </p:txBody>
        </p:sp>
        <p:sp>
          <p:nvSpPr>
            <p:cNvPr id="21" name="TextovéPole 20"/>
            <p:cNvSpPr txBox="1"/>
            <p:nvPr/>
          </p:nvSpPr>
          <p:spPr>
            <a:xfrm>
              <a:off x="8172460" y="2909489"/>
              <a:ext cx="312906" cy="369332"/>
            </a:xfrm>
            <a:prstGeom prst="rect">
              <a:avLst/>
            </a:prstGeom>
            <a:noFill/>
          </p:spPr>
          <p:txBody>
            <a:bodyPr wrap="none" rtlCol="0">
              <a:spAutoFit/>
            </a:bodyPr>
            <a:lstStyle/>
            <a:p>
              <a:r>
                <a:rPr lang="cs-CZ" dirty="0" smtClean="0"/>
                <a:t>2</a:t>
              </a:r>
              <a:endParaRPr lang="cs-CZ" dirty="0"/>
            </a:p>
          </p:txBody>
        </p:sp>
        <p:sp>
          <p:nvSpPr>
            <p:cNvPr id="22" name="TextovéPole 21"/>
            <p:cNvSpPr txBox="1"/>
            <p:nvPr/>
          </p:nvSpPr>
          <p:spPr>
            <a:xfrm>
              <a:off x="8240460" y="4149092"/>
              <a:ext cx="312906" cy="369332"/>
            </a:xfrm>
            <a:prstGeom prst="rect">
              <a:avLst/>
            </a:prstGeom>
            <a:noFill/>
          </p:spPr>
          <p:txBody>
            <a:bodyPr wrap="none" rtlCol="0">
              <a:spAutoFit/>
            </a:bodyPr>
            <a:lstStyle/>
            <a:p>
              <a:r>
                <a:rPr lang="cs-CZ" dirty="0" smtClean="0"/>
                <a:t>1</a:t>
              </a:r>
              <a:endParaRPr lang="cs-CZ" dirty="0"/>
            </a:p>
          </p:txBody>
        </p:sp>
      </p:grpSp>
      <p:sp>
        <p:nvSpPr>
          <p:cNvPr id="24" name="TextovéPole 23"/>
          <p:cNvSpPr txBox="1"/>
          <p:nvPr/>
        </p:nvSpPr>
        <p:spPr>
          <a:xfrm>
            <a:off x="8219600" y="2384533"/>
            <a:ext cx="312906" cy="369332"/>
          </a:xfrm>
          <a:prstGeom prst="rect">
            <a:avLst/>
          </a:prstGeom>
          <a:noFill/>
        </p:spPr>
        <p:txBody>
          <a:bodyPr wrap="none" rtlCol="0">
            <a:spAutoFit/>
          </a:bodyPr>
          <a:lstStyle/>
          <a:p>
            <a:r>
              <a:rPr lang="cs-CZ" dirty="0" smtClean="0"/>
              <a:t>3</a:t>
            </a:r>
            <a:endParaRPr lang="cs-CZ" dirty="0"/>
          </a:p>
        </p:txBody>
      </p:sp>
    </p:spTree>
    <p:extLst>
      <p:ext uri="{BB962C8B-B14F-4D97-AF65-F5344CB8AC3E}">
        <p14:creationId xmlns:p14="http://schemas.microsoft.com/office/powerpoint/2010/main" val="1137210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t>
            </a:r>
            <a:r>
              <a:rPr lang="en-US" dirty="0" err="1"/>
              <a:t>etection</a:t>
            </a:r>
            <a:r>
              <a:rPr lang="en-US" dirty="0"/>
              <a:t> of lead in gas phase</a:t>
            </a:r>
            <a:endParaRPr lang="cs-CZ" dirty="0"/>
          </a:p>
        </p:txBody>
      </p:sp>
      <p:sp>
        <p:nvSpPr>
          <p:cNvPr id="3" name="Zástupný symbol pro obsah 2"/>
          <p:cNvSpPr>
            <a:spLocks noGrp="1"/>
          </p:cNvSpPr>
          <p:nvPr>
            <p:ph sz="half" idx="1"/>
          </p:nvPr>
        </p:nvSpPr>
        <p:spPr/>
        <p:txBody>
          <a:bodyPr/>
          <a:lstStyle/>
          <a:p>
            <a:r>
              <a:rPr lang="cs-CZ" dirty="0" smtClean="0"/>
              <a:t>P</a:t>
            </a:r>
            <a:r>
              <a:rPr lang="cs-CZ" baseline="-25000" dirty="0" smtClean="0"/>
              <a:t>LAS</a:t>
            </a:r>
            <a:r>
              <a:rPr lang="cs-CZ" dirty="0" smtClean="0"/>
              <a:t> </a:t>
            </a:r>
            <a:r>
              <a:rPr lang="cs-CZ" dirty="0" smtClean="0">
                <a:latin typeface="Arial"/>
                <a:cs typeface="Arial"/>
              </a:rPr>
              <a:t>≈ 2 kWcm</a:t>
            </a:r>
            <a:r>
              <a:rPr lang="cs-CZ" baseline="30000" dirty="0" smtClean="0">
                <a:latin typeface="Arial"/>
                <a:cs typeface="Arial"/>
              </a:rPr>
              <a:t>-2</a:t>
            </a:r>
          </a:p>
          <a:p>
            <a:r>
              <a:rPr lang="cs-CZ" dirty="0" smtClean="0">
                <a:latin typeface="Arial"/>
                <a:cs typeface="Arial"/>
              </a:rPr>
              <a:t>Δ</a:t>
            </a:r>
            <a:r>
              <a:rPr lang="el-GR" dirty="0" smtClean="0">
                <a:latin typeface="Arial"/>
                <a:cs typeface="Arial"/>
              </a:rPr>
              <a:t>λ</a:t>
            </a:r>
            <a:r>
              <a:rPr lang="cs-CZ" dirty="0" smtClean="0">
                <a:latin typeface="Arial"/>
                <a:cs typeface="Arial"/>
              </a:rPr>
              <a:t>= 0,02 </a:t>
            </a:r>
            <a:r>
              <a:rPr lang="cs-CZ" dirty="0" err="1" smtClean="0">
                <a:latin typeface="Arial"/>
                <a:cs typeface="Arial"/>
              </a:rPr>
              <a:t>nm</a:t>
            </a:r>
            <a:endParaRPr lang="cs-CZ" dirty="0" smtClean="0">
              <a:latin typeface="Arial"/>
              <a:cs typeface="Arial"/>
            </a:endParaRPr>
          </a:p>
          <a:p>
            <a:r>
              <a:rPr lang="el-GR" dirty="0" smtClean="0">
                <a:latin typeface="Arial"/>
                <a:cs typeface="Arial"/>
              </a:rPr>
              <a:t>τ</a:t>
            </a:r>
            <a:r>
              <a:rPr lang="cs-CZ" dirty="0" smtClean="0">
                <a:latin typeface="Arial"/>
                <a:cs typeface="Arial"/>
              </a:rPr>
              <a:t> = 5 </a:t>
            </a:r>
            <a:r>
              <a:rPr lang="cs-CZ" dirty="0" err="1" smtClean="0">
                <a:latin typeface="Arial"/>
                <a:cs typeface="Arial"/>
              </a:rPr>
              <a:t>ns</a:t>
            </a:r>
            <a:endParaRPr lang="cs-CZ" dirty="0" smtClean="0">
              <a:latin typeface="Arial"/>
              <a:cs typeface="Arial"/>
            </a:endParaRPr>
          </a:p>
          <a:p>
            <a:r>
              <a:rPr lang="cs-CZ" dirty="0" smtClean="0">
                <a:latin typeface="Arial"/>
                <a:cs typeface="Arial"/>
              </a:rPr>
              <a:t>Ω = 0,16 </a:t>
            </a:r>
            <a:r>
              <a:rPr lang="cs-CZ" dirty="0" err="1" smtClean="0">
                <a:latin typeface="Arial"/>
                <a:cs typeface="Arial"/>
              </a:rPr>
              <a:t>sr</a:t>
            </a:r>
            <a:endParaRPr lang="cs-CZ" dirty="0" smtClean="0">
              <a:latin typeface="Arial"/>
              <a:cs typeface="Arial"/>
            </a:endParaRPr>
          </a:p>
          <a:p>
            <a:r>
              <a:rPr lang="cs-CZ" dirty="0" smtClean="0">
                <a:latin typeface="Arial"/>
                <a:cs typeface="Arial"/>
              </a:rPr>
              <a:t>f/D = 1 : 2,5</a:t>
            </a:r>
          </a:p>
          <a:p>
            <a:r>
              <a:rPr lang="cs-CZ" dirty="0" smtClean="0">
                <a:latin typeface="Arial"/>
                <a:cs typeface="Arial"/>
              </a:rPr>
              <a:t>F = 50 Hz</a:t>
            </a:r>
          </a:p>
          <a:p>
            <a:r>
              <a:rPr lang="cs-CZ" dirty="0" err="1" smtClean="0">
                <a:latin typeface="Arial"/>
                <a:cs typeface="Arial"/>
              </a:rPr>
              <a:t>t</a:t>
            </a:r>
            <a:r>
              <a:rPr lang="cs-CZ" baseline="-25000" dirty="0" err="1" smtClean="0">
                <a:latin typeface="Arial"/>
                <a:cs typeface="Arial"/>
              </a:rPr>
              <a:t>int</a:t>
            </a:r>
            <a:r>
              <a:rPr lang="cs-CZ" dirty="0" smtClean="0">
                <a:latin typeface="Arial"/>
                <a:cs typeface="Arial"/>
              </a:rPr>
              <a:t> = 15 s</a:t>
            </a:r>
          </a:p>
          <a:p>
            <a:r>
              <a:rPr lang="cs-CZ" dirty="0" smtClean="0">
                <a:latin typeface="Arial"/>
                <a:cs typeface="Arial"/>
              </a:rPr>
              <a:t>MD = 30 </a:t>
            </a:r>
            <a:r>
              <a:rPr lang="cs-CZ" dirty="0" err="1" smtClean="0">
                <a:latin typeface="Arial"/>
                <a:cs typeface="Arial"/>
              </a:rPr>
              <a:t>atoms</a:t>
            </a:r>
            <a:r>
              <a:rPr lang="cs-CZ" dirty="0" smtClean="0">
                <a:latin typeface="Arial"/>
                <a:cs typeface="Arial"/>
              </a:rPr>
              <a:t> </a:t>
            </a:r>
            <a:r>
              <a:rPr lang="cs-CZ" dirty="0" err="1" smtClean="0">
                <a:latin typeface="Arial"/>
                <a:cs typeface="Arial"/>
              </a:rPr>
              <a:t>Pb</a:t>
            </a:r>
            <a:endParaRPr lang="cs-CZ" dirty="0"/>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14</a:t>
            </a:fld>
            <a:endParaRPr lang="en-US"/>
          </a:p>
        </p:txBody>
      </p:sp>
      <p:cxnSp>
        <p:nvCxnSpPr>
          <p:cNvPr id="11" name="Přímá spojnice se šipkou 10"/>
          <p:cNvCxnSpPr/>
          <p:nvPr/>
        </p:nvCxnSpPr>
        <p:spPr>
          <a:xfrm flipV="1">
            <a:off x="4572000" y="2156113"/>
            <a:ext cx="0" cy="3420437"/>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4572000" y="5563825"/>
            <a:ext cx="3600460" cy="25451"/>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a:off x="4572000" y="4869184"/>
            <a:ext cx="180023"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4572000" y="3789046"/>
            <a:ext cx="180023"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4572000" y="2708908"/>
            <a:ext cx="180023"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flipV="1">
            <a:off x="6012184" y="5409253"/>
            <a:ext cx="0" cy="15457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flipV="1">
            <a:off x="7452368" y="5409253"/>
            <a:ext cx="0" cy="18002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ovéPole 26"/>
          <p:cNvSpPr txBox="1"/>
          <p:nvPr/>
        </p:nvSpPr>
        <p:spPr>
          <a:xfrm>
            <a:off x="5727490" y="5769299"/>
            <a:ext cx="569387" cy="369332"/>
          </a:xfrm>
          <a:prstGeom prst="rect">
            <a:avLst/>
          </a:prstGeom>
          <a:noFill/>
        </p:spPr>
        <p:txBody>
          <a:bodyPr wrap="none" rtlCol="0">
            <a:spAutoFit/>
          </a:bodyPr>
          <a:lstStyle/>
          <a:p>
            <a:r>
              <a:rPr lang="cs-CZ" dirty="0" smtClean="0"/>
              <a:t>200</a:t>
            </a:r>
            <a:endParaRPr lang="cs-CZ" dirty="0"/>
          </a:p>
        </p:txBody>
      </p:sp>
      <p:sp>
        <p:nvSpPr>
          <p:cNvPr id="28" name="TextovéPole 27"/>
          <p:cNvSpPr txBox="1"/>
          <p:nvPr/>
        </p:nvSpPr>
        <p:spPr>
          <a:xfrm>
            <a:off x="7272345" y="5769299"/>
            <a:ext cx="893193" cy="369332"/>
          </a:xfrm>
          <a:prstGeom prst="rect">
            <a:avLst/>
          </a:prstGeom>
          <a:noFill/>
        </p:spPr>
        <p:txBody>
          <a:bodyPr wrap="none" rtlCol="0">
            <a:spAutoFit/>
          </a:bodyPr>
          <a:lstStyle/>
          <a:p>
            <a:r>
              <a:rPr lang="cs-CZ" dirty="0" smtClean="0"/>
              <a:t>400 °C</a:t>
            </a:r>
            <a:endParaRPr lang="cs-CZ" dirty="0"/>
          </a:p>
        </p:txBody>
      </p:sp>
      <p:sp>
        <p:nvSpPr>
          <p:cNvPr id="29" name="TextovéPole 28"/>
          <p:cNvSpPr txBox="1"/>
          <p:nvPr/>
        </p:nvSpPr>
        <p:spPr>
          <a:xfrm>
            <a:off x="4208886" y="4684518"/>
            <a:ext cx="312906" cy="369332"/>
          </a:xfrm>
          <a:prstGeom prst="rect">
            <a:avLst/>
          </a:prstGeom>
          <a:noFill/>
        </p:spPr>
        <p:txBody>
          <a:bodyPr wrap="none" rtlCol="0">
            <a:spAutoFit/>
          </a:bodyPr>
          <a:lstStyle/>
          <a:p>
            <a:r>
              <a:rPr lang="cs-CZ" dirty="0" smtClean="0"/>
              <a:t>2</a:t>
            </a:r>
            <a:endParaRPr lang="cs-CZ" dirty="0"/>
          </a:p>
        </p:txBody>
      </p:sp>
      <p:sp>
        <p:nvSpPr>
          <p:cNvPr id="30" name="TextovéPole 29"/>
          <p:cNvSpPr txBox="1"/>
          <p:nvPr/>
        </p:nvSpPr>
        <p:spPr>
          <a:xfrm>
            <a:off x="4208886" y="3604380"/>
            <a:ext cx="312906" cy="369332"/>
          </a:xfrm>
          <a:prstGeom prst="rect">
            <a:avLst/>
          </a:prstGeom>
          <a:noFill/>
        </p:spPr>
        <p:txBody>
          <a:bodyPr wrap="none" rtlCol="0">
            <a:spAutoFit/>
          </a:bodyPr>
          <a:lstStyle/>
          <a:p>
            <a:r>
              <a:rPr lang="cs-CZ" dirty="0" smtClean="0"/>
              <a:t>6</a:t>
            </a:r>
            <a:endParaRPr lang="cs-CZ" dirty="0"/>
          </a:p>
        </p:txBody>
      </p:sp>
      <p:sp>
        <p:nvSpPr>
          <p:cNvPr id="31" name="TextovéPole 30"/>
          <p:cNvSpPr txBox="1"/>
          <p:nvPr/>
        </p:nvSpPr>
        <p:spPr>
          <a:xfrm>
            <a:off x="4144766" y="2550406"/>
            <a:ext cx="441146" cy="369332"/>
          </a:xfrm>
          <a:prstGeom prst="rect">
            <a:avLst/>
          </a:prstGeom>
          <a:noFill/>
        </p:spPr>
        <p:txBody>
          <a:bodyPr wrap="none" rtlCol="0">
            <a:spAutoFit/>
          </a:bodyPr>
          <a:lstStyle/>
          <a:p>
            <a:r>
              <a:rPr lang="cs-CZ" dirty="0" smtClean="0"/>
              <a:t>12</a:t>
            </a:r>
            <a:endParaRPr lang="cs-CZ" dirty="0"/>
          </a:p>
        </p:txBody>
      </p:sp>
      <p:sp>
        <p:nvSpPr>
          <p:cNvPr id="32" name="TextovéPole 31"/>
          <p:cNvSpPr txBox="1"/>
          <p:nvPr/>
        </p:nvSpPr>
        <p:spPr>
          <a:xfrm>
            <a:off x="4430661" y="1835697"/>
            <a:ext cx="1402948" cy="369332"/>
          </a:xfrm>
          <a:prstGeom prst="rect">
            <a:avLst/>
          </a:prstGeom>
          <a:noFill/>
        </p:spPr>
        <p:txBody>
          <a:bodyPr wrap="none" rtlCol="0">
            <a:spAutoFit/>
          </a:bodyPr>
          <a:lstStyle/>
          <a:p>
            <a:r>
              <a:rPr lang="cs-CZ" dirty="0" smtClean="0"/>
              <a:t>log n (</a:t>
            </a:r>
            <a:r>
              <a:rPr lang="cs-CZ" dirty="0" err="1" smtClean="0"/>
              <a:t>at</a:t>
            </a:r>
            <a:r>
              <a:rPr lang="cs-CZ" dirty="0" smtClean="0"/>
              <a:t>/ml)</a:t>
            </a:r>
            <a:endParaRPr lang="cs-CZ" dirty="0"/>
          </a:p>
        </p:txBody>
      </p:sp>
      <p:sp>
        <p:nvSpPr>
          <p:cNvPr id="39" name="Volný tvar 38"/>
          <p:cNvSpPr/>
          <p:nvPr/>
        </p:nvSpPr>
        <p:spPr>
          <a:xfrm>
            <a:off x="5116106" y="2205029"/>
            <a:ext cx="3049432" cy="2865735"/>
          </a:xfrm>
          <a:custGeom>
            <a:avLst/>
            <a:gdLst>
              <a:gd name="connsiteX0" fmla="*/ 0 w 2025282"/>
              <a:gd name="connsiteY0" fmla="*/ 2705415 h 2705415"/>
              <a:gd name="connsiteX1" fmla="*/ 589448 w 2025282"/>
              <a:gd name="connsiteY1" fmla="*/ 1670102 h 2705415"/>
              <a:gd name="connsiteX2" fmla="*/ 1337593 w 2025282"/>
              <a:gd name="connsiteY2" fmla="*/ 657461 h 2705415"/>
              <a:gd name="connsiteX3" fmla="*/ 2025282 w 2025282"/>
              <a:gd name="connsiteY3" fmla="*/ 0 h 2705415"/>
              <a:gd name="connsiteX4" fmla="*/ 2025282 w 2025282"/>
              <a:gd name="connsiteY4" fmla="*/ 0 h 2705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282" h="2705415">
                <a:moveTo>
                  <a:pt x="0" y="2705415"/>
                </a:moveTo>
                <a:cubicBezTo>
                  <a:pt x="183258" y="2358421"/>
                  <a:pt x="366516" y="2011428"/>
                  <a:pt x="589448" y="1670102"/>
                </a:cubicBezTo>
                <a:cubicBezTo>
                  <a:pt x="812380" y="1328776"/>
                  <a:pt x="1098287" y="935811"/>
                  <a:pt x="1337593" y="657461"/>
                </a:cubicBezTo>
                <a:cubicBezTo>
                  <a:pt x="1576899" y="379111"/>
                  <a:pt x="2025282" y="0"/>
                  <a:pt x="2025282" y="0"/>
                </a:cubicBezTo>
                <a:lnTo>
                  <a:pt x="2025282" y="0"/>
                </a:ln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2856733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LAF</a:t>
            </a:r>
            <a:r>
              <a:rPr lang="cs-CZ" dirty="0" smtClean="0"/>
              <a:t> </a:t>
            </a:r>
            <a:r>
              <a:rPr lang="cs-CZ" dirty="0"/>
              <a:t>in </a:t>
            </a:r>
            <a:r>
              <a:rPr lang="cs-CZ" dirty="0" err="1"/>
              <a:t>graphite</a:t>
            </a:r>
            <a:r>
              <a:rPr lang="cs-CZ" dirty="0"/>
              <a:t> </a:t>
            </a:r>
            <a:r>
              <a:rPr lang="cs-CZ" dirty="0" err="1" smtClean="0"/>
              <a:t>cuvette</a:t>
            </a:r>
            <a:r>
              <a:rPr lang="cs-CZ" dirty="0" smtClean="0"/>
              <a:t> </a:t>
            </a:r>
            <a:r>
              <a:rPr lang="cs-CZ" dirty="0"/>
              <a:t>- </a:t>
            </a:r>
            <a:r>
              <a:rPr lang="cs-CZ" dirty="0" err="1" smtClean="0"/>
              <a:t>Tl</a:t>
            </a:r>
            <a:endParaRPr lang="cs-CZ" dirty="0"/>
          </a:p>
        </p:txBody>
      </p:sp>
      <p:sp>
        <p:nvSpPr>
          <p:cNvPr id="3" name="Zástupný symbol pro obsah 2"/>
          <p:cNvSpPr>
            <a:spLocks noGrp="1"/>
          </p:cNvSpPr>
          <p:nvPr>
            <p:ph sz="half" idx="1"/>
          </p:nvPr>
        </p:nvSpPr>
        <p:spPr/>
        <p:txBody>
          <a:bodyPr>
            <a:normAutofit/>
          </a:bodyPr>
          <a:lstStyle/>
          <a:p>
            <a:r>
              <a:rPr lang="el-GR" sz="2400" dirty="0" smtClean="0">
                <a:latin typeface="Arial"/>
                <a:cs typeface="Arial"/>
              </a:rPr>
              <a:t>λ</a:t>
            </a:r>
            <a:r>
              <a:rPr lang="cs-CZ" sz="2400" baseline="-25000" dirty="0" err="1" smtClean="0">
                <a:latin typeface="Arial"/>
                <a:cs typeface="Arial"/>
              </a:rPr>
              <a:t>exc</a:t>
            </a:r>
            <a:r>
              <a:rPr lang="cs-CZ" sz="2400" dirty="0" smtClean="0">
                <a:latin typeface="Arial"/>
                <a:cs typeface="Arial"/>
              </a:rPr>
              <a:t> = 276,8 </a:t>
            </a:r>
            <a:r>
              <a:rPr lang="cs-CZ" sz="2400" dirty="0" err="1" smtClean="0">
                <a:latin typeface="Arial"/>
                <a:cs typeface="Arial"/>
              </a:rPr>
              <a:t>nm</a:t>
            </a:r>
            <a:r>
              <a:rPr lang="cs-CZ" sz="2400" dirty="0" smtClean="0">
                <a:latin typeface="Arial"/>
                <a:cs typeface="Arial"/>
              </a:rPr>
              <a:t>,</a:t>
            </a:r>
          </a:p>
          <a:p>
            <a:r>
              <a:rPr lang="el-GR" sz="2400" dirty="0" smtClean="0">
                <a:latin typeface="Arial"/>
                <a:cs typeface="Arial"/>
              </a:rPr>
              <a:t>λ</a:t>
            </a:r>
            <a:r>
              <a:rPr lang="cs-CZ" sz="2400" baseline="-25000" dirty="0" err="1" smtClean="0">
                <a:latin typeface="Arial"/>
                <a:cs typeface="Arial"/>
              </a:rPr>
              <a:t>fl</a:t>
            </a:r>
            <a:r>
              <a:rPr lang="cs-CZ" sz="2400" baseline="-25000" dirty="0" smtClean="0">
                <a:latin typeface="Arial"/>
                <a:cs typeface="Arial"/>
              </a:rPr>
              <a:t>  </a:t>
            </a:r>
            <a:r>
              <a:rPr lang="cs-CZ" sz="2400" dirty="0" smtClean="0">
                <a:latin typeface="Arial"/>
                <a:cs typeface="Arial"/>
              </a:rPr>
              <a:t>= 352,9 + 351,9 </a:t>
            </a:r>
            <a:r>
              <a:rPr lang="cs-CZ" sz="2400" dirty="0" err="1" smtClean="0">
                <a:latin typeface="Arial"/>
                <a:cs typeface="Arial"/>
              </a:rPr>
              <a:t>nm</a:t>
            </a:r>
            <a:endParaRPr lang="cs-CZ" sz="2400" dirty="0" smtClean="0">
              <a:latin typeface="Arial"/>
              <a:cs typeface="Arial"/>
            </a:endParaRPr>
          </a:p>
          <a:p>
            <a:r>
              <a:rPr lang="cs-CZ" sz="2400" dirty="0" err="1" smtClean="0">
                <a:cs typeface="Arial"/>
              </a:rPr>
              <a:t>Dye</a:t>
            </a:r>
            <a:r>
              <a:rPr lang="cs-CZ" sz="2400" dirty="0" smtClean="0">
                <a:cs typeface="Arial"/>
              </a:rPr>
              <a:t> laser, </a:t>
            </a:r>
            <a:endParaRPr lang="cs-CZ" sz="2400" dirty="0" smtClean="0">
              <a:latin typeface="Arial"/>
              <a:cs typeface="Arial"/>
            </a:endParaRPr>
          </a:p>
          <a:p>
            <a:pPr marL="0" indent="0">
              <a:buNone/>
            </a:pPr>
            <a:r>
              <a:rPr lang="cs-CZ" sz="2400" dirty="0">
                <a:latin typeface="Arial"/>
                <a:cs typeface="Arial"/>
              </a:rPr>
              <a:t> </a:t>
            </a:r>
            <a:r>
              <a:rPr lang="cs-CZ" sz="2400" dirty="0" smtClean="0">
                <a:latin typeface="Arial"/>
                <a:cs typeface="Arial"/>
              </a:rPr>
              <a:t> 2. </a:t>
            </a:r>
            <a:r>
              <a:rPr lang="cs-CZ" sz="2400" dirty="0" err="1" smtClean="0">
                <a:latin typeface="Arial"/>
                <a:cs typeface="Arial"/>
              </a:rPr>
              <a:t>harmonic</a:t>
            </a:r>
            <a:endParaRPr lang="cs-CZ" sz="2400" dirty="0" smtClean="0">
              <a:latin typeface="Arial"/>
              <a:cs typeface="Arial"/>
            </a:endParaRPr>
          </a:p>
          <a:p>
            <a:r>
              <a:rPr lang="cs-CZ" sz="2400" dirty="0" err="1" smtClean="0">
                <a:cs typeface="Arial"/>
              </a:rPr>
              <a:t>Pumping</a:t>
            </a:r>
            <a:r>
              <a:rPr lang="cs-CZ" sz="2400" dirty="0" smtClean="0">
                <a:cs typeface="Arial"/>
              </a:rPr>
              <a:t> - </a:t>
            </a:r>
            <a:r>
              <a:rPr lang="cs-CZ" sz="2400" dirty="0" err="1">
                <a:cs typeface="Arial"/>
              </a:rPr>
              <a:t>nitrogen</a:t>
            </a:r>
            <a:r>
              <a:rPr lang="cs-CZ" sz="2400" dirty="0">
                <a:cs typeface="Arial"/>
              </a:rPr>
              <a:t> </a:t>
            </a:r>
            <a:r>
              <a:rPr lang="cs-CZ" sz="2400" dirty="0" smtClean="0">
                <a:cs typeface="Arial"/>
              </a:rPr>
              <a:t>laser</a:t>
            </a:r>
          </a:p>
          <a:p>
            <a:r>
              <a:rPr lang="cs-CZ" sz="2400" dirty="0" smtClean="0">
                <a:cs typeface="Arial"/>
              </a:rPr>
              <a:t>P</a:t>
            </a:r>
            <a:r>
              <a:rPr lang="cs-CZ" sz="2400" baseline="-25000" dirty="0" smtClean="0">
                <a:latin typeface="Arial"/>
                <a:cs typeface="Arial"/>
              </a:rPr>
              <a:t>las</a:t>
            </a:r>
            <a:r>
              <a:rPr lang="cs-CZ" sz="2400" dirty="0" smtClean="0">
                <a:latin typeface="Arial"/>
                <a:cs typeface="Arial"/>
              </a:rPr>
              <a:t> </a:t>
            </a:r>
            <a:r>
              <a:rPr lang="cs-CZ" sz="2400" dirty="0" smtClean="0">
                <a:latin typeface="Arial"/>
                <a:cs typeface="Arial"/>
              </a:rPr>
              <a:t>= 150 </a:t>
            </a:r>
            <a:r>
              <a:rPr lang="cs-CZ" sz="2400" dirty="0" err="1" smtClean="0">
                <a:latin typeface="Arial"/>
                <a:cs typeface="Arial"/>
              </a:rPr>
              <a:t>nJ</a:t>
            </a:r>
            <a:r>
              <a:rPr lang="cs-CZ" sz="2400" dirty="0" smtClean="0">
                <a:latin typeface="Arial"/>
                <a:cs typeface="Arial"/>
              </a:rPr>
              <a:t>, </a:t>
            </a:r>
            <a:r>
              <a:rPr lang="el-GR" sz="2400" dirty="0" smtClean="0">
                <a:latin typeface="Arial"/>
                <a:cs typeface="Arial"/>
              </a:rPr>
              <a:t>τ</a:t>
            </a:r>
            <a:r>
              <a:rPr lang="cs-CZ" sz="2400" dirty="0" smtClean="0">
                <a:latin typeface="Arial"/>
                <a:cs typeface="Arial"/>
              </a:rPr>
              <a:t> = 5 </a:t>
            </a:r>
            <a:r>
              <a:rPr lang="cs-CZ" sz="2400" dirty="0" err="1" smtClean="0">
                <a:latin typeface="Arial"/>
                <a:cs typeface="Arial"/>
              </a:rPr>
              <a:t>ns</a:t>
            </a:r>
            <a:r>
              <a:rPr lang="cs-CZ" sz="2400" dirty="0" smtClean="0">
                <a:latin typeface="Arial"/>
                <a:cs typeface="Arial"/>
              </a:rPr>
              <a:t>, </a:t>
            </a:r>
          </a:p>
          <a:p>
            <a:pPr marL="0" indent="0">
              <a:buNone/>
            </a:pPr>
            <a:r>
              <a:rPr lang="cs-CZ" sz="2400" dirty="0">
                <a:latin typeface="Arial"/>
                <a:cs typeface="Arial"/>
              </a:rPr>
              <a:t> </a:t>
            </a:r>
            <a:r>
              <a:rPr lang="cs-CZ" sz="2400" dirty="0" smtClean="0">
                <a:latin typeface="Arial"/>
                <a:cs typeface="Arial"/>
              </a:rPr>
              <a:t>  </a:t>
            </a:r>
            <a:r>
              <a:rPr lang="el-GR" sz="2400" dirty="0" smtClean="0">
                <a:latin typeface="Arial"/>
                <a:cs typeface="Arial"/>
              </a:rPr>
              <a:t>Δλ</a:t>
            </a:r>
            <a:r>
              <a:rPr lang="cs-CZ" sz="2400" dirty="0" smtClean="0">
                <a:latin typeface="Arial"/>
                <a:cs typeface="Arial"/>
              </a:rPr>
              <a:t> = 0,01 </a:t>
            </a:r>
            <a:r>
              <a:rPr lang="cs-CZ" sz="2400" dirty="0" err="1" smtClean="0">
                <a:latin typeface="Arial"/>
                <a:cs typeface="Arial"/>
              </a:rPr>
              <a:t>nm</a:t>
            </a:r>
            <a:endParaRPr lang="cs-CZ" sz="2400" dirty="0" smtClean="0">
              <a:latin typeface="Arial"/>
              <a:cs typeface="Arial"/>
            </a:endParaRPr>
          </a:p>
          <a:p>
            <a:r>
              <a:rPr lang="cs-CZ" sz="2400" dirty="0" smtClean="0">
                <a:latin typeface="Arial"/>
                <a:cs typeface="Arial"/>
              </a:rPr>
              <a:t>RSD: 0,5 </a:t>
            </a:r>
            <a:r>
              <a:rPr lang="cs-CZ" sz="2400" dirty="0" err="1" smtClean="0">
                <a:latin typeface="Arial"/>
                <a:cs typeface="Arial"/>
              </a:rPr>
              <a:t>pg</a:t>
            </a:r>
            <a:r>
              <a:rPr lang="cs-CZ" sz="2400" dirty="0" smtClean="0">
                <a:latin typeface="Arial"/>
                <a:cs typeface="Arial"/>
              </a:rPr>
              <a:t> </a:t>
            </a:r>
            <a:r>
              <a:rPr lang="cs-CZ" sz="2400" dirty="0" err="1" smtClean="0">
                <a:latin typeface="Arial"/>
                <a:cs typeface="Arial"/>
              </a:rPr>
              <a:t>Tl</a:t>
            </a:r>
            <a:r>
              <a:rPr lang="cs-CZ" sz="2400" dirty="0" smtClean="0">
                <a:latin typeface="Arial"/>
                <a:cs typeface="Arial"/>
              </a:rPr>
              <a:t> 9%; 50 </a:t>
            </a:r>
            <a:r>
              <a:rPr lang="cs-CZ" sz="2400" dirty="0" err="1" smtClean="0">
                <a:latin typeface="Arial"/>
                <a:cs typeface="Arial"/>
              </a:rPr>
              <a:t>pg</a:t>
            </a:r>
            <a:r>
              <a:rPr lang="cs-CZ" sz="2400" dirty="0" smtClean="0">
                <a:latin typeface="Arial"/>
                <a:cs typeface="Arial"/>
              </a:rPr>
              <a:t> </a:t>
            </a:r>
            <a:r>
              <a:rPr lang="cs-CZ" sz="2400" dirty="0" err="1" smtClean="0">
                <a:latin typeface="Arial"/>
                <a:cs typeface="Arial"/>
              </a:rPr>
              <a:t>Tl</a:t>
            </a:r>
            <a:r>
              <a:rPr lang="cs-CZ" sz="2400" dirty="0" smtClean="0">
                <a:latin typeface="Arial"/>
                <a:cs typeface="Arial"/>
              </a:rPr>
              <a:t> 6%, 500 </a:t>
            </a:r>
            <a:r>
              <a:rPr lang="cs-CZ" sz="2400" dirty="0" err="1" smtClean="0">
                <a:latin typeface="Arial"/>
                <a:cs typeface="Arial"/>
              </a:rPr>
              <a:t>pg</a:t>
            </a:r>
            <a:r>
              <a:rPr lang="cs-CZ" sz="2400" dirty="0" smtClean="0">
                <a:latin typeface="Arial"/>
                <a:cs typeface="Arial"/>
              </a:rPr>
              <a:t> </a:t>
            </a:r>
            <a:r>
              <a:rPr lang="cs-CZ" sz="2400" dirty="0" err="1" smtClean="0">
                <a:latin typeface="Arial"/>
                <a:cs typeface="Arial"/>
              </a:rPr>
              <a:t>Tl</a:t>
            </a:r>
            <a:r>
              <a:rPr lang="cs-CZ" sz="2400" dirty="0" smtClean="0">
                <a:latin typeface="Arial"/>
                <a:cs typeface="Arial"/>
              </a:rPr>
              <a:t> 4%</a:t>
            </a:r>
            <a:endParaRPr lang="cs-CZ" sz="2400" dirty="0"/>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15</a:t>
            </a:fld>
            <a:endParaRPr lang="en-US"/>
          </a:p>
        </p:txBody>
      </p:sp>
      <p:cxnSp>
        <p:nvCxnSpPr>
          <p:cNvPr id="9" name="Přímá spojnice se šipkou 8"/>
          <p:cNvCxnSpPr/>
          <p:nvPr/>
        </p:nvCxnSpPr>
        <p:spPr>
          <a:xfrm flipV="1">
            <a:off x="5300478" y="2168839"/>
            <a:ext cx="0" cy="342043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V="1">
            <a:off x="5290859" y="5589276"/>
            <a:ext cx="2880368" cy="23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flipV="1">
            <a:off x="6372230" y="5409253"/>
            <a:ext cx="0" cy="1797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flipV="1">
            <a:off x="7452368" y="5409253"/>
            <a:ext cx="0" cy="1797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5300478" y="5229230"/>
            <a:ext cx="17163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5300478" y="4149092"/>
            <a:ext cx="17163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a:xfrm>
            <a:off x="5293653" y="3068954"/>
            <a:ext cx="17163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4877762" y="5046075"/>
            <a:ext cx="441146" cy="369332"/>
          </a:xfrm>
          <a:prstGeom prst="rect">
            <a:avLst/>
          </a:prstGeom>
          <a:noFill/>
        </p:spPr>
        <p:txBody>
          <a:bodyPr wrap="none" rtlCol="0">
            <a:spAutoFit/>
          </a:bodyPr>
          <a:lstStyle/>
          <a:p>
            <a:r>
              <a:rPr lang="cs-CZ" dirty="0" smtClean="0"/>
              <a:t>10</a:t>
            </a:r>
            <a:endParaRPr lang="cs-CZ" dirty="0"/>
          </a:p>
        </p:txBody>
      </p:sp>
      <p:sp>
        <p:nvSpPr>
          <p:cNvPr id="25" name="TextovéPole 24"/>
          <p:cNvSpPr txBox="1"/>
          <p:nvPr/>
        </p:nvSpPr>
        <p:spPr>
          <a:xfrm>
            <a:off x="4807058" y="3972268"/>
            <a:ext cx="526106" cy="369332"/>
          </a:xfrm>
          <a:prstGeom prst="rect">
            <a:avLst/>
          </a:prstGeom>
          <a:noFill/>
        </p:spPr>
        <p:txBody>
          <a:bodyPr wrap="none" rtlCol="0">
            <a:spAutoFit/>
          </a:bodyPr>
          <a:lstStyle/>
          <a:p>
            <a:r>
              <a:rPr lang="cs-CZ" dirty="0" smtClean="0"/>
              <a:t>10</a:t>
            </a:r>
            <a:r>
              <a:rPr lang="cs-CZ" baseline="30000" dirty="0" smtClean="0"/>
              <a:t>5</a:t>
            </a:r>
            <a:endParaRPr lang="cs-CZ" baseline="30000" dirty="0"/>
          </a:p>
        </p:txBody>
      </p:sp>
      <p:sp>
        <p:nvSpPr>
          <p:cNvPr id="26" name="TextovéPole 25"/>
          <p:cNvSpPr txBox="1"/>
          <p:nvPr/>
        </p:nvSpPr>
        <p:spPr>
          <a:xfrm>
            <a:off x="4767547" y="2884288"/>
            <a:ext cx="526106" cy="369332"/>
          </a:xfrm>
          <a:prstGeom prst="rect">
            <a:avLst/>
          </a:prstGeom>
          <a:noFill/>
        </p:spPr>
        <p:txBody>
          <a:bodyPr wrap="none" rtlCol="0">
            <a:spAutoFit/>
          </a:bodyPr>
          <a:lstStyle/>
          <a:p>
            <a:r>
              <a:rPr lang="cs-CZ" dirty="0" smtClean="0"/>
              <a:t>10</a:t>
            </a:r>
            <a:r>
              <a:rPr lang="cs-CZ" baseline="30000" dirty="0" smtClean="0"/>
              <a:t>7</a:t>
            </a:r>
            <a:endParaRPr lang="cs-CZ" baseline="30000" dirty="0"/>
          </a:p>
        </p:txBody>
      </p:sp>
      <p:sp>
        <p:nvSpPr>
          <p:cNvPr id="27" name="TextovéPole 26"/>
          <p:cNvSpPr txBox="1"/>
          <p:nvPr/>
        </p:nvSpPr>
        <p:spPr>
          <a:xfrm>
            <a:off x="4877762" y="2168839"/>
            <a:ext cx="415891" cy="369332"/>
          </a:xfrm>
          <a:prstGeom prst="rect">
            <a:avLst/>
          </a:prstGeom>
          <a:noFill/>
        </p:spPr>
        <p:txBody>
          <a:bodyPr wrap="square" rtlCol="0">
            <a:spAutoFit/>
          </a:bodyPr>
          <a:lstStyle/>
          <a:p>
            <a:r>
              <a:rPr lang="el-GR" dirty="0" smtClean="0">
                <a:latin typeface="Arial"/>
                <a:cs typeface="Arial"/>
              </a:rPr>
              <a:t>Φ</a:t>
            </a:r>
            <a:endParaRPr lang="cs-CZ" dirty="0"/>
          </a:p>
        </p:txBody>
      </p:sp>
      <p:sp>
        <p:nvSpPr>
          <p:cNvPr id="30" name="Volný tvar 29"/>
          <p:cNvSpPr/>
          <p:nvPr/>
        </p:nvSpPr>
        <p:spPr>
          <a:xfrm>
            <a:off x="5379471" y="2370206"/>
            <a:ext cx="2835855" cy="3017702"/>
          </a:xfrm>
          <a:custGeom>
            <a:avLst/>
            <a:gdLst>
              <a:gd name="connsiteX0" fmla="*/ 0 w 3003166"/>
              <a:gd name="connsiteY0" fmla="*/ 3190189 h 3203465"/>
              <a:gd name="connsiteX1" fmla="*/ 256939 w 3003166"/>
              <a:gd name="connsiteY1" fmla="*/ 3182632 h 3203465"/>
              <a:gd name="connsiteX2" fmla="*/ 649904 w 3003166"/>
              <a:gd name="connsiteY2" fmla="*/ 2993706 h 3203465"/>
              <a:gd name="connsiteX3" fmla="*/ 1027755 w 3003166"/>
              <a:gd name="connsiteY3" fmla="*/ 2517613 h 3203465"/>
              <a:gd name="connsiteX4" fmla="*/ 1617203 w 3003166"/>
              <a:gd name="connsiteY4" fmla="*/ 1429402 h 3203465"/>
              <a:gd name="connsiteX5" fmla="*/ 2010169 w 3003166"/>
              <a:gd name="connsiteY5" fmla="*/ 771941 h 3203465"/>
              <a:gd name="connsiteX6" fmla="*/ 2410691 w 3003166"/>
              <a:gd name="connsiteY6" fmla="*/ 212721 h 3203465"/>
              <a:gd name="connsiteX7" fmla="*/ 2690301 w 3003166"/>
              <a:gd name="connsiteY7" fmla="*/ 23795 h 3203465"/>
              <a:gd name="connsiteX8" fmla="*/ 3000139 w 3003166"/>
              <a:gd name="connsiteY8" fmla="*/ 1124 h 3203465"/>
              <a:gd name="connsiteX9" fmla="*/ 2848998 w 3003166"/>
              <a:gd name="connsiteY9" fmla="*/ 8681 h 320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3166" h="3203465">
                <a:moveTo>
                  <a:pt x="0" y="3190189"/>
                </a:moveTo>
                <a:cubicBezTo>
                  <a:pt x="74311" y="3202784"/>
                  <a:pt x="148622" y="3215379"/>
                  <a:pt x="256939" y="3182632"/>
                </a:cubicBezTo>
                <a:cubicBezTo>
                  <a:pt x="365256" y="3149885"/>
                  <a:pt x="521435" y="3104543"/>
                  <a:pt x="649904" y="2993706"/>
                </a:cubicBezTo>
                <a:cubicBezTo>
                  <a:pt x="778373" y="2882869"/>
                  <a:pt x="866539" y="2778330"/>
                  <a:pt x="1027755" y="2517613"/>
                </a:cubicBezTo>
                <a:cubicBezTo>
                  <a:pt x="1188972" y="2256896"/>
                  <a:pt x="1453467" y="1720347"/>
                  <a:pt x="1617203" y="1429402"/>
                </a:cubicBezTo>
                <a:cubicBezTo>
                  <a:pt x="1780939" y="1138457"/>
                  <a:pt x="1877921" y="974721"/>
                  <a:pt x="2010169" y="771941"/>
                </a:cubicBezTo>
                <a:cubicBezTo>
                  <a:pt x="2142417" y="569161"/>
                  <a:pt x="2297336" y="337412"/>
                  <a:pt x="2410691" y="212721"/>
                </a:cubicBezTo>
                <a:cubicBezTo>
                  <a:pt x="2524046" y="88030"/>
                  <a:pt x="2592060" y="59061"/>
                  <a:pt x="2690301" y="23795"/>
                </a:cubicBezTo>
                <a:cubicBezTo>
                  <a:pt x="2788542" y="-11471"/>
                  <a:pt x="2973690" y="3643"/>
                  <a:pt x="3000139" y="1124"/>
                </a:cubicBezTo>
                <a:cubicBezTo>
                  <a:pt x="3026588" y="-1395"/>
                  <a:pt x="2871669" y="7422"/>
                  <a:pt x="2848998" y="8681"/>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1" name="TextovéPole 30"/>
          <p:cNvSpPr txBox="1"/>
          <p:nvPr/>
        </p:nvSpPr>
        <p:spPr>
          <a:xfrm>
            <a:off x="5001983" y="5769299"/>
            <a:ext cx="662361" cy="369332"/>
          </a:xfrm>
          <a:prstGeom prst="rect">
            <a:avLst/>
          </a:prstGeom>
          <a:noFill/>
        </p:spPr>
        <p:txBody>
          <a:bodyPr wrap="none" rtlCol="0">
            <a:spAutoFit/>
          </a:bodyPr>
          <a:lstStyle/>
          <a:p>
            <a:r>
              <a:rPr lang="cs-CZ" dirty="0" smtClean="0"/>
              <a:t>10</a:t>
            </a:r>
            <a:r>
              <a:rPr lang="cs-CZ" baseline="30000" dirty="0" smtClean="0"/>
              <a:t>-15</a:t>
            </a:r>
            <a:endParaRPr lang="cs-CZ" baseline="30000" dirty="0"/>
          </a:p>
        </p:txBody>
      </p:sp>
      <p:sp>
        <p:nvSpPr>
          <p:cNvPr id="32" name="TextovéPole 31"/>
          <p:cNvSpPr txBox="1"/>
          <p:nvPr/>
        </p:nvSpPr>
        <p:spPr>
          <a:xfrm>
            <a:off x="6041049" y="5769299"/>
            <a:ext cx="662361" cy="369332"/>
          </a:xfrm>
          <a:prstGeom prst="rect">
            <a:avLst/>
          </a:prstGeom>
          <a:noFill/>
        </p:spPr>
        <p:txBody>
          <a:bodyPr wrap="none" rtlCol="0">
            <a:spAutoFit/>
          </a:bodyPr>
          <a:lstStyle/>
          <a:p>
            <a:r>
              <a:rPr lang="cs-CZ" dirty="0" smtClean="0"/>
              <a:t>10</a:t>
            </a:r>
            <a:r>
              <a:rPr lang="cs-CZ" baseline="30000" dirty="0" smtClean="0"/>
              <a:t>-10</a:t>
            </a:r>
            <a:endParaRPr lang="cs-CZ" baseline="30000" dirty="0"/>
          </a:p>
        </p:txBody>
      </p:sp>
      <p:sp>
        <p:nvSpPr>
          <p:cNvPr id="33" name="TextovéPole 32"/>
          <p:cNvSpPr txBox="1"/>
          <p:nvPr/>
        </p:nvSpPr>
        <p:spPr>
          <a:xfrm>
            <a:off x="7163667" y="5769299"/>
            <a:ext cx="577402" cy="369332"/>
          </a:xfrm>
          <a:prstGeom prst="rect">
            <a:avLst/>
          </a:prstGeom>
          <a:noFill/>
        </p:spPr>
        <p:txBody>
          <a:bodyPr wrap="none" rtlCol="0">
            <a:spAutoFit/>
          </a:bodyPr>
          <a:lstStyle/>
          <a:p>
            <a:r>
              <a:rPr lang="cs-CZ" dirty="0" smtClean="0"/>
              <a:t>10</a:t>
            </a:r>
            <a:r>
              <a:rPr lang="cs-CZ" baseline="30000" dirty="0" smtClean="0"/>
              <a:t>-6</a:t>
            </a:r>
            <a:endParaRPr lang="cs-CZ" baseline="30000" dirty="0"/>
          </a:p>
        </p:txBody>
      </p:sp>
      <p:sp>
        <p:nvSpPr>
          <p:cNvPr id="34" name="TextovéPole 33"/>
          <p:cNvSpPr txBox="1"/>
          <p:nvPr/>
        </p:nvSpPr>
        <p:spPr>
          <a:xfrm>
            <a:off x="8142970" y="5769299"/>
            <a:ext cx="565219" cy="369332"/>
          </a:xfrm>
          <a:prstGeom prst="rect">
            <a:avLst/>
          </a:prstGeom>
          <a:noFill/>
        </p:spPr>
        <p:txBody>
          <a:bodyPr wrap="none" rtlCol="0">
            <a:spAutoFit/>
          </a:bodyPr>
          <a:lstStyle/>
          <a:p>
            <a:r>
              <a:rPr lang="cs-CZ" dirty="0" smtClean="0"/>
              <a:t>g </a:t>
            </a:r>
            <a:r>
              <a:rPr lang="cs-CZ" dirty="0" err="1" smtClean="0"/>
              <a:t>Tl</a:t>
            </a:r>
            <a:endParaRPr lang="cs-CZ" dirty="0"/>
          </a:p>
        </p:txBody>
      </p:sp>
    </p:spTree>
    <p:extLst>
      <p:ext uri="{BB962C8B-B14F-4D97-AF65-F5344CB8AC3E}">
        <p14:creationId xmlns:p14="http://schemas.microsoft.com/office/powerpoint/2010/main" val="3810814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3"/>
          <p:cNvSpPr>
            <a:spLocks noGrp="1"/>
          </p:cNvSpPr>
          <p:nvPr>
            <p:ph type="title"/>
          </p:nvPr>
        </p:nvSpPr>
        <p:spPr/>
        <p:txBody>
          <a:bodyPr>
            <a:normAutofit fontScale="90000"/>
          </a:bodyPr>
          <a:lstStyle/>
          <a:p>
            <a:r>
              <a:rPr lang="en-US" dirty="0"/>
              <a:t>Atomic beams - absorption and fluorescence</a:t>
            </a:r>
            <a:endParaRPr lang="cs-CZ" dirty="0"/>
          </a:p>
        </p:txBody>
      </p:sp>
      <p:sp>
        <p:nvSpPr>
          <p:cNvPr id="15" name="Zástupný symbol pro obsah 14"/>
          <p:cNvSpPr>
            <a:spLocks noGrp="1"/>
          </p:cNvSpPr>
          <p:nvPr>
            <p:ph sz="half" idx="1"/>
          </p:nvPr>
        </p:nvSpPr>
        <p:spPr/>
        <p:txBody>
          <a:bodyPr>
            <a:normAutofit fontScale="85000" lnSpcReduction="20000"/>
          </a:bodyPr>
          <a:lstStyle/>
          <a:p>
            <a:r>
              <a:rPr lang="en-US" dirty="0"/>
              <a:t>A flow of atoms or molecules expanding into a high vacuum in the form of a beam has a temperature close to </a:t>
            </a:r>
            <a:r>
              <a:rPr lang="en-US" dirty="0" err="1"/>
              <a:t>0K</a:t>
            </a:r>
            <a:r>
              <a:rPr lang="en-US" dirty="0"/>
              <a:t> in the direction perpendicular to the movement of the particles. The absorption spectrum can be measured (indirectly) by fluorescence. Direct measurement of absorption is difficult due to the low concentration of measured particles.</a:t>
            </a:r>
            <a:endParaRPr lang="cs-CZ" dirty="0"/>
          </a:p>
        </p:txBody>
      </p:sp>
      <p:pic>
        <p:nvPicPr>
          <p:cNvPr id="17" name="Zástupný symbol pro obsah 1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1808793"/>
            <a:ext cx="4038600" cy="2845251"/>
          </a:xfrm>
        </p:spPr>
      </p:pic>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16</a:t>
            </a:fld>
            <a:endParaRPr lang="en-US"/>
          </a:p>
        </p:txBody>
      </p:sp>
      <p:sp>
        <p:nvSpPr>
          <p:cNvPr id="2" name="TextovéPole 1"/>
          <p:cNvSpPr txBox="1"/>
          <p:nvPr/>
        </p:nvSpPr>
        <p:spPr>
          <a:xfrm>
            <a:off x="5832162" y="4869184"/>
            <a:ext cx="3240414" cy="1600438"/>
          </a:xfrm>
          <a:prstGeom prst="rect">
            <a:avLst/>
          </a:prstGeom>
          <a:noFill/>
        </p:spPr>
        <p:txBody>
          <a:bodyPr wrap="square" rtlCol="0">
            <a:spAutoFit/>
          </a:bodyPr>
          <a:lstStyle/>
          <a:p>
            <a:r>
              <a:rPr lang="cs-CZ" sz="1400" dirty="0" smtClean="0"/>
              <a:t>LS </a:t>
            </a:r>
            <a:r>
              <a:rPr lang="cs-CZ" sz="1400" dirty="0" err="1" smtClean="0"/>
              <a:t>frequency</a:t>
            </a:r>
            <a:r>
              <a:rPr lang="cs-CZ" sz="1400" dirty="0" smtClean="0"/>
              <a:t> </a:t>
            </a:r>
            <a:r>
              <a:rPr lang="cs-CZ" sz="1400" dirty="0" err="1" smtClean="0"/>
              <a:t>stabilised</a:t>
            </a:r>
            <a:r>
              <a:rPr lang="cs-CZ" sz="1400" dirty="0" smtClean="0"/>
              <a:t> laser </a:t>
            </a:r>
            <a:r>
              <a:rPr lang="cs-CZ" sz="1400" dirty="0" err="1" smtClean="0"/>
              <a:t>beam</a:t>
            </a:r>
            <a:r>
              <a:rPr lang="cs-CZ" sz="1400" dirty="0" smtClean="0"/>
              <a:t> </a:t>
            </a:r>
          </a:p>
          <a:p>
            <a:r>
              <a:rPr lang="cs-CZ" sz="1400" dirty="0" smtClean="0"/>
              <a:t>G - atom </a:t>
            </a:r>
            <a:r>
              <a:rPr lang="cs-CZ" sz="1400" dirty="0" err="1" smtClean="0"/>
              <a:t>beam</a:t>
            </a:r>
            <a:r>
              <a:rPr lang="cs-CZ" sz="1400" dirty="0" smtClean="0"/>
              <a:t> </a:t>
            </a:r>
            <a:r>
              <a:rPr lang="cs-CZ" sz="1400" dirty="0" err="1" smtClean="0"/>
              <a:t>generator</a:t>
            </a:r>
            <a:endParaRPr lang="cs-CZ" sz="1400" dirty="0" smtClean="0"/>
          </a:p>
          <a:p>
            <a:r>
              <a:rPr lang="cs-CZ" sz="1400" dirty="0" smtClean="0"/>
              <a:t>Š – slit</a:t>
            </a:r>
          </a:p>
          <a:p>
            <a:r>
              <a:rPr lang="cs-CZ" sz="1400" dirty="0" smtClean="0"/>
              <a:t>Č – </a:t>
            </a:r>
            <a:r>
              <a:rPr lang="cs-CZ" sz="1400" dirty="0" err="1" smtClean="0"/>
              <a:t>lens</a:t>
            </a:r>
            <a:endParaRPr lang="cs-CZ" sz="1400" dirty="0" smtClean="0"/>
          </a:p>
          <a:p>
            <a:r>
              <a:rPr lang="cs-CZ" sz="1400" dirty="0"/>
              <a:t>V </a:t>
            </a:r>
            <a:r>
              <a:rPr lang="cs-CZ" sz="1400" dirty="0" smtClean="0"/>
              <a:t>- </a:t>
            </a:r>
            <a:r>
              <a:rPr lang="cs-CZ" sz="1400" dirty="0" err="1" smtClean="0"/>
              <a:t>discharge</a:t>
            </a:r>
            <a:r>
              <a:rPr lang="cs-CZ" sz="1400" dirty="0" smtClean="0"/>
              <a:t> lamp</a:t>
            </a:r>
          </a:p>
          <a:p>
            <a:r>
              <a:rPr lang="cs-CZ" sz="1400" dirty="0" smtClean="0"/>
              <a:t>M – </a:t>
            </a:r>
            <a:r>
              <a:rPr lang="cs-CZ" sz="1400" dirty="0" err="1" smtClean="0"/>
              <a:t>monochromator</a:t>
            </a:r>
            <a:endParaRPr lang="cs-CZ" sz="1400" dirty="0" smtClean="0"/>
          </a:p>
          <a:p>
            <a:r>
              <a:rPr lang="cs-CZ" sz="1400" dirty="0" smtClean="0"/>
              <a:t>D - </a:t>
            </a:r>
            <a:r>
              <a:rPr lang="cs-CZ" sz="1400" dirty="0" err="1" smtClean="0"/>
              <a:t>detector</a:t>
            </a:r>
            <a:endParaRPr lang="cs-CZ" sz="1400" dirty="0"/>
          </a:p>
        </p:txBody>
      </p:sp>
    </p:spTree>
    <p:extLst>
      <p:ext uri="{BB962C8B-B14F-4D97-AF65-F5344CB8AC3E}">
        <p14:creationId xmlns:p14="http://schemas.microsoft.com/office/powerpoint/2010/main" val="772193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71425" y="533400"/>
            <a:ext cx="8932146" cy="990600"/>
          </a:xfrm>
        </p:spPr>
        <p:txBody>
          <a:bodyPr>
            <a:normAutofit fontScale="90000"/>
          </a:bodyPr>
          <a:lstStyle/>
          <a:p>
            <a:r>
              <a:rPr lang="cs-CZ" dirty="0" err="1"/>
              <a:t>Absorption</a:t>
            </a:r>
            <a:r>
              <a:rPr lang="cs-CZ" dirty="0"/>
              <a:t> and fluorescence </a:t>
            </a:r>
            <a:r>
              <a:rPr lang="cs-CZ" dirty="0" err="1"/>
              <a:t>spectrum</a:t>
            </a:r>
            <a:r>
              <a:rPr lang="cs-CZ" dirty="0"/>
              <a:t> </a:t>
            </a:r>
            <a:r>
              <a:rPr lang="cs-CZ" dirty="0" err="1" smtClean="0"/>
              <a:t>of</a:t>
            </a:r>
            <a:r>
              <a:rPr lang="cs-CZ" dirty="0" smtClean="0"/>
              <a:t> </a:t>
            </a:r>
            <a:r>
              <a:rPr lang="cs-CZ" dirty="0" err="1" smtClean="0"/>
              <a:t>NO</a:t>
            </a:r>
            <a:r>
              <a:rPr lang="cs-CZ" baseline="-25000" dirty="0" err="1" smtClean="0"/>
              <a:t>2</a:t>
            </a:r>
            <a:endParaRPr lang="cs-CZ" baseline="-25000" dirty="0"/>
          </a:p>
        </p:txBody>
      </p:sp>
      <p:sp>
        <p:nvSpPr>
          <p:cNvPr id="9" name="Zástupný symbol pro obsah 8"/>
          <p:cNvSpPr>
            <a:spLocks noGrp="1"/>
          </p:cNvSpPr>
          <p:nvPr>
            <p:ph sz="half" idx="1"/>
          </p:nvPr>
        </p:nvSpPr>
        <p:spPr>
          <a:xfrm>
            <a:off x="457200" y="1673352"/>
            <a:ext cx="3574731" cy="4718304"/>
          </a:xfrm>
        </p:spPr>
        <p:txBody>
          <a:bodyPr>
            <a:normAutofit fontScale="92500" lnSpcReduction="10000"/>
          </a:bodyPr>
          <a:lstStyle/>
          <a:p>
            <a:r>
              <a:rPr lang="cs-CZ" dirty="0" smtClean="0"/>
              <a:t>A – </a:t>
            </a:r>
            <a:r>
              <a:rPr lang="en-US" dirty="0"/>
              <a:t>absorption spectrum measured in a cuvette</a:t>
            </a:r>
            <a:endParaRPr lang="cs-CZ" dirty="0" smtClean="0"/>
          </a:p>
          <a:p>
            <a:r>
              <a:rPr lang="cs-CZ" dirty="0" smtClean="0"/>
              <a:t>B </a:t>
            </a:r>
            <a:r>
              <a:rPr lang="en-US" dirty="0"/>
              <a:t>- fluorescence spectrum measured in the molecular beam at 30 </a:t>
            </a:r>
            <a:r>
              <a:rPr lang="en-US" dirty="0" smtClean="0"/>
              <a:t>K</a:t>
            </a:r>
            <a:endParaRPr lang="cs-CZ" dirty="0"/>
          </a:p>
          <a:p>
            <a:r>
              <a:rPr lang="cs-CZ" dirty="0" smtClean="0"/>
              <a:t>C </a:t>
            </a:r>
            <a:r>
              <a:rPr lang="cs-CZ" dirty="0" smtClean="0"/>
              <a:t>– </a:t>
            </a:r>
            <a:r>
              <a:rPr lang="en-US" dirty="0"/>
              <a:t>fluorescence spectrum measured at 3 K in the presence of </a:t>
            </a:r>
            <a:r>
              <a:rPr lang="en-US" dirty="0" err="1"/>
              <a:t>Ar</a:t>
            </a:r>
            <a:r>
              <a:rPr lang="en-US" dirty="0"/>
              <a:t> as buffer gas</a:t>
            </a:r>
            <a:endParaRPr lang="cs-CZ" dirty="0"/>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17</a:t>
            </a:fld>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1930" y="1887501"/>
            <a:ext cx="4971641" cy="388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ovéPole 10"/>
          <p:cNvSpPr txBox="1"/>
          <p:nvPr/>
        </p:nvSpPr>
        <p:spPr>
          <a:xfrm>
            <a:off x="5292092" y="2356615"/>
            <a:ext cx="338554" cy="369332"/>
          </a:xfrm>
          <a:prstGeom prst="rect">
            <a:avLst/>
          </a:prstGeom>
          <a:noFill/>
        </p:spPr>
        <p:txBody>
          <a:bodyPr wrap="none" rtlCol="0">
            <a:spAutoFit/>
          </a:bodyPr>
          <a:lstStyle/>
          <a:p>
            <a:r>
              <a:rPr lang="cs-CZ" dirty="0" smtClean="0"/>
              <a:t>A</a:t>
            </a:r>
            <a:endParaRPr lang="cs-CZ" dirty="0"/>
          </a:p>
        </p:txBody>
      </p:sp>
      <p:sp>
        <p:nvSpPr>
          <p:cNvPr id="12" name="TextovéPole 11"/>
          <p:cNvSpPr txBox="1"/>
          <p:nvPr/>
        </p:nvSpPr>
        <p:spPr>
          <a:xfrm>
            <a:off x="5292092" y="3605788"/>
            <a:ext cx="518577" cy="369332"/>
          </a:xfrm>
          <a:prstGeom prst="rect">
            <a:avLst/>
          </a:prstGeom>
          <a:noFill/>
        </p:spPr>
        <p:txBody>
          <a:bodyPr wrap="square" rtlCol="0">
            <a:spAutoFit/>
          </a:bodyPr>
          <a:lstStyle/>
          <a:p>
            <a:r>
              <a:rPr lang="cs-CZ" dirty="0" smtClean="0"/>
              <a:t>B</a:t>
            </a:r>
            <a:endParaRPr lang="cs-CZ" dirty="0"/>
          </a:p>
        </p:txBody>
      </p:sp>
      <p:sp>
        <p:nvSpPr>
          <p:cNvPr id="13" name="TextovéPole 12"/>
          <p:cNvSpPr txBox="1"/>
          <p:nvPr/>
        </p:nvSpPr>
        <p:spPr>
          <a:xfrm>
            <a:off x="5276401" y="4504495"/>
            <a:ext cx="351378" cy="369332"/>
          </a:xfrm>
          <a:prstGeom prst="rect">
            <a:avLst/>
          </a:prstGeom>
          <a:noFill/>
        </p:spPr>
        <p:txBody>
          <a:bodyPr wrap="none" rtlCol="0">
            <a:spAutoFit/>
          </a:bodyPr>
          <a:lstStyle/>
          <a:p>
            <a:r>
              <a:rPr lang="cs-CZ" dirty="0" smtClean="0"/>
              <a:t>C</a:t>
            </a:r>
            <a:endParaRPr lang="cs-CZ" dirty="0"/>
          </a:p>
        </p:txBody>
      </p:sp>
    </p:spTree>
    <p:extLst>
      <p:ext uri="{BB962C8B-B14F-4D97-AF65-F5344CB8AC3E}">
        <p14:creationId xmlns:p14="http://schemas.microsoft.com/office/powerpoint/2010/main" val="1665964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18</a:t>
            </a:fld>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1" y="548633"/>
            <a:ext cx="8444118" cy="618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088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err="1"/>
              <a:t>Excitation</a:t>
            </a:r>
            <a:r>
              <a:rPr lang="cs-CZ" dirty="0"/>
              <a:t> </a:t>
            </a:r>
            <a:r>
              <a:rPr lang="cs-CZ" dirty="0" err="1"/>
              <a:t>of</a:t>
            </a:r>
            <a:r>
              <a:rPr lang="cs-CZ" dirty="0"/>
              <a:t> </a:t>
            </a:r>
            <a:r>
              <a:rPr lang="cs-CZ" dirty="0" err="1"/>
              <a:t>molecular</a:t>
            </a:r>
            <a:r>
              <a:rPr lang="cs-CZ" dirty="0"/>
              <a:t> fluorescence</a:t>
            </a:r>
            <a:endParaRPr lang="cs-CZ" dirty="0"/>
          </a:p>
        </p:txBody>
      </p:sp>
      <p:sp>
        <p:nvSpPr>
          <p:cNvPr id="7" name="Zástupný symbol pro obsah 6"/>
          <p:cNvSpPr>
            <a:spLocks noGrp="1"/>
          </p:cNvSpPr>
          <p:nvPr>
            <p:ph sz="half" idx="1"/>
          </p:nvPr>
        </p:nvSpPr>
        <p:spPr/>
        <p:txBody>
          <a:bodyPr>
            <a:normAutofit fontScale="92500" lnSpcReduction="20000"/>
          </a:bodyPr>
          <a:lstStyle/>
          <a:p>
            <a:r>
              <a:rPr lang="en-US" dirty="0"/>
              <a:t>The disadvantage of classical excitation broadband radiation sources is the simultaneous excitation of a larger number of higher energy levels, from which spontaneous radiation occurs at many transitions</a:t>
            </a:r>
            <a:r>
              <a:rPr lang="en-US" dirty="0" smtClean="0"/>
              <a:t>.</a:t>
            </a:r>
            <a:endParaRPr lang="cs-CZ" dirty="0" smtClean="0"/>
          </a:p>
          <a:p>
            <a:r>
              <a:rPr lang="en-US" dirty="0"/>
              <a:t>In the case of laser induced fluorescence (</a:t>
            </a:r>
            <a:r>
              <a:rPr lang="en-US" dirty="0" err="1"/>
              <a:t>LIF</a:t>
            </a:r>
            <a:r>
              <a:rPr lang="en-US" dirty="0"/>
              <a:t>), only one upper level is usually excited.</a:t>
            </a:r>
            <a:endParaRPr lang="cs-CZ" dirty="0"/>
          </a:p>
        </p:txBody>
      </p:sp>
      <p:sp>
        <p:nvSpPr>
          <p:cNvPr id="8" name="Zástupný symbol pro obsah 7"/>
          <p:cNvSpPr>
            <a:spLocks noGrp="1"/>
          </p:cNvSpPr>
          <p:nvPr>
            <p:ph sz="half" idx="2"/>
          </p:nvPr>
        </p:nvSpPr>
        <p:spPr/>
        <p:txBody>
          <a:bodyPr>
            <a:normAutofit fontScale="92500" lnSpcReduction="20000"/>
          </a:bodyPr>
          <a:lstStyle/>
          <a:p>
            <a:endParaRPr lang="cs-CZ"/>
          </a:p>
        </p:txBody>
      </p:sp>
      <p:sp>
        <p:nvSpPr>
          <p:cNvPr id="2" name="Zástupný symbol pro datum 1"/>
          <p:cNvSpPr>
            <a:spLocks noGrp="1"/>
          </p:cNvSpPr>
          <p:nvPr>
            <p:ph type="dt" sz="half" idx="10"/>
          </p:nvPr>
        </p:nvSpPr>
        <p:spPr/>
        <p:txBody>
          <a:bodyPr/>
          <a:lstStyle/>
          <a:p>
            <a:r>
              <a:rPr lang="en-US" smtClean="0"/>
              <a:t>2010</a:t>
            </a:r>
            <a:endParaRPr lang="en-US"/>
          </a:p>
        </p:txBody>
      </p:sp>
      <p:sp>
        <p:nvSpPr>
          <p:cNvPr id="3" name="Zástupný symbol pro zápatí 2"/>
          <p:cNvSpPr>
            <a:spLocks noGrp="1"/>
          </p:cNvSpPr>
          <p:nvPr>
            <p:ph type="ftr" sz="quarter" idx="11"/>
          </p:nvPr>
        </p:nvSpPr>
        <p:spPr/>
        <p:txBody>
          <a:bodyPr/>
          <a:lstStyle/>
          <a:p>
            <a:pPr algn="r"/>
            <a:r>
              <a:rPr lang="en-US" smtClean="0"/>
              <a:t>prof. Otruba</a:t>
            </a:r>
            <a:endParaRPr lang="en-US" dirty="0"/>
          </a:p>
        </p:txBody>
      </p:sp>
      <p:sp>
        <p:nvSpPr>
          <p:cNvPr id="4" name="Zástupný symbol pro číslo snímku 3"/>
          <p:cNvSpPr>
            <a:spLocks noGrp="1"/>
          </p:cNvSpPr>
          <p:nvPr>
            <p:ph type="sldNum" sz="quarter" idx="12"/>
          </p:nvPr>
        </p:nvSpPr>
        <p:spPr/>
        <p:txBody>
          <a:bodyPr/>
          <a:lstStyle/>
          <a:p>
            <a:fld id="{0CFEC368-1D7A-4F81-ABF6-AE0E36BAF64C}" type="slidenum">
              <a:rPr lang="en-US" smtClean="0"/>
              <a:pPr/>
              <a:t>19</a:t>
            </a:fld>
            <a:endParaRPr 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1" y="1628770"/>
            <a:ext cx="4338628" cy="504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ovéPole 8"/>
          <p:cNvSpPr txBox="1"/>
          <p:nvPr/>
        </p:nvSpPr>
        <p:spPr>
          <a:xfrm>
            <a:off x="5667701" y="6309368"/>
            <a:ext cx="1843197" cy="369332"/>
          </a:xfrm>
          <a:prstGeom prst="rect">
            <a:avLst/>
          </a:prstGeom>
          <a:noFill/>
        </p:spPr>
        <p:txBody>
          <a:bodyPr wrap="none" rtlCol="0">
            <a:spAutoFit/>
          </a:bodyPr>
          <a:lstStyle/>
          <a:p>
            <a:r>
              <a:rPr lang="cs-CZ" dirty="0" err="1"/>
              <a:t>Wavelength</a:t>
            </a:r>
            <a:r>
              <a:rPr lang="cs-CZ" dirty="0"/>
              <a:t>, </a:t>
            </a:r>
            <a:r>
              <a:rPr lang="cs-CZ" dirty="0" err="1" smtClean="0"/>
              <a:t>nm</a:t>
            </a:r>
            <a:endParaRPr lang="cs-CZ" dirty="0"/>
          </a:p>
        </p:txBody>
      </p:sp>
      <p:sp>
        <p:nvSpPr>
          <p:cNvPr id="10" name="TextovéPole 9"/>
          <p:cNvSpPr txBox="1"/>
          <p:nvPr/>
        </p:nvSpPr>
        <p:spPr>
          <a:xfrm>
            <a:off x="5509937" y="1268724"/>
            <a:ext cx="3562638" cy="1323439"/>
          </a:xfrm>
          <a:prstGeom prst="rect">
            <a:avLst/>
          </a:prstGeom>
          <a:noFill/>
        </p:spPr>
        <p:txBody>
          <a:bodyPr wrap="square" rtlCol="0">
            <a:spAutoFit/>
          </a:bodyPr>
          <a:lstStyle/>
          <a:p>
            <a:r>
              <a:rPr lang="cs-CZ" sz="1600" dirty="0" err="1" smtClean="0"/>
              <a:t>Spectrum</a:t>
            </a:r>
            <a:r>
              <a:rPr lang="cs-CZ" sz="1600" dirty="0" smtClean="0"/>
              <a:t> </a:t>
            </a:r>
            <a:r>
              <a:rPr lang="cs-CZ" sz="1600" dirty="0" err="1" smtClean="0"/>
              <a:t>of</a:t>
            </a:r>
            <a:r>
              <a:rPr lang="cs-CZ" sz="1600" dirty="0" smtClean="0"/>
              <a:t> </a:t>
            </a:r>
            <a:r>
              <a:rPr lang="cs-CZ" sz="1600" dirty="0" err="1" smtClean="0"/>
              <a:t>perylen</a:t>
            </a:r>
            <a:r>
              <a:rPr lang="cs-CZ" sz="1600" dirty="0" smtClean="0"/>
              <a:t> </a:t>
            </a:r>
            <a:r>
              <a:rPr lang="cs-CZ" sz="1600" dirty="0" smtClean="0"/>
              <a:t>in</a:t>
            </a:r>
            <a:r>
              <a:rPr lang="cs-CZ" sz="1600" dirty="0" smtClean="0"/>
              <a:t> </a:t>
            </a:r>
            <a:r>
              <a:rPr lang="cs-CZ" sz="1600" dirty="0" err="1" smtClean="0"/>
              <a:t>ethanol</a:t>
            </a:r>
            <a:r>
              <a:rPr lang="cs-CZ" sz="1600" dirty="0" smtClean="0"/>
              <a:t> </a:t>
            </a:r>
            <a:endParaRPr lang="cs-CZ" sz="1600" dirty="0" smtClean="0"/>
          </a:p>
          <a:p>
            <a:r>
              <a:rPr lang="cs-CZ" sz="1600" dirty="0" err="1" smtClean="0"/>
              <a:t>at</a:t>
            </a:r>
            <a:r>
              <a:rPr lang="cs-CZ" sz="1600" dirty="0" smtClean="0"/>
              <a:t> </a:t>
            </a:r>
            <a:r>
              <a:rPr lang="cs-CZ" sz="1600" dirty="0" smtClean="0"/>
              <a:t>4,2 K. 1 – </a:t>
            </a:r>
            <a:r>
              <a:rPr lang="cs-CZ" sz="1600" dirty="0" err="1" smtClean="0"/>
              <a:t>excitation</a:t>
            </a:r>
            <a:r>
              <a:rPr lang="cs-CZ" sz="1600" dirty="0" smtClean="0"/>
              <a:t> </a:t>
            </a:r>
            <a:r>
              <a:rPr lang="cs-CZ" sz="1600" dirty="0" err="1" smtClean="0"/>
              <a:t>Hg</a:t>
            </a:r>
            <a:r>
              <a:rPr lang="cs-CZ" sz="1600" dirty="0" smtClean="0"/>
              <a:t> </a:t>
            </a:r>
            <a:r>
              <a:rPr lang="cs-CZ" sz="1600" dirty="0" err="1" smtClean="0"/>
              <a:t>discharge</a:t>
            </a:r>
            <a:r>
              <a:rPr lang="cs-CZ" sz="1600" dirty="0" smtClean="0"/>
              <a:t> lamp </a:t>
            </a:r>
            <a:r>
              <a:rPr lang="cs-CZ" sz="1600" dirty="0" err="1" smtClean="0"/>
              <a:t>at</a:t>
            </a:r>
            <a:r>
              <a:rPr lang="cs-CZ" sz="1600" dirty="0" smtClean="0"/>
              <a:t> </a:t>
            </a:r>
            <a:r>
              <a:rPr lang="cs-CZ" sz="1600" dirty="0" smtClean="0">
                <a:latin typeface="Arial"/>
                <a:cs typeface="Arial"/>
              </a:rPr>
              <a:t>≈ 365 </a:t>
            </a:r>
            <a:r>
              <a:rPr lang="cs-CZ" sz="1600" dirty="0" err="1" smtClean="0">
                <a:latin typeface="Arial"/>
                <a:cs typeface="Arial"/>
              </a:rPr>
              <a:t>nm</a:t>
            </a:r>
            <a:r>
              <a:rPr lang="cs-CZ" sz="1600" dirty="0" smtClean="0">
                <a:latin typeface="Arial"/>
                <a:cs typeface="Arial"/>
              </a:rPr>
              <a:t>.</a:t>
            </a:r>
          </a:p>
          <a:p>
            <a:r>
              <a:rPr lang="cs-CZ" sz="1600" dirty="0" smtClean="0">
                <a:latin typeface="Arial"/>
                <a:cs typeface="Arial"/>
              </a:rPr>
              <a:t>2 – </a:t>
            </a:r>
            <a:r>
              <a:rPr lang="cs-CZ" sz="1600" dirty="0" err="1" smtClean="0">
                <a:latin typeface="Arial"/>
                <a:cs typeface="Arial"/>
              </a:rPr>
              <a:t>excitation</a:t>
            </a:r>
            <a:r>
              <a:rPr lang="cs-CZ" sz="1600" dirty="0" smtClean="0">
                <a:latin typeface="Arial"/>
                <a:cs typeface="Arial"/>
              </a:rPr>
              <a:t> </a:t>
            </a:r>
            <a:r>
              <a:rPr lang="cs-CZ" sz="1600" dirty="0" err="1" smtClean="0">
                <a:latin typeface="Arial"/>
                <a:cs typeface="Arial"/>
              </a:rPr>
              <a:t>at</a:t>
            </a:r>
            <a:r>
              <a:rPr lang="cs-CZ" sz="1600" dirty="0" smtClean="0">
                <a:latin typeface="Arial"/>
                <a:cs typeface="Arial"/>
              </a:rPr>
              <a:t> </a:t>
            </a:r>
            <a:r>
              <a:rPr lang="cs-CZ" sz="1600" dirty="0" smtClean="0">
                <a:latin typeface="Arial"/>
                <a:cs typeface="Arial"/>
              </a:rPr>
              <a:t>443 </a:t>
            </a:r>
            <a:r>
              <a:rPr lang="cs-CZ" sz="1600" dirty="0" err="1" smtClean="0">
                <a:latin typeface="Arial"/>
                <a:cs typeface="Arial"/>
              </a:rPr>
              <a:t>nm</a:t>
            </a:r>
            <a:r>
              <a:rPr lang="cs-CZ" sz="1600" dirty="0" smtClean="0">
                <a:latin typeface="Arial"/>
                <a:cs typeface="Arial"/>
              </a:rPr>
              <a:t> </a:t>
            </a:r>
          </a:p>
          <a:p>
            <a:r>
              <a:rPr lang="cs-CZ" sz="1600" dirty="0" smtClean="0">
                <a:latin typeface="Arial"/>
                <a:cs typeface="Arial"/>
              </a:rPr>
              <a:t>by laser </a:t>
            </a:r>
            <a:r>
              <a:rPr lang="el-GR" sz="1600" dirty="0" smtClean="0">
                <a:latin typeface="Arial"/>
                <a:cs typeface="Arial"/>
              </a:rPr>
              <a:t>Δλ</a:t>
            </a:r>
            <a:r>
              <a:rPr lang="cs-CZ" sz="1600" dirty="0" smtClean="0">
                <a:latin typeface="Arial"/>
                <a:cs typeface="Arial"/>
              </a:rPr>
              <a:t>= 0,0125 </a:t>
            </a:r>
            <a:r>
              <a:rPr lang="cs-CZ" sz="1600" dirty="0" err="1" smtClean="0">
                <a:latin typeface="Arial"/>
                <a:cs typeface="Arial"/>
              </a:rPr>
              <a:t>nm</a:t>
            </a:r>
            <a:r>
              <a:rPr lang="cs-CZ" sz="1600" dirty="0" smtClean="0">
                <a:latin typeface="Arial"/>
                <a:cs typeface="Arial"/>
              </a:rPr>
              <a:t>.</a:t>
            </a:r>
            <a:endParaRPr lang="cs-CZ" sz="1600" dirty="0"/>
          </a:p>
        </p:txBody>
      </p:sp>
    </p:spTree>
    <p:extLst>
      <p:ext uri="{BB962C8B-B14F-4D97-AF65-F5344CB8AC3E}">
        <p14:creationId xmlns:p14="http://schemas.microsoft.com/office/powerpoint/2010/main" val="3492189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lvl="0">
              <a:spcBef>
                <a:spcPct val="0"/>
              </a:spcBef>
              <a:defRPr/>
            </a:pPr>
            <a:r>
              <a:rPr lang="cs-CZ" dirty="0" err="1"/>
              <a:t>Atomic</a:t>
            </a:r>
            <a:r>
              <a:rPr lang="cs-CZ" dirty="0"/>
              <a:t> fluorescence</a:t>
            </a:r>
          </a:p>
          <a:p>
            <a:r>
              <a:rPr lang="cs-CZ" dirty="0" err="1"/>
              <a:t>Energy</a:t>
            </a:r>
            <a:r>
              <a:rPr lang="cs-CZ" dirty="0"/>
              <a:t> </a:t>
            </a:r>
            <a:r>
              <a:rPr lang="cs-CZ" dirty="0" err="1"/>
              <a:t>yield</a:t>
            </a:r>
            <a:r>
              <a:rPr lang="cs-CZ" dirty="0"/>
              <a:t> </a:t>
            </a:r>
            <a:r>
              <a:rPr lang="cs-CZ" dirty="0" err="1"/>
              <a:t>of</a:t>
            </a:r>
            <a:r>
              <a:rPr lang="cs-CZ" dirty="0"/>
              <a:t> fluorescence </a:t>
            </a:r>
            <a:r>
              <a:rPr lang="el-GR" dirty="0" smtClean="0"/>
              <a:t>χ</a:t>
            </a:r>
            <a:r>
              <a:rPr lang="cs-CZ" dirty="0" smtClean="0"/>
              <a:t>F</a:t>
            </a:r>
          </a:p>
          <a:p>
            <a:r>
              <a:rPr lang="cs-CZ" dirty="0" err="1"/>
              <a:t>Quantum</a:t>
            </a:r>
            <a:r>
              <a:rPr lang="cs-CZ" dirty="0"/>
              <a:t> </a:t>
            </a:r>
            <a:r>
              <a:rPr lang="cs-CZ" dirty="0" err="1"/>
              <a:t>efficiency</a:t>
            </a:r>
            <a:r>
              <a:rPr lang="cs-CZ" dirty="0"/>
              <a:t> </a:t>
            </a:r>
            <a:r>
              <a:rPr lang="cs-CZ" dirty="0" err="1"/>
              <a:t>of</a:t>
            </a:r>
            <a:r>
              <a:rPr lang="cs-CZ" dirty="0"/>
              <a:t> fluorescence </a:t>
            </a:r>
            <a:r>
              <a:rPr lang="el-GR" dirty="0" smtClean="0"/>
              <a:t>Φ</a:t>
            </a:r>
            <a:r>
              <a:rPr lang="cs-CZ" dirty="0" smtClean="0"/>
              <a:t>F</a:t>
            </a:r>
          </a:p>
          <a:p>
            <a:endParaRPr lang="cs-CZ" dirty="0" smtClean="0"/>
          </a:p>
          <a:p>
            <a:endParaRPr lang="cs-CZ" dirty="0" smtClean="0"/>
          </a:p>
          <a:p>
            <a:endParaRPr lang="cs-CZ" dirty="0" smtClean="0"/>
          </a:p>
          <a:p>
            <a:r>
              <a:rPr lang="en-US" dirty="0"/>
              <a:t>Fluorescence quenching: collision of excited atoms with other </a:t>
            </a:r>
            <a:r>
              <a:rPr lang="en-US" dirty="0" smtClean="0"/>
              <a:t>atomize</a:t>
            </a:r>
            <a:r>
              <a:rPr lang="cs-CZ" dirty="0" smtClean="0"/>
              <a:t>d</a:t>
            </a:r>
            <a:r>
              <a:rPr lang="en-US" dirty="0" smtClean="0"/>
              <a:t> </a:t>
            </a:r>
            <a:r>
              <a:rPr lang="en-US" dirty="0"/>
              <a:t>particles - transmission of E without photon emission</a:t>
            </a:r>
            <a:r>
              <a:rPr lang="en-US" dirty="0" smtClean="0"/>
              <a:t>.</a:t>
            </a:r>
            <a:endParaRPr lang="cs-CZ" dirty="0" smtClean="0"/>
          </a:p>
          <a:p>
            <a:r>
              <a:rPr lang="en-US" dirty="0"/>
              <a:t>Fluorescence scattering: on non-</a:t>
            </a:r>
            <a:r>
              <a:rPr lang="en-US" dirty="0" err="1"/>
              <a:t>vaporised</a:t>
            </a:r>
            <a:r>
              <a:rPr lang="en-US" dirty="0"/>
              <a:t> particles in an atomizer and on the spectrometer optics</a:t>
            </a:r>
            <a:r>
              <a:rPr lang="cs-CZ" dirty="0" smtClean="0"/>
              <a:t>.</a:t>
            </a:r>
            <a:endParaRPr lang="cs-CZ" dirty="0"/>
          </a:p>
        </p:txBody>
      </p:sp>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2</a:t>
            </a:fld>
            <a:endParaRPr lang="en-US"/>
          </a:p>
        </p:txBody>
      </p:sp>
      <p:sp>
        <p:nvSpPr>
          <p:cNvPr id="7" name="Nadpis 1"/>
          <p:cNvSpPr txBox="1">
            <a:spLocks/>
          </p:cNvSpPr>
          <p:nvPr/>
        </p:nvSpPr>
        <p:spPr>
          <a:xfrm>
            <a:off x="431471" y="458147"/>
            <a:ext cx="8229600" cy="990600"/>
          </a:xfrm>
          <a:prstGeom prst="rect">
            <a:avLst/>
          </a:prstGeom>
        </p:spPr>
        <p:txBody>
          <a:bodyPr vert="horz" lIns="91440" tIns="45720" rIns="91440" bIns="45720" rtlCol="0" anchor="ctr">
            <a:normAutofit/>
          </a:bodyPr>
          <a:lstStyle/>
          <a:p>
            <a:pPr lvl="0">
              <a:spcBef>
                <a:spcPct val="0"/>
              </a:spcBef>
              <a:defRPr/>
            </a:pPr>
            <a:r>
              <a:rPr lang="cs-CZ" sz="4000" spc="-100" dirty="0" err="1">
                <a:solidFill>
                  <a:schemeClr val="tx2"/>
                </a:solidFill>
                <a:latin typeface="+mj-lt"/>
                <a:ea typeface="+mj-ea"/>
                <a:cs typeface="+mj-cs"/>
              </a:rPr>
              <a:t>Atomic</a:t>
            </a:r>
            <a:r>
              <a:rPr lang="cs-CZ" sz="4000" spc="-100" dirty="0">
                <a:solidFill>
                  <a:schemeClr val="tx2"/>
                </a:solidFill>
                <a:latin typeface="+mj-lt"/>
                <a:ea typeface="+mj-ea"/>
                <a:cs typeface="+mj-cs"/>
              </a:rPr>
              <a:t> fluorescence</a:t>
            </a:r>
            <a:endParaRPr kumimoji="0" lang="cs-CZ" sz="4000" b="0" i="0" u="none" strike="noStrike" kern="1200" cap="none" spc="-100" normalizeH="0" baseline="0" noProof="0" dirty="0">
              <a:ln>
                <a:noFill/>
              </a:ln>
              <a:solidFill>
                <a:schemeClr val="tx2"/>
              </a:solidFill>
              <a:effectLst/>
              <a:uLnTx/>
              <a:uFillTx/>
              <a:latin typeface="+mj-lt"/>
              <a:ea typeface="+mj-ea"/>
              <a:cs typeface="+mj-cs"/>
            </a:endParaRPr>
          </a:p>
        </p:txBody>
      </p:sp>
      <p:pic>
        <p:nvPicPr>
          <p:cNvPr id="1028" name="Picture 4"/>
          <p:cNvPicPr>
            <a:picLocks noChangeAspect="1" noChangeArrowheads="1"/>
          </p:cNvPicPr>
          <p:nvPr/>
        </p:nvPicPr>
        <p:blipFill>
          <a:blip r:embed="rId2" cstate="print"/>
          <a:srcRect/>
          <a:stretch>
            <a:fillRect/>
          </a:stretch>
        </p:blipFill>
        <p:spPr bwMode="auto">
          <a:xfrm>
            <a:off x="1511609" y="3068954"/>
            <a:ext cx="4162425" cy="10953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Time</a:t>
            </a:r>
            <a:r>
              <a:rPr lang="cs-CZ" dirty="0"/>
              <a:t> </a:t>
            </a:r>
            <a:r>
              <a:rPr lang="cs-CZ" dirty="0" err="1"/>
              <a:t>resolved</a:t>
            </a:r>
            <a:r>
              <a:rPr lang="cs-CZ" dirty="0"/>
              <a:t> fluorescence</a:t>
            </a:r>
            <a:endParaRPr lang="cs-CZ" dirty="0"/>
          </a:p>
        </p:txBody>
      </p:sp>
      <p:sp>
        <p:nvSpPr>
          <p:cNvPr id="3" name="Zástupný symbol pro obsah 2"/>
          <p:cNvSpPr>
            <a:spLocks noGrp="1"/>
          </p:cNvSpPr>
          <p:nvPr>
            <p:ph sz="half" idx="1"/>
          </p:nvPr>
        </p:nvSpPr>
        <p:spPr/>
        <p:txBody>
          <a:bodyPr>
            <a:normAutofit fontScale="70000" lnSpcReduction="20000"/>
          </a:bodyPr>
          <a:lstStyle/>
          <a:p>
            <a:r>
              <a:rPr lang="en-US" dirty="0"/>
              <a:t>The different lifetime of excited states of different molecules allows, by using time resolved fluorescence, to increase the selectivity of detection, </a:t>
            </a:r>
            <a:r>
              <a:rPr lang="en-US" dirty="0" err="1"/>
              <a:t>eg</a:t>
            </a:r>
            <a:r>
              <a:rPr lang="en-US" dirty="0"/>
              <a:t> in liquid chromatography, but also in many other applications, especially in fluorescence microscopy</a:t>
            </a:r>
            <a:r>
              <a:rPr lang="en-US" dirty="0" smtClean="0"/>
              <a:t>.</a:t>
            </a:r>
            <a:endParaRPr lang="cs-CZ" dirty="0" smtClean="0"/>
          </a:p>
          <a:p>
            <a:r>
              <a:rPr lang="en-US" dirty="0"/>
              <a:t>Fig. </a:t>
            </a:r>
            <a:r>
              <a:rPr lang="cs-CZ" dirty="0" smtClean="0"/>
              <a:t>i</a:t>
            </a:r>
            <a:r>
              <a:rPr lang="en-US" dirty="0" err="1" smtClean="0"/>
              <a:t>llustrates</a:t>
            </a:r>
            <a:r>
              <a:rPr lang="en-US" dirty="0" smtClean="0"/>
              <a:t> </a:t>
            </a:r>
            <a:r>
              <a:rPr lang="en-US" dirty="0"/>
              <a:t>the change in fluorescence spectrum of a fluorescence detector in </a:t>
            </a:r>
            <a:r>
              <a:rPr lang="en-US" dirty="0" err="1"/>
              <a:t>HPLC</a:t>
            </a:r>
            <a:r>
              <a:rPr lang="en-US" dirty="0" smtClean="0"/>
              <a:t>.</a:t>
            </a:r>
            <a:endParaRPr lang="cs-CZ" dirty="0" smtClean="0"/>
          </a:p>
          <a:p>
            <a:r>
              <a:rPr lang="cs-CZ" dirty="0" smtClean="0"/>
              <a:t>1-antracen</a:t>
            </a:r>
            <a:r>
              <a:rPr lang="cs-CZ" dirty="0" smtClean="0"/>
              <a:t>, 2-azulen, 3-1,12-benzperylen, 4-chrysen, </a:t>
            </a:r>
            <a:r>
              <a:rPr lang="cs-CZ" dirty="0" smtClean="0"/>
              <a:t>5-</a:t>
            </a:r>
            <a:r>
              <a:rPr lang="cs-CZ" dirty="0" err="1" smtClean="0"/>
              <a:t>fluoranthen</a:t>
            </a:r>
            <a:r>
              <a:rPr lang="cs-CZ" dirty="0" smtClean="0"/>
              <a:t>, 6-pyren</a:t>
            </a:r>
            <a:endParaRPr lang="cs-CZ" dirty="0"/>
          </a:p>
        </p:txBody>
      </p:sp>
      <p:pic>
        <p:nvPicPr>
          <p:cNvPr id="8" name="Zástupný symbol pro obsah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91977" y="2168839"/>
            <a:ext cx="4752023" cy="3360869"/>
          </a:xfrm>
        </p:spPr>
      </p:pic>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20</a:t>
            </a:fld>
            <a:endParaRPr lang="en-US"/>
          </a:p>
        </p:txBody>
      </p:sp>
      <p:sp>
        <p:nvSpPr>
          <p:cNvPr id="9" name="TextovéPole 8"/>
          <p:cNvSpPr txBox="1"/>
          <p:nvPr/>
        </p:nvSpPr>
        <p:spPr>
          <a:xfrm>
            <a:off x="4752023" y="2527735"/>
            <a:ext cx="620683" cy="369332"/>
          </a:xfrm>
          <a:prstGeom prst="rect">
            <a:avLst/>
          </a:prstGeom>
          <a:noFill/>
        </p:spPr>
        <p:txBody>
          <a:bodyPr wrap="none" rtlCol="0">
            <a:spAutoFit/>
          </a:bodyPr>
          <a:lstStyle/>
          <a:p>
            <a:r>
              <a:rPr lang="cs-CZ" dirty="0" smtClean="0"/>
              <a:t>0 </a:t>
            </a:r>
            <a:r>
              <a:rPr lang="cs-CZ" dirty="0" err="1" smtClean="0"/>
              <a:t>ns</a:t>
            </a:r>
            <a:endParaRPr lang="cs-CZ" dirty="0"/>
          </a:p>
        </p:txBody>
      </p:sp>
      <p:sp>
        <p:nvSpPr>
          <p:cNvPr id="10" name="TextovéPole 9"/>
          <p:cNvSpPr txBox="1"/>
          <p:nvPr/>
        </p:nvSpPr>
        <p:spPr>
          <a:xfrm>
            <a:off x="6192207" y="2546342"/>
            <a:ext cx="748923" cy="369332"/>
          </a:xfrm>
          <a:prstGeom prst="rect">
            <a:avLst/>
          </a:prstGeom>
          <a:noFill/>
        </p:spPr>
        <p:txBody>
          <a:bodyPr wrap="none" rtlCol="0">
            <a:spAutoFit/>
          </a:bodyPr>
          <a:lstStyle/>
          <a:p>
            <a:r>
              <a:rPr lang="cs-CZ" dirty="0" smtClean="0"/>
              <a:t>15 </a:t>
            </a:r>
            <a:r>
              <a:rPr lang="cs-CZ" dirty="0" err="1" smtClean="0"/>
              <a:t>ns</a:t>
            </a:r>
            <a:endParaRPr lang="cs-CZ" dirty="0"/>
          </a:p>
        </p:txBody>
      </p:sp>
      <p:sp>
        <p:nvSpPr>
          <p:cNvPr id="11" name="TextovéPole 10"/>
          <p:cNvSpPr txBox="1"/>
          <p:nvPr/>
        </p:nvSpPr>
        <p:spPr>
          <a:xfrm>
            <a:off x="7632391" y="2546342"/>
            <a:ext cx="748923" cy="369332"/>
          </a:xfrm>
          <a:prstGeom prst="rect">
            <a:avLst/>
          </a:prstGeom>
          <a:noFill/>
        </p:spPr>
        <p:txBody>
          <a:bodyPr wrap="none" rtlCol="0">
            <a:spAutoFit/>
          </a:bodyPr>
          <a:lstStyle/>
          <a:p>
            <a:r>
              <a:rPr lang="cs-CZ" dirty="0" smtClean="0"/>
              <a:t>45 </a:t>
            </a:r>
            <a:r>
              <a:rPr lang="cs-CZ" dirty="0" err="1" smtClean="0"/>
              <a:t>ns</a:t>
            </a:r>
            <a:endParaRPr lang="cs-CZ" dirty="0"/>
          </a:p>
        </p:txBody>
      </p:sp>
      <p:sp>
        <p:nvSpPr>
          <p:cNvPr id="12" name="TextovéPole 11"/>
          <p:cNvSpPr txBox="1"/>
          <p:nvPr/>
        </p:nvSpPr>
        <p:spPr>
          <a:xfrm>
            <a:off x="5595889" y="5584633"/>
            <a:ext cx="2326278" cy="369332"/>
          </a:xfrm>
          <a:prstGeom prst="rect">
            <a:avLst/>
          </a:prstGeom>
          <a:noFill/>
        </p:spPr>
        <p:txBody>
          <a:bodyPr wrap="none" rtlCol="0">
            <a:spAutoFit/>
          </a:bodyPr>
          <a:lstStyle/>
          <a:p>
            <a:r>
              <a:rPr lang="cs-CZ" dirty="0" err="1"/>
              <a:t>Elution</a:t>
            </a:r>
            <a:r>
              <a:rPr lang="cs-CZ" dirty="0"/>
              <a:t> </a:t>
            </a:r>
            <a:r>
              <a:rPr lang="cs-CZ" dirty="0" err="1"/>
              <a:t>time</a:t>
            </a:r>
            <a:r>
              <a:rPr lang="cs-CZ" dirty="0"/>
              <a:t>, </a:t>
            </a:r>
            <a:r>
              <a:rPr lang="cs-CZ" dirty="0" err="1"/>
              <a:t>minutes</a:t>
            </a:r>
            <a:endParaRPr lang="cs-CZ" dirty="0"/>
          </a:p>
        </p:txBody>
      </p:sp>
    </p:spTree>
    <p:extLst>
      <p:ext uri="{BB962C8B-B14F-4D97-AF65-F5344CB8AC3E}">
        <p14:creationId xmlns:p14="http://schemas.microsoft.com/office/powerpoint/2010/main" val="569764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Confocal</a:t>
            </a:r>
            <a:r>
              <a:rPr lang="cs-CZ" dirty="0"/>
              <a:t> </a:t>
            </a:r>
            <a:r>
              <a:rPr lang="cs-CZ" dirty="0" err="1"/>
              <a:t>microscopy</a:t>
            </a:r>
            <a:endParaRPr lang="cs-CZ" dirty="0"/>
          </a:p>
        </p:txBody>
      </p:sp>
      <p:sp>
        <p:nvSpPr>
          <p:cNvPr id="3" name="Zástupný symbol pro obsah 2"/>
          <p:cNvSpPr>
            <a:spLocks noGrp="1"/>
          </p:cNvSpPr>
          <p:nvPr>
            <p:ph sz="half" idx="1"/>
          </p:nvPr>
        </p:nvSpPr>
        <p:spPr/>
        <p:txBody>
          <a:bodyPr>
            <a:normAutofit fontScale="62500" lnSpcReduction="20000"/>
          </a:bodyPr>
          <a:lstStyle/>
          <a:p>
            <a:r>
              <a:rPr lang="en-US" b="1" dirty="0"/>
              <a:t>Differences of the confocal way from the classical </a:t>
            </a:r>
            <a:r>
              <a:rPr lang="cs-CZ" b="1" dirty="0" err="1" smtClean="0"/>
              <a:t>O</a:t>
            </a:r>
            <a:r>
              <a:rPr lang="cs-CZ" b="1" dirty="0" err="1" smtClean="0"/>
              <a:t>M</a:t>
            </a:r>
            <a:endParaRPr lang="cs-CZ" b="1" dirty="0" smtClean="0"/>
          </a:p>
          <a:p>
            <a:r>
              <a:rPr lang="en-US" dirty="0"/>
              <a:t>only one point is illuminated and signals from surrounding points (next, below and above) are limited by an aperture - elimination </a:t>
            </a:r>
            <a:r>
              <a:rPr lang="en-US" dirty="0" smtClean="0"/>
              <a:t>aperture</a:t>
            </a:r>
            <a:endParaRPr lang="cs-CZ" dirty="0" smtClean="0"/>
          </a:p>
          <a:p>
            <a:r>
              <a:rPr lang="en-US" dirty="0"/>
              <a:t>lighting mode: epi (reflective) or </a:t>
            </a:r>
            <a:r>
              <a:rPr lang="en-US" dirty="0" err="1"/>
              <a:t>fluo</a:t>
            </a:r>
            <a:r>
              <a:rPr lang="en-US" dirty="0"/>
              <a:t> - (fluorescent</a:t>
            </a:r>
            <a:r>
              <a:rPr lang="en-US" dirty="0" smtClean="0"/>
              <a:t>)</a:t>
            </a:r>
            <a:endParaRPr lang="cs-CZ" dirty="0" smtClean="0"/>
          </a:p>
          <a:p>
            <a:r>
              <a:rPr lang="fr-FR" b="1" dirty="0"/>
              <a:t>confocal condenser = lens </a:t>
            </a:r>
            <a:r>
              <a:rPr lang="fr-FR" dirty="0"/>
              <a:t>(less reflection</a:t>
            </a:r>
            <a:r>
              <a:rPr lang="fr-FR" dirty="0" smtClean="0"/>
              <a:t>)</a:t>
            </a:r>
            <a:endParaRPr lang="cs-CZ" dirty="0" smtClean="0"/>
          </a:p>
          <a:p>
            <a:r>
              <a:rPr lang="en-US" dirty="0"/>
              <a:t>scanning: laser beam sweeping, transverse shifting of the sample in front of the lens, eventually shifting of the lens over the </a:t>
            </a:r>
            <a:r>
              <a:rPr lang="en-US" dirty="0" smtClean="0"/>
              <a:t>sample</a:t>
            </a:r>
            <a:endParaRPr lang="cs-CZ" dirty="0" smtClean="0"/>
          </a:p>
          <a:p>
            <a:r>
              <a:rPr lang="en-US" dirty="0"/>
              <a:t>confocal images are always in focus and represent optical sections of the sample</a:t>
            </a:r>
            <a:r>
              <a:rPr lang="cs-CZ" dirty="0" smtClean="0"/>
              <a:t>(</a:t>
            </a:r>
            <a:r>
              <a:rPr lang="cs-CZ" dirty="0" err="1" smtClean="0"/>
              <a:t>for</a:t>
            </a:r>
            <a:r>
              <a:rPr lang="cs-CZ" dirty="0" smtClean="0"/>
              <a:t> </a:t>
            </a:r>
            <a:r>
              <a:rPr lang="el-GR" dirty="0"/>
              <a:t>λ = 488 </a:t>
            </a:r>
            <a:r>
              <a:rPr lang="cs-CZ" dirty="0" err="1"/>
              <a:t>nm</a:t>
            </a:r>
            <a:r>
              <a:rPr lang="cs-CZ" dirty="0"/>
              <a:t> </a:t>
            </a:r>
            <a:r>
              <a:rPr lang="cs-CZ" dirty="0" err="1" smtClean="0"/>
              <a:t>thickness</a:t>
            </a:r>
            <a:r>
              <a:rPr lang="cs-CZ" dirty="0" smtClean="0"/>
              <a:t> </a:t>
            </a:r>
            <a:r>
              <a:rPr lang="cs-CZ" dirty="0"/>
              <a:t>= 0,4 </a:t>
            </a:r>
            <a:r>
              <a:rPr lang="el-GR" dirty="0"/>
              <a:t>μ</a:t>
            </a:r>
            <a:r>
              <a:rPr lang="cs-CZ" dirty="0"/>
              <a:t>m)</a:t>
            </a:r>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21</a:t>
            </a:fld>
            <a:endParaRPr lang="en-US"/>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808793"/>
            <a:ext cx="4259584" cy="45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782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Confocal</a:t>
            </a:r>
            <a:r>
              <a:rPr lang="cs-CZ" dirty="0"/>
              <a:t> </a:t>
            </a:r>
            <a:r>
              <a:rPr lang="cs-CZ" dirty="0" err="1"/>
              <a:t>microfluorimetry</a:t>
            </a:r>
            <a:endParaRPr lang="cs-CZ" dirty="0"/>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22</a:t>
            </a:fld>
            <a:endParaRPr lang="en-US"/>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517" y="1383634"/>
            <a:ext cx="2933171" cy="510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Výsledek obrázku pro confocal Fluorescence micro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415" y="1709231"/>
            <a:ext cx="4867114" cy="406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718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Two-photon</a:t>
            </a:r>
            <a:r>
              <a:rPr lang="cs-CZ" dirty="0"/>
              <a:t> </a:t>
            </a:r>
            <a:r>
              <a:rPr lang="cs-CZ" dirty="0" err="1"/>
              <a:t>microscope</a:t>
            </a:r>
            <a:endParaRPr lang="cs-CZ" dirty="0"/>
          </a:p>
        </p:txBody>
      </p:sp>
      <p:sp>
        <p:nvSpPr>
          <p:cNvPr id="8" name="Zástupný symbol pro obsah 7"/>
          <p:cNvSpPr>
            <a:spLocks noGrp="1"/>
          </p:cNvSpPr>
          <p:nvPr>
            <p:ph idx="1"/>
          </p:nvPr>
        </p:nvSpPr>
        <p:spPr/>
        <p:txBody>
          <a:bodyPr>
            <a:normAutofit fontScale="92500" lnSpcReduction="20000"/>
          </a:bodyPr>
          <a:lstStyle/>
          <a:p>
            <a:r>
              <a:rPr lang="en-US" i="1" dirty="0"/>
              <a:t>A two-photon microscope </a:t>
            </a:r>
            <a:r>
              <a:rPr lang="en-US" dirty="0"/>
              <a:t>is a new type of optical microscope. It was first introduced in 1990 by American scientists led by Watt W. Webb of Cornell University in Ithaca. Like the "classic" confocal microscope, it allows to display thin optical sections with a thicker sample, but its principle is different. Instead of single photon excitation, it uses a special laser to excite two photons that are absorbed almost simultaneously, with a pulse width of the order of only 100 femtoseconds. The probability of two-photon excitation is proportional to the square of the intensity of the excitation field. It is the highest in the plane of focus, so we do not need a confocal </a:t>
            </a:r>
            <a:r>
              <a:rPr lang="cs-CZ" dirty="0" err="1" smtClean="0"/>
              <a:t>aperture</a:t>
            </a:r>
            <a:r>
              <a:rPr lang="en-US" dirty="0" smtClean="0"/>
              <a:t> </a:t>
            </a:r>
            <a:r>
              <a:rPr lang="en-US" dirty="0"/>
              <a:t>to obtain the optical sectioned images of the sample. Advantages of two-photon microscopy compared to confocal microscopy include, for example, greater depth of focus (up to 400 </a:t>
            </a:r>
            <a:r>
              <a:rPr lang="en-US" dirty="0" err="1"/>
              <a:t>μm</a:t>
            </a:r>
            <a:r>
              <a:rPr lang="en-US" dirty="0"/>
              <a:t>), even for samples whose surface layers strongly fluoresce, as well as an increased signal-to-noise ratio, hence more contrast imaging, especially in deeper samples .</a:t>
            </a:r>
            <a:endParaRPr lang="cs-CZ" dirty="0"/>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23</a:t>
            </a:fld>
            <a:endParaRPr lang="en-US"/>
          </a:p>
        </p:txBody>
      </p:sp>
    </p:spTree>
    <p:extLst>
      <p:ext uri="{BB962C8B-B14F-4D97-AF65-F5344CB8AC3E}">
        <p14:creationId xmlns:p14="http://schemas.microsoft.com/office/powerpoint/2010/main" val="244168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Radiation</a:t>
            </a:r>
            <a:r>
              <a:rPr lang="cs-CZ" dirty="0" smtClean="0"/>
              <a:t> </a:t>
            </a:r>
            <a:r>
              <a:rPr lang="cs-CZ" dirty="0" err="1" smtClean="0"/>
              <a:t>scattering</a:t>
            </a:r>
            <a:endParaRPr lang="cs-CZ" dirty="0"/>
          </a:p>
        </p:txBody>
      </p:sp>
      <p:sp>
        <p:nvSpPr>
          <p:cNvPr id="6" name="Zástupný symbol pro obsah 5"/>
          <p:cNvSpPr>
            <a:spLocks noGrp="1"/>
          </p:cNvSpPr>
          <p:nvPr>
            <p:ph idx="1"/>
          </p:nvPr>
        </p:nvSpPr>
        <p:spPr/>
        <p:txBody>
          <a:bodyPr/>
          <a:lstStyle/>
          <a:p>
            <a:r>
              <a:rPr lang="en-US" dirty="0"/>
              <a:t>The scattering of excitation radiation in fluorescence spectrometry is usually a fundamental factor limiting the detection limit, namely</a:t>
            </a:r>
            <a:r>
              <a:rPr lang="en-US" dirty="0" smtClean="0"/>
              <a:t>:</a:t>
            </a:r>
            <a:endParaRPr lang="cs-CZ" dirty="0" smtClean="0"/>
          </a:p>
          <a:p>
            <a:pPr lvl="1"/>
            <a:r>
              <a:rPr lang="en-US" dirty="0"/>
              <a:t>Rayleigh scattering is elastic scattering on particles smaller than the wavelength of primary </a:t>
            </a:r>
            <a:r>
              <a:rPr lang="en-US" dirty="0" smtClean="0"/>
              <a:t>radiation</a:t>
            </a:r>
            <a:endParaRPr lang="cs-CZ" dirty="0" smtClean="0"/>
          </a:p>
          <a:p>
            <a:pPr lvl="1"/>
            <a:r>
              <a:rPr lang="en-US" dirty="0" smtClean="0"/>
              <a:t>Mie </a:t>
            </a:r>
            <a:r>
              <a:rPr lang="en-US" dirty="0"/>
              <a:t>scattering is elastic scattering on particles larger than the wavelength of primary </a:t>
            </a:r>
            <a:r>
              <a:rPr lang="en-US" dirty="0" smtClean="0"/>
              <a:t>radiation</a:t>
            </a:r>
            <a:endParaRPr lang="cs-CZ" dirty="0" smtClean="0"/>
          </a:p>
          <a:p>
            <a:pPr lvl="1"/>
            <a:r>
              <a:rPr lang="en-US" dirty="0"/>
              <a:t>Incoherent (inelastic) scattering - scattered radiation has a different wavelength than primary </a:t>
            </a:r>
            <a:r>
              <a:rPr lang="en-US" dirty="0" smtClean="0"/>
              <a:t>radiation</a:t>
            </a:r>
            <a:endParaRPr lang="cs-CZ" dirty="0" smtClean="0"/>
          </a:p>
          <a:p>
            <a:pPr lvl="2"/>
            <a:r>
              <a:rPr lang="cs-CZ" dirty="0"/>
              <a:t>Fluorescence </a:t>
            </a:r>
            <a:r>
              <a:rPr lang="cs-CZ" dirty="0" err="1"/>
              <a:t>of</a:t>
            </a:r>
            <a:r>
              <a:rPr lang="cs-CZ" dirty="0"/>
              <a:t> </a:t>
            </a:r>
            <a:r>
              <a:rPr lang="cs-CZ" dirty="0" err="1" smtClean="0"/>
              <a:t>molecules</a:t>
            </a:r>
            <a:endParaRPr lang="cs-CZ" dirty="0" smtClean="0"/>
          </a:p>
          <a:p>
            <a:pPr lvl="2"/>
            <a:r>
              <a:rPr lang="cs-CZ" dirty="0" err="1"/>
              <a:t>Raman</a:t>
            </a:r>
            <a:r>
              <a:rPr lang="cs-CZ" dirty="0"/>
              <a:t> </a:t>
            </a:r>
            <a:r>
              <a:rPr lang="cs-CZ" dirty="0" err="1" smtClean="0"/>
              <a:t>scattering</a:t>
            </a:r>
            <a:endParaRPr lang="cs-CZ" dirty="0" smtClean="0"/>
          </a:p>
          <a:p>
            <a:pPr lvl="2"/>
            <a:r>
              <a:rPr lang="cs-CZ" dirty="0"/>
              <a:t>Resonance </a:t>
            </a:r>
            <a:r>
              <a:rPr lang="cs-CZ" dirty="0" smtClean="0"/>
              <a:t>fluorescence</a:t>
            </a:r>
            <a:endParaRPr lang="cs-CZ" dirty="0" smtClean="0"/>
          </a:p>
          <a:p>
            <a:pPr lvl="1"/>
            <a:r>
              <a:rPr lang="en-US" dirty="0"/>
              <a:t>Scattering of radiation on measuring instrumentation</a:t>
            </a:r>
            <a:endParaRPr lang="cs-CZ" dirty="0"/>
          </a:p>
        </p:txBody>
      </p:sp>
      <p:sp>
        <p:nvSpPr>
          <p:cNvPr id="3" name="Zástupný symbol pro datum 2"/>
          <p:cNvSpPr>
            <a:spLocks noGrp="1"/>
          </p:cNvSpPr>
          <p:nvPr>
            <p:ph type="dt" sz="half" idx="10"/>
          </p:nvPr>
        </p:nvSpPr>
        <p:spPr/>
        <p:txBody>
          <a:bodyPr/>
          <a:lstStyle/>
          <a:p>
            <a:r>
              <a:rPr lang="en-US" smtClean="0"/>
              <a:t>2010</a:t>
            </a:r>
            <a:endParaRPr lang="en-US"/>
          </a:p>
        </p:txBody>
      </p:sp>
      <p:sp>
        <p:nvSpPr>
          <p:cNvPr id="4" name="Zástupný symbol pro zápatí 3"/>
          <p:cNvSpPr>
            <a:spLocks noGrp="1"/>
          </p:cNvSpPr>
          <p:nvPr>
            <p:ph type="ftr" sz="quarter" idx="11"/>
          </p:nvPr>
        </p:nvSpPr>
        <p:spPr/>
        <p:txBody>
          <a:bodyPr/>
          <a:lstStyle/>
          <a:p>
            <a:pPr algn="r"/>
            <a:r>
              <a:rPr lang="en-US" smtClean="0"/>
              <a:t>prof. Otruba</a:t>
            </a:r>
            <a:endParaRPr lang="en-US" dirty="0"/>
          </a:p>
        </p:txBody>
      </p:sp>
      <p:sp>
        <p:nvSpPr>
          <p:cNvPr id="5" name="Zástupný symbol pro číslo snímku 4"/>
          <p:cNvSpPr>
            <a:spLocks noGrp="1"/>
          </p:cNvSpPr>
          <p:nvPr>
            <p:ph type="sldNum" sz="quarter" idx="12"/>
          </p:nvPr>
        </p:nvSpPr>
        <p:spPr/>
        <p:txBody>
          <a:bodyPr/>
          <a:lstStyle/>
          <a:p>
            <a:fld id="{0CFEC368-1D7A-4F81-ABF6-AE0E36BAF64C}" type="slidenum">
              <a:rPr lang="en-US" smtClean="0"/>
              <a:pPr/>
              <a:t>24</a:t>
            </a:fld>
            <a:endParaRPr lang="en-US"/>
          </a:p>
        </p:txBody>
      </p:sp>
    </p:spTree>
    <p:extLst>
      <p:ext uri="{BB962C8B-B14F-4D97-AF65-F5344CB8AC3E}">
        <p14:creationId xmlns:p14="http://schemas.microsoft.com/office/powerpoint/2010/main" val="2169660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Rayleigh</a:t>
            </a:r>
            <a:r>
              <a:rPr lang="cs-CZ" dirty="0"/>
              <a:t> </a:t>
            </a:r>
            <a:r>
              <a:rPr lang="cs-CZ" dirty="0" err="1"/>
              <a:t>scattering</a:t>
            </a:r>
            <a:endParaRPr lang="cs-CZ" dirty="0"/>
          </a:p>
        </p:txBody>
      </p:sp>
      <mc:AlternateContent xmlns:mc="http://schemas.openxmlformats.org/markup-compatibility/2006">
        <mc:Choice xmlns:a14="http://schemas.microsoft.com/office/drawing/2010/main" Requires="a14">
          <p:sp>
            <p:nvSpPr>
              <p:cNvPr id="7" name="Zástupný symbol pro obsah 6"/>
              <p:cNvSpPr>
                <a:spLocks noGrp="1"/>
              </p:cNvSpPr>
              <p:nvPr>
                <p:ph sz="half" idx="1"/>
              </p:nvPr>
            </p:nvSpPr>
            <p:spPr>
              <a:xfrm>
                <a:off x="457200" y="1673352"/>
                <a:ext cx="4114800" cy="4718304"/>
              </a:xfrm>
            </p:spPr>
            <p:txBody>
              <a:bodyPr>
                <a:normAutofit fontScale="70000" lnSpcReduction="20000"/>
              </a:bodyPr>
              <a:lstStyle/>
              <a:p>
                <a:r>
                  <a:rPr lang="en-US" dirty="0"/>
                  <a:t>This scattering occurs on particles substantially smaller than the wavelength of incident radiation</a:t>
                </a:r>
                <a:r>
                  <a:rPr lang="en-US" dirty="0" smtClean="0"/>
                  <a:t>.</a:t>
                </a:r>
                <a:endParaRPr lang="cs-CZ" dirty="0" smtClean="0"/>
              </a:p>
              <a:p>
                <a:r>
                  <a:rPr lang="en-US" dirty="0"/>
                  <a:t>Lord Rayleigh explained that scattering particles are not necessary because even the purest substances have slight fluctuations in the refractive index, which can scatter light. He also showed that the ratio of the scattered light intensity IS to the incident light I0 is inversely proportional to the fourth power of wavelength λ:</a:t>
                </a:r>
                <a:endParaRPr lang="cs-CZ" sz="4000" i="1" dirty="0">
                  <a:latin typeface="Cambria Math"/>
                </a:endParaRPr>
              </a:p>
              <a:p>
                <a14:m>
                  <m:oMath xmlns:m="http://schemas.openxmlformats.org/officeDocument/2006/math">
                    <m:f>
                      <m:fPr>
                        <m:ctrlPr>
                          <a:rPr lang="cs-CZ" sz="4000" i="1" smtClean="0">
                            <a:latin typeface="Cambria Math"/>
                          </a:rPr>
                        </m:ctrlPr>
                      </m:fPr>
                      <m:num>
                        <m:sSub>
                          <m:sSubPr>
                            <m:ctrlPr>
                              <a:rPr lang="cs-CZ" sz="4000" i="1" smtClean="0">
                                <a:latin typeface="Cambria Math"/>
                              </a:rPr>
                            </m:ctrlPr>
                          </m:sSubPr>
                          <m:e>
                            <m:r>
                              <a:rPr lang="cs-CZ" sz="4000" b="0" i="1" smtClean="0">
                                <a:latin typeface="Cambria Math"/>
                              </a:rPr>
                              <m:t>𝐼</m:t>
                            </m:r>
                          </m:e>
                          <m:sub>
                            <m:r>
                              <a:rPr lang="cs-CZ" sz="4000" b="0" i="1" smtClean="0">
                                <a:latin typeface="Cambria Math"/>
                              </a:rPr>
                              <m:t>𝑆</m:t>
                            </m:r>
                          </m:sub>
                        </m:sSub>
                      </m:num>
                      <m:den>
                        <m:sSub>
                          <m:sSubPr>
                            <m:ctrlPr>
                              <a:rPr lang="cs-CZ" sz="4000" i="1" smtClean="0">
                                <a:latin typeface="Cambria Math"/>
                              </a:rPr>
                            </m:ctrlPr>
                          </m:sSubPr>
                          <m:e>
                            <m:r>
                              <a:rPr lang="cs-CZ" sz="4000" b="0" i="1" smtClean="0">
                                <a:latin typeface="Cambria Math"/>
                              </a:rPr>
                              <m:t>𝐼</m:t>
                            </m:r>
                          </m:e>
                          <m:sub>
                            <m:r>
                              <a:rPr lang="cs-CZ" sz="4000" b="0" i="1" smtClean="0">
                                <a:latin typeface="Cambria Math"/>
                              </a:rPr>
                              <m:t>0</m:t>
                            </m:r>
                          </m:sub>
                        </m:sSub>
                      </m:den>
                    </m:f>
                    <m:r>
                      <a:rPr lang="cs-CZ" sz="4000" b="0" i="0" smtClean="0">
                        <a:latin typeface="Cambria Math"/>
                      </a:rPr>
                      <m:t>=</m:t>
                    </m:r>
                    <m:box>
                      <m:boxPr>
                        <m:ctrlPr>
                          <a:rPr lang="cs-CZ" sz="4000" b="0" i="1" smtClean="0">
                            <a:latin typeface="Cambria Math"/>
                          </a:rPr>
                        </m:ctrlPr>
                      </m:boxPr>
                      <m:e>
                        <m:argPr>
                          <m:argSz m:val="-1"/>
                        </m:argPr>
                        <m:f>
                          <m:fPr>
                            <m:ctrlPr>
                              <a:rPr lang="cs-CZ" sz="4000" b="0" i="1" smtClean="0">
                                <a:latin typeface="Cambria Math"/>
                              </a:rPr>
                            </m:ctrlPr>
                          </m:fPr>
                          <m:num>
                            <m:r>
                              <a:rPr lang="cs-CZ" sz="4000" b="0" i="1" smtClean="0">
                                <a:latin typeface="Cambria Math"/>
                              </a:rPr>
                              <m:t>𝑘𝑜𝑛𝑠𝑡</m:t>
                            </m:r>
                          </m:num>
                          <m:den>
                            <m:sSup>
                              <m:sSupPr>
                                <m:ctrlPr>
                                  <a:rPr lang="cs-CZ" sz="4000" b="0" i="1" smtClean="0">
                                    <a:latin typeface="Cambria Math"/>
                                  </a:rPr>
                                </m:ctrlPr>
                              </m:sSupPr>
                              <m:e>
                                <m:r>
                                  <a:rPr lang="cs-CZ" sz="4000" b="0" i="1" smtClean="0">
                                    <a:latin typeface="Cambria Math"/>
                                    <a:ea typeface="Cambria Math"/>
                                  </a:rPr>
                                  <m:t>𝜆</m:t>
                                </m:r>
                              </m:e>
                              <m:sup>
                                <m:r>
                                  <a:rPr lang="cs-CZ" sz="4000" b="0" i="1" smtClean="0">
                                    <a:latin typeface="Cambria Math"/>
                                  </a:rPr>
                                  <m:t>4</m:t>
                                </m:r>
                              </m:sup>
                            </m:sSup>
                          </m:den>
                        </m:f>
                      </m:e>
                    </m:box>
                  </m:oMath>
                </a14:m>
                <a:endParaRPr lang="cs-CZ" sz="4000" dirty="0" smtClean="0"/>
              </a:p>
              <a:p>
                <a:pPr marL="0" indent="0">
                  <a:buNone/>
                </a:pPr>
                <a:endParaRPr lang="el-GR" dirty="0"/>
              </a:p>
            </p:txBody>
          </p:sp>
        </mc:Choice>
        <mc:Fallback>
          <p:sp>
            <p:nvSpPr>
              <p:cNvPr id="7" name="Zástupný symbol pro obsah 6"/>
              <p:cNvSpPr>
                <a:spLocks noGrp="1" noRot="1" noChangeAspect="1" noMove="1" noResize="1" noEditPoints="1" noAdjustHandles="1" noChangeArrowheads="1" noChangeShapeType="1" noTextEdit="1"/>
              </p:cNvSpPr>
              <p:nvPr>
                <p:ph sz="half" idx="1"/>
              </p:nvPr>
            </p:nvSpPr>
            <p:spPr>
              <a:xfrm>
                <a:off x="457200" y="1673352"/>
                <a:ext cx="4114800" cy="4718304"/>
              </a:xfrm>
              <a:blipFill rotWithShape="1">
                <a:blip r:embed="rId2"/>
                <a:stretch>
                  <a:fillRect l="-593" t="-1809" r="-2222"/>
                </a:stretch>
              </a:blipFill>
            </p:spPr>
            <p:txBody>
              <a:bodyPr/>
              <a:lstStyle/>
              <a:p>
                <a:r>
                  <a:rPr lang="cs-CZ">
                    <a:noFill/>
                  </a:rPr>
                  <a:t> </a:t>
                </a:r>
              </a:p>
            </p:txBody>
          </p:sp>
        </mc:Fallback>
      </mc:AlternateContent>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25</a:t>
            </a:fld>
            <a:endParaRPr lang="en-US"/>
          </a:p>
        </p:txBody>
      </p:sp>
      <p:cxnSp>
        <p:nvCxnSpPr>
          <p:cNvPr id="10" name="Přímá spojnice 9"/>
          <p:cNvCxnSpPr/>
          <p:nvPr/>
        </p:nvCxnSpPr>
        <p:spPr>
          <a:xfrm flipV="1">
            <a:off x="5652135" y="3782575"/>
            <a:ext cx="2520315" cy="647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a:off x="5609792" y="1988820"/>
            <a:ext cx="2520315" cy="0"/>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5292090" y="3068955"/>
            <a:ext cx="720090" cy="72009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flipV="1">
            <a:off x="6192202" y="1988820"/>
            <a:ext cx="360045" cy="1796991"/>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a:off x="6732270" y="1988820"/>
            <a:ext cx="572774" cy="1800225"/>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a:off x="7185265" y="3068955"/>
            <a:ext cx="720090" cy="18002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ovéPole 22"/>
          <p:cNvSpPr txBox="1"/>
          <p:nvPr/>
        </p:nvSpPr>
        <p:spPr>
          <a:xfrm>
            <a:off x="5328426" y="2879101"/>
            <a:ext cx="439544" cy="369332"/>
          </a:xfrm>
          <a:prstGeom prst="rect">
            <a:avLst/>
          </a:prstGeom>
          <a:noFill/>
        </p:spPr>
        <p:txBody>
          <a:bodyPr wrap="none" rtlCol="0">
            <a:spAutoFit/>
          </a:bodyPr>
          <a:lstStyle/>
          <a:p>
            <a:r>
              <a:rPr lang="cs-CZ" dirty="0" smtClean="0"/>
              <a:t>h</a:t>
            </a:r>
            <a:r>
              <a:rPr lang="el-GR" dirty="0" smtClean="0">
                <a:latin typeface="Lucida Sans Unicode"/>
                <a:cs typeface="Lucida Sans Unicode"/>
              </a:rPr>
              <a:t>ν</a:t>
            </a:r>
            <a:endParaRPr lang="cs-CZ" dirty="0"/>
          </a:p>
        </p:txBody>
      </p:sp>
      <p:sp>
        <p:nvSpPr>
          <p:cNvPr id="29" name="TextovéPole 28"/>
          <p:cNvSpPr txBox="1"/>
          <p:nvPr/>
        </p:nvSpPr>
        <p:spPr>
          <a:xfrm>
            <a:off x="7545310" y="2781918"/>
            <a:ext cx="439544" cy="369332"/>
          </a:xfrm>
          <a:prstGeom prst="rect">
            <a:avLst/>
          </a:prstGeom>
          <a:noFill/>
        </p:spPr>
        <p:txBody>
          <a:bodyPr wrap="none" rtlCol="0">
            <a:spAutoFit/>
          </a:bodyPr>
          <a:lstStyle/>
          <a:p>
            <a:r>
              <a:rPr lang="cs-CZ" dirty="0"/>
              <a:t>h</a:t>
            </a:r>
            <a:r>
              <a:rPr lang="el-GR" dirty="0" smtClean="0">
                <a:latin typeface="Lucida Sans Unicode"/>
                <a:cs typeface="Lucida Sans Unicode"/>
              </a:rPr>
              <a:t>ν</a:t>
            </a:r>
            <a:endParaRPr lang="cs-CZ" dirty="0"/>
          </a:p>
        </p:txBody>
      </p:sp>
      <p:sp>
        <p:nvSpPr>
          <p:cNvPr id="30" name="TextovéPole 29"/>
          <p:cNvSpPr txBox="1"/>
          <p:nvPr/>
        </p:nvSpPr>
        <p:spPr>
          <a:xfrm>
            <a:off x="4572000" y="1628775"/>
            <a:ext cx="976197" cy="646331"/>
          </a:xfrm>
          <a:prstGeom prst="rect">
            <a:avLst/>
          </a:prstGeom>
          <a:noFill/>
        </p:spPr>
        <p:txBody>
          <a:bodyPr wrap="square" rtlCol="0">
            <a:spAutoFit/>
          </a:bodyPr>
          <a:lstStyle/>
          <a:p>
            <a:r>
              <a:rPr lang="cs-CZ" dirty="0" err="1"/>
              <a:t>Virtual</a:t>
            </a:r>
            <a:r>
              <a:rPr lang="cs-CZ" dirty="0"/>
              <a:t> </a:t>
            </a:r>
            <a:r>
              <a:rPr lang="cs-CZ" dirty="0" err="1"/>
              <a:t>level</a:t>
            </a:r>
            <a:endParaRPr lang="cs-CZ" dirty="0"/>
          </a:p>
        </p:txBody>
      </p:sp>
      <p:sp>
        <p:nvSpPr>
          <p:cNvPr id="31" name="TextovéPole 30"/>
          <p:cNvSpPr txBox="1"/>
          <p:nvPr/>
        </p:nvSpPr>
        <p:spPr>
          <a:xfrm>
            <a:off x="4634326" y="3429000"/>
            <a:ext cx="954107" cy="646331"/>
          </a:xfrm>
          <a:prstGeom prst="rect">
            <a:avLst/>
          </a:prstGeom>
          <a:noFill/>
        </p:spPr>
        <p:txBody>
          <a:bodyPr wrap="none" rtlCol="0">
            <a:spAutoFit/>
          </a:bodyPr>
          <a:lstStyle/>
          <a:p>
            <a:r>
              <a:rPr lang="cs-CZ" dirty="0" err="1" smtClean="0"/>
              <a:t>Ground</a:t>
            </a:r>
            <a:endParaRPr lang="cs-CZ" dirty="0" smtClean="0"/>
          </a:p>
          <a:p>
            <a:r>
              <a:rPr lang="cs-CZ" dirty="0" err="1" smtClean="0"/>
              <a:t>level</a:t>
            </a:r>
            <a:endParaRPr lang="cs-CZ" dirty="0"/>
          </a:p>
        </p:txBody>
      </p:sp>
      <p:sp>
        <p:nvSpPr>
          <p:cNvPr id="32" name="TextovéPole 31"/>
          <p:cNvSpPr txBox="1"/>
          <p:nvPr/>
        </p:nvSpPr>
        <p:spPr>
          <a:xfrm>
            <a:off x="5201148" y="4869180"/>
            <a:ext cx="2251212" cy="523220"/>
          </a:xfrm>
          <a:prstGeom prst="rect">
            <a:avLst/>
          </a:prstGeom>
          <a:noFill/>
        </p:spPr>
        <p:txBody>
          <a:bodyPr wrap="square" rtlCol="0">
            <a:spAutoFit/>
          </a:bodyPr>
          <a:lstStyle/>
          <a:p>
            <a:r>
              <a:rPr lang="el-GR" sz="2800" dirty="0" smtClean="0">
                <a:latin typeface="Lucida Sans Unicode"/>
                <a:cs typeface="Lucida Sans Unicode"/>
              </a:rPr>
              <a:t>ϱ</a:t>
            </a:r>
            <a:r>
              <a:rPr lang="cs-CZ" sz="2800" baseline="-25000" dirty="0" smtClean="0">
                <a:latin typeface="Lucida Sans Unicode"/>
                <a:cs typeface="Lucida Sans Unicode"/>
              </a:rPr>
              <a:t>R </a:t>
            </a:r>
            <a:r>
              <a:rPr lang="el-GR" sz="2800" dirty="0" smtClean="0">
                <a:cs typeface="Arial"/>
              </a:rPr>
              <a:t>≈</a:t>
            </a:r>
            <a:r>
              <a:rPr lang="cs-CZ" sz="2800" dirty="0" smtClean="0">
                <a:cs typeface="Arial"/>
              </a:rPr>
              <a:t> 10</a:t>
            </a:r>
            <a:r>
              <a:rPr lang="cs-CZ" sz="2800" baseline="30000" dirty="0" smtClean="0">
                <a:cs typeface="Arial"/>
              </a:rPr>
              <a:t>-10 </a:t>
            </a:r>
            <a:r>
              <a:rPr lang="el-GR" sz="2800" dirty="0" smtClean="0">
                <a:latin typeface="Lucida Sans Unicode"/>
                <a:cs typeface="Lucida Sans Unicode"/>
              </a:rPr>
              <a:t>ϱ</a:t>
            </a:r>
            <a:r>
              <a:rPr lang="cs-CZ" sz="2800" baseline="-25000" dirty="0" smtClean="0">
                <a:latin typeface="Lucida Sans Unicode"/>
                <a:cs typeface="Lucida Sans Unicode"/>
              </a:rPr>
              <a:t>A</a:t>
            </a:r>
            <a:endParaRPr lang="cs-CZ" sz="2800" dirty="0"/>
          </a:p>
        </p:txBody>
      </p:sp>
    </p:spTree>
    <p:extLst>
      <p:ext uri="{BB962C8B-B14F-4D97-AF65-F5344CB8AC3E}">
        <p14:creationId xmlns:p14="http://schemas.microsoft.com/office/powerpoint/2010/main" val="2105895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Mie scattering</a:t>
            </a:r>
            <a:endParaRPr lang="cs-CZ" dirty="0"/>
          </a:p>
        </p:txBody>
      </p:sp>
      <p:sp>
        <p:nvSpPr>
          <p:cNvPr id="3" name="Zástupný symbol pro obsah 2"/>
          <p:cNvSpPr>
            <a:spLocks noGrp="1"/>
          </p:cNvSpPr>
          <p:nvPr>
            <p:ph sz="half" idx="1"/>
          </p:nvPr>
        </p:nvSpPr>
        <p:spPr/>
        <p:txBody>
          <a:bodyPr>
            <a:normAutofit fontScale="70000" lnSpcReduction="20000"/>
          </a:bodyPr>
          <a:lstStyle/>
          <a:p>
            <a:r>
              <a:rPr lang="en-US" dirty="0"/>
              <a:t>When the particle size approaches and eventually exceeds the wavelength of light λ, the Rayleigh approach is no longer applicable. For spherical particles, can be used the theory derived in 1908 by the German physicist G. </a:t>
            </a:r>
            <a:r>
              <a:rPr lang="en-US" dirty="0" smtClean="0"/>
              <a:t>Mie</a:t>
            </a:r>
            <a:r>
              <a:rPr lang="pl-PL" dirty="0" smtClean="0"/>
              <a:t> </a:t>
            </a:r>
            <a:endParaRPr lang="pl-PL" dirty="0" smtClean="0"/>
          </a:p>
          <a:p>
            <a:endParaRPr lang="pl-PL" dirty="0" smtClean="0"/>
          </a:p>
          <a:p>
            <a:r>
              <a:rPr lang="en-US" dirty="0"/>
              <a:t>Mie's theory assumes that every particle that hits light behaves like a resonant oscillator, taking into account that beam interaction causes scattering, reflection, absorption, refraction, and light interference.</a:t>
            </a:r>
            <a:endParaRPr lang="cs-CZ" dirty="0"/>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26</a:t>
            </a:fld>
            <a:endParaRPr lang="en-US"/>
          </a:p>
        </p:txBody>
      </p:sp>
      <p:sp>
        <p:nvSpPr>
          <p:cNvPr id="8" name="Ovál 7"/>
          <p:cNvSpPr/>
          <p:nvPr/>
        </p:nvSpPr>
        <p:spPr>
          <a:xfrm>
            <a:off x="6514155" y="1988820"/>
            <a:ext cx="578160" cy="56545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6658612" y="2098878"/>
            <a:ext cx="338554" cy="369332"/>
          </a:xfrm>
          <a:prstGeom prst="rect">
            <a:avLst/>
          </a:prstGeom>
          <a:noFill/>
        </p:spPr>
        <p:txBody>
          <a:bodyPr wrap="none" rtlCol="0">
            <a:spAutoFit/>
          </a:bodyPr>
          <a:lstStyle/>
          <a:p>
            <a:r>
              <a:rPr lang="cs-CZ" dirty="0" smtClean="0"/>
              <a:t>A</a:t>
            </a:r>
            <a:endParaRPr lang="cs-CZ" dirty="0"/>
          </a:p>
        </p:txBody>
      </p:sp>
      <p:cxnSp>
        <p:nvCxnSpPr>
          <p:cNvPr id="11" name="Přímá spojnice se šipkou 10"/>
          <p:cNvCxnSpPr/>
          <p:nvPr/>
        </p:nvCxnSpPr>
        <p:spPr>
          <a:xfrm>
            <a:off x="5767646" y="1713451"/>
            <a:ext cx="792984" cy="43700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a:off x="6012180" y="2468210"/>
            <a:ext cx="586646" cy="60074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6012180" y="1632608"/>
            <a:ext cx="439544" cy="369332"/>
          </a:xfrm>
          <a:prstGeom prst="rect">
            <a:avLst/>
          </a:prstGeom>
          <a:noFill/>
        </p:spPr>
        <p:txBody>
          <a:bodyPr wrap="none" rtlCol="0">
            <a:spAutoFit/>
          </a:bodyPr>
          <a:lstStyle/>
          <a:p>
            <a:r>
              <a:rPr lang="cs-CZ" dirty="0" smtClean="0"/>
              <a:t>h</a:t>
            </a:r>
            <a:r>
              <a:rPr lang="el-GR" dirty="0" smtClean="0">
                <a:latin typeface="Lucida Sans Unicode"/>
                <a:cs typeface="Lucida Sans Unicode"/>
              </a:rPr>
              <a:t>ν</a:t>
            </a:r>
            <a:endParaRPr lang="cs-CZ" dirty="0"/>
          </a:p>
        </p:txBody>
      </p:sp>
      <p:sp>
        <p:nvSpPr>
          <p:cNvPr id="19" name="TextovéPole 18"/>
          <p:cNvSpPr txBox="1"/>
          <p:nvPr/>
        </p:nvSpPr>
        <p:spPr>
          <a:xfrm>
            <a:off x="5809230" y="2679663"/>
            <a:ext cx="439544" cy="369332"/>
          </a:xfrm>
          <a:prstGeom prst="rect">
            <a:avLst/>
          </a:prstGeom>
          <a:noFill/>
        </p:spPr>
        <p:txBody>
          <a:bodyPr wrap="none" rtlCol="0">
            <a:spAutoFit/>
          </a:bodyPr>
          <a:lstStyle/>
          <a:p>
            <a:r>
              <a:rPr lang="cs-CZ" dirty="0"/>
              <a:t>h</a:t>
            </a:r>
            <a:r>
              <a:rPr lang="el-GR" dirty="0" smtClean="0">
                <a:latin typeface="Lucida Sans Unicode"/>
                <a:cs typeface="Lucida Sans Unicode"/>
              </a:rPr>
              <a:t>ν</a:t>
            </a:r>
            <a:endParaRPr lang="cs-CZ" dirty="0"/>
          </a:p>
        </p:txBody>
      </p:sp>
      <p:sp>
        <p:nvSpPr>
          <p:cNvPr id="20" name="TextovéPole 19"/>
          <p:cNvSpPr txBox="1"/>
          <p:nvPr/>
        </p:nvSpPr>
        <p:spPr>
          <a:xfrm>
            <a:off x="5809230" y="3429000"/>
            <a:ext cx="1741182" cy="523220"/>
          </a:xfrm>
          <a:prstGeom prst="rect">
            <a:avLst/>
          </a:prstGeom>
          <a:noFill/>
        </p:spPr>
        <p:txBody>
          <a:bodyPr wrap="none" rtlCol="0">
            <a:spAutoFit/>
          </a:bodyPr>
          <a:lstStyle/>
          <a:p>
            <a:r>
              <a:rPr lang="cs-CZ" sz="2800" b="1" dirty="0" smtClean="0">
                <a:latin typeface="Lucida Sans Unicode"/>
                <a:cs typeface="Lucida Sans Unicode"/>
              </a:rPr>
              <a:t>∅A ≧ </a:t>
            </a:r>
            <a:r>
              <a:rPr lang="el-GR" sz="2800" dirty="0" smtClean="0">
                <a:latin typeface="Arial"/>
                <a:cs typeface="Arial"/>
              </a:rPr>
              <a:t>λ</a:t>
            </a:r>
            <a:r>
              <a:rPr lang="cs-CZ" sz="2800" baseline="-25000" dirty="0" smtClean="0">
                <a:latin typeface="Arial"/>
                <a:cs typeface="Arial"/>
              </a:rPr>
              <a:t>h</a:t>
            </a:r>
            <a:r>
              <a:rPr lang="el-GR" sz="2800" baseline="-25000" dirty="0" smtClean="0">
                <a:latin typeface="Lucida Sans Unicode"/>
                <a:cs typeface="Lucida Sans Unicode"/>
              </a:rPr>
              <a:t>ν</a:t>
            </a:r>
            <a:endParaRPr lang="cs-CZ" sz="2800" baseline="-25000" dirty="0"/>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r="18597" b="70809"/>
          <a:stretch/>
        </p:blipFill>
        <p:spPr>
          <a:xfrm>
            <a:off x="4848137" y="3969069"/>
            <a:ext cx="4072381" cy="2542009"/>
          </a:xfrm>
          <a:prstGeom prst="rect">
            <a:avLst/>
          </a:prstGeom>
        </p:spPr>
      </p:pic>
    </p:spTree>
    <p:extLst>
      <p:ext uri="{BB962C8B-B14F-4D97-AF65-F5344CB8AC3E}">
        <p14:creationId xmlns:p14="http://schemas.microsoft.com/office/powerpoint/2010/main" val="1186272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448" y="368609"/>
            <a:ext cx="8229600" cy="990600"/>
          </a:xfrm>
        </p:spPr>
        <p:txBody>
          <a:bodyPr>
            <a:normAutofit/>
          </a:bodyPr>
          <a:lstStyle/>
          <a:p>
            <a:r>
              <a:rPr lang="cs-CZ" sz="3600" dirty="0" err="1"/>
              <a:t>Rayleigh</a:t>
            </a:r>
            <a:r>
              <a:rPr lang="cs-CZ" sz="3600" dirty="0"/>
              <a:t> and </a:t>
            </a:r>
            <a:r>
              <a:rPr lang="cs-CZ" sz="3600" dirty="0" err="1"/>
              <a:t>Mie</a:t>
            </a:r>
            <a:r>
              <a:rPr lang="cs-CZ" sz="3600" dirty="0"/>
              <a:t> </a:t>
            </a:r>
            <a:r>
              <a:rPr lang="cs-CZ" sz="3600" dirty="0" err="1"/>
              <a:t>scattering</a:t>
            </a:r>
            <a:endParaRPr lang="cs-CZ" sz="3600" dirty="0"/>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27</a:t>
            </a:fld>
            <a:endParaRPr lang="en-US"/>
          </a:p>
        </p:txBody>
      </p:sp>
      <p:pic>
        <p:nvPicPr>
          <p:cNvPr id="1026" name="Picture 2" descr="http://www.astrohk.cz/experiment/rozptyl_aparatura_img_2882s.jpg"/>
          <p:cNvPicPr>
            <a:picLocks noChangeAspect="1" noChangeArrowheads="1"/>
          </p:cNvPicPr>
          <p:nvPr/>
        </p:nvPicPr>
        <p:blipFill>
          <a:blip r:embed="rId2" cstate="print"/>
          <a:srcRect/>
          <a:stretch>
            <a:fillRect/>
          </a:stretch>
        </p:blipFill>
        <p:spPr bwMode="auto">
          <a:xfrm>
            <a:off x="6372230" y="548632"/>
            <a:ext cx="2642538" cy="1800230"/>
          </a:xfrm>
          <a:prstGeom prst="rect">
            <a:avLst/>
          </a:prstGeom>
          <a:noFill/>
        </p:spPr>
      </p:pic>
      <p:pic>
        <p:nvPicPr>
          <p:cNvPr id="1028" name="Picture 4" descr="http://www.astrohk.cz/experiment/rozptyl_voda2_img_2897s.jpg"/>
          <p:cNvPicPr>
            <a:picLocks noChangeAspect="1" noChangeArrowheads="1"/>
          </p:cNvPicPr>
          <p:nvPr/>
        </p:nvPicPr>
        <p:blipFill>
          <a:blip r:embed="rId3" cstate="print"/>
          <a:srcRect/>
          <a:stretch>
            <a:fillRect/>
          </a:stretch>
        </p:blipFill>
        <p:spPr bwMode="auto">
          <a:xfrm>
            <a:off x="251448" y="1448747"/>
            <a:ext cx="3422218" cy="1620207"/>
          </a:xfrm>
          <a:prstGeom prst="rect">
            <a:avLst/>
          </a:prstGeom>
          <a:noFill/>
        </p:spPr>
      </p:pic>
      <p:sp>
        <p:nvSpPr>
          <p:cNvPr id="10" name="TextovéPole 9"/>
          <p:cNvSpPr txBox="1"/>
          <p:nvPr/>
        </p:nvSpPr>
        <p:spPr>
          <a:xfrm>
            <a:off x="4031931" y="2168839"/>
            <a:ext cx="748923" cy="369332"/>
          </a:xfrm>
          <a:prstGeom prst="rect">
            <a:avLst/>
          </a:prstGeom>
          <a:noFill/>
        </p:spPr>
        <p:txBody>
          <a:bodyPr wrap="none" rtlCol="0">
            <a:spAutoFit/>
          </a:bodyPr>
          <a:lstStyle/>
          <a:p>
            <a:r>
              <a:rPr lang="cs-CZ" dirty="0" err="1" smtClean="0"/>
              <a:t>water</a:t>
            </a:r>
            <a:endParaRPr lang="cs-CZ" dirty="0"/>
          </a:p>
        </p:txBody>
      </p:sp>
      <p:pic>
        <p:nvPicPr>
          <p:cNvPr id="1030" name="Picture 6" descr="rozptyl_rayleighuv2_img_2896s.jpg (640×303)"/>
          <p:cNvPicPr>
            <a:picLocks noChangeAspect="1" noChangeArrowheads="1"/>
          </p:cNvPicPr>
          <p:nvPr/>
        </p:nvPicPr>
        <p:blipFill>
          <a:blip r:embed="rId4" cstate="print"/>
          <a:srcRect/>
          <a:stretch>
            <a:fillRect/>
          </a:stretch>
        </p:blipFill>
        <p:spPr bwMode="auto">
          <a:xfrm>
            <a:off x="251448" y="3068954"/>
            <a:ext cx="3420437" cy="1619363"/>
          </a:xfrm>
          <a:prstGeom prst="rect">
            <a:avLst/>
          </a:prstGeom>
          <a:noFill/>
        </p:spPr>
      </p:pic>
      <p:sp>
        <p:nvSpPr>
          <p:cNvPr id="12" name="TextovéPole 11"/>
          <p:cNvSpPr txBox="1"/>
          <p:nvPr/>
        </p:nvSpPr>
        <p:spPr>
          <a:xfrm>
            <a:off x="4031931" y="3609023"/>
            <a:ext cx="2762295" cy="369332"/>
          </a:xfrm>
          <a:prstGeom prst="rect">
            <a:avLst/>
          </a:prstGeom>
          <a:noFill/>
        </p:spPr>
        <p:txBody>
          <a:bodyPr wrap="none" rtlCol="0">
            <a:spAutoFit/>
          </a:bodyPr>
          <a:lstStyle/>
          <a:p>
            <a:r>
              <a:rPr lang="cs-CZ" dirty="0" err="1"/>
              <a:t>milk</a:t>
            </a:r>
            <a:r>
              <a:rPr lang="cs-CZ" dirty="0"/>
              <a:t> - </a:t>
            </a:r>
            <a:r>
              <a:rPr lang="cs-CZ" dirty="0" err="1"/>
              <a:t>Rayleigh</a:t>
            </a:r>
            <a:r>
              <a:rPr lang="cs-CZ" dirty="0"/>
              <a:t> </a:t>
            </a:r>
            <a:r>
              <a:rPr lang="cs-CZ" dirty="0" err="1"/>
              <a:t>scattering</a:t>
            </a:r>
            <a:endParaRPr lang="cs-CZ" dirty="0"/>
          </a:p>
        </p:txBody>
      </p:sp>
      <p:pic>
        <p:nvPicPr>
          <p:cNvPr id="1032" name="Picture 8" descr="rozptyl_mieho2_img_2898s.jpg (640×303)"/>
          <p:cNvPicPr>
            <a:picLocks noChangeAspect="1" noChangeArrowheads="1"/>
          </p:cNvPicPr>
          <p:nvPr/>
        </p:nvPicPr>
        <p:blipFill>
          <a:blip r:embed="rId5" cstate="print"/>
          <a:srcRect/>
          <a:stretch>
            <a:fillRect/>
          </a:stretch>
        </p:blipFill>
        <p:spPr bwMode="auto">
          <a:xfrm>
            <a:off x="251448" y="4689161"/>
            <a:ext cx="3420437" cy="1619364"/>
          </a:xfrm>
          <a:prstGeom prst="rect">
            <a:avLst/>
          </a:prstGeom>
          <a:noFill/>
        </p:spPr>
      </p:pic>
      <p:sp>
        <p:nvSpPr>
          <p:cNvPr id="14" name="TextovéPole 13"/>
          <p:cNvSpPr txBox="1"/>
          <p:nvPr/>
        </p:nvSpPr>
        <p:spPr>
          <a:xfrm>
            <a:off x="4031931" y="5409253"/>
            <a:ext cx="3185487" cy="369332"/>
          </a:xfrm>
          <a:prstGeom prst="rect">
            <a:avLst/>
          </a:prstGeom>
          <a:noFill/>
        </p:spPr>
        <p:txBody>
          <a:bodyPr wrap="none" rtlCol="0">
            <a:spAutoFit/>
          </a:bodyPr>
          <a:lstStyle/>
          <a:p>
            <a:r>
              <a:rPr lang="cs-CZ" dirty="0" err="1"/>
              <a:t>dust</a:t>
            </a:r>
            <a:r>
              <a:rPr lang="cs-CZ" dirty="0"/>
              <a:t> </a:t>
            </a:r>
            <a:r>
              <a:rPr lang="cs-CZ" dirty="0" err="1" smtClean="0"/>
              <a:t>particles</a:t>
            </a:r>
            <a:r>
              <a:rPr lang="cs-CZ" dirty="0" smtClean="0"/>
              <a:t> </a:t>
            </a:r>
            <a:r>
              <a:rPr lang="cs-CZ" dirty="0"/>
              <a:t>- </a:t>
            </a:r>
            <a:r>
              <a:rPr lang="cs-CZ" dirty="0" err="1"/>
              <a:t>Mie</a:t>
            </a:r>
            <a:r>
              <a:rPr lang="cs-CZ" dirty="0"/>
              <a:t> </a:t>
            </a:r>
            <a:r>
              <a:rPr lang="cs-CZ" dirty="0" err="1"/>
              <a:t>scattering</a:t>
            </a: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Raman</a:t>
            </a:r>
            <a:r>
              <a:rPr lang="cs-CZ" dirty="0"/>
              <a:t> </a:t>
            </a:r>
            <a:r>
              <a:rPr lang="cs-CZ" dirty="0" err="1"/>
              <a:t>scattering</a:t>
            </a:r>
            <a:endParaRPr lang="cs-CZ" dirty="0"/>
          </a:p>
        </p:txBody>
      </p:sp>
      <mc:AlternateContent xmlns:mc="http://schemas.openxmlformats.org/markup-compatibility/2006">
        <mc:Choice xmlns:a14="http://schemas.microsoft.com/office/drawing/2010/main" Requires="a14">
          <p:sp>
            <p:nvSpPr>
              <p:cNvPr id="3" name="Zástupný symbol pro obsah 2"/>
              <p:cNvSpPr>
                <a:spLocks noGrp="1"/>
              </p:cNvSpPr>
              <p:nvPr>
                <p:ph sz="half" idx="1"/>
              </p:nvPr>
            </p:nvSpPr>
            <p:spPr/>
            <p:txBody>
              <a:bodyPr>
                <a:normAutofit fontScale="85000" lnSpcReduction="20000"/>
              </a:bodyPr>
              <a:lstStyle/>
              <a:p>
                <a:r>
                  <a:rPr lang="en-US" dirty="0"/>
                  <a:t>Inelastic Raman scattering occurs when the photons of the incident radiation interact with the vibrational or rotational states of atoms or molecules where the scattered radiation has a different wavelength than the incident radiation </a:t>
                </a:r>
                <a:r>
                  <a:rPr lang="cs-CZ" dirty="0" smtClean="0"/>
                  <a:t>:</a:t>
                </a:r>
                <a:endParaRPr lang="cs-CZ" dirty="0" smtClean="0"/>
              </a:p>
              <a:p>
                <a:pPr marL="0" indent="0">
                  <a:buNone/>
                </a:pPr>
                <a:r>
                  <a:rPr lang="cs-CZ" b="0" dirty="0"/>
                  <a:t>	</a:t>
                </a:r>
                <a14:m>
                  <m:oMath xmlns:m="http://schemas.openxmlformats.org/officeDocument/2006/math">
                    <m:r>
                      <a:rPr lang="cs-CZ" b="0" i="1" smtClean="0">
                        <a:latin typeface="Cambria Math"/>
                      </a:rPr>
                      <m:t>𝐸</m:t>
                    </m:r>
                    <m:r>
                      <a:rPr lang="cs-CZ" b="0" i="1" smtClean="0">
                        <a:latin typeface="Cambria Math"/>
                      </a:rPr>
                      <m:t>=ℏ</m:t>
                    </m:r>
                    <m:r>
                      <a:rPr lang="cs-CZ" b="0" i="1" smtClean="0">
                        <a:latin typeface="Cambria Math"/>
                        <a:ea typeface="Cambria Math"/>
                      </a:rPr>
                      <m:t>𝜔</m:t>
                    </m:r>
                    <m:r>
                      <a:rPr lang="cs-CZ" b="0" i="1" smtClean="0">
                        <a:latin typeface="Cambria Math"/>
                        <a:ea typeface="Cambria Math"/>
                      </a:rPr>
                      <m:t>±</m:t>
                    </m:r>
                    <m:r>
                      <m:rPr>
                        <m:sty m:val="p"/>
                      </m:rPr>
                      <a:rPr lang="el-GR" b="0" i="1" smtClean="0">
                        <a:latin typeface="Cambria Math"/>
                        <a:ea typeface="Cambria Math"/>
                      </a:rPr>
                      <m:t>Ω</m:t>
                    </m:r>
                  </m:oMath>
                </a14:m>
                <a:r>
                  <a:rPr lang="cs-CZ" dirty="0" smtClean="0"/>
                  <a:t>  </a:t>
                </a:r>
              </a:p>
              <a:p>
                <a:pPr marL="0" indent="0">
                  <a:buNone/>
                </a:pPr>
                <a:r>
                  <a:rPr lang="en-US" dirty="0"/>
                  <a:t>where Ω corresponds to the energy difference of quantum levels of a given substance.</a:t>
                </a:r>
                <a:endParaRPr lang="cs-CZ" dirty="0"/>
              </a:p>
            </p:txBody>
          </p:sp>
        </mc:Choice>
        <mc:Fallback>
          <p:sp>
            <p:nvSpPr>
              <p:cNvPr id="3" name="Zástupný symbol pro obsah 2"/>
              <p:cNvSpPr>
                <a:spLocks noGrp="1" noRot="1" noChangeAspect="1" noMove="1" noResize="1" noEditPoints="1" noAdjustHandles="1" noChangeArrowheads="1" noChangeShapeType="1" noTextEdit="1"/>
              </p:cNvSpPr>
              <p:nvPr>
                <p:ph sz="half" idx="1"/>
              </p:nvPr>
            </p:nvSpPr>
            <p:spPr>
              <a:blipFill rotWithShape="1">
                <a:blip r:embed="rId2"/>
                <a:stretch>
                  <a:fillRect l="-2262" t="-2455" r="-3922"/>
                </a:stretch>
              </a:blipFill>
            </p:spPr>
            <p:txBody>
              <a:bodyPr/>
              <a:lstStyle/>
              <a:p>
                <a:r>
                  <a:rPr lang="cs-CZ">
                    <a:noFill/>
                  </a:rPr>
                  <a:t> </a:t>
                </a:r>
              </a:p>
            </p:txBody>
          </p:sp>
        </mc:Fallback>
      </mc:AlternateContent>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28</a:t>
            </a:fld>
            <a:endParaRPr lang="en-US"/>
          </a:p>
        </p:txBody>
      </p:sp>
      <p:pic>
        <p:nvPicPr>
          <p:cNvPr id="2052" name="Picture 4" descr="Soubor:Ramanscattering.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7394" y="1988819"/>
            <a:ext cx="4453255" cy="2520315"/>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p:cNvSpPr/>
          <p:nvPr/>
        </p:nvSpPr>
        <p:spPr>
          <a:xfrm>
            <a:off x="5652135" y="5229225"/>
            <a:ext cx="1843774" cy="461665"/>
          </a:xfrm>
          <a:prstGeom prst="rect">
            <a:avLst/>
          </a:prstGeom>
        </p:spPr>
        <p:txBody>
          <a:bodyPr wrap="none">
            <a:spAutoFit/>
          </a:bodyPr>
          <a:lstStyle/>
          <a:p>
            <a:r>
              <a:rPr lang="el-GR" sz="2400" dirty="0">
                <a:latin typeface="Lucida Sans Unicode"/>
                <a:cs typeface="Lucida Sans Unicode"/>
              </a:rPr>
              <a:t>ϱ</a:t>
            </a:r>
            <a:r>
              <a:rPr lang="cs-CZ" sz="2400" baseline="-25000" dirty="0">
                <a:latin typeface="Lucida Sans Unicode"/>
                <a:cs typeface="Lucida Sans Unicode"/>
              </a:rPr>
              <a:t>R </a:t>
            </a:r>
            <a:r>
              <a:rPr lang="el-GR" sz="2400" dirty="0">
                <a:cs typeface="Arial"/>
              </a:rPr>
              <a:t>≈</a:t>
            </a:r>
            <a:r>
              <a:rPr lang="cs-CZ" sz="2400" dirty="0">
                <a:cs typeface="Arial"/>
              </a:rPr>
              <a:t> </a:t>
            </a:r>
            <a:r>
              <a:rPr lang="cs-CZ" sz="2400" dirty="0" smtClean="0">
                <a:cs typeface="Arial"/>
              </a:rPr>
              <a:t>10</a:t>
            </a:r>
            <a:r>
              <a:rPr lang="cs-CZ" sz="2400" baseline="30000" dirty="0" smtClean="0">
                <a:cs typeface="Arial"/>
              </a:rPr>
              <a:t>-15 </a:t>
            </a:r>
            <a:r>
              <a:rPr lang="el-GR" sz="2400" dirty="0">
                <a:latin typeface="Lucida Sans Unicode"/>
                <a:cs typeface="Lucida Sans Unicode"/>
              </a:rPr>
              <a:t>ϱ</a:t>
            </a:r>
            <a:r>
              <a:rPr lang="cs-CZ" sz="2400" baseline="-25000" dirty="0">
                <a:latin typeface="Lucida Sans Unicode"/>
                <a:cs typeface="Lucida Sans Unicode"/>
              </a:rPr>
              <a:t>A</a:t>
            </a:r>
            <a:endParaRPr lang="cs-CZ" sz="2400" dirty="0"/>
          </a:p>
        </p:txBody>
      </p:sp>
      <p:sp>
        <p:nvSpPr>
          <p:cNvPr id="9" name="TextovéPole 8"/>
          <p:cNvSpPr txBox="1"/>
          <p:nvPr/>
        </p:nvSpPr>
        <p:spPr>
          <a:xfrm>
            <a:off x="7092322" y="5769299"/>
            <a:ext cx="1915909" cy="246221"/>
          </a:xfrm>
          <a:prstGeom prst="rect">
            <a:avLst/>
          </a:prstGeom>
          <a:noFill/>
        </p:spPr>
        <p:txBody>
          <a:bodyPr wrap="square" rtlCol="0">
            <a:spAutoFit/>
          </a:bodyPr>
          <a:lstStyle/>
          <a:p>
            <a:r>
              <a:rPr lang="cs-CZ" sz="1000" dirty="0" err="1"/>
              <a:t>absorption</a:t>
            </a:r>
            <a:r>
              <a:rPr lang="cs-CZ" sz="1000" dirty="0"/>
              <a:t> </a:t>
            </a:r>
            <a:r>
              <a:rPr lang="cs-CZ" sz="1000" dirty="0" err="1"/>
              <a:t>cross</a:t>
            </a:r>
            <a:r>
              <a:rPr lang="cs-CZ" sz="1000" dirty="0"/>
              <a:t> </a:t>
            </a:r>
            <a:r>
              <a:rPr lang="cs-CZ" sz="1000" dirty="0" err="1"/>
              <a:t>section</a:t>
            </a:r>
            <a:endParaRPr lang="cs-CZ" sz="1000" dirty="0"/>
          </a:p>
        </p:txBody>
      </p:sp>
    </p:spTree>
    <p:extLst>
      <p:ext uri="{BB962C8B-B14F-4D97-AF65-F5344CB8AC3E}">
        <p14:creationId xmlns:p14="http://schemas.microsoft.com/office/powerpoint/2010/main" val="1491047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Fluorescence </a:t>
            </a:r>
            <a:r>
              <a:rPr lang="cs-CZ" dirty="0" err="1" smtClean="0"/>
              <a:t>of</a:t>
            </a:r>
            <a:r>
              <a:rPr lang="cs-CZ" dirty="0" smtClean="0"/>
              <a:t> </a:t>
            </a:r>
            <a:r>
              <a:rPr lang="cs-CZ" dirty="0" err="1" smtClean="0"/>
              <a:t>molecules</a:t>
            </a:r>
            <a:endParaRPr lang="cs-CZ" dirty="0"/>
          </a:p>
        </p:txBody>
      </p:sp>
      <p:sp>
        <p:nvSpPr>
          <p:cNvPr id="3" name="Zástupný symbol pro obsah 2"/>
          <p:cNvSpPr>
            <a:spLocks noGrp="1"/>
          </p:cNvSpPr>
          <p:nvPr>
            <p:ph sz="half" idx="1"/>
          </p:nvPr>
        </p:nvSpPr>
        <p:spPr/>
        <p:txBody>
          <a:bodyPr/>
          <a:lstStyle/>
          <a:p>
            <a:r>
              <a:rPr lang="en-US" dirty="0"/>
              <a:t>Fluorescence of molecules can be a very disturbing phenomenon because the fluorescence spectrum can cover a wide range of wavelengths - up to hundreds of nm</a:t>
            </a:r>
            <a:r>
              <a:rPr lang="cs-CZ" dirty="0" smtClean="0"/>
              <a:t>. </a:t>
            </a:r>
            <a:endParaRPr lang="cs-CZ" dirty="0"/>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29</a:t>
            </a:fld>
            <a:endParaRPr lang="en-US"/>
          </a:p>
        </p:txBody>
      </p:sp>
      <p:cxnSp>
        <p:nvCxnSpPr>
          <p:cNvPr id="9" name="Přímá spojnice 8"/>
          <p:cNvCxnSpPr/>
          <p:nvPr/>
        </p:nvCxnSpPr>
        <p:spPr>
          <a:xfrm>
            <a:off x="4932045" y="4149092"/>
            <a:ext cx="324040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a:off x="5652135" y="2348862"/>
            <a:ext cx="216027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5277278" y="3789046"/>
            <a:ext cx="252031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a:off x="5652135" y="3429000"/>
            <a:ext cx="180022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a:off x="6012179" y="3068954"/>
            <a:ext cx="108013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5990424" y="2168839"/>
            <a:ext cx="108013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a:off x="6350470" y="1988816"/>
            <a:ext cx="36004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Přímá spojnice 34"/>
          <p:cNvCxnSpPr/>
          <p:nvPr/>
        </p:nvCxnSpPr>
        <p:spPr>
          <a:xfrm>
            <a:off x="4917234" y="2528885"/>
            <a:ext cx="324040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4752023" y="3248977"/>
            <a:ext cx="540069" cy="90011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Přímá spojnice se šipkou 38"/>
          <p:cNvCxnSpPr/>
          <p:nvPr/>
        </p:nvCxnSpPr>
        <p:spPr>
          <a:xfrm flipV="1">
            <a:off x="5292092" y="2168839"/>
            <a:ext cx="1080138" cy="1980255"/>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1" name="Přímá spojnice se šipkou 40"/>
          <p:cNvCxnSpPr/>
          <p:nvPr/>
        </p:nvCxnSpPr>
        <p:spPr>
          <a:xfrm flipH="1">
            <a:off x="6732276" y="2168839"/>
            <a:ext cx="1" cy="36004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Přímá spojnice se šipkou 43"/>
          <p:cNvCxnSpPr/>
          <p:nvPr/>
        </p:nvCxnSpPr>
        <p:spPr>
          <a:xfrm>
            <a:off x="6552253" y="2528885"/>
            <a:ext cx="0" cy="126016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6" name="Přímá spojnice se šipkou 45"/>
          <p:cNvCxnSpPr/>
          <p:nvPr/>
        </p:nvCxnSpPr>
        <p:spPr>
          <a:xfrm>
            <a:off x="6912299" y="3789046"/>
            <a:ext cx="0" cy="36004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8" name="Přímá spojnice se šipkou 47"/>
          <p:cNvCxnSpPr/>
          <p:nvPr/>
        </p:nvCxnSpPr>
        <p:spPr>
          <a:xfrm>
            <a:off x="6552253" y="3248977"/>
            <a:ext cx="1440184" cy="540069"/>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TextovéPole 48"/>
          <p:cNvSpPr txBox="1"/>
          <p:nvPr/>
        </p:nvSpPr>
        <p:spPr>
          <a:xfrm>
            <a:off x="4697462" y="3337771"/>
            <a:ext cx="439544" cy="369332"/>
          </a:xfrm>
          <a:prstGeom prst="rect">
            <a:avLst/>
          </a:prstGeom>
          <a:noFill/>
        </p:spPr>
        <p:txBody>
          <a:bodyPr wrap="none" rtlCol="0">
            <a:spAutoFit/>
          </a:bodyPr>
          <a:lstStyle/>
          <a:p>
            <a:r>
              <a:rPr lang="cs-CZ" dirty="0"/>
              <a:t>h</a:t>
            </a:r>
            <a:r>
              <a:rPr lang="el-GR" dirty="0" smtClean="0">
                <a:latin typeface="Lucida Sans Unicode"/>
                <a:cs typeface="Lucida Sans Unicode"/>
              </a:rPr>
              <a:t>ν</a:t>
            </a:r>
            <a:endParaRPr lang="cs-CZ" dirty="0"/>
          </a:p>
        </p:txBody>
      </p:sp>
      <p:sp>
        <p:nvSpPr>
          <p:cNvPr id="50" name="TextovéPole 49"/>
          <p:cNvSpPr txBox="1"/>
          <p:nvPr/>
        </p:nvSpPr>
        <p:spPr>
          <a:xfrm>
            <a:off x="8172460" y="3429000"/>
            <a:ext cx="518091" cy="369332"/>
          </a:xfrm>
          <a:prstGeom prst="rect">
            <a:avLst/>
          </a:prstGeom>
          <a:noFill/>
        </p:spPr>
        <p:txBody>
          <a:bodyPr wrap="none" rtlCol="0">
            <a:spAutoFit/>
          </a:bodyPr>
          <a:lstStyle/>
          <a:p>
            <a:r>
              <a:rPr lang="cs-CZ" dirty="0" smtClean="0"/>
              <a:t>h</a:t>
            </a:r>
            <a:r>
              <a:rPr lang="el-GR" dirty="0" smtClean="0"/>
              <a:t>ν</a:t>
            </a:r>
            <a:r>
              <a:rPr lang="cs-CZ" dirty="0" smtClean="0"/>
              <a:t>*</a:t>
            </a:r>
            <a:endParaRPr lang="cs-CZ"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7127" y="4282109"/>
            <a:ext cx="4590251" cy="22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ovéPole 23"/>
          <p:cNvSpPr txBox="1"/>
          <p:nvPr/>
        </p:nvSpPr>
        <p:spPr>
          <a:xfrm>
            <a:off x="5078830" y="6489391"/>
            <a:ext cx="2961067" cy="230832"/>
          </a:xfrm>
          <a:prstGeom prst="rect">
            <a:avLst/>
          </a:prstGeom>
          <a:noFill/>
        </p:spPr>
        <p:txBody>
          <a:bodyPr wrap="none" rtlCol="0">
            <a:spAutoFit/>
          </a:bodyPr>
          <a:lstStyle/>
          <a:p>
            <a:r>
              <a:rPr lang="cs-CZ" sz="900" b="1" dirty="0" smtClean="0"/>
              <a:t>BBQ - [4,4" "-bis-(2-</a:t>
            </a:r>
            <a:r>
              <a:rPr lang="cs-CZ" sz="900" b="1" dirty="0" err="1" smtClean="0"/>
              <a:t>butyloctyloxy</a:t>
            </a:r>
            <a:r>
              <a:rPr lang="cs-CZ" sz="900" b="1" dirty="0" smtClean="0"/>
              <a:t>)-p-</a:t>
            </a:r>
            <a:r>
              <a:rPr lang="cs-CZ" sz="900" b="1" dirty="0" err="1" smtClean="0"/>
              <a:t>quaterphenyl</a:t>
            </a:r>
            <a:r>
              <a:rPr lang="cs-CZ" sz="900" b="1" dirty="0" smtClean="0"/>
              <a:t>]</a:t>
            </a:r>
            <a:endParaRPr lang="cs-CZ" sz="900" b="1" dirty="0"/>
          </a:p>
        </p:txBody>
      </p:sp>
    </p:spTree>
    <p:extLst>
      <p:ext uri="{BB962C8B-B14F-4D97-AF65-F5344CB8AC3E}">
        <p14:creationId xmlns:p14="http://schemas.microsoft.com/office/powerpoint/2010/main" val="312770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lvl="0">
              <a:defRPr/>
            </a:pPr>
            <a:r>
              <a:rPr lang="cs-CZ" dirty="0" err="1"/>
              <a:t>Atomic</a:t>
            </a:r>
            <a:r>
              <a:rPr lang="cs-CZ" dirty="0"/>
              <a:t> fluorescence</a:t>
            </a:r>
            <a:endParaRPr lang="cs-CZ" dirty="0"/>
          </a:p>
        </p:txBody>
      </p:sp>
      <p:sp>
        <p:nvSpPr>
          <p:cNvPr id="11" name="Zástupný symbol pro text 10"/>
          <p:cNvSpPr>
            <a:spLocks noGrp="1"/>
          </p:cNvSpPr>
          <p:nvPr>
            <p:ph type="body" idx="1"/>
          </p:nvPr>
        </p:nvSpPr>
        <p:spPr/>
        <p:txBody>
          <a:bodyPr/>
          <a:lstStyle/>
          <a:p>
            <a:r>
              <a:rPr lang="cs-CZ" dirty="0"/>
              <a:t>Basic </a:t>
            </a:r>
            <a:r>
              <a:rPr lang="cs-CZ" dirty="0" err="1"/>
              <a:t>relationships</a:t>
            </a:r>
            <a:endParaRPr lang="cs-CZ" dirty="0"/>
          </a:p>
        </p:txBody>
      </p:sp>
      <p:sp>
        <p:nvSpPr>
          <p:cNvPr id="12" name="Zástupný symbol pro text 11"/>
          <p:cNvSpPr>
            <a:spLocks noGrp="1"/>
          </p:cNvSpPr>
          <p:nvPr>
            <p:ph type="body" sz="quarter" idx="3"/>
          </p:nvPr>
        </p:nvSpPr>
        <p:spPr/>
        <p:txBody>
          <a:bodyPr/>
          <a:lstStyle/>
          <a:p>
            <a:r>
              <a:rPr lang="cs-CZ" dirty="0"/>
              <a:t>Influence </a:t>
            </a:r>
            <a:r>
              <a:rPr lang="cs-CZ" dirty="0" err="1"/>
              <a:t>of</a:t>
            </a:r>
            <a:r>
              <a:rPr lang="cs-CZ" dirty="0"/>
              <a:t> </a:t>
            </a:r>
            <a:r>
              <a:rPr lang="cs-CZ" dirty="0" err="1"/>
              <a:t>saturation</a:t>
            </a:r>
            <a:endParaRPr lang="cs-CZ" dirty="0"/>
          </a:p>
        </p:txBody>
      </p:sp>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3</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491871"/>
            <a:ext cx="4320480" cy="309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ovéPole 13"/>
              <p:cNvSpPr txBox="1"/>
              <p:nvPr/>
            </p:nvSpPr>
            <p:spPr>
              <a:xfrm>
                <a:off x="683568" y="2973688"/>
                <a:ext cx="3024336"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800" i="1" smtClean="0">
                              <a:latin typeface="Cambria Math"/>
                              <a:ea typeface="Cambria Math"/>
                            </a:rPr>
                          </m:ctrlPr>
                        </m:sSubPr>
                        <m:e>
                          <m:r>
                            <m:rPr>
                              <m:sty m:val="p"/>
                            </m:rPr>
                            <a:rPr lang="el-GR" sz="2800" i="1">
                              <a:latin typeface="Cambria Math"/>
                              <a:ea typeface="Cambria Math"/>
                            </a:rPr>
                            <m:t>Ψ</m:t>
                          </m:r>
                        </m:e>
                        <m:sub>
                          <m:r>
                            <a:rPr lang="cs-CZ" sz="2800" b="0" i="1" smtClean="0">
                              <a:latin typeface="Cambria Math"/>
                              <a:ea typeface="Cambria Math"/>
                            </a:rPr>
                            <m:t>𝑓𝑙</m:t>
                          </m:r>
                        </m:sub>
                      </m:sSub>
                      <m:r>
                        <a:rPr lang="cs-CZ" sz="2800" b="0" i="1" smtClean="0">
                          <a:latin typeface="Cambria Math"/>
                          <a:ea typeface="Cambria Math"/>
                        </a:rPr>
                        <m:t>=</m:t>
                      </m:r>
                      <m:f>
                        <m:fPr>
                          <m:ctrlPr>
                            <a:rPr lang="cs-CZ" sz="2800" b="0" i="1" smtClean="0">
                              <a:latin typeface="Cambria Math"/>
                              <a:ea typeface="Cambria Math"/>
                            </a:rPr>
                          </m:ctrlPr>
                        </m:fPr>
                        <m:num>
                          <m:r>
                            <a:rPr lang="cs-CZ" sz="2800" b="0" i="1" smtClean="0">
                              <a:latin typeface="Cambria Math"/>
                              <a:ea typeface="Cambria Math"/>
                            </a:rPr>
                            <m:t>1</m:t>
                          </m:r>
                        </m:num>
                        <m:den>
                          <m:r>
                            <a:rPr lang="cs-CZ" sz="2800" b="0" i="1" smtClean="0">
                              <a:latin typeface="Cambria Math"/>
                              <a:ea typeface="Cambria Math"/>
                            </a:rPr>
                            <m:t>2</m:t>
                          </m:r>
                          <m:r>
                            <a:rPr lang="cs-CZ" sz="2800" b="0" i="1" smtClean="0">
                              <a:latin typeface="Cambria Math"/>
                              <a:ea typeface="Cambria Math"/>
                            </a:rPr>
                            <m:t>𝜋</m:t>
                          </m:r>
                        </m:den>
                      </m:f>
                      <m:r>
                        <a:rPr lang="cs-CZ" sz="2800" b="0" i="1" smtClean="0">
                          <a:latin typeface="Cambria Math"/>
                          <a:ea typeface="Cambria Math"/>
                        </a:rPr>
                        <m:t>h</m:t>
                      </m:r>
                      <m:r>
                        <a:rPr lang="cs-CZ" sz="2800" b="0" i="1" smtClean="0">
                          <a:latin typeface="Cambria Math"/>
                          <a:ea typeface="Cambria Math"/>
                        </a:rPr>
                        <m:t>𝜈</m:t>
                      </m:r>
                      <m:sSub>
                        <m:sSubPr>
                          <m:ctrlPr>
                            <a:rPr lang="cs-CZ" sz="2800" b="0" i="1" smtClean="0">
                              <a:latin typeface="Cambria Math"/>
                              <a:ea typeface="Cambria Math"/>
                            </a:rPr>
                          </m:ctrlPr>
                        </m:sSubPr>
                        <m:e>
                          <m:r>
                            <a:rPr lang="cs-CZ" sz="2800" b="0" i="1" smtClean="0">
                              <a:latin typeface="Cambria Math"/>
                              <a:ea typeface="Cambria Math"/>
                            </a:rPr>
                            <m:t>𝐴</m:t>
                          </m:r>
                        </m:e>
                        <m:sub>
                          <m:r>
                            <a:rPr lang="cs-CZ" sz="2800" b="0" i="1" smtClean="0">
                              <a:latin typeface="Cambria Math"/>
                              <a:ea typeface="Cambria Math"/>
                            </a:rPr>
                            <m:t>10</m:t>
                          </m:r>
                        </m:sub>
                      </m:sSub>
                      <m:sSub>
                        <m:sSubPr>
                          <m:ctrlPr>
                            <a:rPr lang="cs-CZ" sz="2800" b="0" i="1" smtClean="0">
                              <a:latin typeface="Cambria Math"/>
                              <a:ea typeface="Cambria Math"/>
                            </a:rPr>
                          </m:ctrlPr>
                        </m:sSubPr>
                        <m:e>
                          <m:r>
                            <a:rPr lang="cs-CZ" sz="2800" b="0" i="1" smtClean="0">
                              <a:latin typeface="Cambria Math"/>
                              <a:ea typeface="Cambria Math"/>
                            </a:rPr>
                            <m:t>𝑛</m:t>
                          </m:r>
                        </m:e>
                        <m:sub>
                          <m:r>
                            <a:rPr lang="cs-CZ" sz="2800" b="0" i="1" smtClean="0">
                              <a:latin typeface="Cambria Math"/>
                              <a:ea typeface="Cambria Math"/>
                            </a:rPr>
                            <m:t>1</m:t>
                          </m:r>
                        </m:sub>
                      </m:sSub>
                    </m:oMath>
                  </m:oMathPara>
                </a14:m>
                <a:endParaRPr lang="cs-CZ" sz="2800" b="0" dirty="0" smtClean="0">
                  <a:ea typeface="Cambria Math"/>
                </a:endParaRPr>
              </a:p>
            </p:txBody>
          </p:sp>
        </mc:Choice>
        <mc:Fallback xmlns="">
          <p:sp>
            <p:nvSpPr>
              <p:cNvPr id="14" name="TextovéPole 13"/>
              <p:cNvSpPr txBox="1">
                <a:spLocks noRot="1" noChangeAspect="1" noMove="1" noResize="1" noEditPoints="1" noAdjustHandles="1" noChangeArrowheads="1" noChangeShapeType="1" noTextEdit="1"/>
              </p:cNvSpPr>
              <p:nvPr/>
            </p:nvSpPr>
            <p:spPr>
              <a:xfrm>
                <a:off x="683568" y="2973688"/>
                <a:ext cx="3024336" cy="901785"/>
              </a:xfrm>
              <a:prstGeom prst="rect">
                <a:avLst/>
              </a:prstGeom>
              <a:blipFill rotWithShape="1">
                <a:blip r:embed="rId3" cstate="print"/>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TextovéPole 14"/>
              <p:cNvSpPr txBox="1"/>
              <p:nvPr/>
            </p:nvSpPr>
            <p:spPr>
              <a:xfrm>
                <a:off x="683568" y="4221088"/>
                <a:ext cx="272786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800" i="1" smtClean="0">
                              <a:latin typeface="Cambria Math"/>
                            </a:rPr>
                          </m:ctrlPr>
                        </m:sSubPr>
                        <m:e>
                          <m:r>
                            <a:rPr lang="cs-CZ" sz="2800" b="0" i="1" smtClean="0">
                              <a:latin typeface="Cambria Math"/>
                            </a:rPr>
                            <m:t>𝑛</m:t>
                          </m:r>
                        </m:e>
                        <m:sub>
                          <m:r>
                            <a:rPr lang="cs-CZ" sz="2800" b="0" i="1" smtClean="0">
                              <a:latin typeface="Cambria Math"/>
                            </a:rPr>
                            <m:t>1</m:t>
                          </m:r>
                        </m:sub>
                      </m:sSub>
                      <m:r>
                        <a:rPr lang="cs-CZ" sz="2800" b="0" i="1" smtClean="0">
                          <a:latin typeface="Cambria Math"/>
                        </a:rPr>
                        <m:t>=</m:t>
                      </m:r>
                      <m:sSub>
                        <m:sSubPr>
                          <m:ctrlPr>
                            <a:rPr lang="cs-CZ" sz="2800" b="0" i="1" smtClean="0">
                              <a:latin typeface="Cambria Math"/>
                            </a:rPr>
                          </m:ctrlPr>
                        </m:sSubPr>
                        <m:e>
                          <m:r>
                            <a:rPr lang="cs-CZ" sz="2800" b="0" i="1" smtClean="0">
                              <a:latin typeface="Cambria Math"/>
                            </a:rPr>
                            <m:t>𝐵</m:t>
                          </m:r>
                        </m:e>
                        <m:sub>
                          <m:r>
                            <a:rPr lang="cs-CZ" sz="2800" b="0" i="1" smtClean="0">
                              <a:latin typeface="Cambria Math"/>
                            </a:rPr>
                            <m:t>01</m:t>
                          </m:r>
                        </m:sub>
                      </m:sSub>
                      <m:r>
                        <a:rPr lang="cs-CZ" sz="2800" b="0" i="1" smtClean="0">
                          <a:latin typeface="Cambria Math"/>
                          <a:ea typeface="Cambria Math"/>
                        </a:rPr>
                        <m:t>𝜌</m:t>
                      </m:r>
                      <m:d>
                        <m:dPr>
                          <m:ctrlPr>
                            <a:rPr lang="cs-CZ" sz="2800" b="0" i="1" smtClean="0">
                              <a:latin typeface="Cambria Math"/>
                              <a:ea typeface="Cambria Math"/>
                            </a:rPr>
                          </m:ctrlPr>
                        </m:dPr>
                        <m:e>
                          <m:r>
                            <a:rPr lang="cs-CZ" sz="2800" b="0" i="1" smtClean="0">
                              <a:latin typeface="Cambria Math"/>
                              <a:ea typeface="Cambria Math"/>
                            </a:rPr>
                            <m:t>𝜈</m:t>
                          </m:r>
                        </m:e>
                      </m:d>
                      <m:sSub>
                        <m:sSubPr>
                          <m:ctrlPr>
                            <a:rPr lang="cs-CZ" sz="2800" b="0" i="1" smtClean="0">
                              <a:latin typeface="Cambria Math"/>
                              <a:ea typeface="Cambria Math"/>
                            </a:rPr>
                          </m:ctrlPr>
                        </m:sSubPr>
                        <m:e>
                          <m:r>
                            <a:rPr lang="cs-CZ" sz="2800" b="0" i="1" smtClean="0">
                              <a:latin typeface="Cambria Math"/>
                              <a:ea typeface="Cambria Math"/>
                            </a:rPr>
                            <m:t>𝑛</m:t>
                          </m:r>
                        </m:e>
                        <m:sub>
                          <m:r>
                            <a:rPr lang="cs-CZ" sz="2800" b="0" i="1" smtClean="0">
                              <a:latin typeface="Cambria Math"/>
                              <a:ea typeface="Cambria Math"/>
                            </a:rPr>
                            <m:t>0</m:t>
                          </m:r>
                        </m:sub>
                      </m:sSub>
                    </m:oMath>
                  </m:oMathPara>
                </a14:m>
                <a:endParaRPr lang="cs-CZ" sz="2800" dirty="0"/>
              </a:p>
            </p:txBody>
          </p:sp>
        </mc:Choice>
        <mc:Fallback xmlns="">
          <p:sp>
            <p:nvSpPr>
              <p:cNvPr id="15" name="TextovéPole 14"/>
              <p:cNvSpPr txBox="1">
                <a:spLocks noRot="1" noChangeAspect="1" noMove="1" noResize="1" noEditPoints="1" noAdjustHandles="1" noChangeArrowheads="1" noChangeShapeType="1" noTextEdit="1"/>
              </p:cNvSpPr>
              <p:nvPr/>
            </p:nvSpPr>
            <p:spPr>
              <a:xfrm>
                <a:off x="683568" y="4221088"/>
                <a:ext cx="2727863" cy="523220"/>
              </a:xfrm>
              <a:prstGeom prst="rect">
                <a:avLst/>
              </a:prstGeom>
              <a:blipFill rotWithShape="1">
                <a:blip r:embed="rId4" cstate="print"/>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TextovéPole 15"/>
              <p:cNvSpPr txBox="1"/>
              <p:nvPr/>
            </p:nvSpPr>
            <p:spPr>
              <a:xfrm>
                <a:off x="251520" y="5301208"/>
                <a:ext cx="4324582" cy="714683"/>
              </a:xfrm>
              <a:prstGeom prst="rect">
                <a:avLst/>
              </a:prstGeom>
              <a:noFill/>
            </p:spPr>
            <p:txBody>
              <a:bodyPr wrap="none" rtlCol="0">
                <a:spAutoFit/>
              </a:bodyPr>
              <a:lstStyle/>
              <a:p>
                <a14:m>
                  <m:oMath xmlns:m="http://schemas.openxmlformats.org/officeDocument/2006/math">
                    <m:sSub>
                      <m:sSubPr>
                        <m:ctrlPr>
                          <a:rPr lang="cs-CZ" sz="2800" b="1" i="1" smtClean="0">
                            <a:latin typeface="Cambria Math"/>
                          </a:rPr>
                        </m:ctrlPr>
                      </m:sSubPr>
                      <m:e>
                        <m:r>
                          <a:rPr lang="el-GR" sz="2800" b="1" i="1" smtClean="0">
                            <a:latin typeface="Cambria Math"/>
                            <a:ea typeface="Cambria Math"/>
                          </a:rPr>
                          <m:t>𝜳</m:t>
                        </m:r>
                      </m:e>
                      <m:sub>
                        <m:r>
                          <a:rPr lang="cs-CZ" sz="2800" b="1" i="1" smtClean="0">
                            <a:latin typeface="Cambria Math"/>
                          </a:rPr>
                          <m:t>𝒇𝒍</m:t>
                        </m:r>
                      </m:sub>
                    </m:sSub>
                    <m:r>
                      <a:rPr lang="cs-CZ" sz="2800" b="1" i="1" smtClean="0">
                        <a:latin typeface="Cambria Math"/>
                      </a:rPr>
                      <m:t>=</m:t>
                    </m:r>
                  </m:oMath>
                </a14:m>
                <a:r>
                  <a:rPr lang="cs-CZ" sz="2800" b="1" dirty="0">
                    <a:ea typeface="Cambria Math"/>
                  </a:rPr>
                  <a:t> </a:t>
                </a:r>
                <a14:m>
                  <m:oMath xmlns:m="http://schemas.openxmlformats.org/officeDocument/2006/math">
                    <m:f>
                      <m:fPr>
                        <m:ctrlPr>
                          <a:rPr lang="cs-CZ" sz="2800" b="1" i="1">
                            <a:latin typeface="Cambria Math"/>
                            <a:ea typeface="Cambria Math"/>
                          </a:rPr>
                        </m:ctrlPr>
                      </m:fPr>
                      <m:num>
                        <m:r>
                          <a:rPr lang="cs-CZ" sz="2800" b="1" i="1">
                            <a:latin typeface="Cambria Math"/>
                            <a:ea typeface="Cambria Math"/>
                          </a:rPr>
                          <m:t>𝟏</m:t>
                        </m:r>
                      </m:num>
                      <m:den>
                        <m:r>
                          <a:rPr lang="cs-CZ" sz="2800" b="1" i="1">
                            <a:latin typeface="Cambria Math"/>
                            <a:ea typeface="Cambria Math"/>
                          </a:rPr>
                          <m:t>𝟐</m:t>
                        </m:r>
                        <m:r>
                          <a:rPr lang="cs-CZ" sz="2800" b="1" i="1">
                            <a:latin typeface="Cambria Math"/>
                            <a:ea typeface="Cambria Math"/>
                          </a:rPr>
                          <m:t>𝝅</m:t>
                        </m:r>
                      </m:den>
                    </m:f>
                    <m:r>
                      <a:rPr lang="cs-CZ" sz="2800" b="1" i="1">
                        <a:latin typeface="Cambria Math"/>
                        <a:ea typeface="Cambria Math"/>
                      </a:rPr>
                      <m:t>𝒉</m:t>
                    </m:r>
                    <m:r>
                      <a:rPr lang="cs-CZ" sz="2800" b="1" i="1">
                        <a:latin typeface="Cambria Math"/>
                        <a:ea typeface="Cambria Math"/>
                      </a:rPr>
                      <m:t>𝝂</m:t>
                    </m:r>
                    <m:sSub>
                      <m:sSubPr>
                        <m:ctrlPr>
                          <a:rPr lang="cs-CZ" sz="2800" b="1" i="1">
                            <a:latin typeface="Cambria Math"/>
                            <a:ea typeface="Cambria Math"/>
                          </a:rPr>
                        </m:ctrlPr>
                      </m:sSubPr>
                      <m:e>
                        <m:r>
                          <a:rPr lang="cs-CZ" sz="2800" b="1" i="1">
                            <a:latin typeface="Cambria Math"/>
                            <a:ea typeface="Cambria Math"/>
                          </a:rPr>
                          <m:t>𝑨</m:t>
                        </m:r>
                      </m:e>
                      <m:sub>
                        <m:r>
                          <a:rPr lang="cs-CZ" sz="2800" b="1" i="1">
                            <a:latin typeface="Cambria Math"/>
                            <a:ea typeface="Cambria Math"/>
                          </a:rPr>
                          <m:t>𝟏𝟎</m:t>
                        </m:r>
                      </m:sub>
                    </m:sSub>
                    <m:sSub>
                      <m:sSubPr>
                        <m:ctrlPr>
                          <a:rPr lang="cs-CZ" sz="2800" b="1" i="1">
                            <a:latin typeface="Cambria Math"/>
                          </a:rPr>
                        </m:ctrlPr>
                      </m:sSubPr>
                      <m:e>
                        <m:r>
                          <a:rPr lang="cs-CZ" sz="2800" b="1" i="1">
                            <a:latin typeface="Cambria Math"/>
                          </a:rPr>
                          <m:t>𝑩</m:t>
                        </m:r>
                      </m:e>
                      <m:sub>
                        <m:r>
                          <a:rPr lang="cs-CZ" sz="2800" b="1" i="1">
                            <a:latin typeface="Cambria Math"/>
                          </a:rPr>
                          <m:t>𝟎𝟏</m:t>
                        </m:r>
                      </m:sub>
                    </m:sSub>
                    <m:r>
                      <a:rPr lang="cs-CZ" sz="2800" b="1" i="1">
                        <a:latin typeface="Cambria Math"/>
                        <a:ea typeface="Cambria Math"/>
                      </a:rPr>
                      <m:t>𝝆</m:t>
                    </m:r>
                    <m:d>
                      <m:dPr>
                        <m:ctrlPr>
                          <a:rPr lang="cs-CZ" sz="2800" b="1" i="1">
                            <a:latin typeface="Cambria Math"/>
                            <a:ea typeface="Cambria Math"/>
                          </a:rPr>
                        </m:ctrlPr>
                      </m:dPr>
                      <m:e>
                        <m:r>
                          <a:rPr lang="cs-CZ" sz="2800" b="1" i="1">
                            <a:latin typeface="Cambria Math"/>
                            <a:ea typeface="Cambria Math"/>
                          </a:rPr>
                          <m:t>𝝂</m:t>
                        </m:r>
                      </m:e>
                    </m:d>
                    <m:sSub>
                      <m:sSubPr>
                        <m:ctrlPr>
                          <a:rPr lang="cs-CZ" sz="2800" b="1" i="1">
                            <a:latin typeface="Cambria Math"/>
                            <a:ea typeface="Cambria Math"/>
                          </a:rPr>
                        </m:ctrlPr>
                      </m:sSubPr>
                      <m:e>
                        <m:r>
                          <a:rPr lang="cs-CZ" sz="2800" b="1" i="1">
                            <a:latin typeface="Cambria Math"/>
                            <a:ea typeface="Cambria Math"/>
                          </a:rPr>
                          <m:t>𝒏</m:t>
                        </m:r>
                      </m:e>
                      <m:sub>
                        <m:r>
                          <a:rPr lang="cs-CZ" sz="2800" b="1" i="1">
                            <a:latin typeface="Cambria Math"/>
                            <a:ea typeface="Cambria Math"/>
                          </a:rPr>
                          <m:t>𝟎</m:t>
                        </m:r>
                      </m:sub>
                    </m:sSub>
                  </m:oMath>
                </a14:m>
                <a:endParaRPr lang="cs-CZ" sz="2800" b="1" dirty="0"/>
              </a:p>
            </p:txBody>
          </p:sp>
        </mc:Choice>
        <mc:Fallback xmlns="">
          <p:sp>
            <p:nvSpPr>
              <p:cNvPr id="16" name="TextovéPole 15"/>
              <p:cNvSpPr txBox="1">
                <a:spLocks noRot="1" noChangeAspect="1" noMove="1" noResize="1" noEditPoints="1" noAdjustHandles="1" noChangeArrowheads="1" noChangeShapeType="1" noTextEdit="1"/>
              </p:cNvSpPr>
              <p:nvPr/>
            </p:nvSpPr>
            <p:spPr>
              <a:xfrm>
                <a:off x="251520" y="5301208"/>
                <a:ext cx="4324582" cy="714683"/>
              </a:xfrm>
              <a:prstGeom prst="rect">
                <a:avLst/>
              </a:prstGeom>
              <a:blipFill rotWithShape="1">
                <a:blip r:embed="rId5" cstate="print"/>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641980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a:t>Background </a:t>
            </a:r>
            <a:r>
              <a:rPr lang="cs-CZ" dirty="0" err="1"/>
              <a:t>correction</a:t>
            </a:r>
            <a:endParaRPr lang="cs-CZ" dirty="0"/>
          </a:p>
        </p:txBody>
      </p:sp>
      <p:sp>
        <p:nvSpPr>
          <p:cNvPr id="9" name="Zástupný symbol pro obsah 8"/>
          <p:cNvSpPr>
            <a:spLocks noGrp="1"/>
          </p:cNvSpPr>
          <p:nvPr>
            <p:ph idx="1"/>
          </p:nvPr>
        </p:nvSpPr>
        <p:spPr/>
        <p:txBody>
          <a:bodyPr>
            <a:normAutofit/>
          </a:bodyPr>
          <a:lstStyle/>
          <a:p>
            <a:r>
              <a:rPr lang="en-US" dirty="0"/>
              <a:t>Correction of scattered radiation, resp. reduction of scattered radiation allows reducing the detection limit by up to several orders of magnitude. Fluorescence measurement at a different transition than the excitation is optimal. Other options are </a:t>
            </a:r>
            <a:r>
              <a:rPr lang="cs-CZ" dirty="0" smtClean="0"/>
              <a:t>:</a:t>
            </a:r>
            <a:endParaRPr lang="cs-CZ" dirty="0" smtClean="0"/>
          </a:p>
          <a:p>
            <a:pPr lvl="1"/>
            <a:r>
              <a:rPr lang="en-US" dirty="0"/>
              <a:t>Usage of Zeeman effect - splitting of absorption line in magnetic </a:t>
            </a:r>
            <a:r>
              <a:rPr lang="en-US" dirty="0" smtClean="0"/>
              <a:t>field</a:t>
            </a:r>
            <a:endParaRPr lang="cs-CZ" dirty="0" smtClean="0"/>
          </a:p>
          <a:p>
            <a:pPr lvl="1"/>
            <a:r>
              <a:rPr lang="en-US" dirty="0"/>
              <a:t>Scanning using a tunable laser - measuring the scattering around a fluorescent </a:t>
            </a:r>
            <a:r>
              <a:rPr lang="en-US" dirty="0" smtClean="0"/>
              <a:t>line</a:t>
            </a:r>
            <a:endParaRPr lang="cs-CZ" dirty="0" smtClean="0"/>
          </a:p>
          <a:p>
            <a:pPr lvl="1"/>
            <a:r>
              <a:rPr lang="en-US" dirty="0"/>
              <a:t>Periodic scanning of the excitation laser emission line in combination with frequency selective detection (</a:t>
            </a:r>
            <a:r>
              <a:rPr lang="en-US" dirty="0" err="1"/>
              <a:t>eg</a:t>
            </a:r>
            <a:r>
              <a:rPr lang="en-US" dirty="0"/>
              <a:t> lock-in</a:t>
            </a:r>
            <a:r>
              <a:rPr lang="en-US" dirty="0" smtClean="0"/>
              <a:t>)</a:t>
            </a:r>
            <a:endParaRPr lang="cs-CZ" dirty="0" smtClean="0"/>
          </a:p>
          <a:p>
            <a:pPr lvl="1"/>
            <a:r>
              <a:rPr lang="en-US" dirty="0"/>
              <a:t>Utilization of time resolved </a:t>
            </a:r>
            <a:r>
              <a:rPr lang="en-US" dirty="0" smtClean="0"/>
              <a:t>fluorescence</a:t>
            </a:r>
            <a:endParaRPr lang="cs-CZ" dirty="0" smtClean="0"/>
          </a:p>
          <a:p>
            <a:pPr lvl="1"/>
            <a:r>
              <a:rPr lang="cs-CZ" dirty="0" err="1"/>
              <a:t>Multichannel</a:t>
            </a:r>
            <a:r>
              <a:rPr lang="cs-CZ" dirty="0"/>
              <a:t> </a:t>
            </a:r>
            <a:r>
              <a:rPr lang="cs-CZ" dirty="0" err="1"/>
              <a:t>detection</a:t>
            </a:r>
            <a:endParaRPr lang="cs-CZ" dirty="0" smtClean="0"/>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30</a:t>
            </a:fld>
            <a:endParaRPr lang="en-US"/>
          </a:p>
        </p:txBody>
      </p:sp>
    </p:spTree>
    <p:extLst>
      <p:ext uri="{BB962C8B-B14F-4D97-AF65-F5344CB8AC3E}">
        <p14:creationId xmlns:p14="http://schemas.microsoft.com/office/powerpoint/2010/main" val="1812434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Background correction by Zeeman effect</a:t>
            </a:r>
            <a:endParaRPr lang="cs-CZ" dirty="0"/>
          </a:p>
        </p:txBody>
      </p:sp>
      <p:sp>
        <p:nvSpPr>
          <p:cNvPr id="3" name="Zástupný symbol pro obsah 2"/>
          <p:cNvSpPr>
            <a:spLocks noGrp="1"/>
          </p:cNvSpPr>
          <p:nvPr>
            <p:ph sz="half" idx="1"/>
          </p:nvPr>
        </p:nvSpPr>
        <p:spPr>
          <a:xfrm>
            <a:off x="457199" y="1673352"/>
            <a:ext cx="4294823" cy="4718304"/>
          </a:xfrm>
        </p:spPr>
        <p:txBody>
          <a:bodyPr>
            <a:normAutofit fontScale="62500" lnSpcReduction="20000"/>
          </a:bodyPr>
          <a:lstStyle/>
          <a:p>
            <a:r>
              <a:rPr lang="en-US" dirty="0"/>
              <a:t>In a variable magnetic field, the absorption profile of the spectral line changes, which we excite for fluorescence measurements. In case of perfect line splitting, only the scattered radiation is measured in the presence of a magnetic field. If perfect cleavage of the absorption profile does not occur (almost always in practice), then the fluorescence signal fluctuates in the rhythm of changes in the magnetic field and this frequency can be well separated from the constant scattered radiation signal</a:t>
            </a:r>
            <a:r>
              <a:rPr lang="en-US" dirty="0" smtClean="0"/>
              <a:t>.</a:t>
            </a:r>
            <a:endParaRPr lang="cs-CZ" dirty="0" smtClean="0"/>
          </a:p>
          <a:p>
            <a:r>
              <a:rPr lang="en-US" dirty="0"/>
              <a:t>The molecular spectra of some molecules, </a:t>
            </a:r>
            <a:r>
              <a:rPr lang="en-US" dirty="0" err="1"/>
              <a:t>eg</a:t>
            </a:r>
            <a:r>
              <a:rPr lang="en-US" dirty="0"/>
              <a:t> </a:t>
            </a:r>
            <a:r>
              <a:rPr lang="en-US" dirty="0" err="1"/>
              <a:t>O</a:t>
            </a:r>
            <a:r>
              <a:rPr lang="en-US" baseline="-25000" dirty="0" err="1"/>
              <a:t>2</a:t>
            </a:r>
            <a:r>
              <a:rPr lang="en-US" dirty="0"/>
              <a:t>, NO, </a:t>
            </a:r>
            <a:r>
              <a:rPr lang="en-US" dirty="0" err="1"/>
              <a:t>ClO</a:t>
            </a:r>
            <a:r>
              <a:rPr lang="en-US" baseline="-25000" dirty="0" err="1"/>
              <a:t>2</a:t>
            </a:r>
            <a:r>
              <a:rPr lang="en-US" dirty="0"/>
              <a:t>, </a:t>
            </a:r>
            <a:r>
              <a:rPr lang="en-US" dirty="0" err="1"/>
              <a:t>NO</a:t>
            </a:r>
            <a:r>
              <a:rPr lang="en-US" baseline="-25000" dirty="0" err="1"/>
              <a:t>2</a:t>
            </a:r>
            <a:r>
              <a:rPr lang="en-US" dirty="0"/>
              <a:t>, are also modulated in the magnetic field, so that the Zeeman effect cannot be used to correct their fluorescence.</a:t>
            </a:r>
            <a:endParaRPr lang="cs-CZ" dirty="0"/>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31</a:t>
            </a:fld>
            <a:endParaRPr lang="en-US"/>
          </a:p>
        </p:txBody>
      </p:sp>
      <p:pic>
        <p:nvPicPr>
          <p:cNvPr id="8" name="Picture 2"/>
          <p:cNvPicPr>
            <a:picLocks noGrp="1" noChangeAspect="1" noChangeArrowheads="1"/>
          </p:cNvPicPr>
          <p:nvPr>
            <p:ph sz="half" idx="2"/>
          </p:nvPr>
        </p:nvPicPr>
        <p:blipFill>
          <a:blip r:embed="rId2" cstate="print"/>
          <a:srcRect/>
          <a:stretch>
            <a:fillRect/>
          </a:stretch>
        </p:blipFill>
        <p:spPr bwMode="auto">
          <a:xfrm>
            <a:off x="4872904" y="1673225"/>
            <a:ext cx="3589191" cy="4718050"/>
          </a:xfrm>
          <a:prstGeom prst="rect">
            <a:avLst/>
          </a:prstGeom>
          <a:noFill/>
          <a:ln w="9525">
            <a:noFill/>
            <a:miter lim="800000"/>
            <a:headEnd/>
            <a:tailEnd/>
          </a:ln>
          <a:effectLst/>
        </p:spPr>
      </p:pic>
    </p:spTree>
    <p:extLst>
      <p:ext uri="{BB962C8B-B14F-4D97-AF65-F5344CB8AC3E}">
        <p14:creationId xmlns:p14="http://schemas.microsoft.com/office/powerpoint/2010/main" val="1159990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Single </a:t>
            </a:r>
            <a:r>
              <a:rPr lang="cs-CZ" dirty="0" err="1"/>
              <a:t>atoms</a:t>
            </a:r>
            <a:r>
              <a:rPr lang="cs-CZ" dirty="0"/>
              <a:t> </a:t>
            </a:r>
            <a:r>
              <a:rPr lang="cs-CZ" dirty="0" err="1"/>
              <a:t>detection</a:t>
            </a:r>
            <a:endParaRPr lang="cs-CZ" dirty="0"/>
          </a:p>
        </p:txBody>
      </p:sp>
      <p:sp>
        <p:nvSpPr>
          <p:cNvPr id="3" name="Zástupný symbol pro datum 2"/>
          <p:cNvSpPr>
            <a:spLocks noGrp="1"/>
          </p:cNvSpPr>
          <p:nvPr>
            <p:ph type="dt" sz="half" idx="10"/>
          </p:nvPr>
        </p:nvSpPr>
        <p:spPr/>
        <p:txBody>
          <a:bodyPr/>
          <a:lstStyle/>
          <a:p>
            <a:r>
              <a:rPr lang="en-US" smtClean="0"/>
              <a:t>2010</a:t>
            </a:r>
            <a:endParaRPr lang="en-US"/>
          </a:p>
        </p:txBody>
      </p:sp>
      <p:sp>
        <p:nvSpPr>
          <p:cNvPr id="4" name="Zástupný symbol pro zápatí 3"/>
          <p:cNvSpPr>
            <a:spLocks noGrp="1"/>
          </p:cNvSpPr>
          <p:nvPr>
            <p:ph type="ftr" sz="quarter" idx="11"/>
          </p:nvPr>
        </p:nvSpPr>
        <p:spPr/>
        <p:txBody>
          <a:bodyPr/>
          <a:lstStyle/>
          <a:p>
            <a:pPr algn="r"/>
            <a:r>
              <a:rPr lang="en-US" smtClean="0"/>
              <a:t>prof. Otruba</a:t>
            </a:r>
            <a:endParaRPr lang="en-US" dirty="0"/>
          </a:p>
        </p:txBody>
      </p:sp>
      <p:sp>
        <p:nvSpPr>
          <p:cNvPr id="5" name="Zástupný symbol pro číslo snímku 4"/>
          <p:cNvSpPr>
            <a:spLocks noGrp="1"/>
          </p:cNvSpPr>
          <p:nvPr>
            <p:ph type="sldNum" sz="quarter" idx="12"/>
          </p:nvPr>
        </p:nvSpPr>
        <p:spPr/>
        <p:txBody>
          <a:bodyPr/>
          <a:lstStyle/>
          <a:p>
            <a:fld id="{0CFEC368-1D7A-4F81-ABF6-AE0E36BAF64C}" type="slidenum">
              <a:rPr lang="en-US" smtClean="0"/>
              <a:pPr/>
              <a:t>32</a:t>
            </a:fld>
            <a:endParaRPr lang="en-US"/>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27584" y="1852296"/>
            <a:ext cx="7414938" cy="4466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ovéPole 5"/>
          <p:cNvSpPr txBox="1"/>
          <p:nvPr/>
        </p:nvSpPr>
        <p:spPr>
          <a:xfrm>
            <a:off x="3246869" y="2343438"/>
            <a:ext cx="518091" cy="369332"/>
          </a:xfrm>
          <a:prstGeom prst="rect">
            <a:avLst/>
          </a:prstGeom>
          <a:noFill/>
        </p:spPr>
        <p:txBody>
          <a:bodyPr wrap="none" rtlCol="0">
            <a:spAutoFit/>
          </a:bodyPr>
          <a:lstStyle/>
          <a:p>
            <a:r>
              <a:rPr lang="cs-CZ" dirty="0" smtClean="0"/>
              <a:t>x(t)</a:t>
            </a:r>
            <a:endParaRPr lang="cs-CZ" dirty="0"/>
          </a:p>
        </p:txBody>
      </p:sp>
      <p:sp>
        <p:nvSpPr>
          <p:cNvPr id="8" name="TextovéPole 7"/>
          <p:cNvSpPr txBox="1"/>
          <p:nvPr/>
        </p:nvSpPr>
        <p:spPr>
          <a:xfrm>
            <a:off x="3131840" y="5661248"/>
            <a:ext cx="518091" cy="369332"/>
          </a:xfrm>
          <a:prstGeom prst="rect">
            <a:avLst/>
          </a:prstGeom>
          <a:noFill/>
        </p:spPr>
        <p:txBody>
          <a:bodyPr wrap="none" rtlCol="0">
            <a:spAutoFit/>
          </a:bodyPr>
          <a:lstStyle/>
          <a:p>
            <a:r>
              <a:rPr lang="cs-CZ" dirty="0" smtClean="0"/>
              <a:t>y(t)</a:t>
            </a:r>
            <a:endParaRPr lang="cs-CZ" dirty="0"/>
          </a:p>
        </p:txBody>
      </p:sp>
      <p:cxnSp>
        <p:nvCxnSpPr>
          <p:cNvPr id="12" name="Přímá spojnice se šipkou 11"/>
          <p:cNvCxnSpPr/>
          <p:nvPr/>
        </p:nvCxnSpPr>
        <p:spPr>
          <a:xfrm flipV="1">
            <a:off x="6221823" y="1407334"/>
            <a:ext cx="0" cy="936104"/>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6221823" y="2343438"/>
            <a:ext cx="2020699" cy="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flipV="1">
            <a:off x="6221823" y="2343438"/>
            <a:ext cx="0" cy="1013554"/>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a:off x="6221823" y="3356992"/>
            <a:ext cx="2020699" cy="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5796136" y="1852296"/>
            <a:ext cx="325730" cy="369332"/>
          </a:xfrm>
          <a:prstGeom prst="rect">
            <a:avLst/>
          </a:prstGeom>
          <a:noFill/>
        </p:spPr>
        <p:txBody>
          <a:bodyPr wrap="none" rtlCol="0">
            <a:spAutoFit/>
          </a:bodyPr>
          <a:lstStyle/>
          <a:p>
            <a:r>
              <a:rPr lang="cs-CZ" dirty="0" err="1" smtClean="0"/>
              <a:t>I</a:t>
            </a:r>
            <a:r>
              <a:rPr lang="cs-CZ" baseline="-25000" dirty="0" err="1" smtClean="0"/>
              <a:t>x</a:t>
            </a:r>
            <a:endParaRPr lang="cs-CZ" dirty="0"/>
          </a:p>
        </p:txBody>
      </p:sp>
      <p:sp>
        <p:nvSpPr>
          <p:cNvPr id="27" name="TextovéPole 26"/>
          <p:cNvSpPr txBox="1"/>
          <p:nvPr/>
        </p:nvSpPr>
        <p:spPr>
          <a:xfrm>
            <a:off x="5796136" y="2850215"/>
            <a:ext cx="325730" cy="369332"/>
          </a:xfrm>
          <a:prstGeom prst="rect">
            <a:avLst/>
          </a:prstGeom>
          <a:noFill/>
        </p:spPr>
        <p:txBody>
          <a:bodyPr wrap="none" rtlCol="0">
            <a:spAutoFit/>
          </a:bodyPr>
          <a:lstStyle/>
          <a:p>
            <a:r>
              <a:rPr lang="cs-CZ" dirty="0" err="1" smtClean="0"/>
              <a:t>I</a:t>
            </a:r>
            <a:r>
              <a:rPr lang="cs-CZ" baseline="-25000" dirty="0" err="1" smtClean="0"/>
              <a:t>y</a:t>
            </a:r>
            <a:endParaRPr lang="cs-CZ" dirty="0"/>
          </a:p>
        </p:txBody>
      </p:sp>
      <p:sp>
        <p:nvSpPr>
          <p:cNvPr id="28" name="Volný tvar 27"/>
          <p:cNvSpPr/>
          <p:nvPr/>
        </p:nvSpPr>
        <p:spPr>
          <a:xfrm>
            <a:off x="6340344" y="1700331"/>
            <a:ext cx="1753230" cy="370294"/>
          </a:xfrm>
          <a:custGeom>
            <a:avLst/>
            <a:gdLst>
              <a:gd name="connsiteX0" fmla="*/ 0 w 1753230"/>
              <a:gd name="connsiteY0" fmla="*/ 264495 h 370294"/>
              <a:gd name="connsiteX1" fmla="*/ 37785 w 1753230"/>
              <a:gd name="connsiteY1" fmla="*/ 287167 h 370294"/>
              <a:gd name="connsiteX2" fmla="*/ 143583 w 1753230"/>
              <a:gd name="connsiteY2" fmla="*/ 287167 h 370294"/>
              <a:gd name="connsiteX3" fmla="*/ 196482 w 1753230"/>
              <a:gd name="connsiteY3" fmla="*/ 234267 h 370294"/>
              <a:gd name="connsiteX4" fmla="*/ 219154 w 1753230"/>
              <a:gd name="connsiteY4" fmla="*/ 219153 h 370294"/>
              <a:gd name="connsiteX5" fmla="*/ 234268 w 1753230"/>
              <a:gd name="connsiteY5" fmla="*/ 196482 h 370294"/>
              <a:gd name="connsiteX6" fmla="*/ 287167 w 1753230"/>
              <a:gd name="connsiteY6" fmla="*/ 196482 h 370294"/>
              <a:gd name="connsiteX7" fmla="*/ 309838 w 1753230"/>
              <a:gd name="connsiteY7" fmla="*/ 204039 h 370294"/>
              <a:gd name="connsiteX8" fmla="*/ 324952 w 1753230"/>
              <a:gd name="connsiteY8" fmla="*/ 226710 h 370294"/>
              <a:gd name="connsiteX9" fmla="*/ 370294 w 1753230"/>
              <a:gd name="connsiteY9" fmla="*/ 249381 h 370294"/>
              <a:gd name="connsiteX10" fmla="*/ 415636 w 1753230"/>
              <a:gd name="connsiteY10" fmla="*/ 317395 h 370294"/>
              <a:gd name="connsiteX11" fmla="*/ 438307 w 1753230"/>
              <a:gd name="connsiteY11" fmla="*/ 332509 h 370294"/>
              <a:gd name="connsiteX12" fmla="*/ 498763 w 1753230"/>
              <a:gd name="connsiteY12" fmla="*/ 370294 h 370294"/>
              <a:gd name="connsiteX13" fmla="*/ 551663 w 1753230"/>
              <a:gd name="connsiteY13" fmla="*/ 340066 h 370294"/>
              <a:gd name="connsiteX14" fmla="*/ 566777 w 1753230"/>
              <a:gd name="connsiteY14" fmla="*/ 294724 h 370294"/>
              <a:gd name="connsiteX15" fmla="*/ 589448 w 1753230"/>
              <a:gd name="connsiteY15" fmla="*/ 309838 h 370294"/>
              <a:gd name="connsiteX16" fmla="*/ 634790 w 1753230"/>
              <a:gd name="connsiteY16" fmla="*/ 324952 h 370294"/>
              <a:gd name="connsiteX17" fmla="*/ 665018 w 1753230"/>
              <a:gd name="connsiteY17" fmla="*/ 317395 h 370294"/>
              <a:gd name="connsiteX18" fmla="*/ 687689 w 1753230"/>
              <a:gd name="connsiteY18" fmla="*/ 279609 h 370294"/>
              <a:gd name="connsiteX19" fmla="*/ 702803 w 1753230"/>
              <a:gd name="connsiteY19" fmla="*/ 234267 h 370294"/>
              <a:gd name="connsiteX20" fmla="*/ 710360 w 1753230"/>
              <a:gd name="connsiteY20" fmla="*/ 211596 h 370294"/>
              <a:gd name="connsiteX21" fmla="*/ 725474 w 1753230"/>
              <a:gd name="connsiteY21" fmla="*/ 181368 h 370294"/>
              <a:gd name="connsiteX22" fmla="*/ 755702 w 1753230"/>
              <a:gd name="connsiteY22" fmla="*/ 136026 h 370294"/>
              <a:gd name="connsiteX23" fmla="*/ 770816 w 1753230"/>
              <a:gd name="connsiteY23" fmla="*/ 105798 h 370294"/>
              <a:gd name="connsiteX24" fmla="*/ 778373 w 1753230"/>
              <a:gd name="connsiteY24" fmla="*/ 75570 h 370294"/>
              <a:gd name="connsiteX25" fmla="*/ 831273 w 1753230"/>
              <a:gd name="connsiteY25" fmla="*/ 0 h 370294"/>
              <a:gd name="connsiteX26" fmla="*/ 853944 w 1753230"/>
              <a:gd name="connsiteY26" fmla="*/ 30228 h 370294"/>
              <a:gd name="connsiteX27" fmla="*/ 869058 w 1753230"/>
              <a:gd name="connsiteY27" fmla="*/ 75570 h 370294"/>
              <a:gd name="connsiteX28" fmla="*/ 891729 w 1753230"/>
              <a:gd name="connsiteY28" fmla="*/ 120912 h 370294"/>
              <a:gd name="connsiteX29" fmla="*/ 914400 w 1753230"/>
              <a:gd name="connsiteY29" fmla="*/ 136026 h 370294"/>
              <a:gd name="connsiteX30" fmla="*/ 937071 w 1753230"/>
              <a:gd name="connsiteY30" fmla="*/ 113355 h 370294"/>
              <a:gd name="connsiteX31" fmla="*/ 959742 w 1753230"/>
              <a:gd name="connsiteY31" fmla="*/ 83127 h 370294"/>
              <a:gd name="connsiteX32" fmla="*/ 974856 w 1753230"/>
              <a:gd name="connsiteY32" fmla="*/ 158697 h 370294"/>
              <a:gd name="connsiteX33" fmla="*/ 997527 w 1753230"/>
              <a:gd name="connsiteY33" fmla="*/ 241824 h 370294"/>
              <a:gd name="connsiteX34" fmla="*/ 1012641 w 1753230"/>
              <a:gd name="connsiteY34" fmla="*/ 272052 h 370294"/>
              <a:gd name="connsiteX35" fmla="*/ 1057983 w 1753230"/>
              <a:gd name="connsiteY35" fmla="*/ 302281 h 370294"/>
              <a:gd name="connsiteX36" fmla="*/ 1178896 w 1753230"/>
              <a:gd name="connsiteY36" fmla="*/ 309838 h 370294"/>
              <a:gd name="connsiteX37" fmla="*/ 1209124 w 1753230"/>
              <a:gd name="connsiteY37" fmla="*/ 317395 h 370294"/>
              <a:gd name="connsiteX38" fmla="*/ 1231795 w 1753230"/>
              <a:gd name="connsiteY38" fmla="*/ 332509 h 370294"/>
              <a:gd name="connsiteX39" fmla="*/ 1254466 w 1753230"/>
              <a:gd name="connsiteY39" fmla="*/ 340066 h 370294"/>
              <a:gd name="connsiteX40" fmla="*/ 1299808 w 1753230"/>
              <a:gd name="connsiteY40" fmla="*/ 362737 h 370294"/>
              <a:gd name="connsiteX41" fmla="*/ 1405606 w 1753230"/>
              <a:gd name="connsiteY41" fmla="*/ 332509 h 370294"/>
              <a:gd name="connsiteX42" fmla="*/ 1450949 w 1753230"/>
              <a:gd name="connsiteY42" fmla="*/ 317395 h 370294"/>
              <a:gd name="connsiteX43" fmla="*/ 1473620 w 1753230"/>
              <a:gd name="connsiteY43" fmla="*/ 309838 h 370294"/>
              <a:gd name="connsiteX44" fmla="*/ 1518962 w 1753230"/>
              <a:gd name="connsiteY44" fmla="*/ 317395 h 370294"/>
              <a:gd name="connsiteX45" fmla="*/ 1526519 w 1753230"/>
              <a:gd name="connsiteY45" fmla="*/ 340066 h 370294"/>
              <a:gd name="connsiteX46" fmla="*/ 1549190 w 1753230"/>
              <a:gd name="connsiteY46" fmla="*/ 362737 h 370294"/>
              <a:gd name="connsiteX47" fmla="*/ 1579418 w 1753230"/>
              <a:gd name="connsiteY47" fmla="*/ 355180 h 370294"/>
              <a:gd name="connsiteX48" fmla="*/ 1617203 w 1753230"/>
              <a:gd name="connsiteY48" fmla="*/ 347623 h 370294"/>
              <a:gd name="connsiteX49" fmla="*/ 1662545 w 1753230"/>
              <a:gd name="connsiteY49" fmla="*/ 332509 h 370294"/>
              <a:gd name="connsiteX50" fmla="*/ 1685216 w 1753230"/>
              <a:gd name="connsiteY50" fmla="*/ 324952 h 370294"/>
              <a:gd name="connsiteX51" fmla="*/ 1753230 w 1753230"/>
              <a:gd name="connsiteY51" fmla="*/ 324952 h 37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753230" h="370294">
                <a:moveTo>
                  <a:pt x="0" y="264495"/>
                </a:moveTo>
                <a:cubicBezTo>
                  <a:pt x="12595" y="272052"/>
                  <a:pt x="23981" y="282147"/>
                  <a:pt x="37785" y="287167"/>
                </a:cubicBezTo>
                <a:cubicBezTo>
                  <a:pt x="76806" y="301357"/>
                  <a:pt x="102852" y="292258"/>
                  <a:pt x="143583" y="287167"/>
                </a:cubicBezTo>
                <a:cubicBezTo>
                  <a:pt x="156884" y="247263"/>
                  <a:pt x="144512" y="268913"/>
                  <a:pt x="196482" y="234267"/>
                </a:cubicBezTo>
                <a:lnTo>
                  <a:pt x="219154" y="219153"/>
                </a:lnTo>
                <a:cubicBezTo>
                  <a:pt x="224192" y="211596"/>
                  <a:pt x="227176" y="202156"/>
                  <a:pt x="234268" y="196482"/>
                </a:cubicBezTo>
                <a:cubicBezTo>
                  <a:pt x="251855" y="182413"/>
                  <a:pt x="268687" y="191202"/>
                  <a:pt x="287167" y="196482"/>
                </a:cubicBezTo>
                <a:cubicBezTo>
                  <a:pt x="294826" y="198670"/>
                  <a:pt x="302281" y="201520"/>
                  <a:pt x="309838" y="204039"/>
                </a:cubicBezTo>
                <a:cubicBezTo>
                  <a:pt x="314876" y="211596"/>
                  <a:pt x="318530" y="220288"/>
                  <a:pt x="324952" y="226710"/>
                </a:cubicBezTo>
                <a:cubicBezTo>
                  <a:pt x="339601" y="241359"/>
                  <a:pt x="351855" y="243235"/>
                  <a:pt x="370294" y="249381"/>
                </a:cubicBezTo>
                <a:cubicBezTo>
                  <a:pt x="439634" y="318721"/>
                  <a:pt x="333287" y="207594"/>
                  <a:pt x="415636" y="317395"/>
                </a:cubicBezTo>
                <a:cubicBezTo>
                  <a:pt x="421085" y="324661"/>
                  <a:pt x="431411" y="326598"/>
                  <a:pt x="438307" y="332509"/>
                </a:cubicBezTo>
                <a:cubicBezTo>
                  <a:pt x="484720" y="372291"/>
                  <a:pt x="448267" y="357670"/>
                  <a:pt x="498763" y="370294"/>
                </a:cubicBezTo>
                <a:cubicBezTo>
                  <a:pt x="524304" y="363909"/>
                  <a:pt x="537139" y="366209"/>
                  <a:pt x="551663" y="340066"/>
                </a:cubicBezTo>
                <a:cubicBezTo>
                  <a:pt x="559400" y="326139"/>
                  <a:pt x="566777" y="294724"/>
                  <a:pt x="566777" y="294724"/>
                </a:cubicBezTo>
                <a:cubicBezTo>
                  <a:pt x="574334" y="299762"/>
                  <a:pt x="581148" y="306149"/>
                  <a:pt x="589448" y="309838"/>
                </a:cubicBezTo>
                <a:cubicBezTo>
                  <a:pt x="604006" y="316308"/>
                  <a:pt x="634790" y="324952"/>
                  <a:pt x="634790" y="324952"/>
                </a:cubicBezTo>
                <a:cubicBezTo>
                  <a:pt x="644866" y="322433"/>
                  <a:pt x="657132" y="324154"/>
                  <a:pt x="665018" y="317395"/>
                </a:cubicBezTo>
                <a:cubicBezTo>
                  <a:pt x="676170" y="307836"/>
                  <a:pt x="681611" y="292981"/>
                  <a:pt x="687689" y="279609"/>
                </a:cubicBezTo>
                <a:cubicBezTo>
                  <a:pt x="694281" y="265105"/>
                  <a:pt x="697765" y="249381"/>
                  <a:pt x="702803" y="234267"/>
                </a:cubicBezTo>
                <a:cubicBezTo>
                  <a:pt x="705322" y="226710"/>
                  <a:pt x="706798" y="218721"/>
                  <a:pt x="710360" y="211596"/>
                </a:cubicBezTo>
                <a:cubicBezTo>
                  <a:pt x="715398" y="201520"/>
                  <a:pt x="719678" y="191028"/>
                  <a:pt x="725474" y="181368"/>
                </a:cubicBezTo>
                <a:cubicBezTo>
                  <a:pt x="734820" y="165792"/>
                  <a:pt x="747578" y="152273"/>
                  <a:pt x="755702" y="136026"/>
                </a:cubicBezTo>
                <a:cubicBezTo>
                  <a:pt x="760740" y="125950"/>
                  <a:pt x="766860" y="116346"/>
                  <a:pt x="770816" y="105798"/>
                </a:cubicBezTo>
                <a:cubicBezTo>
                  <a:pt x="774463" y="96073"/>
                  <a:pt x="773728" y="84860"/>
                  <a:pt x="778373" y="75570"/>
                </a:cubicBezTo>
                <a:cubicBezTo>
                  <a:pt x="787679" y="56958"/>
                  <a:pt x="817053" y="18959"/>
                  <a:pt x="831273" y="0"/>
                </a:cubicBezTo>
                <a:cubicBezTo>
                  <a:pt x="838830" y="10076"/>
                  <a:pt x="848311" y="18963"/>
                  <a:pt x="853944" y="30228"/>
                </a:cubicBezTo>
                <a:cubicBezTo>
                  <a:pt x="861069" y="44478"/>
                  <a:pt x="864020" y="60456"/>
                  <a:pt x="869058" y="75570"/>
                </a:cubicBezTo>
                <a:cubicBezTo>
                  <a:pt x="875204" y="94009"/>
                  <a:pt x="877080" y="106263"/>
                  <a:pt x="891729" y="120912"/>
                </a:cubicBezTo>
                <a:cubicBezTo>
                  <a:pt x="898151" y="127334"/>
                  <a:pt x="906843" y="130988"/>
                  <a:pt x="914400" y="136026"/>
                </a:cubicBezTo>
                <a:cubicBezTo>
                  <a:pt x="921957" y="128469"/>
                  <a:pt x="930116" y="121469"/>
                  <a:pt x="937071" y="113355"/>
                </a:cubicBezTo>
                <a:cubicBezTo>
                  <a:pt x="945268" y="103792"/>
                  <a:pt x="951679" y="73451"/>
                  <a:pt x="959742" y="83127"/>
                </a:cubicBezTo>
                <a:cubicBezTo>
                  <a:pt x="976188" y="102862"/>
                  <a:pt x="969818" y="133507"/>
                  <a:pt x="974856" y="158697"/>
                </a:cubicBezTo>
                <a:cubicBezTo>
                  <a:pt x="980384" y="186338"/>
                  <a:pt x="984743" y="216256"/>
                  <a:pt x="997527" y="241824"/>
                </a:cubicBezTo>
                <a:cubicBezTo>
                  <a:pt x="1002565" y="251900"/>
                  <a:pt x="1006093" y="262885"/>
                  <a:pt x="1012641" y="272052"/>
                </a:cubicBezTo>
                <a:cubicBezTo>
                  <a:pt x="1024447" y="288580"/>
                  <a:pt x="1037469" y="300122"/>
                  <a:pt x="1057983" y="302281"/>
                </a:cubicBezTo>
                <a:cubicBezTo>
                  <a:pt x="1098144" y="306508"/>
                  <a:pt x="1138592" y="307319"/>
                  <a:pt x="1178896" y="309838"/>
                </a:cubicBezTo>
                <a:cubicBezTo>
                  <a:pt x="1188972" y="312357"/>
                  <a:pt x="1199578" y="313304"/>
                  <a:pt x="1209124" y="317395"/>
                </a:cubicBezTo>
                <a:cubicBezTo>
                  <a:pt x="1217472" y="320973"/>
                  <a:pt x="1223671" y="328447"/>
                  <a:pt x="1231795" y="332509"/>
                </a:cubicBezTo>
                <a:cubicBezTo>
                  <a:pt x="1238920" y="336071"/>
                  <a:pt x="1247341" y="336504"/>
                  <a:pt x="1254466" y="340066"/>
                </a:cubicBezTo>
                <a:cubicBezTo>
                  <a:pt x="1313064" y="369365"/>
                  <a:pt x="1242824" y="343742"/>
                  <a:pt x="1299808" y="362737"/>
                </a:cubicBezTo>
                <a:cubicBezTo>
                  <a:pt x="1375720" y="343759"/>
                  <a:pt x="1340558" y="354192"/>
                  <a:pt x="1405606" y="332509"/>
                </a:cubicBezTo>
                <a:lnTo>
                  <a:pt x="1450949" y="317395"/>
                </a:lnTo>
                <a:lnTo>
                  <a:pt x="1473620" y="309838"/>
                </a:lnTo>
                <a:cubicBezTo>
                  <a:pt x="1488734" y="312357"/>
                  <a:pt x="1505658" y="309793"/>
                  <a:pt x="1518962" y="317395"/>
                </a:cubicBezTo>
                <a:cubicBezTo>
                  <a:pt x="1525878" y="321347"/>
                  <a:pt x="1522100" y="333438"/>
                  <a:pt x="1526519" y="340066"/>
                </a:cubicBezTo>
                <a:cubicBezTo>
                  <a:pt x="1532447" y="348958"/>
                  <a:pt x="1541633" y="355180"/>
                  <a:pt x="1549190" y="362737"/>
                </a:cubicBezTo>
                <a:cubicBezTo>
                  <a:pt x="1559266" y="360218"/>
                  <a:pt x="1569279" y="357433"/>
                  <a:pt x="1579418" y="355180"/>
                </a:cubicBezTo>
                <a:cubicBezTo>
                  <a:pt x="1591957" y="352394"/>
                  <a:pt x="1604811" y="351003"/>
                  <a:pt x="1617203" y="347623"/>
                </a:cubicBezTo>
                <a:cubicBezTo>
                  <a:pt x="1632573" y="343431"/>
                  <a:pt x="1647431" y="337547"/>
                  <a:pt x="1662545" y="332509"/>
                </a:cubicBezTo>
                <a:cubicBezTo>
                  <a:pt x="1670102" y="329990"/>
                  <a:pt x="1677250" y="324952"/>
                  <a:pt x="1685216" y="324952"/>
                </a:cubicBezTo>
                <a:lnTo>
                  <a:pt x="1753230" y="32495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9" name="Volný tvar 28"/>
          <p:cNvSpPr/>
          <p:nvPr/>
        </p:nvSpPr>
        <p:spPr>
          <a:xfrm>
            <a:off x="6461256" y="2696295"/>
            <a:ext cx="1791015" cy="583454"/>
          </a:xfrm>
          <a:custGeom>
            <a:avLst/>
            <a:gdLst>
              <a:gd name="connsiteX0" fmla="*/ 0 w 1791015"/>
              <a:gd name="connsiteY0" fmla="*/ 182931 h 583454"/>
              <a:gd name="connsiteX1" fmla="*/ 37785 w 1791015"/>
              <a:gd name="connsiteY1" fmla="*/ 213160 h 583454"/>
              <a:gd name="connsiteX2" fmla="*/ 60456 w 1791015"/>
              <a:gd name="connsiteY2" fmla="*/ 228274 h 583454"/>
              <a:gd name="connsiteX3" fmla="*/ 68013 w 1791015"/>
              <a:gd name="connsiteY3" fmla="*/ 250945 h 583454"/>
              <a:gd name="connsiteX4" fmla="*/ 83127 w 1791015"/>
              <a:gd name="connsiteY4" fmla="*/ 273616 h 583454"/>
              <a:gd name="connsiteX5" fmla="*/ 98242 w 1791015"/>
              <a:gd name="connsiteY5" fmla="*/ 318958 h 583454"/>
              <a:gd name="connsiteX6" fmla="*/ 90684 w 1791015"/>
              <a:gd name="connsiteY6" fmla="*/ 364300 h 583454"/>
              <a:gd name="connsiteX7" fmla="*/ 113356 w 1791015"/>
              <a:gd name="connsiteY7" fmla="*/ 424756 h 583454"/>
              <a:gd name="connsiteX8" fmla="*/ 136027 w 1791015"/>
              <a:gd name="connsiteY8" fmla="*/ 432313 h 583454"/>
              <a:gd name="connsiteX9" fmla="*/ 196483 w 1791015"/>
              <a:gd name="connsiteY9" fmla="*/ 462541 h 583454"/>
              <a:gd name="connsiteX10" fmla="*/ 219154 w 1791015"/>
              <a:gd name="connsiteY10" fmla="*/ 447427 h 583454"/>
              <a:gd name="connsiteX11" fmla="*/ 241825 w 1791015"/>
              <a:gd name="connsiteY11" fmla="*/ 439870 h 583454"/>
              <a:gd name="connsiteX12" fmla="*/ 226711 w 1791015"/>
              <a:gd name="connsiteY12" fmla="*/ 371857 h 583454"/>
              <a:gd name="connsiteX13" fmla="*/ 241825 w 1791015"/>
              <a:gd name="connsiteY13" fmla="*/ 296287 h 583454"/>
              <a:gd name="connsiteX14" fmla="*/ 287167 w 1791015"/>
              <a:gd name="connsiteY14" fmla="*/ 281173 h 583454"/>
              <a:gd name="connsiteX15" fmla="*/ 309838 w 1791015"/>
              <a:gd name="connsiteY15" fmla="*/ 266059 h 583454"/>
              <a:gd name="connsiteX16" fmla="*/ 347623 w 1791015"/>
              <a:gd name="connsiteY16" fmla="*/ 273616 h 583454"/>
              <a:gd name="connsiteX17" fmla="*/ 392965 w 1791015"/>
              <a:gd name="connsiteY17" fmla="*/ 250945 h 583454"/>
              <a:gd name="connsiteX18" fmla="*/ 438308 w 1791015"/>
              <a:gd name="connsiteY18" fmla="*/ 258502 h 583454"/>
              <a:gd name="connsiteX19" fmla="*/ 453422 w 1791015"/>
              <a:gd name="connsiteY19" fmla="*/ 281173 h 583454"/>
              <a:gd name="connsiteX20" fmla="*/ 506321 w 1791015"/>
              <a:gd name="connsiteY20" fmla="*/ 273616 h 583454"/>
              <a:gd name="connsiteX21" fmla="*/ 528992 w 1791015"/>
              <a:gd name="connsiteY21" fmla="*/ 258502 h 583454"/>
              <a:gd name="connsiteX22" fmla="*/ 536549 w 1791015"/>
              <a:gd name="connsiteY22" fmla="*/ 235831 h 583454"/>
              <a:gd name="connsiteX23" fmla="*/ 544106 w 1791015"/>
              <a:gd name="connsiteY23" fmla="*/ 160260 h 583454"/>
              <a:gd name="connsiteX24" fmla="*/ 551663 w 1791015"/>
              <a:gd name="connsiteY24" fmla="*/ 130032 h 583454"/>
              <a:gd name="connsiteX25" fmla="*/ 574334 w 1791015"/>
              <a:gd name="connsiteY25" fmla="*/ 114918 h 583454"/>
              <a:gd name="connsiteX26" fmla="*/ 597005 w 1791015"/>
              <a:gd name="connsiteY26" fmla="*/ 107361 h 583454"/>
              <a:gd name="connsiteX27" fmla="*/ 687689 w 1791015"/>
              <a:gd name="connsiteY27" fmla="*/ 84690 h 583454"/>
              <a:gd name="connsiteX28" fmla="*/ 695246 w 1791015"/>
              <a:gd name="connsiteY28" fmla="*/ 54462 h 583454"/>
              <a:gd name="connsiteX29" fmla="*/ 702804 w 1791015"/>
              <a:gd name="connsiteY29" fmla="*/ 1563 h 583454"/>
              <a:gd name="connsiteX30" fmla="*/ 710361 w 1791015"/>
              <a:gd name="connsiteY30" fmla="*/ 31791 h 583454"/>
              <a:gd name="connsiteX31" fmla="*/ 740589 w 1791015"/>
              <a:gd name="connsiteY31" fmla="*/ 77133 h 583454"/>
              <a:gd name="connsiteX32" fmla="*/ 801045 w 1791015"/>
              <a:gd name="connsiteY32" fmla="*/ 99804 h 583454"/>
              <a:gd name="connsiteX33" fmla="*/ 846387 w 1791015"/>
              <a:gd name="connsiteY33" fmla="*/ 145146 h 583454"/>
              <a:gd name="connsiteX34" fmla="*/ 876615 w 1791015"/>
              <a:gd name="connsiteY34" fmla="*/ 296287 h 583454"/>
              <a:gd name="connsiteX35" fmla="*/ 914400 w 1791015"/>
              <a:gd name="connsiteY35" fmla="*/ 334072 h 583454"/>
              <a:gd name="connsiteX36" fmla="*/ 944628 w 1791015"/>
              <a:gd name="connsiteY36" fmla="*/ 364300 h 583454"/>
              <a:gd name="connsiteX37" fmla="*/ 989970 w 1791015"/>
              <a:gd name="connsiteY37" fmla="*/ 379414 h 583454"/>
              <a:gd name="connsiteX38" fmla="*/ 997527 w 1791015"/>
              <a:gd name="connsiteY38" fmla="*/ 424756 h 583454"/>
              <a:gd name="connsiteX39" fmla="*/ 1005084 w 1791015"/>
              <a:gd name="connsiteY39" fmla="*/ 454984 h 583454"/>
              <a:gd name="connsiteX40" fmla="*/ 1110883 w 1791015"/>
              <a:gd name="connsiteY40" fmla="*/ 462541 h 583454"/>
              <a:gd name="connsiteX41" fmla="*/ 1231795 w 1791015"/>
              <a:gd name="connsiteY41" fmla="*/ 439870 h 583454"/>
              <a:gd name="connsiteX42" fmla="*/ 1314923 w 1791015"/>
              <a:gd name="connsiteY42" fmla="*/ 371857 h 583454"/>
              <a:gd name="connsiteX43" fmla="*/ 1375379 w 1791015"/>
              <a:gd name="connsiteY43" fmla="*/ 296287 h 583454"/>
              <a:gd name="connsiteX44" fmla="*/ 1382936 w 1791015"/>
              <a:gd name="connsiteY44" fmla="*/ 266059 h 583454"/>
              <a:gd name="connsiteX45" fmla="*/ 1390493 w 1791015"/>
              <a:gd name="connsiteY45" fmla="*/ 296287 h 583454"/>
              <a:gd name="connsiteX46" fmla="*/ 1443392 w 1791015"/>
              <a:gd name="connsiteY46" fmla="*/ 402085 h 583454"/>
              <a:gd name="connsiteX47" fmla="*/ 1466063 w 1791015"/>
              <a:gd name="connsiteY47" fmla="*/ 500326 h 583454"/>
              <a:gd name="connsiteX48" fmla="*/ 1481177 w 1791015"/>
              <a:gd name="connsiteY48" fmla="*/ 515441 h 583454"/>
              <a:gd name="connsiteX49" fmla="*/ 1496291 w 1791015"/>
              <a:gd name="connsiteY49" fmla="*/ 500326 h 583454"/>
              <a:gd name="connsiteX50" fmla="*/ 1511405 w 1791015"/>
              <a:gd name="connsiteY50" fmla="*/ 477655 h 583454"/>
              <a:gd name="connsiteX51" fmla="*/ 1534076 w 1791015"/>
              <a:gd name="connsiteY51" fmla="*/ 462541 h 583454"/>
              <a:gd name="connsiteX52" fmla="*/ 1564304 w 1791015"/>
              <a:gd name="connsiteY52" fmla="*/ 507884 h 583454"/>
              <a:gd name="connsiteX53" fmla="*/ 1602089 w 1791015"/>
              <a:gd name="connsiteY53" fmla="*/ 575897 h 583454"/>
              <a:gd name="connsiteX54" fmla="*/ 1624761 w 1791015"/>
              <a:gd name="connsiteY54" fmla="*/ 583454 h 583454"/>
              <a:gd name="connsiteX55" fmla="*/ 1692774 w 1791015"/>
              <a:gd name="connsiteY55" fmla="*/ 522998 h 583454"/>
              <a:gd name="connsiteX56" fmla="*/ 1745673 w 1791015"/>
              <a:gd name="connsiteY56" fmla="*/ 454984 h 583454"/>
              <a:gd name="connsiteX57" fmla="*/ 1760787 w 1791015"/>
              <a:gd name="connsiteY57" fmla="*/ 341629 h 583454"/>
              <a:gd name="connsiteX58" fmla="*/ 1783458 w 1791015"/>
              <a:gd name="connsiteY58" fmla="*/ 311401 h 583454"/>
              <a:gd name="connsiteX59" fmla="*/ 1791015 w 1791015"/>
              <a:gd name="connsiteY59" fmla="*/ 198045 h 58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791015" h="583454">
                <a:moveTo>
                  <a:pt x="0" y="182931"/>
                </a:moveTo>
                <a:cubicBezTo>
                  <a:pt x="12595" y="193007"/>
                  <a:pt x="24881" y="203482"/>
                  <a:pt x="37785" y="213160"/>
                </a:cubicBezTo>
                <a:cubicBezTo>
                  <a:pt x="45051" y="218610"/>
                  <a:pt x="54782" y="221182"/>
                  <a:pt x="60456" y="228274"/>
                </a:cubicBezTo>
                <a:cubicBezTo>
                  <a:pt x="65432" y="234494"/>
                  <a:pt x="64451" y="243820"/>
                  <a:pt x="68013" y="250945"/>
                </a:cubicBezTo>
                <a:cubicBezTo>
                  <a:pt x="72075" y="259069"/>
                  <a:pt x="79438" y="265316"/>
                  <a:pt x="83127" y="273616"/>
                </a:cubicBezTo>
                <a:cubicBezTo>
                  <a:pt x="89598" y="288174"/>
                  <a:pt x="98242" y="318958"/>
                  <a:pt x="98242" y="318958"/>
                </a:cubicBezTo>
                <a:cubicBezTo>
                  <a:pt x="95723" y="334072"/>
                  <a:pt x="88517" y="349131"/>
                  <a:pt x="90684" y="364300"/>
                </a:cubicBezTo>
                <a:cubicBezTo>
                  <a:pt x="93728" y="385606"/>
                  <a:pt x="101417" y="406848"/>
                  <a:pt x="113356" y="424756"/>
                </a:cubicBezTo>
                <a:cubicBezTo>
                  <a:pt x="117775" y="431384"/>
                  <a:pt x="128902" y="428751"/>
                  <a:pt x="136027" y="432313"/>
                </a:cubicBezTo>
                <a:cubicBezTo>
                  <a:pt x="207412" y="468005"/>
                  <a:pt x="145360" y="445500"/>
                  <a:pt x="196483" y="462541"/>
                </a:cubicBezTo>
                <a:cubicBezTo>
                  <a:pt x="204040" y="457503"/>
                  <a:pt x="211030" y="451489"/>
                  <a:pt x="219154" y="447427"/>
                </a:cubicBezTo>
                <a:cubicBezTo>
                  <a:pt x="226279" y="443865"/>
                  <a:pt x="239637" y="447529"/>
                  <a:pt x="241825" y="439870"/>
                </a:cubicBezTo>
                <a:cubicBezTo>
                  <a:pt x="245917" y="425547"/>
                  <a:pt x="232376" y="388853"/>
                  <a:pt x="226711" y="371857"/>
                </a:cubicBezTo>
                <a:cubicBezTo>
                  <a:pt x="231749" y="346667"/>
                  <a:pt x="227575" y="317661"/>
                  <a:pt x="241825" y="296287"/>
                </a:cubicBezTo>
                <a:cubicBezTo>
                  <a:pt x="250662" y="283031"/>
                  <a:pt x="273911" y="290010"/>
                  <a:pt x="287167" y="281173"/>
                </a:cubicBezTo>
                <a:lnTo>
                  <a:pt x="309838" y="266059"/>
                </a:lnTo>
                <a:cubicBezTo>
                  <a:pt x="322433" y="268578"/>
                  <a:pt x="334779" y="273616"/>
                  <a:pt x="347623" y="273616"/>
                </a:cubicBezTo>
                <a:cubicBezTo>
                  <a:pt x="363267" y="273616"/>
                  <a:pt x="381503" y="258587"/>
                  <a:pt x="392965" y="250945"/>
                </a:cubicBezTo>
                <a:cubicBezTo>
                  <a:pt x="408079" y="253464"/>
                  <a:pt x="424603" y="251650"/>
                  <a:pt x="438308" y="258502"/>
                </a:cubicBezTo>
                <a:cubicBezTo>
                  <a:pt x="446432" y="262564"/>
                  <a:pt x="444556" y="279203"/>
                  <a:pt x="453422" y="281173"/>
                </a:cubicBezTo>
                <a:cubicBezTo>
                  <a:pt x="470810" y="285037"/>
                  <a:pt x="488688" y="276135"/>
                  <a:pt x="506321" y="273616"/>
                </a:cubicBezTo>
                <a:cubicBezTo>
                  <a:pt x="513878" y="268578"/>
                  <a:pt x="523318" y="265594"/>
                  <a:pt x="528992" y="258502"/>
                </a:cubicBezTo>
                <a:cubicBezTo>
                  <a:pt x="533968" y="252282"/>
                  <a:pt x="535338" y="243704"/>
                  <a:pt x="536549" y="235831"/>
                </a:cubicBezTo>
                <a:cubicBezTo>
                  <a:pt x="540398" y="210809"/>
                  <a:pt x="540526" y="185322"/>
                  <a:pt x="544106" y="160260"/>
                </a:cubicBezTo>
                <a:cubicBezTo>
                  <a:pt x="545575" y="149978"/>
                  <a:pt x="545902" y="138674"/>
                  <a:pt x="551663" y="130032"/>
                </a:cubicBezTo>
                <a:cubicBezTo>
                  <a:pt x="556701" y="122475"/>
                  <a:pt x="566210" y="118980"/>
                  <a:pt x="574334" y="114918"/>
                </a:cubicBezTo>
                <a:cubicBezTo>
                  <a:pt x="581459" y="111356"/>
                  <a:pt x="589308" y="109413"/>
                  <a:pt x="597005" y="107361"/>
                </a:cubicBezTo>
                <a:cubicBezTo>
                  <a:pt x="627111" y="99333"/>
                  <a:pt x="657461" y="92247"/>
                  <a:pt x="687689" y="84690"/>
                </a:cubicBezTo>
                <a:cubicBezTo>
                  <a:pt x="690208" y="74614"/>
                  <a:pt x="693388" y="64681"/>
                  <a:pt x="695246" y="54462"/>
                </a:cubicBezTo>
                <a:cubicBezTo>
                  <a:pt x="698433" y="36937"/>
                  <a:pt x="692923" y="16383"/>
                  <a:pt x="702804" y="1563"/>
                </a:cubicBezTo>
                <a:cubicBezTo>
                  <a:pt x="708565" y="-7079"/>
                  <a:pt x="705716" y="22501"/>
                  <a:pt x="710361" y="31791"/>
                </a:cubicBezTo>
                <a:cubicBezTo>
                  <a:pt x="718485" y="48038"/>
                  <a:pt x="723356" y="71389"/>
                  <a:pt x="740589" y="77133"/>
                </a:cubicBezTo>
                <a:cubicBezTo>
                  <a:pt x="776129" y="88980"/>
                  <a:pt x="755864" y="81732"/>
                  <a:pt x="801045" y="99804"/>
                </a:cubicBezTo>
                <a:cubicBezTo>
                  <a:pt x="816159" y="114918"/>
                  <a:pt x="845264" y="123801"/>
                  <a:pt x="846387" y="145146"/>
                </a:cubicBezTo>
                <a:cubicBezTo>
                  <a:pt x="854363" y="296685"/>
                  <a:pt x="808476" y="273574"/>
                  <a:pt x="876615" y="296287"/>
                </a:cubicBezTo>
                <a:cubicBezTo>
                  <a:pt x="905723" y="339950"/>
                  <a:pt x="875216" y="300485"/>
                  <a:pt x="914400" y="334072"/>
                </a:cubicBezTo>
                <a:cubicBezTo>
                  <a:pt x="925219" y="343346"/>
                  <a:pt x="932409" y="356969"/>
                  <a:pt x="944628" y="364300"/>
                </a:cubicBezTo>
                <a:cubicBezTo>
                  <a:pt x="958289" y="372497"/>
                  <a:pt x="989970" y="379414"/>
                  <a:pt x="989970" y="379414"/>
                </a:cubicBezTo>
                <a:cubicBezTo>
                  <a:pt x="992489" y="394528"/>
                  <a:pt x="994522" y="409731"/>
                  <a:pt x="997527" y="424756"/>
                </a:cubicBezTo>
                <a:cubicBezTo>
                  <a:pt x="999564" y="434940"/>
                  <a:pt x="995231" y="451700"/>
                  <a:pt x="1005084" y="454984"/>
                </a:cubicBezTo>
                <a:cubicBezTo>
                  <a:pt x="1038626" y="466165"/>
                  <a:pt x="1075617" y="460022"/>
                  <a:pt x="1110883" y="462541"/>
                </a:cubicBezTo>
                <a:cubicBezTo>
                  <a:pt x="1151187" y="454984"/>
                  <a:pt x="1192366" y="451135"/>
                  <a:pt x="1231795" y="439870"/>
                </a:cubicBezTo>
                <a:cubicBezTo>
                  <a:pt x="1263218" y="430892"/>
                  <a:pt x="1295125" y="391655"/>
                  <a:pt x="1314923" y="371857"/>
                </a:cubicBezTo>
                <a:cubicBezTo>
                  <a:pt x="1363093" y="323687"/>
                  <a:pt x="1343545" y="349344"/>
                  <a:pt x="1375379" y="296287"/>
                </a:cubicBezTo>
                <a:cubicBezTo>
                  <a:pt x="1377898" y="286211"/>
                  <a:pt x="1372550" y="266059"/>
                  <a:pt x="1382936" y="266059"/>
                </a:cubicBezTo>
                <a:cubicBezTo>
                  <a:pt x="1393322" y="266059"/>
                  <a:pt x="1387000" y="286506"/>
                  <a:pt x="1390493" y="296287"/>
                </a:cubicBezTo>
                <a:cubicBezTo>
                  <a:pt x="1418259" y="374031"/>
                  <a:pt x="1407757" y="354572"/>
                  <a:pt x="1443392" y="402085"/>
                </a:cubicBezTo>
                <a:cubicBezTo>
                  <a:pt x="1449531" y="463476"/>
                  <a:pt x="1437739" y="464921"/>
                  <a:pt x="1466063" y="500326"/>
                </a:cubicBezTo>
                <a:cubicBezTo>
                  <a:pt x="1470514" y="505890"/>
                  <a:pt x="1476139" y="510403"/>
                  <a:pt x="1481177" y="515441"/>
                </a:cubicBezTo>
                <a:cubicBezTo>
                  <a:pt x="1486215" y="510403"/>
                  <a:pt x="1491840" y="505890"/>
                  <a:pt x="1496291" y="500326"/>
                </a:cubicBezTo>
                <a:cubicBezTo>
                  <a:pt x="1501965" y="493234"/>
                  <a:pt x="1504983" y="484077"/>
                  <a:pt x="1511405" y="477655"/>
                </a:cubicBezTo>
                <a:cubicBezTo>
                  <a:pt x="1517827" y="471233"/>
                  <a:pt x="1526519" y="467579"/>
                  <a:pt x="1534076" y="462541"/>
                </a:cubicBezTo>
                <a:cubicBezTo>
                  <a:pt x="1544152" y="477655"/>
                  <a:pt x="1558560" y="490651"/>
                  <a:pt x="1564304" y="507884"/>
                </a:cubicBezTo>
                <a:cubicBezTo>
                  <a:pt x="1570958" y="527846"/>
                  <a:pt x="1582600" y="569401"/>
                  <a:pt x="1602089" y="575897"/>
                </a:cubicBezTo>
                <a:lnTo>
                  <a:pt x="1624761" y="583454"/>
                </a:lnTo>
                <a:cubicBezTo>
                  <a:pt x="1652019" y="565282"/>
                  <a:pt x="1672069" y="554056"/>
                  <a:pt x="1692774" y="522998"/>
                </a:cubicBezTo>
                <a:cubicBezTo>
                  <a:pt x="1728930" y="468763"/>
                  <a:pt x="1710157" y="490500"/>
                  <a:pt x="1745673" y="454984"/>
                </a:cubicBezTo>
                <a:cubicBezTo>
                  <a:pt x="1745751" y="454207"/>
                  <a:pt x="1752708" y="359806"/>
                  <a:pt x="1760787" y="341629"/>
                </a:cubicBezTo>
                <a:cubicBezTo>
                  <a:pt x="1765902" y="330120"/>
                  <a:pt x="1775901" y="321477"/>
                  <a:pt x="1783458" y="311401"/>
                </a:cubicBezTo>
                <a:cubicBezTo>
                  <a:pt x="1791194" y="203090"/>
                  <a:pt x="1791015" y="240959"/>
                  <a:pt x="1791015" y="198045"/>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cxnSp>
        <p:nvCxnSpPr>
          <p:cNvPr id="1028" name="Přímá spojnice se šipkou 1027"/>
          <p:cNvCxnSpPr/>
          <p:nvPr/>
        </p:nvCxnSpPr>
        <p:spPr>
          <a:xfrm flipV="1">
            <a:off x="6300192" y="4869160"/>
            <a:ext cx="0" cy="116142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30" name="Přímá spojnice se šipkou 1029"/>
          <p:cNvCxnSpPr/>
          <p:nvPr/>
        </p:nvCxnSpPr>
        <p:spPr>
          <a:xfrm>
            <a:off x="6300192" y="6030580"/>
            <a:ext cx="1872208" cy="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32" name="Volný tvar 1031"/>
          <p:cNvSpPr/>
          <p:nvPr/>
        </p:nvSpPr>
        <p:spPr>
          <a:xfrm>
            <a:off x="6363015" y="5199233"/>
            <a:ext cx="1624760" cy="491207"/>
          </a:xfrm>
          <a:custGeom>
            <a:avLst/>
            <a:gdLst>
              <a:gd name="connsiteX0" fmla="*/ 0 w 1624760"/>
              <a:gd name="connsiteY0" fmla="*/ 476093 h 491207"/>
              <a:gd name="connsiteX1" fmla="*/ 75570 w 1624760"/>
              <a:gd name="connsiteY1" fmla="*/ 483650 h 491207"/>
              <a:gd name="connsiteX2" fmla="*/ 98241 w 1624760"/>
              <a:gd name="connsiteY2" fmla="*/ 491207 h 491207"/>
              <a:gd name="connsiteX3" fmla="*/ 158697 w 1624760"/>
              <a:gd name="connsiteY3" fmla="*/ 476093 h 491207"/>
              <a:gd name="connsiteX4" fmla="*/ 249382 w 1624760"/>
              <a:gd name="connsiteY4" fmla="*/ 483650 h 491207"/>
              <a:gd name="connsiteX5" fmla="*/ 272053 w 1624760"/>
              <a:gd name="connsiteY5" fmla="*/ 468536 h 491207"/>
              <a:gd name="connsiteX6" fmla="*/ 347623 w 1624760"/>
              <a:gd name="connsiteY6" fmla="*/ 476093 h 491207"/>
              <a:gd name="connsiteX7" fmla="*/ 612119 w 1624760"/>
              <a:gd name="connsiteY7" fmla="*/ 468536 h 491207"/>
              <a:gd name="connsiteX8" fmla="*/ 627233 w 1624760"/>
              <a:gd name="connsiteY8" fmla="*/ 445865 h 491207"/>
              <a:gd name="connsiteX9" fmla="*/ 649904 w 1624760"/>
              <a:gd name="connsiteY9" fmla="*/ 400522 h 491207"/>
              <a:gd name="connsiteX10" fmla="*/ 657461 w 1624760"/>
              <a:gd name="connsiteY10" fmla="*/ 347623 h 491207"/>
              <a:gd name="connsiteX11" fmla="*/ 665018 w 1624760"/>
              <a:gd name="connsiteY11" fmla="*/ 287167 h 491207"/>
              <a:gd name="connsiteX12" fmla="*/ 687689 w 1624760"/>
              <a:gd name="connsiteY12" fmla="*/ 211597 h 491207"/>
              <a:gd name="connsiteX13" fmla="*/ 710360 w 1624760"/>
              <a:gd name="connsiteY13" fmla="*/ 151141 h 491207"/>
              <a:gd name="connsiteX14" fmla="*/ 740588 w 1624760"/>
              <a:gd name="connsiteY14" fmla="*/ 136027 h 491207"/>
              <a:gd name="connsiteX15" fmla="*/ 755702 w 1624760"/>
              <a:gd name="connsiteY15" fmla="*/ 120912 h 491207"/>
              <a:gd name="connsiteX16" fmla="*/ 778373 w 1624760"/>
              <a:gd name="connsiteY16" fmla="*/ 52899 h 491207"/>
              <a:gd name="connsiteX17" fmla="*/ 785930 w 1624760"/>
              <a:gd name="connsiteY17" fmla="*/ 0 h 491207"/>
              <a:gd name="connsiteX18" fmla="*/ 801045 w 1624760"/>
              <a:gd name="connsiteY18" fmla="*/ 45342 h 491207"/>
              <a:gd name="connsiteX19" fmla="*/ 816159 w 1624760"/>
              <a:gd name="connsiteY19" fmla="*/ 105798 h 491207"/>
              <a:gd name="connsiteX20" fmla="*/ 831273 w 1624760"/>
              <a:gd name="connsiteY20" fmla="*/ 151141 h 491207"/>
              <a:gd name="connsiteX21" fmla="*/ 861501 w 1624760"/>
              <a:gd name="connsiteY21" fmla="*/ 196483 h 491207"/>
              <a:gd name="connsiteX22" fmla="*/ 884172 w 1624760"/>
              <a:gd name="connsiteY22" fmla="*/ 249382 h 491207"/>
              <a:gd name="connsiteX23" fmla="*/ 899286 w 1624760"/>
              <a:gd name="connsiteY23" fmla="*/ 294724 h 491207"/>
              <a:gd name="connsiteX24" fmla="*/ 914400 w 1624760"/>
              <a:gd name="connsiteY24" fmla="*/ 317395 h 491207"/>
              <a:gd name="connsiteX25" fmla="*/ 937071 w 1624760"/>
              <a:gd name="connsiteY25" fmla="*/ 362737 h 491207"/>
              <a:gd name="connsiteX26" fmla="*/ 959742 w 1624760"/>
              <a:gd name="connsiteY26" fmla="*/ 370294 h 491207"/>
              <a:gd name="connsiteX27" fmla="*/ 982413 w 1624760"/>
              <a:gd name="connsiteY27" fmla="*/ 415636 h 491207"/>
              <a:gd name="connsiteX28" fmla="*/ 1005084 w 1624760"/>
              <a:gd name="connsiteY28" fmla="*/ 430750 h 491207"/>
              <a:gd name="connsiteX29" fmla="*/ 1020198 w 1624760"/>
              <a:gd name="connsiteY29" fmla="*/ 445865 h 491207"/>
              <a:gd name="connsiteX30" fmla="*/ 1133554 w 1624760"/>
              <a:gd name="connsiteY30" fmla="*/ 453422 h 491207"/>
              <a:gd name="connsiteX31" fmla="*/ 1171339 w 1624760"/>
              <a:gd name="connsiteY31" fmla="*/ 460979 h 491207"/>
              <a:gd name="connsiteX32" fmla="*/ 1292251 w 1624760"/>
              <a:gd name="connsiteY32" fmla="*/ 445865 h 491207"/>
              <a:gd name="connsiteX33" fmla="*/ 1337593 w 1624760"/>
              <a:gd name="connsiteY33" fmla="*/ 476093 h 491207"/>
              <a:gd name="connsiteX34" fmla="*/ 1382935 w 1624760"/>
              <a:gd name="connsiteY34" fmla="*/ 491207 h 491207"/>
              <a:gd name="connsiteX35" fmla="*/ 1458506 w 1624760"/>
              <a:gd name="connsiteY35" fmla="*/ 483650 h 491207"/>
              <a:gd name="connsiteX36" fmla="*/ 1466063 w 1624760"/>
              <a:gd name="connsiteY36" fmla="*/ 460979 h 491207"/>
              <a:gd name="connsiteX37" fmla="*/ 1488734 w 1624760"/>
              <a:gd name="connsiteY37" fmla="*/ 445865 h 491207"/>
              <a:gd name="connsiteX38" fmla="*/ 1526519 w 1624760"/>
              <a:gd name="connsiteY38" fmla="*/ 408079 h 491207"/>
              <a:gd name="connsiteX39" fmla="*/ 1571861 w 1624760"/>
              <a:gd name="connsiteY39" fmla="*/ 377851 h 491207"/>
              <a:gd name="connsiteX40" fmla="*/ 1609646 w 1624760"/>
              <a:gd name="connsiteY40" fmla="*/ 385408 h 491207"/>
              <a:gd name="connsiteX41" fmla="*/ 1624760 w 1624760"/>
              <a:gd name="connsiteY41" fmla="*/ 408079 h 49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624760" h="491207">
                <a:moveTo>
                  <a:pt x="0" y="476093"/>
                </a:moveTo>
                <a:cubicBezTo>
                  <a:pt x="25190" y="478612"/>
                  <a:pt x="50549" y="479801"/>
                  <a:pt x="75570" y="483650"/>
                </a:cubicBezTo>
                <a:cubicBezTo>
                  <a:pt x="83443" y="484861"/>
                  <a:pt x="90275" y="491207"/>
                  <a:pt x="98241" y="491207"/>
                </a:cubicBezTo>
                <a:cubicBezTo>
                  <a:pt x="116479" y="491207"/>
                  <a:pt x="140807" y="482056"/>
                  <a:pt x="158697" y="476093"/>
                </a:cubicBezTo>
                <a:cubicBezTo>
                  <a:pt x="188925" y="478612"/>
                  <a:pt x="219116" y="485668"/>
                  <a:pt x="249382" y="483650"/>
                </a:cubicBezTo>
                <a:cubicBezTo>
                  <a:pt x="258444" y="483046"/>
                  <a:pt x="262997" y="469233"/>
                  <a:pt x="272053" y="468536"/>
                </a:cubicBezTo>
                <a:cubicBezTo>
                  <a:pt x="297294" y="466594"/>
                  <a:pt x="322433" y="473574"/>
                  <a:pt x="347623" y="476093"/>
                </a:cubicBezTo>
                <a:cubicBezTo>
                  <a:pt x="435788" y="473574"/>
                  <a:pt x="524429" y="478016"/>
                  <a:pt x="612119" y="468536"/>
                </a:cubicBezTo>
                <a:cubicBezTo>
                  <a:pt x="621149" y="467560"/>
                  <a:pt x="623171" y="453989"/>
                  <a:pt x="627233" y="445865"/>
                </a:cubicBezTo>
                <a:cubicBezTo>
                  <a:pt x="658520" y="383290"/>
                  <a:pt x="606590" y="465492"/>
                  <a:pt x="649904" y="400522"/>
                </a:cubicBezTo>
                <a:cubicBezTo>
                  <a:pt x="652423" y="382889"/>
                  <a:pt x="655107" y="365279"/>
                  <a:pt x="657461" y="347623"/>
                </a:cubicBezTo>
                <a:cubicBezTo>
                  <a:pt x="660145" y="327492"/>
                  <a:pt x="661679" y="307200"/>
                  <a:pt x="665018" y="287167"/>
                </a:cubicBezTo>
                <a:cubicBezTo>
                  <a:pt x="677586" y="211762"/>
                  <a:pt x="667532" y="312383"/>
                  <a:pt x="687689" y="211597"/>
                </a:cubicBezTo>
                <a:cubicBezTo>
                  <a:pt x="691995" y="190066"/>
                  <a:pt x="691679" y="166708"/>
                  <a:pt x="710360" y="151141"/>
                </a:cubicBezTo>
                <a:cubicBezTo>
                  <a:pt x="719014" y="143929"/>
                  <a:pt x="730512" y="141065"/>
                  <a:pt x="740588" y="136027"/>
                </a:cubicBezTo>
                <a:cubicBezTo>
                  <a:pt x="745626" y="130989"/>
                  <a:pt x="751750" y="126840"/>
                  <a:pt x="755702" y="120912"/>
                </a:cubicBezTo>
                <a:cubicBezTo>
                  <a:pt x="772339" y="95956"/>
                  <a:pt x="773419" y="82621"/>
                  <a:pt x="778373" y="52899"/>
                </a:cubicBezTo>
                <a:cubicBezTo>
                  <a:pt x="781301" y="35329"/>
                  <a:pt x="783411" y="17633"/>
                  <a:pt x="785930" y="0"/>
                </a:cubicBezTo>
                <a:cubicBezTo>
                  <a:pt x="790968" y="15114"/>
                  <a:pt x="797181" y="29886"/>
                  <a:pt x="801045" y="45342"/>
                </a:cubicBezTo>
                <a:cubicBezTo>
                  <a:pt x="806083" y="65494"/>
                  <a:pt x="809590" y="86092"/>
                  <a:pt x="816159" y="105798"/>
                </a:cubicBezTo>
                <a:cubicBezTo>
                  <a:pt x="821197" y="120912"/>
                  <a:pt x="822436" y="137885"/>
                  <a:pt x="831273" y="151141"/>
                </a:cubicBezTo>
                <a:lnTo>
                  <a:pt x="861501" y="196483"/>
                </a:lnTo>
                <a:cubicBezTo>
                  <a:pt x="881492" y="276445"/>
                  <a:pt x="854350" y="182283"/>
                  <a:pt x="884172" y="249382"/>
                </a:cubicBezTo>
                <a:cubicBezTo>
                  <a:pt x="890642" y="263940"/>
                  <a:pt x="890449" y="281468"/>
                  <a:pt x="899286" y="294724"/>
                </a:cubicBezTo>
                <a:cubicBezTo>
                  <a:pt x="904324" y="302281"/>
                  <a:pt x="910338" y="309271"/>
                  <a:pt x="914400" y="317395"/>
                </a:cubicBezTo>
                <a:cubicBezTo>
                  <a:pt x="923527" y="335649"/>
                  <a:pt x="919023" y="348299"/>
                  <a:pt x="937071" y="362737"/>
                </a:cubicBezTo>
                <a:cubicBezTo>
                  <a:pt x="943291" y="367713"/>
                  <a:pt x="952185" y="367775"/>
                  <a:pt x="959742" y="370294"/>
                </a:cubicBezTo>
                <a:cubicBezTo>
                  <a:pt x="965888" y="388733"/>
                  <a:pt x="967764" y="400987"/>
                  <a:pt x="982413" y="415636"/>
                </a:cubicBezTo>
                <a:cubicBezTo>
                  <a:pt x="988835" y="422058"/>
                  <a:pt x="997992" y="425076"/>
                  <a:pt x="1005084" y="430750"/>
                </a:cubicBezTo>
                <a:cubicBezTo>
                  <a:pt x="1010648" y="435201"/>
                  <a:pt x="1013181" y="444627"/>
                  <a:pt x="1020198" y="445865"/>
                </a:cubicBezTo>
                <a:cubicBezTo>
                  <a:pt x="1057491" y="452446"/>
                  <a:pt x="1095769" y="450903"/>
                  <a:pt x="1133554" y="453422"/>
                </a:cubicBezTo>
                <a:cubicBezTo>
                  <a:pt x="1146149" y="455941"/>
                  <a:pt x="1158495" y="460979"/>
                  <a:pt x="1171339" y="460979"/>
                </a:cubicBezTo>
                <a:cubicBezTo>
                  <a:pt x="1253018" y="460979"/>
                  <a:pt x="1244365" y="461827"/>
                  <a:pt x="1292251" y="445865"/>
                </a:cubicBezTo>
                <a:cubicBezTo>
                  <a:pt x="1367253" y="470866"/>
                  <a:pt x="1252682" y="428920"/>
                  <a:pt x="1337593" y="476093"/>
                </a:cubicBezTo>
                <a:cubicBezTo>
                  <a:pt x="1351520" y="483830"/>
                  <a:pt x="1382935" y="491207"/>
                  <a:pt x="1382935" y="491207"/>
                </a:cubicBezTo>
                <a:cubicBezTo>
                  <a:pt x="1408125" y="488688"/>
                  <a:pt x="1434714" y="492301"/>
                  <a:pt x="1458506" y="483650"/>
                </a:cubicBezTo>
                <a:cubicBezTo>
                  <a:pt x="1465992" y="480928"/>
                  <a:pt x="1461087" y="467199"/>
                  <a:pt x="1466063" y="460979"/>
                </a:cubicBezTo>
                <a:cubicBezTo>
                  <a:pt x="1471737" y="453887"/>
                  <a:pt x="1481899" y="451846"/>
                  <a:pt x="1488734" y="445865"/>
                </a:cubicBezTo>
                <a:cubicBezTo>
                  <a:pt x="1502139" y="434135"/>
                  <a:pt x="1511698" y="417959"/>
                  <a:pt x="1526519" y="408079"/>
                </a:cubicBezTo>
                <a:lnTo>
                  <a:pt x="1571861" y="377851"/>
                </a:lnTo>
                <a:cubicBezTo>
                  <a:pt x="1584456" y="380370"/>
                  <a:pt x="1598494" y="379035"/>
                  <a:pt x="1609646" y="385408"/>
                </a:cubicBezTo>
                <a:cubicBezTo>
                  <a:pt x="1617532" y="389914"/>
                  <a:pt x="1624760" y="408079"/>
                  <a:pt x="1624760" y="408079"/>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033" name="TextovéPole 1032"/>
          <p:cNvSpPr txBox="1"/>
          <p:nvPr/>
        </p:nvSpPr>
        <p:spPr>
          <a:xfrm>
            <a:off x="5796136" y="5517232"/>
            <a:ext cx="505267" cy="369332"/>
          </a:xfrm>
          <a:prstGeom prst="rect">
            <a:avLst/>
          </a:prstGeom>
          <a:noFill/>
        </p:spPr>
        <p:txBody>
          <a:bodyPr wrap="none" rtlCol="0">
            <a:spAutoFit/>
          </a:bodyPr>
          <a:lstStyle/>
          <a:p>
            <a:r>
              <a:rPr lang="cs-CZ" dirty="0" err="1" smtClean="0"/>
              <a:t>R</a:t>
            </a:r>
            <a:r>
              <a:rPr lang="cs-CZ" baseline="-25000" dirty="0" err="1" smtClean="0"/>
              <a:t>xy</a:t>
            </a:r>
            <a:endParaRPr lang="cs-CZ" dirty="0"/>
          </a:p>
        </p:txBody>
      </p:sp>
      <p:sp>
        <p:nvSpPr>
          <p:cNvPr id="1034" name="TextovéPole 1033"/>
          <p:cNvSpPr txBox="1"/>
          <p:nvPr/>
        </p:nvSpPr>
        <p:spPr>
          <a:xfrm>
            <a:off x="8252271" y="2240800"/>
            <a:ext cx="248786" cy="369332"/>
          </a:xfrm>
          <a:prstGeom prst="rect">
            <a:avLst/>
          </a:prstGeom>
          <a:noFill/>
        </p:spPr>
        <p:txBody>
          <a:bodyPr wrap="none" rtlCol="0">
            <a:spAutoFit/>
          </a:bodyPr>
          <a:lstStyle/>
          <a:p>
            <a:r>
              <a:rPr lang="cs-CZ" dirty="0" smtClean="0"/>
              <a:t>t</a:t>
            </a:r>
            <a:endParaRPr lang="cs-CZ" dirty="0"/>
          </a:p>
        </p:txBody>
      </p:sp>
      <p:sp>
        <p:nvSpPr>
          <p:cNvPr id="1035" name="TextovéPole 1034"/>
          <p:cNvSpPr txBox="1"/>
          <p:nvPr/>
        </p:nvSpPr>
        <p:spPr>
          <a:xfrm>
            <a:off x="8271506" y="3356992"/>
            <a:ext cx="248786" cy="369332"/>
          </a:xfrm>
          <a:prstGeom prst="rect">
            <a:avLst/>
          </a:prstGeom>
          <a:noFill/>
        </p:spPr>
        <p:txBody>
          <a:bodyPr wrap="none" rtlCol="0">
            <a:spAutoFit/>
          </a:bodyPr>
          <a:lstStyle/>
          <a:p>
            <a:r>
              <a:rPr lang="cs-CZ" dirty="0" smtClean="0"/>
              <a:t>t</a:t>
            </a:r>
            <a:endParaRPr lang="cs-CZ" dirty="0"/>
          </a:p>
        </p:txBody>
      </p:sp>
      <p:sp>
        <p:nvSpPr>
          <p:cNvPr id="1036" name="TextovéPole 1035"/>
          <p:cNvSpPr txBox="1"/>
          <p:nvPr/>
        </p:nvSpPr>
        <p:spPr>
          <a:xfrm>
            <a:off x="8252271" y="6030580"/>
            <a:ext cx="248786" cy="369332"/>
          </a:xfrm>
          <a:prstGeom prst="rect">
            <a:avLst/>
          </a:prstGeom>
          <a:noFill/>
        </p:spPr>
        <p:txBody>
          <a:bodyPr wrap="none" rtlCol="0">
            <a:spAutoFit/>
          </a:bodyPr>
          <a:lstStyle/>
          <a:p>
            <a:r>
              <a:rPr lang="cs-CZ" dirty="0" smtClean="0"/>
              <a:t>t</a:t>
            </a:r>
            <a:endParaRPr lang="cs-CZ" dirty="0"/>
          </a:p>
        </p:txBody>
      </p:sp>
      <p:cxnSp>
        <p:nvCxnSpPr>
          <p:cNvPr id="1038" name="Přímá spojnice se šipkou 1037"/>
          <p:cNvCxnSpPr/>
          <p:nvPr/>
        </p:nvCxnSpPr>
        <p:spPr>
          <a:xfrm flipV="1">
            <a:off x="819035" y="4828510"/>
            <a:ext cx="0" cy="1377444"/>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40" name="Přímá spojnice se šipkou 1039"/>
          <p:cNvCxnSpPr/>
          <p:nvPr/>
        </p:nvCxnSpPr>
        <p:spPr>
          <a:xfrm>
            <a:off x="819035" y="6215246"/>
            <a:ext cx="1728192" cy="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44" name="Přímá spojnice 1043"/>
          <p:cNvCxnSpPr/>
          <p:nvPr/>
        </p:nvCxnSpPr>
        <p:spPr>
          <a:xfrm flipV="1">
            <a:off x="819035" y="5013176"/>
            <a:ext cx="1304693" cy="10174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45" name="TextovéPole 1044"/>
          <p:cNvSpPr txBox="1"/>
          <p:nvPr/>
        </p:nvSpPr>
        <p:spPr>
          <a:xfrm>
            <a:off x="395536" y="4509120"/>
            <a:ext cx="1023037" cy="369332"/>
          </a:xfrm>
          <a:prstGeom prst="rect">
            <a:avLst/>
          </a:prstGeom>
          <a:noFill/>
        </p:spPr>
        <p:txBody>
          <a:bodyPr wrap="none" rtlCol="0">
            <a:spAutoFit/>
          </a:bodyPr>
          <a:lstStyle/>
          <a:p>
            <a:r>
              <a:rPr lang="cs-CZ" dirty="0" err="1" smtClean="0"/>
              <a:t>R</a:t>
            </a:r>
            <a:r>
              <a:rPr lang="cs-CZ" baseline="-25000" dirty="0" err="1" smtClean="0"/>
              <a:t>xy</a:t>
            </a:r>
            <a:r>
              <a:rPr lang="cs-CZ" baseline="-25000" dirty="0" smtClean="0"/>
              <a:t> </a:t>
            </a:r>
            <a:r>
              <a:rPr lang="cs-CZ" dirty="0" smtClean="0"/>
              <a:t>(U</a:t>
            </a:r>
            <a:r>
              <a:rPr lang="cs-CZ" baseline="-25000" dirty="0" smtClean="0"/>
              <a:t>xy</a:t>
            </a:r>
            <a:r>
              <a:rPr lang="cs-CZ" dirty="0" smtClean="0"/>
              <a:t>)</a:t>
            </a:r>
            <a:endParaRPr lang="cs-CZ" dirty="0"/>
          </a:p>
        </p:txBody>
      </p:sp>
      <p:sp>
        <p:nvSpPr>
          <p:cNvPr id="1046" name="TextovéPole 1045"/>
          <p:cNvSpPr txBox="1"/>
          <p:nvPr/>
        </p:nvSpPr>
        <p:spPr>
          <a:xfrm>
            <a:off x="2123728" y="6318992"/>
            <a:ext cx="1236236" cy="369332"/>
          </a:xfrm>
          <a:prstGeom prst="rect">
            <a:avLst/>
          </a:prstGeom>
          <a:noFill/>
        </p:spPr>
        <p:txBody>
          <a:bodyPr wrap="none" rtlCol="0">
            <a:spAutoFit/>
          </a:bodyPr>
          <a:lstStyle/>
          <a:p>
            <a:r>
              <a:rPr lang="cs-CZ" dirty="0" err="1" smtClean="0"/>
              <a:t>atoms</a:t>
            </a:r>
            <a:r>
              <a:rPr lang="cs-CZ" dirty="0" smtClean="0"/>
              <a:t>/sec</a:t>
            </a:r>
            <a:endParaRPr lang="cs-CZ" dirty="0"/>
          </a:p>
        </p:txBody>
      </p:sp>
    </p:spTree>
    <p:extLst>
      <p:ext uri="{BB962C8B-B14F-4D97-AF65-F5344CB8AC3E}">
        <p14:creationId xmlns:p14="http://schemas.microsoft.com/office/powerpoint/2010/main" val="4078591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Single </a:t>
            </a:r>
            <a:r>
              <a:rPr lang="cs-CZ" dirty="0" err="1"/>
              <a:t>atoms</a:t>
            </a:r>
            <a:r>
              <a:rPr lang="cs-CZ" dirty="0"/>
              <a:t> </a:t>
            </a:r>
            <a:r>
              <a:rPr lang="cs-CZ" dirty="0" err="1"/>
              <a:t>detection</a:t>
            </a:r>
            <a:endParaRPr lang="cs-CZ" dirty="0"/>
          </a:p>
        </p:txBody>
      </p:sp>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33</a:t>
            </a:fld>
            <a:endParaRPr lang="en-US"/>
          </a:p>
        </p:txBody>
      </p:sp>
      <p:cxnSp>
        <p:nvCxnSpPr>
          <p:cNvPr id="11" name="Přímá spojnice 10"/>
          <p:cNvCxnSpPr/>
          <p:nvPr/>
        </p:nvCxnSpPr>
        <p:spPr>
          <a:xfrm>
            <a:off x="899592" y="1830620"/>
            <a:ext cx="4896544"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899592" y="2708920"/>
            <a:ext cx="4896544"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a:off x="5580112" y="2276872"/>
            <a:ext cx="792088" cy="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6436398" y="1830620"/>
            <a:ext cx="1390124" cy="646331"/>
          </a:xfrm>
          <a:prstGeom prst="rect">
            <a:avLst/>
          </a:prstGeom>
          <a:noFill/>
        </p:spPr>
        <p:txBody>
          <a:bodyPr wrap="none" rtlCol="0">
            <a:spAutoFit/>
          </a:bodyPr>
          <a:lstStyle/>
          <a:p>
            <a:r>
              <a:rPr lang="cs-CZ" dirty="0" smtClean="0"/>
              <a:t>laser </a:t>
            </a:r>
            <a:r>
              <a:rPr lang="cs-CZ" dirty="0" err="1" smtClean="0"/>
              <a:t>beam</a:t>
            </a:r>
            <a:r>
              <a:rPr lang="cs-CZ" dirty="0" smtClean="0"/>
              <a:t>,</a:t>
            </a:r>
            <a:endParaRPr lang="cs-CZ" dirty="0" smtClean="0"/>
          </a:p>
          <a:p>
            <a:r>
              <a:rPr lang="cs-CZ" dirty="0" smtClean="0"/>
              <a:t>          I</a:t>
            </a:r>
            <a:r>
              <a:rPr lang="cs-CZ" dirty="0" smtClean="0">
                <a:latin typeface="Lucida Sans Unicode"/>
                <a:cs typeface="Lucida Sans Unicode"/>
              </a:rPr>
              <a:t>&gt;</a:t>
            </a:r>
            <a:r>
              <a:rPr lang="cs-CZ" dirty="0" err="1" smtClean="0">
                <a:latin typeface="Lucida Sans Unicode"/>
                <a:cs typeface="Lucida Sans Unicode"/>
              </a:rPr>
              <a:t>I</a:t>
            </a:r>
            <a:r>
              <a:rPr lang="cs-CZ" baseline="-25000" dirty="0" err="1" smtClean="0">
                <a:latin typeface="Lucida Sans Unicode"/>
                <a:cs typeface="Lucida Sans Unicode"/>
              </a:rPr>
              <a:t>sat</a:t>
            </a:r>
            <a:endParaRPr lang="cs-CZ" dirty="0"/>
          </a:p>
        </p:txBody>
      </p:sp>
      <p:cxnSp>
        <p:nvCxnSpPr>
          <p:cNvPr id="20" name="Přímá spojnice se šipkou 19"/>
          <p:cNvCxnSpPr/>
          <p:nvPr/>
        </p:nvCxnSpPr>
        <p:spPr>
          <a:xfrm flipV="1">
            <a:off x="1835696" y="1556792"/>
            <a:ext cx="2952328" cy="165618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1805672" y="3028310"/>
            <a:ext cx="697627" cy="369332"/>
          </a:xfrm>
          <a:prstGeom prst="rect">
            <a:avLst/>
          </a:prstGeom>
          <a:noFill/>
        </p:spPr>
        <p:txBody>
          <a:bodyPr wrap="none" rtlCol="0">
            <a:spAutoFit/>
          </a:bodyPr>
          <a:lstStyle/>
          <a:p>
            <a:r>
              <a:rPr lang="cs-CZ" dirty="0" smtClean="0"/>
              <a:t>atom</a:t>
            </a:r>
            <a:endParaRPr lang="cs-CZ" dirty="0"/>
          </a:p>
        </p:txBody>
      </p:sp>
      <p:cxnSp>
        <p:nvCxnSpPr>
          <p:cNvPr id="25" name="Přímá spojnice se šipkou 24"/>
          <p:cNvCxnSpPr/>
          <p:nvPr/>
        </p:nvCxnSpPr>
        <p:spPr>
          <a:xfrm>
            <a:off x="3037378" y="2564904"/>
            <a:ext cx="382494" cy="648072"/>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flipH="1" flipV="1">
            <a:off x="2555776" y="2153785"/>
            <a:ext cx="576064" cy="323166"/>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flipV="1">
            <a:off x="3311860" y="1700808"/>
            <a:ext cx="36004" cy="684076"/>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a:off x="3556382" y="2276871"/>
            <a:ext cx="720080" cy="200079"/>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p:nvPr/>
        </p:nvCxnSpPr>
        <p:spPr>
          <a:xfrm flipH="1">
            <a:off x="3736402" y="1952836"/>
            <a:ext cx="360040" cy="720080"/>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H="1">
            <a:off x="1835696" y="2708920"/>
            <a:ext cx="936104" cy="180020"/>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4139952" y="1916832"/>
            <a:ext cx="864096" cy="72008"/>
          </a:xfrm>
          <a:prstGeom prst="straightConnector1">
            <a:avLst/>
          </a:prstGeom>
          <a:ln w="127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8" name="TextovéPole 37"/>
          <p:cNvSpPr txBox="1"/>
          <p:nvPr/>
        </p:nvSpPr>
        <p:spPr>
          <a:xfrm>
            <a:off x="3358653" y="3028310"/>
            <a:ext cx="825867" cy="369332"/>
          </a:xfrm>
          <a:prstGeom prst="rect">
            <a:avLst/>
          </a:prstGeom>
          <a:noFill/>
        </p:spPr>
        <p:txBody>
          <a:bodyPr wrap="none" rtlCol="0">
            <a:spAutoFit/>
          </a:bodyPr>
          <a:lstStyle/>
          <a:p>
            <a:r>
              <a:rPr lang="cs-CZ" dirty="0" smtClean="0"/>
              <a:t>AF (n)</a:t>
            </a:r>
            <a:endParaRPr lang="cs-CZ" dirty="0"/>
          </a:p>
        </p:txBody>
      </p:sp>
      <p:sp>
        <p:nvSpPr>
          <p:cNvPr id="41" name="TextovéPole 40"/>
          <p:cNvSpPr txBox="1"/>
          <p:nvPr/>
        </p:nvSpPr>
        <p:spPr>
          <a:xfrm>
            <a:off x="4114800" y="2973689"/>
            <a:ext cx="184731" cy="646331"/>
          </a:xfrm>
          <a:prstGeom prst="rect">
            <a:avLst/>
          </a:prstGeom>
          <a:noFill/>
        </p:spPr>
        <p:txBody>
          <a:bodyPr wrap="none" rtlCol="0">
            <a:spAutoFit/>
          </a:bodyPr>
          <a:lstStyle/>
          <a:p>
            <a:endParaRPr lang="cs-CZ" dirty="0" smtClean="0"/>
          </a:p>
          <a:p>
            <a:endParaRPr lang="cs-CZ" dirty="0"/>
          </a:p>
        </p:txBody>
      </p:sp>
      <mc:AlternateContent xmlns:mc="http://schemas.openxmlformats.org/markup-compatibility/2006" xmlns:a14="http://schemas.microsoft.com/office/drawing/2010/main">
        <mc:Choice Requires="a14">
          <p:sp>
            <p:nvSpPr>
              <p:cNvPr id="43" name="TextovéPole 42"/>
              <p:cNvSpPr txBox="1"/>
              <p:nvPr/>
            </p:nvSpPr>
            <p:spPr>
              <a:xfrm>
                <a:off x="745121" y="3626985"/>
                <a:ext cx="1120371" cy="6420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b="0" i="1" smtClean="0">
                              <a:latin typeface="Cambria Math"/>
                            </a:rPr>
                          </m:ctrlPr>
                        </m:accPr>
                        <m:e>
                          <m:r>
                            <a:rPr lang="cs-CZ" b="0" i="1" smtClean="0">
                              <a:latin typeface="Cambria Math"/>
                            </a:rPr>
                            <m:t>𝑛</m:t>
                          </m:r>
                        </m:e>
                      </m:acc>
                      <m:r>
                        <a:rPr lang="cs-CZ" b="0" i="1" smtClean="0">
                          <a:latin typeface="Cambria Math"/>
                        </a:rPr>
                        <m:t>=</m:t>
                      </m:r>
                      <m:f>
                        <m:fPr>
                          <m:ctrlPr>
                            <a:rPr lang="cs-CZ" b="0" i="1" smtClean="0">
                              <a:latin typeface="Cambria Math"/>
                            </a:rPr>
                          </m:ctrlPr>
                        </m:fPr>
                        <m:num>
                          <m:sSub>
                            <m:sSubPr>
                              <m:ctrlPr>
                                <a:rPr lang="cs-CZ" b="0" i="1" smtClean="0">
                                  <a:latin typeface="Cambria Math"/>
                                </a:rPr>
                              </m:ctrlPr>
                            </m:sSubPr>
                            <m:e>
                              <m:r>
                                <a:rPr lang="cs-CZ" b="0" i="1" smtClean="0">
                                  <a:latin typeface="Cambria Math"/>
                                  <a:ea typeface="Cambria Math"/>
                                </a:rPr>
                                <m:t>𝜏</m:t>
                              </m:r>
                            </m:e>
                            <m:sub>
                              <m:r>
                                <a:rPr lang="cs-CZ" b="0" i="1" smtClean="0">
                                  <a:latin typeface="Cambria Math"/>
                                </a:rPr>
                                <m:t>𝑡𝑟</m:t>
                              </m:r>
                            </m:sub>
                          </m:sSub>
                        </m:num>
                        <m:den>
                          <m:sSub>
                            <m:sSubPr>
                              <m:ctrlPr>
                                <a:rPr lang="cs-CZ" b="0" i="1" smtClean="0">
                                  <a:latin typeface="Cambria Math"/>
                                </a:rPr>
                              </m:ctrlPr>
                            </m:sSubPr>
                            <m:e>
                              <m:r>
                                <a:rPr lang="cs-CZ" b="0" i="1" smtClean="0">
                                  <a:latin typeface="Cambria Math"/>
                                </a:rPr>
                                <m:t>2</m:t>
                              </m:r>
                              <m:r>
                                <a:rPr lang="cs-CZ" b="0" i="1" smtClean="0">
                                  <a:latin typeface="Cambria Math"/>
                                  <a:ea typeface="Cambria Math"/>
                                </a:rPr>
                                <m:t>𝜏</m:t>
                              </m:r>
                            </m:e>
                            <m:sub>
                              <m:r>
                                <a:rPr lang="cs-CZ" b="0" i="1" smtClean="0">
                                  <a:latin typeface="Cambria Math"/>
                                </a:rPr>
                                <m:t>𝑠𝑝</m:t>
                              </m:r>
                            </m:sub>
                          </m:sSub>
                        </m:den>
                      </m:f>
                    </m:oMath>
                  </m:oMathPara>
                </a14:m>
                <a:endParaRPr lang="cs-CZ" dirty="0"/>
              </a:p>
            </p:txBody>
          </p:sp>
        </mc:Choice>
        <mc:Fallback xmlns="">
          <p:sp>
            <p:nvSpPr>
              <p:cNvPr id="43" name="TextovéPole 42"/>
              <p:cNvSpPr txBox="1">
                <a:spLocks noRot="1" noChangeAspect="1" noMove="1" noResize="1" noEditPoints="1" noAdjustHandles="1" noChangeArrowheads="1" noChangeShapeType="1" noTextEdit="1"/>
              </p:cNvSpPr>
              <p:nvPr/>
            </p:nvSpPr>
            <p:spPr>
              <a:xfrm>
                <a:off x="745121" y="3626985"/>
                <a:ext cx="1120371" cy="642035"/>
              </a:xfrm>
              <a:prstGeom prst="rect">
                <a:avLst/>
              </a:prstGeom>
              <a:blipFill rotWithShape="1">
                <a:blip r:embed="rId2" cstate="print"/>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452551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The most common random </a:t>
            </a:r>
            <a:r>
              <a:rPr lang="en-US" dirty="0" smtClean="0"/>
              <a:t>processes</a:t>
            </a:r>
            <a:r>
              <a:rPr lang="cs-CZ" dirty="0" smtClean="0"/>
              <a:t>:</a:t>
            </a:r>
            <a:endParaRPr lang="cs-CZ" dirty="0"/>
          </a:p>
        </p:txBody>
      </p:sp>
      <p:sp>
        <p:nvSpPr>
          <p:cNvPr id="6" name="Zástupný symbol pro obsah 5"/>
          <p:cNvSpPr>
            <a:spLocks noGrp="1"/>
          </p:cNvSpPr>
          <p:nvPr>
            <p:ph idx="1"/>
          </p:nvPr>
        </p:nvSpPr>
        <p:spPr>
          <a:xfrm>
            <a:off x="467544" y="1484784"/>
            <a:ext cx="8229600" cy="5040560"/>
          </a:xfrm>
        </p:spPr>
        <p:txBody>
          <a:bodyPr>
            <a:normAutofit fontScale="92500" lnSpcReduction="10000"/>
          </a:bodyPr>
          <a:lstStyle/>
          <a:p>
            <a:r>
              <a:rPr lang="cs-CZ" dirty="0" err="1">
                <a:solidFill>
                  <a:srgbClr val="C00000"/>
                </a:solidFill>
              </a:rPr>
              <a:t>Gaussian</a:t>
            </a:r>
            <a:r>
              <a:rPr lang="cs-CZ" dirty="0">
                <a:solidFill>
                  <a:srgbClr val="C00000"/>
                </a:solidFill>
              </a:rPr>
              <a:t> </a:t>
            </a:r>
            <a:r>
              <a:rPr lang="cs-CZ" dirty="0" err="1">
                <a:solidFill>
                  <a:srgbClr val="C00000"/>
                </a:solidFill>
              </a:rPr>
              <a:t>process</a:t>
            </a:r>
            <a:r>
              <a:rPr lang="cs-CZ" dirty="0">
                <a:solidFill>
                  <a:srgbClr val="C00000"/>
                </a:solidFill>
              </a:rPr>
              <a:t> (</a:t>
            </a:r>
            <a:r>
              <a:rPr lang="cs-CZ" dirty="0" err="1">
                <a:solidFill>
                  <a:srgbClr val="C00000"/>
                </a:solidFill>
              </a:rPr>
              <a:t>continuous</a:t>
            </a:r>
            <a:r>
              <a:rPr lang="cs-CZ" dirty="0">
                <a:solidFill>
                  <a:srgbClr val="C00000"/>
                </a:solidFill>
              </a:rPr>
              <a:t> </a:t>
            </a:r>
            <a:r>
              <a:rPr lang="cs-CZ" dirty="0" err="1" smtClean="0">
                <a:solidFill>
                  <a:srgbClr val="C00000"/>
                </a:solidFill>
              </a:rPr>
              <a:t>variable</a:t>
            </a:r>
            <a:r>
              <a:rPr lang="cs-CZ" dirty="0" smtClean="0">
                <a:solidFill>
                  <a:srgbClr val="C00000"/>
                </a:solidFill>
              </a:rPr>
              <a:t>)</a:t>
            </a:r>
            <a:endParaRPr lang="cs-CZ" dirty="0" smtClean="0">
              <a:solidFill>
                <a:srgbClr val="C00000"/>
              </a:solidFill>
            </a:endParaRPr>
          </a:p>
          <a:p>
            <a:pPr lvl="1">
              <a:spcBef>
                <a:spcPts val="0"/>
              </a:spcBef>
            </a:pPr>
            <a:r>
              <a:rPr lang="cs-CZ" dirty="0" err="1"/>
              <a:t>Brown's</a:t>
            </a:r>
            <a:r>
              <a:rPr lang="cs-CZ" dirty="0"/>
              <a:t> </a:t>
            </a:r>
            <a:r>
              <a:rPr lang="cs-CZ" dirty="0" err="1"/>
              <a:t>movement</a:t>
            </a:r>
            <a:r>
              <a:rPr lang="cs-CZ" dirty="0"/>
              <a:t>,</a:t>
            </a:r>
            <a:endParaRPr lang="cs-CZ" dirty="0" smtClean="0"/>
          </a:p>
          <a:p>
            <a:pPr lvl="1">
              <a:spcBef>
                <a:spcPts val="0"/>
              </a:spcBef>
            </a:pPr>
            <a:r>
              <a:rPr lang="cs-CZ" dirty="0" err="1"/>
              <a:t>diffusion</a:t>
            </a:r>
            <a:r>
              <a:rPr lang="cs-CZ" dirty="0"/>
              <a:t>, </a:t>
            </a:r>
            <a:endParaRPr lang="cs-CZ" dirty="0" smtClean="0"/>
          </a:p>
          <a:p>
            <a:pPr lvl="1">
              <a:spcBef>
                <a:spcPts val="0"/>
              </a:spcBef>
            </a:pPr>
            <a:r>
              <a:rPr lang="cs-CZ" dirty="0" smtClean="0"/>
              <a:t>speed </a:t>
            </a:r>
            <a:r>
              <a:rPr lang="cs-CZ" dirty="0" err="1"/>
              <a:t>of</a:t>
            </a:r>
            <a:r>
              <a:rPr lang="cs-CZ" dirty="0"/>
              <a:t> </a:t>
            </a:r>
            <a:r>
              <a:rPr lang="cs-CZ" dirty="0" err="1"/>
              <a:t>molecules</a:t>
            </a:r>
            <a:r>
              <a:rPr lang="cs-CZ" dirty="0"/>
              <a:t>,</a:t>
            </a:r>
            <a:endParaRPr lang="cs-CZ" dirty="0" smtClean="0"/>
          </a:p>
          <a:p>
            <a:pPr lvl="1">
              <a:spcBef>
                <a:spcPts val="0"/>
              </a:spcBef>
            </a:pPr>
            <a:r>
              <a:rPr lang="cs-CZ" dirty="0" err="1"/>
              <a:t>heat</a:t>
            </a:r>
            <a:r>
              <a:rPr lang="cs-CZ" dirty="0"/>
              <a:t> transfer,</a:t>
            </a:r>
            <a:endParaRPr lang="cs-CZ" dirty="0" smtClean="0"/>
          </a:p>
          <a:p>
            <a:pPr lvl="1">
              <a:spcBef>
                <a:spcPts val="0"/>
              </a:spcBef>
            </a:pPr>
            <a:r>
              <a:rPr lang="cs-CZ" dirty="0" err="1"/>
              <a:t>noise</a:t>
            </a:r>
            <a:r>
              <a:rPr lang="cs-CZ" dirty="0"/>
              <a:t> in </a:t>
            </a:r>
            <a:r>
              <a:rPr lang="cs-CZ" dirty="0" err="1"/>
              <a:t>electr</a:t>
            </a:r>
            <a:r>
              <a:rPr lang="cs-CZ" dirty="0"/>
              <a:t>. </a:t>
            </a:r>
            <a:r>
              <a:rPr lang="cs-CZ" dirty="0" err="1"/>
              <a:t>circuits</a:t>
            </a:r>
            <a:r>
              <a:rPr lang="cs-CZ" dirty="0"/>
              <a:t>,</a:t>
            </a:r>
            <a:endParaRPr lang="cs-CZ" dirty="0" smtClean="0"/>
          </a:p>
          <a:p>
            <a:pPr lvl="1">
              <a:spcBef>
                <a:spcPts val="0"/>
              </a:spcBef>
            </a:pPr>
            <a:r>
              <a:rPr lang="cs-CZ" dirty="0" err="1"/>
              <a:t>pressure</a:t>
            </a:r>
            <a:r>
              <a:rPr lang="cs-CZ" dirty="0"/>
              <a:t> </a:t>
            </a:r>
            <a:r>
              <a:rPr lang="cs-CZ" dirty="0" err="1"/>
              <a:t>fluctuation</a:t>
            </a:r>
            <a:r>
              <a:rPr lang="cs-CZ" dirty="0"/>
              <a:t>,</a:t>
            </a:r>
            <a:endParaRPr lang="cs-CZ" dirty="0" smtClean="0"/>
          </a:p>
          <a:p>
            <a:pPr lvl="1">
              <a:spcBef>
                <a:spcPts val="0"/>
              </a:spcBef>
            </a:pPr>
            <a:r>
              <a:rPr lang="cs-CZ" dirty="0" err="1"/>
              <a:t>electric</a:t>
            </a:r>
            <a:r>
              <a:rPr lang="cs-CZ" dirty="0"/>
              <a:t> </a:t>
            </a:r>
            <a:r>
              <a:rPr lang="cs-CZ" dirty="0" err="1"/>
              <a:t>light</a:t>
            </a:r>
            <a:r>
              <a:rPr lang="cs-CZ" dirty="0"/>
              <a:t> </a:t>
            </a:r>
            <a:r>
              <a:rPr lang="cs-CZ" dirty="0" smtClean="0"/>
              <a:t>intensity</a:t>
            </a:r>
            <a:endParaRPr lang="cs-CZ" dirty="0" smtClean="0"/>
          </a:p>
          <a:p>
            <a:pPr>
              <a:spcBef>
                <a:spcPts val="0"/>
              </a:spcBef>
            </a:pPr>
            <a:r>
              <a:rPr lang="cs-CZ" dirty="0" err="1">
                <a:solidFill>
                  <a:srgbClr val="C00000"/>
                </a:solidFill>
              </a:rPr>
              <a:t>Poisson</a:t>
            </a:r>
            <a:r>
              <a:rPr lang="cs-CZ" dirty="0">
                <a:solidFill>
                  <a:srgbClr val="C00000"/>
                </a:solidFill>
              </a:rPr>
              <a:t> </a:t>
            </a:r>
            <a:r>
              <a:rPr lang="cs-CZ" dirty="0" err="1">
                <a:solidFill>
                  <a:srgbClr val="C00000"/>
                </a:solidFill>
              </a:rPr>
              <a:t>process</a:t>
            </a:r>
            <a:r>
              <a:rPr lang="cs-CZ" dirty="0">
                <a:solidFill>
                  <a:srgbClr val="C00000"/>
                </a:solidFill>
              </a:rPr>
              <a:t> (</a:t>
            </a:r>
            <a:r>
              <a:rPr lang="cs-CZ" dirty="0" err="1">
                <a:solidFill>
                  <a:srgbClr val="C00000"/>
                </a:solidFill>
              </a:rPr>
              <a:t>discrete</a:t>
            </a:r>
            <a:r>
              <a:rPr lang="cs-CZ" dirty="0">
                <a:solidFill>
                  <a:srgbClr val="C00000"/>
                </a:solidFill>
              </a:rPr>
              <a:t> </a:t>
            </a:r>
            <a:r>
              <a:rPr lang="cs-CZ" dirty="0" err="1">
                <a:solidFill>
                  <a:srgbClr val="C00000"/>
                </a:solidFill>
              </a:rPr>
              <a:t>variable</a:t>
            </a:r>
            <a:r>
              <a:rPr lang="cs-CZ" dirty="0">
                <a:solidFill>
                  <a:srgbClr val="C00000"/>
                </a:solidFill>
              </a:rPr>
              <a:t>)</a:t>
            </a:r>
            <a:endParaRPr lang="cs-CZ" dirty="0" smtClean="0">
              <a:solidFill>
                <a:srgbClr val="C00000"/>
              </a:solidFill>
            </a:endParaRPr>
          </a:p>
          <a:p>
            <a:pPr lvl="1">
              <a:spcBef>
                <a:spcPts val="0"/>
              </a:spcBef>
            </a:pPr>
            <a:r>
              <a:rPr lang="cs-CZ" dirty="0" err="1"/>
              <a:t>radioactive</a:t>
            </a:r>
            <a:r>
              <a:rPr lang="cs-CZ" dirty="0"/>
              <a:t> </a:t>
            </a:r>
            <a:r>
              <a:rPr lang="cs-CZ" dirty="0" err="1"/>
              <a:t>decay</a:t>
            </a:r>
            <a:r>
              <a:rPr lang="cs-CZ" dirty="0"/>
              <a:t>,</a:t>
            </a:r>
            <a:endParaRPr lang="cs-CZ" dirty="0" smtClean="0"/>
          </a:p>
          <a:p>
            <a:pPr lvl="1">
              <a:spcBef>
                <a:spcPts val="0"/>
              </a:spcBef>
            </a:pPr>
            <a:r>
              <a:rPr lang="cs-CZ" dirty="0" err="1"/>
              <a:t>insurance</a:t>
            </a:r>
            <a:r>
              <a:rPr lang="cs-CZ" dirty="0"/>
              <a:t> </a:t>
            </a:r>
            <a:r>
              <a:rPr lang="cs-CZ" dirty="0" err="1"/>
              <a:t>events</a:t>
            </a:r>
            <a:r>
              <a:rPr lang="cs-CZ" dirty="0"/>
              <a:t>,</a:t>
            </a:r>
            <a:endParaRPr lang="cs-CZ" dirty="0" smtClean="0"/>
          </a:p>
          <a:p>
            <a:pPr lvl="1">
              <a:spcBef>
                <a:spcPts val="0"/>
              </a:spcBef>
            </a:pPr>
            <a:r>
              <a:rPr lang="cs-CZ" dirty="0" err="1"/>
              <a:t>defects</a:t>
            </a:r>
            <a:r>
              <a:rPr lang="cs-CZ" dirty="0"/>
              <a:t>, </a:t>
            </a:r>
            <a:r>
              <a:rPr lang="cs-CZ" dirty="0" err="1"/>
              <a:t>scrap</a:t>
            </a:r>
            <a:r>
              <a:rPr lang="cs-CZ" dirty="0"/>
              <a:t>,</a:t>
            </a:r>
            <a:endParaRPr lang="cs-CZ" dirty="0" smtClean="0"/>
          </a:p>
          <a:p>
            <a:pPr lvl="1">
              <a:spcBef>
                <a:spcPts val="0"/>
              </a:spcBef>
            </a:pPr>
            <a:r>
              <a:rPr lang="cs-CZ" dirty="0" err="1"/>
              <a:t>traffic</a:t>
            </a:r>
            <a:r>
              <a:rPr lang="cs-CZ" dirty="0"/>
              <a:t> </a:t>
            </a:r>
            <a:r>
              <a:rPr lang="cs-CZ" dirty="0" err="1"/>
              <a:t>jams</a:t>
            </a:r>
            <a:r>
              <a:rPr lang="cs-CZ" dirty="0"/>
              <a:t>,</a:t>
            </a:r>
            <a:endParaRPr lang="cs-CZ" dirty="0" smtClean="0"/>
          </a:p>
          <a:p>
            <a:pPr lvl="1">
              <a:spcBef>
                <a:spcPts val="0"/>
              </a:spcBef>
            </a:pPr>
            <a:r>
              <a:rPr lang="cs-CZ" dirty="0" err="1">
                <a:solidFill>
                  <a:srgbClr val="C00000"/>
                </a:solidFill>
              </a:rPr>
              <a:t>fluctuations</a:t>
            </a:r>
            <a:r>
              <a:rPr lang="cs-CZ" dirty="0">
                <a:solidFill>
                  <a:srgbClr val="C00000"/>
                </a:solidFill>
              </a:rPr>
              <a:t> in </a:t>
            </a:r>
            <a:r>
              <a:rPr lang="cs-CZ" dirty="0" err="1" smtClean="0">
                <a:solidFill>
                  <a:srgbClr val="C00000"/>
                </a:solidFill>
              </a:rPr>
              <a:t>density</a:t>
            </a:r>
            <a:r>
              <a:rPr lang="cs-CZ" dirty="0" smtClean="0">
                <a:solidFill>
                  <a:srgbClr val="C00000"/>
                </a:solidFill>
              </a:rPr>
              <a:t> </a:t>
            </a:r>
            <a:r>
              <a:rPr lang="cs-CZ" dirty="0" err="1" smtClean="0">
                <a:solidFill>
                  <a:srgbClr val="C00000"/>
                </a:solidFill>
              </a:rPr>
              <a:t>of</a:t>
            </a:r>
            <a:r>
              <a:rPr lang="cs-CZ" dirty="0" smtClean="0">
                <a:solidFill>
                  <a:srgbClr val="C00000"/>
                </a:solidFill>
              </a:rPr>
              <a:t> </a:t>
            </a:r>
            <a:r>
              <a:rPr lang="cs-CZ" dirty="0" err="1" smtClean="0">
                <a:solidFill>
                  <a:srgbClr val="C00000"/>
                </a:solidFill>
              </a:rPr>
              <a:t>atomic</a:t>
            </a:r>
            <a:r>
              <a:rPr lang="cs-CZ" dirty="0" smtClean="0">
                <a:solidFill>
                  <a:srgbClr val="C00000"/>
                </a:solidFill>
              </a:rPr>
              <a:t> (</a:t>
            </a:r>
            <a:r>
              <a:rPr lang="cs-CZ" dirty="0" err="1" smtClean="0">
                <a:solidFill>
                  <a:srgbClr val="C00000"/>
                </a:solidFill>
              </a:rPr>
              <a:t>molecules</a:t>
            </a:r>
            <a:r>
              <a:rPr lang="cs-CZ" dirty="0" smtClean="0">
                <a:solidFill>
                  <a:srgbClr val="C00000"/>
                </a:solidFill>
              </a:rPr>
              <a:t>),</a:t>
            </a:r>
            <a:endParaRPr lang="cs-CZ" dirty="0" smtClean="0">
              <a:solidFill>
                <a:srgbClr val="C00000"/>
              </a:solidFill>
            </a:endParaRPr>
          </a:p>
          <a:p>
            <a:pPr lvl="1">
              <a:spcBef>
                <a:spcPts val="0"/>
              </a:spcBef>
            </a:pPr>
            <a:r>
              <a:rPr lang="cs-CZ" dirty="0"/>
              <a:t>shot </a:t>
            </a:r>
            <a:r>
              <a:rPr lang="cs-CZ" dirty="0" err="1"/>
              <a:t>noise</a:t>
            </a:r>
            <a:r>
              <a:rPr lang="cs-CZ" dirty="0"/>
              <a:t>, </a:t>
            </a:r>
            <a:endParaRPr lang="cs-CZ" dirty="0" smtClean="0"/>
          </a:p>
          <a:p>
            <a:pPr lvl="1">
              <a:spcBef>
                <a:spcPts val="0"/>
              </a:spcBef>
            </a:pPr>
            <a:r>
              <a:rPr lang="cs-CZ" dirty="0" err="1">
                <a:solidFill>
                  <a:srgbClr val="C00000"/>
                </a:solidFill>
              </a:rPr>
              <a:t>photodetection</a:t>
            </a:r>
            <a:r>
              <a:rPr lang="cs-CZ" dirty="0">
                <a:solidFill>
                  <a:srgbClr val="C00000"/>
                </a:solidFill>
              </a:rPr>
              <a:t>,</a:t>
            </a:r>
            <a:endParaRPr lang="cs-CZ" dirty="0" smtClean="0">
              <a:solidFill>
                <a:srgbClr val="C00000"/>
              </a:solidFill>
            </a:endParaRPr>
          </a:p>
          <a:p>
            <a:pPr lvl="1">
              <a:spcBef>
                <a:spcPts val="0"/>
              </a:spcBef>
            </a:pPr>
            <a:r>
              <a:rPr lang="cs-CZ" dirty="0">
                <a:solidFill>
                  <a:srgbClr val="C00000"/>
                </a:solidFill>
              </a:rPr>
              <a:t>standard </a:t>
            </a:r>
            <a:r>
              <a:rPr lang="cs-CZ" dirty="0" err="1">
                <a:solidFill>
                  <a:srgbClr val="C00000"/>
                </a:solidFill>
              </a:rPr>
              <a:t>quantum</a:t>
            </a:r>
            <a:r>
              <a:rPr lang="cs-CZ" dirty="0">
                <a:solidFill>
                  <a:srgbClr val="C00000"/>
                </a:solidFill>
              </a:rPr>
              <a:t> </a:t>
            </a:r>
            <a:r>
              <a:rPr lang="cs-CZ" dirty="0" err="1">
                <a:solidFill>
                  <a:srgbClr val="C00000"/>
                </a:solidFill>
              </a:rPr>
              <a:t>noise</a:t>
            </a:r>
            <a:endParaRPr lang="cs-CZ" dirty="0"/>
          </a:p>
          <a:p>
            <a:endParaRPr lang="cs-CZ" dirty="0"/>
          </a:p>
        </p:txBody>
      </p:sp>
      <p:sp>
        <p:nvSpPr>
          <p:cNvPr id="3" name="Zástupný symbol pro datum 2"/>
          <p:cNvSpPr>
            <a:spLocks noGrp="1"/>
          </p:cNvSpPr>
          <p:nvPr>
            <p:ph type="dt" sz="half" idx="10"/>
          </p:nvPr>
        </p:nvSpPr>
        <p:spPr/>
        <p:txBody>
          <a:bodyPr/>
          <a:lstStyle/>
          <a:p>
            <a:r>
              <a:rPr lang="en-US" smtClean="0"/>
              <a:t>2010</a:t>
            </a:r>
            <a:endParaRPr lang="en-US"/>
          </a:p>
        </p:txBody>
      </p:sp>
      <p:sp>
        <p:nvSpPr>
          <p:cNvPr id="4" name="Zástupný symbol pro zápatí 3"/>
          <p:cNvSpPr>
            <a:spLocks noGrp="1"/>
          </p:cNvSpPr>
          <p:nvPr>
            <p:ph type="ftr" sz="quarter" idx="11"/>
          </p:nvPr>
        </p:nvSpPr>
        <p:spPr/>
        <p:txBody>
          <a:bodyPr/>
          <a:lstStyle/>
          <a:p>
            <a:pPr algn="r"/>
            <a:r>
              <a:rPr lang="en-US" smtClean="0"/>
              <a:t>prof. Otruba</a:t>
            </a:r>
            <a:endParaRPr lang="en-US" dirty="0"/>
          </a:p>
        </p:txBody>
      </p:sp>
      <p:sp>
        <p:nvSpPr>
          <p:cNvPr id="5" name="Zástupný symbol pro číslo snímku 4"/>
          <p:cNvSpPr>
            <a:spLocks noGrp="1"/>
          </p:cNvSpPr>
          <p:nvPr>
            <p:ph type="sldNum" sz="quarter" idx="12"/>
          </p:nvPr>
        </p:nvSpPr>
        <p:spPr/>
        <p:txBody>
          <a:bodyPr/>
          <a:lstStyle/>
          <a:p>
            <a:fld id="{0CFEC368-1D7A-4F81-ABF6-AE0E36BAF64C}" type="slidenum">
              <a:rPr lang="en-US" smtClean="0"/>
              <a:pPr/>
              <a:t>34</a:t>
            </a:fld>
            <a:endParaRPr lang="en-US"/>
          </a:p>
        </p:txBody>
      </p:sp>
    </p:spTree>
    <p:extLst>
      <p:ext uri="{BB962C8B-B14F-4D97-AF65-F5344CB8AC3E}">
        <p14:creationId xmlns:p14="http://schemas.microsoft.com/office/powerpoint/2010/main" val="2492127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Correlation</a:t>
            </a:r>
            <a:r>
              <a:rPr lang="cs-CZ" dirty="0"/>
              <a:t> </a:t>
            </a:r>
            <a:r>
              <a:rPr lang="cs-CZ" dirty="0" err="1"/>
              <a:t>of</a:t>
            </a:r>
            <a:r>
              <a:rPr lang="cs-CZ" dirty="0"/>
              <a:t> </a:t>
            </a:r>
            <a:r>
              <a:rPr lang="cs-CZ" dirty="0" err="1"/>
              <a:t>random</a:t>
            </a:r>
            <a:r>
              <a:rPr lang="cs-CZ" dirty="0"/>
              <a:t> </a:t>
            </a:r>
            <a:r>
              <a:rPr lang="cs-CZ" dirty="0" err="1"/>
              <a:t>variables</a:t>
            </a:r>
            <a:endParaRPr lang="cs-CZ" dirty="0"/>
          </a:p>
        </p:txBody>
      </p:sp>
      <p:sp>
        <p:nvSpPr>
          <p:cNvPr id="6" name="Zástupný symbol pro obsah 5"/>
          <p:cNvSpPr>
            <a:spLocks noGrp="1"/>
          </p:cNvSpPr>
          <p:nvPr>
            <p:ph idx="1"/>
          </p:nvPr>
        </p:nvSpPr>
        <p:spPr>
          <a:xfrm>
            <a:off x="323528" y="1412776"/>
            <a:ext cx="8496944" cy="5064224"/>
          </a:xfrm>
        </p:spPr>
        <p:txBody>
          <a:bodyPr>
            <a:normAutofit/>
          </a:bodyPr>
          <a:lstStyle/>
          <a:p>
            <a:r>
              <a:rPr lang="en-US" dirty="0"/>
              <a:t>The mean </a:t>
            </a:r>
            <a:r>
              <a:rPr lang="cs-CZ" dirty="0" smtClean="0">
                <a:cs typeface="Arial"/>
              </a:rPr>
              <a:t>‹</a:t>
            </a:r>
            <a:r>
              <a:rPr lang="en-US" dirty="0" err="1" smtClean="0"/>
              <a:t>xy</a:t>
            </a:r>
            <a:r>
              <a:rPr lang="cs-CZ" dirty="0" smtClean="0">
                <a:cs typeface="Arial"/>
              </a:rPr>
              <a:t>›</a:t>
            </a:r>
            <a:r>
              <a:rPr lang="en-US" dirty="0" smtClean="0"/>
              <a:t> </a:t>
            </a:r>
            <a:r>
              <a:rPr lang="en-US" dirty="0"/>
              <a:t>of the product of two independent quantities is equal to the product of their mean values </a:t>
            </a:r>
            <a:r>
              <a:rPr lang="cs-CZ" dirty="0" smtClean="0">
                <a:cs typeface="Arial"/>
              </a:rPr>
              <a:t>‹</a:t>
            </a:r>
            <a:r>
              <a:rPr lang="cs-CZ" dirty="0" smtClean="0">
                <a:cs typeface="Arial"/>
              </a:rPr>
              <a:t>x› ‹y› </a:t>
            </a:r>
            <a:r>
              <a:rPr lang="cs-CZ" dirty="0" smtClean="0">
                <a:latin typeface="Arial"/>
                <a:cs typeface="Arial"/>
              </a:rPr>
              <a:t>→ </a:t>
            </a:r>
            <a:r>
              <a:rPr lang="cs-CZ" dirty="0">
                <a:solidFill>
                  <a:srgbClr val="FF0000"/>
                </a:solidFill>
                <a:cs typeface="Arial"/>
              </a:rPr>
              <a:t>‹</a:t>
            </a:r>
            <a:r>
              <a:rPr lang="cs-CZ" dirty="0" err="1">
                <a:solidFill>
                  <a:srgbClr val="FF0000"/>
                </a:solidFill>
                <a:cs typeface="Arial"/>
              </a:rPr>
              <a:t>xy</a:t>
            </a:r>
            <a:r>
              <a:rPr lang="cs-CZ" dirty="0" smtClean="0">
                <a:solidFill>
                  <a:srgbClr val="FF0000"/>
                </a:solidFill>
                <a:cs typeface="Arial"/>
              </a:rPr>
              <a:t>›-‹</a:t>
            </a:r>
            <a:r>
              <a:rPr lang="cs-CZ" dirty="0" err="1">
                <a:solidFill>
                  <a:srgbClr val="FF0000"/>
                </a:solidFill>
                <a:cs typeface="Arial"/>
              </a:rPr>
              <a:t>x</a:t>
            </a:r>
            <a:r>
              <a:rPr lang="cs-CZ" dirty="0" err="1" smtClean="0">
                <a:solidFill>
                  <a:srgbClr val="FF0000"/>
                </a:solidFill>
                <a:cs typeface="Arial"/>
              </a:rPr>
              <a:t>›‹</a:t>
            </a:r>
            <a:r>
              <a:rPr lang="cs-CZ" dirty="0" err="1">
                <a:solidFill>
                  <a:srgbClr val="FF0000"/>
                </a:solidFill>
                <a:cs typeface="Arial"/>
              </a:rPr>
              <a:t>y</a:t>
            </a:r>
            <a:r>
              <a:rPr lang="cs-CZ" dirty="0" smtClean="0">
                <a:solidFill>
                  <a:srgbClr val="FF0000"/>
                </a:solidFill>
                <a:cs typeface="Arial"/>
              </a:rPr>
              <a:t>›=</a:t>
            </a:r>
            <a:r>
              <a:rPr lang="cs-CZ" b="1" dirty="0" smtClean="0">
                <a:solidFill>
                  <a:srgbClr val="FF0000"/>
                </a:solidFill>
                <a:cs typeface="Arial"/>
              </a:rPr>
              <a:t>0</a:t>
            </a:r>
            <a:r>
              <a:rPr lang="cs-CZ" dirty="0" smtClean="0">
                <a:solidFill>
                  <a:srgbClr val="FF0000"/>
                </a:solidFill>
                <a:cs typeface="Arial"/>
              </a:rPr>
              <a:t> </a:t>
            </a:r>
          </a:p>
          <a:p>
            <a:r>
              <a:rPr lang="en-US" dirty="0">
                <a:cs typeface="Arial"/>
              </a:rPr>
              <a:t>The degree of dependence or </a:t>
            </a:r>
            <a:r>
              <a:rPr lang="en-US" dirty="0">
                <a:solidFill>
                  <a:srgbClr val="0070C0"/>
                </a:solidFill>
                <a:cs typeface="Arial"/>
              </a:rPr>
              <a:t>correlation</a:t>
            </a:r>
            <a:r>
              <a:rPr lang="en-US" dirty="0">
                <a:cs typeface="Arial"/>
              </a:rPr>
              <a:t> </a:t>
            </a:r>
            <a:r>
              <a:rPr lang="cs-CZ" dirty="0" smtClean="0">
                <a:solidFill>
                  <a:srgbClr val="0070C0"/>
                </a:solidFill>
                <a:cs typeface="Arial"/>
              </a:rPr>
              <a:t>C(</a:t>
            </a:r>
            <a:r>
              <a:rPr lang="cs-CZ" dirty="0" err="1" smtClean="0">
                <a:solidFill>
                  <a:srgbClr val="0070C0"/>
                </a:solidFill>
                <a:cs typeface="Arial"/>
              </a:rPr>
              <a:t>x;y</a:t>
            </a:r>
            <a:r>
              <a:rPr lang="cs-CZ" dirty="0" smtClean="0">
                <a:solidFill>
                  <a:srgbClr val="0070C0"/>
                </a:solidFill>
                <a:cs typeface="Arial"/>
              </a:rPr>
              <a:t>) </a:t>
            </a:r>
            <a:r>
              <a:rPr lang="en-US" dirty="0">
                <a:cs typeface="Arial"/>
              </a:rPr>
              <a:t>is defined by the </a:t>
            </a:r>
            <a:r>
              <a:rPr lang="en-US" dirty="0" smtClean="0">
                <a:cs typeface="Arial"/>
              </a:rPr>
              <a:t>relation</a:t>
            </a:r>
            <a:r>
              <a:rPr lang="cs-CZ" dirty="0" smtClean="0">
                <a:cs typeface="Arial"/>
              </a:rPr>
              <a:t>:</a:t>
            </a:r>
            <a:endParaRPr lang="cs-CZ" dirty="0" smtClean="0">
              <a:cs typeface="Arial"/>
            </a:endParaRPr>
          </a:p>
          <a:p>
            <a:pPr marL="274320" lvl="1" indent="0">
              <a:buNone/>
            </a:pPr>
            <a:r>
              <a:rPr lang="cs-CZ" dirty="0">
                <a:cs typeface="Arial"/>
              </a:rPr>
              <a:t>	</a:t>
            </a:r>
            <a:r>
              <a:rPr lang="cs-CZ" dirty="0" smtClean="0">
                <a:cs typeface="Arial"/>
              </a:rPr>
              <a:t>	</a:t>
            </a:r>
            <a:r>
              <a:rPr lang="cs-CZ" sz="2400" dirty="0">
                <a:solidFill>
                  <a:srgbClr val="FF0000"/>
                </a:solidFill>
                <a:latin typeface="Arial"/>
                <a:cs typeface="Arial"/>
              </a:rPr>
              <a:t>C(</a:t>
            </a:r>
            <a:r>
              <a:rPr lang="cs-CZ" sz="2400" dirty="0" err="1">
                <a:solidFill>
                  <a:srgbClr val="FF0000"/>
                </a:solidFill>
                <a:latin typeface="Arial"/>
                <a:cs typeface="Arial"/>
              </a:rPr>
              <a:t>x;y</a:t>
            </a:r>
            <a:r>
              <a:rPr lang="cs-CZ" sz="2400" dirty="0">
                <a:solidFill>
                  <a:srgbClr val="FF0000"/>
                </a:solidFill>
                <a:latin typeface="Arial"/>
                <a:cs typeface="Arial"/>
              </a:rPr>
              <a:t>) ≡ ‹</a:t>
            </a:r>
            <a:r>
              <a:rPr lang="cs-CZ" sz="2400" dirty="0" err="1">
                <a:solidFill>
                  <a:srgbClr val="FF0000"/>
                </a:solidFill>
                <a:latin typeface="Arial"/>
                <a:cs typeface="Arial"/>
              </a:rPr>
              <a:t>xy</a:t>
            </a:r>
            <a:r>
              <a:rPr lang="cs-CZ" sz="2400" dirty="0">
                <a:solidFill>
                  <a:srgbClr val="FF0000"/>
                </a:solidFill>
                <a:latin typeface="Arial"/>
                <a:cs typeface="Arial"/>
              </a:rPr>
              <a:t>›-‹</a:t>
            </a:r>
            <a:r>
              <a:rPr lang="cs-CZ" sz="2400" dirty="0" err="1">
                <a:solidFill>
                  <a:srgbClr val="FF0000"/>
                </a:solidFill>
                <a:latin typeface="Arial"/>
                <a:cs typeface="Arial"/>
              </a:rPr>
              <a:t>x›‹</a:t>
            </a:r>
            <a:r>
              <a:rPr lang="cs-CZ" sz="2400" dirty="0" err="1" smtClean="0">
                <a:solidFill>
                  <a:srgbClr val="FF0000"/>
                </a:solidFill>
                <a:latin typeface="Arial"/>
                <a:cs typeface="Arial"/>
              </a:rPr>
              <a:t>y</a:t>
            </a:r>
            <a:r>
              <a:rPr lang="cs-CZ" sz="2400" dirty="0" smtClean="0">
                <a:solidFill>
                  <a:srgbClr val="FF0000"/>
                </a:solidFill>
                <a:latin typeface="Arial"/>
                <a:cs typeface="Arial"/>
              </a:rPr>
              <a:t>›</a:t>
            </a:r>
          </a:p>
          <a:p>
            <a:pPr marL="274320" lvl="1" indent="0">
              <a:buNone/>
            </a:pPr>
            <a:r>
              <a:rPr lang="cs-CZ" sz="2400" dirty="0" err="1">
                <a:solidFill>
                  <a:srgbClr val="0070C0"/>
                </a:solidFill>
                <a:cs typeface="Arial"/>
              </a:rPr>
              <a:t>Correlation</a:t>
            </a:r>
            <a:r>
              <a:rPr lang="cs-CZ" sz="2400" dirty="0">
                <a:solidFill>
                  <a:srgbClr val="0070C0"/>
                </a:solidFill>
                <a:cs typeface="Arial"/>
              </a:rPr>
              <a:t> </a:t>
            </a:r>
            <a:r>
              <a:rPr lang="cs-CZ" sz="2400" dirty="0" err="1">
                <a:solidFill>
                  <a:srgbClr val="0070C0"/>
                </a:solidFill>
                <a:cs typeface="Arial"/>
              </a:rPr>
              <a:t>of</a:t>
            </a:r>
            <a:r>
              <a:rPr lang="cs-CZ" sz="2400" dirty="0">
                <a:solidFill>
                  <a:srgbClr val="0070C0"/>
                </a:solidFill>
                <a:cs typeface="Arial"/>
              </a:rPr>
              <a:t> </a:t>
            </a:r>
            <a:r>
              <a:rPr lang="cs-CZ" sz="2400" dirty="0" err="1">
                <a:solidFill>
                  <a:srgbClr val="0070C0"/>
                </a:solidFill>
                <a:cs typeface="Arial"/>
              </a:rPr>
              <a:t>fluctuations</a:t>
            </a:r>
            <a:r>
              <a:rPr lang="cs-CZ" sz="2400" dirty="0">
                <a:solidFill>
                  <a:srgbClr val="0070C0"/>
                </a:solidFill>
                <a:cs typeface="Arial"/>
              </a:rPr>
              <a:t> C(</a:t>
            </a:r>
            <a:r>
              <a:rPr lang="el-GR" sz="2400" dirty="0">
                <a:solidFill>
                  <a:srgbClr val="0070C0"/>
                </a:solidFill>
                <a:cs typeface="Arial"/>
              </a:rPr>
              <a:t>Δ</a:t>
            </a:r>
            <a:r>
              <a:rPr lang="cs-CZ" sz="2400" dirty="0">
                <a:solidFill>
                  <a:srgbClr val="0070C0"/>
                </a:solidFill>
                <a:cs typeface="Arial"/>
              </a:rPr>
              <a:t>x;</a:t>
            </a:r>
            <a:r>
              <a:rPr lang="el-GR" sz="2400" dirty="0">
                <a:solidFill>
                  <a:srgbClr val="0070C0"/>
                </a:solidFill>
                <a:cs typeface="Arial"/>
              </a:rPr>
              <a:t>Δ</a:t>
            </a:r>
            <a:r>
              <a:rPr lang="cs-CZ" sz="2400" dirty="0">
                <a:solidFill>
                  <a:srgbClr val="0070C0"/>
                </a:solidFill>
                <a:cs typeface="Arial"/>
              </a:rPr>
              <a:t>y</a:t>
            </a:r>
            <a:r>
              <a:rPr lang="cs-CZ" sz="2400" dirty="0" smtClean="0">
                <a:solidFill>
                  <a:srgbClr val="0070C0"/>
                </a:solidFill>
                <a:cs typeface="Arial"/>
              </a:rPr>
              <a:t>):</a:t>
            </a:r>
          </a:p>
          <a:p>
            <a:pPr marL="274320" lvl="1" indent="0">
              <a:buNone/>
            </a:pPr>
            <a:r>
              <a:rPr lang="cs-CZ" sz="2400" b="1" i="1" dirty="0" smtClean="0">
                <a:cs typeface="Arial"/>
              </a:rPr>
              <a:t>		</a:t>
            </a:r>
            <a:r>
              <a:rPr lang="el-GR" sz="2400" dirty="0">
                <a:cs typeface="Arial"/>
              </a:rPr>
              <a:t>Δ</a:t>
            </a:r>
            <a:r>
              <a:rPr lang="cs-CZ" sz="2400" dirty="0" smtClean="0">
                <a:cs typeface="Arial"/>
              </a:rPr>
              <a:t>x</a:t>
            </a:r>
            <a:r>
              <a:rPr lang="cs-CZ" sz="2400" dirty="0">
                <a:cs typeface="Arial"/>
              </a:rPr>
              <a:t> </a:t>
            </a:r>
            <a:r>
              <a:rPr lang="cs-CZ" sz="2400" dirty="0" smtClean="0">
                <a:cs typeface="Arial"/>
              </a:rPr>
              <a:t>≡ x - ‹</a:t>
            </a:r>
            <a:r>
              <a:rPr lang="cs-CZ" sz="2400" dirty="0">
                <a:cs typeface="Arial"/>
              </a:rPr>
              <a:t>x</a:t>
            </a:r>
            <a:r>
              <a:rPr lang="cs-CZ" sz="2400" dirty="0" smtClean="0">
                <a:cs typeface="Arial"/>
              </a:rPr>
              <a:t>›; </a:t>
            </a:r>
            <a:r>
              <a:rPr lang="el-GR" sz="2400" dirty="0" smtClean="0">
                <a:cs typeface="Arial"/>
              </a:rPr>
              <a:t>Δ</a:t>
            </a:r>
            <a:r>
              <a:rPr lang="cs-CZ" sz="2400" dirty="0" smtClean="0">
                <a:cs typeface="Arial"/>
              </a:rPr>
              <a:t>y</a:t>
            </a:r>
            <a:r>
              <a:rPr lang="cs-CZ" sz="2400" dirty="0">
                <a:cs typeface="Arial"/>
              </a:rPr>
              <a:t> ≡ </a:t>
            </a:r>
            <a:r>
              <a:rPr lang="cs-CZ" sz="2400" dirty="0" smtClean="0">
                <a:cs typeface="Arial"/>
              </a:rPr>
              <a:t>y </a:t>
            </a:r>
            <a:r>
              <a:rPr lang="cs-CZ" sz="2400" dirty="0">
                <a:cs typeface="Arial"/>
              </a:rPr>
              <a:t>- </a:t>
            </a:r>
            <a:r>
              <a:rPr lang="cs-CZ" sz="2400" dirty="0" smtClean="0">
                <a:cs typeface="Arial"/>
              </a:rPr>
              <a:t>‹y›</a:t>
            </a:r>
          </a:p>
          <a:p>
            <a:pPr marL="274320" lvl="1" indent="0">
              <a:buNone/>
            </a:pPr>
            <a:r>
              <a:rPr lang="en-US" sz="2400" dirty="0">
                <a:cs typeface="Arial"/>
              </a:rPr>
              <a:t>the fluctuations of the relevant variables and because</a:t>
            </a:r>
            <a:r>
              <a:rPr lang="cs-CZ" sz="2400" dirty="0">
                <a:cs typeface="Arial"/>
              </a:rPr>
              <a:t>	</a:t>
            </a:r>
            <a:r>
              <a:rPr lang="cs-CZ" sz="2400" dirty="0" smtClean="0">
                <a:cs typeface="Arial"/>
              </a:rPr>
              <a:t>	</a:t>
            </a:r>
            <a:r>
              <a:rPr lang="cs-CZ" sz="2400" dirty="0">
                <a:cs typeface="Arial"/>
              </a:rPr>
              <a:t> </a:t>
            </a:r>
            <a:r>
              <a:rPr lang="cs-CZ" sz="2400" dirty="0" smtClean="0">
                <a:cs typeface="Arial"/>
              </a:rPr>
              <a:t>‹</a:t>
            </a:r>
            <a:r>
              <a:rPr lang="el-GR" sz="2400" dirty="0" smtClean="0">
                <a:cs typeface="Arial"/>
              </a:rPr>
              <a:t>Δ</a:t>
            </a:r>
            <a:r>
              <a:rPr lang="cs-CZ" sz="2400" dirty="0" smtClean="0">
                <a:cs typeface="Arial"/>
              </a:rPr>
              <a:t>x› = 0;  ‹</a:t>
            </a:r>
            <a:r>
              <a:rPr lang="el-GR" sz="2400" dirty="0" smtClean="0">
                <a:cs typeface="Arial"/>
              </a:rPr>
              <a:t>Δ</a:t>
            </a:r>
            <a:r>
              <a:rPr lang="cs-CZ" sz="2400" dirty="0" smtClean="0">
                <a:cs typeface="Arial"/>
              </a:rPr>
              <a:t>y› = 0</a:t>
            </a:r>
          </a:p>
          <a:p>
            <a:pPr marL="274320" lvl="1" indent="0">
              <a:buNone/>
            </a:pPr>
            <a:r>
              <a:rPr lang="cs-CZ" sz="2400" dirty="0" err="1" smtClean="0">
                <a:cs typeface="Arial"/>
              </a:rPr>
              <a:t>therefore</a:t>
            </a:r>
            <a:r>
              <a:rPr lang="cs-CZ" sz="2400" dirty="0" smtClean="0">
                <a:cs typeface="Arial"/>
              </a:rPr>
              <a:t> </a:t>
            </a:r>
            <a:r>
              <a:rPr lang="cs-CZ" sz="2400" dirty="0">
                <a:cs typeface="Arial"/>
              </a:rPr>
              <a:t>C(</a:t>
            </a:r>
            <a:r>
              <a:rPr lang="el-GR" sz="2400" dirty="0">
                <a:cs typeface="Arial"/>
              </a:rPr>
              <a:t>Δ</a:t>
            </a:r>
            <a:r>
              <a:rPr lang="cs-CZ" sz="2400" dirty="0">
                <a:cs typeface="Arial"/>
              </a:rPr>
              <a:t>x;</a:t>
            </a:r>
            <a:r>
              <a:rPr lang="el-GR" sz="2400" dirty="0">
                <a:cs typeface="Arial"/>
              </a:rPr>
              <a:t>Δ</a:t>
            </a:r>
            <a:r>
              <a:rPr lang="cs-CZ" sz="2400" dirty="0">
                <a:cs typeface="Arial"/>
              </a:rPr>
              <a:t>y) = ‹</a:t>
            </a:r>
            <a:r>
              <a:rPr lang="el-GR" sz="2400" dirty="0">
                <a:cs typeface="Arial"/>
              </a:rPr>
              <a:t>Δ</a:t>
            </a:r>
            <a:r>
              <a:rPr lang="cs-CZ" sz="2400" dirty="0" smtClean="0">
                <a:cs typeface="Arial"/>
              </a:rPr>
              <a:t>x.</a:t>
            </a:r>
            <a:r>
              <a:rPr lang="el-GR" sz="2400" dirty="0" smtClean="0">
                <a:cs typeface="Arial"/>
              </a:rPr>
              <a:t>Δ</a:t>
            </a:r>
            <a:r>
              <a:rPr lang="cs-CZ" sz="2400" dirty="0">
                <a:cs typeface="Arial"/>
              </a:rPr>
              <a:t>y› - ‹</a:t>
            </a:r>
            <a:r>
              <a:rPr lang="el-GR" sz="2400" dirty="0">
                <a:cs typeface="Arial"/>
              </a:rPr>
              <a:t>Δ</a:t>
            </a:r>
            <a:r>
              <a:rPr lang="cs-CZ" sz="2400" dirty="0">
                <a:cs typeface="Arial"/>
              </a:rPr>
              <a:t>x›‹</a:t>
            </a:r>
            <a:r>
              <a:rPr lang="el-GR" sz="2400" dirty="0">
                <a:cs typeface="Arial"/>
              </a:rPr>
              <a:t>Δ</a:t>
            </a:r>
            <a:r>
              <a:rPr lang="cs-CZ" sz="2400" dirty="0">
                <a:cs typeface="Arial"/>
              </a:rPr>
              <a:t>y› = ‹</a:t>
            </a:r>
            <a:r>
              <a:rPr lang="cs-CZ" sz="2400" dirty="0" err="1">
                <a:cs typeface="Arial"/>
              </a:rPr>
              <a:t>xy</a:t>
            </a:r>
            <a:r>
              <a:rPr lang="cs-CZ" sz="2400" dirty="0">
                <a:cs typeface="Arial"/>
              </a:rPr>
              <a:t>›-‹</a:t>
            </a:r>
            <a:r>
              <a:rPr lang="cs-CZ" sz="2400" dirty="0" err="1">
                <a:cs typeface="Arial"/>
              </a:rPr>
              <a:t>x›‹y</a:t>
            </a:r>
            <a:r>
              <a:rPr lang="cs-CZ" sz="2400" dirty="0" smtClean="0">
                <a:cs typeface="Arial"/>
              </a:rPr>
              <a:t>› </a:t>
            </a:r>
            <a:r>
              <a:rPr lang="cs-CZ" sz="2400" dirty="0">
                <a:cs typeface="Arial"/>
              </a:rPr>
              <a:t>and so</a:t>
            </a:r>
            <a:endParaRPr lang="cs-CZ" sz="2400" dirty="0" smtClean="0">
              <a:cs typeface="Arial"/>
            </a:endParaRPr>
          </a:p>
          <a:p>
            <a:pPr marL="274320" lvl="1" indent="0">
              <a:buNone/>
            </a:pPr>
            <a:r>
              <a:rPr lang="cs-CZ" sz="2400" dirty="0">
                <a:cs typeface="Arial"/>
              </a:rPr>
              <a:t>	</a:t>
            </a:r>
            <a:r>
              <a:rPr lang="cs-CZ" sz="2400" dirty="0" smtClean="0">
                <a:cs typeface="Arial"/>
              </a:rPr>
              <a:t>	</a:t>
            </a:r>
            <a:r>
              <a:rPr lang="cs-CZ" sz="2400" dirty="0">
                <a:cs typeface="Arial"/>
              </a:rPr>
              <a:t> </a:t>
            </a:r>
            <a:r>
              <a:rPr lang="cs-CZ" sz="2400" dirty="0">
                <a:solidFill>
                  <a:srgbClr val="FF0000"/>
                </a:solidFill>
                <a:cs typeface="Arial"/>
              </a:rPr>
              <a:t>C(</a:t>
            </a:r>
            <a:r>
              <a:rPr lang="el-GR" sz="2400" dirty="0">
                <a:solidFill>
                  <a:srgbClr val="FF0000"/>
                </a:solidFill>
                <a:cs typeface="Arial"/>
              </a:rPr>
              <a:t>Δ</a:t>
            </a:r>
            <a:r>
              <a:rPr lang="cs-CZ" sz="2400" dirty="0">
                <a:solidFill>
                  <a:srgbClr val="FF0000"/>
                </a:solidFill>
                <a:cs typeface="Arial"/>
              </a:rPr>
              <a:t>x;</a:t>
            </a:r>
            <a:r>
              <a:rPr lang="el-GR" sz="2400" dirty="0">
                <a:solidFill>
                  <a:srgbClr val="FF0000"/>
                </a:solidFill>
                <a:cs typeface="Arial"/>
              </a:rPr>
              <a:t>Δ</a:t>
            </a:r>
            <a:r>
              <a:rPr lang="cs-CZ" sz="2400" dirty="0">
                <a:solidFill>
                  <a:srgbClr val="FF0000"/>
                </a:solidFill>
                <a:cs typeface="Arial"/>
              </a:rPr>
              <a:t>y) </a:t>
            </a:r>
            <a:r>
              <a:rPr lang="cs-CZ" sz="2400" dirty="0" smtClean="0">
                <a:solidFill>
                  <a:srgbClr val="FF0000"/>
                </a:solidFill>
                <a:cs typeface="Arial"/>
              </a:rPr>
              <a:t>= C(</a:t>
            </a:r>
            <a:r>
              <a:rPr lang="cs-CZ" sz="2400" dirty="0" err="1" smtClean="0">
                <a:solidFill>
                  <a:srgbClr val="FF0000"/>
                </a:solidFill>
                <a:cs typeface="Arial"/>
              </a:rPr>
              <a:t>x;y</a:t>
            </a:r>
            <a:r>
              <a:rPr lang="cs-CZ" sz="2400" dirty="0" smtClean="0">
                <a:solidFill>
                  <a:srgbClr val="FF0000"/>
                </a:solidFill>
                <a:cs typeface="Arial"/>
              </a:rPr>
              <a:t>)</a:t>
            </a:r>
            <a:endParaRPr lang="cs-CZ" sz="2400" dirty="0">
              <a:solidFill>
                <a:srgbClr val="FF0000"/>
              </a:solidFill>
              <a:cs typeface="Arial"/>
            </a:endParaRPr>
          </a:p>
          <a:p>
            <a:pPr marL="274320" lvl="1" indent="0">
              <a:buNone/>
            </a:pPr>
            <a:endParaRPr lang="cs-CZ" sz="2400" dirty="0">
              <a:cs typeface="Arial"/>
            </a:endParaRPr>
          </a:p>
          <a:p>
            <a:pPr marL="274320" lvl="1" indent="0">
              <a:buNone/>
            </a:pPr>
            <a:endParaRPr lang="cs-CZ" sz="2400" dirty="0">
              <a:solidFill>
                <a:srgbClr val="FF0000"/>
              </a:solidFill>
              <a:latin typeface="Arial"/>
              <a:cs typeface="Arial"/>
            </a:endParaRPr>
          </a:p>
          <a:p>
            <a:pPr marL="274320" lvl="1" indent="0">
              <a:buNone/>
            </a:pPr>
            <a:endParaRPr lang="cs-CZ" sz="2400" dirty="0">
              <a:solidFill>
                <a:srgbClr val="FF0000"/>
              </a:solidFill>
              <a:latin typeface="Arial"/>
              <a:cs typeface="Arial"/>
            </a:endParaRPr>
          </a:p>
        </p:txBody>
      </p:sp>
      <p:sp>
        <p:nvSpPr>
          <p:cNvPr id="3" name="Zástupný symbol pro datum 2"/>
          <p:cNvSpPr>
            <a:spLocks noGrp="1"/>
          </p:cNvSpPr>
          <p:nvPr>
            <p:ph type="dt" sz="half" idx="10"/>
          </p:nvPr>
        </p:nvSpPr>
        <p:spPr/>
        <p:txBody>
          <a:bodyPr/>
          <a:lstStyle/>
          <a:p>
            <a:r>
              <a:rPr lang="en-US" smtClean="0"/>
              <a:t>2010</a:t>
            </a:r>
            <a:endParaRPr lang="en-US"/>
          </a:p>
        </p:txBody>
      </p:sp>
      <p:sp>
        <p:nvSpPr>
          <p:cNvPr id="4" name="Zástupný symbol pro zápatí 3"/>
          <p:cNvSpPr>
            <a:spLocks noGrp="1"/>
          </p:cNvSpPr>
          <p:nvPr>
            <p:ph type="ftr" sz="quarter" idx="11"/>
          </p:nvPr>
        </p:nvSpPr>
        <p:spPr/>
        <p:txBody>
          <a:bodyPr/>
          <a:lstStyle/>
          <a:p>
            <a:pPr algn="r"/>
            <a:r>
              <a:rPr lang="en-US" smtClean="0"/>
              <a:t>prof. Otruba</a:t>
            </a:r>
            <a:endParaRPr lang="en-US" dirty="0"/>
          </a:p>
        </p:txBody>
      </p:sp>
      <p:sp>
        <p:nvSpPr>
          <p:cNvPr id="5" name="Zástupný symbol pro číslo snímku 4"/>
          <p:cNvSpPr>
            <a:spLocks noGrp="1"/>
          </p:cNvSpPr>
          <p:nvPr>
            <p:ph type="sldNum" sz="quarter" idx="12"/>
          </p:nvPr>
        </p:nvSpPr>
        <p:spPr/>
        <p:txBody>
          <a:bodyPr/>
          <a:lstStyle/>
          <a:p>
            <a:fld id="{0CFEC368-1D7A-4F81-ABF6-AE0E36BAF64C}" type="slidenum">
              <a:rPr lang="en-US" smtClean="0"/>
              <a:pPr/>
              <a:t>35</a:t>
            </a:fld>
            <a:endParaRPr lang="en-US"/>
          </a:p>
        </p:txBody>
      </p:sp>
    </p:spTree>
    <p:extLst>
      <p:ext uri="{BB962C8B-B14F-4D97-AF65-F5344CB8AC3E}">
        <p14:creationId xmlns:p14="http://schemas.microsoft.com/office/powerpoint/2010/main" val="3615998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Discrete</a:t>
            </a:r>
            <a:r>
              <a:rPr lang="cs-CZ" dirty="0"/>
              <a:t> </a:t>
            </a:r>
            <a:r>
              <a:rPr lang="cs-CZ" dirty="0" err="1"/>
              <a:t>random</a:t>
            </a:r>
            <a:r>
              <a:rPr lang="cs-CZ" dirty="0"/>
              <a:t> </a:t>
            </a:r>
            <a:r>
              <a:rPr lang="cs-CZ" dirty="0" err="1"/>
              <a:t>process</a:t>
            </a:r>
            <a:endParaRPr lang="cs-CZ" dirty="0"/>
          </a:p>
        </p:txBody>
      </p:sp>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36</a:t>
            </a:fld>
            <a:endParaRPr lang="en-US"/>
          </a:p>
        </p:txBody>
      </p:sp>
      <p:sp>
        <p:nvSpPr>
          <p:cNvPr id="7" name="Obdélník 6"/>
          <p:cNvSpPr/>
          <p:nvPr/>
        </p:nvSpPr>
        <p:spPr>
          <a:xfrm>
            <a:off x="526416" y="1558533"/>
            <a:ext cx="5032615" cy="646331"/>
          </a:xfrm>
          <a:prstGeom prst="rect">
            <a:avLst/>
          </a:prstGeom>
        </p:spPr>
        <p:txBody>
          <a:bodyPr wrap="square">
            <a:spAutoFit/>
          </a:bodyPr>
          <a:lstStyle/>
          <a:p>
            <a:r>
              <a:rPr lang="en-US" dirty="0" smtClean="0"/>
              <a:t>probability </a:t>
            </a:r>
            <a:r>
              <a:rPr lang="en-US" dirty="0"/>
              <a:t>of the impulse is proportional to time</a:t>
            </a:r>
            <a:r>
              <a:rPr lang="cs-CZ" dirty="0" smtClean="0"/>
              <a:t> </a:t>
            </a:r>
            <a:r>
              <a:rPr lang="cs-CZ" b="1" dirty="0" err="1">
                <a:solidFill>
                  <a:srgbClr val="C00000"/>
                </a:solidFill>
              </a:rPr>
              <a:t>Poisson</a:t>
            </a:r>
            <a:r>
              <a:rPr lang="cs-CZ" b="1" dirty="0">
                <a:solidFill>
                  <a:srgbClr val="C00000"/>
                </a:solidFill>
              </a:rPr>
              <a:t> </a:t>
            </a:r>
            <a:r>
              <a:rPr lang="cs-CZ" b="1" dirty="0" err="1">
                <a:solidFill>
                  <a:srgbClr val="C00000"/>
                </a:solidFill>
              </a:rPr>
              <a:t>process</a:t>
            </a:r>
            <a:endParaRPr lang="cs-CZ" dirty="0">
              <a:solidFill>
                <a:srgbClr val="C00000"/>
              </a:solidFill>
            </a:endParaRPr>
          </a:p>
        </p:txBody>
      </p:sp>
      <p:sp>
        <p:nvSpPr>
          <p:cNvPr id="9" name="Obdélník 8"/>
          <p:cNvSpPr/>
          <p:nvPr/>
        </p:nvSpPr>
        <p:spPr>
          <a:xfrm>
            <a:off x="3457679" y="2204864"/>
            <a:ext cx="1513556" cy="369332"/>
          </a:xfrm>
          <a:prstGeom prst="rect">
            <a:avLst/>
          </a:prstGeom>
        </p:spPr>
        <p:txBody>
          <a:bodyPr wrap="none">
            <a:spAutoFit/>
          </a:bodyPr>
          <a:lstStyle/>
          <a:p>
            <a:r>
              <a:rPr lang="cs-CZ" dirty="0"/>
              <a:t>p(n) </a:t>
            </a:r>
            <a:r>
              <a:rPr lang="cs-CZ" dirty="0">
                <a:latin typeface="Symbol" pitchFamily="18" charset="2"/>
              </a:rPr>
              <a:t>»</a:t>
            </a:r>
            <a:r>
              <a:rPr lang="cs-CZ" dirty="0"/>
              <a:t> </a:t>
            </a:r>
            <a:r>
              <a:rPr lang="cs-CZ" dirty="0" err="1">
                <a:latin typeface="Symbol" pitchFamily="18" charset="2"/>
              </a:rPr>
              <a:t>á</a:t>
            </a:r>
            <a:r>
              <a:rPr lang="cs-CZ" dirty="0" err="1"/>
              <a:t>n</a:t>
            </a:r>
            <a:r>
              <a:rPr lang="cs-CZ" dirty="0" err="1">
                <a:latin typeface="Symbol" pitchFamily="18" charset="2"/>
              </a:rPr>
              <a:t>ń</a:t>
            </a:r>
            <a:r>
              <a:rPr lang="cs-CZ" baseline="30000" dirty="0" err="1"/>
              <a:t>n</a:t>
            </a:r>
            <a:r>
              <a:rPr lang="cs-CZ" baseline="30000" dirty="0"/>
              <a:t> </a:t>
            </a:r>
            <a:r>
              <a:rPr lang="cs-CZ" dirty="0"/>
              <a:t>/n!</a:t>
            </a:r>
          </a:p>
        </p:txBody>
      </p:sp>
      <p:sp>
        <p:nvSpPr>
          <p:cNvPr id="11" name="Line 2"/>
          <p:cNvSpPr>
            <a:spLocks noChangeShapeType="1"/>
          </p:cNvSpPr>
          <p:nvPr/>
        </p:nvSpPr>
        <p:spPr bwMode="auto">
          <a:xfrm>
            <a:off x="2093248" y="3659525"/>
            <a:ext cx="6511200" cy="0"/>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12" name="Line 3"/>
          <p:cNvSpPr>
            <a:spLocks noChangeShapeType="1"/>
          </p:cNvSpPr>
          <p:nvPr/>
        </p:nvSpPr>
        <p:spPr bwMode="auto">
          <a:xfrm>
            <a:off x="2093248"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13" name="Line 4"/>
          <p:cNvSpPr>
            <a:spLocks noChangeShapeType="1"/>
          </p:cNvSpPr>
          <p:nvPr/>
        </p:nvSpPr>
        <p:spPr bwMode="auto">
          <a:xfrm>
            <a:off x="5885485"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14" name="Line 5"/>
          <p:cNvSpPr>
            <a:spLocks noChangeShapeType="1"/>
          </p:cNvSpPr>
          <p:nvPr/>
        </p:nvSpPr>
        <p:spPr bwMode="auto">
          <a:xfrm>
            <a:off x="4812211"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15" name="Line 6"/>
          <p:cNvSpPr>
            <a:spLocks noChangeShapeType="1"/>
          </p:cNvSpPr>
          <p:nvPr/>
        </p:nvSpPr>
        <p:spPr bwMode="auto">
          <a:xfrm>
            <a:off x="2665661"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16" name="Line 7"/>
          <p:cNvSpPr>
            <a:spLocks noChangeShapeType="1"/>
          </p:cNvSpPr>
          <p:nvPr/>
        </p:nvSpPr>
        <p:spPr bwMode="auto">
          <a:xfrm>
            <a:off x="4025143"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17" name="Line 8"/>
          <p:cNvSpPr>
            <a:spLocks noChangeShapeType="1"/>
          </p:cNvSpPr>
          <p:nvPr/>
        </p:nvSpPr>
        <p:spPr bwMode="auto">
          <a:xfrm>
            <a:off x="4454453"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18" name="Line 9"/>
          <p:cNvSpPr>
            <a:spLocks noChangeShapeType="1"/>
          </p:cNvSpPr>
          <p:nvPr/>
        </p:nvSpPr>
        <p:spPr bwMode="auto">
          <a:xfrm>
            <a:off x="2880316"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19" name="Line 10"/>
          <p:cNvSpPr>
            <a:spLocks noChangeShapeType="1"/>
          </p:cNvSpPr>
          <p:nvPr/>
        </p:nvSpPr>
        <p:spPr bwMode="auto">
          <a:xfrm>
            <a:off x="8389793"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20" name="Line 11"/>
          <p:cNvSpPr>
            <a:spLocks noChangeShapeType="1"/>
          </p:cNvSpPr>
          <p:nvPr/>
        </p:nvSpPr>
        <p:spPr bwMode="auto">
          <a:xfrm>
            <a:off x="7602725"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21" name="Line 12"/>
          <p:cNvSpPr>
            <a:spLocks noChangeShapeType="1"/>
          </p:cNvSpPr>
          <p:nvPr/>
        </p:nvSpPr>
        <p:spPr bwMode="auto">
          <a:xfrm>
            <a:off x="5384624"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22" name="Line 13"/>
          <p:cNvSpPr>
            <a:spLocks noChangeShapeType="1"/>
          </p:cNvSpPr>
          <p:nvPr/>
        </p:nvSpPr>
        <p:spPr bwMode="auto">
          <a:xfrm>
            <a:off x="6243244"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23" name="Line 14"/>
          <p:cNvSpPr>
            <a:spLocks noChangeShapeType="1"/>
          </p:cNvSpPr>
          <p:nvPr/>
        </p:nvSpPr>
        <p:spPr bwMode="auto">
          <a:xfrm>
            <a:off x="6672554"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24" name="Line 15"/>
          <p:cNvSpPr>
            <a:spLocks noChangeShapeType="1"/>
          </p:cNvSpPr>
          <p:nvPr/>
        </p:nvSpPr>
        <p:spPr bwMode="auto">
          <a:xfrm>
            <a:off x="3238075"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25" name="Line 16"/>
          <p:cNvSpPr>
            <a:spLocks noChangeShapeType="1"/>
          </p:cNvSpPr>
          <p:nvPr/>
        </p:nvSpPr>
        <p:spPr bwMode="auto">
          <a:xfrm>
            <a:off x="5241521"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26" name="Line 17"/>
          <p:cNvSpPr>
            <a:spLocks noChangeShapeType="1"/>
          </p:cNvSpPr>
          <p:nvPr/>
        </p:nvSpPr>
        <p:spPr bwMode="auto">
          <a:xfrm>
            <a:off x="8103586"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27" name="Text Box 33"/>
          <p:cNvSpPr txBox="1">
            <a:spLocks noChangeArrowheads="1"/>
          </p:cNvSpPr>
          <p:nvPr/>
        </p:nvSpPr>
        <p:spPr bwMode="auto">
          <a:xfrm>
            <a:off x="519112" y="2852936"/>
            <a:ext cx="3448678" cy="40229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r>
              <a:rPr lang="cs-CZ" dirty="0" err="1"/>
              <a:t>Poisson</a:t>
            </a:r>
            <a:r>
              <a:rPr lang="cs-CZ" dirty="0"/>
              <a:t> </a:t>
            </a:r>
            <a:r>
              <a:rPr lang="cs-CZ" dirty="0" err="1"/>
              <a:t>process</a:t>
            </a:r>
            <a:r>
              <a:rPr lang="cs-CZ" dirty="0"/>
              <a:t> </a:t>
            </a:r>
            <a:r>
              <a:rPr lang="cs-CZ" dirty="0" smtClean="0">
                <a:solidFill>
                  <a:srgbClr val="CC0000"/>
                </a:solidFill>
                <a:latin typeface="Symbol" pitchFamily="18" charset="2"/>
              </a:rPr>
              <a:t>á</a:t>
            </a:r>
            <a:r>
              <a:rPr lang="cs-CZ" dirty="0" smtClean="0">
                <a:solidFill>
                  <a:srgbClr val="CC0000"/>
                </a:solidFill>
              </a:rPr>
              <a:t>(</a:t>
            </a:r>
            <a:r>
              <a:rPr lang="cs-CZ" dirty="0" err="1" smtClean="0">
                <a:solidFill>
                  <a:srgbClr val="CC0000"/>
                </a:solidFill>
                <a:latin typeface="Symbol" pitchFamily="18" charset="2"/>
              </a:rPr>
              <a:t>D</a:t>
            </a:r>
            <a:r>
              <a:rPr lang="cs-CZ" dirty="0" err="1" smtClean="0">
                <a:solidFill>
                  <a:srgbClr val="CC0000"/>
                </a:solidFill>
              </a:rPr>
              <a:t>n</a:t>
            </a:r>
            <a:r>
              <a:rPr lang="cs-CZ" dirty="0" smtClean="0">
                <a:solidFill>
                  <a:srgbClr val="CC0000"/>
                </a:solidFill>
              </a:rPr>
              <a:t>)</a:t>
            </a:r>
            <a:r>
              <a:rPr lang="cs-CZ" baseline="30000" dirty="0" err="1" smtClean="0">
                <a:solidFill>
                  <a:srgbClr val="CC0000"/>
                </a:solidFill>
              </a:rPr>
              <a:t>2</a:t>
            </a:r>
            <a:r>
              <a:rPr lang="cs-CZ" dirty="0" err="1" smtClean="0">
                <a:solidFill>
                  <a:srgbClr val="CC0000"/>
                </a:solidFill>
                <a:latin typeface="Symbol" pitchFamily="18" charset="2"/>
              </a:rPr>
              <a:t>ń</a:t>
            </a:r>
            <a:r>
              <a:rPr lang="cs-CZ" baseline="-25000" dirty="0" smtClean="0">
                <a:solidFill>
                  <a:srgbClr val="CC0000"/>
                </a:solidFill>
              </a:rPr>
              <a:t> </a:t>
            </a:r>
            <a:r>
              <a:rPr lang="cs-CZ" dirty="0">
                <a:solidFill>
                  <a:srgbClr val="CC0000"/>
                </a:solidFill>
              </a:rPr>
              <a:t>= </a:t>
            </a:r>
            <a:r>
              <a:rPr lang="cs-CZ" dirty="0" err="1">
                <a:solidFill>
                  <a:srgbClr val="CC0000"/>
                </a:solidFill>
                <a:latin typeface="Symbol" pitchFamily="18" charset="2"/>
              </a:rPr>
              <a:t>á</a:t>
            </a:r>
            <a:r>
              <a:rPr lang="cs-CZ" dirty="0" err="1">
                <a:solidFill>
                  <a:srgbClr val="CC0000"/>
                </a:solidFill>
              </a:rPr>
              <a:t>n</a:t>
            </a:r>
            <a:r>
              <a:rPr lang="cs-CZ" dirty="0" err="1">
                <a:solidFill>
                  <a:srgbClr val="CC0000"/>
                </a:solidFill>
                <a:latin typeface="Symbol" pitchFamily="18" charset="2"/>
              </a:rPr>
              <a:t>ń</a:t>
            </a:r>
            <a:endParaRPr lang="cs-CZ" dirty="0"/>
          </a:p>
        </p:txBody>
      </p:sp>
      <p:sp>
        <p:nvSpPr>
          <p:cNvPr id="28" name="Line 35"/>
          <p:cNvSpPr>
            <a:spLocks noChangeShapeType="1"/>
          </p:cNvSpPr>
          <p:nvPr/>
        </p:nvSpPr>
        <p:spPr bwMode="auto">
          <a:xfrm>
            <a:off x="6958760" y="330104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29" name="Line 51"/>
          <p:cNvSpPr>
            <a:spLocks noChangeShapeType="1"/>
          </p:cNvSpPr>
          <p:nvPr/>
        </p:nvSpPr>
        <p:spPr bwMode="auto">
          <a:xfrm>
            <a:off x="2093248" y="4717053"/>
            <a:ext cx="6511200" cy="0"/>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30" name="Line 52"/>
          <p:cNvSpPr>
            <a:spLocks noChangeShapeType="1"/>
          </p:cNvSpPr>
          <p:nvPr/>
        </p:nvSpPr>
        <p:spPr bwMode="auto">
          <a:xfrm>
            <a:off x="2093248"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31" name="Line 53"/>
          <p:cNvSpPr>
            <a:spLocks noChangeShapeType="1"/>
          </p:cNvSpPr>
          <p:nvPr/>
        </p:nvSpPr>
        <p:spPr bwMode="auto">
          <a:xfrm>
            <a:off x="6028589"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32" name="Line 54"/>
          <p:cNvSpPr>
            <a:spLocks noChangeShapeType="1"/>
          </p:cNvSpPr>
          <p:nvPr/>
        </p:nvSpPr>
        <p:spPr bwMode="auto">
          <a:xfrm>
            <a:off x="4812211"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33" name="Line 55"/>
          <p:cNvSpPr>
            <a:spLocks noChangeShapeType="1"/>
          </p:cNvSpPr>
          <p:nvPr/>
        </p:nvSpPr>
        <p:spPr bwMode="auto">
          <a:xfrm>
            <a:off x="2665661"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34" name="Line 56"/>
          <p:cNvSpPr>
            <a:spLocks noChangeShapeType="1"/>
          </p:cNvSpPr>
          <p:nvPr/>
        </p:nvSpPr>
        <p:spPr bwMode="auto">
          <a:xfrm>
            <a:off x="4025143"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35" name="Line 57"/>
          <p:cNvSpPr>
            <a:spLocks noChangeShapeType="1"/>
          </p:cNvSpPr>
          <p:nvPr/>
        </p:nvSpPr>
        <p:spPr bwMode="auto">
          <a:xfrm>
            <a:off x="4454453"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36" name="Line 58"/>
          <p:cNvSpPr>
            <a:spLocks noChangeShapeType="1"/>
          </p:cNvSpPr>
          <p:nvPr/>
        </p:nvSpPr>
        <p:spPr bwMode="auto">
          <a:xfrm>
            <a:off x="2880316"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37" name="Line 59"/>
          <p:cNvSpPr>
            <a:spLocks noChangeShapeType="1"/>
          </p:cNvSpPr>
          <p:nvPr/>
        </p:nvSpPr>
        <p:spPr bwMode="auto">
          <a:xfrm>
            <a:off x="8389793"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38" name="Line 60"/>
          <p:cNvSpPr>
            <a:spLocks noChangeShapeType="1"/>
          </p:cNvSpPr>
          <p:nvPr/>
        </p:nvSpPr>
        <p:spPr bwMode="auto">
          <a:xfrm>
            <a:off x="7888932"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39" name="Line 61"/>
          <p:cNvSpPr>
            <a:spLocks noChangeShapeType="1"/>
          </p:cNvSpPr>
          <p:nvPr/>
        </p:nvSpPr>
        <p:spPr bwMode="auto">
          <a:xfrm>
            <a:off x="5384624"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40" name="Line 62"/>
          <p:cNvSpPr>
            <a:spLocks noChangeShapeType="1"/>
          </p:cNvSpPr>
          <p:nvPr/>
        </p:nvSpPr>
        <p:spPr bwMode="auto">
          <a:xfrm>
            <a:off x="6243244"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41" name="Line 63"/>
          <p:cNvSpPr>
            <a:spLocks noChangeShapeType="1"/>
          </p:cNvSpPr>
          <p:nvPr/>
        </p:nvSpPr>
        <p:spPr bwMode="auto">
          <a:xfrm>
            <a:off x="6672554"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42" name="Line 64"/>
          <p:cNvSpPr>
            <a:spLocks noChangeShapeType="1"/>
          </p:cNvSpPr>
          <p:nvPr/>
        </p:nvSpPr>
        <p:spPr bwMode="auto">
          <a:xfrm>
            <a:off x="3094971"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43" name="Line 65"/>
          <p:cNvSpPr>
            <a:spLocks noChangeShapeType="1"/>
          </p:cNvSpPr>
          <p:nvPr/>
        </p:nvSpPr>
        <p:spPr bwMode="auto">
          <a:xfrm>
            <a:off x="4740659"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44" name="Line 66"/>
          <p:cNvSpPr>
            <a:spLocks noChangeShapeType="1"/>
          </p:cNvSpPr>
          <p:nvPr/>
        </p:nvSpPr>
        <p:spPr bwMode="auto">
          <a:xfrm>
            <a:off x="8103586"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45" name="Text Box 67"/>
          <p:cNvSpPr txBox="1">
            <a:spLocks noChangeArrowheads="1"/>
          </p:cNvSpPr>
          <p:nvPr/>
        </p:nvSpPr>
        <p:spPr bwMode="auto">
          <a:xfrm>
            <a:off x="519112" y="3910464"/>
            <a:ext cx="5428387" cy="40229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r>
              <a:rPr lang="cs-CZ" dirty="0" err="1"/>
              <a:t>Chaotic</a:t>
            </a:r>
            <a:r>
              <a:rPr lang="cs-CZ" dirty="0"/>
              <a:t> </a:t>
            </a:r>
            <a:r>
              <a:rPr lang="cs-CZ" dirty="0" err="1"/>
              <a:t>process</a:t>
            </a:r>
            <a:r>
              <a:rPr lang="cs-CZ" dirty="0"/>
              <a:t> </a:t>
            </a:r>
            <a:r>
              <a:rPr lang="cs-CZ" dirty="0" smtClean="0">
                <a:solidFill>
                  <a:srgbClr val="CC0000"/>
                </a:solidFill>
                <a:latin typeface="Symbol" pitchFamily="18" charset="2"/>
              </a:rPr>
              <a:t>á</a:t>
            </a:r>
            <a:r>
              <a:rPr lang="cs-CZ" dirty="0" smtClean="0">
                <a:solidFill>
                  <a:srgbClr val="CC0000"/>
                </a:solidFill>
              </a:rPr>
              <a:t>(</a:t>
            </a:r>
            <a:r>
              <a:rPr lang="cs-CZ" dirty="0" err="1" smtClean="0">
                <a:solidFill>
                  <a:srgbClr val="CC0000"/>
                </a:solidFill>
                <a:latin typeface="Symbol" pitchFamily="18" charset="2"/>
              </a:rPr>
              <a:t>D</a:t>
            </a:r>
            <a:r>
              <a:rPr lang="cs-CZ" dirty="0" err="1" smtClean="0">
                <a:solidFill>
                  <a:srgbClr val="CC0000"/>
                </a:solidFill>
              </a:rPr>
              <a:t>n</a:t>
            </a:r>
            <a:r>
              <a:rPr lang="cs-CZ" dirty="0" smtClean="0">
                <a:solidFill>
                  <a:srgbClr val="CC0000"/>
                </a:solidFill>
              </a:rPr>
              <a:t>)</a:t>
            </a:r>
            <a:r>
              <a:rPr lang="cs-CZ" baseline="30000" dirty="0" err="1" smtClean="0">
                <a:solidFill>
                  <a:srgbClr val="CC0000"/>
                </a:solidFill>
              </a:rPr>
              <a:t>2</a:t>
            </a:r>
            <a:r>
              <a:rPr lang="cs-CZ" dirty="0" err="1" smtClean="0">
                <a:solidFill>
                  <a:srgbClr val="CC0000"/>
                </a:solidFill>
                <a:latin typeface="Symbol" pitchFamily="18" charset="2"/>
              </a:rPr>
              <a:t>ń</a:t>
            </a:r>
            <a:r>
              <a:rPr lang="cs-CZ" baseline="-25000" dirty="0" smtClean="0">
                <a:solidFill>
                  <a:srgbClr val="CC0000"/>
                </a:solidFill>
              </a:rPr>
              <a:t> </a:t>
            </a:r>
            <a:r>
              <a:rPr lang="cs-CZ" dirty="0">
                <a:solidFill>
                  <a:srgbClr val="CC0000"/>
                </a:solidFill>
              </a:rPr>
              <a:t>&gt; </a:t>
            </a:r>
            <a:r>
              <a:rPr lang="cs-CZ" dirty="0" err="1">
                <a:solidFill>
                  <a:srgbClr val="CC0000"/>
                </a:solidFill>
                <a:latin typeface="Symbol" pitchFamily="18" charset="2"/>
              </a:rPr>
              <a:t>á</a:t>
            </a:r>
            <a:r>
              <a:rPr lang="cs-CZ" dirty="0" err="1">
                <a:solidFill>
                  <a:srgbClr val="CC0000"/>
                </a:solidFill>
              </a:rPr>
              <a:t>n</a:t>
            </a:r>
            <a:r>
              <a:rPr lang="cs-CZ" dirty="0" err="1">
                <a:solidFill>
                  <a:srgbClr val="CC0000"/>
                </a:solidFill>
                <a:latin typeface="Symbol" pitchFamily="18" charset="2"/>
              </a:rPr>
              <a:t>ń</a:t>
            </a:r>
            <a:r>
              <a:rPr lang="cs-CZ" dirty="0"/>
              <a:t> </a:t>
            </a:r>
            <a:r>
              <a:rPr lang="cs-CZ" dirty="0"/>
              <a:t>(pulse </a:t>
            </a:r>
            <a:r>
              <a:rPr lang="cs-CZ" dirty="0" err="1"/>
              <a:t>clustering</a:t>
            </a:r>
            <a:r>
              <a:rPr lang="cs-CZ" dirty="0"/>
              <a:t>)</a:t>
            </a:r>
            <a:endParaRPr lang="cs-CZ" dirty="0"/>
          </a:p>
        </p:txBody>
      </p:sp>
      <p:sp>
        <p:nvSpPr>
          <p:cNvPr id="46" name="Line 68"/>
          <p:cNvSpPr>
            <a:spLocks noChangeShapeType="1"/>
          </p:cNvSpPr>
          <p:nvPr/>
        </p:nvSpPr>
        <p:spPr bwMode="auto">
          <a:xfrm>
            <a:off x="7030312" y="4358569"/>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47" name="Line 70"/>
          <p:cNvSpPr>
            <a:spLocks noChangeShapeType="1"/>
          </p:cNvSpPr>
          <p:nvPr/>
        </p:nvSpPr>
        <p:spPr bwMode="auto">
          <a:xfrm>
            <a:off x="2093248" y="5792505"/>
            <a:ext cx="6511200" cy="0"/>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48" name="Line 71"/>
          <p:cNvSpPr>
            <a:spLocks noChangeShapeType="1"/>
          </p:cNvSpPr>
          <p:nvPr/>
        </p:nvSpPr>
        <p:spPr bwMode="auto">
          <a:xfrm>
            <a:off x="2093248"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49" name="Line 72"/>
          <p:cNvSpPr>
            <a:spLocks noChangeShapeType="1"/>
          </p:cNvSpPr>
          <p:nvPr/>
        </p:nvSpPr>
        <p:spPr bwMode="auto">
          <a:xfrm>
            <a:off x="6100140"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50" name="Line 73"/>
          <p:cNvSpPr>
            <a:spLocks noChangeShapeType="1"/>
          </p:cNvSpPr>
          <p:nvPr/>
        </p:nvSpPr>
        <p:spPr bwMode="auto">
          <a:xfrm>
            <a:off x="5098417"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51" name="Line 74"/>
          <p:cNvSpPr>
            <a:spLocks noChangeShapeType="1"/>
          </p:cNvSpPr>
          <p:nvPr/>
        </p:nvSpPr>
        <p:spPr bwMode="auto">
          <a:xfrm>
            <a:off x="2594110"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52" name="Line 75"/>
          <p:cNvSpPr>
            <a:spLocks noChangeShapeType="1"/>
          </p:cNvSpPr>
          <p:nvPr/>
        </p:nvSpPr>
        <p:spPr bwMode="auto">
          <a:xfrm>
            <a:off x="4096694"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53" name="Line 76"/>
          <p:cNvSpPr>
            <a:spLocks noChangeShapeType="1"/>
          </p:cNvSpPr>
          <p:nvPr/>
        </p:nvSpPr>
        <p:spPr bwMode="auto">
          <a:xfrm>
            <a:off x="4597556"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54" name="Line 77"/>
          <p:cNvSpPr>
            <a:spLocks noChangeShapeType="1"/>
          </p:cNvSpPr>
          <p:nvPr/>
        </p:nvSpPr>
        <p:spPr bwMode="auto">
          <a:xfrm>
            <a:off x="3094971"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55" name="Line 79"/>
          <p:cNvSpPr>
            <a:spLocks noChangeShapeType="1"/>
          </p:cNvSpPr>
          <p:nvPr/>
        </p:nvSpPr>
        <p:spPr bwMode="auto">
          <a:xfrm>
            <a:off x="7602725"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56" name="Line 80"/>
          <p:cNvSpPr>
            <a:spLocks noChangeShapeType="1"/>
          </p:cNvSpPr>
          <p:nvPr/>
        </p:nvSpPr>
        <p:spPr bwMode="auto">
          <a:xfrm>
            <a:off x="5599279"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57" name="Line 81"/>
          <p:cNvSpPr>
            <a:spLocks noChangeShapeType="1"/>
          </p:cNvSpPr>
          <p:nvPr/>
        </p:nvSpPr>
        <p:spPr bwMode="auto">
          <a:xfrm>
            <a:off x="7101863"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58" name="Line 82"/>
          <p:cNvSpPr>
            <a:spLocks noChangeShapeType="1"/>
          </p:cNvSpPr>
          <p:nvPr/>
        </p:nvSpPr>
        <p:spPr bwMode="auto">
          <a:xfrm>
            <a:off x="3595833"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59" name="Line 83"/>
          <p:cNvSpPr>
            <a:spLocks noChangeShapeType="1"/>
          </p:cNvSpPr>
          <p:nvPr/>
        </p:nvSpPr>
        <p:spPr bwMode="auto">
          <a:xfrm>
            <a:off x="6601002"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60" name="Line 84"/>
          <p:cNvSpPr>
            <a:spLocks noChangeShapeType="1"/>
          </p:cNvSpPr>
          <p:nvPr/>
        </p:nvSpPr>
        <p:spPr bwMode="auto">
          <a:xfrm>
            <a:off x="8103586" y="5434021"/>
            <a:ext cx="0" cy="358484"/>
          </a:xfrm>
          <a:prstGeom prst="line">
            <a:avLst/>
          </a:prstGeom>
          <a:noFill/>
          <a:ln w="5080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61" name="Rectangle 85"/>
          <p:cNvSpPr>
            <a:spLocks noChangeArrowheads="1"/>
          </p:cNvSpPr>
          <p:nvPr/>
        </p:nvSpPr>
        <p:spPr bwMode="auto">
          <a:xfrm>
            <a:off x="519112" y="5000853"/>
            <a:ext cx="7747932" cy="40229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r>
              <a:rPr lang="cs-CZ" dirty="0" err="1"/>
              <a:t>Deterministic</a:t>
            </a:r>
            <a:r>
              <a:rPr lang="cs-CZ" dirty="0"/>
              <a:t> </a:t>
            </a:r>
            <a:r>
              <a:rPr lang="cs-CZ" dirty="0" err="1"/>
              <a:t>process</a:t>
            </a:r>
            <a:r>
              <a:rPr lang="cs-CZ" dirty="0"/>
              <a:t> </a:t>
            </a:r>
            <a:r>
              <a:rPr lang="cs-CZ" dirty="0" smtClean="0">
                <a:solidFill>
                  <a:srgbClr val="CC0000"/>
                </a:solidFill>
                <a:latin typeface="Symbol" pitchFamily="18" charset="2"/>
              </a:rPr>
              <a:t>á</a:t>
            </a:r>
            <a:r>
              <a:rPr lang="cs-CZ" dirty="0" smtClean="0">
                <a:solidFill>
                  <a:srgbClr val="CC0000"/>
                </a:solidFill>
              </a:rPr>
              <a:t>(</a:t>
            </a:r>
            <a:r>
              <a:rPr lang="cs-CZ" dirty="0" err="1" smtClean="0">
                <a:solidFill>
                  <a:srgbClr val="CC0000"/>
                </a:solidFill>
                <a:latin typeface="Symbol" pitchFamily="18" charset="2"/>
              </a:rPr>
              <a:t>D</a:t>
            </a:r>
            <a:r>
              <a:rPr lang="cs-CZ" dirty="0" err="1" smtClean="0">
                <a:solidFill>
                  <a:srgbClr val="CC0000"/>
                </a:solidFill>
              </a:rPr>
              <a:t>n</a:t>
            </a:r>
            <a:r>
              <a:rPr lang="cs-CZ" dirty="0" smtClean="0">
                <a:solidFill>
                  <a:srgbClr val="CC0000"/>
                </a:solidFill>
              </a:rPr>
              <a:t>)</a:t>
            </a:r>
            <a:r>
              <a:rPr lang="cs-CZ" baseline="30000" dirty="0" err="1" smtClean="0">
                <a:solidFill>
                  <a:srgbClr val="CC0000"/>
                </a:solidFill>
              </a:rPr>
              <a:t>2</a:t>
            </a:r>
            <a:r>
              <a:rPr lang="cs-CZ" dirty="0" err="1" smtClean="0">
                <a:solidFill>
                  <a:srgbClr val="CC0000"/>
                </a:solidFill>
                <a:latin typeface="Symbol" pitchFamily="18" charset="2"/>
              </a:rPr>
              <a:t>ń</a:t>
            </a:r>
            <a:r>
              <a:rPr lang="cs-CZ" baseline="-25000" dirty="0" smtClean="0">
                <a:solidFill>
                  <a:srgbClr val="CC0000"/>
                </a:solidFill>
              </a:rPr>
              <a:t> </a:t>
            </a:r>
            <a:r>
              <a:rPr lang="cs-CZ" dirty="0">
                <a:solidFill>
                  <a:srgbClr val="CC0000"/>
                </a:solidFill>
              </a:rPr>
              <a:t>= 0</a:t>
            </a:r>
            <a:r>
              <a:rPr lang="cs-CZ" dirty="0">
                <a:solidFill>
                  <a:srgbClr val="CC0000"/>
                </a:solidFill>
                <a:latin typeface="Symbol" pitchFamily="18" charset="2"/>
              </a:rPr>
              <a:t> </a:t>
            </a:r>
            <a:r>
              <a:rPr lang="cs-CZ" dirty="0"/>
              <a:t>(pulse </a:t>
            </a:r>
            <a:r>
              <a:rPr lang="cs-CZ" dirty="0" smtClean="0"/>
              <a:t>anti-</a:t>
            </a:r>
            <a:r>
              <a:rPr lang="cs-CZ" dirty="0" err="1" smtClean="0"/>
              <a:t>clustering</a:t>
            </a:r>
            <a:r>
              <a:rPr lang="cs-CZ" dirty="0" smtClean="0"/>
              <a:t> </a:t>
            </a:r>
            <a:r>
              <a:rPr lang="cs-CZ" dirty="0" smtClean="0">
                <a:solidFill>
                  <a:srgbClr val="CC0000"/>
                </a:solidFill>
                <a:latin typeface="Symbol" pitchFamily="18" charset="2"/>
              </a:rPr>
              <a:t>á</a:t>
            </a:r>
            <a:r>
              <a:rPr lang="cs-CZ" dirty="0" smtClean="0">
                <a:solidFill>
                  <a:srgbClr val="CC0000"/>
                </a:solidFill>
              </a:rPr>
              <a:t>(</a:t>
            </a:r>
            <a:r>
              <a:rPr lang="cs-CZ" dirty="0" err="1" smtClean="0">
                <a:solidFill>
                  <a:srgbClr val="CC0000"/>
                </a:solidFill>
                <a:latin typeface="Symbol" pitchFamily="18" charset="2"/>
              </a:rPr>
              <a:t>D</a:t>
            </a:r>
            <a:r>
              <a:rPr lang="cs-CZ" dirty="0" err="1" smtClean="0">
                <a:solidFill>
                  <a:srgbClr val="CC0000"/>
                </a:solidFill>
              </a:rPr>
              <a:t>n</a:t>
            </a:r>
            <a:r>
              <a:rPr lang="cs-CZ" dirty="0" smtClean="0">
                <a:solidFill>
                  <a:srgbClr val="CC0000"/>
                </a:solidFill>
              </a:rPr>
              <a:t>)</a:t>
            </a:r>
            <a:r>
              <a:rPr lang="cs-CZ" baseline="30000" dirty="0" err="1" smtClean="0">
                <a:solidFill>
                  <a:srgbClr val="CC0000"/>
                </a:solidFill>
              </a:rPr>
              <a:t>2</a:t>
            </a:r>
            <a:r>
              <a:rPr lang="cs-CZ" dirty="0" err="1" smtClean="0">
                <a:solidFill>
                  <a:srgbClr val="CC0000"/>
                </a:solidFill>
                <a:latin typeface="Symbol" pitchFamily="18" charset="2"/>
              </a:rPr>
              <a:t>ń</a:t>
            </a:r>
            <a:r>
              <a:rPr lang="cs-CZ" baseline="-25000" dirty="0" smtClean="0">
                <a:solidFill>
                  <a:srgbClr val="CC0000"/>
                </a:solidFill>
              </a:rPr>
              <a:t> </a:t>
            </a:r>
            <a:r>
              <a:rPr lang="cs-CZ" dirty="0">
                <a:solidFill>
                  <a:srgbClr val="CC0000"/>
                </a:solidFill>
              </a:rPr>
              <a:t>&lt; </a:t>
            </a:r>
            <a:r>
              <a:rPr lang="cs-CZ" dirty="0" err="1">
                <a:solidFill>
                  <a:srgbClr val="CC0000"/>
                </a:solidFill>
                <a:latin typeface="Symbol" pitchFamily="18" charset="2"/>
              </a:rPr>
              <a:t>á</a:t>
            </a:r>
            <a:r>
              <a:rPr lang="cs-CZ" dirty="0" err="1">
                <a:solidFill>
                  <a:srgbClr val="CC0000"/>
                </a:solidFill>
              </a:rPr>
              <a:t>n</a:t>
            </a:r>
            <a:r>
              <a:rPr lang="cs-CZ" dirty="0" err="1">
                <a:solidFill>
                  <a:srgbClr val="CC0000"/>
                </a:solidFill>
                <a:latin typeface="Symbol" pitchFamily="18" charset="2"/>
              </a:rPr>
              <a:t>ń</a:t>
            </a:r>
            <a:r>
              <a:rPr lang="cs-CZ" dirty="0"/>
              <a:t>)</a:t>
            </a:r>
          </a:p>
        </p:txBody>
      </p:sp>
      <p:sp>
        <p:nvSpPr>
          <p:cNvPr id="62" name="Line 86"/>
          <p:cNvSpPr>
            <a:spLocks noChangeShapeType="1"/>
          </p:cNvSpPr>
          <p:nvPr/>
        </p:nvSpPr>
        <p:spPr bwMode="auto">
          <a:xfrm>
            <a:off x="4127999" y="6150990"/>
            <a:ext cx="1431033" cy="0"/>
          </a:xfrm>
          <a:prstGeom prst="line">
            <a:avLst/>
          </a:prstGeom>
          <a:noFill/>
          <a:ln w="50800">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endParaRPr lang="cs-CZ"/>
          </a:p>
        </p:txBody>
      </p:sp>
      <p:sp>
        <p:nvSpPr>
          <p:cNvPr id="63" name="Rectangle 87"/>
          <p:cNvSpPr>
            <a:spLocks noChangeArrowheads="1"/>
          </p:cNvSpPr>
          <p:nvPr/>
        </p:nvSpPr>
        <p:spPr bwMode="auto">
          <a:xfrm>
            <a:off x="5630583" y="5935899"/>
            <a:ext cx="665865" cy="40229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defPPr>
              <a:defRPr lang="cs-CZ"/>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r>
              <a:rPr lang="cs-CZ" dirty="0" err="1" smtClean="0"/>
              <a:t>time</a:t>
            </a:r>
            <a:endParaRPr lang="cs-CZ" dirty="0"/>
          </a:p>
        </p:txBody>
      </p:sp>
      <p:sp>
        <p:nvSpPr>
          <p:cNvPr id="8" name="Obdélník 7"/>
          <p:cNvSpPr/>
          <p:nvPr/>
        </p:nvSpPr>
        <p:spPr>
          <a:xfrm>
            <a:off x="5689694" y="1697032"/>
            <a:ext cx="3418558" cy="1015663"/>
          </a:xfrm>
          <a:prstGeom prst="rect">
            <a:avLst/>
          </a:prstGeom>
        </p:spPr>
        <p:txBody>
          <a:bodyPr wrap="square">
            <a:spAutoFit/>
          </a:bodyPr>
          <a:lstStyle/>
          <a:p>
            <a:r>
              <a:rPr lang="en-US" sz="1000" dirty="0">
                <a:solidFill>
                  <a:srgbClr val="0070C0"/>
                </a:solidFill>
              </a:rPr>
              <a:t>deterministic process - </a:t>
            </a:r>
            <a:r>
              <a:rPr lang="en-US" sz="1000" dirty="0"/>
              <a:t>one where each subsequent state necessarily follows from the previous </a:t>
            </a:r>
            <a:r>
              <a:rPr lang="en-US" sz="1000" dirty="0" smtClean="0"/>
              <a:t>one</a:t>
            </a:r>
            <a:endParaRPr lang="cs-CZ" sz="1000" dirty="0" smtClean="0"/>
          </a:p>
          <a:p>
            <a:endParaRPr lang="cs-CZ" sz="1000" dirty="0">
              <a:hlinkClick r:id="rId2" tooltip="Stochastický proces (stránka neexistuje)"/>
            </a:endParaRPr>
          </a:p>
          <a:p>
            <a:r>
              <a:rPr lang="en-US" sz="1000" dirty="0">
                <a:solidFill>
                  <a:srgbClr val="0070C0"/>
                </a:solidFill>
              </a:rPr>
              <a:t>stochastic process -</a:t>
            </a:r>
          </a:p>
          <a:p>
            <a:r>
              <a:rPr lang="en-US" sz="1000" dirty="0"/>
              <a:t>those where further development can be predicted only with a certain probability</a:t>
            </a:r>
            <a:endParaRPr lang="cs-CZ" sz="1000" dirty="0"/>
          </a:p>
        </p:txBody>
      </p:sp>
    </p:spTree>
    <p:extLst>
      <p:ext uri="{BB962C8B-B14F-4D97-AF65-F5344CB8AC3E}">
        <p14:creationId xmlns:p14="http://schemas.microsoft.com/office/powerpoint/2010/main" val="2160660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Spektroskopie jednotlivých molekul</a:t>
            </a:r>
            <a:endParaRPr lang="cs-CZ" dirty="0"/>
          </a:p>
        </p:txBody>
      </p:sp>
      <p:pic>
        <p:nvPicPr>
          <p:cNvPr id="4" name="Zástupný symbol pro obsah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71500" y="1798637"/>
            <a:ext cx="3810000" cy="4467225"/>
          </a:xfrm>
        </p:spPr>
      </p:pic>
      <p:sp>
        <p:nvSpPr>
          <p:cNvPr id="5" name="Zástupný symbol pro obsah 4"/>
          <p:cNvSpPr>
            <a:spLocks noGrp="1"/>
          </p:cNvSpPr>
          <p:nvPr>
            <p:ph sz="half" idx="2"/>
          </p:nvPr>
        </p:nvSpPr>
        <p:spPr>
          <a:xfrm>
            <a:off x="4572000" y="1556792"/>
            <a:ext cx="4244280" cy="4718304"/>
          </a:xfrm>
        </p:spPr>
        <p:txBody>
          <a:bodyPr>
            <a:normAutofit fontScale="77500" lnSpcReduction="20000"/>
          </a:bodyPr>
          <a:lstStyle/>
          <a:p>
            <a:r>
              <a:rPr lang="cs-CZ" dirty="0" smtClean="0"/>
              <a:t>Je-li ve </a:t>
            </a:r>
            <a:r>
              <a:rPr lang="cs-CZ" dirty="0"/>
              <a:t>vzorku 10</a:t>
            </a:r>
            <a:r>
              <a:rPr lang="cs-CZ" baseline="30000" dirty="0"/>
              <a:t>5</a:t>
            </a:r>
            <a:r>
              <a:rPr lang="cs-CZ" dirty="0"/>
              <a:t> molekul, dostáváme </a:t>
            </a:r>
            <a:r>
              <a:rPr lang="cs-CZ" dirty="0" smtClean="0"/>
              <a:t>široký </a:t>
            </a:r>
            <a:r>
              <a:rPr lang="cs-CZ" dirty="0"/>
              <a:t>pás, často nazývaný nehomogenně rozšířený pás. </a:t>
            </a:r>
            <a:endParaRPr lang="cs-CZ" dirty="0" smtClean="0"/>
          </a:p>
          <a:p>
            <a:r>
              <a:rPr lang="cs-CZ" dirty="0" smtClean="0"/>
              <a:t>Snížíme-li </a:t>
            </a:r>
            <a:r>
              <a:rPr lang="cs-CZ" dirty="0"/>
              <a:t>počet molekul na 10</a:t>
            </a:r>
            <a:r>
              <a:rPr lang="cs-CZ" baseline="30000" dirty="0"/>
              <a:t>3</a:t>
            </a:r>
            <a:r>
              <a:rPr lang="cs-CZ" dirty="0"/>
              <a:t>, pás zůstává široký a </a:t>
            </a:r>
            <a:r>
              <a:rPr lang="cs-CZ" dirty="0" smtClean="0"/>
              <a:t>objevuje se jemná </a:t>
            </a:r>
            <a:r>
              <a:rPr lang="cs-CZ" dirty="0"/>
              <a:t>statistická </a:t>
            </a:r>
            <a:r>
              <a:rPr lang="cs-CZ" dirty="0" smtClean="0"/>
              <a:t>struktura.</a:t>
            </a:r>
          </a:p>
          <a:p>
            <a:r>
              <a:rPr lang="cs-CZ" dirty="0" smtClean="0"/>
              <a:t>Je-li 10 </a:t>
            </a:r>
            <a:r>
              <a:rPr lang="cs-CZ" dirty="0"/>
              <a:t>molekul ve vzorku, napočítáme ve spektru 10 dobře rozlišených spektrálních čar.</a:t>
            </a:r>
          </a:p>
          <a:p>
            <a:r>
              <a:rPr lang="cs-CZ" dirty="0" smtClean="0"/>
              <a:t>Laser zaostříme </a:t>
            </a:r>
            <a:r>
              <a:rPr lang="cs-CZ" dirty="0"/>
              <a:t>na mikrometrový </a:t>
            </a:r>
            <a:r>
              <a:rPr lang="cs-CZ" dirty="0" smtClean="0"/>
              <a:t>průměr při koncentraci vzorku 10</a:t>
            </a:r>
            <a:r>
              <a:rPr lang="cs-CZ" baseline="30000" dirty="0" smtClean="0"/>
              <a:t>–7</a:t>
            </a:r>
            <a:r>
              <a:rPr lang="cs-CZ" dirty="0" smtClean="0"/>
              <a:t> mol/l</a:t>
            </a:r>
            <a:r>
              <a:rPr lang="cs-CZ" dirty="0"/>
              <a:t>.</a:t>
            </a:r>
          </a:p>
        </p:txBody>
      </p:sp>
      <p:sp>
        <p:nvSpPr>
          <p:cNvPr id="6" name="Zástupný symbol pro datum 5"/>
          <p:cNvSpPr>
            <a:spLocks noGrp="1"/>
          </p:cNvSpPr>
          <p:nvPr>
            <p:ph type="dt" sz="half" idx="10"/>
          </p:nvPr>
        </p:nvSpPr>
        <p:spPr/>
        <p:txBody>
          <a:bodyPr/>
          <a:lstStyle/>
          <a:p>
            <a:r>
              <a:rPr lang="en-US" smtClean="0"/>
              <a:t>2010</a:t>
            </a:r>
            <a:endParaRPr lang="en-US"/>
          </a:p>
        </p:txBody>
      </p:sp>
      <p:sp>
        <p:nvSpPr>
          <p:cNvPr id="7" name="Zástupný symbol pro zápatí 6"/>
          <p:cNvSpPr>
            <a:spLocks noGrp="1"/>
          </p:cNvSpPr>
          <p:nvPr>
            <p:ph type="ftr" sz="quarter" idx="11"/>
          </p:nvPr>
        </p:nvSpPr>
        <p:spPr/>
        <p:txBody>
          <a:bodyPr/>
          <a:lstStyle/>
          <a:p>
            <a:pPr algn="r"/>
            <a:r>
              <a:rPr lang="en-US" smtClean="0"/>
              <a:t>prof. Otruba</a:t>
            </a:r>
            <a:endParaRPr lang="en-US" dirty="0"/>
          </a:p>
        </p:txBody>
      </p:sp>
      <p:sp>
        <p:nvSpPr>
          <p:cNvPr id="8" name="Zástupný symbol pro číslo snímku 7"/>
          <p:cNvSpPr>
            <a:spLocks noGrp="1"/>
          </p:cNvSpPr>
          <p:nvPr>
            <p:ph type="sldNum" sz="quarter" idx="12"/>
          </p:nvPr>
        </p:nvSpPr>
        <p:spPr/>
        <p:txBody>
          <a:bodyPr/>
          <a:lstStyle/>
          <a:p>
            <a:fld id="{0CFEC368-1D7A-4F81-ABF6-AE0E36BAF64C}" type="slidenum">
              <a:rPr lang="en-US" smtClean="0"/>
              <a:pPr/>
              <a:t>37</a:t>
            </a:fld>
            <a:endParaRPr lang="en-US"/>
          </a:p>
        </p:txBody>
      </p:sp>
    </p:spTree>
    <p:extLst>
      <p:ext uri="{BB962C8B-B14F-4D97-AF65-F5344CB8AC3E}">
        <p14:creationId xmlns:p14="http://schemas.microsoft.com/office/powerpoint/2010/main" val="3812403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Experimentální požadavky</a:t>
            </a:r>
            <a:endParaRPr lang="cs-CZ" dirty="0"/>
          </a:p>
        </p:txBody>
      </p:sp>
      <p:sp>
        <p:nvSpPr>
          <p:cNvPr id="5" name="Zástupný symbol pro obsah 4"/>
          <p:cNvSpPr>
            <a:spLocks noGrp="1"/>
          </p:cNvSpPr>
          <p:nvPr>
            <p:ph idx="1"/>
          </p:nvPr>
        </p:nvSpPr>
        <p:spPr/>
        <p:txBody>
          <a:bodyPr>
            <a:normAutofit fontScale="70000" lnSpcReduction="20000"/>
          </a:bodyPr>
          <a:lstStyle/>
          <a:p>
            <a:r>
              <a:rPr lang="cs-CZ" dirty="0" smtClean="0"/>
              <a:t>Bude světlo </a:t>
            </a:r>
            <a:r>
              <a:rPr lang="cs-CZ" dirty="0"/>
              <a:t>vyzářené jednou molekulou dost silné na to, abychom ho dokázali zaregistrovat? </a:t>
            </a:r>
            <a:endParaRPr lang="cs-CZ" dirty="0" smtClean="0"/>
          </a:p>
          <a:p>
            <a:r>
              <a:rPr lang="cs-CZ" dirty="0" smtClean="0"/>
              <a:t>Světlo musíme </a:t>
            </a:r>
            <a:r>
              <a:rPr lang="cs-CZ" dirty="0"/>
              <a:t>zachytit co nejúčinněji – nejlépe tak, že vzorek umístíme </a:t>
            </a:r>
            <a:r>
              <a:rPr lang="cs-CZ" dirty="0" smtClean="0"/>
              <a:t>do ohniska parabolického zrcadla </a:t>
            </a:r>
            <a:r>
              <a:rPr lang="cs-CZ" dirty="0"/>
              <a:t>nebo </a:t>
            </a:r>
            <a:r>
              <a:rPr lang="cs-CZ" dirty="0" smtClean="0"/>
              <a:t>objektivu </a:t>
            </a:r>
            <a:r>
              <a:rPr lang="cs-CZ" dirty="0"/>
              <a:t>mikroskopu. </a:t>
            </a:r>
            <a:endParaRPr lang="cs-CZ" dirty="0" smtClean="0"/>
          </a:p>
          <a:p>
            <a:r>
              <a:rPr lang="cs-CZ" dirty="0" smtClean="0"/>
              <a:t>použít </a:t>
            </a:r>
            <a:r>
              <a:rPr lang="cs-CZ" dirty="0"/>
              <a:t>co nejcitlivější detektor světla, nejlépe fotonásobič a čítač fotonů. I tak ale zaregistrujeme přinejlepším několik procent vyzářeného světla. A vzhledem k tomu, že na výstupu z detektoru bychom potřebovali detegovat aspoň stovky impulzů za sekundu, abychom světlo molekuly odlišili od pozadí, musí být molekula schopna vyzářit za stejnou dobu desetitisíce (10</a:t>
            </a:r>
            <a:r>
              <a:rPr lang="cs-CZ" baseline="30000" dirty="0"/>
              <a:t>4</a:t>
            </a:r>
            <a:r>
              <a:rPr lang="cs-CZ" dirty="0"/>
              <a:t>) fotonů, aniž by při tom prodělala jakoukoli změnu. A aby pozadí bylo co nejnižší, musí molekula měřící laserové světlo také účinně pohlcovat. Z toho všeho se nám pomalu rýsují vlastnosti, jaké bude muset molekula mít: vysoký absorpční průřez, vysoký kvantový výtěžek fluorescence, vysokou stabilitu a zanedbatelné obsazování </a:t>
            </a:r>
            <a:r>
              <a:rPr lang="cs-CZ" dirty="0" err="1"/>
              <a:t>tripletního</a:t>
            </a:r>
            <a:r>
              <a:rPr lang="cs-CZ" dirty="0"/>
              <a:t> stavu. To jsou poměrně přísné požadavky, které doposud splňuje několik málo aromatických uhlovodíků. Nejčastěji se pro spektroskopii používají </a:t>
            </a:r>
            <a:r>
              <a:rPr lang="cs-CZ" dirty="0" err="1"/>
              <a:t>pentacen</a:t>
            </a:r>
            <a:r>
              <a:rPr lang="cs-CZ" dirty="0"/>
              <a:t> a </a:t>
            </a:r>
            <a:r>
              <a:rPr lang="cs-CZ" dirty="0" err="1"/>
              <a:t>terrylen</a:t>
            </a:r>
            <a:r>
              <a:rPr lang="cs-CZ" dirty="0"/>
              <a:t>.</a:t>
            </a:r>
          </a:p>
          <a:p>
            <a:r>
              <a:rPr lang="cs-CZ" dirty="0"/>
              <a:t>Zkusme tedy shrnout experimentální podmínky: potřebujeme měřit zředěný roztok (o koncentraci nejvýše 10</a:t>
            </a:r>
            <a:r>
              <a:rPr lang="cs-CZ" baseline="30000" dirty="0"/>
              <a:t>–7</a:t>
            </a:r>
            <a:r>
              <a:rPr lang="cs-CZ" dirty="0"/>
              <a:t> mol/l) vhodně vybraných molekul při nízké teplotě (nejlépe pod 2 K). Signál musíme sbírat optikou s vysokou numerickou aperturou a detegovat velmi citlivým detektorem. A potřebujeme měřit excitační spektra, tzn. budeme sledovat, jakou frekvenci má světlo, které molekula pohltí, tím, že budeme registrovat světlo, které molekula po pohlcení vyzáří.</a:t>
            </a:r>
          </a:p>
          <a:p>
            <a:endParaRPr lang="cs-CZ" dirty="0"/>
          </a:p>
        </p:txBody>
      </p:sp>
      <p:sp>
        <p:nvSpPr>
          <p:cNvPr id="6" name="Zástupný symbol pro datum 5"/>
          <p:cNvSpPr>
            <a:spLocks noGrp="1"/>
          </p:cNvSpPr>
          <p:nvPr>
            <p:ph type="dt" sz="half" idx="10"/>
          </p:nvPr>
        </p:nvSpPr>
        <p:spPr/>
        <p:txBody>
          <a:bodyPr/>
          <a:lstStyle/>
          <a:p>
            <a:r>
              <a:rPr lang="en-US" smtClean="0"/>
              <a:t>2010</a:t>
            </a:r>
            <a:endParaRPr lang="en-US"/>
          </a:p>
        </p:txBody>
      </p:sp>
      <p:sp>
        <p:nvSpPr>
          <p:cNvPr id="7" name="Zástupný symbol pro zápatí 6"/>
          <p:cNvSpPr>
            <a:spLocks noGrp="1"/>
          </p:cNvSpPr>
          <p:nvPr>
            <p:ph type="ftr" sz="quarter" idx="11"/>
          </p:nvPr>
        </p:nvSpPr>
        <p:spPr/>
        <p:txBody>
          <a:bodyPr/>
          <a:lstStyle/>
          <a:p>
            <a:pPr algn="r"/>
            <a:r>
              <a:rPr lang="en-US" smtClean="0"/>
              <a:t>prof. Otruba</a:t>
            </a:r>
            <a:endParaRPr lang="en-US" dirty="0"/>
          </a:p>
        </p:txBody>
      </p:sp>
      <p:sp>
        <p:nvSpPr>
          <p:cNvPr id="8" name="Zástupný symbol pro číslo snímku 7"/>
          <p:cNvSpPr>
            <a:spLocks noGrp="1"/>
          </p:cNvSpPr>
          <p:nvPr>
            <p:ph type="sldNum" sz="quarter" idx="12"/>
          </p:nvPr>
        </p:nvSpPr>
        <p:spPr/>
        <p:txBody>
          <a:bodyPr/>
          <a:lstStyle/>
          <a:p>
            <a:fld id="{0CFEC368-1D7A-4F81-ABF6-AE0E36BAF64C}" type="slidenum">
              <a:rPr lang="en-US" smtClean="0"/>
              <a:pPr/>
              <a:t>38</a:t>
            </a:fld>
            <a:endParaRPr lang="en-US"/>
          </a:p>
        </p:txBody>
      </p:sp>
    </p:spTree>
    <p:extLst>
      <p:ext uri="{BB962C8B-B14F-4D97-AF65-F5344CB8AC3E}">
        <p14:creationId xmlns:p14="http://schemas.microsoft.com/office/powerpoint/2010/main" val="1325331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Reprodukovatelnost spekter </a:t>
            </a:r>
            <a:endParaRPr lang="cs-CZ" dirty="0"/>
          </a:p>
        </p:txBody>
      </p:sp>
      <p:sp>
        <p:nvSpPr>
          <p:cNvPr id="5" name="Zástupný symbol pro obsah 4"/>
          <p:cNvSpPr>
            <a:spLocks noGrp="1"/>
          </p:cNvSpPr>
          <p:nvPr>
            <p:ph sz="half" idx="1"/>
          </p:nvPr>
        </p:nvSpPr>
        <p:spPr>
          <a:xfrm>
            <a:off x="395536" y="1700808"/>
            <a:ext cx="3750568" cy="4824536"/>
          </a:xfrm>
        </p:spPr>
        <p:txBody>
          <a:bodyPr>
            <a:normAutofit fontScale="62500" lnSpcReduction="20000"/>
          </a:bodyPr>
          <a:lstStyle/>
          <a:p>
            <a:r>
              <a:rPr lang="cs-CZ" dirty="0"/>
              <a:t>Vezměme organickou látku </a:t>
            </a:r>
            <a:r>
              <a:rPr lang="cs-CZ" dirty="0" err="1"/>
              <a:t>terrylen</a:t>
            </a:r>
            <a:r>
              <a:rPr lang="cs-CZ" dirty="0"/>
              <a:t> a rozpusťme ji v normálním </a:t>
            </a:r>
            <a:r>
              <a:rPr lang="cs-CZ" dirty="0" smtClean="0"/>
              <a:t>alkanu (např. </a:t>
            </a:r>
            <a:r>
              <a:rPr lang="cs-CZ" dirty="0" err="1" smtClean="0"/>
              <a:t>dodekan</a:t>
            </a:r>
            <a:r>
              <a:rPr lang="cs-CZ" dirty="0" smtClean="0"/>
              <a:t>) </a:t>
            </a:r>
            <a:r>
              <a:rPr lang="cs-CZ" dirty="0"/>
              <a:t>na koncentraci 10</a:t>
            </a:r>
            <a:r>
              <a:rPr lang="cs-CZ" baseline="30000" dirty="0"/>
              <a:t>–7</a:t>
            </a:r>
            <a:r>
              <a:rPr lang="cs-CZ" dirty="0"/>
              <a:t> mol/l. </a:t>
            </a:r>
            <a:r>
              <a:rPr lang="cs-CZ" dirty="0" smtClean="0"/>
              <a:t>Na </a:t>
            </a:r>
            <a:r>
              <a:rPr lang="cs-CZ" dirty="0"/>
              <a:t>obr</a:t>
            </a:r>
            <a:r>
              <a:rPr lang="cs-CZ" dirty="0" smtClean="0"/>
              <a:t>. vidíme </a:t>
            </a:r>
            <a:r>
              <a:rPr lang="cs-CZ" dirty="0"/>
              <a:t>spektrum takového vzorku, které na první pohled vypadá spíš jako chaotický šum. </a:t>
            </a:r>
            <a:r>
              <a:rPr lang="cs-CZ" dirty="0" smtClean="0"/>
              <a:t>Ve </a:t>
            </a:r>
            <a:r>
              <a:rPr lang="cs-CZ" dirty="0"/>
              <a:t>skutečnosti jde o dvě různá spektra měřená hned po sobě, která se téměř dokonale překrývají. Podíváme-li se na </a:t>
            </a:r>
            <a:r>
              <a:rPr lang="cs-CZ" dirty="0" smtClean="0"/>
              <a:t>obrázek, připomene </a:t>
            </a:r>
            <a:r>
              <a:rPr lang="cs-CZ" dirty="0"/>
              <a:t>nám to prostřední spektrum – ano, jde o jemnou statistickou strukturu</a:t>
            </a:r>
            <a:r>
              <a:rPr lang="cs-CZ" dirty="0" smtClean="0"/>
              <a:t>. Molekuly </a:t>
            </a:r>
            <a:r>
              <a:rPr lang="cs-CZ" dirty="0"/>
              <a:t>v </a:t>
            </a:r>
            <a:r>
              <a:rPr lang="cs-CZ" dirty="0" smtClean="0"/>
              <a:t>krystalu zamrzly chaoticky </a:t>
            </a:r>
            <a:r>
              <a:rPr lang="cs-CZ" dirty="0"/>
              <a:t>a výsledkem je značně rozdílný počet molekul na jednotlivých frekvencích. </a:t>
            </a:r>
          </a:p>
        </p:txBody>
      </p:sp>
      <p:pic>
        <p:nvPicPr>
          <p:cNvPr id="7" name="Zástupný symbol pro obsah 6"/>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139951" y="2204864"/>
            <a:ext cx="4827471" cy="3175173"/>
          </a:xfrm>
        </p:spPr>
      </p:pic>
      <p:sp>
        <p:nvSpPr>
          <p:cNvPr id="8" name="Zástupný symbol pro datum 7"/>
          <p:cNvSpPr>
            <a:spLocks noGrp="1"/>
          </p:cNvSpPr>
          <p:nvPr>
            <p:ph type="dt" sz="half" idx="10"/>
          </p:nvPr>
        </p:nvSpPr>
        <p:spPr/>
        <p:txBody>
          <a:bodyPr/>
          <a:lstStyle/>
          <a:p>
            <a:r>
              <a:rPr lang="en-US" smtClean="0"/>
              <a:t>2010</a:t>
            </a:r>
            <a:endParaRPr lang="en-US"/>
          </a:p>
        </p:txBody>
      </p:sp>
      <p:sp>
        <p:nvSpPr>
          <p:cNvPr id="9" name="Zástupný symbol pro zápatí 8"/>
          <p:cNvSpPr>
            <a:spLocks noGrp="1"/>
          </p:cNvSpPr>
          <p:nvPr>
            <p:ph type="ftr" sz="quarter" idx="11"/>
          </p:nvPr>
        </p:nvSpPr>
        <p:spPr/>
        <p:txBody>
          <a:bodyPr/>
          <a:lstStyle/>
          <a:p>
            <a:pPr algn="r"/>
            <a:r>
              <a:rPr lang="en-US" smtClean="0"/>
              <a:t>prof. Otruba</a:t>
            </a:r>
            <a:endParaRPr lang="en-US" dirty="0"/>
          </a:p>
        </p:txBody>
      </p:sp>
      <p:sp>
        <p:nvSpPr>
          <p:cNvPr id="10" name="Zástupný symbol pro číslo snímku 9"/>
          <p:cNvSpPr>
            <a:spLocks noGrp="1"/>
          </p:cNvSpPr>
          <p:nvPr>
            <p:ph type="sldNum" sz="quarter" idx="12"/>
          </p:nvPr>
        </p:nvSpPr>
        <p:spPr/>
        <p:txBody>
          <a:bodyPr/>
          <a:lstStyle/>
          <a:p>
            <a:fld id="{0CFEC368-1D7A-4F81-ABF6-AE0E36BAF64C}" type="slidenum">
              <a:rPr lang="en-US" smtClean="0"/>
              <a:pPr/>
              <a:t>39</a:t>
            </a:fld>
            <a:endParaRPr lang="en-US"/>
          </a:p>
        </p:txBody>
      </p:sp>
    </p:spTree>
    <p:extLst>
      <p:ext uri="{BB962C8B-B14F-4D97-AF65-F5344CB8AC3E}">
        <p14:creationId xmlns:p14="http://schemas.microsoft.com/office/powerpoint/2010/main" val="2645805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dirty="0"/>
              <a:t>Fluorescence </a:t>
            </a:r>
            <a:r>
              <a:rPr lang="cs-CZ" dirty="0" err="1"/>
              <a:t>excitation</a:t>
            </a:r>
            <a:endParaRPr lang="cs-CZ" dirty="0"/>
          </a:p>
        </p:txBody>
      </p:sp>
      <p:pic>
        <p:nvPicPr>
          <p:cNvPr id="12" name="Zástupný symbol pro obsah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0767" y="1600200"/>
            <a:ext cx="8182465" cy="4876800"/>
          </a:xfrm>
        </p:spPr>
      </p:pic>
      <p:sp>
        <p:nvSpPr>
          <p:cNvPr id="7" name="Zástupný symbol pro datum 6"/>
          <p:cNvSpPr>
            <a:spLocks noGrp="1"/>
          </p:cNvSpPr>
          <p:nvPr>
            <p:ph type="dt" sz="half" idx="10"/>
          </p:nvPr>
        </p:nvSpPr>
        <p:spPr/>
        <p:txBody>
          <a:bodyPr/>
          <a:lstStyle/>
          <a:p>
            <a:r>
              <a:rPr lang="en-US" smtClean="0"/>
              <a:t>2010</a:t>
            </a:r>
            <a:endParaRPr lang="en-US"/>
          </a:p>
        </p:txBody>
      </p:sp>
      <p:sp>
        <p:nvSpPr>
          <p:cNvPr id="8" name="Zástupný symbol pro zápatí 7"/>
          <p:cNvSpPr>
            <a:spLocks noGrp="1"/>
          </p:cNvSpPr>
          <p:nvPr>
            <p:ph type="ftr" sz="quarter" idx="11"/>
          </p:nvPr>
        </p:nvSpPr>
        <p:spPr/>
        <p:txBody>
          <a:bodyPr/>
          <a:lstStyle/>
          <a:p>
            <a:pPr algn="r"/>
            <a:r>
              <a:rPr lang="en-US" smtClean="0"/>
              <a:t>prof. Otruba</a:t>
            </a:r>
            <a:endParaRPr lang="en-US" dirty="0"/>
          </a:p>
        </p:txBody>
      </p:sp>
      <p:sp>
        <p:nvSpPr>
          <p:cNvPr id="9" name="Zástupný symbol pro číslo snímku 8"/>
          <p:cNvSpPr>
            <a:spLocks noGrp="1"/>
          </p:cNvSpPr>
          <p:nvPr>
            <p:ph type="sldNum" sz="quarter" idx="12"/>
          </p:nvPr>
        </p:nvSpPr>
        <p:spPr/>
        <p:txBody>
          <a:bodyPr/>
          <a:lstStyle/>
          <a:p>
            <a:fld id="{0CFEC368-1D7A-4F81-ABF6-AE0E36BAF64C}" type="slidenum">
              <a:rPr lang="en-US" smtClean="0"/>
              <a:pPr/>
              <a:t>4</a:t>
            </a:fld>
            <a:endParaRPr lang="en-US"/>
          </a:p>
        </p:txBody>
      </p:sp>
    </p:spTree>
    <p:extLst>
      <p:ext uri="{BB962C8B-B14F-4D97-AF65-F5344CB8AC3E}">
        <p14:creationId xmlns:p14="http://schemas.microsoft.com/office/powerpoint/2010/main" val="502436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Spektrum jedné molekuly</a:t>
            </a:r>
            <a:endParaRPr lang="cs-CZ" dirty="0"/>
          </a:p>
        </p:txBody>
      </p:sp>
      <p:sp>
        <p:nvSpPr>
          <p:cNvPr id="3" name="Zástupný symbol pro obsah 2"/>
          <p:cNvSpPr>
            <a:spLocks noGrp="1"/>
          </p:cNvSpPr>
          <p:nvPr>
            <p:ph sz="half" idx="1"/>
          </p:nvPr>
        </p:nvSpPr>
        <p:spPr/>
        <p:txBody>
          <a:bodyPr>
            <a:normAutofit/>
          </a:bodyPr>
          <a:lstStyle/>
          <a:p>
            <a:r>
              <a:rPr lang="cs-CZ" dirty="0" smtClean="0"/>
              <a:t>Přelaďme </a:t>
            </a:r>
            <a:r>
              <a:rPr lang="cs-CZ" dirty="0"/>
              <a:t>tedy frekvenci světla laseru na okraj širokého pásu – tam </a:t>
            </a:r>
            <a:r>
              <a:rPr lang="cs-CZ" dirty="0" smtClean="0"/>
              <a:t>můžeme jednotlivé čáry rozlišit. Pak celému spektru dominuje  jedna </a:t>
            </a:r>
            <a:r>
              <a:rPr lang="cs-CZ" dirty="0"/>
              <a:t>úzká intenzivní čára, která pochází od jedné molekuly. </a:t>
            </a:r>
          </a:p>
        </p:txBody>
      </p:sp>
      <p:pic>
        <p:nvPicPr>
          <p:cNvPr id="5" name="Zástupný symbol pro obsah 4"/>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499992" y="2420888"/>
            <a:ext cx="4176464" cy="3096343"/>
          </a:xfrm>
        </p:spPr>
      </p:pic>
      <p:sp>
        <p:nvSpPr>
          <p:cNvPr id="6" name="Zástupný symbol pro datum 5"/>
          <p:cNvSpPr>
            <a:spLocks noGrp="1"/>
          </p:cNvSpPr>
          <p:nvPr>
            <p:ph type="dt" sz="half" idx="10"/>
          </p:nvPr>
        </p:nvSpPr>
        <p:spPr/>
        <p:txBody>
          <a:bodyPr/>
          <a:lstStyle/>
          <a:p>
            <a:r>
              <a:rPr lang="en-US" smtClean="0"/>
              <a:t>2010</a:t>
            </a:r>
            <a:endParaRPr lang="en-US"/>
          </a:p>
        </p:txBody>
      </p:sp>
      <p:sp>
        <p:nvSpPr>
          <p:cNvPr id="7" name="Zástupný symbol pro zápatí 6"/>
          <p:cNvSpPr>
            <a:spLocks noGrp="1"/>
          </p:cNvSpPr>
          <p:nvPr>
            <p:ph type="ftr" sz="quarter" idx="11"/>
          </p:nvPr>
        </p:nvSpPr>
        <p:spPr/>
        <p:txBody>
          <a:bodyPr/>
          <a:lstStyle/>
          <a:p>
            <a:pPr algn="r"/>
            <a:r>
              <a:rPr lang="en-US" smtClean="0"/>
              <a:t>prof. Otruba</a:t>
            </a:r>
            <a:endParaRPr lang="en-US" dirty="0"/>
          </a:p>
        </p:txBody>
      </p:sp>
      <p:sp>
        <p:nvSpPr>
          <p:cNvPr id="8" name="Zástupný symbol pro číslo snímku 7"/>
          <p:cNvSpPr>
            <a:spLocks noGrp="1"/>
          </p:cNvSpPr>
          <p:nvPr>
            <p:ph type="sldNum" sz="quarter" idx="12"/>
          </p:nvPr>
        </p:nvSpPr>
        <p:spPr/>
        <p:txBody>
          <a:bodyPr/>
          <a:lstStyle/>
          <a:p>
            <a:fld id="{0CFEC368-1D7A-4F81-ABF6-AE0E36BAF64C}" type="slidenum">
              <a:rPr lang="en-US" smtClean="0"/>
              <a:pPr/>
              <a:t>40</a:t>
            </a:fld>
            <a:endParaRPr lang="en-US"/>
          </a:p>
        </p:txBody>
      </p:sp>
    </p:spTree>
    <p:extLst>
      <p:ext uri="{BB962C8B-B14F-4D97-AF65-F5344CB8AC3E}">
        <p14:creationId xmlns:p14="http://schemas.microsoft.com/office/powerpoint/2010/main" val="1120611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33400"/>
            <a:ext cx="8229600" cy="663352"/>
          </a:xfrm>
        </p:spPr>
        <p:txBody>
          <a:bodyPr>
            <a:normAutofit fontScale="90000"/>
          </a:bodyPr>
          <a:lstStyle/>
          <a:p>
            <a:r>
              <a:rPr lang="cs-CZ" dirty="0" smtClean="0"/>
              <a:t>Orientace molekul v krystalu</a:t>
            </a:r>
            <a:endParaRPr lang="cs-CZ" dirty="0"/>
          </a:p>
        </p:txBody>
      </p:sp>
      <p:sp>
        <p:nvSpPr>
          <p:cNvPr id="3" name="Zástupný symbol pro obsah 2"/>
          <p:cNvSpPr>
            <a:spLocks noGrp="1"/>
          </p:cNvSpPr>
          <p:nvPr>
            <p:ph sz="half" idx="1"/>
          </p:nvPr>
        </p:nvSpPr>
        <p:spPr>
          <a:xfrm>
            <a:off x="323529" y="1340769"/>
            <a:ext cx="4248470" cy="5280722"/>
          </a:xfrm>
        </p:spPr>
        <p:txBody>
          <a:bodyPr>
            <a:normAutofit fontScale="47500" lnSpcReduction="20000"/>
          </a:bodyPr>
          <a:lstStyle/>
          <a:p>
            <a:r>
              <a:rPr lang="cs-CZ" dirty="0" smtClean="0"/>
              <a:t>dvě </a:t>
            </a:r>
            <a:r>
              <a:rPr lang="cs-CZ" dirty="0"/>
              <a:t>spektra </a:t>
            </a:r>
            <a:r>
              <a:rPr lang="cs-CZ" dirty="0" smtClean="0"/>
              <a:t>celé série </a:t>
            </a:r>
            <a:r>
              <a:rPr lang="cs-CZ" dirty="0"/>
              <a:t>čar jednotlivých molekul, přitom každá z nich je jinak </a:t>
            </a:r>
            <a:r>
              <a:rPr lang="cs-CZ" dirty="0" smtClean="0"/>
              <a:t>intenzivní </a:t>
            </a:r>
          </a:p>
          <a:p>
            <a:r>
              <a:rPr lang="cs-CZ" dirty="0" smtClean="0"/>
              <a:t>ne </a:t>
            </a:r>
            <a:r>
              <a:rPr lang="cs-CZ" dirty="0"/>
              <a:t>všechny molekuly se nalézají přímo v bodě největšího zaostření laserového </a:t>
            </a:r>
            <a:r>
              <a:rPr lang="cs-CZ" dirty="0" smtClean="0"/>
              <a:t>paprsku </a:t>
            </a:r>
          </a:p>
          <a:p>
            <a:r>
              <a:rPr lang="cs-CZ" dirty="0" smtClean="0"/>
              <a:t>Další </a:t>
            </a:r>
            <a:r>
              <a:rPr lang="cs-CZ" dirty="0"/>
              <a:t>příčinou je, že </a:t>
            </a:r>
            <a:r>
              <a:rPr lang="cs-CZ" dirty="0" smtClean="0"/>
              <a:t>záření laseru je </a:t>
            </a:r>
            <a:r>
              <a:rPr lang="cs-CZ" dirty="0"/>
              <a:t>polarizované. Polarizované světlo nejlépe pohlcují </a:t>
            </a:r>
            <a:r>
              <a:rPr lang="cs-CZ" dirty="0" smtClean="0"/>
              <a:t>molekuly </a:t>
            </a:r>
            <a:r>
              <a:rPr lang="cs-CZ" dirty="0"/>
              <a:t>jejichž dipólové momenty přechodu jsou </a:t>
            </a:r>
            <a:r>
              <a:rPr lang="cs-CZ" dirty="0" smtClean="0"/>
              <a:t>orientovány </a:t>
            </a:r>
            <a:r>
              <a:rPr lang="cs-CZ" dirty="0"/>
              <a:t>rovnoběžně s rovinou polarizace laserového světla. Naopak molekuly, které jsou orientovány kolmo k této rovině, nepohlcují světlo </a:t>
            </a:r>
            <a:r>
              <a:rPr lang="cs-CZ" dirty="0" smtClean="0"/>
              <a:t>vůbec.</a:t>
            </a:r>
          </a:p>
          <a:p>
            <a:r>
              <a:rPr lang="cs-CZ" dirty="0" smtClean="0"/>
              <a:t>Při </a:t>
            </a:r>
            <a:r>
              <a:rPr lang="cs-CZ" dirty="0"/>
              <a:t>měření spekter </a:t>
            </a:r>
            <a:r>
              <a:rPr lang="cs-CZ" dirty="0" smtClean="0"/>
              <a:t>byl použit analyzátor</a:t>
            </a:r>
            <a:r>
              <a:rPr lang="cs-CZ" dirty="0"/>
              <a:t>. Ten nám umožňuje zjistit, jak je polarizované světlo, které molekuly vyzařují. Opět nejlépe zaregistrujeme molekuly, jejichž vyzářené světlo je polarizované rovnoběžně s rovinou analyzátoru, kdežto ty, jejichž rovina polarizace je kolmá k analyzátoru, nezaregistrujeme vůbec. </a:t>
            </a:r>
            <a:endParaRPr lang="cs-CZ" dirty="0" smtClean="0"/>
          </a:p>
          <a:p>
            <a:r>
              <a:rPr lang="cs-CZ" dirty="0" smtClean="0"/>
              <a:t>Spektra </a:t>
            </a:r>
            <a:r>
              <a:rPr lang="cs-CZ" dirty="0"/>
              <a:t>se liší tím, že jedno </a:t>
            </a:r>
            <a:r>
              <a:rPr lang="cs-CZ" dirty="0" smtClean="0"/>
              <a:t>je </a:t>
            </a:r>
            <a:r>
              <a:rPr lang="cs-CZ" dirty="0"/>
              <a:t>změřeno s analyzátorem rovnoběžným s rovinou polarizace laseru, druhé </a:t>
            </a:r>
            <a:r>
              <a:rPr lang="cs-CZ" dirty="0" smtClean="0"/>
              <a:t>s</a:t>
            </a:r>
            <a:r>
              <a:rPr lang="cs-CZ" dirty="0"/>
              <a:t> analyzátorem </a:t>
            </a:r>
            <a:r>
              <a:rPr lang="cs-CZ" dirty="0" smtClean="0"/>
              <a:t>kolmo </a:t>
            </a:r>
            <a:r>
              <a:rPr lang="cs-CZ" dirty="0"/>
              <a:t>k polarizaci laseru. </a:t>
            </a:r>
            <a:r>
              <a:rPr lang="cs-CZ" dirty="0" smtClean="0"/>
              <a:t>Jak </a:t>
            </a:r>
            <a:r>
              <a:rPr lang="cs-CZ" dirty="0"/>
              <a:t>se </a:t>
            </a:r>
            <a:r>
              <a:rPr lang="cs-CZ" dirty="0" smtClean="0"/>
              <a:t>tedy mění </a:t>
            </a:r>
            <a:r>
              <a:rPr lang="cs-CZ" dirty="0"/>
              <a:t>intenzity jednotlivých </a:t>
            </a:r>
            <a:r>
              <a:rPr lang="cs-CZ" dirty="0" smtClean="0"/>
              <a:t>čar?</a:t>
            </a:r>
          </a:p>
          <a:p>
            <a:r>
              <a:rPr lang="cs-CZ" dirty="0" smtClean="0"/>
              <a:t> </a:t>
            </a:r>
            <a:r>
              <a:rPr lang="cs-CZ" dirty="0"/>
              <a:t>Čáry číslo 1 a 3 jsou v dolním spektru méně než poloviční, čára 2 zmizela úplně a čára 4 zůstala stejná. Co nám to říká o orientaci molekul? </a:t>
            </a:r>
            <a:r>
              <a:rPr lang="cs-CZ" dirty="0" smtClean="0"/>
              <a:t>Molekula </a:t>
            </a:r>
            <a:r>
              <a:rPr lang="cs-CZ" dirty="0"/>
              <a:t>2 musí být rovnoběžná s rovinou polarizace laseru, molekula 4 s ní svírá úhel přibližně 45 stupňů, a molekuly 1 a 3 úhly mezi 0 a 45 stupni</a:t>
            </a:r>
            <a:r>
              <a:rPr lang="cs-CZ" dirty="0" smtClean="0"/>
              <a:t>..</a:t>
            </a:r>
          </a:p>
          <a:p>
            <a:r>
              <a:rPr lang="cs-CZ" dirty="0" smtClean="0"/>
              <a:t>V</a:t>
            </a:r>
            <a:r>
              <a:rPr lang="cs-CZ" dirty="0"/>
              <a:t> každém případě nám obr. </a:t>
            </a:r>
            <a:r>
              <a:rPr lang="cs-CZ" dirty="0" smtClean="0"/>
              <a:t>ukazuje </a:t>
            </a:r>
            <a:r>
              <a:rPr lang="cs-CZ" dirty="0"/>
              <a:t>jednu z možností této metody – dokážeme poměrně přesně měřit orientaci jednotlivých molekul ve vzorku!</a:t>
            </a:r>
            <a:endParaRPr lang="cs-CZ" dirty="0">
              <a:effectLst/>
            </a:endParaRPr>
          </a:p>
        </p:txBody>
      </p:sp>
      <p:pic>
        <p:nvPicPr>
          <p:cNvPr id="5" name="Zástupný symbol pro obsah 4"/>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716016" y="1412776"/>
            <a:ext cx="3810000" cy="3848804"/>
          </a:xfrm>
        </p:spPr>
      </p:pic>
      <p:sp>
        <p:nvSpPr>
          <p:cNvPr id="6" name="TextovéPole 5"/>
          <p:cNvSpPr txBox="1"/>
          <p:nvPr/>
        </p:nvSpPr>
        <p:spPr>
          <a:xfrm>
            <a:off x="4571999" y="5236496"/>
            <a:ext cx="4517303" cy="1384995"/>
          </a:xfrm>
          <a:prstGeom prst="rect">
            <a:avLst/>
          </a:prstGeom>
          <a:noFill/>
        </p:spPr>
        <p:txBody>
          <a:bodyPr wrap="square" rtlCol="0">
            <a:spAutoFit/>
          </a:bodyPr>
          <a:lstStyle/>
          <a:p>
            <a:r>
              <a:rPr lang="cs-CZ" sz="1400" dirty="0"/>
              <a:t>Polarizační spektra jednotlivých molekul. Intenzita </a:t>
            </a:r>
            <a:endParaRPr lang="cs-CZ" sz="1400" dirty="0" smtClean="0"/>
          </a:p>
          <a:p>
            <a:r>
              <a:rPr lang="cs-CZ" sz="1400" dirty="0" smtClean="0"/>
              <a:t>jednotlivých </a:t>
            </a:r>
            <a:r>
              <a:rPr lang="cs-CZ" sz="1400" dirty="0"/>
              <a:t>čar se mění při změně orientace </a:t>
            </a:r>
            <a:r>
              <a:rPr lang="cs-CZ" sz="1400" dirty="0" smtClean="0"/>
              <a:t>roviny </a:t>
            </a:r>
            <a:r>
              <a:rPr lang="cs-CZ" sz="1400" dirty="0"/>
              <a:t>analyzátoru ze směru rovnoběžného </a:t>
            </a:r>
            <a:r>
              <a:rPr lang="cs-CZ" sz="1400" dirty="0" smtClean="0"/>
              <a:t>s </a:t>
            </a:r>
            <a:r>
              <a:rPr lang="cs-CZ" sz="1400" dirty="0"/>
              <a:t>rovinou polarizace laserového světla (</a:t>
            </a:r>
            <a:r>
              <a:rPr lang="cs-CZ" sz="1400" dirty="0" smtClean="0"/>
              <a:t>horní spektrum</a:t>
            </a:r>
            <a:r>
              <a:rPr lang="cs-CZ" sz="1400" dirty="0"/>
              <a:t>) do směru kolmého (dolní spektrum). </a:t>
            </a:r>
            <a:r>
              <a:rPr lang="cs-CZ" sz="1400" dirty="0" err="1" smtClean="0"/>
              <a:t>Terrylen</a:t>
            </a:r>
            <a:r>
              <a:rPr lang="cs-CZ" sz="1400" dirty="0" smtClean="0"/>
              <a:t> </a:t>
            </a:r>
            <a:r>
              <a:rPr lang="cs-CZ" sz="1400" dirty="0"/>
              <a:t>v </a:t>
            </a:r>
            <a:r>
              <a:rPr lang="cs-CZ" sz="1400" dirty="0" err="1"/>
              <a:t>dodekanu</a:t>
            </a:r>
            <a:r>
              <a:rPr lang="cs-CZ" sz="1400" dirty="0"/>
              <a:t>, teplota 1,6 K</a:t>
            </a:r>
            <a:r>
              <a:rPr lang="cs-CZ" sz="1400" dirty="0" smtClean="0"/>
              <a:t>.</a:t>
            </a:r>
            <a:endParaRPr lang="cs-CZ" sz="1400" dirty="0"/>
          </a:p>
        </p:txBody>
      </p:sp>
      <p:sp>
        <p:nvSpPr>
          <p:cNvPr id="7" name="Zástupný symbol pro datum 6"/>
          <p:cNvSpPr>
            <a:spLocks noGrp="1"/>
          </p:cNvSpPr>
          <p:nvPr>
            <p:ph type="dt" sz="half" idx="10"/>
          </p:nvPr>
        </p:nvSpPr>
        <p:spPr/>
        <p:txBody>
          <a:bodyPr/>
          <a:lstStyle/>
          <a:p>
            <a:r>
              <a:rPr lang="en-US" smtClean="0"/>
              <a:t>2010</a:t>
            </a:r>
            <a:endParaRPr lang="en-US"/>
          </a:p>
        </p:txBody>
      </p:sp>
      <p:sp>
        <p:nvSpPr>
          <p:cNvPr id="8" name="Zástupný symbol pro zápatí 7"/>
          <p:cNvSpPr>
            <a:spLocks noGrp="1"/>
          </p:cNvSpPr>
          <p:nvPr>
            <p:ph type="ftr" sz="quarter" idx="11"/>
          </p:nvPr>
        </p:nvSpPr>
        <p:spPr/>
        <p:txBody>
          <a:bodyPr/>
          <a:lstStyle/>
          <a:p>
            <a:pPr algn="r"/>
            <a:r>
              <a:rPr lang="en-US" smtClean="0"/>
              <a:t>prof. Otruba</a:t>
            </a:r>
            <a:endParaRPr lang="en-US" dirty="0"/>
          </a:p>
        </p:txBody>
      </p:sp>
      <p:sp>
        <p:nvSpPr>
          <p:cNvPr id="9" name="Zástupný symbol pro číslo snímku 8"/>
          <p:cNvSpPr>
            <a:spLocks noGrp="1"/>
          </p:cNvSpPr>
          <p:nvPr>
            <p:ph type="sldNum" sz="quarter" idx="12"/>
          </p:nvPr>
        </p:nvSpPr>
        <p:spPr/>
        <p:txBody>
          <a:bodyPr/>
          <a:lstStyle/>
          <a:p>
            <a:fld id="{0CFEC368-1D7A-4F81-ABF6-AE0E36BAF64C}" type="slidenum">
              <a:rPr lang="en-US" smtClean="0"/>
              <a:pPr/>
              <a:t>41</a:t>
            </a:fld>
            <a:endParaRPr lang="en-US"/>
          </a:p>
        </p:txBody>
      </p:sp>
    </p:spTree>
    <p:extLst>
      <p:ext uri="{BB962C8B-B14F-4D97-AF65-F5344CB8AC3E}">
        <p14:creationId xmlns:p14="http://schemas.microsoft.com/office/powerpoint/2010/main" val="3990313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Emisní profil fluorescence</a:t>
            </a:r>
            <a:endParaRPr lang="cs-CZ" dirty="0"/>
          </a:p>
        </p:txBody>
      </p:sp>
      <p:sp>
        <p:nvSpPr>
          <p:cNvPr id="3" name="Zástupný symbol pro obsah 2"/>
          <p:cNvSpPr>
            <a:spLocks noGrp="1"/>
          </p:cNvSpPr>
          <p:nvPr>
            <p:ph sz="half" idx="1"/>
          </p:nvPr>
        </p:nvSpPr>
        <p:spPr/>
        <p:txBody>
          <a:bodyPr>
            <a:normAutofit fontScale="62500" lnSpcReduction="20000"/>
          </a:bodyPr>
          <a:lstStyle/>
          <a:p>
            <a:r>
              <a:rPr lang="cs-CZ" dirty="0" smtClean="0"/>
              <a:t>Na obr. je detailně změřena čára </a:t>
            </a:r>
            <a:r>
              <a:rPr lang="cs-CZ" dirty="0"/>
              <a:t>jedné molekuly. </a:t>
            </a:r>
            <a:r>
              <a:rPr lang="cs-CZ" dirty="0" smtClean="0"/>
              <a:t>Má  </a:t>
            </a:r>
            <a:r>
              <a:rPr lang="cs-CZ" dirty="0" err="1"/>
              <a:t>lorentzovský</a:t>
            </a:r>
            <a:r>
              <a:rPr lang="cs-CZ" dirty="0"/>
              <a:t> </a:t>
            </a:r>
            <a:r>
              <a:rPr lang="cs-CZ" dirty="0" smtClean="0"/>
              <a:t>profil, jak to předpovídá </a:t>
            </a:r>
            <a:r>
              <a:rPr lang="cs-CZ" dirty="0"/>
              <a:t>kvantová teorie, a je to také jeden z argumentů, proč jde právě o jednu molekulu a ne o více. </a:t>
            </a:r>
            <a:r>
              <a:rPr lang="cs-CZ" dirty="0" smtClean="0"/>
              <a:t>Čára na obr</a:t>
            </a:r>
            <a:r>
              <a:rPr lang="cs-CZ" dirty="0"/>
              <a:t>. má šířku 52 MHz. Tady se znovu obrátíme ke kvantové teorii, jejíž princip neurčitosti nám říká, že šířka čáry je nepřímo úměrná době života vybuzeného stavu </a:t>
            </a:r>
            <a:r>
              <a:rPr lang="cs-CZ" dirty="0" smtClean="0"/>
              <a:t>molekuly. Doba </a:t>
            </a:r>
            <a:r>
              <a:rPr lang="cs-CZ" dirty="0"/>
              <a:t>života vybuzeného stavu se dá přímo změřit a pro </a:t>
            </a:r>
            <a:r>
              <a:rPr lang="cs-CZ" dirty="0" err="1"/>
              <a:t>terrylen</a:t>
            </a:r>
            <a:r>
              <a:rPr lang="cs-CZ" dirty="0"/>
              <a:t> vychází 3,8 </a:t>
            </a:r>
            <a:r>
              <a:rPr lang="cs-CZ" dirty="0" err="1"/>
              <a:t>ns</a:t>
            </a:r>
            <a:r>
              <a:rPr lang="cs-CZ" dirty="0"/>
              <a:t>, a měla by být pro všechny molekuly stejná. Z toho pak snadno spočítáme, že všechny molekuly by měly mít stejné spektrální čáry o šířce 42 MHz.</a:t>
            </a:r>
          </a:p>
        </p:txBody>
      </p:sp>
      <p:pic>
        <p:nvPicPr>
          <p:cNvPr id="5" name="Zástupný symbol pro obsah 4"/>
          <p:cNvPicPr>
            <a:picLocks noGrp="1" noChangeAspect="1"/>
          </p:cNvPicPr>
          <p:nvPr>
            <p:ph sz="half" idx="2"/>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b="46344"/>
          <a:stretch/>
        </p:blipFill>
        <p:spPr>
          <a:xfrm>
            <a:off x="4572000" y="1448747"/>
            <a:ext cx="3918430" cy="3916051"/>
          </a:xfrm>
        </p:spPr>
      </p:pic>
      <p:sp>
        <p:nvSpPr>
          <p:cNvPr id="6" name="TextovéPole 5"/>
          <p:cNvSpPr txBox="1"/>
          <p:nvPr/>
        </p:nvSpPr>
        <p:spPr>
          <a:xfrm>
            <a:off x="4716016" y="5517232"/>
            <a:ext cx="4220514" cy="738664"/>
          </a:xfrm>
          <a:prstGeom prst="rect">
            <a:avLst/>
          </a:prstGeom>
          <a:noFill/>
        </p:spPr>
        <p:txBody>
          <a:bodyPr wrap="none" rtlCol="0">
            <a:spAutoFit/>
          </a:bodyPr>
          <a:lstStyle/>
          <a:p>
            <a:r>
              <a:rPr lang="cs-CZ" sz="1400" dirty="0" err="1"/>
              <a:t>Deatilně</a:t>
            </a:r>
            <a:r>
              <a:rPr lang="cs-CZ" sz="1400" dirty="0"/>
              <a:t> změřený tvar čáry jedné molekuly, </a:t>
            </a:r>
            <a:endParaRPr lang="cs-CZ" sz="1400" dirty="0" smtClean="0"/>
          </a:p>
          <a:p>
            <a:r>
              <a:rPr lang="cs-CZ" sz="1400" dirty="0" smtClean="0"/>
              <a:t>naznačený </a:t>
            </a:r>
            <a:r>
              <a:rPr lang="cs-CZ" sz="1400" dirty="0"/>
              <a:t>křížky. Plná čára představuje proložení </a:t>
            </a:r>
            <a:endParaRPr lang="cs-CZ" sz="1400" dirty="0" smtClean="0"/>
          </a:p>
          <a:p>
            <a:r>
              <a:rPr lang="cs-CZ" sz="1400" dirty="0" smtClean="0"/>
              <a:t>změřeného </a:t>
            </a:r>
            <a:r>
              <a:rPr lang="cs-CZ" sz="1400" dirty="0"/>
              <a:t>spektra </a:t>
            </a:r>
            <a:r>
              <a:rPr lang="cs-CZ" sz="1400" dirty="0" err="1"/>
              <a:t>lorentzovskou</a:t>
            </a:r>
            <a:r>
              <a:rPr lang="cs-CZ" sz="1400" dirty="0"/>
              <a:t> funkcí</a:t>
            </a:r>
          </a:p>
        </p:txBody>
      </p:sp>
      <p:sp>
        <p:nvSpPr>
          <p:cNvPr id="7" name="Zástupný symbol pro datum 6"/>
          <p:cNvSpPr>
            <a:spLocks noGrp="1"/>
          </p:cNvSpPr>
          <p:nvPr>
            <p:ph type="dt" sz="half" idx="10"/>
          </p:nvPr>
        </p:nvSpPr>
        <p:spPr/>
        <p:txBody>
          <a:bodyPr/>
          <a:lstStyle/>
          <a:p>
            <a:r>
              <a:rPr lang="en-US" smtClean="0"/>
              <a:t>2010</a:t>
            </a:r>
            <a:endParaRPr lang="en-US"/>
          </a:p>
        </p:txBody>
      </p:sp>
      <p:sp>
        <p:nvSpPr>
          <p:cNvPr id="8" name="Zástupný symbol pro zápatí 7"/>
          <p:cNvSpPr>
            <a:spLocks noGrp="1"/>
          </p:cNvSpPr>
          <p:nvPr>
            <p:ph type="ftr" sz="quarter" idx="11"/>
          </p:nvPr>
        </p:nvSpPr>
        <p:spPr/>
        <p:txBody>
          <a:bodyPr/>
          <a:lstStyle/>
          <a:p>
            <a:pPr algn="r"/>
            <a:r>
              <a:rPr lang="en-US" smtClean="0"/>
              <a:t>prof. Otruba</a:t>
            </a:r>
            <a:endParaRPr lang="en-US" dirty="0"/>
          </a:p>
        </p:txBody>
      </p:sp>
      <p:sp>
        <p:nvSpPr>
          <p:cNvPr id="9" name="Zástupný symbol pro číslo snímku 8"/>
          <p:cNvSpPr>
            <a:spLocks noGrp="1"/>
          </p:cNvSpPr>
          <p:nvPr>
            <p:ph type="sldNum" sz="quarter" idx="12"/>
          </p:nvPr>
        </p:nvSpPr>
        <p:spPr/>
        <p:txBody>
          <a:bodyPr/>
          <a:lstStyle/>
          <a:p>
            <a:fld id="{0CFEC368-1D7A-4F81-ABF6-AE0E36BAF64C}" type="slidenum">
              <a:rPr lang="en-US" smtClean="0"/>
              <a:pPr/>
              <a:t>42</a:t>
            </a:fld>
            <a:endParaRPr lang="en-US"/>
          </a:p>
        </p:txBody>
      </p:sp>
    </p:spTree>
    <p:extLst>
      <p:ext uri="{BB962C8B-B14F-4D97-AF65-F5344CB8AC3E}">
        <p14:creationId xmlns:p14="http://schemas.microsoft.com/office/powerpoint/2010/main" val="2331981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Šířky čar </a:t>
            </a:r>
            <a:endParaRPr lang="cs-CZ" dirty="0"/>
          </a:p>
        </p:txBody>
      </p:sp>
      <p:sp>
        <p:nvSpPr>
          <p:cNvPr id="3" name="Zástupný symbol pro obsah 2"/>
          <p:cNvSpPr>
            <a:spLocks noGrp="1"/>
          </p:cNvSpPr>
          <p:nvPr>
            <p:ph sz="half" idx="1"/>
          </p:nvPr>
        </p:nvSpPr>
        <p:spPr/>
        <p:txBody>
          <a:bodyPr>
            <a:normAutofit fontScale="85000" lnSpcReduction="10000"/>
          </a:bodyPr>
          <a:lstStyle/>
          <a:p>
            <a:r>
              <a:rPr lang="cs-CZ" dirty="0"/>
              <a:t>Histogram ukazuje, s jakou pravděpodobností se ve spektrech vyskytly čáry s danou šířkou, že proti očekávání byla většina čar širších než 42 MHz. Během měření spektra se krystal nepatrně mění, je v neustálém pohybu i když měříme při teplotách 1,6 K. Neustálé nepatrné změny struktury krystalu ovlivňují </a:t>
            </a:r>
            <a:r>
              <a:rPr lang="cs-CZ" dirty="0" smtClean="0"/>
              <a:t>energetické </a:t>
            </a:r>
            <a:r>
              <a:rPr lang="cs-CZ" dirty="0"/>
              <a:t>hladiny </a:t>
            </a:r>
            <a:r>
              <a:rPr lang="cs-CZ" dirty="0" smtClean="0"/>
              <a:t>molekul.</a:t>
            </a:r>
            <a:endParaRPr lang="cs-CZ" dirty="0"/>
          </a:p>
        </p:txBody>
      </p:sp>
      <p:pic>
        <p:nvPicPr>
          <p:cNvPr id="5" name="Zástupný symbol pro obsah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53271"/>
          <a:stretch/>
        </p:blipFill>
        <p:spPr>
          <a:xfrm>
            <a:off x="4572000" y="2132856"/>
            <a:ext cx="4225886" cy="3500826"/>
          </a:xfrm>
        </p:spPr>
      </p:pic>
      <p:sp>
        <p:nvSpPr>
          <p:cNvPr id="6" name="TextovéPole 5"/>
          <p:cNvSpPr txBox="1"/>
          <p:nvPr/>
        </p:nvSpPr>
        <p:spPr>
          <a:xfrm>
            <a:off x="4716016" y="5755396"/>
            <a:ext cx="4028667" cy="338554"/>
          </a:xfrm>
          <a:prstGeom prst="rect">
            <a:avLst/>
          </a:prstGeom>
          <a:noFill/>
        </p:spPr>
        <p:txBody>
          <a:bodyPr wrap="none" rtlCol="0">
            <a:spAutoFit/>
          </a:bodyPr>
          <a:lstStyle/>
          <a:p>
            <a:r>
              <a:rPr lang="cs-CZ" sz="1600" dirty="0"/>
              <a:t>Histogram rozdělení šířek čar 120 molekul</a:t>
            </a:r>
          </a:p>
        </p:txBody>
      </p:sp>
      <p:sp>
        <p:nvSpPr>
          <p:cNvPr id="7" name="Zástupný symbol pro datum 6"/>
          <p:cNvSpPr>
            <a:spLocks noGrp="1"/>
          </p:cNvSpPr>
          <p:nvPr>
            <p:ph type="dt" sz="half" idx="10"/>
          </p:nvPr>
        </p:nvSpPr>
        <p:spPr/>
        <p:txBody>
          <a:bodyPr/>
          <a:lstStyle/>
          <a:p>
            <a:r>
              <a:rPr lang="en-US" smtClean="0"/>
              <a:t>2010</a:t>
            </a:r>
            <a:endParaRPr lang="en-US"/>
          </a:p>
        </p:txBody>
      </p:sp>
      <p:sp>
        <p:nvSpPr>
          <p:cNvPr id="8" name="Zástupný symbol pro zápatí 7"/>
          <p:cNvSpPr>
            <a:spLocks noGrp="1"/>
          </p:cNvSpPr>
          <p:nvPr>
            <p:ph type="ftr" sz="quarter" idx="11"/>
          </p:nvPr>
        </p:nvSpPr>
        <p:spPr/>
        <p:txBody>
          <a:bodyPr/>
          <a:lstStyle/>
          <a:p>
            <a:pPr algn="r"/>
            <a:r>
              <a:rPr lang="en-US" smtClean="0"/>
              <a:t>prof. Otruba</a:t>
            </a:r>
            <a:endParaRPr lang="en-US" dirty="0"/>
          </a:p>
        </p:txBody>
      </p:sp>
      <p:sp>
        <p:nvSpPr>
          <p:cNvPr id="9" name="Zástupný symbol pro číslo snímku 8"/>
          <p:cNvSpPr>
            <a:spLocks noGrp="1"/>
          </p:cNvSpPr>
          <p:nvPr>
            <p:ph type="sldNum" sz="quarter" idx="12"/>
          </p:nvPr>
        </p:nvSpPr>
        <p:spPr/>
        <p:txBody>
          <a:bodyPr/>
          <a:lstStyle/>
          <a:p>
            <a:fld id="{0CFEC368-1D7A-4F81-ABF6-AE0E36BAF64C}" type="slidenum">
              <a:rPr lang="en-US" smtClean="0"/>
              <a:pPr/>
              <a:t>43</a:t>
            </a:fld>
            <a:endParaRPr lang="en-US"/>
          </a:p>
        </p:txBody>
      </p:sp>
    </p:spTree>
    <p:extLst>
      <p:ext uri="{BB962C8B-B14F-4D97-AF65-F5344CB8AC3E}">
        <p14:creationId xmlns:p14="http://schemas.microsoft.com/office/powerpoint/2010/main" val="114593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Přelaďování frekvence molekuly</a:t>
            </a:r>
            <a:endParaRPr lang="cs-CZ" dirty="0"/>
          </a:p>
        </p:txBody>
      </p:sp>
      <p:sp>
        <p:nvSpPr>
          <p:cNvPr id="3" name="Zástupný symbol pro obsah 2"/>
          <p:cNvSpPr>
            <a:spLocks noGrp="1"/>
          </p:cNvSpPr>
          <p:nvPr>
            <p:ph sz="half" idx="1"/>
          </p:nvPr>
        </p:nvSpPr>
        <p:spPr/>
        <p:txBody>
          <a:bodyPr>
            <a:normAutofit fontScale="77500" lnSpcReduction="20000"/>
          </a:bodyPr>
          <a:lstStyle/>
          <a:p>
            <a:r>
              <a:rPr lang="cs-CZ" dirty="0" smtClean="0"/>
              <a:t>Změny okolí měřené molekuly ovlivňují </a:t>
            </a:r>
            <a:r>
              <a:rPr lang="cs-CZ" dirty="0"/>
              <a:t>samozřejmě </a:t>
            </a:r>
            <a:r>
              <a:rPr lang="cs-CZ" dirty="0" smtClean="0"/>
              <a:t>její energetické </a:t>
            </a:r>
            <a:r>
              <a:rPr lang="cs-CZ" dirty="0"/>
              <a:t>hladiny </a:t>
            </a:r>
            <a:r>
              <a:rPr lang="cs-CZ" dirty="0" smtClean="0"/>
              <a:t>a</a:t>
            </a:r>
            <a:r>
              <a:rPr lang="cs-CZ" dirty="0"/>
              <a:t> tedy i frekvenci vyzářeného </a:t>
            </a:r>
            <a:r>
              <a:rPr lang="cs-CZ" dirty="0" smtClean="0"/>
              <a:t>světla. Pokud </a:t>
            </a:r>
            <a:r>
              <a:rPr lang="cs-CZ" dirty="0"/>
              <a:t>tyto změny nastávají podstatně rychleji, než dokážeme změřit čáru, měříme vlastně jakousi obálku různě pozměněných čar. </a:t>
            </a:r>
            <a:r>
              <a:rPr lang="cs-CZ" dirty="0" smtClean="0"/>
              <a:t>Histogramy nám </a:t>
            </a:r>
            <a:r>
              <a:rPr lang="cs-CZ" dirty="0"/>
              <a:t>pak mohou říci hodně o dynamice krystalů, ale i skel nebo polymerů za nízkých teplot.</a:t>
            </a:r>
            <a:endParaRPr lang="cs-CZ" dirty="0">
              <a:effectLst/>
            </a:endParaRPr>
          </a:p>
        </p:txBody>
      </p:sp>
      <p:pic>
        <p:nvPicPr>
          <p:cNvPr id="5" name="Zástupný symbol pro obsah 4"/>
          <p:cNvPicPr>
            <a:picLocks noGrp="1" noChangeAspect="1"/>
          </p:cNvPicPr>
          <p:nvPr>
            <p:ph sz="half" idx="2"/>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b="58581"/>
          <a:stretch/>
        </p:blipFill>
        <p:spPr>
          <a:xfrm>
            <a:off x="4716016" y="1844824"/>
            <a:ext cx="3964041" cy="3238320"/>
          </a:xfrm>
        </p:spPr>
      </p:pic>
      <p:sp>
        <p:nvSpPr>
          <p:cNvPr id="6" name="TextovéPole 5"/>
          <p:cNvSpPr txBox="1"/>
          <p:nvPr/>
        </p:nvSpPr>
        <p:spPr>
          <a:xfrm>
            <a:off x="4860032" y="5442717"/>
            <a:ext cx="4065537" cy="738664"/>
          </a:xfrm>
          <a:prstGeom prst="rect">
            <a:avLst/>
          </a:prstGeom>
          <a:noFill/>
        </p:spPr>
        <p:txBody>
          <a:bodyPr wrap="none" rtlCol="0">
            <a:spAutoFit/>
          </a:bodyPr>
          <a:lstStyle/>
          <a:p>
            <a:r>
              <a:rPr lang="cs-CZ" sz="1400" dirty="0"/>
              <a:t>Spektrální skok čáry jedné molekuly pozorovaný </a:t>
            </a:r>
            <a:endParaRPr lang="cs-CZ" sz="1400" dirty="0" smtClean="0"/>
          </a:p>
          <a:p>
            <a:r>
              <a:rPr lang="cs-CZ" sz="1400" dirty="0" smtClean="0"/>
              <a:t>během </a:t>
            </a:r>
            <a:r>
              <a:rPr lang="cs-CZ" sz="1400" dirty="0"/>
              <a:t>měření spektra. Čára na nové pozici </a:t>
            </a:r>
            <a:endParaRPr lang="cs-CZ" sz="1400" dirty="0" smtClean="0"/>
          </a:p>
          <a:p>
            <a:r>
              <a:rPr lang="cs-CZ" sz="1400" dirty="0" smtClean="0"/>
              <a:t>je </a:t>
            </a:r>
            <a:r>
              <a:rPr lang="cs-CZ" sz="1400" dirty="0"/>
              <a:t>opět proložena </a:t>
            </a:r>
            <a:r>
              <a:rPr lang="cs-CZ" sz="1400" dirty="0" err="1"/>
              <a:t>lorentzovskou</a:t>
            </a:r>
            <a:r>
              <a:rPr lang="cs-CZ" sz="1400" dirty="0"/>
              <a:t> </a:t>
            </a:r>
            <a:r>
              <a:rPr lang="cs-CZ" sz="1400" dirty="0" smtClean="0"/>
              <a:t>funkcí</a:t>
            </a:r>
            <a:endParaRPr lang="cs-CZ" dirty="0"/>
          </a:p>
        </p:txBody>
      </p:sp>
      <p:sp>
        <p:nvSpPr>
          <p:cNvPr id="7" name="Zástupný symbol pro datum 6"/>
          <p:cNvSpPr>
            <a:spLocks noGrp="1"/>
          </p:cNvSpPr>
          <p:nvPr>
            <p:ph type="dt" sz="half" idx="10"/>
          </p:nvPr>
        </p:nvSpPr>
        <p:spPr/>
        <p:txBody>
          <a:bodyPr/>
          <a:lstStyle/>
          <a:p>
            <a:r>
              <a:rPr lang="en-US" smtClean="0"/>
              <a:t>2010</a:t>
            </a:r>
            <a:endParaRPr lang="en-US"/>
          </a:p>
        </p:txBody>
      </p:sp>
      <p:sp>
        <p:nvSpPr>
          <p:cNvPr id="8" name="Zástupný symbol pro zápatí 7"/>
          <p:cNvSpPr>
            <a:spLocks noGrp="1"/>
          </p:cNvSpPr>
          <p:nvPr>
            <p:ph type="ftr" sz="quarter" idx="11"/>
          </p:nvPr>
        </p:nvSpPr>
        <p:spPr/>
        <p:txBody>
          <a:bodyPr/>
          <a:lstStyle/>
          <a:p>
            <a:pPr algn="r"/>
            <a:r>
              <a:rPr lang="en-US" smtClean="0"/>
              <a:t>prof. Otruba</a:t>
            </a:r>
            <a:endParaRPr lang="en-US" dirty="0"/>
          </a:p>
        </p:txBody>
      </p:sp>
      <p:sp>
        <p:nvSpPr>
          <p:cNvPr id="9" name="Zástupný symbol pro číslo snímku 8"/>
          <p:cNvSpPr>
            <a:spLocks noGrp="1"/>
          </p:cNvSpPr>
          <p:nvPr>
            <p:ph type="sldNum" sz="quarter" idx="12"/>
          </p:nvPr>
        </p:nvSpPr>
        <p:spPr/>
        <p:txBody>
          <a:bodyPr/>
          <a:lstStyle/>
          <a:p>
            <a:fld id="{0CFEC368-1D7A-4F81-ABF6-AE0E36BAF64C}" type="slidenum">
              <a:rPr lang="en-US" smtClean="0"/>
              <a:pPr/>
              <a:t>44</a:t>
            </a:fld>
            <a:endParaRPr lang="en-US"/>
          </a:p>
        </p:txBody>
      </p:sp>
    </p:spTree>
    <p:extLst>
      <p:ext uri="{BB962C8B-B14F-4D97-AF65-F5344CB8AC3E}">
        <p14:creationId xmlns:p14="http://schemas.microsoft.com/office/powerpoint/2010/main" val="3422863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SNOM (</a:t>
            </a:r>
            <a:r>
              <a:rPr lang="cs-CZ" dirty="0" err="1" smtClean="0"/>
              <a:t>scanning</a:t>
            </a:r>
            <a:r>
              <a:rPr lang="cs-CZ" dirty="0" smtClean="0"/>
              <a:t> </a:t>
            </a:r>
            <a:r>
              <a:rPr lang="cs-CZ" dirty="0" err="1" smtClean="0"/>
              <a:t>near-field</a:t>
            </a:r>
            <a:r>
              <a:rPr lang="cs-CZ" dirty="0" smtClean="0"/>
              <a:t> </a:t>
            </a:r>
            <a:r>
              <a:rPr lang="cs-CZ" dirty="0" err="1" smtClean="0"/>
              <a:t>optical</a:t>
            </a:r>
            <a:r>
              <a:rPr lang="cs-CZ" dirty="0" smtClean="0"/>
              <a:t> </a:t>
            </a:r>
            <a:r>
              <a:rPr lang="cs-CZ" dirty="0" err="1" smtClean="0"/>
              <a:t>microscope</a:t>
            </a:r>
            <a:r>
              <a:rPr lang="cs-CZ" dirty="0" smtClean="0"/>
              <a:t>)</a:t>
            </a:r>
            <a:endParaRPr lang="cs-CZ" dirty="0"/>
          </a:p>
        </p:txBody>
      </p:sp>
      <p:sp>
        <p:nvSpPr>
          <p:cNvPr id="3" name="Zástupný symbol pro obsah 2"/>
          <p:cNvSpPr>
            <a:spLocks noGrp="1"/>
          </p:cNvSpPr>
          <p:nvPr>
            <p:ph sz="half" idx="1"/>
          </p:nvPr>
        </p:nvSpPr>
        <p:spPr/>
        <p:txBody>
          <a:bodyPr>
            <a:normAutofit fontScale="62500" lnSpcReduction="20000"/>
          </a:bodyPr>
          <a:lstStyle/>
          <a:p>
            <a:r>
              <a:rPr lang="cs-CZ" dirty="0"/>
              <a:t>Studium rozličných vzorků </a:t>
            </a:r>
            <a:r>
              <a:rPr lang="cs-CZ" dirty="0" smtClean="0"/>
              <a:t>běžnou optickou </a:t>
            </a:r>
            <a:r>
              <a:rPr lang="cs-CZ" dirty="0"/>
              <a:t>mikroskopií naráží na </a:t>
            </a:r>
            <a:r>
              <a:rPr lang="cs-CZ" dirty="0" smtClean="0"/>
              <a:t>neúprosnou mez </a:t>
            </a:r>
            <a:r>
              <a:rPr lang="cs-CZ" dirty="0"/>
              <a:t>rozlišení (</a:t>
            </a:r>
            <a:r>
              <a:rPr lang="cs-CZ" dirty="0" smtClean="0"/>
              <a:t>plynoucí z </a:t>
            </a:r>
            <a:r>
              <a:rPr lang="cs-CZ" dirty="0"/>
              <a:t>vlnové povahy světla) – </a:t>
            </a:r>
            <a:r>
              <a:rPr lang="cs-CZ" dirty="0" smtClean="0"/>
              <a:t>ohybový (difrakční</a:t>
            </a:r>
            <a:r>
              <a:rPr lang="cs-CZ" dirty="0"/>
              <a:t>) limit, jenž </a:t>
            </a:r>
            <a:r>
              <a:rPr lang="cs-CZ" dirty="0" smtClean="0"/>
              <a:t>omezuje nejmenší </a:t>
            </a:r>
            <a:r>
              <a:rPr lang="cs-CZ" dirty="0"/>
              <a:t>vzdálenost dvou </a:t>
            </a:r>
            <a:r>
              <a:rPr lang="cs-CZ" dirty="0" smtClean="0"/>
              <a:t>bodů, které </a:t>
            </a:r>
            <a:r>
              <a:rPr lang="cs-CZ" dirty="0"/>
              <a:t>ještě mohou být odlišeny, </a:t>
            </a:r>
            <a:r>
              <a:rPr lang="cs-CZ" dirty="0" smtClean="0"/>
              <a:t>na zhruba polovinu vlnové </a:t>
            </a:r>
            <a:r>
              <a:rPr lang="cs-CZ" dirty="0"/>
              <a:t>délky </a:t>
            </a:r>
            <a:r>
              <a:rPr lang="cs-CZ" dirty="0" smtClean="0"/>
              <a:t>použitého světla. </a:t>
            </a:r>
          </a:p>
          <a:p>
            <a:r>
              <a:rPr lang="cs-CZ" dirty="0" smtClean="0"/>
              <a:t>Toto </a:t>
            </a:r>
            <a:r>
              <a:rPr lang="cs-CZ" dirty="0"/>
              <a:t>omezení je možné </a:t>
            </a:r>
            <a:r>
              <a:rPr lang="cs-CZ" dirty="0" smtClean="0"/>
              <a:t>obejít </a:t>
            </a:r>
            <a:r>
              <a:rPr lang="pl-PL" dirty="0" smtClean="0"/>
              <a:t>u </a:t>
            </a:r>
            <a:r>
              <a:rPr lang="pl-PL" dirty="0"/>
              <a:t>mikroskopu pracujícího v </a:t>
            </a:r>
            <a:r>
              <a:rPr lang="pl-PL" dirty="0" smtClean="0"/>
              <a:t>blízkém </a:t>
            </a:r>
            <a:r>
              <a:rPr lang="cs-CZ" dirty="0" smtClean="0"/>
              <a:t>optickém </a:t>
            </a:r>
            <a:r>
              <a:rPr lang="cs-CZ" dirty="0"/>
              <a:t>poli (</a:t>
            </a:r>
            <a:r>
              <a:rPr lang="cs-CZ" dirty="0" err="1"/>
              <a:t>scanning</a:t>
            </a:r>
            <a:r>
              <a:rPr lang="cs-CZ" dirty="0"/>
              <a:t> </a:t>
            </a:r>
            <a:r>
              <a:rPr lang="cs-CZ" dirty="0" err="1" smtClean="0"/>
              <a:t>near-field</a:t>
            </a:r>
            <a:r>
              <a:rPr lang="cs-CZ" dirty="0"/>
              <a:t> </a:t>
            </a:r>
            <a:r>
              <a:rPr lang="cs-CZ" dirty="0" err="1" smtClean="0"/>
              <a:t>optical</a:t>
            </a:r>
            <a:r>
              <a:rPr lang="cs-CZ" dirty="0" smtClean="0"/>
              <a:t> </a:t>
            </a:r>
            <a:r>
              <a:rPr lang="cs-CZ" dirty="0" err="1"/>
              <a:t>microscope</a:t>
            </a:r>
            <a:r>
              <a:rPr lang="cs-CZ" dirty="0"/>
              <a:t> – SNOM), </a:t>
            </a:r>
            <a:r>
              <a:rPr lang="cs-CZ" dirty="0" smtClean="0"/>
              <a:t>který je </a:t>
            </a:r>
            <a:r>
              <a:rPr lang="cs-CZ" dirty="0"/>
              <a:t>variantou jiných skenujících (</a:t>
            </a:r>
            <a:r>
              <a:rPr lang="cs-CZ" dirty="0" smtClean="0"/>
              <a:t>či správněji </a:t>
            </a:r>
            <a:r>
              <a:rPr lang="cs-CZ" dirty="0"/>
              <a:t>řádkujících) </a:t>
            </a:r>
            <a:r>
              <a:rPr lang="cs-CZ" dirty="0" smtClean="0"/>
              <a:t>mikroskopů (STM </a:t>
            </a:r>
            <a:r>
              <a:rPr lang="cs-CZ" dirty="0"/>
              <a:t>– skenující </a:t>
            </a:r>
            <a:r>
              <a:rPr lang="cs-CZ" dirty="0" smtClean="0"/>
              <a:t>tunelovací mikroskop, AFM </a:t>
            </a:r>
            <a:r>
              <a:rPr lang="cs-CZ" dirty="0"/>
              <a:t>– </a:t>
            </a:r>
            <a:r>
              <a:rPr lang="cs-CZ" dirty="0" smtClean="0"/>
              <a:t>mikroskop atomárních sil </a:t>
            </a:r>
            <a:r>
              <a:rPr lang="cs-CZ" dirty="0"/>
              <a:t>aj.).</a:t>
            </a:r>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1844824"/>
            <a:ext cx="4038600" cy="1802422"/>
          </a:xfr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081" y="4005064"/>
            <a:ext cx="4058609" cy="1872208"/>
          </a:xfrm>
          <a:prstGeom prst="rect">
            <a:avLst/>
          </a:prstGeom>
        </p:spPr>
      </p:pic>
      <p:sp>
        <p:nvSpPr>
          <p:cNvPr id="7" name="Zástupný symbol pro datum 6"/>
          <p:cNvSpPr>
            <a:spLocks noGrp="1"/>
          </p:cNvSpPr>
          <p:nvPr>
            <p:ph type="dt" sz="half" idx="10"/>
          </p:nvPr>
        </p:nvSpPr>
        <p:spPr/>
        <p:txBody>
          <a:bodyPr/>
          <a:lstStyle/>
          <a:p>
            <a:r>
              <a:rPr lang="en-US" smtClean="0"/>
              <a:t>2010</a:t>
            </a:r>
            <a:endParaRPr lang="en-US"/>
          </a:p>
        </p:txBody>
      </p:sp>
      <p:sp>
        <p:nvSpPr>
          <p:cNvPr id="8" name="Zástupný symbol pro zápatí 7"/>
          <p:cNvSpPr>
            <a:spLocks noGrp="1"/>
          </p:cNvSpPr>
          <p:nvPr>
            <p:ph type="ftr" sz="quarter" idx="11"/>
          </p:nvPr>
        </p:nvSpPr>
        <p:spPr/>
        <p:txBody>
          <a:bodyPr/>
          <a:lstStyle/>
          <a:p>
            <a:pPr algn="r"/>
            <a:r>
              <a:rPr lang="en-US" smtClean="0"/>
              <a:t>prof. Otruba</a:t>
            </a:r>
            <a:endParaRPr lang="en-US" dirty="0"/>
          </a:p>
        </p:txBody>
      </p:sp>
      <p:sp>
        <p:nvSpPr>
          <p:cNvPr id="9" name="Zástupný symbol pro číslo snímku 8"/>
          <p:cNvSpPr>
            <a:spLocks noGrp="1"/>
          </p:cNvSpPr>
          <p:nvPr>
            <p:ph type="sldNum" sz="quarter" idx="12"/>
          </p:nvPr>
        </p:nvSpPr>
        <p:spPr/>
        <p:txBody>
          <a:bodyPr/>
          <a:lstStyle/>
          <a:p>
            <a:fld id="{0CFEC368-1D7A-4F81-ABF6-AE0E36BAF64C}" type="slidenum">
              <a:rPr lang="en-US" smtClean="0"/>
              <a:pPr/>
              <a:t>45</a:t>
            </a:fld>
            <a:endParaRPr lang="en-US"/>
          </a:p>
        </p:txBody>
      </p:sp>
    </p:spTree>
    <p:extLst>
      <p:ext uri="{BB962C8B-B14F-4D97-AF65-F5344CB8AC3E}">
        <p14:creationId xmlns:p14="http://schemas.microsoft.com/office/powerpoint/2010/main" val="1933613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33400"/>
            <a:ext cx="8229600" cy="807368"/>
          </a:xfrm>
        </p:spPr>
        <p:txBody>
          <a:bodyPr/>
          <a:lstStyle/>
          <a:p>
            <a:r>
              <a:rPr lang="cs-CZ" dirty="0" smtClean="0"/>
              <a:t>Fluorescenční SNOM</a:t>
            </a:r>
            <a:endParaRPr lang="cs-CZ" dirty="0"/>
          </a:p>
        </p:txBody>
      </p:sp>
      <p:sp>
        <p:nvSpPr>
          <p:cNvPr id="3" name="Zástupný symbol pro obsah 2"/>
          <p:cNvSpPr>
            <a:spLocks noGrp="1"/>
          </p:cNvSpPr>
          <p:nvPr>
            <p:ph sz="half" idx="1"/>
          </p:nvPr>
        </p:nvSpPr>
        <p:spPr>
          <a:xfrm>
            <a:off x="323528" y="1353374"/>
            <a:ext cx="4392488" cy="5328592"/>
          </a:xfrm>
        </p:spPr>
        <p:txBody>
          <a:bodyPr>
            <a:normAutofit/>
          </a:bodyPr>
          <a:lstStyle/>
          <a:p>
            <a:pPr marL="0" indent="0">
              <a:buNone/>
            </a:pPr>
            <a:r>
              <a:rPr lang="cs-CZ" sz="1600" dirty="0" smtClean="0"/>
              <a:t>J</a:t>
            </a:r>
            <a:r>
              <a:rPr lang="cs-CZ" sz="1600" dirty="0"/>
              <a:t>. </a:t>
            </a:r>
            <a:r>
              <a:rPr lang="cs-CZ" sz="1600" dirty="0" err="1"/>
              <a:t>Michaelis</a:t>
            </a:r>
            <a:r>
              <a:rPr lang="cs-CZ" sz="1600" dirty="0"/>
              <a:t> s </a:t>
            </a:r>
            <a:r>
              <a:rPr lang="cs-CZ" sz="1600" dirty="0" smtClean="0"/>
              <a:t>kolegy </a:t>
            </a:r>
            <a:r>
              <a:rPr lang="pl-PL" sz="1600" dirty="0" smtClean="0"/>
              <a:t>z </a:t>
            </a:r>
            <a:r>
              <a:rPr lang="pl-PL" sz="1600" dirty="0"/>
              <a:t>Univerzity v Kostnici (Nature </a:t>
            </a:r>
            <a:r>
              <a:rPr lang="pl-PL" sz="1600" dirty="0" smtClean="0"/>
              <a:t>405,</a:t>
            </a:r>
            <a:r>
              <a:rPr lang="cs-CZ" sz="1600" dirty="0" smtClean="0"/>
              <a:t>325–327</a:t>
            </a:r>
            <a:r>
              <a:rPr lang="cs-CZ" sz="1600" dirty="0"/>
              <a:t>, 2000</a:t>
            </a:r>
            <a:r>
              <a:rPr lang="cs-CZ" sz="1600" dirty="0" smtClean="0"/>
              <a:t>) sestavili první zařízení tohoto typu. </a:t>
            </a:r>
            <a:r>
              <a:rPr lang="cs-CZ" sz="1600" dirty="0"/>
              <a:t>Využili své </a:t>
            </a:r>
            <a:r>
              <a:rPr lang="cs-CZ" sz="1600" dirty="0" smtClean="0"/>
              <a:t>zkušenosti se </a:t>
            </a:r>
            <a:r>
              <a:rPr lang="cs-CZ" sz="1600" dirty="0"/>
              <a:t>spektroskopií </a:t>
            </a:r>
            <a:r>
              <a:rPr lang="cs-CZ" sz="1600" dirty="0" smtClean="0"/>
              <a:t>jednotlivých molekul </a:t>
            </a:r>
            <a:r>
              <a:rPr lang="pl-PL" sz="1600" dirty="0" smtClean="0"/>
              <a:t>a jako vhodný světelný zdroj zvolili </a:t>
            </a:r>
            <a:r>
              <a:rPr lang="pl-PL" sz="1600" dirty="0"/>
              <a:t>molekulu terylenu</a:t>
            </a:r>
            <a:r>
              <a:rPr lang="pl-PL" sz="1600" i="1" dirty="0"/>
              <a:t>. </a:t>
            </a:r>
            <a:r>
              <a:rPr lang="pl-PL" sz="1600" dirty="0" smtClean="0"/>
              <a:t>K jeho uchycení </a:t>
            </a:r>
            <a:r>
              <a:rPr lang="cs-CZ" sz="1600" dirty="0" smtClean="0"/>
              <a:t>použili </a:t>
            </a:r>
            <a:r>
              <a:rPr lang="cs-CZ" sz="1600" dirty="0" err="1"/>
              <a:t>mikrokrystal</a:t>
            </a:r>
            <a:r>
              <a:rPr lang="cs-CZ" sz="1600" dirty="0"/>
              <a:t> </a:t>
            </a:r>
            <a:r>
              <a:rPr lang="cs-CZ" sz="1600" dirty="0" smtClean="0"/>
              <a:t>p-</a:t>
            </a:r>
            <a:r>
              <a:rPr lang="cs-CZ" sz="1600" dirty="0" err="1" smtClean="0"/>
              <a:t>terpenylu</a:t>
            </a:r>
            <a:r>
              <a:rPr lang="cs-CZ" sz="1600" dirty="0"/>
              <a:t> </a:t>
            </a:r>
            <a:r>
              <a:rPr lang="cs-CZ" sz="1600" dirty="0" smtClean="0"/>
              <a:t>obsahující </a:t>
            </a:r>
            <a:r>
              <a:rPr lang="cs-CZ" sz="1600" dirty="0"/>
              <a:t>nepatrnou </a:t>
            </a:r>
            <a:r>
              <a:rPr lang="cs-CZ" sz="1600" dirty="0" smtClean="0"/>
              <a:t>příměs </a:t>
            </a:r>
            <a:r>
              <a:rPr lang="pl-PL" sz="1600" dirty="0" smtClean="0"/>
              <a:t>terylenu </a:t>
            </a:r>
            <a:r>
              <a:rPr lang="pl-PL" sz="1600" dirty="0"/>
              <a:t>(</a:t>
            </a:r>
            <a:r>
              <a:rPr lang="pl-PL" sz="1600" dirty="0" smtClean="0"/>
              <a:t>jednu molekulu </a:t>
            </a:r>
            <a:r>
              <a:rPr lang="pl-PL" sz="1600" dirty="0"/>
              <a:t>na 10 </a:t>
            </a:r>
            <a:r>
              <a:rPr lang="pl-PL" sz="1600" dirty="0" smtClean="0"/>
              <a:t>milionů </a:t>
            </a:r>
            <a:r>
              <a:rPr lang="cs-CZ" sz="1600" dirty="0" smtClean="0"/>
              <a:t>molekul </a:t>
            </a:r>
            <a:r>
              <a:rPr lang="cs-CZ" sz="1600" dirty="0"/>
              <a:t>krystalu). Z </a:t>
            </a:r>
            <a:r>
              <a:rPr lang="cs-CZ" sz="1600" dirty="0" smtClean="0"/>
              <a:t>mikronových krystalků </a:t>
            </a:r>
            <a:r>
              <a:rPr lang="cs-CZ" sz="1600" dirty="0"/>
              <a:t>byl vybrán </a:t>
            </a:r>
            <a:r>
              <a:rPr lang="cs-CZ" sz="1600" dirty="0" smtClean="0"/>
              <a:t>jeden </a:t>
            </a:r>
            <a:r>
              <a:rPr lang="pt-BR" sz="1600" dirty="0" smtClean="0"/>
              <a:t>s </a:t>
            </a:r>
            <a:r>
              <a:rPr lang="pt-BR" sz="1600" dirty="0"/>
              <a:t>vhodnou fluorescencí právě </a:t>
            </a:r>
            <a:r>
              <a:rPr lang="pt-BR" sz="1600" dirty="0" smtClean="0"/>
              <a:t>jedné</a:t>
            </a:r>
            <a:r>
              <a:rPr lang="cs-CZ" sz="1600" dirty="0" smtClean="0"/>
              <a:t> molekuly </a:t>
            </a:r>
            <a:r>
              <a:rPr lang="cs-CZ" sz="1600" dirty="0"/>
              <a:t>terylenu a opatrně </a:t>
            </a:r>
            <a:r>
              <a:rPr lang="cs-CZ" sz="1600" dirty="0" smtClean="0"/>
              <a:t>přilepen na </a:t>
            </a:r>
            <a:r>
              <a:rPr lang="cs-CZ" sz="1600" dirty="0"/>
              <a:t>konec zašpičatěného </a:t>
            </a:r>
            <a:r>
              <a:rPr lang="cs-CZ" sz="1600" dirty="0" smtClean="0"/>
              <a:t>optického vlákna</a:t>
            </a:r>
            <a:r>
              <a:rPr lang="cs-CZ" sz="1600" dirty="0"/>
              <a:t>. Vlákno pak bylo </a:t>
            </a:r>
            <a:r>
              <a:rPr lang="cs-CZ" sz="1600" dirty="0" smtClean="0"/>
              <a:t>připevněno jako </a:t>
            </a:r>
            <a:r>
              <a:rPr lang="cs-CZ" sz="1600" dirty="0"/>
              <a:t>hrot </a:t>
            </a:r>
            <a:r>
              <a:rPr lang="cs-CZ" sz="1600" dirty="0" smtClean="0"/>
              <a:t>do skenujícího</a:t>
            </a:r>
            <a:r>
              <a:rPr lang="cs-CZ" sz="1600" dirty="0"/>
              <a:t> </a:t>
            </a:r>
            <a:r>
              <a:rPr lang="cs-CZ" sz="1600" dirty="0" smtClean="0"/>
              <a:t>mikroskopu </a:t>
            </a:r>
            <a:r>
              <a:rPr lang="cs-CZ" sz="1600" dirty="0"/>
              <a:t>pracujícího za </a:t>
            </a:r>
            <a:r>
              <a:rPr lang="cs-CZ" sz="1600" dirty="0" smtClean="0"/>
              <a:t>teploty</a:t>
            </a:r>
            <a:r>
              <a:rPr lang="da-DK" sz="1600" dirty="0" smtClean="0"/>
              <a:t>1,4 </a:t>
            </a:r>
            <a:r>
              <a:rPr lang="da-DK" sz="1600" dirty="0"/>
              <a:t>K. </a:t>
            </a:r>
            <a:r>
              <a:rPr lang="cs-CZ" sz="1600" dirty="0" smtClean="0"/>
              <a:t>Terylen byl excitován </a:t>
            </a:r>
            <a:r>
              <a:rPr lang="da-DK" sz="1600" dirty="0" smtClean="0"/>
              <a:t>laserový</a:t>
            </a:r>
            <a:r>
              <a:rPr lang="cs-CZ" sz="1600" dirty="0" smtClean="0"/>
              <a:t>m paprskem </a:t>
            </a:r>
            <a:r>
              <a:rPr lang="cs-CZ" sz="1600" dirty="0"/>
              <a:t>účinně budící </a:t>
            </a:r>
            <a:r>
              <a:rPr lang="cs-CZ" sz="1600" dirty="0" smtClean="0"/>
              <a:t>fluorescenci molekuly </a:t>
            </a:r>
            <a:r>
              <a:rPr lang="cs-CZ" sz="1600" dirty="0"/>
              <a:t>terylenu, jako </a:t>
            </a:r>
            <a:r>
              <a:rPr lang="cs-CZ" sz="1600" dirty="0" smtClean="0"/>
              <a:t>pokusný vzorek </a:t>
            </a:r>
            <a:r>
              <a:rPr lang="cs-CZ" sz="1600" dirty="0"/>
              <a:t>posloužily 25 </a:t>
            </a:r>
            <a:r>
              <a:rPr lang="cs-CZ" sz="1600" dirty="0" err="1"/>
              <a:t>nm</a:t>
            </a:r>
            <a:r>
              <a:rPr lang="cs-CZ" sz="1600" dirty="0"/>
              <a:t> </a:t>
            </a:r>
            <a:r>
              <a:rPr lang="cs-CZ" sz="1600" dirty="0" smtClean="0"/>
              <a:t>velké hliníkové </a:t>
            </a:r>
            <a:r>
              <a:rPr lang="cs-CZ" sz="1600" dirty="0"/>
              <a:t>ostrůvky </a:t>
            </a:r>
            <a:r>
              <a:rPr lang="cs-CZ" sz="1600" dirty="0" smtClean="0"/>
              <a:t>uspořádané v pravidelné </a:t>
            </a:r>
            <a:r>
              <a:rPr lang="cs-CZ" sz="1600" dirty="0"/>
              <a:t>mřížce na </a:t>
            </a:r>
            <a:r>
              <a:rPr lang="cs-CZ" sz="1600" dirty="0" smtClean="0"/>
              <a:t>skleněné destičce</a:t>
            </a:r>
            <a:r>
              <a:rPr lang="cs-CZ" sz="1600" dirty="0"/>
              <a:t>. Jedna molekula </a:t>
            </a:r>
            <a:r>
              <a:rPr lang="cs-CZ" sz="1600" dirty="0" smtClean="0"/>
              <a:t>osvětlovala postupně </a:t>
            </a:r>
            <a:r>
              <a:rPr lang="cs-CZ" sz="1600" dirty="0"/>
              <a:t>vzorek a </a:t>
            </a:r>
            <a:r>
              <a:rPr lang="cs-CZ" sz="1600" dirty="0" smtClean="0"/>
              <a:t>procházející světlo </a:t>
            </a:r>
            <a:r>
              <a:rPr lang="cs-CZ" sz="1600" dirty="0"/>
              <a:t>bylo detegováno </a:t>
            </a:r>
            <a:r>
              <a:rPr lang="cs-CZ" sz="1600" dirty="0" smtClean="0"/>
              <a:t>lavinovou fotodiodou.</a:t>
            </a:r>
            <a:endParaRPr lang="cs-CZ" sz="1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302084"/>
            <a:ext cx="4127805" cy="343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46</a:t>
            </a:fld>
            <a:endParaRPr lang="en-US"/>
          </a:p>
        </p:txBody>
      </p:sp>
    </p:spTree>
    <p:extLst>
      <p:ext uri="{BB962C8B-B14F-4D97-AF65-F5344CB8AC3E}">
        <p14:creationId xmlns:p14="http://schemas.microsoft.com/office/powerpoint/2010/main" val="568526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Fotonásobiče - rušivé vlivy</a:t>
            </a:r>
            <a:endParaRPr lang="cs-CZ" dirty="0"/>
          </a:p>
        </p:txBody>
      </p:sp>
      <p:sp>
        <p:nvSpPr>
          <p:cNvPr id="8" name="Zástupný symbol pro obsah 7"/>
          <p:cNvSpPr>
            <a:spLocks noGrp="1"/>
          </p:cNvSpPr>
          <p:nvPr>
            <p:ph idx="1"/>
          </p:nvPr>
        </p:nvSpPr>
        <p:spPr/>
        <p:txBody>
          <a:bodyPr>
            <a:normAutofit lnSpcReduction="10000"/>
          </a:bodyPr>
          <a:lstStyle/>
          <a:p>
            <a:r>
              <a:rPr lang="cs-CZ" dirty="0" smtClean="0">
                <a:solidFill>
                  <a:srgbClr val="0070C0"/>
                </a:solidFill>
              </a:rPr>
              <a:t>Teplota</a:t>
            </a:r>
            <a:r>
              <a:rPr lang="cs-CZ" dirty="0" smtClean="0"/>
              <a:t> – termoemise z fotokatody – chlazení na -20°C až -40°C u </a:t>
            </a:r>
            <a:r>
              <a:rPr lang="cs-CZ" dirty="0" err="1" smtClean="0"/>
              <a:t>multialkalických</a:t>
            </a:r>
            <a:r>
              <a:rPr lang="cs-CZ" dirty="0" smtClean="0"/>
              <a:t> katod, na -160°C u typů </a:t>
            </a:r>
            <a:r>
              <a:rPr lang="cs-CZ" dirty="0" err="1" smtClean="0"/>
              <a:t>AgO-Cs</a:t>
            </a:r>
            <a:endParaRPr lang="cs-CZ" dirty="0" smtClean="0"/>
          </a:p>
          <a:p>
            <a:r>
              <a:rPr lang="cs-CZ" dirty="0" smtClean="0">
                <a:solidFill>
                  <a:srgbClr val="0070C0"/>
                </a:solidFill>
              </a:rPr>
              <a:t>Magnetické pole </a:t>
            </a:r>
            <a:r>
              <a:rPr lang="cs-CZ" dirty="0" smtClean="0"/>
              <a:t>– deformace dráhy elektronů v PM – stínění slitiny typu </a:t>
            </a:r>
            <a:r>
              <a:rPr lang="cs-CZ" dirty="0" err="1" smtClean="0"/>
              <a:t>pemalloy</a:t>
            </a:r>
            <a:endParaRPr lang="cs-CZ" dirty="0" smtClean="0"/>
          </a:p>
          <a:p>
            <a:r>
              <a:rPr lang="cs-CZ" dirty="0" smtClean="0">
                <a:solidFill>
                  <a:srgbClr val="0070C0"/>
                </a:solidFill>
              </a:rPr>
              <a:t>Elektrické pole </a:t>
            </a:r>
            <a:r>
              <a:rPr lang="cs-CZ" dirty="0" smtClean="0"/>
              <a:t>– deformace dráhy elektronů v PM – Faradayovo stínění</a:t>
            </a:r>
          </a:p>
          <a:p>
            <a:r>
              <a:rPr lang="cs-CZ" dirty="0" smtClean="0">
                <a:solidFill>
                  <a:srgbClr val="0070C0"/>
                </a:solidFill>
              </a:rPr>
              <a:t>Radioaktivita</a:t>
            </a:r>
            <a:r>
              <a:rPr lang="cs-CZ" dirty="0" smtClean="0"/>
              <a:t> – záření konstrukčních materiálů, především skla (např. draslík), výběr neaktivních materiálů pro výrobu</a:t>
            </a:r>
          </a:p>
          <a:p>
            <a:r>
              <a:rPr lang="cs-CZ" dirty="0" smtClean="0">
                <a:solidFill>
                  <a:srgbClr val="0070C0"/>
                </a:solidFill>
              </a:rPr>
              <a:t>Kosmické záření </a:t>
            </a:r>
            <a:r>
              <a:rPr lang="cs-CZ" dirty="0" smtClean="0"/>
              <a:t>– spršky částic z atmosféry. Stínění, vyloučení chybových signálů korelací s referenčním PM.</a:t>
            </a:r>
          </a:p>
          <a:p>
            <a:r>
              <a:rPr lang="cs-CZ" dirty="0" smtClean="0">
                <a:solidFill>
                  <a:srgbClr val="0070C0"/>
                </a:solidFill>
              </a:rPr>
              <a:t>Helium</a:t>
            </a:r>
            <a:r>
              <a:rPr lang="cs-CZ" dirty="0" smtClean="0"/>
              <a:t> – difuze přes sklo. Vyloučení He z </a:t>
            </a:r>
            <a:r>
              <a:rPr lang="cs-CZ" dirty="0" err="1" smtClean="0"/>
              <a:t>atmoféry</a:t>
            </a:r>
            <a:r>
              <a:rPr lang="cs-CZ" dirty="0" smtClean="0"/>
              <a:t> (GC), výměna PM.</a:t>
            </a:r>
          </a:p>
          <a:p>
            <a:endParaRPr lang="cs-CZ" dirty="0" smtClean="0"/>
          </a:p>
          <a:p>
            <a:endParaRPr lang="cs-CZ" dirty="0"/>
          </a:p>
        </p:txBody>
      </p:sp>
      <p:sp>
        <p:nvSpPr>
          <p:cNvPr id="5" name="Zástupný symbol pro datum 4"/>
          <p:cNvSpPr>
            <a:spLocks noGrp="1"/>
          </p:cNvSpPr>
          <p:nvPr>
            <p:ph type="dt" sz="half" idx="10"/>
          </p:nvPr>
        </p:nvSpPr>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47</a:t>
            </a:fld>
            <a:endParaRPr lang="en-US"/>
          </a:p>
        </p:txBody>
      </p:sp>
    </p:spTree>
    <p:extLst>
      <p:ext uri="{BB962C8B-B14F-4D97-AF65-F5344CB8AC3E}">
        <p14:creationId xmlns:p14="http://schemas.microsoft.com/office/powerpoint/2010/main" val="650399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Šum</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a:bodyPr>
              <a:lstStyle/>
              <a:p>
                <a:r>
                  <a:rPr lang="cs-CZ" sz="2800" dirty="0" smtClean="0"/>
                  <a:t>Je udáván obvykle jako střední kvadratická hodnota fluktuace signálu (I, U, R, Q,…):</a:t>
                </a:r>
              </a:p>
              <a:p>
                <a:pPr marL="0" indent="0">
                  <a:buNone/>
                </a:pPr>
                <a14:m>
                  <m:oMathPara xmlns:m="http://schemas.openxmlformats.org/officeDocument/2006/math">
                    <m:oMathParaPr>
                      <m:jc m:val="centerGroup"/>
                    </m:oMathParaPr>
                    <m:oMath xmlns:m="http://schemas.openxmlformats.org/officeDocument/2006/math">
                      <m:acc>
                        <m:accPr>
                          <m:chr m:val="̅"/>
                          <m:ctrlPr>
                            <a:rPr lang="cs-CZ" sz="2800" i="1" smtClean="0">
                              <a:latin typeface="Cambria Math"/>
                            </a:rPr>
                          </m:ctrlPr>
                        </m:accPr>
                        <m:e>
                          <m:sSub>
                            <m:sSubPr>
                              <m:ctrlPr>
                                <a:rPr lang="cs-CZ" sz="2800" i="1" smtClean="0">
                                  <a:latin typeface="Cambria Math"/>
                                </a:rPr>
                              </m:ctrlPr>
                            </m:sSubPr>
                            <m:e>
                              <m:r>
                                <a:rPr lang="cs-CZ" sz="2800" b="0" i="1" smtClean="0">
                                  <a:latin typeface="Cambria Math"/>
                                </a:rPr>
                                <m:t>𝐼</m:t>
                              </m:r>
                            </m:e>
                            <m:sub>
                              <m:r>
                                <a:rPr lang="cs-CZ" sz="2800" b="0" i="1" smtClean="0">
                                  <a:latin typeface="Cambria Math"/>
                                </a:rPr>
                                <m:t>𝑅</m:t>
                              </m:r>
                            </m:sub>
                          </m:sSub>
                        </m:e>
                      </m:acc>
                      <m:r>
                        <a:rPr lang="cs-CZ" sz="2800" b="0" i="0" smtClean="0">
                          <a:latin typeface="Cambria Math"/>
                        </a:rPr>
                        <m:t>=</m:t>
                      </m:r>
                      <m:rad>
                        <m:radPr>
                          <m:degHide m:val="on"/>
                          <m:ctrlPr>
                            <a:rPr lang="cs-CZ" sz="2800" b="0" i="1" smtClean="0">
                              <a:latin typeface="Cambria Math"/>
                            </a:rPr>
                          </m:ctrlPr>
                        </m:radPr>
                        <m:deg/>
                        <m:e>
                          <m:f>
                            <m:fPr>
                              <m:ctrlPr>
                                <a:rPr lang="cs-CZ" sz="2800" b="0" i="1" smtClean="0">
                                  <a:latin typeface="Cambria Math"/>
                                </a:rPr>
                              </m:ctrlPr>
                            </m:fPr>
                            <m:num>
                              <m:r>
                                <a:rPr lang="cs-CZ" sz="2800" b="0" i="1" smtClean="0">
                                  <a:latin typeface="Cambria Math"/>
                                </a:rPr>
                                <m:t>1</m:t>
                              </m:r>
                            </m:num>
                            <m:den>
                              <m:r>
                                <a:rPr lang="cs-CZ" sz="2800" b="0" i="1" smtClean="0">
                                  <a:latin typeface="Cambria Math"/>
                                </a:rPr>
                                <m:t>𝑇</m:t>
                              </m:r>
                            </m:den>
                          </m:f>
                          <m:nary>
                            <m:naryPr>
                              <m:ctrlPr>
                                <a:rPr lang="cs-CZ" sz="2800" b="0" i="1" smtClean="0">
                                  <a:latin typeface="Cambria Math"/>
                                </a:rPr>
                              </m:ctrlPr>
                            </m:naryPr>
                            <m:sub>
                              <m:r>
                                <m:rPr>
                                  <m:brk m:alnAt="23"/>
                                </m:rPr>
                                <a:rPr lang="cs-CZ" sz="2800" b="0" i="1" smtClean="0">
                                  <a:latin typeface="Cambria Math"/>
                                </a:rPr>
                                <m:t>0</m:t>
                              </m:r>
                            </m:sub>
                            <m:sup>
                              <m:r>
                                <a:rPr lang="cs-CZ" sz="2800" b="0" i="1" smtClean="0">
                                  <a:latin typeface="Cambria Math"/>
                                </a:rPr>
                                <m:t>𝑇</m:t>
                              </m:r>
                            </m:sup>
                            <m:e>
                              <m:sSup>
                                <m:sSupPr>
                                  <m:ctrlPr>
                                    <a:rPr lang="cs-CZ" sz="2800" b="0" i="1" smtClean="0">
                                      <a:latin typeface="Cambria Math"/>
                                    </a:rPr>
                                  </m:ctrlPr>
                                </m:sSupPr>
                                <m:e>
                                  <m:d>
                                    <m:dPr>
                                      <m:begChr m:val="["/>
                                      <m:endChr m:val="]"/>
                                      <m:ctrlPr>
                                        <a:rPr lang="cs-CZ" sz="2800" b="0" i="1" smtClean="0">
                                          <a:latin typeface="Cambria Math"/>
                                        </a:rPr>
                                      </m:ctrlPr>
                                    </m:dPr>
                                    <m:e>
                                      <m:sSub>
                                        <m:sSubPr>
                                          <m:ctrlPr>
                                            <a:rPr lang="cs-CZ" sz="2800" b="0" i="1" smtClean="0">
                                              <a:latin typeface="Cambria Math"/>
                                            </a:rPr>
                                          </m:ctrlPr>
                                        </m:sSubPr>
                                        <m:e>
                                          <m:r>
                                            <a:rPr lang="cs-CZ" sz="2800" b="0" i="1" smtClean="0">
                                              <a:latin typeface="Cambria Math"/>
                                            </a:rPr>
                                            <m:t>𝐼</m:t>
                                          </m:r>
                                        </m:e>
                                        <m:sub>
                                          <m:r>
                                            <a:rPr lang="cs-CZ" sz="2800" b="0" i="1" smtClean="0">
                                              <a:latin typeface="Cambria Math"/>
                                            </a:rPr>
                                            <m:t>𝑆</m:t>
                                          </m:r>
                                        </m:sub>
                                      </m:sSub>
                                      <m:d>
                                        <m:dPr>
                                          <m:ctrlPr>
                                            <a:rPr lang="cs-CZ" sz="2800" b="0" i="1" smtClean="0">
                                              <a:latin typeface="Cambria Math"/>
                                            </a:rPr>
                                          </m:ctrlPr>
                                        </m:dPr>
                                        <m:e>
                                          <m:r>
                                            <a:rPr lang="cs-CZ" sz="2800" b="0" i="1" smtClean="0">
                                              <a:latin typeface="Cambria Math"/>
                                            </a:rPr>
                                            <m:t>𝑡</m:t>
                                          </m:r>
                                        </m:e>
                                      </m:d>
                                      <m:r>
                                        <a:rPr lang="cs-CZ" sz="2800" b="0" i="1" smtClean="0">
                                          <a:latin typeface="Cambria Math"/>
                                        </a:rPr>
                                        <m:t>−</m:t>
                                      </m:r>
                                      <m:acc>
                                        <m:accPr>
                                          <m:chr m:val="̅"/>
                                          <m:ctrlPr>
                                            <a:rPr lang="cs-CZ" sz="2800" b="0" i="1" smtClean="0">
                                              <a:latin typeface="Cambria Math"/>
                                            </a:rPr>
                                          </m:ctrlPr>
                                        </m:accPr>
                                        <m:e>
                                          <m:sSub>
                                            <m:sSubPr>
                                              <m:ctrlPr>
                                                <a:rPr lang="cs-CZ" sz="2800" b="0" i="1" smtClean="0">
                                                  <a:latin typeface="Cambria Math"/>
                                                </a:rPr>
                                              </m:ctrlPr>
                                            </m:sSubPr>
                                            <m:e>
                                              <m:r>
                                                <a:rPr lang="cs-CZ" sz="2800" b="0" i="1" smtClean="0">
                                                  <a:latin typeface="Cambria Math"/>
                                                </a:rPr>
                                                <m:t>𝐼</m:t>
                                              </m:r>
                                            </m:e>
                                            <m:sub>
                                              <m:r>
                                                <a:rPr lang="cs-CZ" sz="2800" b="0" i="1" smtClean="0">
                                                  <a:latin typeface="Cambria Math"/>
                                                </a:rPr>
                                                <m:t>𝑆</m:t>
                                              </m:r>
                                            </m:sub>
                                          </m:sSub>
                                        </m:e>
                                      </m:acc>
                                    </m:e>
                                  </m:d>
                                </m:e>
                                <m:sup>
                                  <m:r>
                                    <a:rPr lang="cs-CZ" sz="2800" b="0" i="1" smtClean="0">
                                      <a:latin typeface="Cambria Math"/>
                                    </a:rPr>
                                    <m:t>2</m:t>
                                  </m:r>
                                </m:sup>
                              </m:sSup>
                              <m:r>
                                <a:rPr lang="cs-CZ" sz="2800" b="0" i="1" smtClean="0">
                                  <a:latin typeface="Cambria Math"/>
                                </a:rPr>
                                <m:t>𝑑𝑡</m:t>
                              </m:r>
                            </m:e>
                          </m:nary>
                        </m:e>
                      </m:rad>
                    </m:oMath>
                  </m:oMathPara>
                </a14:m>
                <a:endParaRPr lang="cs-CZ" sz="2800" dirty="0" smtClean="0"/>
              </a:p>
              <a:p>
                <a:pPr marL="0" indent="0">
                  <a:buNone/>
                </a:pPr>
                <a:r>
                  <a:rPr lang="cs-CZ" sz="2800" dirty="0" smtClean="0"/>
                  <a:t>a je závislý na šířce pásma měřených frekvencí </a:t>
                </a:r>
                <a:r>
                  <a:rPr lang="el-GR" sz="2800" dirty="0" smtClean="0">
                    <a:latin typeface="Arial"/>
                    <a:cs typeface="Arial"/>
                  </a:rPr>
                  <a:t>Δ</a:t>
                </a:r>
                <a:r>
                  <a:rPr lang="cs-CZ" sz="2800" dirty="0" smtClean="0">
                    <a:latin typeface="Arial"/>
                    <a:cs typeface="Arial"/>
                  </a:rPr>
                  <a:t>f:</a:t>
                </a:r>
              </a:p>
              <a:p>
                <a:pPr marL="0" indent="0">
                  <a:buNone/>
                </a:pPr>
                <a14:m>
                  <m:oMathPara xmlns:m="http://schemas.openxmlformats.org/officeDocument/2006/math">
                    <m:oMathParaPr>
                      <m:jc m:val="centerGroup"/>
                    </m:oMathParaPr>
                    <m:oMath xmlns:m="http://schemas.openxmlformats.org/officeDocument/2006/math">
                      <m:acc>
                        <m:accPr>
                          <m:chr m:val="̅"/>
                          <m:ctrlPr>
                            <a:rPr lang="cs-CZ" sz="2800" i="1" smtClean="0">
                              <a:latin typeface="Cambria Math"/>
                            </a:rPr>
                          </m:ctrlPr>
                        </m:accPr>
                        <m:e>
                          <m:sSub>
                            <m:sSubPr>
                              <m:ctrlPr>
                                <a:rPr lang="cs-CZ" sz="2800" i="1" smtClean="0">
                                  <a:latin typeface="Cambria Math"/>
                                </a:rPr>
                              </m:ctrlPr>
                            </m:sSubPr>
                            <m:e>
                              <m:r>
                                <a:rPr lang="cs-CZ" sz="2800" b="0" i="1" smtClean="0">
                                  <a:latin typeface="Cambria Math"/>
                                </a:rPr>
                                <m:t>𝐼</m:t>
                              </m:r>
                            </m:e>
                            <m:sub>
                              <m:r>
                                <a:rPr lang="cs-CZ" sz="2800" b="0" i="1" smtClean="0">
                                  <a:latin typeface="Cambria Math"/>
                                </a:rPr>
                                <m:t>𝑅</m:t>
                              </m:r>
                            </m:sub>
                          </m:sSub>
                        </m:e>
                      </m:acc>
                      <m:r>
                        <a:rPr lang="cs-CZ" sz="2800" b="0" i="1" smtClean="0">
                          <a:latin typeface="Cambria Math"/>
                          <a:ea typeface="Cambria Math"/>
                        </a:rPr>
                        <m:t>≈</m:t>
                      </m:r>
                      <m:rad>
                        <m:radPr>
                          <m:degHide m:val="on"/>
                          <m:ctrlPr>
                            <a:rPr lang="cs-CZ" sz="2800" b="0" i="1" smtClean="0">
                              <a:latin typeface="Cambria Math"/>
                              <a:ea typeface="Cambria Math"/>
                            </a:rPr>
                          </m:ctrlPr>
                        </m:radPr>
                        <m:deg/>
                        <m:e>
                          <m:r>
                            <a:rPr lang="cs-CZ" sz="2800" b="0" i="1" smtClean="0">
                              <a:latin typeface="Cambria Math"/>
                              <a:ea typeface="Cambria Math"/>
                            </a:rPr>
                            <m:t>∆</m:t>
                          </m:r>
                          <m:r>
                            <a:rPr lang="cs-CZ" sz="2800" b="0" i="1" smtClean="0">
                              <a:latin typeface="Cambria Math"/>
                              <a:ea typeface="Cambria Math"/>
                            </a:rPr>
                            <m:t>𝑓</m:t>
                          </m:r>
                        </m:e>
                      </m:rad>
                      <m:r>
                        <a:rPr lang="cs-CZ" sz="2800" b="0" i="0" smtClean="0">
                          <a:latin typeface="Cambria Math"/>
                        </a:rPr>
                        <m:t> </m:t>
                      </m:r>
                    </m:oMath>
                  </m:oMathPara>
                </a14:m>
                <a:endParaRPr lang="cs-CZ" sz="2800" b="0" dirty="0" smtClean="0"/>
              </a:p>
              <a:p>
                <a:pPr marL="0" indent="0">
                  <a:buNone/>
                </a:pPr>
                <a:endParaRPr lang="cs-CZ" sz="2800" dirty="0" smtClean="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cstate="print"/>
                <a:stretch>
                  <a:fillRect l="-1481" t="-1250" r="-815"/>
                </a:stretch>
              </a:blipFill>
            </p:spPr>
            <p:txBody>
              <a:bodyPr/>
              <a:lstStyle/>
              <a:p>
                <a:r>
                  <a:rPr lang="cs-CZ">
                    <a:noFill/>
                  </a:rPr>
                  <a:t> </a:t>
                </a:r>
              </a:p>
            </p:txBody>
          </p:sp>
        </mc:Fallback>
      </mc:AlternateContent>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48</a:t>
            </a:fld>
            <a:endParaRPr lang="en-US"/>
          </a:p>
        </p:txBody>
      </p:sp>
    </p:spTree>
    <p:extLst>
      <p:ext uri="{BB962C8B-B14F-4D97-AF65-F5344CB8AC3E}">
        <p14:creationId xmlns:p14="http://schemas.microsoft.com/office/powerpoint/2010/main" val="13747708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NEP (</a:t>
            </a:r>
            <a:r>
              <a:rPr lang="cs-CZ" dirty="0" err="1" smtClean="0"/>
              <a:t>noise</a:t>
            </a:r>
            <a:r>
              <a:rPr lang="cs-CZ" dirty="0" smtClean="0"/>
              <a:t> </a:t>
            </a:r>
            <a:r>
              <a:rPr lang="cs-CZ" dirty="0" err="1" smtClean="0"/>
              <a:t>equivalent</a:t>
            </a:r>
            <a:r>
              <a:rPr lang="cs-CZ" dirty="0" smtClean="0"/>
              <a:t> </a:t>
            </a:r>
            <a:r>
              <a:rPr lang="cs-CZ" dirty="0" err="1" smtClean="0"/>
              <a:t>power</a:t>
            </a:r>
            <a:r>
              <a:rPr lang="cs-CZ" dirty="0" smtClean="0"/>
              <a:t>)</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r>
                  <a:rPr lang="cs-CZ" sz="2800" dirty="0" smtClean="0"/>
                  <a:t>Je definován jako šumový výkon detektoru pro frekvenční pásmo </a:t>
                </a:r>
                <a:r>
                  <a:rPr lang="el-GR" sz="2800" dirty="0" smtClean="0">
                    <a:latin typeface="Arial"/>
                    <a:cs typeface="Arial"/>
                  </a:rPr>
                  <a:t>Δ</a:t>
                </a:r>
                <a:r>
                  <a:rPr lang="cs-CZ" sz="2800" dirty="0" smtClean="0">
                    <a:latin typeface="Arial"/>
                    <a:cs typeface="Arial"/>
                  </a:rPr>
                  <a:t>f = 1 Hz:</a:t>
                </a:r>
              </a:p>
              <a:p>
                <a:pPr marL="0" indent="0">
                  <a:buNone/>
                </a:pPr>
                <a:r>
                  <a:rPr lang="cs-CZ" sz="2800" dirty="0" smtClean="0">
                    <a:latin typeface="Arial"/>
                    <a:cs typeface="Arial"/>
                  </a:rPr>
                  <a:t>			 </a:t>
                </a:r>
                <a14:m>
                  <m:oMath xmlns:m="http://schemas.openxmlformats.org/officeDocument/2006/math">
                    <m:r>
                      <a:rPr lang="cs-CZ" sz="2800" b="0" i="1" smtClean="0">
                        <a:latin typeface="Cambria Math"/>
                        <a:cs typeface="Arial"/>
                      </a:rPr>
                      <m:t>𝑁𝐸𝑃</m:t>
                    </m:r>
                    <m:r>
                      <a:rPr lang="cs-CZ" sz="2800" b="0" i="1" smtClean="0">
                        <a:latin typeface="Cambria Math"/>
                        <a:cs typeface="Arial"/>
                      </a:rPr>
                      <m:t>=</m:t>
                    </m:r>
                    <m:f>
                      <m:fPr>
                        <m:ctrlPr>
                          <a:rPr lang="cs-CZ" sz="2800" b="0" i="1" smtClean="0">
                            <a:latin typeface="Cambria Math"/>
                            <a:cs typeface="Arial"/>
                          </a:rPr>
                        </m:ctrlPr>
                      </m:fPr>
                      <m:num>
                        <m:acc>
                          <m:accPr>
                            <m:chr m:val="̅"/>
                            <m:ctrlPr>
                              <a:rPr lang="cs-CZ" sz="2800" b="0" i="1" smtClean="0">
                                <a:latin typeface="Cambria Math"/>
                                <a:cs typeface="Arial"/>
                              </a:rPr>
                            </m:ctrlPr>
                          </m:accPr>
                          <m:e>
                            <m:sSub>
                              <m:sSubPr>
                                <m:ctrlPr>
                                  <a:rPr lang="cs-CZ" sz="2800" b="0" i="1" smtClean="0">
                                    <a:latin typeface="Cambria Math"/>
                                    <a:cs typeface="Arial"/>
                                  </a:rPr>
                                </m:ctrlPr>
                              </m:sSubPr>
                              <m:e>
                                <m:r>
                                  <a:rPr lang="cs-CZ" sz="2800" b="0" i="1" smtClean="0">
                                    <a:latin typeface="Cambria Math"/>
                                    <a:cs typeface="Arial"/>
                                  </a:rPr>
                                  <m:t>𝑃</m:t>
                                </m:r>
                              </m:e>
                              <m:sub>
                                <m:r>
                                  <a:rPr lang="cs-CZ" sz="2800" b="0" i="1" smtClean="0">
                                    <a:latin typeface="Cambria Math"/>
                                    <a:cs typeface="Arial"/>
                                  </a:rPr>
                                  <m:t>𝑅</m:t>
                                </m:r>
                              </m:sub>
                            </m:sSub>
                          </m:e>
                        </m:acc>
                      </m:num>
                      <m:den>
                        <m:rad>
                          <m:radPr>
                            <m:degHide m:val="on"/>
                            <m:ctrlPr>
                              <a:rPr lang="cs-CZ" sz="2800" b="0" i="1" smtClean="0">
                                <a:latin typeface="Cambria Math"/>
                                <a:cs typeface="Arial"/>
                              </a:rPr>
                            </m:ctrlPr>
                          </m:radPr>
                          <m:deg/>
                          <m:e>
                            <m:r>
                              <a:rPr lang="cs-CZ" sz="2800" b="0" i="1" smtClean="0">
                                <a:latin typeface="Cambria Math"/>
                                <a:ea typeface="Cambria Math"/>
                                <a:cs typeface="Arial"/>
                              </a:rPr>
                              <m:t>∆</m:t>
                            </m:r>
                            <m:r>
                              <a:rPr lang="cs-CZ" sz="2800" b="0" i="1" smtClean="0">
                                <a:latin typeface="Cambria Math"/>
                                <a:ea typeface="Cambria Math"/>
                                <a:cs typeface="Arial"/>
                              </a:rPr>
                              <m:t>𝑓</m:t>
                            </m:r>
                          </m:e>
                        </m:rad>
                        <m:r>
                          <a:rPr lang="cs-CZ" sz="2800" b="0" i="1" smtClean="0">
                            <a:latin typeface="Cambria Math"/>
                            <a:cs typeface="Arial"/>
                          </a:rPr>
                          <m:t> </m:t>
                        </m:r>
                      </m:den>
                    </m:f>
                    <m:r>
                      <a:rPr lang="cs-CZ" sz="2800" b="0" i="1" smtClean="0">
                        <a:latin typeface="Cambria Math"/>
                        <a:cs typeface="Arial"/>
                      </a:rPr>
                      <m:t>   </m:t>
                    </m:r>
                    <m:d>
                      <m:dPr>
                        <m:begChr m:val="["/>
                        <m:endChr m:val="]"/>
                        <m:ctrlPr>
                          <a:rPr lang="cs-CZ" sz="2800" b="0" i="1" smtClean="0">
                            <a:latin typeface="Cambria Math"/>
                            <a:cs typeface="Arial"/>
                          </a:rPr>
                        </m:ctrlPr>
                      </m:dPr>
                      <m:e>
                        <m:r>
                          <a:rPr lang="cs-CZ" sz="2800" b="0" i="1" smtClean="0">
                            <a:latin typeface="Cambria Math"/>
                            <a:cs typeface="Arial"/>
                          </a:rPr>
                          <m:t>𝑊𝐻</m:t>
                        </m:r>
                        <m:sSup>
                          <m:sSupPr>
                            <m:ctrlPr>
                              <a:rPr lang="cs-CZ" sz="2800" b="0" i="1" smtClean="0">
                                <a:latin typeface="Cambria Math"/>
                                <a:cs typeface="Arial"/>
                              </a:rPr>
                            </m:ctrlPr>
                          </m:sSupPr>
                          <m:e>
                            <m:r>
                              <a:rPr lang="cs-CZ" sz="2800" b="0" i="1" smtClean="0">
                                <a:latin typeface="Cambria Math"/>
                                <a:cs typeface="Arial"/>
                              </a:rPr>
                              <m:t>𝑧</m:t>
                            </m:r>
                          </m:e>
                          <m:sup>
                            <m:r>
                              <a:rPr lang="cs-CZ" sz="2800" b="0" i="1" smtClean="0">
                                <a:latin typeface="Cambria Math"/>
                                <a:cs typeface="Arial"/>
                              </a:rPr>
                              <m:t>−2</m:t>
                            </m:r>
                          </m:sup>
                        </m:sSup>
                      </m:e>
                    </m:d>
                  </m:oMath>
                </a14:m>
                <a:endParaRPr lang="cs-CZ" sz="2800" dirty="0" smtClean="0"/>
              </a:p>
              <a:p>
                <a:r>
                  <a:rPr lang="cs-CZ" sz="2800" dirty="0" smtClean="0"/>
                  <a:t>NEP* (specifický NEP) je definován jako ekvivalentní šumový výkon vztažený na jednotkovou plochu </a:t>
                </a:r>
                <a:r>
                  <a:rPr lang="cs-CZ" sz="2800" u="sng" dirty="0" smtClean="0"/>
                  <a:t>A </a:t>
                </a:r>
                <a:r>
                  <a:rPr lang="cs-CZ" sz="2800" dirty="0" smtClean="0"/>
                  <a:t>fotodetektoru:</a:t>
                </a:r>
              </a:p>
              <a:p>
                <a:pPr marL="0" indent="0">
                  <a:buNone/>
                </a:pPr>
                <a14:m>
                  <m:oMathPara xmlns:m="http://schemas.openxmlformats.org/officeDocument/2006/math">
                    <m:oMathParaPr>
                      <m:jc m:val="centerGroup"/>
                    </m:oMathParaPr>
                    <m:oMath xmlns:m="http://schemas.openxmlformats.org/officeDocument/2006/math">
                      <m:r>
                        <a:rPr lang="cs-CZ" sz="2800" b="0" i="1" smtClean="0">
                          <a:latin typeface="Cambria Math"/>
                        </a:rPr>
                        <m:t>𝑁𝐸</m:t>
                      </m:r>
                      <m:sSup>
                        <m:sSupPr>
                          <m:ctrlPr>
                            <a:rPr lang="cs-CZ" sz="2800" b="0" i="1" smtClean="0">
                              <a:latin typeface="Cambria Math"/>
                            </a:rPr>
                          </m:ctrlPr>
                        </m:sSupPr>
                        <m:e>
                          <m:r>
                            <a:rPr lang="cs-CZ" sz="2800" b="0" i="1" smtClean="0">
                              <a:latin typeface="Cambria Math"/>
                            </a:rPr>
                            <m:t>𝑃</m:t>
                          </m:r>
                        </m:e>
                        <m:sup>
                          <m:r>
                            <a:rPr lang="cs-CZ" sz="2800" b="0" i="1" smtClean="0">
                              <a:latin typeface="Cambria Math"/>
                            </a:rPr>
                            <m:t>∗</m:t>
                          </m:r>
                        </m:sup>
                      </m:sSup>
                      <m:r>
                        <a:rPr lang="cs-CZ" sz="2800" b="0" i="1" smtClean="0">
                          <a:latin typeface="Cambria Math"/>
                        </a:rPr>
                        <m:t>=</m:t>
                      </m:r>
                      <m:f>
                        <m:fPr>
                          <m:ctrlPr>
                            <a:rPr lang="cs-CZ" sz="2800" b="0" i="1" smtClean="0">
                              <a:latin typeface="Cambria Math"/>
                            </a:rPr>
                          </m:ctrlPr>
                        </m:fPr>
                        <m:num>
                          <m:r>
                            <a:rPr lang="cs-CZ" sz="2800" b="0" i="1" smtClean="0">
                              <a:latin typeface="Cambria Math"/>
                            </a:rPr>
                            <m:t>𝑁𝐸𝑃</m:t>
                          </m:r>
                        </m:num>
                        <m:den>
                          <m:rad>
                            <m:radPr>
                              <m:degHide m:val="on"/>
                              <m:ctrlPr>
                                <a:rPr lang="cs-CZ" sz="2800" b="0" i="1" smtClean="0">
                                  <a:latin typeface="Cambria Math"/>
                                </a:rPr>
                              </m:ctrlPr>
                            </m:radPr>
                            <m:deg/>
                            <m:e>
                              <m:r>
                                <a:rPr lang="cs-CZ" sz="2800" b="0" i="1" smtClean="0">
                                  <a:latin typeface="Cambria Math"/>
                                </a:rPr>
                                <m:t>𝐴</m:t>
                              </m:r>
                            </m:e>
                          </m:rad>
                        </m:den>
                      </m:f>
                    </m:oMath>
                  </m:oMathPara>
                </a14:m>
                <a:endParaRPr lang="cs-CZ" sz="2800" dirty="0" smtClean="0"/>
              </a:p>
              <a:p>
                <a:pPr marL="0" indent="0">
                  <a:buNone/>
                </a:pPr>
                <a:endParaRPr lang="cs-CZ" dirty="0" smtClean="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cstate="print"/>
                <a:stretch>
                  <a:fillRect l="-963" t="-1250"/>
                </a:stretch>
              </a:blipFill>
            </p:spPr>
            <p:txBody>
              <a:bodyPr/>
              <a:lstStyle/>
              <a:p>
                <a:r>
                  <a:rPr lang="cs-CZ">
                    <a:noFill/>
                  </a:rPr>
                  <a:t> </a:t>
                </a:r>
              </a:p>
            </p:txBody>
          </p:sp>
        </mc:Fallback>
      </mc:AlternateContent>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49</a:t>
            </a:fld>
            <a:endParaRPr lang="en-US"/>
          </a:p>
        </p:txBody>
      </p:sp>
    </p:spTree>
    <p:extLst>
      <p:ext uri="{BB962C8B-B14F-4D97-AF65-F5344CB8AC3E}">
        <p14:creationId xmlns:p14="http://schemas.microsoft.com/office/powerpoint/2010/main" val="152872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9028" y="404664"/>
            <a:ext cx="8229600" cy="990600"/>
          </a:xfrm>
        </p:spPr>
        <p:txBody>
          <a:bodyPr>
            <a:normAutofit fontScale="90000"/>
          </a:bodyPr>
          <a:lstStyle/>
          <a:p>
            <a:r>
              <a:rPr lang="en-US" dirty="0"/>
              <a:t>Schematic diagram of the spectrometer</a:t>
            </a:r>
            <a:endParaRPr lang="cs-CZ" dirty="0"/>
          </a:p>
        </p:txBody>
      </p:sp>
      <p:pic>
        <p:nvPicPr>
          <p:cNvPr id="7" name="Zástupný symbol pro obsah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1056" y="1340768"/>
            <a:ext cx="7725544" cy="3799084"/>
          </a:xfrm>
        </p:spPr>
      </p:pic>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5</a:t>
            </a:fld>
            <a:endParaRPr lang="en-US"/>
          </a:p>
        </p:txBody>
      </p:sp>
      <p:sp>
        <p:nvSpPr>
          <p:cNvPr id="8" name="TextovéPole 7"/>
          <p:cNvSpPr txBox="1"/>
          <p:nvPr/>
        </p:nvSpPr>
        <p:spPr>
          <a:xfrm>
            <a:off x="107504" y="5013176"/>
            <a:ext cx="8932649" cy="1754326"/>
          </a:xfrm>
          <a:prstGeom prst="rect">
            <a:avLst/>
          </a:prstGeom>
          <a:noFill/>
        </p:spPr>
        <p:txBody>
          <a:bodyPr wrap="square" rtlCol="0">
            <a:spAutoFit/>
          </a:bodyPr>
          <a:lstStyle/>
          <a:p>
            <a:r>
              <a:rPr lang="en-US" dirty="0"/>
              <a:t>Schematic diagram of laser-excited atomic fluorescence </a:t>
            </a:r>
            <a:r>
              <a:rPr lang="en-US" dirty="0" smtClean="0"/>
              <a:t>flame</a:t>
            </a:r>
            <a:r>
              <a:rPr lang="cs-CZ" dirty="0" smtClean="0"/>
              <a:t> </a:t>
            </a:r>
            <a:r>
              <a:rPr lang="cs-CZ" dirty="0" err="1" smtClean="0"/>
              <a:t>spectrometry</a:t>
            </a:r>
            <a:r>
              <a:rPr lang="cs-CZ" dirty="0" smtClean="0"/>
              <a:t> </a:t>
            </a:r>
            <a:r>
              <a:rPr lang="cs-CZ" dirty="0" err="1"/>
              <a:t>system</a:t>
            </a:r>
            <a:r>
              <a:rPr lang="cs-CZ" dirty="0"/>
              <a:t>: A, N2 laser; B, </a:t>
            </a:r>
            <a:r>
              <a:rPr lang="cs-CZ" dirty="0" err="1"/>
              <a:t>dye</a:t>
            </a:r>
            <a:r>
              <a:rPr lang="cs-CZ" dirty="0"/>
              <a:t> laser; C, </a:t>
            </a:r>
            <a:r>
              <a:rPr lang="cs-CZ" dirty="0" err="1"/>
              <a:t>dye</a:t>
            </a:r>
            <a:r>
              <a:rPr lang="cs-CZ" dirty="0"/>
              <a:t> laser </a:t>
            </a:r>
            <a:r>
              <a:rPr lang="cs-CZ" dirty="0" err="1"/>
              <a:t>control</a:t>
            </a:r>
            <a:r>
              <a:rPr lang="cs-CZ" dirty="0"/>
              <a:t> unit; </a:t>
            </a:r>
            <a:r>
              <a:rPr lang="cs-CZ" dirty="0" smtClean="0"/>
              <a:t>D,</a:t>
            </a:r>
            <a:r>
              <a:rPr lang="en-US" dirty="0" smtClean="0"/>
              <a:t>vacuum </a:t>
            </a:r>
            <a:r>
              <a:rPr lang="en-US" dirty="0"/>
              <a:t>pump; E, N2 laser power supply; F, trigger source; G, beam </a:t>
            </a:r>
            <a:r>
              <a:rPr lang="en-US" dirty="0" smtClean="0"/>
              <a:t>expander;</a:t>
            </a:r>
            <a:r>
              <a:rPr lang="cs-CZ" dirty="0" smtClean="0"/>
              <a:t> H</a:t>
            </a:r>
            <a:r>
              <a:rPr lang="cs-CZ" dirty="0"/>
              <a:t>, panel; I, </a:t>
            </a:r>
            <a:r>
              <a:rPr lang="cs-CZ" dirty="0" err="1"/>
              <a:t>diaphragm</a:t>
            </a:r>
            <a:r>
              <a:rPr lang="cs-CZ" dirty="0"/>
              <a:t>; </a:t>
            </a:r>
            <a:r>
              <a:rPr lang="cs-CZ" dirty="0" smtClean="0"/>
              <a:t>J, </a:t>
            </a:r>
            <a:r>
              <a:rPr lang="cs-CZ" dirty="0" err="1" smtClean="0"/>
              <a:t>burner</a:t>
            </a:r>
            <a:r>
              <a:rPr lang="cs-CZ" dirty="0" smtClean="0"/>
              <a:t>/</a:t>
            </a:r>
            <a:r>
              <a:rPr lang="cs-CZ" dirty="0" err="1" smtClean="0"/>
              <a:t>nebulizer</a:t>
            </a:r>
            <a:r>
              <a:rPr lang="cs-CZ" dirty="0"/>
              <a:t>; K, </a:t>
            </a:r>
            <a:r>
              <a:rPr lang="cs-CZ" dirty="0" err="1"/>
              <a:t>light</a:t>
            </a:r>
            <a:r>
              <a:rPr lang="cs-CZ" dirty="0"/>
              <a:t> trap; L, </a:t>
            </a:r>
            <a:r>
              <a:rPr lang="cs-CZ" dirty="0" err="1"/>
              <a:t>light</a:t>
            </a:r>
            <a:r>
              <a:rPr lang="cs-CZ" dirty="0"/>
              <a:t> trap; </a:t>
            </a:r>
            <a:r>
              <a:rPr lang="cs-CZ" dirty="0" smtClean="0"/>
              <a:t>M, </a:t>
            </a:r>
            <a:r>
              <a:rPr lang="cs-CZ" dirty="0" err="1" smtClean="0"/>
              <a:t>diaphragm</a:t>
            </a:r>
            <a:r>
              <a:rPr lang="cs-CZ" dirty="0"/>
              <a:t>; N, </a:t>
            </a:r>
            <a:r>
              <a:rPr lang="cs-CZ" dirty="0" err="1"/>
              <a:t>light</a:t>
            </a:r>
            <a:r>
              <a:rPr lang="cs-CZ" dirty="0"/>
              <a:t> </a:t>
            </a:r>
            <a:r>
              <a:rPr lang="cs-CZ" dirty="0" err="1"/>
              <a:t>baffle</a:t>
            </a:r>
            <a:r>
              <a:rPr lang="cs-CZ" dirty="0"/>
              <a:t> and </a:t>
            </a:r>
            <a:r>
              <a:rPr lang="cs-CZ" dirty="0" err="1"/>
              <a:t>lens</a:t>
            </a:r>
            <a:r>
              <a:rPr lang="cs-CZ" dirty="0"/>
              <a:t>; 0, </a:t>
            </a:r>
            <a:r>
              <a:rPr lang="cs-CZ" dirty="0" err="1"/>
              <a:t>monochromator</a:t>
            </a:r>
            <a:r>
              <a:rPr lang="cs-CZ" dirty="0"/>
              <a:t>; </a:t>
            </a:r>
            <a:r>
              <a:rPr lang="cs-CZ" i="1" dirty="0"/>
              <a:t>P, </a:t>
            </a:r>
            <a:r>
              <a:rPr lang="cs-CZ" dirty="0" err="1" smtClean="0"/>
              <a:t>photomultiplier</a:t>
            </a:r>
            <a:r>
              <a:rPr lang="cs-CZ" dirty="0"/>
              <a:t> </a:t>
            </a:r>
            <a:r>
              <a:rPr lang="cs-CZ" dirty="0" err="1" smtClean="0"/>
              <a:t>detector</a:t>
            </a:r>
            <a:r>
              <a:rPr lang="cs-CZ" dirty="0"/>
              <a:t>; Q, </a:t>
            </a:r>
            <a:r>
              <a:rPr lang="cs-CZ" dirty="0" err="1"/>
              <a:t>recorder</a:t>
            </a:r>
            <a:r>
              <a:rPr lang="cs-CZ" dirty="0"/>
              <a:t>; R, </a:t>
            </a:r>
            <a:r>
              <a:rPr lang="cs-CZ" dirty="0" err="1"/>
              <a:t>boxcar</a:t>
            </a:r>
            <a:r>
              <a:rPr lang="cs-CZ" dirty="0"/>
              <a:t> </a:t>
            </a:r>
            <a:r>
              <a:rPr lang="cs-CZ" dirty="0" err="1"/>
              <a:t>integrator</a:t>
            </a:r>
            <a:r>
              <a:rPr lang="cs-CZ" dirty="0"/>
              <a:t>; S, </a:t>
            </a:r>
            <a:r>
              <a:rPr lang="cs-CZ" dirty="0" err="1"/>
              <a:t>photo</a:t>
            </a:r>
            <a:r>
              <a:rPr lang="cs-CZ" dirty="0"/>
              <a:t> </a:t>
            </a:r>
            <a:r>
              <a:rPr lang="cs-CZ" dirty="0" err="1"/>
              <a:t>multiplier</a:t>
            </a:r>
            <a:r>
              <a:rPr lang="cs-CZ" dirty="0"/>
              <a:t> </a:t>
            </a:r>
            <a:r>
              <a:rPr lang="cs-CZ" dirty="0" err="1"/>
              <a:t>power</a:t>
            </a:r>
            <a:r>
              <a:rPr lang="cs-CZ" dirty="0"/>
              <a:t> </a:t>
            </a:r>
            <a:r>
              <a:rPr lang="cs-CZ" dirty="0" err="1"/>
              <a:t>supply</a:t>
            </a:r>
            <a:r>
              <a:rPr lang="cs-CZ" dirty="0"/>
              <a:t>.</a:t>
            </a:r>
          </a:p>
        </p:txBody>
      </p:sp>
    </p:spTree>
    <p:extLst>
      <p:ext uri="{BB962C8B-B14F-4D97-AF65-F5344CB8AC3E}">
        <p14:creationId xmlns:p14="http://schemas.microsoft.com/office/powerpoint/2010/main" val="30549718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Frekvenční spektrum šumu</a:t>
            </a:r>
            <a:endParaRPr lang="cs-CZ" dirty="0"/>
          </a:p>
        </p:txBody>
      </p:sp>
      <mc:AlternateContent xmlns:mc="http://schemas.openxmlformats.org/markup-compatibility/2006" xmlns:a14="http://schemas.microsoft.com/office/drawing/2010/main">
        <mc:Choice Requires="a14">
          <p:sp>
            <p:nvSpPr>
              <p:cNvPr id="8" name="Zástupný symbol pro obsah 7"/>
              <p:cNvSpPr>
                <a:spLocks noGrp="1"/>
              </p:cNvSpPr>
              <p:nvPr>
                <p:ph sz="half" idx="1"/>
              </p:nvPr>
            </p:nvSpPr>
            <p:spPr>
              <a:xfrm>
                <a:off x="457200" y="1988840"/>
                <a:ext cx="4038600" cy="4402816"/>
              </a:xfrm>
            </p:spPr>
            <p:txBody>
              <a:bodyPr/>
              <a:lstStyle/>
              <a:p>
                <a:r>
                  <a:rPr lang="cs-CZ" dirty="0" smtClean="0"/>
                  <a:t>Oblast A: Růžový (pink </a:t>
                </a:r>
                <a:r>
                  <a:rPr lang="cs-CZ" dirty="0" err="1" smtClean="0"/>
                  <a:t>noise</a:t>
                </a:r>
                <a:r>
                  <a:rPr lang="cs-CZ" dirty="0" smtClean="0"/>
                  <a:t>) šum 1/f</a:t>
                </a:r>
              </a:p>
              <a:p>
                <a:pPr marL="0" indent="0">
                  <a:buNone/>
                </a:pPr>
                <a:r>
                  <a:rPr lang="cs-CZ" dirty="0"/>
                  <a:t>	</a:t>
                </a:r>
                <a14:m>
                  <m:oMath xmlns:m="http://schemas.openxmlformats.org/officeDocument/2006/math">
                    <m:nary>
                      <m:naryPr>
                        <m:ctrlPr>
                          <a:rPr lang="cs-CZ" i="1" smtClean="0">
                            <a:latin typeface="Cambria Math"/>
                          </a:rPr>
                        </m:ctrlPr>
                      </m:naryPr>
                      <m:sub>
                        <m:r>
                          <m:rPr>
                            <m:brk m:alnAt="23"/>
                          </m:rPr>
                          <a:rPr lang="cs-CZ" b="0" i="1" smtClean="0">
                            <a:latin typeface="Cambria Math"/>
                          </a:rPr>
                          <m:t>0</m:t>
                        </m:r>
                      </m:sub>
                      <m:sup>
                        <m:r>
                          <a:rPr lang="cs-CZ" i="1" smtClean="0">
                            <a:latin typeface="Cambria Math"/>
                            <a:ea typeface="Cambria Math"/>
                          </a:rPr>
                          <m:t>∞</m:t>
                        </m:r>
                      </m:sup>
                      <m:e>
                        <m:sSub>
                          <m:sSubPr>
                            <m:ctrlPr>
                              <a:rPr lang="cs-CZ" i="1" smtClean="0">
                                <a:latin typeface="Cambria Math"/>
                              </a:rPr>
                            </m:ctrlPr>
                          </m:sSubPr>
                          <m:e>
                            <m:r>
                              <a:rPr lang="cs-CZ" b="0" i="1" smtClean="0">
                                <a:latin typeface="Cambria Math"/>
                              </a:rPr>
                              <m:t>𝑈</m:t>
                            </m:r>
                          </m:e>
                          <m:sub>
                            <m:r>
                              <a:rPr lang="cs-CZ" b="0" i="1" smtClean="0">
                                <a:latin typeface="Cambria Math"/>
                              </a:rPr>
                              <m:t>𝑅</m:t>
                            </m:r>
                          </m:sub>
                        </m:sSub>
                        <m:d>
                          <m:dPr>
                            <m:ctrlPr>
                              <a:rPr lang="cs-CZ" i="1" smtClean="0">
                                <a:latin typeface="Cambria Math"/>
                              </a:rPr>
                            </m:ctrlPr>
                          </m:dPr>
                          <m:e>
                            <m:r>
                              <a:rPr lang="cs-CZ" b="0" i="1" smtClean="0">
                                <a:latin typeface="Cambria Math"/>
                              </a:rPr>
                              <m:t>𝑡</m:t>
                            </m:r>
                          </m:e>
                        </m:d>
                        <m:r>
                          <a:rPr lang="cs-CZ" b="0" i="1" smtClean="0">
                            <a:latin typeface="Cambria Math"/>
                          </a:rPr>
                          <m:t>𝑑𝑡</m:t>
                        </m:r>
                        <m:r>
                          <a:rPr lang="cs-CZ" b="0" i="1" smtClean="0">
                            <a:latin typeface="Cambria Math"/>
                            <a:ea typeface="Cambria Math"/>
                          </a:rPr>
                          <m:t>≥0</m:t>
                        </m:r>
                      </m:e>
                    </m:nary>
                  </m:oMath>
                </a14:m>
                <a:endParaRPr lang="cs-CZ" dirty="0" smtClean="0"/>
              </a:p>
              <a:p>
                <a:pPr marL="0" indent="0">
                  <a:buNone/>
                </a:pPr>
                <a:r>
                  <a:rPr lang="cs-CZ" dirty="0" smtClean="0"/>
                  <a:t>Oblast B: Bílý šum (</a:t>
                </a:r>
                <a:r>
                  <a:rPr lang="cs-CZ" dirty="0" err="1" smtClean="0"/>
                  <a:t>white</a:t>
                </a:r>
                <a:r>
                  <a:rPr lang="cs-CZ" dirty="0" smtClean="0"/>
                  <a:t> </a:t>
                </a:r>
                <a:r>
                  <a:rPr lang="cs-CZ" dirty="0" err="1" smtClean="0"/>
                  <a:t>noise</a:t>
                </a:r>
                <a:r>
                  <a:rPr lang="cs-CZ" dirty="0" smtClean="0"/>
                  <a:t>):</a:t>
                </a:r>
              </a:p>
              <a:p>
                <a:pPr marL="0" indent="0">
                  <a:buNone/>
                </a:pPr>
                <a:r>
                  <a:rPr lang="cs-CZ" dirty="0"/>
                  <a:t>	</a:t>
                </a:r>
                <a14:m>
                  <m:oMath xmlns:m="http://schemas.openxmlformats.org/officeDocument/2006/math">
                    <m:nary>
                      <m:naryPr>
                        <m:ctrlPr>
                          <a:rPr lang="cs-CZ" i="1" smtClean="0">
                            <a:latin typeface="Cambria Math"/>
                          </a:rPr>
                        </m:ctrlPr>
                      </m:naryPr>
                      <m:sub>
                        <m:r>
                          <m:rPr>
                            <m:brk m:alnAt="23"/>
                          </m:rPr>
                          <a:rPr lang="cs-CZ" b="0" i="1" smtClean="0">
                            <a:latin typeface="Cambria Math"/>
                          </a:rPr>
                          <m:t>0</m:t>
                        </m:r>
                      </m:sub>
                      <m:sup>
                        <m:r>
                          <a:rPr lang="cs-CZ" i="1" smtClean="0">
                            <a:latin typeface="Cambria Math"/>
                            <a:ea typeface="Cambria Math"/>
                          </a:rPr>
                          <m:t>∞</m:t>
                        </m:r>
                      </m:sup>
                      <m:e>
                        <m:sSub>
                          <m:sSubPr>
                            <m:ctrlPr>
                              <a:rPr lang="cs-CZ" i="1" smtClean="0">
                                <a:latin typeface="Cambria Math"/>
                              </a:rPr>
                            </m:ctrlPr>
                          </m:sSubPr>
                          <m:e>
                            <m:r>
                              <a:rPr lang="cs-CZ" b="0" i="1" smtClean="0">
                                <a:latin typeface="Cambria Math"/>
                              </a:rPr>
                              <m:t>𝑈</m:t>
                            </m:r>
                          </m:e>
                          <m:sub>
                            <m:r>
                              <a:rPr lang="cs-CZ" b="0" i="1" smtClean="0">
                                <a:latin typeface="Cambria Math"/>
                              </a:rPr>
                              <m:t>𝑅</m:t>
                            </m:r>
                          </m:sub>
                        </m:sSub>
                        <m:d>
                          <m:dPr>
                            <m:ctrlPr>
                              <a:rPr lang="cs-CZ" i="1" smtClean="0">
                                <a:latin typeface="Cambria Math"/>
                              </a:rPr>
                            </m:ctrlPr>
                          </m:dPr>
                          <m:e>
                            <m:r>
                              <a:rPr lang="cs-CZ" b="0" i="1" smtClean="0">
                                <a:latin typeface="Cambria Math"/>
                              </a:rPr>
                              <m:t>𝑡</m:t>
                            </m:r>
                          </m:e>
                        </m:d>
                      </m:e>
                    </m:nary>
                    <m:r>
                      <a:rPr lang="cs-CZ" b="0" i="1" smtClean="0">
                        <a:latin typeface="Cambria Math"/>
                      </a:rPr>
                      <m:t>𝑑𝑡</m:t>
                    </m:r>
                    <m:r>
                      <a:rPr lang="cs-CZ" b="0" i="1" smtClean="0">
                        <a:latin typeface="Cambria Math"/>
                      </a:rPr>
                      <m:t>=0</m:t>
                    </m:r>
                  </m:oMath>
                </a14:m>
                <a:endParaRPr lang="cs-CZ" dirty="0"/>
              </a:p>
            </p:txBody>
          </p:sp>
        </mc:Choice>
        <mc:Fallback xmlns="">
          <p:sp>
            <p:nvSpPr>
              <p:cNvPr id="8" name="Zástupný symbol pro obsah 7"/>
              <p:cNvSpPr>
                <a:spLocks noGrp="1" noRot="1" noChangeAspect="1" noMove="1" noResize="1" noEditPoints="1" noAdjustHandles="1" noChangeArrowheads="1" noChangeShapeType="1" noTextEdit="1"/>
              </p:cNvSpPr>
              <p:nvPr>
                <p:ph sz="half" idx="1"/>
              </p:nvPr>
            </p:nvSpPr>
            <p:spPr>
              <a:xfrm>
                <a:off x="457200" y="1988840"/>
                <a:ext cx="4038600" cy="4402816"/>
              </a:xfrm>
              <a:blipFill rotWithShape="1">
                <a:blip r:embed="rId2" cstate="print"/>
                <a:stretch>
                  <a:fillRect l="-3017" t="-1383" r="-3620"/>
                </a:stretch>
              </a:blipFill>
            </p:spPr>
            <p:txBody>
              <a:bodyPr/>
              <a:lstStyle/>
              <a:p>
                <a:r>
                  <a:rPr lang="cs-CZ">
                    <a:noFill/>
                  </a:rPr>
                  <a:t> </a:t>
                </a:r>
              </a:p>
            </p:txBody>
          </p:sp>
        </mc:Fallback>
      </mc:AlternateContent>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50</a:t>
            </a:fld>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564904"/>
            <a:ext cx="4248472" cy="281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752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Čítač fotonů</a:t>
            </a:r>
            <a:endParaRPr lang="cs-CZ" dirty="0"/>
          </a:p>
        </p:txBody>
      </p:sp>
      <p:sp>
        <p:nvSpPr>
          <p:cNvPr id="3" name="Zástupný symbol pro obsah 2"/>
          <p:cNvSpPr>
            <a:spLocks noGrp="1"/>
          </p:cNvSpPr>
          <p:nvPr>
            <p:ph sz="half" idx="1"/>
          </p:nvPr>
        </p:nvSpPr>
        <p:spPr>
          <a:xfrm>
            <a:off x="251448" y="1448747"/>
            <a:ext cx="4320552" cy="4816039"/>
          </a:xfrm>
        </p:spPr>
        <p:txBody>
          <a:bodyPr>
            <a:noAutofit/>
          </a:bodyPr>
          <a:lstStyle/>
          <a:p>
            <a:r>
              <a:rPr lang="cs-CZ" sz="1600" dirty="0" smtClean="0"/>
              <a:t>Signál se nejprve zesílí, komparátorem se oddělí pulsy s dostatečnou amplitudou od šumu. Impulsy je pak možno počítat běžným čítačem nebo zaznamenávat počítačem. Tato metoda je složitější než analogové měření, ale dosahuje většího odstupu šumu a stability.</a:t>
            </a:r>
            <a:endParaRPr lang="cs-CZ" sz="1600" dirty="0"/>
          </a:p>
          <a:p>
            <a:r>
              <a:rPr lang="cs-CZ" sz="1600" dirty="0" smtClean="0"/>
              <a:t>Fotokatoda a dynody vlivem tepelných kmitů mřížky emitují elektrony i když zrovna nedopadá žádné záření. Vzniká tak výstřelový šum. Odpovídající střední hodnota anodového proudu se pak nazývá temný proud nebo proud za tmy. Pokud je nežádoucí elektron emitován na některé z dalších dynod, nedojde k plnému zesílení a výsledný impuls má znatelně menší amplitudu než impuls vyvolaný fotonem. Pokud využíváme režim čítání fotonů, nastavíme komparátor tak, aby na tyto menší impulsy nereagoval. </a:t>
            </a:r>
            <a:endParaRPr lang="cs-CZ" sz="1600" dirty="0"/>
          </a:p>
        </p:txBody>
      </p:sp>
      <p:pic>
        <p:nvPicPr>
          <p:cNvPr id="8" name="Zástupný symbol pro obsah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45705" y="1088701"/>
            <a:ext cx="4038600" cy="1676019"/>
          </a:xfrm>
        </p:spPr>
      </p:pic>
      <p:sp>
        <p:nvSpPr>
          <p:cNvPr id="5" name="Zástupný symbol pro datum 4"/>
          <p:cNvSpPr>
            <a:spLocks noGrp="1"/>
          </p:cNvSpPr>
          <p:nvPr>
            <p:ph type="dt" sz="half" idx="10"/>
          </p:nvPr>
        </p:nvSpPr>
        <p:spPr>
          <a:xfrm>
            <a:off x="611494" y="188586"/>
            <a:ext cx="2895600" cy="329184"/>
          </a:xfrm>
        </p:spPr>
        <p:txBody>
          <a:bodyPr/>
          <a:lstStyle/>
          <a:p>
            <a:r>
              <a:rPr lang="en-US" smtClean="0"/>
              <a:t>2010</a:t>
            </a:r>
            <a:endParaRPr lang="en-US"/>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51</a:t>
            </a:fld>
            <a:endParaRPr lang="en-US"/>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92" y="2888931"/>
            <a:ext cx="3167884" cy="3577587"/>
          </a:xfrm>
          <a:prstGeom prst="rect">
            <a:avLst/>
          </a:prstGeom>
        </p:spPr>
      </p:pic>
    </p:spTree>
    <p:extLst>
      <p:ext uri="{BB962C8B-B14F-4D97-AF65-F5344CB8AC3E}">
        <p14:creationId xmlns:p14="http://schemas.microsoft.com/office/powerpoint/2010/main" val="2074710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Calibration</a:t>
            </a:r>
            <a:r>
              <a:rPr lang="cs-CZ" dirty="0"/>
              <a:t> </a:t>
            </a:r>
            <a:r>
              <a:rPr lang="cs-CZ" dirty="0" err="1"/>
              <a:t>of</a:t>
            </a:r>
            <a:r>
              <a:rPr lang="cs-CZ" dirty="0"/>
              <a:t> </a:t>
            </a:r>
            <a:r>
              <a:rPr lang="cs-CZ" dirty="0" err="1"/>
              <a:t>wavelengths</a:t>
            </a:r>
            <a:endParaRPr lang="cs-CZ" dirty="0"/>
          </a:p>
        </p:txBody>
      </p:sp>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6</a:t>
            </a:fld>
            <a:endParaRPr lang="en-US"/>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772816"/>
            <a:ext cx="6120680" cy="4515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771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err="1"/>
              <a:t>Concentration</a:t>
            </a:r>
            <a:r>
              <a:rPr lang="cs-CZ" dirty="0"/>
              <a:t> dependence</a:t>
            </a:r>
            <a:endParaRPr lang="cs-CZ" dirty="0"/>
          </a:p>
        </p:txBody>
      </p:sp>
      <p:sp>
        <p:nvSpPr>
          <p:cNvPr id="8" name="Zástupný symbol pro obsah 7"/>
          <p:cNvSpPr>
            <a:spLocks noGrp="1"/>
          </p:cNvSpPr>
          <p:nvPr>
            <p:ph sz="half" idx="1"/>
          </p:nvPr>
        </p:nvSpPr>
        <p:spPr>
          <a:xfrm>
            <a:off x="457200" y="1673352"/>
            <a:ext cx="4258816" cy="4718304"/>
          </a:xfrm>
        </p:spPr>
        <p:txBody>
          <a:bodyPr>
            <a:normAutofit/>
          </a:bodyPr>
          <a:lstStyle/>
          <a:p>
            <a:r>
              <a:rPr lang="en-US" dirty="0" smtClean="0"/>
              <a:t>Analytical </a:t>
            </a:r>
            <a:r>
              <a:rPr lang="en-US" dirty="0"/>
              <a:t>growth </a:t>
            </a:r>
            <a:r>
              <a:rPr lang="en-US" dirty="0" smtClean="0"/>
              <a:t>curves</a:t>
            </a:r>
            <a:endParaRPr lang="cs-CZ" dirty="0" smtClean="0"/>
          </a:p>
          <a:p>
            <a:r>
              <a:rPr lang="en-US" dirty="0" smtClean="0"/>
              <a:t>nickel </a:t>
            </a:r>
            <a:r>
              <a:rPr lang="en-US" dirty="0"/>
              <a:t>fluorescence excited </a:t>
            </a:r>
            <a:r>
              <a:rPr lang="en-US" dirty="0" smtClean="0"/>
              <a:t>at</a:t>
            </a:r>
            <a:r>
              <a:rPr lang="cs-CZ" dirty="0"/>
              <a:t> </a:t>
            </a:r>
            <a:r>
              <a:rPr lang="en-US" dirty="0" smtClean="0"/>
              <a:t>300.249 </a:t>
            </a:r>
            <a:r>
              <a:rPr lang="en-US" dirty="0"/>
              <a:t>nm and measured at approximately 342 </a:t>
            </a:r>
            <a:r>
              <a:rPr lang="en-US" dirty="0" smtClean="0"/>
              <a:t>nm</a:t>
            </a:r>
            <a:endParaRPr lang="cs-CZ" dirty="0" smtClean="0"/>
          </a:p>
          <a:p>
            <a:r>
              <a:rPr lang="en-US" dirty="0" smtClean="0"/>
              <a:t>tin fluorescence</a:t>
            </a:r>
            <a:r>
              <a:rPr lang="cs-CZ" dirty="0" smtClean="0"/>
              <a:t> </a:t>
            </a:r>
            <a:r>
              <a:rPr lang="en-US" dirty="0" smtClean="0"/>
              <a:t>excited </a:t>
            </a:r>
            <a:r>
              <a:rPr lang="en-US" dirty="0"/>
              <a:t>at 300.914 nm and measured at 317.5 nm.</a:t>
            </a:r>
            <a:endParaRPr lang="cs-CZ" dirty="0"/>
          </a:p>
        </p:txBody>
      </p:sp>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7</a:t>
            </a:fld>
            <a:endParaRPr lang="en-US"/>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81" t="1453" r="6494" b="1190"/>
          <a:stretch/>
        </p:blipFill>
        <p:spPr bwMode="auto">
          <a:xfrm>
            <a:off x="4788024" y="1412776"/>
            <a:ext cx="3960440" cy="4971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814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lstStyle/>
          <a:p>
            <a:r>
              <a:rPr lang="cs-CZ" dirty="0" err="1" smtClean="0"/>
              <a:t>LAF</a:t>
            </a:r>
            <a:r>
              <a:rPr lang="cs-CZ" dirty="0" smtClean="0"/>
              <a:t> </a:t>
            </a:r>
            <a:r>
              <a:rPr lang="cs-CZ" dirty="0" err="1"/>
              <a:t>overview</a:t>
            </a:r>
            <a:endParaRPr lang="cs-CZ" dirty="0"/>
          </a:p>
        </p:txBody>
      </p:sp>
      <p:sp>
        <p:nvSpPr>
          <p:cNvPr id="11" name="Zástupný symbol pro text 10"/>
          <p:cNvSpPr>
            <a:spLocks noGrp="1"/>
          </p:cNvSpPr>
          <p:nvPr>
            <p:ph type="body" sz="half" idx="2"/>
          </p:nvPr>
        </p:nvSpPr>
        <p:spPr/>
        <p:txBody>
          <a:bodyPr/>
          <a:lstStyle/>
          <a:p>
            <a:r>
              <a:rPr lang="en-US" dirty="0"/>
              <a:t>Detection limits and linear dynamic range of determination in acetylene-air flame </a:t>
            </a:r>
            <a:endParaRPr lang="cs-CZ" dirty="0"/>
          </a:p>
        </p:txBody>
      </p:sp>
      <p:sp>
        <p:nvSpPr>
          <p:cNvPr id="5" name="Zástupný symbol pro datum 4"/>
          <p:cNvSpPr>
            <a:spLocks noGrp="1"/>
          </p:cNvSpPr>
          <p:nvPr>
            <p:ph type="dt" sz="half" idx="10"/>
          </p:nvPr>
        </p:nvSpPr>
        <p:spPr/>
        <p:txBody>
          <a:bodyPr/>
          <a:lstStyle/>
          <a:p>
            <a:r>
              <a:rPr lang="en-US" dirty="0" smtClean="0"/>
              <a:t>2010</a:t>
            </a:r>
            <a:endParaRPr lang="en-US" dirty="0"/>
          </a:p>
        </p:txBody>
      </p:sp>
      <p:sp>
        <p:nvSpPr>
          <p:cNvPr id="6" name="Zástupný symbol pro zápatí 5"/>
          <p:cNvSpPr>
            <a:spLocks noGrp="1"/>
          </p:cNvSpPr>
          <p:nvPr>
            <p:ph type="ftr" sz="quarter" idx="11"/>
          </p:nvPr>
        </p:nvSpPr>
        <p:spPr/>
        <p:txBody>
          <a:bodyPr/>
          <a:lstStyle/>
          <a:p>
            <a:pPr algn="r"/>
            <a:r>
              <a:rPr lang="en-US" smtClean="0"/>
              <a:t>prof. Otruba</a:t>
            </a:r>
            <a:endParaRPr lang="en-US" dirty="0"/>
          </a:p>
        </p:txBody>
      </p:sp>
      <p:sp>
        <p:nvSpPr>
          <p:cNvPr id="7" name="Zástupný symbol pro číslo snímku 6"/>
          <p:cNvSpPr>
            <a:spLocks noGrp="1"/>
          </p:cNvSpPr>
          <p:nvPr>
            <p:ph type="sldNum" sz="quarter" idx="12"/>
          </p:nvPr>
        </p:nvSpPr>
        <p:spPr/>
        <p:txBody>
          <a:bodyPr/>
          <a:lstStyle/>
          <a:p>
            <a:fld id="{0CFEC368-1D7A-4F81-ABF6-AE0E36BAF64C}" type="slidenum">
              <a:rPr lang="en-US" smtClean="0"/>
              <a:pPr/>
              <a:t>8</a:t>
            </a:fld>
            <a:endParaRPr lang="en-US"/>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760" b="832"/>
          <a:stretch/>
        </p:blipFill>
        <p:spPr bwMode="auto">
          <a:xfrm>
            <a:off x="3065508" y="476672"/>
            <a:ext cx="6078492" cy="616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766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LAF - ICP</a:t>
            </a:r>
            <a:endParaRPr lang="cs-CZ" dirty="0"/>
          </a:p>
        </p:txBody>
      </p:sp>
      <p:sp>
        <p:nvSpPr>
          <p:cNvPr id="4" name="Zástupný symbol pro datum 3"/>
          <p:cNvSpPr>
            <a:spLocks noGrp="1"/>
          </p:cNvSpPr>
          <p:nvPr>
            <p:ph type="dt" sz="half" idx="10"/>
          </p:nvPr>
        </p:nvSpPr>
        <p:spPr/>
        <p:txBody>
          <a:bodyPr/>
          <a:lstStyle/>
          <a:p>
            <a:r>
              <a:rPr lang="en-US" smtClean="0"/>
              <a:t>2010</a:t>
            </a:r>
            <a:endParaRPr lang="en-US"/>
          </a:p>
        </p:txBody>
      </p:sp>
      <p:sp>
        <p:nvSpPr>
          <p:cNvPr id="5" name="Zástupný symbol pro zápatí 4"/>
          <p:cNvSpPr>
            <a:spLocks noGrp="1"/>
          </p:cNvSpPr>
          <p:nvPr>
            <p:ph type="ftr" sz="quarter" idx="11"/>
          </p:nvPr>
        </p:nvSpPr>
        <p:spPr/>
        <p:txBody>
          <a:bodyPr/>
          <a:lstStyle/>
          <a:p>
            <a:pPr algn="r"/>
            <a:r>
              <a:rPr lang="en-US" smtClean="0"/>
              <a:t>prof. Otruba</a:t>
            </a:r>
            <a:endParaRPr lang="en-US" dirty="0"/>
          </a:p>
        </p:txBody>
      </p:sp>
      <p:sp>
        <p:nvSpPr>
          <p:cNvPr id="6" name="Zástupný symbol pro číslo snímku 5"/>
          <p:cNvSpPr>
            <a:spLocks noGrp="1"/>
          </p:cNvSpPr>
          <p:nvPr>
            <p:ph type="sldNum" sz="quarter" idx="12"/>
          </p:nvPr>
        </p:nvSpPr>
        <p:spPr/>
        <p:txBody>
          <a:bodyPr/>
          <a:lstStyle/>
          <a:p>
            <a:fld id="{0CFEC368-1D7A-4F81-ABF6-AE0E36BAF64C}" type="slidenum">
              <a:rPr lang="en-US" smtClean="0"/>
              <a:pPr/>
              <a:t>9</a:t>
            </a:fld>
            <a:endParaRPr lang="en-US"/>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7" t="17605" r="808" b="1338"/>
          <a:stretch/>
        </p:blipFill>
        <p:spPr bwMode="auto">
          <a:xfrm>
            <a:off x="491207" y="1772816"/>
            <a:ext cx="7693052" cy="4371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632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řehlednost">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2811</TotalTime>
  <Words>3301</Words>
  <Application>Microsoft Office PowerPoint</Application>
  <PresentationFormat>Předvádění na obrazovce (4:3)</PresentationFormat>
  <Paragraphs>468</Paragraphs>
  <Slides>51</Slides>
  <Notes>3</Notes>
  <HiddenSlides>0</HiddenSlides>
  <MMClips>0</MMClips>
  <ScaleCrop>false</ScaleCrop>
  <HeadingPairs>
    <vt:vector size="4" baseType="variant">
      <vt:variant>
        <vt:lpstr>Motiv</vt:lpstr>
      </vt:variant>
      <vt:variant>
        <vt:i4>1</vt:i4>
      </vt:variant>
      <vt:variant>
        <vt:lpstr>Nadpisy snímků</vt:lpstr>
      </vt:variant>
      <vt:variant>
        <vt:i4>51</vt:i4>
      </vt:variant>
    </vt:vector>
  </HeadingPairs>
  <TitlesOfParts>
    <vt:vector size="52" baseType="lpstr">
      <vt:lpstr>Přehlednost</vt:lpstr>
      <vt:lpstr>Laser induced fluorescence</vt:lpstr>
      <vt:lpstr>Prezentace aplikace PowerPoint</vt:lpstr>
      <vt:lpstr>Atomic fluorescence</vt:lpstr>
      <vt:lpstr>Fluorescence excitation</vt:lpstr>
      <vt:lpstr>Schematic diagram of the spectrometer</vt:lpstr>
      <vt:lpstr>Calibration of wavelengths</vt:lpstr>
      <vt:lpstr>Concentration dependence</vt:lpstr>
      <vt:lpstr>LAF overview</vt:lpstr>
      <vt:lpstr>LAF - ICP</vt:lpstr>
      <vt:lpstr>LAF – Noble metals</vt:lpstr>
      <vt:lpstr>LAF - ETA</vt:lpstr>
      <vt:lpstr>Three-level system</vt:lpstr>
      <vt:lpstr>Detection of lead in gas phase</vt:lpstr>
      <vt:lpstr>Detection of lead in gas phase</vt:lpstr>
      <vt:lpstr>LAF in graphite cuvette - Tl</vt:lpstr>
      <vt:lpstr>Atomic beams - absorption and fluorescence</vt:lpstr>
      <vt:lpstr>Absorption and fluorescence spectrum of NO2</vt:lpstr>
      <vt:lpstr>Prezentace aplikace PowerPoint</vt:lpstr>
      <vt:lpstr>Excitation of molecular fluorescence</vt:lpstr>
      <vt:lpstr>Time resolved fluorescence</vt:lpstr>
      <vt:lpstr>Confocal microscopy</vt:lpstr>
      <vt:lpstr>Confocal microfluorimetry</vt:lpstr>
      <vt:lpstr>Two-photon microscope</vt:lpstr>
      <vt:lpstr>Radiation scattering</vt:lpstr>
      <vt:lpstr>Rayleigh scattering</vt:lpstr>
      <vt:lpstr>Mie scattering</vt:lpstr>
      <vt:lpstr>Rayleigh and Mie scattering</vt:lpstr>
      <vt:lpstr>Raman scattering</vt:lpstr>
      <vt:lpstr>Fluorescence of molecules</vt:lpstr>
      <vt:lpstr>Background correction</vt:lpstr>
      <vt:lpstr>Background correction by Zeeman effect</vt:lpstr>
      <vt:lpstr>Single atoms detection</vt:lpstr>
      <vt:lpstr>Single atoms detection</vt:lpstr>
      <vt:lpstr>The most common random processes:</vt:lpstr>
      <vt:lpstr>Correlation of random variables</vt:lpstr>
      <vt:lpstr>Discrete random process</vt:lpstr>
      <vt:lpstr>Spektroskopie jednotlivých molekul</vt:lpstr>
      <vt:lpstr>Experimentální požadavky</vt:lpstr>
      <vt:lpstr>Reprodukovatelnost spekter </vt:lpstr>
      <vt:lpstr>Spektrum jedné molekuly</vt:lpstr>
      <vt:lpstr>Orientace molekul v krystalu</vt:lpstr>
      <vt:lpstr>Emisní profil fluorescence</vt:lpstr>
      <vt:lpstr>Šířky čar </vt:lpstr>
      <vt:lpstr>Přelaďování frekvence molekuly</vt:lpstr>
      <vt:lpstr>SNOM (scanning near-field optical microscope)</vt:lpstr>
      <vt:lpstr>Fluorescenční SNOM</vt:lpstr>
      <vt:lpstr>Fotonásobiče - rušivé vlivy</vt:lpstr>
      <vt:lpstr>Šum</vt:lpstr>
      <vt:lpstr>NEP (noise equivalent power)</vt:lpstr>
      <vt:lpstr>Frekvenční spektrum šumu</vt:lpstr>
      <vt:lpstr>Čítač fotonů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Laserem indukovaná fluorescence</dc:title>
  <dc:creator>práce</dc:creator>
  <cp:lastModifiedBy>novotny</cp:lastModifiedBy>
  <cp:revision>128</cp:revision>
  <dcterms:created xsi:type="dcterms:W3CDTF">2010-10-20T07:38:33Z</dcterms:created>
  <dcterms:modified xsi:type="dcterms:W3CDTF">2019-11-06T11:15:00Z</dcterms:modified>
</cp:coreProperties>
</file>