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310" r:id="rId4"/>
    <p:sldId id="281" r:id="rId5"/>
    <p:sldId id="261" r:id="rId6"/>
    <p:sldId id="345" r:id="rId7"/>
    <p:sldId id="264" r:id="rId8"/>
    <p:sldId id="258" r:id="rId9"/>
    <p:sldId id="284" r:id="rId10"/>
    <p:sldId id="265" r:id="rId11"/>
    <p:sldId id="259" r:id="rId12"/>
    <p:sldId id="267" r:id="rId13"/>
    <p:sldId id="271" r:id="rId14"/>
    <p:sldId id="270" r:id="rId15"/>
    <p:sldId id="338" r:id="rId16"/>
    <p:sldId id="346" r:id="rId17"/>
    <p:sldId id="348" r:id="rId18"/>
    <p:sldId id="347" r:id="rId19"/>
    <p:sldId id="349" r:id="rId20"/>
    <p:sldId id="272" r:id="rId21"/>
    <p:sldId id="337" r:id="rId22"/>
    <p:sldId id="268" r:id="rId23"/>
    <p:sldId id="273" r:id="rId24"/>
    <p:sldId id="282" r:id="rId25"/>
    <p:sldId id="263" r:id="rId26"/>
    <p:sldId id="269" r:id="rId27"/>
    <p:sldId id="274" r:id="rId28"/>
    <p:sldId id="276" r:id="rId29"/>
    <p:sldId id="275" r:id="rId30"/>
    <p:sldId id="280" r:id="rId31"/>
    <p:sldId id="339" r:id="rId32"/>
    <p:sldId id="311" r:id="rId33"/>
    <p:sldId id="312" r:id="rId34"/>
    <p:sldId id="283" r:id="rId35"/>
    <p:sldId id="278" r:id="rId36"/>
    <p:sldId id="350" r:id="rId37"/>
    <p:sldId id="351" r:id="rId38"/>
    <p:sldId id="279" r:id="rId39"/>
    <p:sldId id="266" r:id="rId40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3399FF"/>
    <a:srgbClr val="FF9999"/>
    <a:srgbClr val="FF9966"/>
    <a:srgbClr val="000000"/>
    <a:srgbClr val="F8F8F8"/>
    <a:srgbClr val="EAEAEA"/>
    <a:srgbClr val="D6D6F5"/>
    <a:srgbClr val="CC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70" autoAdjust="0"/>
  </p:normalViewPr>
  <p:slideViewPr>
    <p:cSldViewPr>
      <p:cViewPr varScale="1">
        <p:scale>
          <a:sx n="123" d="100"/>
          <a:sy n="123" d="100"/>
        </p:scale>
        <p:origin x="125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0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9E64FA7-4DB4-41D6-8B2B-7199ECE9D0C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57050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04D4E-F462-4C38-A276-1D28A348A44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19252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EB5A8-8549-46A0-8455-4B45C45C715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5165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6BFBC-7F52-4967-8A26-1AAEAAE5F23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93333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6E794-E532-42BB-A49E-160F39E6EA1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619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F4118-E32E-4F8B-B61B-79CE2B2CD07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5247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5EB61-C3B6-4044-9DD0-3C2E21BD7B4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84809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8D766-EC8E-4B4A-B3D4-8C6A39CBB8A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5749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77364-D4D4-42CE-986F-671E94044F1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2343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27A9E-05D8-49A5-9569-8BD14D5DD29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156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0877F-20CD-4FBE-B9FE-6F271CC2436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46847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E608D-2C2A-47D0-A9D9-705C76CE47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5315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B9C948B-B111-480E-9559-957FC5665A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tif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asy.org/sprot/hpi/hpi_desc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62894"/>
            <a:ext cx="8077200" cy="488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38"/>
          <p:cNvSpPr txBox="1">
            <a:spLocks noChangeArrowheads="1"/>
          </p:cNvSpPr>
          <p:nvPr/>
        </p:nvSpPr>
        <p:spPr bwMode="auto">
          <a:xfrm>
            <a:off x="571500" y="2467769"/>
            <a:ext cx="8001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cs-CZ" sz="28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Charakterizace</a:t>
            </a:r>
            <a:r>
              <a:rPr lang="de-DE" altLang="cs-CZ" sz="28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de-DE" altLang="cs-CZ" sz="28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protein</a:t>
            </a:r>
            <a:r>
              <a:rPr lang="cs-CZ" altLang="cs-CZ" sz="2800" b="1" dirty="0">
                <a:solidFill>
                  <a:srgbClr val="CC0000"/>
                </a:solidFill>
              </a:rPr>
              <a:t>ů hmotnostní spektrometrií</a:t>
            </a:r>
          </a:p>
          <a:p>
            <a:pPr algn="ctr">
              <a:spcBef>
                <a:spcPct val="0"/>
              </a:spcBef>
              <a:spcAft>
                <a:spcPct val="35000"/>
              </a:spcAft>
              <a:buFontTx/>
              <a:buNone/>
            </a:pPr>
            <a:endParaRPr lang="en-US" altLang="cs-CZ" sz="800" b="1" dirty="0"/>
          </a:p>
          <a:p>
            <a:pPr algn="ctr"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en-US" altLang="cs-CZ" sz="1800" b="1" dirty="0"/>
              <a:t>C7250</a:t>
            </a:r>
            <a:endParaRPr lang="cs-CZ" altLang="cs-CZ" sz="20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b="1" dirty="0"/>
              <a:t>Část III</a:t>
            </a:r>
            <a:endParaRPr lang="en-US" altLang="cs-CZ" sz="2000" b="1" dirty="0"/>
          </a:p>
        </p:txBody>
      </p:sp>
      <p:sp>
        <p:nvSpPr>
          <p:cNvPr id="14" name="Text Box 39"/>
          <p:cNvSpPr txBox="1">
            <a:spLocks noChangeArrowheads="1"/>
          </p:cNvSpPr>
          <p:nvPr/>
        </p:nvSpPr>
        <p:spPr bwMode="auto">
          <a:xfrm>
            <a:off x="3635896" y="3985300"/>
            <a:ext cx="4504182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cs typeface="Times New Roman" panose="02020603050405020304" pitchFamily="18" charset="0"/>
              </a:rPr>
              <a:t>Zbyněk Zdráhal</a:t>
            </a:r>
            <a:endParaRPr lang="en-US" altLang="cs-CZ" sz="1800" b="1" dirty="0"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800" b="1" dirty="0"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800" i="1" dirty="0" err="1"/>
              <a:t>Výzkumná</a:t>
            </a:r>
            <a:r>
              <a:rPr lang="en-US" altLang="cs-CZ" sz="1800" i="1" dirty="0"/>
              <a:t> </a:t>
            </a:r>
            <a:r>
              <a:rPr lang="en-US" altLang="cs-CZ" sz="1800" i="1" dirty="0" err="1"/>
              <a:t>skupina</a:t>
            </a:r>
            <a:r>
              <a:rPr lang="en-US" altLang="cs-CZ" sz="1800" i="1" dirty="0"/>
              <a:t> </a:t>
            </a:r>
            <a:r>
              <a:rPr lang="en-US" altLang="cs-CZ" sz="1800" i="1" dirty="0" err="1"/>
              <a:t>Proteomika</a:t>
            </a:r>
            <a:r>
              <a:rPr lang="en-US" altLang="cs-CZ" sz="1800" i="1" dirty="0"/>
              <a:t>, CEITEC-MU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800" i="1" dirty="0" err="1"/>
              <a:t>Centrální</a:t>
            </a:r>
            <a:r>
              <a:rPr lang="en-US" altLang="cs-CZ" sz="1800" i="1" dirty="0"/>
              <a:t> </a:t>
            </a:r>
            <a:r>
              <a:rPr lang="en-US" altLang="cs-CZ" sz="1800" i="1" dirty="0" err="1"/>
              <a:t>laboratoř-Proteomika</a:t>
            </a:r>
            <a:r>
              <a:rPr lang="en-US" altLang="cs-CZ" sz="1800" i="1" dirty="0"/>
              <a:t>, CEITEC-MU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800" i="1" dirty="0" err="1"/>
              <a:t>Funkční</a:t>
            </a:r>
            <a:r>
              <a:rPr lang="en-US" altLang="cs-CZ" sz="1800" i="1" dirty="0"/>
              <a:t> </a:t>
            </a:r>
            <a:r>
              <a:rPr lang="en-US" altLang="cs-CZ" sz="1800" i="1" dirty="0" err="1"/>
              <a:t>genomika</a:t>
            </a:r>
            <a:r>
              <a:rPr lang="en-US" altLang="cs-CZ" sz="1800" i="1" dirty="0"/>
              <a:t> a </a:t>
            </a:r>
            <a:r>
              <a:rPr lang="en-US" altLang="cs-CZ" sz="1800" i="1" dirty="0" err="1"/>
              <a:t>proteomika</a:t>
            </a:r>
            <a:r>
              <a:rPr lang="en-US" altLang="cs-CZ" sz="1800" i="1" dirty="0"/>
              <a:t>, NCBR </a:t>
            </a:r>
            <a:r>
              <a:rPr lang="en-US" altLang="cs-CZ" sz="1800" i="1" dirty="0" err="1"/>
              <a:t>PřF</a:t>
            </a:r>
            <a:r>
              <a:rPr lang="en-US" altLang="cs-CZ" sz="1800" i="1" dirty="0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800" i="1" dirty="0"/>
              <a:t>zdrahal@sci.muni.cz</a:t>
            </a:r>
          </a:p>
        </p:txBody>
      </p:sp>
      <p:grpSp>
        <p:nvGrpSpPr>
          <p:cNvPr id="15" name="Group 40"/>
          <p:cNvGrpSpPr>
            <a:grpSpLocks/>
          </p:cNvGrpSpPr>
          <p:nvPr/>
        </p:nvGrpSpPr>
        <p:grpSpPr bwMode="auto">
          <a:xfrm>
            <a:off x="107950" y="483394"/>
            <a:ext cx="3913188" cy="865187"/>
            <a:chOff x="188" y="300"/>
            <a:chExt cx="2465" cy="545"/>
          </a:xfrm>
        </p:grpSpPr>
        <p:pic>
          <p:nvPicPr>
            <p:cNvPr id="20" name="Picture 41" descr="LOGO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" y="300"/>
              <a:ext cx="454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42"/>
            <p:cNvSpPr>
              <a:spLocks noChangeArrowheads="1"/>
            </p:cNvSpPr>
            <p:nvPr/>
          </p:nvSpPr>
          <p:spPr bwMode="auto">
            <a:xfrm>
              <a:off x="566" y="305"/>
              <a:ext cx="2087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 b="1">
                  <a:latin typeface="Franklin Gothic Medium" panose="020B0603020102020204" pitchFamily="34" charset="0"/>
                </a:rPr>
                <a:t>Oddělení </a:t>
              </a:r>
              <a:r>
                <a:rPr lang="en-US" altLang="cs-CZ" sz="1400" b="1">
                  <a:latin typeface="Franklin Gothic Medium" panose="020B0603020102020204" pitchFamily="34" charset="0"/>
                </a:rPr>
                <a:t>funkční genomiky a proteomiky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200">
                  <a:latin typeface="Franklin Gothic Medium" panose="020B0603020102020204" pitchFamily="34" charset="0"/>
                </a:rPr>
                <a:t>Národní centrum pro výzkum biomolekul</a:t>
              </a:r>
              <a:endParaRPr lang="en-US" altLang="cs-CZ" sz="1200">
                <a:latin typeface="Franklin Gothic Medium" panose="020B06030201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200">
                  <a:latin typeface="Franklin Gothic Medium" panose="020B0603020102020204" pitchFamily="34" charset="0"/>
                </a:rPr>
                <a:t>P</a:t>
              </a:r>
              <a:r>
                <a:rPr lang="cs-CZ" altLang="cs-CZ" sz="1200">
                  <a:latin typeface="Franklin Gothic Medium" panose="020B0603020102020204" pitchFamily="34" charset="0"/>
                </a:rPr>
                <a:t>řírodovědecká fakulta </a:t>
              </a:r>
              <a:r>
                <a:rPr lang="en-US" altLang="cs-CZ" sz="1200">
                  <a:latin typeface="Franklin Gothic Medium" panose="020B0603020102020204" pitchFamily="34" charset="0"/>
                </a:rPr>
                <a:t>MU</a:t>
              </a:r>
              <a:endParaRPr lang="cs-CZ" altLang="cs-CZ" sz="1200">
                <a:latin typeface="Franklin Gothic Medium" panose="020B0603020102020204" pitchFamily="34" charset="0"/>
              </a:endParaRPr>
            </a:p>
          </p:txBody>
        </p:sp>
      </p:grpSp>
      <p:sp>
        <p:nvSpPr>
          <p:cNvPr id="16" name="AutoShape 43"/>
          <p:cNvSpPr>
            <a:spLocks noChangeAspect="1" noChangeArrowheads="1" noTextEdit="1"/>
          </p:cNvSpPr>
          <p:nvPr/>
        </p:nvSpPr>
        <p:spPr bwMode="auto">
          <a:xfrm>
            <a:off x="6804025" y="3323431"/>
            <a:ext cx="17811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pic>
        <p:nvPicPr>
          <p:cNvPr id="17" name="Picture 50" descr="mu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410369"/>
            <a:ext cx="11493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10369"/>
            <a:ext cx="13716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984" y="914860"/>
            <a:ext cx="3516220" cy="7032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58"/>
          <p:cNvSpPr>
            <a:spLocks noChangeArrowheads="1"/>
          </p:cNvSpPr>
          <p:nvPr/>
        </p:nvSpPr>
        <p:spPr bwMode="auto">
          <a:xfrm>
            <a:off x="2895600" y="2373313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267" name="AutoShape 159"/>
          <p:cNvSpPr>
            <a:spLocks noChangeArrowheads="1"/>
          </p:cNvSpPr>
          <p:nvPr/>
        </p:nvSpPr>
        <p:spPr bwMode="auto">
          <a:xfrm>
            <a:off x="5943600" y="23241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268" name="AutoShape 160"/>
          <p:cNvSpPr>
            <a:spLocks noChangeArrowheads="1"/>
          </p:cNvSpPr>
          <p:nvPr/>
        </p:nvSpPr>
        <p:spPr bwMode="auto">
          <a:xfrm>
            <a:off x="5943600" y="48768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269" name="AutoShape 161"/>
          <p:cNvSpPr>
            <a:spLocks noChangeArrowheads="1"/>
          </p:cNvSpPr>
          <p:nvPr/>
        </p:nvSpPr>
        <p:spPr bwMode="auto">
          <a:xfrm>
            <a:off x="2895600" y="48768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270" name="Text Box 162"/>
          <p:cNvSpPr txBox="1">
            <a:spLocks noChangeArrowheads="1"/>
          </p:cNvSpPr>
          <p:nvPr/>
        </p:nvSpPr>
        <p:spPr bwMode="auto">
          <a:xfrm>
            <a:off x="488950" y="1576388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b="1">
                <a:solidFill>
                  <a:schemeClr val="bg1">
                    <a:lumMod val="50000"/>
                  </a:schemeClr>
                </a:solidFill>
              </a:rPr>
              <a:t>2-D GE</a:t>
            </a:r>
          </a:p>
        </p:txBody>
      </p:sp>
      <p:sp>
        <p:nvSpPr>
          <p:cNvPr id="11271" name="Text Box 163"/>
          <p:cNvSpPr txBox="1">
            <a:spLocks noChangeArrowheads="1"/>
          </p:cNvSpPr>
          <p:nvPr/>
        </p:nvSpPr>
        <p:spPr bwMode="auto">
          <a:xfrm>
            <a:off x="5076825" y="4111625"/>
            <a:ext cx="1912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b="1">
                <a:solidFill>
                  <a:srgbClr val="FF3300"/>
                </a:solidFill>
              </a:rPr>
              <a:t>2-D LC-MS/MS</a:t>
            </a:r>
            <a:endParaRPr lang="cs-CZ" altLang="cs-CZ" sz="2000" b="1"/>
          </a:p>
        </p:txBody>
      </p:sp>
      <p:grpSp>
        <p:nvGrpSpPr>
          <p:cNvPr id="11272" name="Group 167"/>
          <p:cNvGrpSpPr>
            <a:grpSpLocks/>
          </p:cNvGrpSpPr>
          <p:nvPr/>
        </p:nvGrpSpPr>
        <p:grpSpPr bwMode="auto">
          <a:xfrm>
            <a:off x="3581400" y="2019300"/>
            <a:ext cx="2057400" cy="930275"/>
            <a:chOff x="2016" y="1488"/>
            <a:chExt cx="1296" cy="586"/>
          </a:xfrm>
        </p:grpSpPr>
        <p:sp>
          <p:nvSpPr>
            <p:cNvPr id="11300" name="Rectangle 168"/>
            <p:cNvSpPr>
              <a:spLocks noChangeArrowheads="1"/>
            </p:cNvSpPr>
            <p:nvPr/>
          </p:nvSpPr>
          <p:spPr bwMode="auto">
            <a:xfrm>
              <a:off x="2016" y="1498"/>
              <a:ext cx="1296" cy="576"/>
            </a:xfrm>
            <a:prstGeom prst="rect">
              <a:avLst/>
            </a:prstGeom>
            <a:gradFill rotWithShape="0">
              <a:gsLst>
                <a:gs pos="0">
                  <a:srgbClr val="5E6D76"/>
                </a:gs>
                <a:gs pos="50000">
                  <a:srgbClr val="CCECFF"/>
                </a:gs>
                <a:gs pos="100000">
                  <a:srgbClr val="5E6D7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301" name="Text Box 169"/>
            <p:cNvSpPr txBox="1">
              <a:spLocks noChangeArrowheads="1"/>
            </p:cNvSpPr>
            <p:nvPr/>
          </p:nvSpPr>
          <p:spPr bwMode="auto">
            <a:xfrm>
              <a:off x="2200" y="1488"/>
              <a:ext cx="924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800" b="1">
                  <a:solidFill>
                    <a:schemeClr val="bg1">
                      <a:lumMod val="50000"/>
                    </a:schemeClr>
                  </a:solidFill>
                </a:rPr>
                <a:t>Specifické</a:t>
              </a:r>
            </a:p>
            <a:p>
              <a:pPr algn="ctr" eaLnBrk="1" hangingPunct="1"/>
              <a:r>
                <a:rPr lang="cs-CZ" altLang="cs-CZ" sz="1800" b="1">
                  <a:solidFill>
                    <a:schemeClr val="bg1">
                      <a:lumMod val="50000"/>
                    </a:schemeClr>
                  </a:solidFill>
                </a:rPr>
                <a:t>proteolytické</a:t>
              </a:r>
            </a:p>
            <a:p>
              <a:pPr algn="ctr" eaLnBrk="1" hangingPunct="1"/>
              <a:r>
                <a:rPr lang="cs-CZ" altLang="cs-CZ" sz="1800" b="1">
                  <a:solidFill>
                    <a:schemeClr val="bg1">
                      <a:lumMod val="50000"/>
                    </a:schemeClr>
                  </a:solidFill>
                </a:rPr>
                <a:t>štěpení</a:t>
              </a:r>
            </a:p>
          </p:txBody>
        </p:sp>
      </p:grpSp>
      <p:grpSp>
        <p:nvGrpSpPr>
          <p:cNvPr id="11273" name="Group 170"/>
          <p:cNvGrpSpPr>
            <a:grpSpLocks/>
          </p:cNvGrpSpPr>
          <p:nvPr/>
        </p:nvGrpSpPr>
        <p:grpSpPr bwMode="auto">
          <a:xfrm>
            <a:off x="533400" y="2066925"/>
            <a:ext cx="2057400" cy="914400"/>
            <a:chOff x="3408" y="1497"/>
            <a:chExt cx="1296" cy="576"/>
          </a:xfrm>
        </p:grpSpPr>
        <p:sp>
          <p:nvSpPr>
            <p:cNvPr id="11298" name="Rectangle 171"/>
            <p:cNvSpPr>
              <a:spLocks noChangeArrowheads="1"/>
            </p:cNvSpPr>
            <p:nvPr/>
          </p:nvSpPr>
          <p:spPr bwMode="auto">
            <a:xfrm>
              <a:off x="3408" y="1497"/>
              <a:ext cx="1296" cy="576"/>
            </a:xfrm>
            <a:prstGeom prst="rect">
              <a:avLst/>
            </a:prstGeom>
            <a:gradFill rotWithShape="0">
              <a:gsLst>
                <a:gs pos="0">
                  <a:srgbClr val="5E6D76"/>
                </a:gs>
                <a:gs pos="50000">
                  <a:srgbClr val="CCECFF"/>
                </a:gs>
                <a:gs pos="100000">
                  <a:srgbClr val="5E6D7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299" name="Text Box 172"/>
            <p:cNvSpPr txBox="1">
              <a:spLocks noChangeArrowheads="1"/>
            </p:cNvSpPr>
            <p:nvPr/>
          </p:nvSpPr>
          <p:spPr bwMode="auto">
            <a:xfrm>
              <a:off x="3716" y="1582"/>
              <a:ext cx="67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800" b="1">
                  <a:solidFill>
                    <a:schemeClr val="bg1">
                      <a:lumMod val="50000"/>
                    </a:schemeClr>
                  </a:solidFill>
                </a:rPr>
                <a:t>S</a:t>
              </a:r>
              <a:r>
                <a:rPr lang="en-US" altLang="cs-CZ" sz="1800" b="1">
                  <a:solidFill>
                    <a:schemeClr val="bg1">
                      <a:lumMod val="50000"/>
                    </a:schemeClr>
                  </a:solidFill>
                </a:rPr>
                <a:t>eparace</a:t>
              </a:r>
              <a:endParaRPr lang="cs-CZ" altLang="cs-CZ" sz="1800" b="1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 eaLnBrk="1" hangingPunct="1"/>
              <a:r>
                <a:rPr lang="cs-CZ" altLang="cs-CZ" sz="1800" b="1">
                  <a:solidFill>
                    <a:schemeClr val="bg1">
                      <a:lumMod val="50000"/>
                    </a:schemeClr>
                  </a:solidFill>
                </a:rPr>
                <a:t>prote</a:t>
              </a:r>
              <a:r>
                <a:rPr lang="en-US" altLang="cs-CZ" sz="1800" b="1">
                  <a:solidFill>
                    <a:schemeClr val="bg1">
                      <a:lumMod val="50000"/>
                    </a:schemeClr>
                  </a:solidFill>
                </a:rPr>
                <a:t>in</a:t>
              </a:r>
              <a:r>
                <a:rPr lang="cs-CZ" altLang="cs-CZ" sz="1800" b="1">
                  <a:solidFill>
                    <a:schemeClr val="bg1">
                      <a:lumMod val="50000"/>
                    </a:schemeClr>
                  </a:solidFill>
                </a:rPr>
                <a:t>ů</a:t>
              </a:r>
            </a:p>
          </p:txBody>
        </p:sp>
      </p:grpSp>
      <p:sp>
        <p:nvSpPr>
          <p:cNvPr id="11274" name="Text Box 173"/>
          <p:cNvSpPr txBox="1">
            <a:spLocks noChangeArrowheads="1"/>
          </p:cNvSpPr>
          <p:nvPr/>
        </p:nvSpPr>
        <p:spPr bwMode="auto">
          <a:xfrm>
            <a:off x="5699125" y="5756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cs-CZ"/>
          </a:p>
        </p:txBody>
      </p:sp>
      <p:grpSp>
        <p:nvGrpSpPr>
          <p:cNvPr id="11275" name="Group 199"/>
          <p:cNvGrpSpPr>
            <a:grpSpLocks/>
          </p:cNvGrpSpPr>
          <p:nvPr/>
        </p:nvGrpSpPr>
        <p:grpSpPr bwMode="auto">
          <a:xfrm>
            <a:off x="6629400" y="4572000"/>
            <a:ext cx="2057400" cy="914400"/>
            <a:chOff x="4176" y="2880"/>
            <a:chExt cx="1296" cy="576"/>
          </a:xfrm>
        </p:grpSpPr>
        <p:sp>
          <p:nvSpPr>
            <p:cNvPr id="11296" name="Rectangle 175"/>
            <p:cNvSpPr>
              <a:spLocks noChangeArrowheads="1"/>
            </p:cNvSpPr>
            <p:nvPr/>
          </p:nvSpPr>
          <p:spPr bwMode="auto">
            <a:xfrm>
              <a:off x="4176" y="2880"/>
              <a:ext cx="1296" cy="576"/>
            </a:xfrm>
            <a:prstGeom prst="rect">
              <a:avLst/>
            </a:prstGeom>
            <a:gradFill rotWithShape="0">
              <a:gsLst>
                <a:gs pos="0">
                  <a:srgbClr val="2F7647"/>
                </a:gs>
                <a:gs pos="50000">
                  <a:srgbClr val="66FF99"/>
                </a:gs>
                <a:gs pos="100000">
                  <a:srgbClr val="2F76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1297" name="Text Box 176"/>
            <p:cNvSpPr txBox="1">
              <a:spLocks noChangeArrowheads="1"/>
            </p:cNvSpPr>
            <p:nvPr/>
          </p:nvSpPr>
          <p:spPr bwMode="auto">
            <a:xfrm>
              <a:off x="4543" y="3051"/>
              <a:ext cx="5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800" b="1"/>
                <a:t>MS/MS</a:t>
              </a:r>
            </a:p>
          </p:txBody>
        </p:sp>
      </p:grpSp>
      <p:grpSp>
        <p:nvGrpSpPr>
          <p:cNvPr id="11276" name="Group 177"/>
          <p:cNvGrpSpPr>
            <a:grpSpLocks/>
          </p:cNvGrpSpPr>
          <p:nvPr/>
        </p:nvGrpSpPr>
        <p:grpSpPr bwMode="auto">
          <a:xfrm>
            <a:off x="3581400" y="4572000"/>
            <a:ext cx="2057400" cy="915988"/>
            <a:chOff x="1776" y="3647"/>
            <a:chExt cx="1296" cy="577"/>
          </a:xfrm>
        </p:grpSpPr>
        <p:sp>
          <p:nvSpPr>
            <p:cNvPr id="11294" name="Rectangle 178"/>
            <p:cNvSpPr>
              <a:spLocks noChangeArrowheads="1"/>
            </p:cNvSpPr>
            <p:nvPr/>
          </p:nvSpPr>
          <p:spPr bwMode="auto">
            <a:xfrm>
              <a:off x="1776" y="3648"/>
              <a:ext cx="1296" cy="576"/>
            </a:xfrm>
            <a:prstGeom prst="rect">
              <a:avLst/>
            </a:prstGeom>
            <a:gradFill rotWithShape="0">
              <a:gsLst>
                <a:gs pos="0">
                  <a:srgbClr val="2F7647"/>
                </a:gs>
                <a:gs pos="50000">
                  <a:srgbClr val="66FF99"/>
                </a:gs>
                <a:gs pos="100000">
                  <a:srgbClr val="2F76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1295" name="Text Box 179"/>
            <p:cNvSpPr txBox="1">
              <a:spLocks noChangeArrowheads="1"/>
            </p:cNvSpPr>
            <p:nvPr/>
          </p:nvSpPr>
          <p:spPr bwMode="auto">
            <a:xfrm>
              <a:off x="1956" y="3647"/>
              <a:ext cx="912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800" b="1"/>
                <a:t>Separace</a:t>
              </a:r>
            </a:p>
            <a:p>
              <a:pPr algn="ctr" eaLnBrk="1" hangingPunct="1"/>
              <a:r>
                <a:rPr lang="cs-CZ" altLang="cs-CZ" sz="1800" b="1"/>
                <a:t> naštěpených</a:t>
              </a:r>
            </a:p>
            <a:p>
              <a:pPr algn="ctr" eaLnBrk="1" hangingPunct="1"/>
              <a:r>
                <a:rPr lang="cs-CZ" altLang="cs-CZ" sz="1800" b="1"/>
                <a:t> peptidů</a:t>
              </a:r>
            </a:p>
          </p:txBody>
        </p:sp>
      </p:grpSp>
      <p:grpSp>
        <p:nvGrpSpPr>
          <p:cNvPr id="11277" name="Group 180"/>
          <p:cNvGrpSpPr>
            <a:grpSpLocks/>
          </p:cNvGrpSpPr>
          <p:nvPr/>
        </p:nvGrpSpPr>
        <p:grpSpPr bwMode="auto">
          <a:xfrm>
            <a:off x="533400" y="4572000"/>
            <a:ext cx="2057400" cy="915988"/>
            <a:chOff x="240" y="3504"/>
            <a:chExt cx="1296" cy="577"/>
          </a:xfrm>
        </p:grpSpPr>
        <p:sp>
          <p:nvSpPr>
            <p:cNvPr id="11292" name="Rectangle 181"/>
            <p:cNvSpPr>
              <a:spLocks noChangeArrowheads="1"/>
            </p:cNvSpPr>
            <p:nvPr/>
          </p:nvSpPr>
          <p:spPr bwMode="auto">
            <a:xfrm>
              <a:off x="240" y="3504"/>
              <a:ext cx="1296" cy="576"/>
            </a:xfrm>
            <a:prstGeom prst="rect">
              <a:avLst/>
            </a:prstGeom>
            <a:gradFill rotWithShape="0">
              <a:gsLst>
                <a:gs pos="0">
                  <a:srgbClr val="2F7647"/>
                </a:gs>
                <a:gs pos="50000">
                  <a:srgbClr val="66FF99"/>
                </a:gs>
                <a:gs pos="100000">
                  <a:srgbClr val="2F76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1293" name="Text Box 182"/>
            <p:cNvSpPr txBox="1">
              <a:spLocks noChangeArrowheads="1"/>
            </p:cNvSpPr>
            <p:nvPr/>
          </p:nvSpPr>
          <p:spPr bwMode="auto">
            <a:xfrm>
              <a:off x="423" y="3504"/>
              <a:ext cx="924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800" b="1"/>
                <a:t>Specifické</a:t>
              </a:r>
            </a:p>
            <a:p>
              <a:pPr algn="ctr" eaLnBrk="1" hangingPunct="1"/>
              <a:r>
                <a:rPr lang="cs-CZ" altLang="cs-CZ" sz="1800" b="1"/>
                <a:t>proteolytické</a:t>
              </a:r>
            </a:p>
            <a:p>
              <a:pPr algn="ctr" eaLnBrk="1" hangingPunct="1"/>
              <a:r>
                <a:rPr lang="cs-CZ" altLang="cs-CZ" sz="1800" b="1"/>
                <a:t>štěpení</a:t>
              </a:r>
              <a:endParaRPr lang="cs-CZ" altLang="cs-CZ"/>
            </a:p>
          </p:txBody>
        </p:sp>
      </p:grpSp>
      <p:sp>
        <p:nvSpPr>
          <p:cNvPr id="11278" name="Text Box 183"/>
          <p:cNvSpPr txBox="1">
            <a:spLocks noChangeArrowheads="1"/>
          </p:cNvSpPr>
          <p:nvPr/>
        </p:nvSpPr>
        <p:spPr bwMode="auto">
          <a:xfrm>
            <a:off x="3276600" y="765175"/>
            <a:ext cx="27305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2200" b="1"/>
              <a:t>Klasick</a:t>
            </a:r>
            <a:r>
              <a:rPr lang="cs-CZ" altLang="cs-CZ" sz="2200" b="1"/>
              <a:t>é 2-D postupy</a:t>
            </a:r>
            <a:endParaRPr lang="en-US" altLang="cs-CZ" sz="2200" b="1"/>
          </a:p>
        </p:txBody>
      </p:sp>
      <p:grpSp>
        <p:nvGrpSpPr>
          <p:cNvPr id="11279" name="Group 189"/>
          <p:cNvGrpSpPr>
            <a:grpSpLocks/>
          </p:cNvGrpSpPr>
          <p:nvPr/>
        </p:nvGrpSpPr>
        <p:grpSpPr bwMode="auto">
          <a:xfrm>
            <a:off x="1692275" y="492125"/>
            <a:ext cx="1584325" cy="1423988"/>
            <a:chOff x="384" y="1008"/>
            <a:chExt cx="1152" cy="1152"/>
          </a:xfrm>
        </p:grpSpPr>
        <p:sp>
          <p:nvSpPr>
            <p:cNvPr id="11290" name="AutoShape 190"/>
            <p:cNvSpPr>
              <a:spLocks noChangeArrowheads="1"/>
            </p:cNvSpPr>
            <p:nvPr/>
          </p:nvSpPr>
          <p:spPr bwMode="auto">
            <a:xfrm>
              <a:off x="384" y="1008"/>
              <a:ext cx="1152" cy="1152"/>
            </a:xfrm>
            <a:prstGeom prst="star16">
              <a:avLst>
                <a:gd name="adj" fmla="val 37500"/>
              </a:avLst>
            </a:pr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1291" name="Text Box 191"/>
            <p:cNvSpPr txBox="1">
              <a:spLocks noChangeArrowheads="1"/>
            </p:cNvSpPr>
            <p:nvPr/>
          </p:nvSpPr>
          <p:spPr bwMode="auto">
            <a:xfrm>
              <a:off x="764" y="1431"/>
              <a:ext cx="479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/>
                <a:t>2-D</a:t>
              </a:r>
            </a:p>
          </p:txBody>
        </p:sp>
      </p:grpSp>
      <p:grpSp>
        <p:nvGrpSpPr>
          <p:cNvPr id="11280" name="Group 195"/>
          <p:cNvGrpSpPr>
            <a:grpSpLocks/>
          </p:cNvGrpSpPr>
          <p:nvPr/>
        </p:nvGrpSpPr>
        <p:grpSpPr bwMode="auto">
          <a:xfrm>
            <a:off x="6630988" y="2546350"/>
            <a:ext cx="2046287" cy="914400"/>
            <a:chOff x="4187" y="1801"/>
            <a:chExt cx="1289" cy="576"/>
          </a:xfrm>
        </p:grpSpPr>
        <p:sp>
          <p:nvSpPr>
            <p:cNvPr id="11288" name="Rectangle 193"/>
            <p:cNvSpPr>
              <a:spLocks noChangeArrowheads="1"/>
            </p:cNvSpPr>
            <p:nvPr/>
          </p:nvSpPr>
          <p:spPr bwMode="auto">
            <a:xfrm>
              <a:off x="4187" y="1801"/>
              <a:ext cx="1289" cy="576"/>
            </a:xfrm>
            <a:prstGeom prst="rect">
              <a:avLst/>
            </a:prstGeom>
            <a:gradFill rotWithShape="0">
              <a:gsLst>
                <a:gs pos="0">
                  <a:srgbClr val="5E6D76"/>
                </a:gs>
                <a:gs pos="50000">
                  <a:srgbClr val="CCECFF"/>
                </a:gs>
                <a:gs pos="100000">
                  <a:srgbClr val="5E6D7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289" name="Text Box 194"/>
            <p:cNvSpPr txBox="1">
              <a:spLocks noChangeArrowheads="1"/>
            </p:cNvSpPr>
            <p:nvPr/>
          </p:nvSpPr>
          <p:spPr bwMode="auto">
            <a:xfrm>
              <a:off x="4403" y="1964"/>
              <a:ext cx="8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800" b="1">
                  <a:solidFill>
                    <a:schemeClr val="bg1">
                      <a:lumMod val="50000"/>
                    </a:schemeClr>
                  </a:solidFill>
                </a:rPr>
                <a:t>LC-MS/MS</a:t>
              </a:r>
              <a:endParaRPr lang="cs-CZ" altLang="cs-CZ" sz="18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1281" name="Group 196"/>
          <p:cNvGrpSpPr>
            <a:grpSpLocks/>
          </p:cNvGrpSpPr>
          <p:nvPr/>
        </p:nvGrpSpPr>
        <p:grpSpPr bwMode="auto">
          <a:xfrm>
            <a:off x="6567488" y="1484313"/>
            <a:ext cx="2233612" cy="914400"/>
            <a:chOff x="4137" y="1131"/>
            <a:chExt cx="1407" cy="576"/>
          </a:xfrm>
        </p:grpSpPr>
        <p:sp>
          <p:nvSpPr>
            <p:cNvPr id="11286" name="Rectangle 197"/>
            <p:cNvSpPr>
              <a:spLocks noChangeArrowheads="1"/>
            </p:cNvSpPr>
            <p:nvPr/>
          </p:nvSpPr>
          <p:spPr bwMode="auto">
            <a:xfrm>
              <a:off x="4176" y="1131"/>
              <a:ext cx="1289" cy="576"/>
            </a:xfrm>
            <a:prstGeom prst="rect">
              <a:avLst/>
            </a:prstGeom>
            <a:gradFill rotWithShape="0">
              <a:gsLst>
                <a:gs pos="0">
                  <a:srgbClr val="5E6D76"/>
                </a:gs>
                <a:gs pos="50000">
                  <a:srgbClr val="CCECFF"/>
                </a:gs>
                <a:gs pos="100000">
                  <a:srgbClr val="5E6D7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287" name="Text Box 198"/>
            <p:cNvSpPr txBox="1">
              <a:spLocks noChangeArrowheads="1"/>
            </p:cNvSpPr>
            <p:nvPr/>
          </p:nvSpPr>
          <p:spPr bwMode="auto">
            <a:xfrm>
              <a:off x="4137" y="1216"/>
              <a:ext cx="140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800" b="1">
                  <a:solidFill>
                    <a:schemeClr val="bg1">
                      <a:lumMod val="50000"/>
                    </a:schemeClr>
                  </a:solidFill>
                </a:rPr>
                <a:t>MALDI-MS</a:t>
              </a:r>
              <a:endParaRPr lang="cs-CZ" altLang="cs-CZ" sz="180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 eaLnBrk="1" hangingPunct="1"/>
              <a:r>
                <a:rPr lang="cs-CZ" altLang="cs-CZ" sz="1800" b="1">
                  <a:solidFill>
                    <a:schemeClr val="bg1">
                      <a:lumMod val="50000"/>
                    </a:schemeClr>
                  </a:solidFill>
                </a:rPr>
                <a:t>MALDI-MS/MS</a:t>
              </a:r>
            </a:p>
          </p:txBody>
        </p:sp>
      </p:grpSp>
      <p:sp>
        <p:nvSpPr>
          <p:cNvPr id="11282" name="Text Box 200"/>
          <p:cNvSpPr txBox="1">
            <a:spLocks noChangeArrowheads="1"/>
          </p:cNvSpPr>
          <p:nvPr/>
        </p:nvSpPr>
        <p:spPr bwMode="auto">
          <a:xfrm>
            <a:off x="5146675" y="5589588"/>
            <a:ext cx="1773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b="1">
                <a:solidFill>
                  <a:schemeClr val="accent2"/>
                </a:solidFill>
              </a:rPr>
              <a:t>on-line/off-line</a:t>
            </a:r>
          </a:p>
        </p:txBody>
      </p:sp>
      <p:sp>
        <p:nvSpPr>
          <p:cNvPr id="11283" name="Rectangle 201"/>
          <p:cNvSpPr>
            <a:spLocks noChangeArrowheads="1"/>
          </p:cNvSpPr>
          <p:nvPr/>
        </p:nvSpPr>
        <p:spPr bwMode="auto">
          <a:xfrm>
            <a:off x="3348038" y="3933825"/>
            <a:ext cx="5545137" cy="215900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284" name="Text Box 202"/>
          <p:cNvSpPr txBox="1">
            <a:spLocks noChangeArrowheads="1"/>
          </p:cNvSpPr>
          <p:nvPr/>
        </p:nvSpPr>
        <p:spPr bwMode="auto">
          <a:xfrm>
            <a:off x="5273675" y="6181725"/>
            <a:ext cx="149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b="1"/>
              <a:t>LC-MALDI</a:t>
            </a:r>
          </a:p>
        </p:txBody>
      </p:sp>
      <p:sp>
        <p:nvSpPr>
          <p:cNvPr id="11285" name="Rectangle 203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2" descr="fag 812-Ag 2006-08-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935038"/>
            <a:ext cx="5472112" cy="544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5"/>
          <p:cNvSpPr txBox="1">
            <a:spLocks noChangeArrowheads="1"/>
          </p:cNvSpPr>
          <p:nvPr/>
        </p:nvSpPr>
        <p:spPr bwMode="auto">
          <a:xfrm>
            <a:off x="5364163" y="981075"/>
            <a:ext cx="26431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200" b="1">
                <a:solidFill>
                  <a:schemeClr val="accent2"/>
                </a:solidFill>
              </a:rPr>
              <a:t>2-D GE</a:t>
            </a:r>
            <a:r>
              <a:rPr lang="cs-CZ" altLang="cs-CZ" sz="2200" b="1"/>
              <a:t>/MALDI-MS</a:t>
            </a:r>
          </a:p>
        </p:txBody>
      </p:sp>
      <p:sp>
        <p:nvSpPr>
          <p:cNvPr id="12292" name="Text Box 37"/>
          <p:cNvSpPr txBox="1">
            <a:spLocks noChangeArrowheads="1"/>
          </p:cNvSpPr>
          <p:nvPr/>
        </p:nvSpPr>
        <p:spPr bwMode="auto">
          <a:xfrm>
            <a:off x="1833563" y="304800"/>
            <a:ext cx="5253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b="1"/>
              <a:t>Proteinový extrakt fága – 2-D separace</a:t>
            </a:r>
          </a:p>
        </p:txBody>
      </p:sp>
      <p:sp>
        <p:nvSpPr>
          <p:cNvPr id="12293" name="AutoShape 39"/>
          <p:cNvSpPr>
            <a:spLocks noChangeArrowheads="1"/>
          </p:cNvSpPr>
          <p:nvPr/>
        </p:nvSpPr>
        <p:spPr bwMode="auto">
          <a:xfrm>
            <a:off x="5715000" y="1676400"/>
            <a:ext cx="3048000" cy="2057400"/>
          </a:xfrm>
          <a:prstGeom prst="irregularSeal2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2294" name="Text Box 40"/>
          <p:cNvSpPr txBox="1">
            <a:spLocks noChangeArrowheads="1"/>
          </p:cNvSpPr>
          <p:nvPr/>
        </p:nvSpPr>
        <p:spPr bwMode="auto">
          <a:xfrm>
            <a:off x="6318250" y="2408238"/>
            <a:ext cx="16240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800" b="1">
                <a:cs typeface="Times New Roman" panose="02020603050405020304" pitchFamily="18" charset="0"/>
              </a:rPr>
              <a:t>≈</a:t>
            </a:r>
            <a:r>
              <a:rPr lang="cs-CZ" altLang="cs-CZ" sz="1800" b="1"/>
              <a:t> 700 skvrn</a:t>
            </a:r>
          </a:p>
          <a:p>
            <a:pPr algn="ctr" eaLnBrk="1" hangingPunct="1"/>
            <a:r>
              <a:rPr lang="cs-CZ" altLang="cs-CZ" sz="1800" b="1"/>
              <a:t> </a:t>
            </a:r>
            <a:r>
              <a:rPr lang="cs-CZ" altLang="cs-CZ" sz="1800" b="1">
                <a:cs typeface="Times New Roman" panose="02020603050405020304" pitchFamily="18" charset="0"/>
              </a:rPr>
              <a:t>≈ </a:t>
            </a:r>
            <a:r>
              <a:rPr lang="cs-CZ" altLang="cs-CZ" sz="1800" b="1"/>
              <a:t>20 proteinů</a:t>
            </a:r>
          </a:p>
        </p:txBody>
      </p:sp>
      <p:pic>
        <p:nvPicPr>
          <p:cNvPr id="12295" name="Picture 43" descr="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445125"/>
            <a:ext cx="7810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44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1029"/>
          <p:cNvSpPr>
            <a:spLocks noChangeArrowheads="1"/>
          </p:cNvSpPr>
          <p:nvPr/>
        </p:nvSpPr>
        <p:spPr bwMode="auto">
          <a:xfrm>
            <a:off x="527720" y="533400"/>
            <a:ext cx="1524000" cy="9144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2000"/>
              <a:t>Protein mix</a:t>
            </a:r>
          </a:p>
        </p:txBody>
      </p:sp>
      <p:sp>
        <p:nvSpPr>
          <p:cNvPr id="13315" name="AutoShape 1033"/>
          <p:cNvSpPr>
            <a:spLocks noChangeArrowheads="1"/>
          </p:cNvSpPr>
          <p:nvPr/>
        </p:nvSpPr>
        <p:spPr bwMode="auto">
          <a:xfrm>
            <a:off x="756320" y="2209800"/>
            <a:ext cx="1066800" cy="762000"/>
          </a:xfrm>
          <a:prstGeom prst="hexagon">
            <a:avLst>
              <a:gd name="adj" fmla="val 35000"/>
              <a:gd name="vf" fmla="val 11547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800"/>
              <a:t>digesce</a:t>
            </a:r>
          </a:p>
        </p:txBody>
      </p:sp>
      <p:grpSp>
        <p:nvGrpSpPr>
          <p:cNvPr id="13316" name="Group 1034"/>
          <p:cNvGrpSpPr>
            <a:grpSpLocks/>
          </p:cNvGrpSpPr>
          <p:nvPr/>
        </p:nvGrpSpPr>
        <p:grpSpPr bwMode="auto">
          <a:xfrm>
            <a:off x="5181600" y="2362200"/>
            <a:ext cx="2209800" cy="381000"/>
            <a:chOff x="2640" y="3456"/>
            <a:chExt cx="1392" cy="240"/>
          </a:xfrm>
        </p:grpSpPr>
        <p:sp>
          <p:nvSpPr>
            <p:cNvPr id="13351" name="AutoShape 1035"/>
            <p:cNvSpPr>
              <a:spLocks noChangeArrowheads="1"/>
            </p:cNvSpPr>
            <p:nvPr/>
          </p:nvSpPr>
          <p:spPr bwMode="auto">
            <a:xfrm>
              <a:off x="2640" y="3456"/>
              <a:ext cx="1392" cy="240"/>
            </a:xfrm>
            <a:prstGeom prst="chevron">
              <a:avLst>
                <a:gd name="adj" fmla="val 145000"/>
              </a:avLst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3352" name="Text Box 1036"/>
            <p:cNvSpPr txBox="1">
              <a:spLocks noChangeArrowheads="1"/>
            </p:cNvSpPr>
            <p:nvPr/>
          </p:nvSpPr>
          <p:spPr bwMode="auto">
            <a:xfrm>
              <a:off x="2884" y="3456"/>
              <a:ext cx="790" cy="237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1800" b="1"/>
                <a:t>   2D -  RP</a:t>
              </a:r>
              <a:r>
                <a:rPr lang="cs-CZ" altLang="cs-CZ" sz="1800"/>
                <a:t> </a:t>
              </a:r>
            </a:p>
          </p:txBody>
        </p:sp>
      </p:grpSp>
      <p:sp>
        <p:nvSpPr>
          <p:cNvPr id="13317" name="AutoShape 1037"/>
          <p:cNvSpPr>
            <a:spLocks noChangeArrowheads="1"/>
          </p:cNvSpPr>
          <p:nvPr/>
        </p:nvSpPr>
        <p:spPr bwMode="auto">
          <a:xfrm>
            <a:off x="7620000" y="22098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800"/>
              <a:t>MS</a:t>
            </a:r>
            <a:r>
              <a:rPr lang="en-US" altLang="cs-CZ" sz="1800"/>
              <a:t>/</a:t>
            </a:r>
            <a:r>
              <a:rPr lang="cs-CZ" altLang="cs-CZ" sz="1800"/>
              <a:t>MS</a:t>
            </a:r>
          </a:p>
        </p:txBody>
      </p:sp>
      <p:grpSp>
        <p:nvGrpSpPr>
          <p:cNvPr id="13318" name="Group 1038"/>
          <p:cNvGrpSpPr>
            <a:grpSpLocks/>
          </p:cNvGrpSpPr>
          <p:nvPr/>
        </p:nvGrpSpPr>
        <p:grpSpPr bwMode="auto">
          <a:xfrm>
            <a:off x="2209800" y="2376488"/>
            <a:ext cx="2209800" cy="381000"/>
            <a:chOff x="2640" y="3456"/>
            <a:chExt cx="1392" cy="240"/>
          </a:xfrm>
        </p:grpSpPr>
        <p:sp>
          <p:nvSpPr>
            <p:cNvPr id="13349" name="AutoShape 1039"/>
            <p:cNvSpPr>
              <a:spLocks noChangeArrowheads="1"/>
            </p:cNvSpPr>
            <p:nvPr/>
          </p:nvSpPr>
          <p:spPr bwMode="auto">
            <a:xfrm>
              <a:off x="2640" y="3456"/>
              <a:ext cx="1392" cy="240"/>
            </a:xfrm>
            <a:prstGeom prst="chevron">
              <a:avLst>
                <a:gd name="adj" fmla="val 145000"/>
              </a:avLst>
            </a:prstGeom>
            <a:solidFill>
              <a:srgbClr val="FF99CC"/>
            </a:solidFill>
            <a:ln w="9525">
              <a:solidFill>
                <a:srgbClr val="FF99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3350" name="Text Box 1040"/>
            <p:cNvSpPr txBox="1">
              <a:spLocks noChangeArrowheads="1"/>
            </p:cNvSpPr>
            <p:nvPr/>
          </p:nvSpPr>
          <p:spPr bwMode="auto">
            <a:xfrm>
              <a:off x="2884" y="3456"/>
              <a:ext cx="778" cy="237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1800"/>
                <a:t> </a:t>
              </a:r>
              <a:r>
                <a:rPr lang="cs-CZ" altLang="cs-CZ" sz="1800" b="1"/>
                <a:t>1D - SCX</a:t>
              </a:r>
              <a:r>
                <a:rPr lang="cs-CZ" altLang="cs-CZ" sz="1800"/>
                <a:t> </a:t>
              </a:r>
            </a:p>
          </p:txBody>
        </p:sp>
      </p:grpSp>
      <p:sp>
        <p:nvSpPr>
          <p:cNvPr id="13319" name="AutoShape 1041"/>
          <p:cNvSpPr>
            <a:spLocks noChangeArrowheads="1"/>
          </p:cNvSpPr>
          <p:nvPr/>
        </p:nvSpPr>
        <p:spPr bwMode="auto">
          <a:xfrm rot="5400000">
            <a:off x="1077516" y="16764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3320" name="Text Box 1042"/>
          <p:cNvSpPr txBox="1">
            <a:spLocks noChangeArrowheads="1"/>
          </p:cNvSpPr>
          <p:nvPr/>
        </p:nvSpPr>
        <p:spPr bwMode="auto">
          <a:xfrm>
            <a:off x="3286125" y="1901825"/>
            <a:ext cx="2884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b="1"/>
              <a:t>On-line</a:t>
            </a:r>
            <a:r>
              <a:rPr lang="en-US" altLang="cs-CZ" b="1"/>
              <a:t> (“</a:t>
            </a:r>
            <a:r>
              <a:rPr lang="cs-CZ" altLang="cs-CZ" b="1"/>
              <a:t>MudPIT</a:t>
            </a:r>
            <a:r>
              <a:rPr lang="en-US" altLang="cs-CZ" b="1"/>
              <a:t>”)</a:t>
            </a:r>
            <a:endParaRPr lang="cs-CZ" altLang="cs-CZ" b="1"/>
          </a:p>
        </p:txBody>
      </p:sp>
      <p:sp>
        <p:nvSpPr>
          <p:cNvPr id="13321" name="Text Box 1043"/>
          <p:cNvSpPr txBox="1">
            <a:spLocks noChangeArrowheads="1"/>
          </p:cNvSpPr>
          <p:nvPr/>
        </p:nvSpPr>
        <p:spPr bwMode="auto">
          <a:xfrm>
            <a:off x="2559050" y="2711450"/>
            <a:ext cx="1263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800"/>
              <a:t>frakcionace</a:t>
            </a:r>
          </a:p>
          <a:p>
            <a:pPr eaLnBrk="1" hangingPunct="1"/>
            <a:r>
              <a:rPr lang="cs-CZ" altLang="cs-CZ" sz="1800"/>
              <a:t>step by step</a:t>
            </a:r>
          </a:p>
        </p:txBody>
      </p:sp>
      <p:grpSp>
        <p:nvGrpSpPr>
          <p:cNvPr id="13361" name="Group 1073"/>
          <p:cNvGrpSpPr>
            <a:grpSpLocks/>
          </p:cNvGrpSpPr>
          <p:nvPr/>
        </p:nvGrpSpPr>
        <p:grpSpPr bwMode="auto">
          <a:xfrm>
            <a:off x="3505200" y="4724400"/>
            <a:ext cx="5181600" cy="1219200"/>
            <a:chOff x="2208" y="2976"/>
            <a:chExt cx="3264" cy="768"/>
          </a:xfrm>
        </p:grpSpPr>
        <p:grpSp>
          <p:nvGrpSpPr>
            <p:cNvPr id="13343" name="Group 1044"/>
            <p:cNvGrpSpPr>
              <a:grpSpLocks/>
            </p:cNvGrpSpPr>
            <p:nvPr/>
          </p:nvGrpSpPr>
          <p:grpSpPr bwMode="auto">
            <a:xfrm flipH="1">
              <a:off x="3120" y="3408"/>
              <a:ext cx="1392" cy="240"/>
              <a:chOff x="2640" y="3456"/>
              <a:chExt cx="1392" cy="240"/>
            </a:xfrm>
          </p:grpSpPr>
          <p:sp>
            <p:nvSpPr>
              <p:cNvPr id="13347" name="AutoShape 1045"/>
              <p:cNvSpPr>
                <a:spLocks noChangeArrowheads="1"/>
              </p:cNvSpPr>
              <p:nvPr/>
            </p:nvSpPr>
            <p:spPr bwMode="auto">
              <a:xfrm>
                <a:off x="2640" y="3456"/>
                <a:ext cx="1392" cy="240"/>
              </a:xfrm>
              <a:prstGeom prst="chevron">
                <a:avLst>
                  <a:gd name="adj" fmla="val 145000"/>
                </a:avLst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13348" name="Text Box 1046"/>
              <p:cNvSpPr txBox="1">
                <a:spLocks noChangeArrowheads="1"/>
              </p:cNvSpPr>
              <p:nvPr/>
            </p:nvSpPr>
            <p:spPr bwMode="auto">
              <a:xfrm>
                <a:off x="2992" y="3456"/>
                <a:ext cx="682" cy="237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cs-CZ" altLang="cs-CZ" sz="1800" b="1"/>
                  <a:t>2D -  RP</a:t>
                </a:r>
                <a:r>
                  <a:rPr lang="cs-CZ" altLang="cs-CZ" sz="1800"/>
                  <a:t> </a:t>
                </a:r>
              </a:p>
            </p:txBody>
          </p:sp>
        </p:grpSp>
        <p:sp>
          <p:nvSpPr>
            <p:cNvPr id="13344" name="AutoShape 1047"/>
            <p:cNvSpPr>
              <a:spLocks noChangeArrowheads="1"/>
            </p:cNvSpPr>
            <p:nvPr/>
          </p:nvSpPr>
          <p:spPr bwMode="auto">
            <a:xfrm>
              <a:off x="2208" y="3360"/>
              <a:ext cx="672" cy="384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800"/>
                <a:t>MS</a:t>
              </a:r>
              <a:r>
                <a:rPr lang="en-US" altLang="cs-CZ" sz="1800"/>
                <a:t>/</a:t>
              </a:r>
              <a:r>
                <a:rPr lang="cs-CZ" altLang="cs-CZ" sz="1800"/>
                <a:t>MS</a:t>
              </a:r>
            </a:p>
          </p:txBody>
        </p:sp>
        <p:sp>
          <p:nvSpPr>
            <p:cNvPr id="13345" name="Oval 1068"/>
            <p:cNvSpPr>
              <a:spLocks noChangeArrowheads="1"/>
            </p:cNvSpPr>
            <p:nvPr/>
          </p:nvSpPr>
          <p:spPr bwMode="auto">
            <a:xfrm>
              <a:off x="4608" y="3312"/>
              <a:ext cx="864" cy="432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800"/>
                <a:t>Peptide</a:t>
              </a:r>
            </a:p>
            <a:p>
              <a:pPr algn="ctr" eaLnBrk="1" hangingPunct="1"/>
              <a:r>
                <a:rPr lang="cs-CZ" altLang="cs-CZ" sz="1800"/>
                <a:t>fraction</a:t>
              </a:r>
            </a:p>
          </p:txBody>
        </p:sp>
        <p:sp>
          <p:nvSpPr>
            <p:cNvPr id="13346" name="AutoShape 1069"/>
            <p:cNvSpPr>
              <a:spLocks noChangeArrowheads="1"/>
            </p:cNvSpPr>
            <p:nvPr/>
          </p:nvSpPr>
          <p:spPr bwMode="auto">
            <a:xfrm rot="5400000">
              <a:off x="4968" y="3000"/>
              <a:ext cx="240" cy="192"/>
            </a:xfrm>
            <a:prstGeom prst="rightArrow">
              <a:avLst>
                <a:gd name="adj1" fmla="val 50000"/>
                <a:gd name="adj2" fmla="val 3125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</p:grpSp>
      <p:grpSp>
        <p:nvGrpSpPr>
          <p:cNvPr id="13360" name="Group 1072"/>
          <p:cNvGrpSpPr>
            <a:grpSpLocks/>
          </p:cNvGrpSpPr>
          <p:nvPr/>
        </p:nvGrpSpPr>
        <p:grpSpPr bwMode="auto">
          <a:xfrm>
            <a:off x="1243014" y="2971800"/>
            <a:ext cx="7443789" cy="1600200"/>
            <a:chOff x="783" y="1872"/>
            <a:chExt cx="4689" cy="1008"/>
          </a:xfrm>
        </p:grpSpPr>
        <p:grpSp>
          <p:nvGrpSpPr>
            <p:cNvPr id="13328" name="Group 1048"/>
            <p:cNvGrpSpPr>
              <a:grpSpLocks/>
            </p:cNvGrpSpPr>
            <p:nvPr/>
          </p:nvGrpSpPr>
          <p:grpSpPr bwMode="auto">
            <a:xfrm>
              <a:off x="1392" y="2409"/>
              <a:ext cx="1392" cy="240"/>
              <a:chOff x="2640" y="3456"/>
              <a:chExt cx="1392" cy="240"/>
            </a:xfrm>
          </p:grpSpPr>
          <p:sp>
            <p:nvSpPr>
              <p:cNvPr id="13341" name="AutoShape 1049"/>
              <p:cNvSpPr>
                <a:spLocks noChangeArrowheads="1"/>
              </p:cNvSpPr>
              <p:nvPr/>
            </p:nvSpPr>
            <p:spPr bwMode="auto">
              <a:xfrm>
                <a:off x="2640" y="3456"/>
                <a:ext cx="1392" cy="240"/>
              </a:xfrm>
              <a:prstGeom prst="chevron">
                <a:avLst>
                  <a:gd name="adj" fmla="val 145000"/>
                </a:avLst>
              </a:prstGeom>
              <a:solidFill>
                <a:srgbClr val="FF99CC"/>
              </a:solidFill>
              <a:ln w="9525">
                <a:solidFill>
                  <a:srgbClr val="FF99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13342" name="Text Box 1050"/>
              <p:cNvSpPr txBox="1">
                <a:spLocks noChangeArrowheads="1"/>
              </p:cNvSpPr>
              <p:nvPr/>
            </p:nvSpPr>
            <p:spPr bwMode="auto">
              <a:xfrm>
                <a:off x="2884" y="3456"/>
                <a:ext cx="778" cy="237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rgbClr val="FF99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cs-CZ" altLang="cs-CZ" sz="1800"/>
                  <a:t> </a:t>
                </a:r>
                <a:r>
                  <a:rPr lang="cs-CZ" altLang="cs-CZ" sz="1800" b="1"/>
                  <a:t>1D - SCX</a:t>
                </a:r>
                <a:r>
                  <a:rPr lang="cs-CZ" altLang="cs-CZ" sz="1800"/>
                  <a:t> </a:t>
                </a:r>
              </a:p>
            </p:txBody>
          </p:sp>
        </p:grpSp>
        <p:sp>
          <p:nvSpPr>
            <p:cNvPr id="13329" name="AutoShape 1053"/>
            <p:cNvSpPr>
              <a:spLocks noChangeArrowheads="1"/>
            </p:cNvSpPr>
            <p:nvPr/>
          </p:nvSpPr>
          <p:spPr bwMode="auto">
            <a:xfrm rot="16200000" flipH="1" flipV="1">
              <a:off x="759" y="2172"/>
              <a:ext cx="480" cy="432"/>
            </a:xfrm>
            <a:custGeom>
              <a:avLst/>
              <a:gdLst>
                <a:gd name="T0" fmla="*/ 375 w 21600"/>
                <a:gd name="T1" fmla="*/ 0 h 21600"/>
                <a:gd name="T2" fmla="*/ 270 w 21600"/>
                <a:gd name="T3" fmla="*/ 144 h 21600"/>
                <a:gd name="T4" fmla="*/ 0 w 21600"/>
                <a:gd name="T5" fmla="*/ 394 h 21600"/>
                <a:gd name="T6" fmla="*/ 206 w 21600"/>
                <a:gd name="T7" fmla="*/ 432 h 21600"/>
                <a:gd name="T8" fmla="*/ 411 w 21600"/>
                <a:gd name="T9" fmla="*/ 300 h 21600"/>
                <a:gd name="T10" fmla="*/ 480 w 21600"/>
                <a:gd name="T11" fmla="*/ 144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7800 h 21600"/>
                <a:gd name="T20" fmla="*/ 18495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875" y="0"/>
                  </a:moveTo>
                  <a:lnTo>
                    <a:pt x="12150" y="7200"/>
                  </a:lnTo>
                  <a:lnTo>
                    <a:pt x="15236" y="7200"/>
                  </a:lnTo>
                  <a:lnTo>
                    <a:pt x="15236" y="17776"/>
                  </a:lnTo>
                  <a:lnTo>
                    <a:pt x="0" y="17776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lnTo>
                    <a:pt x="16875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330" name="Text Box 1054"/>
            <p:cNvSpPr txBox="1">
              <a:spLocks noChangeArrowheads="1"/>
            </p:cNvSpPr>
            <p:nvPr/>
          </p:nvSpPr>
          <p:spPr bwMode="auto">
            <a:xfrm>
              <a:off x="2574" y="2160"/>
              <a:ext cx="7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b="1"/>
                <a:t>Off-line</a:t>
              </a:r>
            </a:p>
          </p:txBody>
        </p:sp>
        <p:sp>
          <p:nvSpPr>
            <p:cNvPr id="13331" name="AutoShape 1055"/>
            <p:cNvSpPr>
              <a:spLocks noChangeArrowheads="1"/>
            </p:cNvSpPr>
            <p:nvPr/>
          </p:nvSpPr>
          <p:spPr bwMode="auto">
            <a:xfrm>
              <a:off x="3360" y="2343"/>
              <a:ext cx="672" cy="384"/>
            </a:xfrm>
            <a:prstGeom prst="roundRect">
              <a:avLst>
                <a:gd name="adj" fmla="val 16667"/>
              </a:avLst>
            </a:prstGeom>
            <a:solidFill>
              <a:srgbClr val="FF9933"/>
            </a:solidFill>
            <a:ln w="9525">
              <a:solidFill>
                <a:srgbClr val="FF99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800" b="1"/>
                <a:t>UV</a:t>
              </a:r>
            </a:p>
          </p:txBody>
        </p:sp>
        <p:grpSp>
          <p:nvGrpSpPr>
            <p:cNvPr id="13332" name="Group 1067"/>
            <p:cNvGrpSpPr>
              <a:grpSpLocks/>
            </p:cNvGrpSpPr>
            <p:nvPr/>
          </p:nvGrpSpPr>
          <p:grpSpPr bwMode="auto">
            <a:xfrm>
              <a:off x="4080" y="1872"/>
              <a:ext cx="1392" cy="1008"/>
              <a:chOff x="4080" y="1872"/>
              <a:chExt cx="1392" cy="1008"/>
            </a:xfrm>
          </p:grpSpPr>
          <p:sp>
            <p:nvSpPr>
              <p:cNvPr id="13334" name="Oval 1031"/>
              <p:cNvSpPr>
                <a:spLocks noChangeArrowheads="1"/>
              </p:cNvSpPr>
              <p:nvPr/>
            </p:nvSpPr>
            <p:spPr bwMode="auto">
              <a:xfrm>
                <a:off x="4080" y="1872"/>
                <a:ext cx="864" cy="432"/>
              </a:xfrm>
              <a:prstGeom prst="ellipse">
                <a:avLst/>
              </a:prstGeom>
              <a:solidFill>
                <a:srgbClr val="CCFF99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cs-CZ" altLang="cs-CZ" sz="1800"/>
                  <a:t>Peptide</a:t>
                </a:r>
              </a:p>
              <a:p>
                <a:pPr algn="ctr" eaLnBrk="1" hangingPunct="1"/>
                <a:r>
                  <a:rPr lang="cs-CZ" altLang="cs-CZ" sz="1800"/>
                  <a:t>fraction</a:t>
                </a:r>
              </a:p>
            </p:txBody>
          </p:sp>
          <p:sp>
            <p:nvSpPr>
              <p:cNvPr id="13335" name="Oval 1061"/>
              <p:cNvSpPr>
                <a:spLocks noChangeArrowheads="1"/>
              </p:cNvSpPr>
              <p:nvPr/>
            </p:nvSpPr>
            <p:spPr bwMode="auto">
              <a:xfrm>
                <a:off x="4176" y="1968"/>
                <a:ext cx="864" cy="432"/>
              </a:xfrm>
              <a:prstGeom prst="ellipse">
                <a:avLst/>
              </a:prstGeom>
              <a:solidFill>
                <a:srgbClr val="CCFF99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cs-CZ" altLang="cs-CZ" sz="1800"/>
                  <a:t>Peptide</a:t>
                </a:r>
              </a:p>
              <a:p>
                <a:pPr algn="ctr" eaLnBrk="1" hangingPunct="1"/>
                <a:r>
                  <a:rPr lang="cs-CZ" altLang="cs-CZ" sz="1800"/>
                  <a:t>fraction</a:t>
                </a:r>
              </a:p>
            </p:txBody>
          </p:sp>
          <p:sp>
            <p:nvSpPr>
              <p:cNvPr id="13336" name="Oval 1062"/>
              <p:cNvSpPr>
                <a:spLocks noChangeArrowheads="1"/>
              </p:cNvSpPr>
              <p:nvPr/>
            </p:nvSpPr>
            <p:spPr bwMode="auto">
              <a:xfrm>
                <a:off x="4272" y="2064"/>
                <a:ext cx="864" cy="432"/>
              </a:xfrm>
              <a:prstGeom prst="ellipse">
                <a:avLst/>
              </a:prstGeom>
              <a:solidFill>
                <a:srgbClr val="CCFF99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cs-CZ" altLang="cs-CZ" sz="1800"/>
                  <a:t>Peptide</a:t>
                </a:r>
              </a:p>
              <a:p>
                <a:pPr algn="ctr" eaLnBrk="1" hangingPunct="1"/>
                <a:r>
                  <a:rPr lang="cs-CZ" altLang="cs-CZ" sz="1800"/>
                  <a:t>fraction</a:t>
                </a:r>
              </a:p>
            </p:txBody>
          </p:sp>
          <p:sp>
            <p:nvSpPr>
              <p:cNvPr id="13337" name="Oval 1063"/>
              <p:cNvSpPr>
                <a:spLocks noChangeArrowheads="1"/>
              </p:cNvSpPr>
              <p:nvPr/>
            </p:nvSpPr>
            <p:spPr bwMode="auto">
              <a:xfrm>
                <a:off x="4368" y="2160"/>
                <a:ext cx="864" cy="432"/>
              </a:xfrm>
              <a:prstGeom prst="ellipse">
                <a:avLst/>
              </a:prstGeom>
              <a:solidFill>
                <a:srgbClr val="CCFF99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cs-CZ" altLang="cs-CZ" sz="1800"/>
                  <a:t>Peptide</a:t>
                </a:r>
              </a:p>
              <a:p>
                <a:pPr algn="ctr" eaLnBrk="1" hangingPunct="1"/>
                <a:r>
                  <a:rPr lang="cs-CZ" altLang="cs-CZ" sz="1800"/>
                  <a:t>fraction</a:t>
                </a:r>
              </a:p>
            </p:txBody>
          </p:sp>
          <p:sp>
            <p:nvSpPr>
              <p:cNvPr id="13338" name="Oval 1064"/>
              <p:cNvSpPr>
                <a:spLocks noChangeArrowheads="1"/>
              </p:cNvSpPr>
              <p:nvPr/>
            </p:nvSpPr>
            <p:spPr bwMode="auto">
              <a:xfrm>
                <a:off x="4464" y="2256"/>
                <a:ext cx="864" cy="432"/>
              </a:xfrm>
              <a:prstGeom prst="ellipse">
                <a:avLst/>
              </a:prstGeom>
              <a:solidFill>
                <a:srgbClr val="CCFF99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cs-CZ" altLang="cs-CZ" sz="1800"/>
                  <a:t>Peptide</a:t>
                </a:r>
              </a:p>
              <a:p>
                <a:pPr algn="ctr" eaLnBrk="1" hangingPunct="1"/>
                <a:r>
                  <a:rPr lang="cs-CZ" altLang="cs-CZ" sz="1800"/>
                  <a:t>fraction</a:t>
                </a:r>
              </a:p>
            </p:txBody>
          </p:sp>
          <p:sp>
            <p:nvSpPr>
              <p:cNvPr id="13339" name="Oval 1065"/>
              <p:cNvSpPr>
                <a:spLocks noChangeArrowheads="1"/>
              </p:cNvSpPr>
              <p:nvPr/>
            </p:nvSpPr>
            <p:spPr bwMode="auto">
              <a:xfrm>
                <a:off x="4560" y="2352"/>
                <a:ext cx="864" cy="432"/>
              </a:xfrm>
              <a:prstGeom prst="ellipse">
                <a:avLst/>
              </a:prstGeom>
              <a:solidFill>
                <a:srgbClr val="CCFF99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cs-CZ" altLang="cs-CZ" sz="1800"/>
                  <a:t>Peptide</a:t>
                </a:r>
              </a:p>
              <a:p>
                <a:pPr algn="ctr" eaLnBrk="1" hangingPunct="1"/>
                <a:r>
                  <a:rPr lang="cs-CZ" altLang="cs-CZ" sz="1800"/>
                  <a:t>fraction</a:t>
                </a:r>
              </a:p>
            </p:txBody>
          </p:sp>
          <p:sp>
            <p:nvSpPr>
              <p:cNvPr id="13340" name="Oval 1066"/>
              <p:cNvSpPr>
                <a:spLocks noChangeArrowheads="1"/>
              </p:cNvSpPr>
              <p:nvPr/>
            </p:nvSpPr>
            <p:spPr bwMode="auto">
              <a:xfrm>
                <a:off x="4608" y="2448"/>
                <a:ext cx="864" cy="432"/>
              </a:xfrm>
              <a:prstGeom prst="ellipse">
                <a:avLst/>
              </a:prstGeom>
              <a:solidFill>
                <a:srgbClr val="CCFF99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cs-CZ" altLang="cs-CZ" sz="1800"/>
                  <a:t>Peptide</a:t>
                </a:r>
              </a:p>
              <a:p>
                <a:pPr algn="ctr" eaLnBrk="1" hangingPunct="1"/>
                <a:r>
                  <a:rPr lang="cs-CZ" altLang="cs-CZ" sz="1800"/>
                  <a:t>fraction</a:t>
                </a:r>
              </a:p>
            </p:txBody>
          </p:sp>
        </p:grpSp>
        <p:sp>
          <p:nvSpPr>
            <p:cNvPr id="13333" name="Text Box 1070"/>
            <p:cNvSpPr txBox="1">
              <a:spLocks noChangeArrowheads="1"/>
            </p:cNvSpPr>
            <p:nvPr/>
          </p:nvSpPr>
          <p:spPr bwMode="auto">
            <a:xfrm>
              <a:off x="1824" y="2649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1800"/>
                <a:t>LC</a:t>
              </a:r>
            </a:p>
          </p:txBody>
        </p:sp>
      </p:grpSp>
      <p:sp>
        <p:nvSpPr>
          <p:cNvPr id="13324" name="Text Box 1074"/>
          <p:cNvSpPr txBox="1">
            <a:spLocks noChangeArrowheads="1"/>
          </p:cNvSpPr>
          <p:nvPr/>
        </p:nvSpPr>
        <p:spPr bwMode="auto">
          <a:xfrm>
            <a:off x="3962400" y="685800"/>
            <a:ext cx="1076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2200" b="1"/>
              <a:t>2-D LC</a:t>
            </a:r>
          </a:p>
          <a:p>
            <a:pPr algn="ctr" eaLnBrk="1" hangingPunct="1"/>
            <a:r>
              <a:rPr lang="cs-CZ" altLang="cs-CZ" sz="1800"/>
              <a:t>peptides</a:t>
            </a:r>
            <a:endParaRPr lang="en-US" altLang="cs-CZ" sz="1800"/>
          </a:p>
        </p:txBody>
      </p:sp>
      <p:pic>
        <p:nvPicPr>
          <p:cNvPr id="13325" name="Picture 10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941888"/>
            <a:ext cx="1511300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6" name="Text Box 1077"/>
          <p:cNvSpPr txBox="1">
            <a:spLocks noChangeArrowheads="1"/>
          </p:cNvSpPr>
          <p:nvPr/>
        </p:nvSpPr>
        <p:spPr bwMode="auto">
          <a:xfrm>
            <a:off x="1692275" y="6308725"/>
            <a:ext cx="526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600"/>
              <a:t>MudPIT (multidimensional protein identification technology) </a:t>
            </a:r>
          </a:p>
        </p:txBody>
      </p:sp>
      <p:sp>
        <p:nvSpPr>
          <p:cNvPr id="13327" name="Rectangle 1078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  <p:sp>
        <p:nvSpPr>
          <p:cNvPr id="41" name="AutoShape 1069">
            <a:extLst>
              <a:ext uri="{FF2B5EF4-FFF2-40B4-BE49-F238E27FC236}">
                <a16:creationId xmlns:a16="http://schemas.microsoft.com/office/drawing/2014/main" id="{E2B2982E-5913-4A3D-B9DF-A37114318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704" y="2434848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52349"/>
            <a:ext cx="6858000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962400" y="685800"/>
            <a:ext cx="1076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2200" b="1"/>
              <a:t>2-D LC</a:t>
            </a:r>
          </a:p>
          <a:p>
            <a:pPr algn="ctr" eaLnBrk="1" hangingPunct="1"/>
            <a:r>
              <a:rPr lang="cs-CZ" altLang="cs-CZ" sz="1800"/>
              <a:t>peptides</a:t>
            </a:r>
            <a:endParaRPr lang="en-US" altLang="cs-CZ" sz="1800"/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 rot="1978193">
            <a:off x="6793685" y="2490873"/>
            <a:ext cx="1506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3600">
                <a:latin typeface="Allegro BT" pitchFamily="82" charset="0"/>
              </a:rPr>
              <a:t>On-line</a:t>
            </a:r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759013" y="1475560"/>
            <a:ext cx="1483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/>
              <a:t>ionex / RP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93788"/>
            <a:ext cx="7700963" cy="530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3470275" y="441325"/>
            <a:ext cx="20605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2200" b="1" dirty="0"/>
              <a:t>2-D LC </a:t>
            </a:r>
            <a:r>
              <a:rPr lang="cs-CZ" altLang="cs-CZ" sz="1800" dirty="0"/>
              <a:t>(</a:t>
            </a:r>
            <a:r>
              <a:rPr lang="cs-CZ" altLang="cs-CZ" sz="1800" dirty="0" err="1"/>
              <a:t>peptides</a:t>
            </a:r>
            <a:r>
              <a:rPr lang="cs-CZ" altLang="cs-CZ" sz="1800" dirty="0"/>
              <a:t>)</a:t>
            </a:r>
            <a:endParaRPr lang="en-US" altLang="cs-CZ" sz="1800" dirty="0"/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2209800" y="1382713"/>
            <a:ext cx="696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1">
                <a:solidFill>
                  <a:srgbClr val="FF3300"/>
                </a:solidFill>
              </a:rPr>
              <a:t>1D-RP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2225675" y="2501900"/>
            <a:ext cx="1763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1">
                <a:solidFill>
                  <a:schemeClr val="accent2"/>
                </a:solidFill>
              </a:rPr>
              <a:t>2D-RP, frakce 5 mM</a:t>
            </a: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2225675" y="3492500"/>
            <a:ext cx="1852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1">
                <a:solidFill>
                  <a:schemeClr val="accent2"/>
                </a:solidFill>
              </a:rPr>
              <a:t>2D-RP, frakce 50 mM</a:t>
            </a: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2225675" y="4495800"/>
            <a:ext cx="1941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1">
                <a:solidFill>
                  <a:schemeClr val="accent2"/>
                </a:solidFill>
              </a:rPr>
              <a:t>2D-RP, frakce 100 mM</a:t>
            </a:r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 rot="1978193">
            <a:off x="7108825" y="1171575"/>
            <a:ext cx="1506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3600">
                <a:latin typeface="Allegro BT" pitchFamily="82" charset="0"/>
              </a:rPr>
              <a:t>On-line</a:t>
            </a: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6877050" y="6381750"/>
            <a:ext cx="1903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i="1"/>
              <a:t>Dionex application note</a:t>
            </a:r>
          </a:p>
        </p:txBody>
      </p:sp>
      <p:sp>
        <p:nvSpPr>
          <p:cNvPr id="15370" name="Rectangle 11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 dirty="0"/>
              <a:t>C7250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bdélník 1"/>
          <p:cNvSpPr>
            <a:spLocks noChangeArrowheads="1"/>
          </p:cNvSpPr>
          <p:nvPr/>
        </p:nvSpPr>
        <p:spPr bwMode="auto">
          <a:xfrm>
            <a:off x="2921400" y="172380"/>
            <a:ext cx="315342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2000" b="1" dirty="0"/>
              <a:t>2-D LC </a:t>
            </a:r>
            <a:r>
              <a:rPr lang="cs-CZ" altLang="cs-CZ" sz="2000" dirty="0"/>
              <a:t>(</a:t>
            </a:r>
            <a:r>
              <a:rPr lang="cs-CZ" altLang="cs-CZ" sz="2000" dirty="0" err="1"/>
              <a:t>peptides</a:t>
            </a:r>
            <a:r>
              <a:rPr lang="cs-CZ" altLang="cs-CZ" sz="2000"/>
              <a:t>) </a:t>
            </a:r>
          </a:p>
          <a:p>
            <a:pPr algn="ctr" eaLnBrk="1" hangingPunct="1"/>
            <a:r>
              <a:rPr lang="cs-CZ" altLang="cs-CZ" sz="2000" b="1"/>
              <a:t>RP-RP</a:t>
            </a:r>
          </a:p>
          <a:p>
            <a:pPr algn="ctr" eaLnBrk="1" hangingPunct="1"/>
            <a:r>
              <a:rPr lang="cs-CZ" altLang="cs-CZ" sz="1800"/>
              <a:t>stejná stacionární fáze – jiné pH</a:t>
            </a:r>
            <a:endParaRPr lang="en-US" altLang="cs-CZ" sz="1800" dirty="0"/>
          </a:p>
        </p:txBody>
      </p:sp>
      <p:grpSp>
        <p:nvGrpSpPr>
          <p:cNvPr id="16387" name="Skupina 8"/>
          <p:cNvGrpSpPr>
            <a:grpSpLocks/>
          </p:cNvGrpSpPr>
          <p:nvPr/>
        </p:nvGrpSpPr>
        <p:grpSpPr bwMode="auto">
          <a:xfrm>
            <a:off x="1835150" y="1320899"/>
            <a:ext cx="5372100" cy="5316537"/>
            <a:chOff x="1716381" y="1130607"/>
            <a:chExt cx="5370905" cy="5316866"/>
          </a:xfrm>
        </p:grpSpPr>
        <p:pic>
          <p:nvPicPr>
            <p:cNvPr id="16390" name="Obrázek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381" y="1130607"/>
              <a:ext cx="5370905" cy="531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délník 6"/>
            <p:cNvSpPr/>
            <p:nvPr/>
          </p:nvSpPr>
          <p:spPr>
            <a:xfrm>
              <a:off x="6588922" y="1845026"/>
              <a:ext cx="498364" cy="503268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6588922" y="5229786"/>
              <a:ext cx="498364" cy="503268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</p:grpSp>
      <p:sp>
        <p:nvSpPr>
          <p:cNvPr id="9" name="Obdélník 8"/>
          <p:cNvSpPr/>
          <p:nvPr/>
        </p:nvSpPr>
        <p:spPr>
          <a:xfrm>
            <a:off x="7380312" y="6505599"/>
            <a:ext cx="15708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u="none" strike="noStrike" baseline="0" dirty="0">
                <a:latin typeface="+mn-lt"/>
                <a:cs typeface="Arial" panose="020B0604020202020204" pitchFamily="34" charset="0"/>
              </a:rPr>
              <a:t>www.ace-hplc.com</a:t>
            </a:r>
            <a:endParaRPr lang="cs-CZ" sz="1400" i="1" dirty="0"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3" name="Skupina 22"/>
          <p:cNvGrpSpPr/>
          <p:nvPr/>
        </p:nvGrpSpPr>
        <p:grpSpPr>
          <a:xfrm>
            <a:off x="4282907" y="1175946"/>
            <a:ext cx="4398676" cy="2520280"/>
            <a:chOff x="4251375" y="908720"/>
            <a:chExt cx="4398676" cy="2520280"/>
          </a:xfrm>
        </p:grpSpPr>
        <p:sp>
          <p:nvSpPr>
            <p:cNvPr id="10" name="Ovál 9"/>
            <p:cNvSpPr/>
            <p:nvPr/>
          </p:nvSpPr>
          <p:spPr>
            <a:xfrm>
              <a:off x="4251375" y="908720"/>
              <a:ext cx="503361" cy="252028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2" name="TextovéPole 1"/>
            <p:cNvSpPr txBox="1"/>
            <p:nvPr/>
          </p:nvSpPr>
          <p:spPr>
            <a:xfrm>
              <a:off x="5943861" y="2175842"/>
              <a:ext cx="27061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anose="020B0604020202020204" pitchFamily="34" charset="0"/>
                  <a:cs typeface="Arial" panose="020B0604020202020204" pitchFamily="34" charset="0"/>
                </a:rPr>
                <a:t>Ortogonalita separace</a:t>
              </a:r>
            </a:p>
          </p:txBody>
        </p:sp>
      </p:grpSp>
      <p:grpSp>
        <p:nvGrpSpPr>
          <p:cNvPr id="24" name="Skupina 23"/>
          <p:cNvGrpSpPr/>
          <p:nvPr/>
        </p:nvGrpSpPr>
        <p:grpSpPr>
          <a:xfrm>
            <a:off x="4461640" y="3696226"/>
            <a:ext cx="1694536" cy="1247206"/>
            <a:chOff x="4461640" y="3499947"/>
            <a:chExt cx="1694536" cy="1247206"/>
          </a:xfrm>
        </p:grpSpPr>
        <p:cxnSp>
          <p:nvCxnSpPr>
            <p:cNvPr id="5" name="Přímá spojnice se šipkou 4"/>
            <p:cNvCxnSpPr/>
            <p:nvPr/>
          </p:nvCxnSpPr>
          <p:spPr>
            <a:xfrm>
              <a:off x="4534588" y="3512510"/>
              <a:ext cx="1621588" cy="1234643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se šipkou 11"/>
            <p:cNvCxnSpPr/>
            <p:nvPr/>
          </p:nvCxnSpPr>
          <p:spPr>
            <a:xfrm>
              <a:off x="4534588" y="3499947"/>
              <a:ext cx="1301671" cy="1195257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se šipkou 12"/>
            <p:cNvCxnSpPr/>
            <p:nvPr/>
          </p:nvCxnSpPr>
          <p:spPr>
            <a:xfrm flipH="1">
              <a:off x="4461640" y="3512510"/>
              <a:ext cx="72948" cy="640421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se šipkou 13"/>
            <p:cNvCxnSpPr/>
            <p:nvPr/>
          </p:nvCxnSpPr>
          <p:spPr>
            <a:xfrm>
              <a:off x="4572000" y="3499947"/>
              <a:ext cx="457200" cy="244363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Přímá spojnice se šipkou 21"/>
          <p:cNvCxnSpPr/>
          <p:nvPr/>
        </p:nvCxnSpPr>
        <p:spPr>
          <a:xfrm>
            <a:off x="4461640" y="6217567"/>
            <a:ext cx="1766544" cy="0"/>
          </a:xfrm>
          <a:prstGeom prst="straightConnector1">
            <a:avLst/>
          </a:prstGeom>
          <a:ln w="28575">
            <a:solidFill>
              <a:schemeClr val="accent2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 dirty="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53282" y="283289"/>
            <a:ext cx="7754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000" b="1">
                <a:latin typeface="+mj-lt"/>
                <a:cs typeface="Arial" panose="020B0604020202020204" pitchFamily="34" charset="0"/>
              </a:rPr>
              <a:t>Characterization of proteome and phosphoproteome of HEK293 cells</a:t>
            </a:r>
            <a:endParaRPr lang="cs-CZ" sz="20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44361" y="1945446"/>
            <a:ext cx="7187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cs-CZ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ysis</a:t>
            </a:r>
            <a:endParaRPr lang="en-US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107504" y="2148622"/>
            <a:ext cx="20986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SDT</a:t>
            </a:r>
            <a:r>
              <a:rPr lang="cs-CZ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buffer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SDS+DTT+Tris</a:t>
            </a:r>
            <a:r>
              <a:rPr lang="cs-CZ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Skupina 23"/>
          <p:cNvGrpSpPr/>
          <p:nvPr/>
        </p:nvGrpSpPr>
        <p:grpSpPr>
          <a:xfrm>
            <a:off x="731166" y="1067853"/>
            <a:ext cx="876300" cy="416931"/>
            <a:chOff x="639716" y="897186"/>
            <a:chExt cx="876300" cy="416931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16" y="897186"/>
              <a:ext cx="876300" cy="401638"/>
            </a:xfrm>
            <a:prstGeom prst="rect">
              <a:avLst/>
            </a:prstGeom>
          </p:spPr>
        </p:pic>
        <p:sp>
          <p:nvSpPr>
            <p:cNvPr id="57" name="TextovéPole 56"/>
            <p:cNvSpPr txBox="1"/>
            <p:nvPr/>
          </p:nvSpPr>
          <p:spPr>
            <a:xfrm>
              <a:off x="653961" y="1021729"/>
              <a:ext cx="81464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300" b="1">
                  <a:latin typeface="Arial" panose="020B0604020202020204" pitchFamily="34" charset="0"/>
                  <a:cs typeface="Arial" panose="020B0604020202020204" pitchFamily="34" charset="0"/>
                </a:rPr>
                <a:t>HEK293</a:t>
              </a:r>
              <a:endParaRPr lang="cs-CZ" sz="13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Obdélník 2"/>
          <p:cNvSpPr/>
          <p:nvPr/>
        </p:nvSpPr>
        <p:spPr>
          <a:xfrm>
            <a:off x="2255130" y="6061526"/>
            <a:ext cx="64236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cs-CZ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SPL – „s</a:t>
            </a:r>
            <a:r>
              <a:rPr lang="en-US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cheduled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precursor list</a:t>
            </a:r>
            <a:r>
              <a:rPr lang="cs-CZ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cs-CZ" altLang="en-US" sz="12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analysis</a:t>
            </a:r>
            <a:r>
              <a:rPr lang="cs-CZ" alt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cs-CZ" altLang="en-US" sz="12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enables</a:t>
            </a:r>
            <a:r>
              <a:rPr lang="cs-CZ" alt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cs-CZ" altLang="en-US" sz="12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repeated</a:t>
            </a:r>
            <a:r>
              <a:rPr lang="cs-CZ" alt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cs-CZ" altLang="en-US" sz="120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analysis</a:t>
            </a:r>
            <a:r>
              <a:rPr lang="cs-CZ" altLang="en-US" sz="120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of </a:t>
            </a:r>
            <a:r>
              <a:rPr lang="cs-CZ" alt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sample </a:t>
            </a:r>
            <a:r>
              <a:rPr lang="cs-CZ" altLang="en-US" sz="12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with</a:t>
            </a:r>
            <a:r>
              <a:rPr lang="cs-CZ" alt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cs-CZ" altLang="en-US" sz="12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exclusion</a:t>
            </a:r>
            <a:r>
              <a:rPr lang="cs-CZ" alt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cs-CZ" altLang="en-US" sz="12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of</a:t>
            </a:r>
            <a:r>
              <a:rPr lang="cs-CZ" alt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cs-CZ" altLang="en-US" sz="12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already</a:t>
            </a:r>
            <a:r>
              <a:rPr lang="cs-CZ" alt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cs-CZ" altLang="en-US" sz="12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identified</a:t>
            </a:r>
            <a:r>
              <a:rPr lang="cs-CZ" alt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cs-CZ" altLang="en-US" sz="12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peptides</a:t>
            </a:r>
            <a:r>
              <a:rPr lang="cs-CZ" alt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cs-CZ" altLang="en-US" sz="120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</a:t>
            </a: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 previous 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A931-041F-4525-A223-7F41C4922548}" type="slidenum">
              <a:rPr lang="en-US" altLang="cs-CZ" smtClean="0"/>
              <a:pPr/>
              <a:t>16</a:t>
            </a:fld>
            <a:endParaRPr lang="en-US" altLang="cs-CZ"/>
          </a:p>
        </p:txBody>
      </p:sp>
      <p:cxnSp>
        <p:nvCxnSpPr>
          <p:cNvPr id="77" name="Přímá spojnice se šipkou 76"/>
          <p:cNvCxnSpPr/>
          <p:nvPr/>
        </p:nvCxnSpPr>
        <p:spPr>
          <a:xfrm>
            <a:off x="1125563" y="1556792"/>
            <a:ext cx="0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se šipkou 78"/>
          <p:cNvCxnSpPr/>
          <p:nvPr/>
        </p:nvCxnSpPr>
        <p:spPr>
          <a:xfrm>
            <a:off x="1125563" y="2420888"/>
            <a:ext cx="0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Skupina 88"/>
          <p:cNvGrpSpPr/>
          <p:nvPr/>
        </p:nvGrpSpPr>
        <p:grpSpPr>
          <a:xfrm>
            <a:off x="5301024" y="1121307"/>
            <a:ext cx="3748270" cy="2199642"/>
            <a:chOff x="5079805" y="1193315"/>
            <a:chExt cx="3748270" cy="2199642"/>
          </a:xfrm>
        </p:grpSpPr>
        <p:sp>
          <p:nvSpPr>
            <p:cNvPr id="88" name="Obdélník 87"/>
            <p:cNvSpPr/>
            <p:nvPr/>
          </p:nvSpPr>
          <p:spPr>
            <a:xfrm>
              <a:off x="5079805" y="1193315"/>
              <a:ext cx="3546646" cy="2199642"/>
            </a:xfrm>
            <a:prstGeom prst="rect">
              <a:avLst/>
            </a:prstGeom>
            <a:solidFill>
              <a:srgbClr val="66FF99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4" name="TextovéPole 73"/>
            <p:cNvSpPr txBox="1"/>
            <p:nvPr/>
          </p:nvSpPr>
          <p:spPr>
            <a:xfrm>
              <a:off x="5145295" y="2309999"/>
              <a:ext cx="11496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b="1">
                  <a:latin typeface="Arial" panose="020B0604020202020204" pitchFamily="34" charset="0"/>
                  <a:cs typeface="Arial" panose="020B0604020202020204" pitchFamily="34" charset="0"/>
                </a:rPr>
                <a:t>TiO</a:t>
              </a:r>
              <a:r>
                <a:rPr lang="cs-CZ" sz="1400" b="1" baseline="-250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  <a:p>
              <a:pPr algn="ctr"/>
              <a:r>
                <a:rPr lang="cs-CZ" sz="1400" b="1">
                  <a:latin typeface="Arial" panose="020B0604020202020204" pitchFamily="34" charset="0"/>
                  <a:cs typeface="Arial" panose="020B0604020202020204" pitchFamily="34" charset="0"/>
                </a:rPr>
                <a:t>enrichment</a:t>
              </a:r>
            </a:p>
          </p:txBody>
        </p:sp>
        <p:sp>
          <p:nvSpPr>
            <p:cNvPr id="75" name="TextovéPole 74"/>
            <p:cNvSpPr txBox="1">
              <a:spLocks/>
            </p:cNvSpPr>
            <p:nvPr/>
          </p:nvSpPr>
          <p:spPr>
            <a:xfrm>
              <a:off x="6381119" y="2112546"/>
              <a:ext cx="2446956" cy="954107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b="1">
                  <a:latin typeface="Arial" panose="020B0604020202020204" pitchFamily="34" charset="0"/>
                  <a:cs typeface="Arial" panose="020B0604020202020204" pitchFamily="34" charset="0"/>
                </a:rPr>
                <a:t>analysis of phosphofractions </a:t>
              </a:r>
            </a:p>
            <a:p>
              <a:pPr algn="ctr"/>
              <a:r>
                <a:rPr 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LC-MS/MS</a:t>
              </a:r>
              <a:r>
                <a:rPr lang="cs-CZ" sz="14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200" b="1">
                  <a:latin typeface="Arial" panose="020B0604020202020204" pitchFamily="34" charset="0"/>
                  <a:cs typeface="Arial" panose="020B0604020202020204" pitchFamily="34" charset="0"/>
                </a:rPr>
                <a:t>(pH 3)</a:t>
              </a:r>
            </a:p>
            <a:p>
              <a:pPr algn="ctr"/>
              <a:r>
                <a:rPr lang="en-US" sz="14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cs-CZ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Orbitrap</a:t>
              </a:r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err="1">
                  <a:latin typeface="Arial" panose="020B0604020202020204" pitchFamily="34" charset="0"/>
                  <a:cs typeface="Arial" panose="020B0604020202020204" pitchFamily="34" charset="0"/>
                </a:rPr>
                <a:t>Elite</a:t>
              </a:r>
              <a:r>
                <a:rPr lang="cs-CZ" sz="140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3" name="Přímá spojnice se šipkou 82"/>
            <p:cNvCxnSpPr/>
            <p:nvPr/>
          </p:nvCxnSpPr>
          <p:spPr>
            <a:xfrm flipV="1">
              <a:off x="5950723" y="2887486"/>
              <a:ext cx="0" cy="43204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Přímá spojnice se šipkou 83"/>
            <p:cNvCxnSpPr/>
            <p:nvPr/>
          </p:nvCxnSpPr>
          <p:spPr>
            <a:xfrm rot="5400000" flipV="1">
              <a:off x="6523819" y="2347959"/>
              <a:ext cx="0" cy="43204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ovéPole 84"/>
            <p:cNvSpPr txBox="1">
              <a:spLocks/>
            </p:cNvSpPr>
            <p:nvPr/>
          </p:nvSpPr>
          <p:spPr>
            <a:xfrm>
              <a:off x="6567227" y="1340768"/>
              <a:ext cx="2059224" cy="307777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Data processing</a:t>
              </a:r>
            </a:p>
          </p:txBody>
        </p:sp>
        <p:cxnSp>
          <p:nvCxnSpPr>
            <p:cNvPr id="86" name="Přímá spojnice se šipkou 85"/>
            <p:cNvCxnSpPr/>
            <p:nvPr/>
          </p:nvCxnSpPr>
          <p:spPr>
            <a:xfrm flipV="1">
              <a:off x="7596839" y="1680498"/>
              <a:ext cx="0" cy="43204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Skupina 97"/>
          <p:cNvGrpSpPr/>
          <p:nvPr/>
        </p:nvGrpSpPr>
        <p:grpSpPr>
          <a:xfrm>
            <a:off x="48926" y="4003909"/>
            <a:ext cx="2180133" cy="2256192"/>
            <a:chOff x="35496" y="3992208"/>
            <a:chExt cx="2180133" cy="2256192"/>
          </a:xfrm>
        </p:grpSpPr>
        <p:sp>
          <p:nvSpPr>
            <p:cNvPr id="91" name="Obdélník 90"/>
            <p:cNvSpPr/>
            <p:nvPr/>
          </p:nvSpPr>
          <p:spPr>
            <a:xfrm>
              <a:off x="324018" y="4324628"/>
              <a:ext cx="1647811" cy="1923772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" name="TextovéPole 50"/>
            <p:cNvSpPr txBox="1">
              <a:spLocks/>
            </p:cNvSpPr>
            <p:nvPr/>
          </p:nvSpPr>
          <p:spPr>
            <a:xfrm>
              <a:off x="259893" y="5817714"/>
              <a:ext cx="1731338" cy="307777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Data processing</a:t>
              </a:r>
            </a:p>
          </p:txBody>
        </p:sp>
        <p:sp>
          <p:nvSpPr>
            <p:cNvPr id="53" name="TextovéPole 52"/>
            <p:cNvSpPr txBox="1">
              <a:spLocks/>
            </p:cNvSpPr>
            <p:nvPr/>
          </p:nvSpPr>
          <p:spPr>
            <a:xfrm>
              <a:off x="35496" y="4403830"/>
              <a:ext cx="2180133" cy="1169551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b="1">
                  <a:latin typeface="Arial" panose="020B0604020202020204" pitchFamily="34" charset="0"/>
                  <a:cs typeface="Arial" panose="020B0604020202020204" pitchFamily="34" charset="0"/>
                </a:rPr>
                <a:t>direct analysis</a:t>
              </a:r>
            </a:p>
            <a:p>
              <a:pPr algn="ctr"/>
              <a:r>
                <a:rPr lang="cs-CZ" sz="1400">
                  <a:latin typeface="Arial" panose="020B0604020202020204" pitchFamily="34" charset="0"/>
                  <a:cs typeface="Arial" panose="020B0604020202020204" pitchFamily="34" charset="0"/>
                </a:rPr>
                <a:t>w/o </a:t>
              </a:r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cs-CZ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with</a:t>
              </a:r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 SPL </a:t>
              </a:r>
            </a:p>
            <a:p>
              <a:pPr algn="ctr"/>
              <a:r>
                <a:rPr 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LC-MS/MS</a:t>
              </a:r>
              <a:r>
                <a:rPr lang="cs-CZ" sz="14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200" b="1">
                  <a:latin typeface="Arial" panose="020B0604020202020204" pitchFamily="34" charset="0"/>
                  <a:cs typeface="Arial" panose="020B0604020202020204" pitchFamily="34" charset="0"/>
                </a:rPr>
                <a:t>(pH 3) </a:t>
              </a:r>
              <a:endParaRPr lang="cs-CZ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cs-CZ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Orbitrap</a:t>
              </a:r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Elite</a:t>
              </a:r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cs-CZ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80" name="Přímá spojnice se šipkou 79"/>
            <p:cNvCxnSpPr/>
            <p:nvPr/>
          </p:nvCxnSpPr>
          <p:spPr>
            <a:xfrm>
              <a:off x="1125562" y="5385666"/>
              <a:ext cx="0" cy="43204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Přímá spojnice se šipkou 77"/>
            <p:cNvCxnSpPr/>
            <p:nvPr/>
          </p:nvCxnSpPr>
          <p:spPr>
            <a:xfrm>
              <a:off x="1140431" y="3992208"/>
              <a:ext cx="0" cy="43204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Skupina 96"/>
          <p:cNvGrpSpPr/>
          <p:nvPr/>
        </p:nvGrpSpPr>
        <p:grpSpPr>
          <a:xfrm>
            <a:off x="1691680" y="2628790"/>
            <a:ext cx="3826879" cy="1592298"/>
            <a:chOff x="1580002" y="2628790"/>
            <a:chExt cx="3826879" cy="1592298"/>
          </a:xfrm>
        </p:grpSpPr>
        <p:sp>
          <p:nvSpPr>
            <p:cNvPr id="90" name="Obdélník 89"/>
            <p:cNvSpPr/>
            <p:nvPr/>
          </p:nvSpPr>
          <p:spPr>
            <a:xfrm>
              <a:off x="1720084" y="2628790"/>
              <a:ext cx="3283964" cy="1592298"/>
            </a:xfrm>
            <a:prstGeom prst="rect">
              <a:avLst/>
            </a:prstGeom>
            <a:solidFill>
              <a:srgbClr val="FF9900">
                <a:alpha val="20000"/>
              </a:srgbClr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70" name="Skupina 69"/>
            <p:cNvGrpSpPr/>
            <p:nvPr/>
          </p:nvGrpSpPr>
          <p:grpSpPr>
            <a:xfrm>
              <a:off x="2249687" y="3034948"/>
              <a:ext cx="1356573" cy="827460"/>
              <a:chOff x="1954052" y="3233031"/>
              <a:chExt cx="1356573" cy="827460"/>
            </a:xfrm>
          </p:grpSpPr>
          <p:pic>
            <p:nvPicPr>
              <p:cNvPr id="17" name="Obrázek 16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4052" y="3243420"/>
                <a:ext cx="1282423" cy="817071"/>
              </a:xfrm>
              <a:prstGeom prst="rect">
                <a:avLst/>
              </a:prstGeom>
            </p:spPr>
          </p:pic>
          <p:sp>
            <p:nvSpPr>
              <p:cNvPr id="20" name="TextovéPole 19"/>
              <p:cNvSpPr txBox="1"/>
              <p:nvPr/>
            </p:nvSpPr>
            <p:spPr>
              <a:xfrm>
                <a:off x="1982509" y="3738033"/>
                <a:ext cx="13281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reversed</a:t>
                </a:r>
                <a:r>
                  <a:rPr lang="cs-CZ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phase</a:t>
                </a:r>
                <a:endParaRPr lang="cs-CZ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2286307" y="3233031"/>
                <a:ext cx="6030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pH 10</a:t>
                </a:r>
              </a:p>
            </p:txBody>
          </p:sp>
        </p:grpSp>
        <p:grpSp>
          <p:nvGrpSpPr>
            <p:cNvPr id="7" name="Skupina 6"/>
            <p:cNvGrpSpPr/>
            <p:nvPr/>
          </p:nvGrpSpPr>
          <p:grpSpPr>
            <a:xfrm>
              <a:off x="4248839" y="3071978"/>
              <a:ext cx="474780" cy="711041"/>
              <a:chOff x="4029819" y="3062031"/>
              <a:chExt cx="474780" cy="711041"/>
            </a:xfrm>
          </p:grpSpPr>
          <p:pic>
            <p:nvPicPr>
              <p:cNvPr id="23" name="Obrázek 22"/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29819" y="3062031"/>
                <a:ext cx="169980" cy="406241"/>
              </a:xfrm>
              <a:prstGeom prst="rect">
                <a:avLst/>
              </a:prstGeom>
            </p:spPr>
          </p:pic>
          <p:pic>
            <p:nvPicPr>
              <p:cNvPr id="25" name="Obrázek 24"/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82219" y="3214431"/>
                <a:ext cx="169980" cy="406241"/>
              </a:xfrm>
              <a:prstGeom prst="rect">
                <a:avLst/>
              </a:prstGeom>
            </p:spPr>
          </p:pic>
          <p:pic>
            <p:nvPicPr>
              <p:cNvPr id="26" name="Obrázek 25"/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34619" y="3366831"/>
                <a:ext cx="169980" cy="406241"/>
              </a:xfrm>
              <a:prstGeom prst="rect">
                <a:avLst/>
              </a:prstGeom>
            </p:spPr>
          </p:pic>
        </p:grpSp>
        <p:sp>
          <p:nvSpPr>
            <p:cNvPr id="6" name="TextovéPole 5"/>
            <p:cNvSpPr txBox="1"/>
            <p:nvPr/>
          </p:nvSpPr>
          <p:spPr>
            <a:xfrm>
              <a:off x="2072659" y="2740452"/>
              <a:ext cx="16562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b="1">
                  <a:latin typeface="Arial" panose="020B0604020202020204" pitchFamily="34" charset="0"/>
                  <a:cs typeface="Arial" panose="020B0604020202020204" pitchFamily="34" charset="0"/>
                </a:rPr>
                <a:t>1D LC separation</a:t>
              </a:r>
            </a:p>
          </p:txBody>
        </p:sp>
        <p:cxnSp>
          <p:nvCxnSpPr>
            <p:cNvPr id="59" name="Přímá spojnice se šipkou 58"/>
            <p:cNvCxnSpPr/>
            <p:nvPr/>
          </p:nvCxnSpPr>
          <p:spPr>
            <a:xfrm>
              <a:off x="3606260" y="3444766"/>
              <a:ext cx="599688" cy="0"/>
            </a:xfrm>
            <a:prstGeom prst="straightConnector1">
              <a:avLst/>
            </a:prstGeom>
            <a:ln w="28575">
              <a:solidFill>
                <a:srgbClr val="FF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se šipkou 57"/>
            <p:cNvCxnSpPr/>
            <p:nvPr/>
          </p:nvCxnSpPr>
          <p:spPr>
            <a:xfrm>
              <a:off x="1580002" y="3448421"/>
              <a:ext cx="599688" cy="0"/>
            </a:xfrm>
            <a:prstGeom prst="straightConnector1">
              <a:avLst/>
            </a:prstGeom>
            <a:ln w="28575">
              <a:solidFill>
                <a:srgbClr val="FF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se šipkou 65"/>
            <p:cNvCxnSpPr/>
            <p:nvPr/>
          </p:nvCxnSpPr>
          <p:spPr>
            <a:xfrm>
              <a:off x="4807193" y="3444766"/>
              <a:ext cx="599688" cy="0"/>
            </a:xfrm>
            <a:prstGeom prst="straightConnector1">
              <a:avLst/>
            </a:prstGeom>
            <a:ln w="28575">
              <a:solidFill>
                <a:srgbClr val="FF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Skupina 95"/>
          <p:cNvGrpSpPr/>
          <p:nvPr/>
        </p:nvGrpSpPr>
        <p:grpSpPr>
          <a:xfrm>
            <a:off x="5163617" y="3580775"/>
            <a:ext cx="2059224" cy="2030629"/>
            <a:chOff x="5004048" y="3630619"/>
            <a:chExt cx="2059224" cy="2030629"/>
          </a:xfrm>
        </p:grpSpPr>
        <p:sp>
          <p:nvSpPr>
            <p:cNvPr id="95" name="Obdélník 94"/>
            <p:cNvSpPr/>
            <p:nvPr/>
          </p:nvSpPr>
          <p:spPr>
            <a:xfrm>
              <a:off x="5163279" y="3630619"/>
              <a:ext cx="1871254" cy="2030629"/>
            </a:xfrm>
            <a:prstGeom prst="rect">
              <a:avLst/>
            </a:prstGeom>
            <a:solidFill>
              <a:srgbClr val="00CCFF">
                <a:alpha val="2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TextovéPole 15"/>
            <p:cNvSpPr txBox="1">
              <a:spLocks/>
            </p:cNvSpPr>
            <p:nvPr/>
          </p:nvSpPr>
          <p:spPr>
            <a:xfrm>
              <a:off x="5004048" y="5297322"/>
              <a:ext cx="2059224" cy="307777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Data processing</a:t>
              </a:r>
            </a:p>
          </p:txBody>
        </p:sp>
        <p:sp>
          <p:nvSpPr>
            <p:cNvPr id="36" name="TextovéPole 35"/>
            <p:cNvSpPr txBox="1">
              <a:spLocks/>
            </p:cNvSpPr>
            <p:nvPr/>
          </p:nvSpPr>
          <p:spPr>
            <a:xfrm>
              <a:off x="5102501" y="4150534"/>
              <a:ext cx="1939271" cy="738664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b="1">
                  <a:latin typeface="Arial" panose="020B0604020202020204" pitchFamily="34" charset="0"/>
                  <a:cs typeface="Arial" panose="020B0604020202020204" pitchFamily="34" charset="0"/>
                </a:rPr>
                <a:t>analysis of fractions</a:t>
              </a:r>
            </a:p>
            <a:p>
              <a:pPr algn="ctr"/>
              <a:r>
                <a:rPr 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LC-MS/MS</a:t>
              </a:r>
              <a:r>
                <a:rPr lang="cs-CZ" sz="14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200" b="1">
                  <a:latin typeface="Arial" panose="020B0604020202020204" pitchFamily="34" charset="0"/>
                  <a:cs typeface="Arial" panose="020B0604020202020204" pitchFamily="34" charset="0"/>
                </a:rPr>
                <a:t>(pH 3)</a:t>
              </a:r>
            </a:p>
            <a:p>
              <a:pPr algn="ctr"/>
              <a:r>
                <a:rPr 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cs-CZ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Orbitrap</a:t>
              </a:r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err="1">
                  <a:latin typeface="Arial" panose="020B0604020202020204" pitchFamily="34" charset="0"/>
                  <a:cs typeface="Arial" panose="020B0604020202020204" pitchFamily="34" charset="0"/>
                </a:rPr>
                <a:t>Elite</a:t>
              </a:r>
              <a:r>
                <a:rPr lang="cs-CZ" sz="140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1" name="Přímá spojnice se šipkou 80"/>
            <p:cNvCxnSpPr/>
            <p:nvPr/>
          </p:nvCxnSpPr>
          <p:spPr>
            <a:xfrm>
              <a:off x="6017805" y="3718486"/>
              <a:ext cx="0" cy="432048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Přímá spojnice se šipkou 81"/>
            <p:cNvCxnSpPr/>
            <p:nvPr/>
          </p:nvCxnSpPr>
          <p:spPr>
            <a:xfrm>
              <a:off x="6026594" y="4889198"/>
              <a:ext cx="0" cy="432048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Skupina 106"/>
          <p:cNvGrpSpPr/>
          <p:nvPr/>
        </p:nvGrpSpPr>
        <p:grpSpPr>
          <a:xfrm>
            <a:off x="502660" y="2818180"/>
            <a:ext cx="1276311" cy="1202650"/>
            <a:chOff x="494777" y="2658398"/>
            <a:chExt cx="1276311" cy="1202650"/>
          </a:xfrm>
        </p:grpSpPr>
        <p:sp>
          <p:nvSpPr>
            <p:cNvPr id="12" name="TextovéPole 11"/>
            <p:cNvSpPr txBox="1">
              <a:spLocks/>
            </p:cNvSpPr>
            <p:nvPr/>
          </p:nvSpPr>
          <p:spPr>
            <a:xfrm>
              <a:off x="699334" y="2658398"/>
              <a:ext cx="8671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FA</a:t>
              </a:r>
              <a:r>
                <a:rPr lang="cs-CZ" sz="1600" b="1" dirty="0"/>
                <a:t>S</a:t>
              </a:r>
              <a:r>
                <a:rPr lang="en-US" sz="1600" b="1" dirty="0"/>
                <a:t>P</a:t>
              </a:r>
            </a:p>
          </p:txBody>
        </p:sp>
        <p:sp>
          <p:nvSpPr>
            <p:cNvPr id="104" name="TextovéPole 103"/>
            <p:cNvSpPr txBox="1"/>
            <p:nvPr/>
          </p:nvSpPr>
          <p:spPr>
            <a:xfrm>
              <a:off x="494777" y="3553271"/>
              <a:ext cx="12763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b="1">
                  <a:latin typeface="Arial" panose="020B0604020202020204" pitchFamily="34" charset="0"/>
                  <a:cs typeface="Arial" panose="020B0604020202020204" pitchFamily="34" charset="0"/>
                </a:rPr>
                <a:t>TMT labeling</a:t>
              </a:r>
            </a:p>
          </p:txBody>
        </p:sp>
        <p:pic>
          <p:nvPicPr>
            <p:cNvPr id="10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774" y="2964118"/>
              <a:ext cx="316875" cy="608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8" name="TextovéPole 107"/>
          <p:cNvSpPr txBox="1"/>
          <p:nvPr/>
        </p:nvSpPr>
        <p:spPr>
          <a:xfrm>
            <a:off x="2034947" y="619075"/>
            <a:ext cx="4373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/>
              <a:t>cooperation with Assoc. Prof. Bryja group, FS MU</a:t>
            </a:r>
          </a:p>
        </p:txBody>
      </p:sp>
      <p:sp>
        <p:nvSpPr>
          <p:cNvPr id="8" name="Obdélník 7"/>
          <p:cNvSpPr/>
          <p:nvPr/>
        </p:nvSpPr>
        <p:spPr>
          <a:xfrm>
            <a:off x="5168517" y="943225"/>
            <a:ext cx="3885677" cy="243250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Rectangle 11"/>
          <p:cNvSpPr>
            <a:spLocks noChangeArrowheads="1"/>
          </p:cNvSpPr>
          <p:nvPr/>
        </p:nvSpPr>
        <p:spPr bwMode="auto">
          <a:xfrm>
            <a:off x="8010837" y="57968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 dirty="0"/>
              <a:t>C7250</a:t>
            </a:r>
          </a:p>
        </p:txBody>
      </p:sp>
    </p:spTree>
    <p:extLst>
      <p:ext uri="{BB962C8B-B14F-4D97-AF65-F5344CB8AC3E}">
        <p14:creationId xmlns:p14="http://schemas.microsoft.com/office/powerpoint/2010/main" val="354978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333524"/>
            <a:ext cx="882967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4"/>
          <p:cNvSpPr txBox="1">
            <a:spLocks noChangeArrowheads="1"/>
          </p:cNvSpPr>
          <p:nvPr/>
        </p:nvSpPr>
        <p:spPr bwMode="auto">
          <a:xfrm>
            <a:off x="519113" y="5899174"/>
            <a:ext cx="822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 1 2 3 4 5 6 7 8 </a:t>
            </a:r>
            <a:r>
              <a:rPr lang="cs-CZ" altLang="en-US" sz="1600" b="1">
                <a:solidFill>
                  <a:srgbClr val="FF0000"/>
                </a:solidFill>
              </a:rPr>
              <a:t>9 10 11 12 13 14 15 16 17 18 19 20 21 22 23 </a:t>
            </a:r>
            <a:r>
              <a:rPr lang="cs-CZ" altLang="en-US" sz="1600">
                <a:solidFill>
                  <a:schemeClr val="tx1"/>
                </a:solidFill>
              </a:rPr>
              <a:t>24 25 26 27 28 29 30</a:t>
            </a:r>
            <a:endParaRPr lang="en-US" altLang="en-US" sz="1600">
              <a:solidFill>
                <a:schemeClr val="tx1"/>
              </a:solidFill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2195513" y="5659462"/>
            <a:ext cx="288925" cy="3095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V="1">
            <a:off x="5940425" y="5589612"/>
            <a:ext cx="0" cy="3286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159107" y="865181"/>
            <a:ext cx="6077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000" b="1">
                <a:latin typeface="+mj-lt"/>
                <a:cs typeface="Arial" panose="020B0604020202020204" pitchFamily="34" charset="0"/>
              </a:rPr>
              <a:t>LC-separation of the digested sample in 1D (high pH)</a:t>
            </a:r>
            <a:endParaRPr lang="cs-CZ" sz="20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A931-041F-4525-A223-7F41C4922548}" type="slidenum">
              <a:rPr lang="en-US" altLang="cs-CZ" smtClean="0"/>
              <a:pPr/>
              <a:t>17</a:t>
            </a:fld>
            <a:endParaRPr lang="en-US" altLang="cs-CZ"/>
          </a:p>
        </p:txBody>
      </p:sp>
      <p:grpSp>
        <p:nvGrpSpPr>
          <p:cNvPr id="8" name="Skupina 7"/>
          <p:cNvGrpSpPr/>
          <p:nvPr/>
        </p:nvGrpSpPr>
        <p:grpSpPr>
          <a:xfrm>
            <a:off x="4807030" y="1628800"/>
            <a:ext cx="3283964" cy="1592298"/>
            <a:chOff x="1720084" y="2628790"/>
            <a:chExt cx="3283964" cy="1592298"/>
          </a:xfrm>
        </p:grpSpPr>
        <p:sp>
          <p:nvSpPr>
            <p:cNvPr id="9" name="Obdélník 8"/>
            <p:cNvSpPr/>
            <p:nvPr/>
          </p:nvSpPr>
          <p:spPr>
            <a:xfrm>
              <a:off x="1720084" y="2628790"/>
              <a:ext cx="3283964" cy="1592298"/>
            </a:xfrm>
            <a:prstGeom prst="rect">
              <a:avLst/>
            </a:prstGeom>
            <a:solidFill>
              <a:srgbClr val="FF9900">
                <a:alpha val="20000"/>
              </a:srgbClr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0" name="Skupina 9"/>
            <p:cNvGrpSpPr/>
            <p:nvPr/>
          </p:nvGrpSpPr>
          <p:grpSpPr>
            <a:xfrm>
              <a:off x="2249687" y="3034948"/>
              <a:ext cx="1356573" cy="827460"/>
              <a:chOff x="1954052" y="3233031"/>
              <a:chExt cx="1356573" cy="827460"/>
            </a:xfrm>
          </p:grpSpPr>
          <p:pic>
            <p:nvPicPr>
              <p:cNvPr id="19" name="Obrázek 18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4052" y="3243420"/>
                <a:ext cx="1282423" cy="817071"/>
              </a:xfrm>
              <a:prstGeom prst="rect">
                <a:avLst/>
              </a:prstGeom>
            </p:spPr>
          </p:pic>
          <p:sp>
            <p:nvSpPr>
              <p:cNvPr id="20" name="TextovéPole 19"/>
              <p:cNvSpPr txBox="1"/>
              <p:nvPr/>
            </p:nvSpPr>
            <p:spPr>
              <a:xfrm>
                <a:off x="1982509" y="3738033"/>
                <a:ext cx="13281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reversed</a:t>
                </a:r>
                <a:r>
                  <a:rPr lang="cs-CZ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phase</a:t>
                </a:r>
                <a:endParaRPr lang="cs-CZ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2286307" y="3233031"/>
                <a:ext cx="5934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pH 10</a:t>
                </a:r>
              </a:p>
            </p:txBody>
          </p:sp>
        </p:grpSp>
        <p:grpSp>
          <p:nvGrpSpPr>
            <p:cNvPr id="11" name="Skupina 10"/>
            <p:cNvGrpSpPr/>
            <p:nvPr/>
          </p:nvGrpSpPr>
          <p:grpSpPr>
            <a:xfrm>
              <a:off x="4248839" y="3071978"/>
              <a:ext cx="474780" cy="711041"/>
              <a:chOff x="4029819" y="3062031"/>
              <a:chExt cx="474780" cy="711041"/>
            </a:xfrm>
          </p:grpSpPr>
          <p:pic>
            <p:nvPicPr>
              <p:cNvPr id="16" name="Obrázek 15"/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29819" y="3062031"/>
                <a:ext cx="169980" cy="406241"/>
              </a:xfrm>
              <a:prstGeom prst="rect">
                <a:avLst/>
              </a:prstGeom>
            </p:spPr>
          </p:pic>
          <p:pic>
            <p:nvPicPr>
              <p:cNvPr id="17" name="Obrázek 16"/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82219" y="3214431"/>
                <a:ext cx="169980" cy="406241"/>
              </a:xfrm>
              <a:prstGeom prst="rect">
                <a:avLst/>
              </a:prstGeom>
            </p:spPr>
          </p:pic>
          <p:pic>
            <p:nvPicPr>
              <p:cNvPr id="18" name="Obrázek 17"/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34619" y="3366831"/>
                <a:ext cx="169980" cy="406241"/>
              </a:xfrm>
              <a:prstGeom prst="rect">
                <a:avLst/>
              </a:prstGeom>
            </p:spPr>
          </p:pic>
        </p:grpSp>
        <p:sp>
          <p:nvSpPr>
            <p:cNvPr id="12" name="TextovéPole 11"/>
            <p:cNvSpPr txBox="1"/>
            <p:nvPr/>
          </p:nvSpPr>
          <p:spPr>
            <a:xfrm>
              <a:off x="2072659" y="2740452"/>
              <a:ext cx="16562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b="1">
                  <a:latin typeface="Arial" panose="020B0604020202020204" pitchFamily="34" charset="0"/>
                  <a:cs typeface="Arial" panose="020B0604020202020204" pitchFamily="34" charset="0"/>
                </a:rPr>
                <a:t>1D LC separation</a:t>
              </a:r>
            </a:p>
          </p:txBody>
        </p:sp>
        <p:cxnSp>
          <p:nvCxnSpPr>
            <p:cNvPr id="13" name="Přímá spojnice se šipkou 12"/>
            <p:cNvCxnSpPr/>
            <p:nvPr/>
          </p:nvCxnSpPr>
          <p:spPr>
            <a:xfrm>
              <a:off x="3606260" y="3444766"/>
              <a:ext cx="599688" cy="0"/>
            </a:xfrm>
            <a:prstGeom prst="straightConnector1">
              <a:avLst/>
            </a:prstGeom>
            <a:ln w="28575">
              <a:solidFill>
                <a:srgbClr val="FF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7956550" y="116632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 dirty="0"/>
              <a:t>C7250</a:t>
            </a:r>
          </a:p>
        </p:txBody>
      </p:sp>
    </p:spTree>
    <p:extLst>
      <p:ext uri="{BB962C8B-B14F-4D97-AF65-F5344CB8AC3E}">
        <p14:creationId xmlns:p14="http://schemas.microsoft.com/office/powerpoint/2010/main" val="3454329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8498737" y="6449116"/>
            <a:ext cx="576064" cy="348952"/>
          </a:xfrm>
        </p:spPr>
        <p:txBody>
          <a:bodyPr/>
          <a:lstStyle/>
          <a:p>
            <a:fld id="{D2ACA931-041F-4525-A223-7F41C4922548}" type="slidenum">
              <a:rPr lang="en-US" altLang="cs-CZ" smtClean="0"/>
              <a:pPr/>
              <a:t>18</a:t>
            </a:fld>
            <a:endParaRPr lang="en-US" altLang="cs-CZ"/>
          </a:p>
        </p:txBody>
      </p:sp>
      <p:grpSp>
        <p:nvGrpSpPr>
          <p:cNvPr id="51" name="Skupina 50"/>
          <p:cNvGrpSpPr/>
          <p:nvPr/>
        </p:nvGrpSpPr>
        <p:grpSpPr>
          <a:xfrm>
            <a:off x="1007604" y="1484784"/>
            <a:ext cx="7128792" cy="4451099"/>
            <a:chOff x="899592" y="1484784"/>
            <a:chExt cx="7128792" cy="4451099"/>
          </a:xfrm>
        </p:grpSpPr>
        <p:pic>
          <p:nvPicPr>
            <p:cNvPr id="45" name="Obrázek 4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9592" y="1484784"/>
              <a:ext cx="7128792" cy="4451099"/>
            </a:xfrm>
            <a:prstGeom prst="rect">
              <a:avLst/>
            </a:prstGeom>
          </p:spPr>
        </p:pic>
        <p:sp>
          <p:nvSpPr>
            <p:cNvPr id="46" name="TextovéPole 45"/>
            <p:cNvSpPr txBox="1"/>
            <p:nvPr/>
          </p:nvSpPr>
          <p:spPr>
            <a:xfrm>
              <a:off x="1835696" y="5085184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b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17931</a:t>
              </a:r>
            </a:p>
          </p:txBody>
        </p:sp>
        <p:sp>
          <p:nvSpPr>
            <p:cNvPr id="47" name="TextovéPole 46"/>
            <p:cNvSpPr txBox="1"/>
            <p:nvPr/>
          </p:nvSpPr>
          <p:spPr>
            <a:xfrm>
              <a:off x="3347864" y="5013176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b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20395</a:t>
              </a:r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4811673" y="2852936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86212</a:t>
              </a:r>
            </a:p>
          </p:txBody>
        </p:sp>
        <p:sp>
          <p:nvSpPr>
            <p:cNvPr id="49" name="TextovéPole 48"/>
            <p:cNvSpPr txBox="1"/>
            <p:nvPr/>
          </p:nvSpPr>
          <p:spPr>
            <a:xfrm>
              <a:off x="6340187" y="2545159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95781</a:t>
              </a:r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3054469" y="1556792"/>
              <a:ext cx="30734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cs-CZ" sz="1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Number</a:t>
              </a:r>
              <a:r>
                <a:rPr lang="cs-CZ" sz="1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cs-CZ" sz="1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of</a:t>
              </a:r>
              <a:r>
                <a:rPr lang="cs-CZ" sz="1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cs-CZ" sz="1800" b="1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identified</a:t>
              </a:r>
              <a:r>
                <a:rPr lang="cs-CZ" sz="18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peptides</a:t>
              </a:r>
              <a:endParaRPr lang="cs-CZ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6" name="Skupina 25"/>
          <p:cNvGrpSpPr/>
          <p:nvPr/>
        </p:nvGrpSpPr>
        <p:grpSpPr>
          <a:xfrm>
            <a:off x="540042" y="449052"/>
            <a:ext cx="1647811" cy="1923772"/>
            <a:chOff x="324018" y="4324628"/>
            <a:chExt cx="1647811" cy="1923772"/>
          </a:xfrm>
          <a:solidFill>
            <a:srgbClr val="FF9999"/>
          </a:solidFill>
        </p:grpSpPr>
        <p:sp>
          <p:nvSpPr>
            <p:cNvPr id="27" name="Obdélník 26"/>
            <p:cNvSpPr/>
            <p:nvPr/>
          </p:nvSpPr>
          <p:spPr>
            <a:xfrm>
              <a:off x="324018" y="4324628"/>
              <a:ext cx="1647811" cy="1923772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TextovéPole 27"/>
            <p:cNvSpPr txBox="1">
              <a:spLocks/>
            </p:cNvSpPr>
            <p:nvPr/>
          </p:nvSpPr>
          <p:spPr>
            <a:xfrm>
              <a:off x="342701" y="5817714"/>
              <a:ext cx="1595695" cy="307777"/>
            </a:xfrm>
            <a:prstGeom prst="rect">
              <a:avLst/>
            </a:prstGeom>
            <a:grp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Data processing</a:t>
              </a:r>
            </a:p>
          </p:txBody>
        </p:sp>
        <p:sp>
          <p:nvSpPr>
            <p:cNvPr id="29" name="TextovéPole 28"/>
            <p:cNvSpPr txBox="1">
              <a:spLocks/>
            </p:cNvSpPr>
            <p:nvPr/>
          </p:nvSpPr>
          <p:spPr>
            <a:xfrm>
              <a:off x="348461" y="4355384"/>
              <a:ext cx="1584176" cy="1169551"/>
            </a:xfrm>
            <a:prstGeom prst="rect">
              <a:avLst/>
            </a:prstGeom>
            <a:grp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b="1">
                  <a:latin typeface="Arial" panose="020B0604020202020204" pitchFamily="34" charset="0"/>
                  <a:cs typeface="Arial" panose="020B0604020202020204" pitchFamily="34" charset="0"/>
                </a:rPr>
                <a:t>direct analysis</a:t>
              </a:r>
            </a:p>
            <a:p>
              <a:pPr algn="ctr"/>
              <a:r>
                <a:rPr lang="cs-CZ" sz="1400">
                  <a:latin typeface="Arial" panose="020B0604020202020204" pitchFamily="34" charset="0"/>
                  <a:cs typeface="Arial" panose="020B0604020202020204" pitchFamily="34" charset="0"/>
                </a:rPr>
                <a:t>w/o </a:t>
              </a:r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cs-CZ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with</a:t>
              </a:r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 SPL </a:t>
              </a:r>
            </a:p>
            <a:p>
              <a:pPr algn="ctr"/>
              <a:r>
                <a:rPr 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LC-MS/MS</a:t>
              </a:r>
              <a:r>
                <a:rPr lang="cs-CZ" sz="14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200" b="1">
                  <a:latin typeface="Arial" panose="020B0604020202020204" pitchFamily="34" charset="0"/>
                  <a:cs typeface="Arial" panose="020B0604020202020204" pitchFamily="34" charset="0"/>
                </a:rPr>
                <a:t>(pH 3) </a:t>
              </a:r>
              <a:endParaRPr lang="cs-CZ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cs-CZ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Orbitrap</a:t>
              </a:r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Elite</a:t>
              </a:r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cs-CZ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30" name="Přímá spojnice se šipkou 29"/>
            <p:cNvCxnSpPr/>
            <p:nvPr/>
          </p:nvCxnSpPr>
          <p:spPr>
            <a:xfrm>
              <a:off x="1125562" y="5385666"/>
              <a:ext cx="0" cy="432048"/>
            </a:xfrm>
            <a:prstGeom prst="straightConnector1">
              <a:avLst/>
            </a:prstGeom>
            <a:grpFill/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11"/>
          <p:cNvSpPr>
            <a:spLocks noChangeArrowheads="1"/>
          </p:cNvSpPr>
          <p:nvPr/>
        </p:nvSpPr>
        <p:spPr bwMode="auto">
          <a:xfrm>
            <a:off x="7956550" y="116632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 dirty="0"/>
              <a:t>C7250</a:t>
            </a:r>
          </a:p>
        </p:txBody>
      </p:sp>
    </p:spTree>
    <p:extLst>
      <p:ext uri="{BB962C8B-B14F-4D97-AF65-F5344CB8AC3E}">
        <p14:creationId xmlns:p14="http://schemas.microsoft.com/office/powerpoint/2010/main" val="4122558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683568" y="556259"/>
            <a:ext cx="7573856" cy="5823127"/>
            <a:chOff x="683568" y="556259"/>
            <a:chExt cx="7573856" cy="5823127"/>
          </a:xfrm>
        </p:grpSpPr>
        <p:sp>
          <p:nvSpPr>
            <p:cNvPr id="3" name="TextovéPole 2"/>
            <p:cNvSpPr txBox="1"/>
            <p:nvPr/>
          </p:nvSpPr>
          <p:spPr>
            <a:xfrm>
              <a:off x="2827734" y="556259"/>
              <a:ext cx="34263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cs-CZ" sz="2000" b="1" dirty="0" err="1">
                  <a:latin typeface="+mj-lt"/>
                  <a:cs typeface="Arial" panose="020B0604020202020204" pitchFamily="34" charset="0"/>
                </a:rPr>
                <a:t>Number</a:t>
              </a:r>
              <a:r>
                <a:rPr lang="cs-CZ" sz="20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cs-CZ" sz="2000" b="1" dirty="0" err="1">
                  <a:latin typeface="+mj-lt"/>
                  <a:cs typeface="Arial" panose="020B0604020202020204" pitchFamily="34" charset="0"/>
                </a:rPr>
                <a:t>of</a:t>
              </a:r>
              <a:r>
                <a:rPr lang="cs-CZ" sz="20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cs-CZ" sz="2000" b="1" dirty="0" err="1">
                  <a:latin typeface="+mj-lt"/>
                  <a:cs typeface="Arial" panose="020B0604020202020204" pitchFamily="34" charset="0"/>
                </a:rPr>
                <a:t>identified</a:t>
              </a:r>
              <a:r>
                <a:rPr lang="cs-CZ" sz="20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cs-CZ" sz="2000" b="1" dirty="0" err="1">
                  <a:latin typeface="+mj-lt"/>
                  <a:cs typeface="Arial" panose="020B0604020202020204" pitchFamily="34" charset="0"/>
                </a:rPr>
                <a:t>proteins</a:t>
              </a:r>
              <a:endParaRPr lang="cs-CZ" sz="2000" b="1" dirty="0">
                <a:latin typeface="+mj-lt"/>
                <a:cs typeface="Arial" panose="020B0604020202020204" pitchFamily="34" charset="0"/>
              </a:endParaRPr>
            </a:p>
          </p:txBody>
        </p:sp>
        <p:grpSp>
          <p:nvGrpSpPr>
            <p:cNvPr id="4" name="Skupina 3"/>
            <p:cNvGrpSpPr/>
            <p:nvPr/>
          </p:nvGrpSpPr>
          <p:grpSpPr>
            <a:xfrm>
              <a:off x="683568" y="1041279"/>
              <a:ext cx="7573856" cy="5338107"/>
              <a:chOff x="652036" y="827197"/>
              <a:chExt cx="7573856" cy="5338107"/>
            </a:xfrm>
          </p:grpSpPr>
          <p:pic>
            <p:nvPicPr>
              <p:cNvPr id="5" name="Obrázek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2036" y="827197"/>
                <a:ext cx="7573856" cy="5338107"/>
              </a:xfrm>
              <a:prstGeom prst="rect">
                <a:avLst/>
              </a:prstGeom>
            </p:spPr>
          </p:pic>
          <p:sp>
            <p:nvSpPr>
              <p:cNvPr id="6" name="TextovéPole 5"/>
              <p:cNvSpPr txBox="1"/>
              <p:nvPr/>
            </p:nvSpPr>
            <p:spPr>
              <a:xfrm>
                <a:off x="6316574" y="1421967"/>
                <a:ext cx="559004" cy="275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b="1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9013</a:t>
                </a:r>
              </a:p>
            </p:txBody>
          </p:sp>
          <p:sp>
            <p:nvSpPr>
              <p:cNvPr id="7" name="TextovéPole 6"/>
              <p:cNvSpPr txBox="1"/>
              <p:nvPr/>
            </p:nvSpPr>
            <p:spPr>
              <a:xfrm>
                <a:off x="3040184" y="3912628"/>
                <a:ext cx="559004" cy="275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b="1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3398</a:t>
                </a:r>
              </a:p>
            </p:txBody>
          </p:sp>
          <p:sp>
            <p:nvSpPr>
              <p:cNvPr id="8" name="TextovéPole 7"/>
              <p:cNvSpPr txBox="1"/>
              <p:nvPr/>
            </p:nvSpPr>
            <p:spPr>
              <a:xfrm>
                <a:off x="1412172" y="4048761"/>
                <a:ext cx="559004" cy="275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b="1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3098</a:t>
                </a:r>
              </a:p>
            </p:txBody>
          </p:sp>
          <p:sp>
            <p:nvSpPr>
              <p:cNvPr id="9" name="TextovéPole 8"/>
              <p:cNvSpPr txBox="1"/>
              <p:nvPr/>
            </p:nvSpPr>
            <p:spPr>
              <a:xfrm>
                <a:off x="7479199" y="3003034"/>
                <a:ext cx="559004" cy="275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b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5474</a:t>
                </a:r>
              </a:p>
            </p:txBody>
          </p:sp>
          <p:sp>
            <p:nvSpPr>
              <p:cNvPr id="10" name="TextovéPole 9"/>
              <p:cNvSpPr txBox="1"/>
              <p:nvPr/>
            </p:nvSpPr>
            <p:spPr>
              <a:xfrm>
                <a:off x="5824086" y="3140968"/>
                <a:ext cx="559004" cy="275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b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5140</a:t>
                </a:r>
              </a:p>
            </p:txBody>
          </p:sp>
          <p:sp>
            <p:nvSpPr>
              <p:cNvPr id="11" name="TextovéPole 10"/>
              <p:cNvSpPr txBox="1"/>
              <p:nvPr/>
            </p:nvSpPr>
            <p:spPr>
              <a:xfrm>
                <a:off x="4205150" y="4832966"/>
                <a:ext cx="559004" cy="275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b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1317</a:t>
                </a:r>
              </a:p>
            </p:txBody>
          </p:sp>
          <p:sp>
            <p:nvSpPr>
              <p:cNvPr id="12" name="TextovéPole 11"/>
              <p:cNvSpPr txBox="1"/>
              <p:nvPr/>
            </p:nvSpPr>
            <p:spPr>
              <a:xfrm>
                <a:off x="2553413" y="4917519"/>
                <a:ext cx="549522" cy="275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b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1126</a:t>
                </a:r>
              </a:p>
            </p:txBody>
          </p:sp>
          <p:cxnSp>
            <p:nvCxnSpPr>
              <p:cNvPr id="13" name="Přímá spojnice 12"/>
              <p:cNvCxnSpPr/>
              <p:nvPr/>
            </p:nvCxnSpPr>
            <p:spPr>
              <a:xfrm>
                <a:off x="3085371" y="1284526"/>
                <a:ext cx="14937" cy="4655570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nice 13"/>
              <p:cNvCxnSpPr/>
              <p:nvPr/>
            </p:nvCxnSpPr>
            <p:spPr>
              <a:xfrm>
                <a:off x="4713040" y="1283827"/>
                <a:ext cx="14937" cy="4655570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14"/>
              <p:cNvCxnSpPr/>
              <p:nvPr/>
            </p:nvCxnSpPr>
            <p:spPr>
              <a:xfrm>
                <a:off x="6364317" y="1283827"/>
                <a:ext cx="14937" cy="4655570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ovéPole 15"/>
              <p:cNvSpPr txBox="1"/>
              <p:nvPr/>
            </p:nvSpPr>
            <p:spPr>
              <a:xfrm>
                <a:off x="4677987" y="1628800"/>
                <a:ext cx="559004" cy="275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b="1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8560</a:t>
                </a:r>
              </a:p>
            </p:txBody>
          </p:sp>
        </p:grpSp>
      </p:grpSp>
      <p:sp>
        <p:nvSpPr>
          <p:cNvPr id="17" name="TextovéPole 16"/>
          <p:cNvSpPr txBox="1"/>
          <p:nvPr/>
        </p:nvSpPr>
        <p:spPr>
          <a:xfrm>
            <a:off x="184556" y="1749417"/>
            <a:ext cx="4440639" cy="738664"/>
          </a:xfrm>
          <a:prstGeom prst="rect">
            <a:avLst/>
          </a:prstGeom>
          <a:solidFill>
            <a:srgbClr val="EEB39C"/>
          </a:solidFill>
        </p:spPr>
        <p:txBody>
          <a:bodyPr wrap="none" rtlCol="0">
            <a:spAutoFit/>
          </a:bodyPr>
          <a:lstStyle/>
          <a:p>
            <a:r>
              <a:rPr lang="cs-CZ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Fractionation</a:t>
            </a:r>
            <a:endParaRPr lang="cs-CZ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fold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identified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proteins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sequence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coverage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most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proteins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7956550" y="116632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 dirty="0"/>
              <a:t>C7250</a:t>
            </a:r>
          </a:p>
        </p:txBody>
      </p:sp>
    </p:spTree>
    <p:extLst>
      <p:ext uri="{BB962C8B-B14F-4D97-AF65-F5344CB8AC3E}">
        <p14:creationId xmlns:p14="http://schemas.microsoft.com/office/powerpoint/2010/main" val="215105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543"/>
          <p:cNvSpPr>
            <a:spLocks noChangeArrowheads="1"/>
          </p:cNvSpPr>
          <p:nvPr/>
        </p:nvSpPr>
        <p:spPr bwMode="auto">
          <a:xfrm>
            <a:off x="1763713" y="1700213"/>
            <a:ext cx="4572000" cy="32004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cs-CZ"/>
          </a:p>
          <a:p>
            <a:pPr algn="ctr" eaLnBrk="1" hangingPunct="1"/>
            <a:endParaRPr lang="en-US" altLang="cs-CZ"/>
          </a:p>
          <a:p>
            <a:pPr algn="ctr" eaLnBrk="1" hangingPunct="1"/>
            <a:r>
              <a:rPr lang="en-US" altLang="cs-CZ" sz="3600" b="1" i="1"/>
              <a:t>GIGO</a:t>
            </a:r>
            <a:endParaRPr lang="cs-CZ" altLang="cs-CZ" sz="3600" b="1" i="1"/>
          </a:p>
        </p:txBody>
      </p:sp>
      <p:sp>
        <p:nvSpPr>
          <p:cNvPr id="4099" name="Text Box 544"/>
          <p:cNvSpPr txBox="1">
            <a:spLocks noChangeArrowheads="1"/>
          </p:cNvSpPr>
          <p:nvPr/>
        </p:nvSpPr>
        <p:spPr bwMode="auto">
          <a:xfrm>
            <a:off x="1143000" y="836613"/>
            <a:ext cx="685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b="1"/>
              <a:t>P</a:t>
            </a:r>
            <a:r>
              <a:rPr lang="cs-CZ" altLang="cs-CZ" b="1"/>
              <a:t>ečlivá příprava vzorku – základní kámen úspěchu</a:t>
            </a:r>
          </a:p>
        </p:txBody>
      </p:sp>
      <p:sp>
        <p:nvSpPr>
          <p:cNvPr id="4100" name="Text Box 546"/>
          <p:cNvSpPr txBox="1">
            <a:spLocks noChangeArrowheads="1"/>
          </p:cNvSpPr>
          <p:nvPr/>
        </p:nvSpPr>
        <p:spPr bwMode="auto">
          <a:xfrm>
            <a:off x="3419475" y="5084763"/>
            <a:ext cx="54737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b="1">
                <a:solidFill>
                  <a:srgbClr val="FF3300"/>
                </a:solidFill>
                <a:latin typeface="Arial" panose="020B0604020202020204" pitchFamily="34" charset="0"/>
              </a:rPr>
              <a:t>zachování původního proteinového složení</a:t>
            </a:r>
          </a:p>
          <a:p>
            <a:pPr eaLnBrk="1" hangingPunct="1"/>
            <a:r>
              <a:rPr lang="cs-CZ" altLang="cs-CZ" sz="1800" b="1">
                <a:latin typeface="Arial" panose="020B0604020202020204" pitchFamily="34" charset="0"/>
              </a:rPr>
              <a:t>zachování modifikací (např. inhibitory fosfatáz)</a:t>
            </a:r>
          </a:p>
          <a:p>
            <a:pPr eaLnBrk="1" hangingPunct="1"/>
            <a:r>
              <a:rPr lang="cs-CZ" altLang="cs-CZ" sz="1800" b="1">
                <a:latin typeface="Arial" panose="020B0604020202020204" pitchFamily="34" charset="0"/>
              </a:rPr>
              <a:t>odstranění kontaminant rušících koncovou MS analýzu</a:t>
            </a:r>
          </a:p>
          <a:p>
            <a:pPr eaLnBrk="1" hangingPunct="1"/>
            <a:r>
              <a:rPr lang="cs-CZ" altLang="cs-CZ" sz="1800" b="1">
                <a:latin typeface="Arial" panose="020B0604020202020204" pitchFamily="34" charset="0"/>
              </a:rPr>
              <a:t>...</a:t>
            </a:r>
          </a:p>
        </p:txBody>
      </p:sp>
      <p:sp>
        <p:nvSpPr>
          <p:cNvPr id="4101" name="Rectangle 547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42988"/>
            <a:ext cx="4724400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3886200" y="1219200"/>
            <a:ext cx="1066800" cy="27432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cs-CZ"/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2416175" y="404813"/>
            <a:ext cx="42132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200" b="1"/>
              <a:t>Průměr HPLC kolony </a:t>
            </a:r>
            <a:r>
              <a:rPr lang="cs-CZ" altLang="cs-CZ" sz="2200" i="1"/>
              <a:t>vs</a:t>
            </a:r>
            <a:r>
              <a:rPr lang="cs-CZ" altLang="cs-CZ" sz="2200" b="1"/>
              <a:t> citlivost </a:t>
            </a:r>
            <a:endParaRPr lang="en-US" altLang="cs-CZ" sz="2200" b="1"/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533400" y="5486400"/>
            <a:ext cx="8229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800" i="1"/>
              <a:t>„Sensitivity increases with a decrease in column diameter because the </a:t>
            </a:r>
            <a:r>
              <a:rPr lang="cs-CZ" altLang="cs-CZ" sz="1800" b="1" i="1"/>
              <a:t>same sample mass</a:t>
            </a:r>
            <a:r>
              <a:rPr lang="en-US" altLang="cs-CZ" sz="1800" b="1" i="1"/>
              <a:t> (amount)</a:t>
            </a:r>
            <a:r>
              <a:rPr lang="cs-CZ" altLang="cs-CZ" sz="1800" i="1"/>
              <a:t> is eluted in a smaller volume. Therefore the concentration of the eluting peak is higher and the detection signal is stronger.“</a:t>
            </a: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6300788" y="6356350"/>
            <a:ext cx="2578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i="1"/>
              <a:t>Amer. Lab., 2001, </a:t>
            </a:r>
            <a:r>
              <a:rPr lang="cs-CZ" altLang="cs-CZ" sz="1400" b="1" i="1"/>
              <a:t>33</a:t>
            </a:r>
            <a:r>
              <a:rPr lang="cs-CZ" altLang="cs-CZ" sz="1400" i="1"/>
              <a:t> (10), 26-38.</a:t>
            </a: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  <p:pic>
        <p:nvPicPr>
          <p:cNvPr id="1843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16338"/>
            <a:ext cx="54006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196975"/>
            <a:ext cx="18415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187450" y="541338"/>
            <a:ext cx="3125788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200" b="1"/>
              <a:t>Kapilární a nano kolony</a:t>
            </a:r>
            <a:endParaRPr lang="en-US" altLang="cs-CZ" sz="2200" b="1"/>
          </a:p>
        </p:txBody>
      </p:sp>
      <p:sp>
        <p:nvSpPr>
          <p:cNvPr id="18438" name="TextovéPole 6"/>
          <p:cNvSpPr txBox="1">
            <a:spLocks noChangeArrowheads="1"/>
          </p:cNvSpPr>
          <p:nvPr/>
        </p:nvSpPr>
        <p:spPr bwMode="auto">
          <a:xfrm>
            <a:off x="1476375" y="1989138"/>
            <a:ext cx="3616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Blip>
                <a:blip r:embed="rId4"/>
              </a:buBlip>
            </a:pPr>
            <a:r>
              <a:rPr lang="cs-CZ" altLang="cs-CZ" sz="2000"/>
              <a:t>Zvýšení citlivosti</a:t>
            </a:r>
          </a:p>
          <a:p>
            <a:pPr eaLnBrk="1" hangingPunct="1">
              <a:buFontTx/>
              <a:buBlip>
                <a:blip r:embed="rId4"/>
              </a:buBlip>
            </a:pPr>
            <a:r>
              <a:rPr lang="cs-CZ" altLang="cs-CZ" sz="2000"/>
              <a:t>Limitní množství vzorku</a:t>
            </a:r>
          </a:p>
          <a:p>
            <a:pPr eaLnBrk="1" hangingPunct="1">
              <a:buFontTx/>
              <a:buBlip>
                <a:blip r:embed="rId4"/>
              </a:buBlip>
            </a:pPr>
            <a:r>
              <a:rPr lang="cs-CZ" altLang="cs-CZ" sz="2000"/>
              <a:t>Snížení spotřeby rozpouštědel</a:t>
            </a:r>
          </a:p>
        </p:txBody>
      </p:sp>
      <p:sp>
        <p:nvSpPr>
          <p:cNvPr id="2" name="Obdélník 1"/>
          <p:cNvSpPr/>
          <p:nvPr/>
        </p:nvSpPr>
        <p:spPr>
          <a:xfrm>
            <a:off x="6876256" y="6299299"/>
            <a:ext cx="15708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u="none" strike="noStrike" baseline="0" dirty="0">
                <a:latin typeface="+mn-lt"/>
                <a:cs typeface="Arial" panose="020B0604020202020204" pitchFamily="34" charset="0"/>
              </a:rPr>
              <a:t>www.ace-hplc.com</a:t>
            </a:r>
            <a:endParaRPr lang="cs-CZ" sz="1400" i="1" dirty="0"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1355725" y="1905000"/>
            <a:ext cx="387798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b="1" dirty="0"/>
              <a:t>sorbenty</a:t>
            </a:r>
          </a:p>
          <a:p>
            <a:pPr eaLnBrk="1" hangingPunct="1"/>
            <a:r>
              <a:rPr lang="cs-CZ" altLang="cs-CZ" sz="2000" b="1" dirty="0"/>
              <a:t>1-D:</a:t>
            </a:r>
            <a:r>
              <a:rPr lang="cs-CZ" altLang="cs-CZ" sz="2000" dirty="0"/>
              <a:t>	</a:t>
            </a:r>
            <a:r>
              <a:rPr lang="en-US" altLang="cs-CZ" sz="2000" dirty="0" err="1">
                <a:solidFill>
                  <a:schemeClr val="accent2"/>
                </a:solidFill>
              </a:rPr>
              <a:t>reverzn</a:t>
            </a:r>
            <a:r>
              <a:rPr lang="cs-CZ" altLang="cs-CZ" sz="2000" dirty="0">
                <a:solidFill>
                  <a:schemeClr val="accent2"/>
                </a:solidFill>
              </a:rPr>
              <a:t>í fáze (</a:t>
            </a:r>
            <a:r>
              <a:rPr lang="cs-CZ" altLang="cs-CZ" sz="2000" dirty="0" err="1">
                <a:solidFill>
                  <a:schemeClr val="accent2"/>
                </a:solidFill>
              </a:rPr>
              <a:t>high</a:t>
            </a:r>
            <a:r>
              <a:rPr lang="cs-CZ" altLang="cs-CZ" sz="2000" dirty="0">
                <a:solidFill>
                  <a:schemeClr val="accent2"/>
                </a:solidFill>
              </a:rPr>
              <a:t> pH)</a:t>
            </a:r>
            <a:endParaRPr lang="cs-CZ" altLang="cs-CZ" sz="2000" dirty="0"/>
          </a:p>
          <a:p>
            <a:pPr eaLnBrk="1" hangingPunct="1"/>
            <a:r>
              <a:rPr lang="cs-CZ" altLang="cs-CZ" sz="2000" dirty="0">
                <a:solidFill>
                  <a:schemeClr val="accent2"/>
                </a:solidFill>
              </a:rPr>
              <a:t>	</a:t>
            </a:r>
            <a:r>
              <a:rPr lang="cs-CZ" altLang="cs-CZ" sz="2000" dirty="0" err="1">
                <a:solidFill>
                  <a:schemeClr val="accent2"/>
                </a:solidFill>
              </a:rPr>
              <a:t>ionex</a:t>
            </a:r>
            <a:endParaRPr lang="en-US" altLang="cs-CZ" sz="2000" dirty="0">
              <a:solidFill>
                <a:schemeClr val="accent2"/>
              </a:solidFill>
            </a:endParaRPr>
          </a:p>
          <a:p>
            <a:pPr eaLnBrk="1" hangingPunct="1"/>
            <a:r>
              <a:rPr lang="en-US" altLang="cs-CZ" sz="2000" dirty="0">
                <a:solidFill>
                  <a:schemeClr val="accent2"/>
                </a:solidFill>
              </a:rPr>
              <a:t>	</a:t>
            </a:r>
            <a:r>
              <a:rPr lang="cs-CZ" altLang="cs-CZ" sz="2000" dirty="0">
                <a:solidFill>
                  <a:schemeClr val="accent2"/>
                </a:solidFill>
              </a:rPr>
              <a:t>HILIC</a:t>
            </a:r>
            <a:r>
              <a:rPr lang="cs-CZ" altLang="cs-CZ" sz="2000" dirty="0"/>
              <a:t>			</a:t>
            </a:r>
            <a:endParaRPr lang="cs-CZ" altLang="cs-CZ" sz="2000" b="1" dirty="0">
              <a:solidFill>
                <a:schemeClr val="accent2"/>
              </a:solidFill>
            </a:endParaRPr>
          </a:p>
          <a:p>
            <a:pPr eaLnBrk="1" hangingPunct="1"/>
            <a:r>
              <a:rPr lang="cs-CZ" altLang="cs-CZ" sz="2000" dirty="0"/>
              <a:t>	IMAC (fosfoproteiny)</a:t>
            </a:r>
          </a:p>
          <a:p>
            <a:pPr eaLnBrk="1" hangingPunct="1"/>
            <a:r>
              <a:rPr lang="cs-CZ" altLang="cs-CZ" sz="2000" dirty="0"/>
              <a:t>	</a:t>
            </a:r>
            <a:r>
              <a:rPr lang="cs-CZ" altLang="cs-CZ" sz="2000" dirty="0" err="1"/>
              <a:t>affinity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lectin</a:t>
            </a:r>
            <a:r>
              <a:rPr lang="cs-CZ" altLang="cs-CZ" sz="2000" dirty="0"/>
              <a:t> – </a:t>
            </a:r>
            <a:r>
              <a:rPr lang="cs-CZ" altLang="cs-CZ" sz="2000" dirty="0" err="1"/>
              <a:t>glyko</a:t>
            </a:r>
            <a:r>
              <a:rPr lang="cs-CZ" altLang="cs-CZ" sz="2000" dirty="0"/>
              <a:t>)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3962400" y="685800"/>
            <a:ext cx="1076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2200" b="1"/>
              <a:t>2-D LC</a:t>
            </a:r>
          </a:p>
          <a:p>
            <a:pPr algn="ctr" eaLnBrk="1" hangingPunct="1"/>
            <a:r>
              <a:rPr lang="cs-CZ" altLang="cs-CZ" sz="1800"/>
              <a:t>peptides</a:t>
            </a:r>
            <a:endParaRPr lang="en-US" altLang="cs-CZ" sz="1800"/>
          </a:p>
        </p:txBody>
      </p:sp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2484438" y="4129088"/>
            <a:ext cx="5376862" cy="1585912"/>
            <a:chOff x="1565" y="2265"/>
            <a:chExt cx="3387" cy="999"/>
          </a:xfrm>
        </p:grpSpPr>
        <p:sp>
          <p:nvSpPr>
            <p:cNvPr id="19462" name="Text Box 5"/>
            <p:cNvSpPr txBox="1">
              <a:spLocks noChangeArrowheads="1"/>
            </p:cNvSpPr>
            <p:nvPr/>
          </p:nvSpPr>
          <p:spPr bwMode="auto">
            <a:xfrm>
              <a:off x="2016" y="2265"/>
              <a:ext cx="150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2200" b="1"/>
                <a:t>On-line </a:t>
              </a:r>
              <a:r>
                <a:rPr lang="cs-CZ" altLang="cs-CZ" sz="2200" i="1"/>
                <a:t>vs </a:t>
              </a:r>
              <a:r>
                <a:rPr lang="cs-CZ" altLang="cs-CZ" sz="2200" b="1"/>
                <a:t>Off-line</a:t>
              </a:r>
              <a:endParaRPr lang="en-US" altLang="cs-CZ" sz="2200" b="1"/>
            </a:p>
          </p:txBody>
        </p:sp>
        <p:sp>
          <p:nvSpPr>
            <p:cNvPr id="19463" name="Text Box 7"/>
            <p:cNvSpPr txBox="1">
              <a:spLocks noChangeArrowheads="1"/>
            </p:cNvSpPr>
            <p:nvPr/>
          </p:nvSpPr>
          <p:spPr bwMode="auto">
            <a:xfrm>
              <a:off x="1565" y="2630"/>
              <a:ext cx="3387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2000"/>
                <a:t>automatizace 		flexibilita</a:t>
              </a:r>
            </a:p>
            <a:p>
              <a:pPr eaLnBrk="1" hangingPunct="1"/>
              <a:r>
                <a:rPr lang="cs-CZ" altLang="cs-CZ" sz="2000"/>
                <a:t>			optimalizace</a:t>
              </a:r>
            </a:p>
            <a:p>
              <a:pPr eaLnBrk="1" hangingPunct="1"/>
              <a:r>
                <a:rPr lang="cs-CZ" altLang="cs-CZ" sz="2000"/>
                <a:t>			kontinuální odběr frakcí</a:t>
              </a:r>
            </a:p>
          </p:txBody>
        </p:sp>
      </p:grpSp>
      <p:sp>
        <p:nvSpPr>
          <p:cNvPr id="19461" name="Rectangle 9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591175" y="2204864"/>
            <a:ext cx="25188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b="1" dirty="0"/>
              <a:t>2-D:</a:t>
            </a:r>
            <a:r>
              <a:rPr lang="cs-CZ" altLang="cs-CZ" sz="2000" dirty="0"/>
              <a:t>	</a:t>
            </a:r>
            <a:r>
              <a:rPr lang="cs-CZ" altLang="cs-CZ" sz="2000" b="1" dirty="0">
                <a:solidFill>
                  <a:schemeClr val="accent2"/>
                </a:solidFill>
              </a:rPr>
              <a:t>reverzní fáze</a:t>
            </a:r>
          </a:p>
          <a:p>
            <a:pPr eaLnBrk="1" hangingPunct="1"/>
            <a:r>
              <a:rPr lang="cs-CZ" altLang="cs-CZ" sz="2000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657600" y="404813"/>
            <a:ext cx="17414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2200" b="1"/>
              <a:t>LC –MALDI</a:t>
            </a:r>
          </a:p>
          <a:p>
            <a:pPr algn="ctr" eaLnBrk="1" hangingPunct="1"/>
            <a:r>
              <a:rPr lang="cs-CZ" altLang="cs-CZ" sz="1800"/>
              <a:t>(peptides)</a:t>
            </a:r>
            <a:endParaRPr lang="en-US" altLang="cs-CZ" sz="1800"/>
          </a:p>
        </p:txBody>
      </p:sp>
      <p:sp>
        <p:nvSpPr>
          <p:cNvPr id="20483" name="Oval 9"/>
          <p:cNvSpPr>
            <a:spLocks noChangeArrowheads="1"/>
          </p:cNvSpPr>
          <p:nvPr/>
        </p:nvSpPr>
        <p:spPr bwMode="auto">
          <a:xfrm>
            <a:off x="1041400" y="1614488"/>
            <a:ext cx="1371600" cy="685800"/>
          </a:xfrm>
          <a:prstGeom prst="ellipse">
            <a:avLst/>
          </a:prstGeom>
          <a:solidFill>
            <a:srgbClr val="CCFF99"/>
          </a:solidFill>
          <a:ln w="9525">
            <a:solidFill>
              <a:srgbClr val="33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800"/>
              <a:t>Peptide</a:t>
            </a:r>
          </a:p>
          <a:p>
            <a:pPr algn="ctr" eaLnBrk="1" hangingPunct="1"/>
            <a:r>
              <a:rPr lang="cs-CZ" altLang="cs-CZ" sz="1800"/>
              <a:t>fraction</a:t>
            </a:r>
          </a:p>
        </p:txBody>
      </p:sp>
      <p:sp>
        <p:nvSpPr>
          <p:cNvPr id="20484" name="AutoShape 11"/>
          <p:cNvSpPr>
            <a:spLocks noChangeArrowheads="1"/>
          </p:cNvSpPr>
          <p:nvPr/>
        </p:nvSpPr>
        <p:spPr bwMode="auto">
          <a:xfrm>
            <a:off x="2736850" y="1804988"/>
            <a:ext cx="1524000" cy="381000"/>
          </a:xfrm>
          <a:custGeom>
            <a:avLst/>
            <a:gdLst>
              <a:gd name="T0" fmla="*/ 1143000 w 21600"/>
              <a:gd name="T1" fmla="*/ 0 h 21600"/>
              <a:gd name="T2" fmla="*/ 0 w 21600"/>
              <a:gd name="T3" fmla="*/ 190500 h 21600"/>
              <a:gd name="T4" fmla="*/ 1143000 w 21600"/>
              <a:gd name="T5" fmla="*/ 381000 h 21600"/>
              <a:gd name="T6" fmla="*/ 1524000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485" name="Text Box 12"/>
          <p:cNvSpPr txBox="1">
            <a:spLocks noChangeArrowheads="1"/>
          </p:cNvSpPr>
          <p:nvPr/>
        </p:nvSpPr>
        <p:spPr bwMode="auto">
          <a:xfrm>
            <a:off x="2774950" y="1423988"/>
            <a:ext cx="1466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800" i="1"/>
              <a:t>nano LC (RP)</a:t>
            </a:r>
          </a:p>
        </p:txBody>
      </p:sp>
      <p:sp>
        <p:nvSpPr>
          <p:cNvPr id="20486" name="AutoShape 13"/>
          <p:cNvSpPr>
            <a:spLocks noChangeArrowheads="1"/>
          </p:cNvSpPr>
          <p:nvPr/>
        </p:nvSpPr>
        <p:spPr bwMode="auto">
          <a:xfrm>
            <a:off x="4470400" y="1690688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800"/>
              <a:t>ESI-MS</a:t>
            </a:r>
            <a:r>
              <a:rPr lang="en-US" altLang="cs-CZ" sz="1800"/>
              <a:t>/</a:t>
            </a:r>
            <a:r>
              <a:rPr lang="cs-CZ" altLang="cs-CZ" sz="1800"/>
              <a:t>MS</a:t>
            </a:r>
          </a:p>
        </p:txBody>
      </p:sp>
      <p:sp>
        <p:nvSpPr>
          <p:cNvPr id="20487" name="Text Box 14"/>
          <p:cNvSpPr txBox="1">
            <a:spLocks noChangeArrowheads="1"/>
          </p:cNvSpPr>
          <p:nvPr/>
        </p:nvSpPr>
        <p:spPr bwMode="auto">
          <a:xfrm>
            <a:off x="2717800" y="2071688"/>
            <a:ext cx="1046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/>
              <a:t>on-line</a:t>
            </a:r>
          </a:p>
        </p:txBody>
      </p:sp>
      <p:grpSp>
        <p:nvGrpSpPr>
          <p:cNvPr id="19496" name="Group 40"/>
          <p:cNvGrpSpPr>
            <a:grpSpLocks/>
          </p:cNvGrpSpPr>
          <p:nvPr/>
        </p:nvGrpSpPr>
        <p:grpSpPr bwMode="auto">
          <a:xfrm>
            <a:off x="1193800" y="2147888"/>
            <a:ext cx="7543800" cy="3948112"/>
            <a:chOff x="672" y="1440"/>
            <a:chExt cx="4752" cy="2487"/>
          </a:xfrm>
        </p:grpSpPr>
        <p:pic>
          <p:nvPicPr>
            <p:cNvPr id="20493" name="Picture 26" descr="ProbotPreNeedl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4" y="1886"/>
              <a:ext cx="1462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4" name="AutoShape 34"/>
            <p:cNvSpPr>
              <a:spLocks noChangeArrowheads="1"/>
            </p:cNvSpPr>
            <p:nvPr/>
          </p:nvSpPr>
          <p:spPr bwMode="auto">
            <a:xfrm>
              <a:off x="3552" y="3120"/>
              <a:ext cx="864" cy="240"/>
            </a:xfrm>
            <a:custGeom>
              <a:avLst/>
              <a:gdLst>
                <a:gd name="T0" fmla="*/ 648 w 21600"/>
                <a:gd name="T1" fmla="*/ 0 h 21600"/>
                <a:gd name="T2" fmla="*/ 0 w 21600"/>
                <a:gd name="T3" fmla="*/ 120 h 21600"/>
                <a:gd name="T4" fmla="*/ 648 w 21600"/>
                <a:gd name="T5" fmla="*/ 240 h 21600"/>
                <a:gd name="T6" fmla="*/ 864 w 21600"/>
                <a:gd name="T7" fmla="*/ 12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495" name="AutoShape 35"/>
            <p:cNvSpPr>
              <a:spLocks noChangeArrowheads="1"/>
            </p:cNvSpPr>
            <p:nvPr/>
          </p:nvSpPr>
          <p:spPr bwMode="auto">
            <a:xfrm>
              <a:off x="4512" y="3024"/>
              <a:ext cx="912" cy="384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800"/>
                <a:t>MALDI</a:t>
              </a:r>
            </a:p>
            <a:p>
              <a:pPr algn="ctr" eaLnBrk="1" hangingPunct="1"/>
              <a:r>
                <a:rPr lang="cs-CZ" altLang="cs-CZ" sz="1800"/>
                <a:t>TOF/TOF MS</a:t>
              </a:r>
            </a:p>
          </p:txBody>
        </p:sp>
        <p:sp>
          <p:nvSpPr>
            <p:cNvPr id="20496" name="Text Box 36"/>
            <p:cNvSpPr txBox="1">
              <a:spLocks noChangeArrowheads="1"/>
            </p:cNvSpPr>
            <p:nvPr/>
          </p:nvSpPr>
          <p:spPr bwMode="auto">
            <a:xfrm>
              <a:off x="3600" y="2784"/>
              <a:ext cx="6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/>
                <a:t>off-line</a:t>
              </a:r>
            </a:p>
          </p:txBody>
        </p:sp>
        <p:sp>
          <p:nvSpPr>
            <p:cNvPr id="20497" name="AutoShape 37"/>
            <p:cNvSpPr>
              <a:spLocks noChangeArrowheads="1"/>
            </p:cNvSpPr>
            <p:nvPr/>
          </p:nvSpPr>
          <p:spPr bwMode="auto">
            <a:xfrm rot="5400000">
              <a:off x="2376" y="1512"/>
              <a:ext cx="384" cy="240"/>
            </a:xfrm>
            <a:custGeom>
              <a:avLst/>
              <a:gdLst>
                <a:gd name="T0" fmla="*/ 288 w 21600"/>
                <a:gd name="T1" fmla="*/ 0 h 21600"/>
                <a:gd name="T2" fmla="*/ 0 w 21600"/>
                <a:gd name="T3" fmla="*/ 120 h 21600"/>
                <a:gd name="T4" fmla="*/ 288 w 21600"/>
                <a:gd name="T5" fmla="*/ 240 h 21600"/>
                <a:gd name="T6" fmla="*/ 384 w 21600"/>
                <a:gd name="T7" fmla="*/ 12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498" name="Text Box 38"/>
            <p:cNvSpPr txBox="1">
              <a:spLocks noChangeArrowheads="1"/>
            </p:cNvSpPr>
            <p:nvPr/>
          </p:nvSpPr>
          <p:spPr bwMode="auto">
            <a:xfrm>
              <a:off x="672" y="2832"/>
              <a:ext cx="17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1800"/>
                <a:t>Depozice na MALDI target</a:t>
              </a:r>
            </a:p>
          </p:txBody>
        </p:sp>
        <p:sp>
          <p:nvSpPr>
            <p:cNvPr id="20499" name="Text Box 39"/>
            <p:cNvSpPr txBox="1">
              <a:spLocks noChangeArrowheads="1"/>
            </p:cNvSpPr>
            <p:nvPr/>
          </p:nvSpPr>
          <p:spPr bwMode="auto">
            <a:xfrm>
              <a:off x="3276" y="3696"/>
              <a:ext cx="7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1800"/>
                <a:t>Archivace</a:t>
              </a:r>
            </a:p>
          </p:txBody>
        </p:sp>
      </p:grpSp>
      <p:sp>
        <p:nvSpPr>
          <p:cNvPr id="20489" name="Oval 43"/>
          <p:cNvSpPr>
            <a:spLocks noChangeArrowheads="1"/>
          </p:cNvSpPr>
          <p:nvPr/>
        </p:nvSpPr>
        <p:spPr bwMode="auto">
          <a:xfrm>
            <a:off x="304800" y="1868488"/>
            <a:ext cx="152400" cy="1524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0490" name="Oval 44"/>
          <p:cNvSpPr>
            <a:spLocks noChangeArrowheads="1"/>
          </p:cNvSpPr>
          <p:nvPr/>
        </p:nvSpPr>
        <p:spPr bwMode="auto">
          <a:xfrm>
            <a:off x="533400" y="1868488"/>
            <a:ext cx="152400" cy="1524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0491" name="Oval 45"/>
          <p:cNvSpPr>
            <a:spLocks noChangeArrowheads="1"/>
          </p:cNvSpPr>
          <p:nvPr/>
        </p:nvSpPr>
        <p:spPr bwMode="auto">
          <a:xfrm>
            <a:off x="762000" y="1868488"/>
            <a:ext cx="152400" cy="1524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0492" name="Rectangle 46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 descr="Avesome_Spectecle"/>
          <p:cNvSpPr>
            <a:spLocks noGrp="1" noChangeAspect="1" noChangeArrowheads="1"/>
          </p:cNvSpPr>
          <p:nvPr/>
        </p:nvSpPr>
        <p:spPr bwMode="auto">
          <a:xfrm>
            <a:off x="792163" y="549275"/>
            <a:ext cx="7596187" cy="56975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914400" y="381000"/>
            <a:ext cx="6143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b="1"/>
              <a:t>LC separace komplexních proteinových směsí</a:t>
            </a:r>
            <a:endParaRPr lang="en-US" altLang="cs-CZ" b="1"/>
          </a:p>
        </p:txBody>
      </p:sp>
      <p:sp>
        <p:nvSpPr>
          <p:cNvPr id="22531" name="Oval 11"/>
          <p:cNvSpPr>
            <a:spLocks noChangeArrowheads="1"/>
          </p:cNvSpPr>
          <p:nvPr/>
        </p:nvSpPr>
        <p:spPr bwMode="auto">
          <a:xfrm>
            <a:off x="685800" y="1524000"/>
            <a:ext cx="1752600" cy="9906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2000"/>
              <a:t>Protein mix</a:t>
            </a:r>
          </a:p>
        </p:txBody>
      </p:sp>
      <p:sp>
        <p:nvSpPr>
          <p:cNvPr id="22532" name="Oval 19"/>
          <p:cNvSpPr>
            <a:spLocks noChangeArrowheads="1"/>
          </p:cNvSpPr>
          <p:nvPr/>
        </p:nvSpPr>
        <p:spPr bwMode="auto">
          <a:xfrm>
            <a:off x="5486400" y="1143000"/>
            <a:ext cx="1371600" cy="6858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2533" name="Oval 20"/>
          <p:cNvSpPr>
            <a:spLocks noChangeArrowheads="1"/>
          </p:cNvSpPr>
          <p:nvPr/>
        </p:nvSpPr>
        <p:spPr bwMode="auto">
          <a:xfrm>
            <a:off x="5638800" y="1295400"/>
            <a:ext cx="1371600" cy="6858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2534" name="Oval 21"/>
          <p:cNvSpPr>
            <a:spLocks noChangeArrowheads="1"/>
          </p:cNvSpPr>
          <p:nvPr/>
        </p:nvSpPr>
        <p:spPr bwMode="auto">
          <a:xfrm>
            <a:off x="5791200" y="1447800"/>
            <a:ext cx="1371600" cy="6858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2535" name="Oval 22"/>
          <p:cNvSpPr>
            <a:spLocks noChangeArrowheads="1"/>
          </p:cNvSpPr>
          <p:nvPr/>
        </p:nvSpPr>
        <p:spPr bwMode="auto">
          <a:xfrm>
            <a:off x="5943600" y="1600200"/>
            <a:ext cx="1371600" cy="6858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2536" name="Oval 23"/>
          <p:cNvSpPr>
            <a:spLocks noChangeArrowheads="1"/>
          </p:cNvSpPr>
          <p:nvPr/>
        </p:nvSpPr>
        <p:spPr bwMode="auto">
          <a:xfrm>
            <a:off x="6096000" y="1752600"/>
            <a:ext cx="1371600" cy="6858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2537" name="Oval 24"/>
          <p:cNvSpPr>
            <a:spLocks noChangeArrowheads="1"/>
          </p:cNvSpPr>
          <p:nvPr/>
        </p:nvSpPr>
        <p:spPr bwMode="auto">
          <a:xfrm>
            <a:off x="6248400" y="1905000"/>
            <a:ext cx="1371600" cy="6858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2538" name="Oval 25"/>
          <p:cNvSpPr>
            <a:spLocks noChangeArrowheads="1"/>
          </p:cNvSpPr>
          <p:nvPr/>
        </p:nvSpPr>
        <p:spPr bwMode="auto">
          <a:xfrm>
            <a:off x="6400800" y="2057400"/>
            <a:ext cx="1371600" cy="6858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800"/>
              <a:t>Protein</a:t>
            </a:r>
          </a:p>
          <a:p>
            <a:pPr algn="ctr" eaLnBrk="1" hangingPunct="1"/>
            <a:r>
              <a:rPr lang="cs-CZ" altLang="cs-CZ" sz="1800"/>
              <a:t>1D frakce</a:t>
            </a:r>
          </a:p>
        </p:txBody>
      </p:sp>
      <p:grpSp>
        <p:nvGrpSpPr>
          <p:cNvPr id="22539" name="Group 32"/>
          <p:cNvGrpSpPr>
            <a:grpSpLocks/>
          </p:cNvGrpSpPr>
          <p:nvPr/>
        </p:nvGrpSpPr>
        <p:grpSpPr bwMode="auto">
          <a:xfrm>
            <a:off x="2514600" y="1676400"/>
            <a:ext cx="3276600" cy="762000"/>
            <a:chOff x="1584" y="1056"/>
            <a:chExt cx="2064" cy="480"/>
          </a:xfrm>
        </p:grpSpPr>
        <p:sp>
          <p:nvSpPr>
            <p:cNvPr id="22569" name="AutoShape 29"/>
            <p:cNvSpPr>
              <a:spLocks noChangeArrowheads="1"/>
            </p:cNvSpPr>
            <p:nvPr/>
          </p:nvSpPr>
          <p:spPr bwMode="auto">
            <a:xfrm>
              <a:off x="1584" y="1056"/>
              <a:ext cx="2064" cy="480"/>
            </a:xfrm>
            <a:prstGeom prst="chevron">
              <a:avLst>
                <a:gd name="adj" fmla="val 107500"/>
              </a:avLst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2570" name="Text Box 30"/>
            <p:cNvSpPr txBox="1">
              <a:spLocks noChangeArrowheads="1"/>
            </p:cNvSpPr>
            <p:nvPr/>
          </p:nvSpPr>
          <p:spPr bwMode="auto">
            <a:xfrm>
              <a:off x="2186" y="1152"/>
              <a:ext cx="10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2000"/>
                <a:t>Frakcionace I.</a:t>
              </a:r>
            </a:p>
          </p:txBody>
        </p:sp>
      </p:grpSp>
      <p:sp>
        <p:nvSpPr>
          <p:cNvPr id="22540" name="Text Box 31"/>
          <p:cNvSpPr txBox="1">
            <a:spLocks noChangeArrowheads="1"/>
          </p:cNvSpPr>
          <p:nvPr/>
        </p:nvSpPr>
        <p:spPr bwMode="auto">
          <a:xfrm>
            <a:off x="3117850" y="2511425"/>
            <a:ext cx="1638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800"/>
              <a:t>Ionex, </a:t>
            </a:r>
            <a:r>
              <a:rPr lang="en-US" altLang="cs-CZ" sz="1800"/>
              <a:t>SEC</a:t>
            </a:r>
            <a:r>
              <a:rPr lang="cs-CZ" altLang="cs-CZ" sz="1800"/>
              <a:t>, ….</a:t>
            </a:r>
          </a:p>
        </p:txBody>
      </p:sp>
      <p:grpSp>
        <p:nvGrpSpPr>
          <p:cNvPr id="9280" name="Group 64"/>
          <p:cNvGrpSpPr>
            <a:grpSpLocks/>
          </p:cNvGrpSpPr>
          <p:nvPr/>
        </p:nvGrpSpPr>
        <p:grpSpPr bwMode="auto">
          <a:xfrm>
            <a:off x="838200" y="3200400"/>
            <a:ext cx="7162800" cy="1600200"/>
            <a:chOff x="528" y="2016"/>
            <a:chExt cx="4512" cy="1008"/>
          </a:xfrm>
        </p:grpSpPr>
        <p:grpSp>
          <p:nvGrpSpPr>
            <p:cNvPr id="22557" name="Group 63"/>
            <p:cNvGrpSpPr>
              <a:grpSpLocks/>
            </p:cNvGrpSpPr>
            <p:nvPr/>
          </p:nvGrpSpPr>
          <p:grpSpPr bwMode="auto">
            <a:xfrm>
              <a:off x="1584" y="2256"/>
              <a:ext cx="2064" cy="480"/>
              <a:chOff x="1584" y="2256"/>
              <a:chExt cx="2064" cy="480"/>
            </a:xfrm>
          </p:grpSpPr>
          <p:sp>
            <p:nvSpPr>
              <p:cNvPr id="22567" name="AutoShape 35"/>
              <p:cNvSpPr>
                <a:spLocks noChangeArrowheads="1"/>
              </p:cNvSpPr>
              <p:nvPr/>
            </p:nvSpPr>
            <p:spPr bwMode="auto">
              <a:xfrm>
                <a:off x="1584" y="2256"/>
                <a:ext cx="2064" cy="480"/>
              </a:xfrm>
              <a:prstGeom prst="chevron">
                <a:avLst>
                  <a:gd name="adj" fmla="val 107500"/>
                </a:avLst>
              </a:prstGeom>
              <a:solidFill>
                <a:srgbClr val="FF33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2568" name="Text Box 36"/>
              <p:cNvSpPr txBox="1">
                <a:spLocks noChangeArrowheads="1"/>
              </p:cNvSpPr>
              <p:nvPr/>
            </p:nvSpPr>
            <p:spPr bwMode="auto">
              <a:xfrm>
                <a:off x="2186" y="2352"/>
                <a:ext cx="10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cs-CZ" altLang="cs-CZ" sz="2000"/>
                  <a:t>Frakcionace II.</a:t>
                </a:r>
              </a:p>
            </p:txBody>
          </p:sp>
        </p:grpSp>
        <p:sp>
          <p:nvSpPr>
            <p:cNvPr id="22558" name="Oval 33"/>
            <p:cNvSpPr>
              <a:spLocks noChangeArrowheads="1"/>
            </p:cNvSpPr>
            <p:nvPr/>
          </p:nvSpPr>
          <p:spPr bwMode="auto">
            <a:xfrm>
              <a:off x="528" y="2304"/>
              <a:ext cx="864" cy="432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800"/>
                <a:t>Protein</a:t>
              </a:r>
            </a:p>
            <a:p>
              <a:pPr algn="ctr" eaLnBrk="1" hangingPunct="1"/>
              <a:r>
                <a:rPr lang="cs-CZ" altLang="cs-CZ" sz="1800"/>
                <a:t>1D frakce</a:t>
              </a:r>
            </a:p>
          </p:txBody>
        </p:sp>
        <p:sp>
          <p:nvSpPr>
            <p:cNvPr id="22559" name="Oval 37"/>
            <p:cNvSpPr>
              <a:spLocks noChangeArrowheads="1"/>
            </p:cNvSpPr>
            <p:nvPr/>
          </p:nvSpPr>
          <p:spPr bwMode="auto">
            <a:xfrm>
              <a:off x="3600" y="2016"/>
              <a:ext cx="864" cy="432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2560" name="Oval 38"/>
            <p:cNvSpPr>
              <a:spLocks noChangeArrowheads="1"/>
            </p:cNvSpPr>
            <p:nvPr/>
          </p:nvSpPr>
          <p:spPr bwMode="auto">
            <a:xfrm>
              <a:off x="3696" y="2112"/>
              <a:ext cx="864" cy="432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2561" name="Oval 39"/>
            <p:cNvSpPr>
              <a:spLocks noChangeArrowheads="1"/>
            </p:cNvSpPr>
            <p:nvPr/>
          </p:nvSpPr>
          <p:spPr bwMode="auto">
            <a:xfrm>
              <a:off x="3792" y="2208"/>
              <a:ext cx="864" cy="432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2562" name="Oval 40"/>
            <p:cNvSpPr>
              <a:spLocks noChangeArrowheads="1"/>
            </p:cNvSpPr>
            <p:nvPr/>
          </p:nvSpPr>
          <p:spPr bwMode="auto">
            <a:xfrm>
              <a:off x="3888" y="2304"/>
              <a:ext cx="864" cy="432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2563" name="Oval 41"/>
            <p:cNvSpPr>
              <a:spLocks noChangeArrowheads="1"/>
            </p:cNvSpPr>
            <p:nvPr/>
          </p:nvSpPr>
          <p:spPr bwMode="auto">
            <a:xfrm>
              <a:off x="3984" y="2400"/>
              <a:ext cx="864" cy="432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2564" name="Oval 42"/>
            <p:cNvSpPr>
              <a:spLocks noChangeArrowheads="1"/>
            </p:cNvSpPr>
            <p:nvPr/>
          </p:nvSpPr>
          <p:spPr bwMode="auto">
            <a:xfrm>
              <a:off x="4080" y="2496"/>
              <a:ext cx="864" cy="432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2565" name="Oval 43"/>
            <p:cNvSpPr>
              <a:spLocks noChangeArrowheads="1"/>
            </p:cNvSpPr>
            <p:nvPr/>
          </p:nvSpPr>
          <p:spPr bwMode="auto">
            <a:xfrm>
              <a:off x="4176" y="2592"/>
              <a:ext cx="864" cy="432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800"/>
                <a:t>Protein</a:t>
              </a:r>
            </a:p>
            <a:p>
              <a:pPr algn="ctr" eaLnBrk="1" hangingPunct="1"/>
              <a:r>
                <a:rPr lang="cs-CZ" altLang="cs-CZ" sz="1800"/>
                <a:t>2D frakce</a:t>
              </a:r>
            </a:p>
          </p:txBody>
        </p:sp>
        <p:sp>
          <p:nvSpPr>
            <p:cNvPr id="22566" name="Text Box 44"/>
            <p:cNvSpPr txBox="1">
              <a:spLocks noChangeArrowheads="1"/>
            </p:cNvSpPr>
            <p:nvPr/>
          </p:nvSpPr>
          <p:spPr bwMode="auto">
            <a:xfrm>
              <a:off x="2300" y="2784"/>
              <a:ext cx="2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1800"/>
                <a:t>RP</a:t>
              </a:r>
            </a:p>
          </p:txBody>
        </p:sp>
      </p:grpSp>
      <p:sp>
        <p:nvSpPr>
          <p:cNvPr id="9261" name="Text Box 45"/>
          <p:cNvSpPr txBox="1">
            <a:spLocks noChangeArrowheads="1"/>
          </p:cNvSpPr>
          <p:nvPr/>
        </p:nvSpPr>
        <p:spPr bwMode="auto">
          <a:xfrm rot="10800000" flipV="1">
            <a:off x="8151813" y="1905000"/>
            <a:ext cx="488950" cy="23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b="1"/>
              <a:t>Různé druhy detekce</a:t>
            </a:r>
          </a:p>
        </p:txBody>
      </p:sp>
      <p:grpSp>
        <p:nvGrpSpPr>
          <p:cNvPr id="9282" name="Group 66"/>
          <p:cNvGrpSpPr>
            <a:grpSpLocks/>
          </p:cNvGrpSpPr>
          <p:nvPr/>
        </p:nvGrpSpPr>
        <p:grpSpPr bwMode="auto">
          <a:xfrm>
            <a:off x="457200" y="2971800"/>
            <a:ext cx="1143000" cy="2286000"/>
            <a:chOff x="288" y="1872"/>
            <a:chExt cx="720" cy="1440"/>
          </a:xfrm>
        </p:grpSpPr>
        <p:sp>
          <p:nvSpPr>
            <p:cNvPr id="22553" name="Text Box 48"/>
            <p:cNvSpPr txBox="1">
              <a:spLocks noChangeArrowheads="1"/>
            </p:cNvSpPr>
            <p:nvPr/>
          </p:nvSpPr>
          <p:spPr bwMode="auto">
            <a:xfrm>
              <a:off x="312" y="1872"/>
              <a:ext cx="3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1800"/>
                <a:t>exp.</a:t>
              </a:r>
            </a:p>
          </p:txBody>
        </p:sp>
        <p:sp>
          <p:nvSpPr>
            <p:cNvPr id="22554" name="AutoShape 49"/>
            <p:cNvSpPr>
              <a:spLocks noChangeArrowheads="1"/>
            </p:cNvSpPr>
            <p:nvPr/>
          </p:nvSpPr>
          <p:spPr bwMode="auto">
            <a:xfrm flipH="1">
              <a:off x="672" y="1920"/>
              <a:ext cx="336" cy="336"/>
            </a:xfrm>
            <a:custGeom>
              <a:avLst/>
              <a:gdLst>
                <a:gd name="T0" fmla="*/ 235 w 21600"/>
                <a:gd name="T1" fmla="*/ 0 h 21600"/>
                <a:gd name="T2" fmla="*/ 235 w 21600"/>
                <a:gd name="T3" fmla="*/ 189 h 21600"/>
                <a:gd name="T4" fmla="*/ 50 w 21600"/>
                <a:gd name="T5" fmla="*/ 336 h 21600"/>
                <a:gd name="T6" fmla="*/ 336 w 21600"/>
                <a:gd name="T7" fmla="*/ 95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7 w 21600"/>
                <a:gd name="T13" fmla="*/ 2893 h 21600"/>
                <a:gd name="T14" fmla="*/ 18257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555" name="Text Box 50"/>
            <p:cNvSpPr txBox="1">
              <a:spLocks noChangeArrowheads="1"/>
            </p:cNvSpPr>
            <p:nvPr/>
          </p:nvSpPr>
          <p:spPr bwMode="auto">
            <a:xfrm>
              <a:off x="288" y="2928"/>
              <a:ext cx="3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1800"/>
                <a:t>exp.</a:t>
              </a:r>
            </a:p>
          </p:txBody>
        </p:sp>
        <p:sp>
          <p:nvSpPr>
            <p:cNvPr id="22556" name="AutoShape 51"/>
            <p:cNvSpPr>
              <a:spLocks noChangeArrowheads="1"/>
            </p:cNvSpPr>
            <p:nvPr/>
          </p:nvSpPr>
          <p:spPr bwMode="auto">
            <a:xfrm flipH="1">
              <a:off x="648" y="2976"/>
              <a:ext cx="336" cy="336"/>
            </a:xfrm>
            <a:custGeom>
              <a:avLst/>
              <a:gdLst>
                <a:gd name="T0" fmla="*/ 235 w 21600"/>
                <a:gd name="T1" fmla="*/ 0 h 21600"/>
                <a:gd name="T2" fmla="*/ 235 w 21600"/>
                <a:gd name="T3" fmla="*/ 189 h 21600"/>
                <a:gd name="T4" fmla="*/ 50 w 21600"/>
                <a:gd name="T5" fmla="*/ 336 h 21600"/>
                <a:gd name="T6" fmla="*/ 336 w 21600"/>
                <a:gd name="T7" fmla="*/ 95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7 w 21600"/>
                <a:gd name="T13" fmla="*/ 2893 h 21600"/>
                <a:gd name="T14" fmla="*/ 18257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9278" name="Group 62"/>
          <p:cNvGrpSpPr>
            <a:grpSpLocks/>
          </p:cNvGrpSpPr>
          <p:nvPr/>
        </p:nvGrpSpPr>
        <p:grpSpPr bwMode="auto">
          <a:xfrm>
            <a:off x="762000" y="5334000"/>
            <a:ext cx="7772400" cy="762000"/>
            <a:chOff x="480" y="3360"/>
            <a:chExt cx="4896" cy="480"/>
          </a:xfrm>
        </p:grpSpPr>
        <p:sp>
          <p:nvSpPr>
            <p:cNvPr id="22546" name="Oval 46"/>
            <p:cNvSpPr>
              <a:spLocks noChangeArrowheads="1"/>
            </p:cNvSpPr>
            <p:nvPr/>
          </p:nvSpPr>
          <p:spPr bwMode="auto">
            <a:xfrm>
              <a:off x="480" y="3360"/>
              <a:ext cx="864" cy="432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800"/>
                <a:t>Protein</a:t>
              </a:r>
            </a:p>
            <a:p>
              <a:pPr algn="ctr" eaLnBrk="1" hangingPunct="1"/>
              <a:r>
                <a:rPr lang="cs-CZ" altLang="cs-CZ" sz="1800"/>
                <a:t>2D frakce</a:t>
              </a:r>
            </a:p>
          </p:txBody>
        </p:sp>
        <p:sp>
          <p:nvSpPr>
            <p:cNvPr id="22547" name="AutoShape 52"/>
            <p:cNvSpPr>
              <a:spLocks noChangeArrowheads="1"/>
            </p:cNvSpPr>
            <p:nvPr/>
          </p:nvSpPr>
          <p:spPr bwMode="auto">
            <a:xfrm>
              <a:off x="1440" y="3472"/>
              <a:ext cx="336" cy="240"/>
            </a:xfrm>
            <a:prstGeom prst="chevron">
              <a:avLst>
                <a:gd name="adj" fmla="val 35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2548" name="AutoShape 53"/>
            <p:cNvSpPr>
              <a:spLocks noChangeArrowheads="1"/>
            </p:cNvSpPr>
            <p:nvPr/>
          </p:nvSpPr>
          <p:spPr bwMode="auto">
            <a:xfrm>
              <a:off x="1904" y="3360"/>
              <a:ext cx="672" cy="480"/>
            </a:xfrm>
            <a:prstGeom prst="hexagon">
              <a:avLst>
                <a:gd name="adj" fmla="val 35000"/>
                <a:gd name="vf" fmla="val 11547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800"/>
                <a:t>digesce</a:t>
              </a:r>
            </a:p>
          </p:txBody>
        </p:sp>
        <p:grpSp>
          <p:nvGrpSpPr>
            <p:cNvPr id="22549" name="Group 58"/>
            <p:cNvGrpSpPr>
              <a:grpSpLocks/>
            </p:cNvGrpSpPr>
            <p:nvPr/>
          </p:nvGrpSpPr>
          <p:grpSpPr bwMode="auto">
            <a:xfrm>
              <a:off x="2640" y="3456"/>
              <a:ext cx="1392" cy="240"/>
              <a:chOff x="2640" y="3456"/>
              <a:chExt cx="1392" cy="240"/>
            </a:xfrm>
          </p:grpSpPr>
          <p:sp>
            <p:nvSpPr>
              <p:cNvPr id="22551" name="AutoShape 55"/>
              <p:cNvSpPr>
                <a:spLocks noChangeArrowheads="1"/>
              </p:cNvSpPr>
              <p:nvPr/>
            </p:nvSpPr>
            <p:spPr bwMode="auto">
              <a:xfrm>
                <a:off x="2640" y="3456"/>
                <a:ext cx="1392" cy="240"/>
              </a:xfrm>
              <a:prstGeom prst="chevron">
                <a:avLst>
                  <a:gd name="adj" fmla="val 1450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2552" name="Text Box 57"/>
              <p:cNvSpPr txBox="1">
                <a:spLocks noChangeArrowheads="1"/>
              </p:cNvSpPr>
              <p:nvPr/>
            </p:nvSpPr>
            <p:spPr bwMode="auto">
              <a:xfrm>
                <a:off x="2884" y="3456"/>
                <a:ext cx="10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cs-CZ" altLang="cs-CZ" sz="1800"/>
                  <a:t>1D (2D) HPLC</a:t>
                </a:r>
              </a:p>
            </p:txBody>
          </p:sp>
        </p:grpSp>
        <p:sp>
          <p:nvSpPr>
            <p:cNvPr id="22550" name="AutoShape 59"/>
            <p:cNvSpPr>
              <a:spLocks noChangeArrowheads="1"/>
            </p:cNvSpPr>
            <p:nvPr/>
          </p:nvSpPr>
          <p:spPr bwMode="auto">
            <a:xfrm>
              <a:off x="4224" y="3376"/>
              <a:ext cx="1152" cy="384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800"/>
                <a:t>ESI-MS</a:t>
              </a:r>
              <a:r>
                <a:rPr lang="en-US" altLang="cs-CZ" sz="1800"/>
                <a:t>/</a:t>
              </a:r>
              <a:r>
                <a:rPr lang="cs-CZ" altLang="cs-CZ" sz="1800"/>
                <a:t>MS</a:t>
              </a:r>
            </a:p>
          </p:txBody>
        </p:sp>
      </p:grpSp>
      <p:sp>
        <p:nvSpPr>
          <p:cNvPr id="22545" name="Rectangle 68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1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19175"/>
            <a:ext cx="7038975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914400" y="381000"/>
            <a:ext cx="6143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b="1"/>
              <a:t>LC separace komplexních proteinových směsí</a:t>
            </a:r>
            <a:endParaRPr lang="en-US" altLang="cs-CZ" b="1"/>
          </a:p>
        </p:txBody>
      </p:sp>
      <p:grpSp>
        <p:nvGrpSpPr>
          <p:cNvPr id="15372" name="Group 12"/>
          <p:cNvGrpSpPr>
            <a:grpSpLocks/>
          </p:cNvGrpSpPr>
          <p:nvPr/>
        </p:nvGrpSpPr>
        <p:grpSpPr bwMode="auto">
          <a:xfrm>
            <a:off x="5410200" y="2890838"/>
            <a:ext cx="3429000" cy="2747962"/>
            <a:chOff x="3408" y="1821"/>
            <a:chExt cx="2160" cy="1731"/>
          </a:xfrm>
        </p:grpSpPr>
        <p:sp>
          <p:nvSpPr>
            <p:cNvPr id="23558" name="Line 6"/>
            <p:cNvSpPr>
              <a:spLocks noChangeShapeType="1"/>
            </p:cNvSpPr>
            <p:nvPr/>
          </p:nvSpPr>
          <p:spPr bwMode="auto">
            <a:xfrm>
              <a:off x="3408" y="2688"/>
              <a:ext cx="216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559" name="Line 7"/>
            <p:cNvSpPr>
              <a:spLocks noChangeShapeType="1"/>
            </p:cNvSpPr>
            <p:nvPr/>
          </p:nvSpPr>
          <p:spPr bwMode="auto">
            <a:xfrm flipV="1">
              <a:off x="5232" y="1824"/>
              <a:ext cx="0" cy="76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560" name="Text Box 8"/>
            <p:cNvSpPr txBox="1">
              <a:spLocks noChangeArrowheads="1"/>
            </p:cNvSpPr>
            <p:nvPr/>
          </p:nvSpPr>
          <p:spPr bwMode="auto">
            <a:xfrm rot="-5386657">
              <a:off x="5019" y="2034"/>
              <a:ext cx="67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2000" b="1">
                  <a:solidFill>
                    <a:srgbClr val="FF3300"/>
                  </a:solidFill>
                </a:rPr>
                <a:t>proteins</a:t>
              </a:r>
            </a:p>
          </p:txBody>
        </p:sp>
        <p:sp>
          <p:nvSpPr>
            <p:cNvPr id="23561" name="Line 9"/>
            <p:cNvSpPr>
              <a:spLocks noChangeShapeType="1"/>
            </p:cNvSpPr>
            <p:nvPr/>
          </p:nvSpPr>
          <p:spPr bwMode="auto">
            <a:xfrm>
              <a:off x="5232" y="2784"/>
              <a:ext cx="0" cy="7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562" name="Text Box 10"/>
            <p:cNvSpPr txBox="1">
              <a:spLocks noChangeArrowheads="1"/>
            </p:cNvSpPr>
            <p:nvPr/>
          </p:nvSpPr>
          <p:spPr bwMode="auto">
            <a:xfrm rot="5413343">
              <a:off x="5063" y="3001"/>
              <a:ext cx="6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2000" b="1">
                  <a:solidFill>
                    <a:schemeClr val="accent2"/>
                  </a:solidFill>
                </a:rPr>
                <a:t>peptides</a:t>
              </a:r>
            </a:p>
          </p:txBody>
        </p:sp>
      </p:grpSp>
      <p:sp>
        <p:nvSpPr>
          <p:cNvPr id="23557" name="Rectangle 14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82863"/>
            <a:ext cx="48577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2416175" y="404813"/>
            <a:ext cx="4257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200" b="1"/>
              <a:t>Kombinace GE a HPLC separace </a:t>
            </a:r>
            <a:endParaRPr lang="en-US" altLang="cs-CZ" sz="2200" b="1"/>
          </a:p>
        </p:txBody>
      </p:sp>
      <p:sp>
        <p:nvSpPr>
          <p:cNvPr id="25604" name="AutoShape 6"/>
          <p:cNvSpPr>
            <a:spLocks noChangeArrowheads="1"/>
          </p:cNvSpPr>
          <p:nvPr/>
        </p:nvSpPr>
        <p:spPr bwMode="auto">
          <a:xfrm>
            <a:off x="1676400" y="3430588"/>
            <a:ext cx="1981200" cy="381000"/>
          </a:xfrm>
          <a:custGeom>
            <a:avLst/>
            <a:gdLst>
              <a:gd name="T0" fmla="*/ 1485900 w 21600"/>
              <a:gd name="T1" fmla="*/ 0 h 21600"/>
              <a:gd name="T2" fmla="*/ 0 w 21600"/>
              <a:gd name="T3" fmla="*/ 190500 h 21600"/>
              <a:gd name="T4" fmla="*/ 1485900 w 21600"/>
              <a:gd name="T5" fmla="*/ 381000 h 21600"/>
              <a:gd name="T6" fmla="*/ 1981200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2203450" y="3063875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800"/>
              <a:t>slices</a:t>
            </a:r>
          </a:p>
        </p:txBody>
      </p:sp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1587500" y="3811588"/>
            <a:ext cx="2095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800" i="1"/>
              <a:t>protein fractionation</a:t>
            </a:r>
          </a:p>
        </p:txBody>
      </p:sp>
      <p:sp>
        <p:nvSpPr>
          <p:cNvPr id="25607" name="AutoShape 9"/>
          <p:cNvSpPr>
            <a:spLocks noChangeArrowheads="1"/>
          </p:cNvSpPr>
          <p:nvPr/>
        </p:nvSpPr>
        <p:spPr bwMode="auto">
          <a:xfrm>
            <a:off x="3886200" y="3278188"/>
            <a:ext cx="990600" cy="723900"/>
          </a:xfrm>
          <a:prstGeom prst="hexagon">
            <a:avLst>
              <a:gd name="adj" fmla="val 34211"/>
              <a:gd name="vf" fmla="val 11547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800"/>
              <a:t>digesce</a:t>
            </a:r>
          </a:p>
        </p:txBody>
      </p:sp>
      <p:sp>
        <p:nvSpPr>
          <p:cNvPr id="25608" name="AutoShape 10"/>
          <p:cNvSpPr>
            <a:spLocks noChangeArrowheads="1"/>
          </p:cNvSpPr>
          <p:nvPr/>
        </p:nvSpPr>
        <p:spPr bwMode="auto">
          <a:xfrm>
            <a:off x="5105400" y="3430588"/>
            <a:ext cx="1524000" cy="381000"/>
          </a:xfrm>
          <a:custGeom>
            <a:avLst/>
            <a:gdLst>
              <a:gd name="T0" fmla="*/ 1143000 w 21600"/>
              <a:gd name="T1" fmla="*/ 0 h 21600"/>
              <a:gd name="T2" fmla="*/ 0 w 21600"/>
              <a:gd name="T3" fmla="*/ 190500 h 21600"/>
              <a:gd name="T4" fmla="*/ 1143000 w 21600"/>
              <a:gd name="T5" fmla="*/ 381000 h 21600"/>
              <a:gd name="T6" fmla="*/ 1524000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5609" name="Text Box 11"/>
          <p:cNvSpPr txBox="1">
            <a:spLocks noChangeArrowheads="1"/>
          </p:cNvSpPr>
          <p:nvPr/>
        </p:nvSpPr>
        <p:spPr bwMode="auto">
          <a:xfrm>
            <a:off x="5086350" y="3049588"/>
            <a:ext cx="1390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800" i="1"/>
              <a:t>nano 1-D LC</a:t>
            </a:r>
          </a:p>
        </p:txBody>
      </p:sp>
      <p:grpSp>
        <p:nvGrpSpPr>
          <p:cNvPr id="20498" name="Group 18"/>
          <p:cNvGrpSpPr>
            <a:grpSpLocks/>
          </p:cNvGrpSpPr>
          <p:nvPr/>
        </p:nvGrpSpPr>
        <p:grpSpPr bwMode="auto">
          <a:xfrm>
            <a:off x="2398713" y="2209800"/>
            <a:ext cx="2743200" cy="3429000"/>
            <a:chOff x="1367" y="719"/>
            <a:chExt cx="1728" cy="2160"/>
          </a:xfrm>
        </p:grpSpPr>
        <p:sp>
          <p:nvSpPr>
            <p:cNvPr id="25616" name="Line 13"/>
            <p:cNvSpPr>
              <a:spLocks noChangeShapeType="1"/>
            </p:cNvSpPr>
            <p:nvPr/>
          </p:nvSpPr>
          <p:spPr bwMode="auto">
            <a:xfrm rot="-5400000">
              <a:off x="1151" y="1799"/>
              <a:ext cx="216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17" name="Line 14"/>
            <p:cNvSpPr>
              <a:spLocks noChangeShapeType="1"/>
            </p:cNvSpPr>
            <p:nvPr/>
          </p:nvSpPr>
          <p:spPr bwMode="auto">
            <a:xfrm rot="16200000" flipV="1">
              <a:off x="1751" y="671"/>
              <a:ext cx="0" cy="76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18" name="Text Box 15"/>
            <p:cNvSpPr txBox="1">
              <a:spLocks noChangeArrowheads="1"/>
            </p:cNvSpPr>
            <p:nvPr/>
          </p:nvSpPr>
          <p:spPr bwMode="auto">
            <a:xfrm rot="-25801">
              <a:off x="1437" y="757"/>
              <a:ext cx="67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2000" b="1">
                  <a:solidFill>
                    <a:srgbClr val="FF3300"/>
                  </a:solidFill>
                </a:rPr>
                <a:t>proteins</a:t>
              </a:r>
            </a:p>
          </p:txBody>
        </p:sp>
        <p:sp>
          <p:nvSpPr>
            <p:cNvPr id="25619" name="Line 16"/>
            <p:cNvSpPr>
              <a:spLocks noChangeShapeType="1"/>
            </p:cNvSpPr>
            <p:nvPr/>
          </p:nvSpPr>
          <p:spPr bwMode="auto">
            <a:xfrm rot="-5400000">
              <a:off x="2711" y="671"/>
              <a:ext cx="0" cy="7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20" name="Text Box 17"/>
            <p:cNvSpPr txBox="1">
              <a:spLocks noChangeArrowheads="1"/>
            </p:cNvSpPr>
            <p:nvPr/>
          </p:nvSpPr>
          <p:spPr bwMode="auto">
            <a:xfrm rot="13343">
              <a:off x="2327" y="757"/>
              <a:ext cx="6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2000" b="1">
                  <a:solidFill>
                    <a:schemeClr val="accent2"/>
                  </a:solidFill>
                </a:rPr>
                <a:t>peptides</a:t>
              </a:r>
            </a:p>
          </p:txBody>
        </p:sp>
      </p:grpSp>
      <p:sp>
        <p:nvSpPr>
          <p:cNvPr id="25611" name="Text Box 19"/>
          <p:cNvSpPr txBox="1">
            <a:spLocks noChangeArrowheads="1"/>
          </p:cNvSpPr>
          <p:nvPr/>
        </p:nvSpPr>
        <p:spPr bwMode="auto">
          <a:xfrm>
            <a:off x="711200" y="2211388"/>
            <a:ext cx="901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800"/>
              <a:t>1-D GE</a:t>
            </a:r>
          </a:p>
        </p:txBody>
      </p:sp>
      <p:sp>
        <p:nvSpPr>
          <p:cNvPr id="25612" name="AutoShape 20"/>
          <p:cNvSpPr>
            <a:spLocks noChangeArrowheads="1"/>
          </p:cNvSpPr>
          <p:nvPr/>
        </p:nvSpPr>
        <p:spPr bwMode="auto">
          <a:xfrm>
            <a:off x="6934200" y="3316288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800"/>
              <a:t>ESI-MSMS</a:t>
            </a:r>
          </a:p>
        </p:txBody>
      </p:sp>
      <p:sp>
        <p:nvSpPr>
          <p:cNvPr id="25613" name="Text Box 21"/>
          <p:cNvSpPr txBox="1">
            <a:spLocks noChangeArrowheads="1"/>
          </p:cNvSpPr>
          <p:nvPr/>
        </p:nvSpPr>
        <p:spPr bwMode="auto">
          <a:xfrm>
            <a:off x="611188" y="4941888"/>
            <a:ext cx="101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cs-CZ" sz="1800"/>
              <a:t>nebo</a:t>
            </a:r>
          </a:p>
          <a:p>
            <a:pPr algn="ctr" eaLnBrk="1" hangingPunct="1"/>
            <a:r>
              <a:rPr lang="en-US" altLang="cs-CZ" sz="1800"/>
              <a:t>IPG strip</a:t>
            </a:r>
            <a:endParaRPr lang="cs-CZ" altLang="cs-CZ" sz="1800"/>
          </a:p>
        </p:txBody>
      </p:sp>
      <p:sp>
        <p:nvSpPr>
          <p:cNvPr id="25615" name="Rectangle 23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23950"/>
            <a:ext cx="39528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572000" y="6308725"/>
            <a:ext cx="4392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i="1"/>
              <a:t>from Carter et. al. The Plant Cell, 2004, </a:t>
            </a:r>
            <a:r>
              <a:rPr lang="cs-CZ" altLang="cs-CZ" sz="1400" b="1" i="1"/>
              <a:t>16</a:t>
            </a:r>
            <a:r>
              <a:rPr lang="cs-CZ" altLang="cs-CZ" sz="1400" i="1"/>
              <a:t>, 3285–3303.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1116013" y="3933825"/>
            <a:ext cx="1157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600" b="1">
                <a:solidFill>
                  <a:schemeClr val="accent2"/>
                </a:solidFill>
              </a:rPr>
              <a:t>2D-On-line</a:t>
            </a:r>
            <a:endParaRPr lang="cs-CZ" altLang="cs-CZ" sz="1600" b="1">
              <a:solidFill>
                <a:schemeClr val="accent2"/>
              </a:solidFill>
            </a:endParaRP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5940425" y="2492375"/>
            <a:ext cx="176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600" b="1">
                <a:solidFill>
                  <a:schemeClr val="accent2"/>
                </a:solidFill>
              </a:rPr>
              <a:t>2D-Off-line (3D ?)</a:t>
            </a:r>
            <a:endParaRPr lang="cs-CZ" altLang="cs-CZ" sz="1600" b="1">
              <a:solidFill>
                <a:schemeClr val="accent2"/>
              </a:solidFill>
            </a:endParaRPr>
          </a:p>
        </p:txBody>
      </p:sp>
      <p:sp>
        <p:nvSpPr>
          <p:cNvPr id="26630" name="Rectangle 8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49530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4572000" y="6308725"/>
            <a:ext cx="4392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i="1"/>
              <a:t>from Carter et. al. The Plant Cell, 2004, </a:t>
            </a:r>
            <a:r>
              <a:rPr lang="cs-CZ" altLang="cs-CZ" sz="1400" b="1" i="1"/>
              <a:t>16</a:t>
            </a:r>
            <a:r>
              <a:rPr lang="cs-CZ" altLang="cs-CZ" sz="1400" i="1"/>
              <a:t>, 3285–3303.</a:t>
            </a:r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552450" y="1052513"/>
            <a:ext cx="8267700" cy="47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>
                <a:solidFill>
                  <a:srgbClr val="FF0000"/>
                </a:solidFill>
              </a:rPr>
              <a:t>	                        </a:t>
            </a:r>
            <a:r>
              <a:rPr lang="en-US" altLang="cs-CZ" b="1"/>
              <a:t>Anal</a:t>
            </a:r>
            <a:r>
              <a:rPr lang="cs-CZ" altLang="cs-CZ" b="1"/>
              <a:t>ýza proteomu</a:t>
            </a:r>
            <a:endParaRPr lang="en-US" altLang="cs-CZ" sz="1800"/>
          </a:p>
          <a:p>
            <a:pPr eaLnBrk="1" hangingPunct="1"/>
            <a:endParaRPr lang="cs-CZ" altLang="cs-CZ" sz="1800" b="1" i="1"/>
          </a:p>
          <a:p>
            <a:pPr eaLnBrk="1" hangingPunct="1">
              <a:buFontTx/>
              <a:buBlip>
                <a:blip r:embed="rId2"/>
              </a:buBlip>
            </a:pPr>
            <a:r>
              <a:rPr lang="cs-CZ" altLang="cs-CZ" sz="1800"/>
              <a:t>   </a:t>
            </a:r>
            <a:r>
              <a:rPr lang="cs-CZ" altLang="cs-CZ" sz="1800" b="1"/>
              <a:t>proteinů je podstatně víc než genů</a:t>
            </a:r>
          </a:p>
          <a:p>
            <a:pPr eaLnBrk="1" hangingPunct="1"/>
            <a:r>
              <a:rPr lang="cs-CZ" altLang="cs-CZ" sz="1600" i="1"/>
              <a:t>       lidský genom obsahuje </a:t>
            </a:r>
            <a:r>
              <a:rPr lang="en-US" altLang="cs-CZ" sz="1600" i="1"/>
              <a:t>~</a:t>
            </a:r>
            <a:r>
              <a:rPr lang="cs-CZ" altLang="cs-CZ" sz="1600" i="1"/>
              <a:t>2</a:t>
            </a:r>
            <a:r>
              <a:rPr lang="en-US" altLang="cs-CZ" sz="1600" i="1"/>
              <a:t>1</a:t>
            </a:r>
            <a:r>
              <a:rPr lang="cs-CZ" altLang="cs-CZ" sz="1600" i="1"/>
              <a:t> 000 genů, ale lidský proteom může obsahovat</a:t>
            </a:r>
            <a:endParaRPr lang="en-US" altLang="cs-CZ" sz="1600" i="1"/>
          </a:p>
          <a:p>
            <a:pPr eaLnBrk="1" hangingPunct="1"/>
            <a:r>
              <a:rPr lang="en-US" altLang="cs-CZ" sz="1600" i="1"/>
              <a:t>			</a:t>
            </a:r>
            <a:r>
              <a:rPr lang="cs-CZ" altLang="cs-CZ" sz="1600" b="1" i="1"/>
              <a:t>              </a:t>
            </a:r>
            <a:r>
              <a:rPr lang="en-US" altLang="cs-CZ" sz="1600" b="1" i="1"/>
              <a:t>~</a:t>
            </a:r>
            <a:r>
              <a:rPr lang="cs-CZ" altLang="cs-CZ" sz="1600" b="1" i="1"/>
              <a:t> 1 000 000 proteinů</a:t>
            </a:r>
            <a:r>
              <a:rPr lang="en-US" altLang="cs-CZ" sz="1600" b="1" i="1"/>
              <a:t> a jejich forem</a:t>
            </a:r>
            <a:endParaRPr lang="cs-CZ" altLang="cs-CZ" sz="1600" b="1" i="1"/>
          </a:p>
          <a:p>
            <a:pPr eaLnBrk="1" hangingPunct="1"/>
            <a:r>
              <a:rPr lang="cs-CZ" altLang="cs-CZ" sz="1600" b="1" i="1"/>
              <a:t>			                 </a:t>
            </a:r>
            <a:r>
              <a:rPr lang="en-US" altLang="cs-CZ" sz="1600" b="1" i="1"/>
              <a:t>                           </a:t>
            </a:r>
            <a:r>
              <a:rPr lang="cs-CZ" altLang="cs-CZ" sz="1600" i="1"/>
              <a:t>(izoformy, PTMs)</a:t>
            </a:r>
          </a:p>
          <a:p>
            <a:pPr eaLnBrk="1" hangingPunct="1"/>
            <a:r>
              <a:rPr lang="cs-CZ" altLang="cs-CZ" sz="1400"/>
              <a:t>			</a:t>
            </a:r>
            <a:r>
              <a:rPr lang="en-US" altLang="cs-CZ" sz="1400"/>
              <a:t>	</a:t>
            </a:r>
            <a:r>
              <a:rPr lang="cs-CZ" altLang="cs-CZ" sz="1400"/>
              <a:t>          	</a:t>
            </a:r>
            <a:r>
              <a:rPr lang="cs-CZ" altLang="cs-CZ" sz="1200"/>
              <a:t>(</a:t>
            </a:r>
            <a:r>
              <a:rPr lang="cs-CZ" altLang="cs-CZ" sz="1200">
                <a:hlinkClick r:id="rId3"/>
              </a:rPr>
              <a:t>http://www.expasy.org/sprot/hpi/hpi_desc.html</a:t>
            </a:r>
            <a:r>
              <a:rPr lang="cs-CZ" altLang="cs-CZ" sz="1200"/>
              <a:t>)</a:t>
            </a:r>
          </a:p>
          <a:p>
            <a:pPr eaLnBrk="1" hangingPunct="1"/>
            <a:r>
              <a:rPr lang="cs-CZ" altLang="cs-CZ" sz="1200"/>
              <a:t>			                  </a:t>
            </a:r>
            <a:r>
              <a:rPr lang="en-US" altLang="cs-CZ" sz="1800" i="1"/>
              <a:t>~</a:t>
            </a:r>
            <a:r>
              <a:rPr lang="cs-CZ" altLang="cs-CZ" sz="1800"/>
              <a:t> </a:t>
            </a:r>
            <a:r>
              <a:rPr lang="cs-CZ" altLang="cs-CZ" sz="1600" b="1" i="1"/>
              <a:t>10 000 proteinů v buňce v každém okamžiku</a:t>
            </a:r>
            <a:endParaRPr lang="cs-CZ" altLang="cs-CZ" sz="1600"/>
          </a:p>
          <a:p>
            <a:pPr eaLnBrk="1" hangingPunct="1"/>
            <a:endParaRPr lang="cs-CZ" altLang="cs-CZ" sz="1600" i="1"/>
          </a:p>
          <a:p>
            <a:pPr eaLnBrk="1" hangingPunct="1">
              <a:buFontTx/>
              <a:buBlip>
                <a:blip r:embed="rId2"/>
              </a:buBlip>
            </a:pPr>
            <a:r>
              <a:rPr lang="cs-CZ" altLang="cs-CZ" sz="1800" b="1"/>
              <a:t>    široký rozsah koncentrací proteinů (~ 10 řádů)</a:t>
            </a:r>
          </a:p>
          <a:p>
            <a:pPr eaLnBrk="1" hangingPunct="1"/>
            <a:r>
              <a:rPr lang="cs-CZ" altLang="cs-CZ" sz="1800" b="1"/>
              <a:t>       </a:t>
            </a:r>
            <a:r>
              <a:rPr lang="cs-CZ" altLang="cs-CZ" sz="1600" i="1"/>
              <a:t>nutnost účinné separace majoritních proteinů od minoritních, chybí obdoba PCR  </a:t>
            </a:r>
          </a:p>
          <a:p>
            <a:pPr eaLnBrk="1" hangingPunct="1"/>
            <a:r>
              <a:rPr lang="cs-CZ" altLang="cs-CZ" sz="1600" i="1"/>
              <a:t>        reakce používané pro amplifikaci DNA</a:t>
            </a:r>
          </a:p>
          <a:p>
            <a:pPr eaLnBrk="1" hangingPunct="1"/>
            <a:endParaRPr lang="cs-CZ" altLang="cs-CZ" sz="1600" b="1"/>
          </a:p>
          <a:p>
            <a:pPr eaLnBrk="1" hangingPunct="1">
              <a:buFontTx/>
              <a:buBlip>
                <a:blip r:embed="rId2"/>
              </a:buBlip>
            </a:pPr>
            <a:r>
              <a:rPr lang="cs-CZ" altLang="cs-CZ" sz="1800" b="1"/>
              <a:t>   široké spektrum fyzikálně-chemických vlastností</a:t>
            </a:r>
          </a:p>
          <a:p>
            <a:pPr eaLnBrk="1" hangingPunct="1"/>
            <a:endParaRPr lang="cs-CZ" altLang="cs-CZ" sz="1600" b="1"/>
          </a:p>
          <a:p>
            <a:pPr eaLnBrk="1" hangingPunct="1">
              <a:buFontTx/>
              <a:buBlip>
                <a:blip r:embed="rId2"/>
              </a:buBlip>
            </a:pPr>
            <a:r>
              <a:rPr lang="cs-CZ" altLang="cs-CZ" sz="1800" b="1"/>
              <a:t>   </a:t>
            </a:r>
            <a:r>
              <a:rPr lang="en-US" altLang="cs-CZ" sz="1800" b="1"/>
              <a:t>anal</a:t>
            </a:r>
            <a:r>
              <a:rPr lang="cs-CZ" altLang="cs-CZ" sz="1800" b="1"/>
              <a:t>ý</a:t>
            </a:r>
            <a:r>
              <a:rPr lang="en-US" altLang="cs-CZ" sz="1800" b="1"/>
              <a:t>za komplex</a:t>
            </a:r>
            <a:r>
              <a:rPr lang="cs-CZ" altLang="cs-CZ" sz="1800" b="1"/>
              <a:t>ů</a:t>
            </a:r>
            <a:endParaRPr lang="en-US" altLang="cs-CZ" sz="1600" i="1"/>
          </a:p>
          <a:p>
            <a:pPr eaLnBrk="1" hangingPunct="1"/>
            <a:r>
              <a:rPr lang="cs-CZ" altLang="cs-CZ" sz="1600" i="1"/>
              <a:t>       pro úplné pochopení buněčných procesů mnohdy nestačí prostá identifikace jednotlivých</a:t>
            </a:r>
          </a:p>
          <a:p>
            <a:pPr eaLnBrk="1" hangingPunct="1"/>
            <a:r>
              <a:rPr lang="cs-CZ" altLang="cs-CZ" sz="1600" i="1"/>
              <a:t>       proteinů</a:t>
            </a:r>
            <a:r>
              <a:rPr lang="en-US" altLang="cs-CZ" sz="1600" i="1"/>
              <a:t>, cca 80% je funk</a:t>
            </a:r>
            <a:r>
              <a:rPr lang="cs-CZ" altLang="cs-CZ" sz="1600" i="1"/>
              <a:t>čních jako součást komplexů</a:t>
            </a:r>
            <a:endParaRPr lang="cs-CZ" altLang="cs-CZ" sz="1800" b="1"/>
          </a:p>
        </p:txBody>
      </p:sp>
      <p:pic>
        <p:nvPicPr>
          <p:cNvPr id="5123" name="Picture 5" descr="MM900282753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7625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9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  <p:grpSp>
        <p:nvGrpSpPr>
          <p:cNvPr id="59403" name="Group 11"/>
          <p:cNvGrpSpPr>
            <a:grpSpLocks/>
          </p:cNvGrpSpPr>
          <p:nvPr/>
        </p:nvGrpSpPr>
        <p:grpSpPr bwMode="auto">
          <a:xfrm>
            <a:off x="1692275" y="1557338"/>
            <a:ext cx="6335713" cy="2952750"/>
            <a:chOff x="1066" y="981"/>
            <a:chExt cx="3991" cy="1860"/>
          </a:xfrm>
        </p:grpSpPr>
        <p:grpSp>
          <p:nvGrpSpPr>
            <p:cNvPr id="5126" name="Group 8"/>
            <p:cNvGrpSpPr>
              <a:grpSpLocks/>
            </p:cNvGrpSpPr>
            <p:nvPr/>
          </p:nvGrpSpPr>
          <p:grpSpPr bwMode="auto">
            <a:xfrm>
              <a:off x="1066" y="981"/>
              <a:ext cx="3312" cy="1860"/>
              <a:chOff x="1156" y="1207"/>
              <a:chExt cx="3312" cy="1860"/>
            </a:xfrm>
          </p:grpSpPr>
          <p:sp>
            <p:nvSpPr>
              <p:cNvPr id="5128" name="Rectangle 7"/>
              <p:cNvSpPr>
                <a:spLocks noChangeArrowheads="1"/>
              </p:cNvSpPr>
              <p:nvPr/>
            </p:nvSpPr>
            <p:spPr bwMode="auto">
              <a:xfrm>
                <a:off x="1156" y="1207"/>
                <a:ext cx="3312" cy="1860"/>
              </a:xfrm>
              <a:prstGeom prst="rect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pic>
            <p:nvPicPr>
              <p:cNvPr id="5129" name="Picture 6" descr="HPI complexity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2" y="1253"/>
                <a:ext cx="3176" cy="1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127" name="Text Box 10"/>
            <p:cNvSpPr txBox="1">
              <a:spLocks noChangeArrowheads="1"/>
            </p:cNvSpPr>
            <p:nvPr/>
          </p:nvSpPr>
          <p:spPr bwMode="auto">
            <a:xfrm>
              <a:off x="4003" y="1736"/>
              <a:ext cx="1054" cy="288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cs-CZ"/>
                <a:t>proteoforms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2570163" y="1042988"/>
            <a:ext cx="255905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cs-CZ" sz="1800" b="1"/>
              <a:t>Depletovan</a:t>
            </a:r>
            <a:r>
              <a:rPr lang="cs-CZ" altLang="cs-CZ" sz="1800" b="1"/>
              <a:t>á plazma</a:t>
            </a:r>
            <a:r>
              <a:rPr lang="cs-CZ" altLang="cs-CZ" sz="2000" b="1"/>
              <a:t> </a:t>
            </a:r>
          </a:p>
          <a:p>
            <a:pPr algn="ctr" eaLnBrk="1" hangingPunct="1"/>
            <a:r>
              <a:rPr lang="cs-CZ" altLang="cs-CZ" sz="1800"/>
              <a:t>(3500 – 9000 proteinů ??)</a:t>
            </a:r>
          </a:p>
        </p:txBody>
      </p:sp>
      <p:sp>
        <p:nvSpPr>
          <p:cNvPr id="28675" name="Text Box 8"/>
          <p:cNvSpPr txBox="1">
            <a:spLocks noChangeArrowheads="1"/>
          </p:cNvSpPr>
          <p:nvPr/>
        </p:nvSpPr>
        <p:spPr bwMode="auto">
          <a:xfrm>
            <a:off x="3759200" y="7858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cs-CZ"/>
          </a:p>
        </p:txBody>
      </p:sp>
      <p:grpSp>
        <p:nvGrpSpPr>
          <p:cNvPr id="26641" name="Group 17"/>
          <p:cNvGrpSpPr>
            <a:grpSpLocks/>
          </p:cNvGrpSpPr>
          <p:nvPr/>
        </p:nvGrpSpPr>
        <p:grpSpPr bwMode="auto">
          <a:xfrm>
            <a:off x="3201988" y="1825625"/>
            <a:ext cx="4013200" cy="1390650"/>
            <a:chOff x="2390" y="1020"/>
            <a:chExt cx="2528" cy="876"/>
          </a:xfrm>
        </p:grpSpPr>
        <p:sp>
          <p:nvSpPr>
            <p:cNvPr id="28689" name="AutoShape 6"/>
            <p:cNvSpPr>
              <a:spLocks noChangeArrowheads="1"/>
            </p:cNvSpPr>
            <p:nvPr/>
          </p:nvSpPr>
          <p:spPr bwMode="auto">
            <a:xfrm>
              <a:off x="2390" y="1020"/>
              <a:ext cx="816" cy="545"/>
            </a:xfrm>
            <a:prstGeom prst="downArrowCallout">
              <a:avLst>
                <a:gd name="adj1" fmla="val 37431"/>
                <a:gd name="adj2" fmla="val 37431"/>
                <a:gd name="adj3" fmla="val 16667"/>
                <a:gd name="adj4" fmla="val 6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800" b="1">
                  <a:solidFill>
                    <a:schemeClr val="bg1"/>
                  </a:solidFill>
                </a:rPr>
                <a:t>IEF</a:t>
              </a:r>
              <a:r>
                <a:rPr lang="cs-CZ" altLang="cs-CZ">
                  <a:solidFill>
                    <a:schemeClr val="bg1"/>
                  </a:solidFill>
                </a:rPr>
                <a:t> </a:t>
              </a:r>
              <a:r>
                <a:rPr lang="cs-CZ" altLang="cs-CZ" sz="1800" b="1">
                  <a:solidFill>
                    <a:schemeClr val="bg1"/>
                  </a:solidFill>
                </a:rPr>
                <a:t>(liq)</a:t>
              </a:r>
            </a:p>
          </p:txBody>
        </p:sp>
        <p:sp>
          <p:nvSpPr>
            <p:cNvPr id="28690" name="Text Box 9"/>
            <p:cNvSpPr txBox="1">
              <a:spLocks noChangeArrowheads="1"/>
            </p:cNvSpPr>
            <p:nvPr/>
          </p:nvSpPr>
          <p:spPr bwMode="auto">
            <a:xfrm>
              <a:off x="2436" y="1646"/>
              <a:ext cx="7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2000" b="1"/>
                <a:t>20 frakcí</a:t>
              </a:r>
            </a:p>
          </p:txBody>
        </p:sp>
        <p:sp>
          <p:nvSpPr>
            <p:cNvPr id="28691" name="Text Box 12"/>
            <p:cNvSpPr txBox="1">
              <a:spLocks noChangeArrowheads="1"/>
            </p:cNvSpPr>
            <p:nvPr/>
          </p:nvSpPr>
          <p:spPr bwMode="auto">
            <a:xfrm>
              <a:off x="4014" y="1071"/>
              <a:ext cx="9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b="1">
                  <a:solidFill>
                    <a:schemeClr val="accent2"/>
                  </a:solidFill>
                </a:rPr>
                <a:t>1. rozměr</a:t>
              </a:r>
            </a:p>
          </p:txBody>
        </p:sp>
      </p:grpSp>
      <p:grpSp>
        <p:nvGrpSpPr>
          <p:cNvPr id="26642" name="Group 18"/>
          <p:cNvGrpSpPr>
            <a:grpSpLocks/>
          </p:cNvGrpSpPr>
          <p:nvPr/>
        </p:nvGrpSpPr>
        <p:grpSpPr bwMode="auto">
          <a:xfrm>
            <a:off x="3148013" y="3265488"/>
            <a:ext cx="4067175" cy="1449387"/>
            <a:chOff x="2356" y="1973"/>
            <a:chExt cx="2562" cy="913"/>
          </a:xfrm>
        </p:grpSpPr>
        <p:sp>
          <p:nvSpPr>
            <p:cNvPr id="28686" name="AutoShape 10"/>
            <p:cNvSpPr>
              <a:spLocks noChangeArrowheads="1"/>
            </p:cNvSpPr>
            <p:nvPr/>
          </p:nvSpPr>
          <p:spPr bwMode="auto">
            <a:xfrm>
              <a:off x="2390" y="1973"/>
              <a:ext cx="816" cy="545"/>
            </a:xfrm>
            <a:prstGeom prst="downArrowCallout">
              <a:avLst>
                <a:gd name="adj1" fmla="val 37431"/>
                <a:gd name="adj2" fmla="val 37431"/>
                <a:gd name="adj3" fmla="val 16667"/>
                <a:gd name="adj4" fmla="val 66667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800" b="1">
                  <a:solidFill>
                    <a:schemeClr val="bg1"/>
                  </a:solidFill>
                </a:rPr>
                <a:t>LC (RP)</a:t>
              </a:r>
            </a:p>
          </p:txBody>
        </p:sp>
        <p:sp>
          <p:nvSpPr>
            <p:cNvPr id="28687" name="Text Box 11"/>
            <p:cNvSpPr txBox="1">
              <a:spLocks noChangeArrowheads="1"/>
            </p:cNvSpPr>
            <p:nvPr/>
          </p:nvSpPr>
          <p:spPr bwMode="auto">
            <a:xfrm>
              <a:off x="2356" y="2636"/>
              <a:ext cx="8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2000" b="1"/>
                <a:t>1600 frakcí</a:t>
              </a:r>
            </a:p>
          </p:txBody>
        </p:sp>
        <p:sp>
          <p:nvSpPr>
            <p:cNvPr id="28688" name="Text Box 13"/>
            <p:cNvSpPr txBox="1">
              <a:spLocks noChangeArrowheads="1"/>
            </p:cNvSpPr>
            <p:nvPr/>
          </p:nvSpPr>
          <p:spPr bwMode="auto">
            <a:xfrm>
              <a:off x="4014" y="2000"/>
              <a:ext cx="9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b="1">
                  <a:solidFill>
                    <a:srgbClr val="FF3300"/>
                  </a:solidFill>
                </a:rPr>
                <a:t>2. rozměr</a:t>
              </a:r>
            </a:p>
          </p:txBody>
        </p:sp>
      </p:grpSp>
      <p:grpSp>
        <p:nvGrpSpPr>
          <p:cNvPr id="26643" name="Group 19"/>
          <p:cNvGrpSpPr>
            <a:grpSpLocks/>
          </p:cNvGrpSpPr>
          <p:nvPr/>
        </p:nvGrpSpPr>
        <p:grpSpPr bwMode="auto">
          <a:xfrm>
            <a:off x="3170238" y="4787900"/>
            <a:ext cx="4281487" cy="1449388"/>
            <a:chOff x="2370" y="2976"/>
            <a:chExt cx="2697" cy="913"/>
          </a:xfrm>
        </p:grpSpPr>
        <p:sp>
          <p:nvSpPr>
            <p:cNvPr id="28683" name="AutoShape 14"/>
            <p:cNvSpPr>
              <a:spLocks noChangeArrowheads="1"/>
            </p:cNvSpPr>
            <p:nvPr/>
          </p:nvSpPr>
          <p:spPr bwMode="auto">
            <a:xfrm>
              <a:off x="2370" y="2976"/>
              <a:ext cx="816" cy="545"/>
            </a:xfrm>
            <a:prstGeom prst="downArrowCallout">
              <a:avLst>
                <a:gd name="adj1" fmla="val 37431"/>
                <a:gd name="adj2" fmla="val 37431"/>
                <a:gd name="adj3" fmla="val 16667"/>
                <a:gd name="adj4" fmla="val 66667"/>
              </a:avLst>
            </a:prstGeom>
            <a:solidFill>
              <a:srgbClr val="006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800" b="1">
                  <a:solidFill>
                    <a:schemeClr val="bg1"/>
                  </a:solidFill>
                </a:rPr>
                <a:t>GE (1D/2D)</a:t>
              </a:r>
            </a:p>
          </p:txBody>
        </p:sp>
        <p:sp>
          <p:nvSpPr>
            <p:cNvPr id="28684" name="Text Box 15"/>
            <p:cNvSpPr txBox="1">
              <a:spLocks noChangeArrowheads="1"/>
            </p:cNvSpPr>
            <p:nvPr/>
          </p:nvSpPr>
          <p:spPr bwMode="auto">
            <a:xfrm>
              <a:off x="2429" y="3639"/>
              <a:ext cx="6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2000" b="1">
                  <a:cs typeface="Times New Roman" panose="02020603050405020304" pitchFamily="18" charset="0"/>
                </a:rPr>
                <a:t>∞</a:t>
              </a:r>
              <a:r>
                <a:rPr lang="cs-CZ" altLang="cs-CZ" sz="2000" b="1"/>
                <a:t> frakcí</a:t>
              </a:r>
            </a:p>
          </p:txBody>
        </p:sp>
        <p:sp>
          <p:nvSpPr>
            <p:cNvPr id="28685" name="Text Box 16"/>
            <p:cNvSpPr txBox="1">
              <a:spLocks noChangeArrowheads="1"/>
            </p:cNvSpPr>
            <p:nvPr/>
          </p:nvSpPr>
          <p:spPr bwMode="auto">
            <a:xfrm>
              <a:off x="4014" y="3006"/>
              <a:ext cx="10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b="1">
                  <a:solidFill>
                    <a:srgbClr val="006600"/>
                  </a:solidFill>
                </a:rPr>
                <a:t>3/4. rozměr</a:t>
              </a:r>
            </a:p>
          </p:txBody>
        </p:sp>
      </p:grpSp>
      <p:sp>
        <p:nvSpPr>
          <p:cNvPr id="28679" name="Rectangle 20"/>
          <p:cNvSpPr>
            <a:spLocks noChangeArrowheads="1"/>
          </p:cNvSpPr>
          <p:nvPr/>
        </p:nvSpPr>
        <p:spPr bwMode="auto">
          <a:xfrm>
            <a:off x="3059113" y="6308725"/>
            <a:ext cx="5832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i="1"/>
              <a:t>from H. Wang, Molecular &amp; Cellular Proteomics, 2005, </a:t>
            </a:r>
            <a:r>
              <a:rPr lang="cs-CZ" altLang="cs-CZ" sz="1400" b="1" i="1"/>
              <a:t>4</a:t>
            </a:r>
            <a:r>
              <a:rPr lang="cs-CZ" altLang="cs-CZ" sz="1400" i="1"/>
              <a:t>, 618–625.</a:t>
            </a:r>
          </a:p>
        </p:txBody>
      </p:sp>
      <p:sp>
        <p:nvSpPr>
          <p:cNvPr id="28680" name="Rectangle 21"/>
          <p:cNvSpPr>
            <a:spLocks noChangeArrowheads="1"/>
          </p:cNvSpPr>
          <p:nvPr/>
        </p:nvSpPr>
        <p:spPr bwMode="auto">
          <a:xfrm>
            <a:off x="5776913" y="1042988"/>
            <a:ext cx="1435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b="1"/>
              <a:t>0</a:t>
            </a:r>
            <a:r>
              <a:rPr lang="cs-CZ" altLang="cs-CZ" b="1"/>
              <a:t>. rozměr</a:t>
            </a:r>
          </a:p>
        </p:txBody>
      </p:sp>
      <p:sp>
        <p:nvSpPr>
          <p:cNvPr id="28681" name="Text Box 22"/>
          <p:cNvSpPr txBox="1">
            <a:spLocks noChangeArrowheads="1"/>
          </p:cNvSpPr>
          <p:nvPr/>
        </p:nvSpPr>
        <p:spPr bwMode="auto">
          <a:xfrm>
            <a:off x="1908175" y="554038"/>
            <a:ext cx="48418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200" b="1"/>
              <a:t>Celková a</a:t>
            </a:r>
            <a:r>
              <a:rPr lang="en-US" altLang="cs-CZ" sz="2200" b="1"/>
              <a:t>nal</a:t>
            </a:r>
            <a:r>
              <a:rPr lang="cs-CZ" altLang="cs-CZ" sz="2200" b="1"/>
              <a:t>ýza proteomu (screening) </a:t>
            </a:r>
          </a:p>
        </p:txBody>
      </p:sp>
      <p:sp>
        <p:nvSpPr>
          <p:cNvPr id="28682" name="Rectangle 23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1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  <p:sp>
        <p:nvSpPr>
          <p:cNvPr id="31747" name="Obdélník 3"/>
          <p:cNvSpPr>
            <a:spLocks noChangeArrowheads="1"/>
          </p:cNvSpPr>
          <p:nvPr/>
        </p:nvSpPr>
        <p:spPr bwMode="auto">
          <a:xfrm>
            <a:off x="2124075" y="620713"/>
            <a:ext cx="4933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b="1"/>
              <a:t>A draft map of the human proteome</a:t>
            </a:r>
            <a:endParaRPr lang="cs-CZ" altLang="cs-CZ" b="1"/>
          </a:p>
        </p:txBody>
      </p:sp>
      <p:sp>
        <p:nvSpPr>
          <p:cNvPr id="31748" name="Obdélník 5"/>
          <p:cNvSpPr>
            <a:spLocks noChangeArrowheads="1"/>
          </p:cNvSpPr>
          <p:nvPr/>
        </p:nvSpPr>
        <p:spPr bwMode="auto">
          <a:xfrm>
            <a:off x="1187624" y="1060894"/>
            <a:ext cx="65361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600" dirty="0"/>
              <a:t>     Min-</a:t>
            </a:r>
            <a:r>
              <a:rPr lang="cs-CZ" altLang="cs-CZ" sz="1600" dirty="0" err="1"/>
              <a:t>Sik</a:t>
            </a:r>
            <a:r>
              <a:rPr lang="cs-CZ" altLang="cs-CZ" sz="1600" dirty="0"/>
              <a:t> Kim et al., </a:t>
            </a:r>
            <a:r>
              <a:rPr lang="cs-CZ" altLang="cs-CZ" sz="1600" dirty="0" err="1"/>
              <a:t>Nature</a:t>
            </a:r>
            <a:r>
              <a:rPr lang="cs-CZ" altLang="cs-CZ" sz="1600" dirty="0"/>
              <a:t> 509, 575-581 (2014) doi:10.1038/nature13302 </a:t>
            </a:r>
          </a:p>
        </p:txBody>
      </p:sp>
      <p:pic>
        <p:nvPicPr>
          <p:cNvPr id="31749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1579563"/>
            <a:ext cx="7558087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900113" y="5013325"/>
            <a:ext cx="7416800" cy="1584325"/>
          </a:xfrm>
          <a:prstGeom prst="rect">
            <a:avLst/>
          </a:prstGeom>
          <a:solidFill>
            <a:srgbClr val="D6D6F5">
              <a:alpha val="25098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827088" y="3141663"/>
            <a:ext cx="7561262" cy="70643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2000">
                <a:latin typeface="Arial Black" panose="020B0A04020102020204" pitchFamily="34" charset="0"/>
              </a:rPr>
              <a:t>293 000 non redundant peptides</a:t>
            </a:r>
          </a:p>
          <a:p>
            <a:pPr algn="ctr" eaLnBrk="1" hangingPunct="1"/>
            <a:r>
              <a:rPr lang="cs-CZ" altLang="cs-CZ" sz="2000">
                <a:latin typeface="Arial Black" panose="020B0A04020102020204" pitchFamily="34" charset="0"/>
              </a:rPr>
              <a:t>corresponding to proteins encoded by 17294 genes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3759200" y="7858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29699" name="Rectangle 17"/>
          <p:cNvSpPr>
            <a:spLocks noChangeArrowheads="1"/>
          </p:cNvSpPr>
          <p:nvPr/>
        </p:nvSpPr>
        <p:spPr bwMode="auto">
          <a:xfrm>
            <a:off x="3059113" y="6308725"/>
            <a:ext cx="5832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i="1" dirty="0" err="1"/>
              <a:t>from</a:t>
            </a:r>
            <a:r>
              <a:rPr lang="cs-CZ" altLang="cs-CZ" sz="1400" i="1" dirty="0"/>
              <a:t> </a:t>
            </a:r>
            <a:r>
              <a:rPr lang="nl-NL" altLang="cs-CZ" sz="1400" i="1" dirty="0"/>
              <a:t>A.D. Zoumaro-Djayoon et al. / Methods 56 (2012) 268–274</a:t>
            </a:r>
            <a:endParaRPr lang="cs-CZ" altLang="cs-CZ" sz="1400" i="1" dirty="0"/>
          </a:p>
        </p:txBody>
      </p:sp>
      <p:pic>
        <p:nvPicPr>
          <p:cNvPr id="29700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77913"/>
            <a:ext cx="7556500" cy="501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1" name="Text Box 20"/>
          <p:cNvSpPr txBox="1">
            <a:spLocks noChangeArrowheads="1"/>
          </p:cNvSpPr>
          <p:nvPr/>
        </p:nvSpPr>
        <p:spPr bwMode="auto">
          <a:xfrm>
            <a:off x="1276350" y="625475"/>
            <a:ext cx="63912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200" b="1"/>
              <a:t>Cílená a</a:t>
            </a:r>
            <a:r>
              <a:rPr lang="en-US" altLang="cs-CZ" sz="2200" b="1"/>
              <a:t>nal</a:t>
            </a:r>
            <a:r>
              <a:rPr lang="cs-CZ" altLang="cs-CZ" sz="2200" b="1"/>
              <a:t>ýza imunoafinitní frakcionace (Y(phos)) </a:t>
            </a:r>
          </a:p>
        </p:txBody>
      </p:sp>
      <p:sp>
        <p:nvSpPr>
          <p:cNvPr id="29702" name="Rectangle 21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3759200" y="7858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3059113" y="6308725"/>
            <a:ext cx="5832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i="1"/>
              <a:t>from K. Bluemlein</a:t>
            </a:r>
            <a:r>
              <a:rPr lang="nl-NL" altLang="cs-CZ" sz="1400" i="1"/>
              <a:t> et al. / </a:t>
            </a:r>
            <a:r>
              <a:rPr lang="cs-CZ" altLang="cs-CZ" sz="1400" i="1"/>
              <a:t>Nature protocols</a:t>
            </a:r>
            <a:r>
              <a:rPr lang="nl-NL" altLang="cs-CZ" sz="1400" i="1"/>
              <a:t> 6 (201</a:t>
            </a:r>
            <a:r>
              <a:rPr lang="cs-CZ" altLang="cs-CZ" sz="1400" i="1"/>
              <a:t>1</a:t>
            </a:r>
            <a:r>
              <a:rPr lang="nl-NL" altLang="cs-CZ" sz="1400" i="1"/>
              <a:t>) </a:t>
            </a:r>
            <a:r>
              <a:rPr lang="cs-CZ" altLang="cs-CZ" sz="1400" i="1"/>
              <a:t>859 </a:t>
            </a:r>
            <a:r>
              <a:rPr lang="nl-NL" altLang="cs-CZ" sz="1400" i="1"/>
              <a:t>–</a:t>
            </a:r>
            <a:r>
              <a:rPr lang="cs-CZ" altLang="cs-CZ" sz="1400" i="1"/>
              <a:t>869</a:t>
            </a: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2051050" y="549275"/>
            <a:ext cx="45878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200" b="1"/>
              <a:t>Cílená a</a:t>
            </a:r>
            <a:r>
              <a:rPr lang="en-US" altLang="cs-CZ" sz="2200" b="1"/>
              <a:t>nal</a:t>
            </a:r>
            <a:r>
              <a:rPr lang="cs-CZ" altLang="cs-CZ" sz="2200" b="1"/>
              <a:t>ýza jednotlivých proteinů</a:t>
            </a:r>
          </a:p>
        </p:txBody>
      </p:sp>
      <p:pic>
        <p:nvPicPr>
          <p:cNvPr id="3072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966788"/>
            <a:ext cx="5773738" cy="534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5547" name="Group 11"/>
          <p:cNvGrpSpPr>
            <a:grpSpLocks/>
          </p:cNvGrpSpPr>
          <p:nvPr/>
        </p:nvGrpSpPr>
        <p:grpSpPr bwMode="auto">
          <a:xfrm>
            <a:off x="611188" y="1052513"/>
            <a:ext cx="7345362" cy="5113337"/>
            <a:chOff x="521" y="527"/>
            <a:chExt cx="4627" cy="3221"/>
          </a:xfrm>
        </p:grpSpPr>
        <p:sp>
          <p:nvSpPr>
            <p:cNvPr id="30728" name="Rectangle 12"/>
            <p:cNvSpPr>
              <a:spLocks noChangeArrowheads="1"/>
            </p:cNvSpPr>
            <p:nvPr/>
          </p:nvSpPr>
          <p:spPr bwMode="auto">
            <a:xfrm>
              <a:off x="521" y="527"/>
              <a:ext cx="4627" cy="322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0729" name="Rectangle 13"/>
            <p:cNvSpPr>
              <a:spLocks noChangeArrowheads="1"/>
            </p:cNvSpPr>
            <p:nvPr/>
          </p:nvSpPr>
          <p:spPr bwMode="auto">
            <a:xfrm>
              <a:off x="658" y="1132"/>
              <a:ext cx="862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3500" tIns="33337" rIns="63500" bIns="33337">
              <a:spAutoFit/>
            </a:bodyPr>
            <a:lstStyle>
              <a:lvl1pPr defTabSz="4222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222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222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222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222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cs-CZ" sz="1600" b="1">
                  <a:solidFill>
                    <a:srgbClr val="333399"/>
                  </a:solidFill>
                  <a:latin typeface="Arial" panose="020B0604020202020204" pitchFamily="34" charset="0"/>
                </a:rPr>
                <a:t>Parent</a:t>
              </a:r>
              <a:r>
                <a:rPr lang="cs-CZ" altLang="cs-CZ" sz="1600" b="1">
                  <a:solidFill>
                    <a:srgbClr val="333399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cs-CZ" sz="1600" b="1">
                  <a:solidFill>
                    <a:srgbClr val="333399"/>
                  </a:solidFill>
                  <a:latin typeface="Arial" panose="020B0604020202020204" pitchFamily="34" charset="0"/>
                </a:rPr>
                <a:t>mass</a:t>
              </a:r>
            </a:p>
          </p:txBody>
        </p:sp>
        <p:sp>
          <p:nvSpPr>
            <p:cNvPr id="30730" name="Rectangle 14"/>
            <p:cNvSpPr>
              <a:spLocks noChangeArrowheads="1"/>
            </p:cNvSpPr>
            <p:nvPr/>
          </p:nvSpPr>
          <p:spPr bwMode="auto">
            <a:xfrm>
              <a:off x="2986" y="1135"/>
              <a:ext cx="1134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3500" tIns="33337" rIns="63500" bIns="33337">
              <a:spAutoFit/>
            </a:bodyPr>
            <a:lstStyle>
              <a:lvl1pPr defTabSz="4222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222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222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222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222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cs-CZ" sz="1600" b="1">
                  <a:solidFill>
                    <a:srgbClr val="333399"/>
                  </a:solidFill>
                  <a:latin typeface="Arial" panose="020B0604020202020204" pitchFamily="34" charset="0"/>
                </a:rPr>
                <a:t>Fragment</a:t>
              </a:r>
              <a:r>
                <a:rPr lang="cs-CZ" altLang="cs-CZ" sz="1600" b="1">
                  <a:solidFill>
                    <a:srgbClr val="333399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cs-CZ" sz="1600" b="1">
                  <a:solidFill>
                    <a:srgbClr val="333399"/>
                  </a:solidFill>
                  <a:latin typeface="Arial" panose="020B0604020202020204" pitchFamily="34" charset="0"/>
                </a:rPr>
                <a:t>mass</a:t>
              </a:r>
            </a:p>
          </p:txBody>
        </p:sp>
        <p:sp>
          <p:nvSpPr>
            <p:cNvPr id="30731" name="Rectangle 15"/>
            <p:cNvSpPr>
              <a:spLocks noChangeArrowheads="1"/>
            </p:cNvSpPr>
            <p:nvPr/>
          </p:nvSpPr>
          <p:spPr bwMode="auto">
            <a:xfrm>
              <a:off x="2033" y="1136"/>
              <a:ext cx="590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3500" tIns="33337" rIns="63500" bIns="33337">
              <a:spAutoFit/>
            </a:bodyPr>
            <a:lstStyle>
              <a:lvl1pPr defTabSz="4222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222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222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222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222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cs-CZ" sz="1600" b="1">
                  <a:solidFill>
                    <a:srgbClr val="333399"/>
                  </a:solidFill>
                  <a:latin typeface="Arial" panose="020B0604020202020204" pitchFamily="34" charset="0"/>
                </a:rPr>
                <a:t>C</a:t>
              </a:r>
              <a:r>
                <a:rPr lang="cs-CZ" altLang="cs-CZ" sz="1600" b="1">
                  <a:solidFill>
                    <a:srgbClr val="333399"/>
                  </a:solidFill>
                  <a:latin typeface="Arial" panose="020B0604020202020204" pitchFamily="34" charset="0"/>
                </a:rPr>
                <a:t>I</a:t>
              </a:r>
              <a:r>
                <a:rPr lang="en-US" altLang="cs-CZ" sz="1600" b="1">
                  <a:solidFill>
                    <a:srgbClr val="333399"/>
                  </a:solidFill>
                  <a:latin typeface="Arial" panose="020B0604020202020204" pitchFamily="34" charset="0"/>
                </a:rPr>
                <a:t>D</a:t>
              </a:r>
            </a:p>
          </p:txBody>
        </p:sp>
        <p:grpSp>
          <p:nvGrpSpPr>
            <p:cNvPr id="30732" name="Group 16"/>
            <p:cNvGrpSpPr>
              <a:grpSpLocks/>
            </p:cNvGrpSpPr>
            <p:nvPr/>
          </p:nvGrpSpPr>
          <p:grpSpPr bwMode="auto">
            <a:xfrm>
              <a:off x="986" y="1939"/>
              <a:ext cx="2747" cy="211"/>
              <a:chOff x="1249" y="2590"/>
              <a:chExt cx="3222" cy="304"/>
            </a:xfrm>
          </p:grpSpPr>
          <p:sp>
            <p:nvSpPr>
              <p:cNvPr id="30774" name="Rectangle 17"/>
              <p:cNvSpPr>
                <a:spLocks noChangeArrowheads="1"/>
              </p:cNvSpPr>
              <p:nvPr/>
            </p:nvSpPr>
            <p:spPr bwMode="auto">
              <a:xfrm>
                <a:off x="1249" y="2591"/>
                <a:ext cx="334" cy="3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cs-CZ" sz="1600" b="1">
                    <a:solidFill>
                      <a:srgbClr val="333399"/>
                    </a:solidFill>
                    <a:latin typeface="Arial" panose="020B0604020202020204" pitchFamily="34" charset="0"/>
                  </a:rPr>
                  <a:t>Q1</a:t>
                </a:r>
              </a:p>
            </p:txBody>
          </p:sp>
          <p:sp>
            <p:nvSpPr>
              <p:cNvPr id="30775" name="Rectangle 18"/>
              <p:cNvSpPr>
                <a:spLocks noChangeArrowheads="1"/>
              </p:cNvSpPr>
              <p:nvPr/>
            </p:nvSpPr>
            <p:spPr bwMode="auto">
              <a:xfrm>
                <a:off x="4137" y="2591"/>
                <a:ext cx="334" cy="3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cs-CZ" sz="1600" b="1">
                    <a:solidFill>
                      <a:srgbClr val="333399"/>
                    </a:solidFill>
                    <a:latin typeface="Arial" panose="020B0604020202020204" pitchFamily="34" charset="0"/>
                  </a:rPr>
                  <a:t>Q3</a:t>
                </a:r>
              </a:p>
            </p:txBody>
          </p:sp>
          <p:sp>
            <p:nvSpPr>
              <p:cNvPr id="30776" name="Rectangle 19"/>
              <p:cNvSpPr>
                <a:spLocks noChangeArrowheads="1"/>
              </p:cNvSpPr>
              <p:nvPr/>
            </p:nvSpPr>
            <p:spPr bwMode="auto">
              <a:xfrm>
                <a:off x="2647" y="2590"/>
                <a:ext cx="334" cy="3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cs-CZ" sz="1600" b="1">
                    <a:solidFill>
                      <a:srgbClr val="333399"/>
                    </a:solidFill>
                    <a:latin typeface="Arial" panose="020B0604020202020204" pitchFamily="34" charset="0"/>
                  </a:rPr>
                  <a:t>Q2</a:t>
                </a:r>
              </a:p>
            </p:txBody>
          </p:sp>
        </p:grpSp>
        <p:sp>
          <p:nvSpPr>
            <p:cNvPr id="30733" name="Oval 20"/>
            <p:cNvSpPr>
              <a:spLocks noChangeArrowheads="1"/>
            </p:cNvSpPr>
            <p:nvPr/>
          </p:nvSpPr>
          <p:spPr bwMode="auto">
            <a:xfrm>
              <a:off x="770" y="1412"/>
              <a:ext cx="145" cy="6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0734" name="Oval 21"/>
            <p:cNvSpPr>
              <a:spLocks noChangeArrowheads="1"/>
            </p:cNvSpPr>
            <p:nvPr/>
          </p:nvSpPr>
          <p:spPr bwMode="auto">
            <a:xfrm>
              <a:off x="718" y="1583"/>
              <a:ext cx="197" cy="9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0735" name="AutoShape 22"/>
            <p:cNvSpPr>
              <a:spLocks noChangeArrowheads="1"/>
            </p:cNvSpPr>
            <p:nvPr/>
          </p:nvSpPr>
          <p:spPr bwMode="auto">
            <a:xfrm>
              <a:off x="1893" y="1922"/>
              <a:ext cx="863" cy="18"/>
            </a:xfrm>
            <a:prstGeom prst="octagon">
              <a:avLst>
                <a:gd name="adj" fmla="val 29282"/>
              </a:avLst>
            </a:prstGeom>
            <a:solidFill>
              <a:srgbClr val="7144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0736" name="AutoShape 23"/>
            <p:cNvSpPr>
              <a:spLocks noChangeArrowheads="1"/>
            </p:cNvSpPr>
            <p:nvPr/>
          </p:nvSpPr>
          <p:spPr bwMode="auto">
            <a:xfrm>
              <a:off x="1893" y="1339"/>
              <a:ext cx="863" cy="20"/>
            </a:xfrm>
            <a:prstGeom prst="octagon">
              <a:avLst>
                <a:gd name="adj" fmla="val 29282"/>
              </a:avLst>
            </a:prstGeom>
            <a:solidFill>
              <a:srgbClr val="7144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0737" name="AutoShape 24"/>
            <p:cNvSpPr>
              <a:spLocks noChangeArrowheads="1"/>
            </p:cNvSpPr>
            <p:nvPr/>
          </p:nvSpPr>
          <p:spPr bwMode="auto">
            <a:xfrm>
              <a:off x="718" y="1339"/>
              <a:ext cx="861" cy="20"/>
            </a:xfrm>
            <a:prstGeom prst="octagon">
              <a:avLst>
                <a:gd name="adj" fmla="val 29282"/>
              </a:avLst>
            </a:prstGeom>
            <a:solidFill>
              <a:srgbClr val="7144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0738" name="AutoShape 25"/>
            <p:cNvSpPr>
              <a:spLocks noChangeArrowheads="1"/>
            </p:cNvSpPr>
            <p:nvPr/>
          </p:nvSpPr>
          <p:spPr bwMode="auto">
            <a:xfrm>
              <a:off x="718" y="1922"/>
              <a:ext cx="861" cy="18"/>
            </a:xfrm>
            <a:prstGeom prst="octagon">
              <a:avLst>
                <a:gd name="adj" fmla="val 29282"/>
              </a:avLst>
            </a:prstGeom>
            <a:solidFill>
              <a:srgbClr val="7144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0739" name="AutoShape 26"/>
            <p:cNvSpPr>
              <a:spLocks noChangeArrowheads="1"/>
            </p:cNvSpPr>
            <p:nvPr/>
          </p:nvSpPr>
          <p:spPr bwMode="auto">
            <a:xfrm>
              <a:off x="3118" y="1339"/>
              <a:ext cx="863" cy="20"/>
            </a:xfrm>
            <a:prstGeom prst="octagon">
              <a:avLst>
                <a:gd name="adj" fmla="val 29282"/>
              </a:avLst>
            </a:prstGeom>
            <a:solidFill>
              <a:srgbClr val="7144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0740" name="AutoShape 27"/>
            <p:cNvSpPr>
              <a:spLocks noChangeArrowheads="1"/>
            </p:cNvSpPr>
            <p:nvPr/>
          </p:nvSpPr>
          <p:spPr bwMode="auto">
            <a:xfrm>
              <a:off x="3118" y="1922"/>
              <a:ext cx="863" cy="18"/>
            </a:xfrm>
            <a:prstGeom prst="octagon">
              <a:avLst>
                <a:gd name="adj" fmla="val 29282"/>
              </a:avLst>
            </a:prstGeom>
            <a:solidFill>
              <a:srgbClr val="7144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0741" name="Oval 28"/>
            <p:cNvSpPr>
              <a:spLocks noChangeArrowheads="1"/>
            </p:cNvSpPr>
            <p:nvPr/>
          </p:nvSpPr>
          <p:spPr bwMode="auto">
            <a:xfrm>
              <a:off x="853" y="1790"/>
              <a:ext cx="150" cy="67"/>
            </a:xfrm>
            <a:prstGeom prst="ellipse">
              <a:avLst/>
            </a:prstGeom>
            <a:solidFill>
              <a:srgbClr val="33CC33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0742" name="Line 29"/>
            <p:cNvSpPr>
              <a:spLocks noChangeShapeType="1"/>
            </p:cNvSpPr>
            <p:nvPr/>
          </p:nvSpPr>
          <p:spPr bwMode="auto">
            <a:xfrm flipV="1">
              <a:off x="978" y="1623"/>
              <a:ext cx="963" cy="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743" name="Line 30"/>
            <p:cNvSpPr>
              <a:spLocks noChangeShapeType="1"/>
            </p:cNvSpPr>
            <p:nvPr/>
          </p:nvSpPr>
          <p:spPr bwMode="auto">
            <a:xfrm>
              <a:off x="2581" y="1566"/>
              <a:ext cx="787" cy="8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744" name="Line 31"/>
            <p:cNvSpPr>
              <a:spLocks noChangeShapeType="1"/>
            </p:cNvSpPr>
            <p:nvPr/>
          </p:nvSpPr>
          <p:spPr bwMode="auto">
            <a:xfrm flipH="1">
              <a:off x="1484" y="1403"/>
              <a:ext cx="366" cy="479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745" name="Line 32"/>
            <p:cNvSpPr>
              <a:spLocks noChangeShapeType="1"/>
            </p:cNvSpPr>
            <p:nvPr/>
          </p:nvSpPr>
          <p:spPr bwMode="auto">
            <a:xfrm>
              <a:off x="4012" y="1387"/>
              <a:ext cx="0" cy="53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746" name="Oval 33"/>
            <p:cNvSpPr>
              <a:spLocks noChangeArrowheads="1"/>
            </p:cNvSpPr>
            <p:nvPr/>
          </p:nvSpPr>
          <p:spPr bwMode="auto">
            <a:xfrm>
              <a:off x="1843" y="1789"/>
              <a:ext cx="131" cy="51"/>
            </a:xfrm>
            <a:prstGeom prst="ellipse">
              <a:avLst/>
            </a:prstGeom>
            <a:solidFill>
              <a:srgbClr val="33CC33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0747" name="Line 34"/>
            <p:cNvSpPr>
              <a:spLocks noChangeShapeType="1"/>
            </p:cNvSpPr>
            <p:nvPr/>
          </p:nvSpPr>
          <p:spPr bwMode="auto">
            <a:xfrm flipV="1">
              <a:off x="1980" y="1754"/>
              <a:ext cx="133" cy="48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748" name="Freeform 35"/>
            <p:cNvSpPr>
              <a:spLocks/>
            </p:cNvSpPr>
            <p:nvPr/>
          </p:nvSpPr>
          <p:spPr bwMode="auto">
            <a:xfrm>
              <a:off x="2120" y="1710"/>
              <a:ext cx="118" cy="64"/>
            </a:xfrm>
            <a:custGeom>
              <a:avLst/>
              <a:gdLst>
                <a:gd name="T0" fmla="*/ 0 w 71"/>
                <a:gd name="T1" fmla="*/ 15 h 44"/>
                <a:gd name="T2" fmla="*/ 8 w 71"/>
                <a:gd name="T3" fmla="*/ 10 h 44"/>
                <a:gd name="T4" fmla="*/ 15 w 71"/>
                <a:gd name="T5" fmla="*/ 9 h 44"/>
                <a:gd name="T6" fmla="*/ 23 w 71"/>
                <a:gd name="T7" fmla="*/ 6 h 44"/>
                <a:gd name="T8" fmla="*/ 42 w 71"/>
                <a:gd name="T9" fmla="*/ 1 h 44"/>
                <a:gd name="T10" fmla="*/ 57 w 71"/>
                <a:gd name="T11" fmla="*/ 1 h 44"/>
                <a:gd name="T12" fmla="*/ 63 w 71"/>
                <a:gd name="T13" fmla="*/ 1 h 44"/>
                <a:gd name="T14" fmla="*/ 71 w 71"/>
                <a:gd name="T15" fmla="*/ 0 h 44"/>
                <a:gd name="T16" fmla="*/ 78 w 71"/>
                <a:gd name="T17" fmla="*/ 1 h 44"/>
                <a:gd name="T18" fmla="*/ 86 w 71"/>
                <a:gd name="T19" fmla="*/ 6 h 44"/>
                <a:gd name="T20" fmla="*/ 93 w 71"/>
                <a:gd name="T21" fmla="*/ 9 h 44"/>
                <a:gd name="T22" fmla="*/ 98 w 71"/>
                <a:gd name="T23" fmla="*/ 13 h 44"/>
                <a:gd name="T24" fmla="*/ 101 w 71"/>
                <a:gd name="T25" fmla="*/ 16 h 44"/>
                <a:gd name="T26" fmla="*/ 108 w 71"/>
                <a:gd name="T27" fmla="*/ 19 h 44"/>
                <a:gd name="T28" fmla="*/ 108 w 71"/>
                <a:gd name="T29" fmla="*/ 23 h 44"/>
                <a:gd name="T30" fmla="*/ 113 w 71"/>
                <a:gd name="T31" fmla="*/ 28 h 44"/>
                <a:gd name="T32" fmla="*/ 116 w 71"/>
                <a:gd name="T33" fmla="*/ 32 h 44"/>
                <a:gd name="T34" fmla="*/ 116 w 71"/>
                <a:gd name="T35" fmla="*/ 35 h 44"/>
                <a:gd name="T36" fmla="*/ 116 w 71"/>
                <a:gd name="T37" fmla="*/ 39 h 44"/>
                <a:gd name="T38" fmla="*/ 116 w 71"/>
                <a:gd name="T39" fmla="*/ 44 h 44"/>
                <a:gd name="T40" fmla="*/ 116 w 71"/>
                <a:gd name="T41" fmla="*/ 48 h 44"/>
                <a:gd name="T42" fmla="*/ 108 w 71"/>
                <a:gd name="T43" fmla="*/ 49 h 44"/>
                <a:gd name="T44" fmla="*/ 105 w 71"/>
                <a:gd name="T45" fmla="*/ 54 h 44"/>
                <a:gd name="T46" fmla="*/ 98 w 71"/>
                <a:gd name="T47" fmla="*/ 57 h 44"/>
                <a:gd name="T48" fmla="*/ 90 w 71"/>
                <a:gd name="T49" fmla="*/ 58 h 44"/>
                <a:gd name="T50" fmla="*/ 83 w 71"/>
                <a:gd name="T51" fmla="*/ 58 h 44"/>
                <a:gd name="T52" fmla="*/ 75 w 71"/>
                <a:gd name="T53" fmla="*/ 61 h 44"/>
                <a:gd name="T54" fmla="*/ 68 w 71"/>
                <a:gd name="T55" fmla="*/ 63 h 44"/>
                <a:gd name="T56" fmla="*/ 60 w 71"/>
                <a:gd name="T57" fmla="*/ 63 h 44"/>
                <a:gd name="T58" fmla="*/ 0 w 71"/>
                <a:gd name="T59" fmla="*/ 15 h 4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1" h="44">
                  <a:moveTo>
                    <a:pt x="0" y="10"/>
                  </a:moveTo>
                  <a:lnTo>
                    <a:pt x="5" y="7"/>
                  </a:lnTo>
                  <a:lnTo>
                    <a:pt x="9" y="6"/>
                  </a:lnTo>
                  <a:lnTo>
                    <a:pt x="14" y="4"/>
                  </a:lnTo>
                  <a:lnTo>
                    <a:pt x="25" y="1"/>
                  </a:lnTo>
                  <a:lnTo>
                    <a:pt x="34" y="1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7" y="1"/>
                  </a:lnTo>
                  <a:lnTo>
                    <a:pt x="52" y="4"/>
                  </a:lnTo>
                  <a:lnTo>
                    <a:pt x="56" y="6"/>
                  </a:lnTo>
                  <a:lnTo>
                    <a:pt x="59" y="9"/>
                  </a:lnTo>
                  <a:lnTo>
                    <a:pt x="61" y="11"/>
                  </a:lnTo>
                  <a:lnTo>
                    <a:pt x="65" y="13"/>
                  </a:lnTo>
                  <a:lnTo>
                    <a:pt x="65" y="16"/>
                  </a:lnTo>
                  <a:lnTo>
                    <a:pt x="68" y="19"/>
                  </a:lnTo>
                  <a:lnTo>
                    <a:pt x="70" y="22"/>
                  </a:lnTo>
                  <a:lnTo>
                    <a:pt x="70" y="24"/>
                  </a:lnTo>
                  <a:lnTo>
                    <a:pt x="70" y="27"/>
                  </a:lnTo>
                  <a:lnTo>
                    <a:pt x="70" y="30"/>
                  </a:lnTo>
                  <a:lnTo>
                    <a:pt x="70" y="33"/>
                  </a:lnTo>
                  <a:lnTo>
                    <a:pt x="65" y="34"/>
                  </a:lnTo>
                  <a:lnTo>
                    <a:pt x="63" y="37"/>
                  </a:lnTo>
                  <a:lnTo>
                    <a:pt x="59" y="39"/>
                  </a:lnTo>
                  <a:lnTo>
                    <a:pt x="54" y="40"/>
                  </a:lnTo>
                  <a:lnTo>
                    <a:pt x="50" y="40"/>
                  </a:lnTo>
                  <a:lnTo>
                    <a:pt x="45" y="42"/>
                  </a:lnTo>
                  <a:lnTo>
                    <a:pt x="41" y="43"/>
                  </a:lnTo>
                  <a:lnTo>
                    <a:pt x="36" y="43"/>
                  </a:lnTo>
                  <a:lnTo>
                    <a:pt x="0" y="10"/>
                  </a:lnTo>
                </a:path>
              </a:pathLst>
            </a:custGeom>
            <a:solidFill>
              <a:srgbClr val="0000A8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749" name="Freeform 36"/>
            <p:cNvSpPr>
              <a:spLocks/>
            </p:cNvSpPr>
            <p:nvPr/>
          </p:nvSpPr>
          <p:spPr bwMode="auto">
            <a:xfrm>
              <a:off x="2146" y="1807"/>
              <a:ext cx="77" cy="36"/>
            </a:xfrm>
            <a:custGeom>
              <a:avLst/>
              <a:gdLst>
                <a:gd name="T0" fmla="*/ 0 w 89"/>
                <a:gd name="T1" fmla="*/ 9 h 52"/>
                <a:gd name="T2" fmla="*/ 10 w 89"/>
                <a:gd name="T3" fmla="*/ 6 h 52"/>
                <a:gd name="T4" fmla="*/ 14 w 89"/>
                <a:gd name="T5" fmla="*/ 5 h 52"/>
                <a:gd name="T6" fmla="*/ 17 w 89"/>
                <a:gd name="T7" fmla="*/ 4 h 52"/>
                <a:gd name="T8" fmla="*/ 22 w 89"/>
                <a:gd name="T9" fmla="*/ 3 h 52"/>
                <a:gd name="T10" fmla="*/ 25 w 89"/>
                <a:gd name="T11" fmla="*/ 2 h 52"/>
                <a:gd name="T12" fmla="*/ 29 w 89"/>
                <a:gd name="T13" fmla="*/ 1 h 52"/>
                <a:gd name="T14" fmla="*/ 33 w 89"/>
                <a:gd name="T15" fmla="*/ 0 h 52"/>
                <a:gd name="T16" fmla="*/ 41 w 89"/>
                <a:gd name="T17" fmla="*/ 0 h 52"/>
                <a:gd name="T18" fmla="*/ 45 w 89"/>
                <a:gd name="T19" fmla="*/ 0 h 52"/>
                <a:gd name="T20" fmla="*/ 48 w 89"/>
                <a:gd name="T21" fmla="*/ 0 h 52"/>
                <a:gd name="T22" fmla="*/ 53 w 89"/>
                <a:gd name="T23" fmla="*/ 2 h 52"/>
                <a:gd name="T24" fmla="*/ 56 w 89"/>
                <a:gd name="T25" fmla="*/ 4 h 52"/>
                <a:gd name="T26" fmla="*/ 59 w 89"/>
                <a:gd name="T27" fmla="*/ 6 h 52"/>
                <a:gd name="T28" fmla="*/ 62 w 89"/>
                <a:gd name="T29" fmla="*/ 8 h 52"/>
                <a:gd name="T30" fmla="*/ 64 w 89"/>
                <a:gd name="T31" fmla="*/ 10 h 52"/>
                <a:gd name="T32" fmla="*/ 68 w 89"/>
                <a:gd name="T33" fmla="*/ 11 h 52"/>
                <a:gd name="T34" fmla="*/ 70 w 89"/>
                <a:gd name="T35" fmla="*/ 13 h 52"/>
                <a:gd name="T36" fmla="*/ 74 w 89"/>
                <a:gd name="T37" fmla="*/ 15 h 52"/>
                <a:gd name="T38" fmla="*/ 76 w 89"/>
                <a:gd name="T39" fmla="*/ 17 h 52"/>
                <a:gd name="T40" fmla="*/ 72 w 89"/>
                <a:gd name="T41" fmla="*/ 18 h 52"/>
                <a:gd name="T42" fmla="*/ 68 w 89"/>
                <a:gd name="T43" fmla="*/ 18 h 52"/>
                <a:gd name="T44" fmla="*/ 64 w 89"/>
                <a:gd name="T45" fmla="*/ 19 h 52"/>
                <a:gd name="T46" fmla="*/ 62 w 89"/>
                <a:gd name="T47" fmla="*/ 21 h 52"/>
                <a:gd name="T48" fmla="*/ 62 w 89"/>
                <a:gd name="T49" fmla="*/ 24 h 52"/>
                <a:gd name="T50" fmla="*/ 62 w 89"/>
                <a:gd name="T51" fmla="*/ 25 h 52"/>
                <a:gd name="T52" fmla="*/ 59 w 89"/>
                <a:gd name="T53" fmla="*/ 29 h 52"/>
                <a:gd name="T54" fmla="*/ 59 w 89"/>
                <a:gd name="T55" fmla="*/ 31 h 52"/>
                <a:gd name="T56" fmla="*/ 56 w 89"/>
                <a:gd name="T57" fmla="*/ 33 h 52"/>
                <a:gd name="T58" fmla="*/ 53 w 89"/>
                <a:gd name="T59" fmla="*/ 33 h 52"/>
                <a:gd name="T60" fmla="*/ 48 w 89"/>
                <a:gd name="T61" fmla="*/ 33 h 52"/>
                <a:gd name="T62" fmla="*/ 41 w 89"/>
                <a:gd name="T63" fmla="*/ 35 h 52"/>
                <a:gd name="T64" fmla="*/ 33 w 89"/>
                <a:gd name="T65" fmla="*/ 35 h 52"/>
                <a:gd name="T66" fmla="*/ 29 w 89"/>
                <a:gd name="T67" fmla="*/ 35 h 52"/>
                <a:gd name="T68" fmla="*/ 25 w 89"/>
                <a:gd name="T69" fmla="*/ 35 h 52"/>
                <a:gd name="T70" fmla="*/ 22 w 89"/>
                <a:gd name="T71" fmla="*/ 35 h 52"/>
                <a:gd name="T72" fmla="*/ 17 w 89"/>
                <a:gd name="T73" fmla="*/ 35 h 52"/>
                <a:gd name="T74" fmla="*/ 14 w 89"/>
                <a:gd name="T75" fmla="*/ 35 h 52"/>
                <a:gd name="T76" fmla="*/ 10 w 89"/>
                <a:gd name="T77" fmla="*/ 35 h 52"/>
                <a:gd name="T78" fmla="*/ 10 w 89"/>
                <a:gd name="T79" fmla="*/ 33 h 52"/>
                <a:gd name="T80" fmla="*/ 10 w 89"/>
                <a:gd name="T81" fmla="*/ 30 h 52"/>
                <a:gd name="T82" fmla="*/ 10 w 89"/>
                <a:gd name="T83" fmla="*/ 28 h 52"/>
                <a:gd name="T84" fmla="*/ 12 w 89"/>
                <a:gd name="T85" fmla="*/ 26 h 52"/>
                <a:gd name="T86" fmla="*/ 12 w 89"/>
                <a:gd name="T87" fmla="*/ 24 h 52"/>
                <a:gd name="T88" fmla="*/ 14 w 89"/>
                <a:gd name="T89" fmla="*/ 22 h 52"/>
                <a:gd name="T90" fmla="*/ 16 w 89"/>
                <a:gd name="T91" fmla="*/ 20 h 52"/>
                <a:gd name="T92" fmla="*/ 17 w 89"/>
                <a:gd name="T93" fmla="*/ 18 h 52"/>
                <a:gd name="T94" fmla="*/ 22 w 89"/>
                <a:gd name="T95" fmla="*/ 17 h 52"/>
                <a:gd name="T96" fmla="*/ 22 w 89"/>
                <a:gd name="T97" fmla="*/ 15 h 52"/>
                <a:gd name="T98" fmla="*/ 22 w 89"/>
                <a:gd name="T99" fmla="*/ 13 h 52"/>
                <a:gd name="T100" fmla="*/ 20 w 89"/>
                <a:gd name="T101" fmla="*/ 11 h 52"/>
                <a:gd name="T102" fmla="*/ 17 w 89"/>
                <a:gd name="T103" fmla="*/ 9 h 52"/>
                <a:gd name="T104" fmla="*/ 14 w 89"/>
                <a:gd name="T105" fmla="*/ 10 h 52"/>
                <a:gd name="T106" fmla="*/ 10 w 89"/>
                <a:gd name="T107" fmla="*/ 10 h 52"/>
                <a:gd name="T108" fmla="*/ 6 w 89"/>
                <a:gd name="T109" fmla="*/ 11 h 52"/>
                <a:gd name="T110" fmla="*/ 0 w 89"/>
                <a:gd name="T111" fmla="*/ 9 h 5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89" h="52">
                  <a:moveTo>
                    <a:pt x="0" y="13"/>
                  </a:moveTo>
                  <a:lnTo>
                    <a:pt x="11" y="9"/>
                  </a:lnTo>
                  <a:lnTo>
                    <a:pt x="16" y="7"/>
                  </a:lnTo>
                  <a:lnTo>
                    <a:pt x="20" y="6"/>
                  </a:lnTo>
                  <a:lnTo>
                    <a:pt x="25" y="4"/>
                  </a:lnTo>
                  <a:lnTo>
                    <a:pt x="29" y="3"/>
                  </a:lnTo>
                  <a:lnTo>
                    <a:pt x="34" y="1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1" y="3"/>
                  </a:lnTo>
                  <a:lnTo>
                    <a:pt x="65" y="6"/>
                  </a:lnTo>
                  <a:lnTo>
                    <a:pt x="68" y="9"/>
                  </a:lnTo>
                  <a:lnTo>
                    <a:pt x="72" y="12"/>
                  </a:lnTo>
                  <a:lnTo>
                    <a:pt x="74" y="15"/>
                  </a:lnTo>
                  <a:lnTo>
                    <a:pt x="79" y="16"/>
                  </a:lnTo>
                  <a:lnTo>
                    <a:pt x="81" y="19"/>
                  </a:lnTo>
                  <a:lnTo>
                    <a:pt x="86" y="22"/>
                  </a:lnTo>
                  <a:lnTo>
                    <a:pt x="88" y="25"/>
                  </a:lnTo>
                  <a:lnTo>
                    <a:pt x="83" y="26"/>
                  </a:lnTo>
                  <a:lnTo>
                    <a:pt x="79" y="26"/>
                  </a:lnTo>
                  <a:lnTo>
                    <a:pt x="74" y="28"/>
                  </a:lnTo>
                  <a:lnTo>
                    <a:pt x="72" y="31"/>
                  </a:lnTo>
                  <a:lnTo>
                    <a:pt x="72" y="34"/>
                  </a:lnTo>
                  <a:lnTo>
                    <a:pt x="72" y="36"/>
                  </a:lnTo>
                  <a:lnTo>
                    <a:pt x="68" y="42"/>
                  </a:lnTo>
                  <a:lnTo>
                    <a:pt x="68" y="45"/>
                  </a:lnTo>
                  <a:lnTo>
                    <a:pt x="65" y="48"/>
                  </a:lnTo>
                  <a:lnTo>
                    <a:pt x="61" y="48"/>
                  </a:lnTo>
                  <a:lnTo>
                    <a:pt x="56" y="48"/>
                  </a:lnTo>
                  <a:lnTo>
                    <a:pt x="47" y="51"/>
                  </a:lnTo>
                  <a:lnTo>
                    <a:pt x="38" y="51"/>
                  </a:lnTo>
                  <a:lnTo>
                    <a:pt x="34" y="51"/>
                  </a:lnTo>
                  <a:lnTo>
                    <a:pt x="29" y="51"/>
                  </a:lnTo>
                  <a:lnTo>
                    <a:pt x="25" y="51"/>
                  </a:lnTo>
                  <a:lnTo>
                    <a:pt x="20" y="51"/>
                  </a:lnTo>
                  <a:lnTo>
                    <a:pt x="16" y="51"/>
                  </a:lnTo>
                  <a:lnTo>
                    <a:pt x="11" y="50"/>
                  </a:lnTo>
                  <a:lnTo>
                    <a:pt x="11" y="47"/>
                  </a:lnTo>
                  <a:lnTo>
                    <a:pt x="11" y="44"/>
                  </a:lnTo>
                  <a:lnTo>
                    <a:pt x="11" y="41"/>
                  </a:lnTo>
                  <a:lnTo>
                    <a:pt x="14" y="38"/>
                  </a:lnTo>
                  <a:lnTo>
                    <a:pt x="14" y="35"/>
                  </a:lnTo>
                  <a:lnTo>
                    <a:pt x="16" y="32"/>
                  </a:lnTo>
                  <a:lnTo>
                    <a:pt x="18" y="29"/>
                  </a:lnTo>
                  <a:lnTo>
                    <a:pt x="20" y="26"/>
                  </a:lnTo>
                  <a:lnTo>
                    <a:pt x="25" y="25"/>
                  </a:lnTo>
                  <a:lnTo>
                    <a:pt x="25" y="22"/>
                  </a:lnTo>
                  <a:lnTo>
                    <a:pt x="25" y="19"/>
                  </a:lnTo>
                  <a:lnTo>
                    <a:pt x="23" y="16"/>
                  </a:lnTo>
                  <a:lnTo>
                    <a:pt x="20" y="13"/>
                  </a:lnTo>
                  <a:lnTo>
                    <a:pt x="16" y="15"/>
                  </a:lnTo>
                  <a:lnTo>
                    <a:pt x="11" y="15"/>
                  </a:lnTo>
                  <a:lnTo>
                    <a:pt x="7" y="16"/>
                  </a:lnTo>
                  <a:lnTo>
                    <a:pt x="0" y="13"/>
                  </a:lnTo>
                </a:path>
              </a:pathLst>
            </a:custGeom>
            <a:solidFill>
              <a:srgbClr val="C40000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750" name="Line 37"/>
            <p:cNvSpPr>
              <a:spLocks noChangeShapeType="1"/>
            </p:cNvSpPr>
            <p:nvPr/>
          </p:nvSpPr>
          <p:spPr bwMode="auto">
            <a:xfrm>
              <a:off x="2027" y="1826"/>
              <a:ext cx="86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751" name="Oval 38"/>
            <p:cNvSpPr>
              <a:spLocks noChangeArrowheads="1"/>
            </p:cNvSpPr>
            <p:nvPr/>
          </p:nvSpPr>
          <p:spPr bwMode="auto">
            <a:xfrm>
              <a:off x="2408" y="1430"/>
              <a:ext cx="141" cy="7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0752" name="Line 39"/>
            <p:cNvSpPr>
              <a:spLocks noChangeShapeType="1"/>
            </p:cNvSpPr>
            <p:nvPr/>
          </p:nvSpPr>
          <p:spPr bwMode="auto">
            <a:xfrm flipV="1">
              <a:off x="2556" y="1394"/>
              <a:ext cx="133" cy="49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753" name="Freeform 40"/>
            <p:cNvSpPr>
              <a:spLocks/>
            </p:cNvSpPr>
            <p:nvPr/>
          </p:nvSpPr>
          <p:spPr bwMode="auto">
            <a:xfrm>
              <a:off x="2770" y="1385"/>
              <a:ext cx="60" cy="30"/>
            </a:xfrm>
            <a:custGeom>
              <a:avLst/>
              <a:gdLst>
                <a:gd name="T0" fmla="*/ 0 w 71"/>
                <a:gd name="T1" fmla="*/ 7 h 44"/>
                <a:gd name="T2" fmla="*/ 4 w 71"/>
                <a:gd name="T3" fmla="*/ 5 h 44"/>
                <a:gd name="T4" fmla="*/ 8 w 71"/>
                <a:gd name="T5" fmla="*/ 4 h 44"/>
                <a:gd name="T6" fmla="*/ 12 w 71"/>
                <a:gd name="T7" fmla="*/ 3 h 44"/>
                <a:gd name="T8" fmla="*/ 21 w 71"/>
                <a:gd name="T9" fmla="*/ 1 h 44"/>
                <a:gd name="T10" fmla="*/ 29 w 71"/>
                <a:gd name="T11" fmla="*/ 1 h 44"/>
                <a:gd name="T12" fmla="*/ 32 w 71"/>
                <a:gd name="T13" fmla="*/ 1 h 44"/>
                <a:gd name="T14" fmla="*/ 36 w 71"/>
                <a:gd name="T15" fmla="*/ 0 h 44"/>
                <a:gd name="T16" fmla="*/ 40 w 71"/>
                <a:gd name="T17" fmla="*/ 1 h 44"/>
                <a:gd name="T18" fmla="*/ 44 w 71"/>
                <a:gd name="T19" fmla="*/ 3 h 44"/>
                <a:gd name="T20" fmla="*/ 47 w 71"/>
                <a:gd name="T21" fmla="*/ 4 h 44"/>
                <a:gd name="T22" fmla="*/ 50 w 71"/>
                <a:gd name="T23" fmla="*/ 6 h 44"/>
                <a:gd name="T24" fmla="*/ 52 w 71"/>
                <a:gd name="T25" fmla="*/ 7 h 44"/>
                <a:gd name="T26" fmla="*/ 55 w 71"/>
                <a:gd name="T27" fmla="*/ 9 h 44"/>
                <a:gd name="T28" fmla="*/ 55 w 71"/>
                <a:gd name="T29" fmla="*/ 11 h 44"/>
                <a:gd name="T30" fmla="*/ 57 w 71"/>
                <a:gd name="T31" fmla="*/ 13 h 44"/>
                <a:gd name="T32" fmla="*/ 59 w 71"/>
                <a:gd name="T33" fmla="*/ 15 h 44"/>
                <a:gd name="T34" fmla="*/ 59 w 71"/>
                <a:gd name="T35" fmla="*/ 16 h 44"/>
                <a:gd name="T36" fmla="*/ 59 w 71"/>
                <a:gd name="T37" fmla="*/ 18 h 44"/>
                <a:gd name="T38" fmla="*/ 59 w 71"/>
                <a:gd name="T39" fmla="*/ 20 h 44"/>
                <a:gd name="T40" fmla="*/ 59 w 71"/>
                <a:gd name="T41" fmla="*/ 23 h 44"/>
                <a:gd name="T42" fmla="*/ 55 w 71"/>
                <a:gd name="T43" fmla="*/ 23 h 44"/>
                <a:gd name="T44" fmla="*/ 53 w 71"/>
                <a:gd name="T45" fmla="*/ 25 h 44"/>
                <a:gd name="T46" fmla="*/ 50 w 71"/>
                <a:gd name="T47" fmla="*/ 27 h 44"/>
                <a:gd name="T48" fmla="*/ 46 w 71"/>
                <a:gd name="T49" fmla="*/ 27 h 44"/>
                <a:gd name="T50" fmla="*/ 42 w 71"/>
                <a:gd name="T51" fmla="*/ 27 h 44"/>
                <a:gd name="T52" fmla="*/ 38 w 71"/>
                <a:gd name="T53" fmla="*/ 29 h 44"/>
                <a:gd name="T54" fmla="*/ 35 w 71"/>
                <a:gd name="T55" fmla="*/ 29 h 44"/>
                <a:gd name="T56" fmla="*/ 30 w 71"/>
                <a:gd name="T57" fmla="*/ 29 h 44"/>
                <a:gd name="T58" fmla="*/ 0 w 71"/>
                <a:gd name="T59" fmla="*/ 7 h 4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1" h="44">
                  <a:moveTo>
                    <a:pt x="0" y="10"/>
                  </a:moveTo>
                  <a:lnTo>
                    <a:pt x="5" y="7"/>
                  </a:lnTo>
                  <a:lnTo>
                    <a:pt x="9" y="6"/>
                  </a:lnTo>
                  <a:lnTo>
                    <a:pt x="14" y="4"/>
                  </a:lnTo>
                  <a:lnTo>
                    <a:pt x="25" y="1"/>
                  </a:lnTo>
                  <a:lnTo>
                    <a:pt x="34" y="1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7" y="1"/>
                  </a:lnTo>
                  <a:lnTo>
                    <a:pt x="52" y="4"/>
                  </a:lnTo>
                  <a:lnTo>
                    <a:pt x="56" y="6"/>
                  </a:lnTo>
                  <a:lnTo>
                    <a:pt x="59" y="9"/>
                  </a:lnTo>
                  <a:lnTo>
                    <a:pt x="61" y="11"/>
                  </a:lnTo>
                  <a:lnTo>
                    <a:pt x="65" y="13"/>
                  </a:lnTo>
                  <a:lnTo>
                    <a:pt x="65" y="16"/>
                  </a:lnTo>
                  <a:lnTo>
                    <a:pt x="68" y="19"/>
                  </a:lnTo>
                  <a:lnTo>
                    <a:pt x="70" y="22"/>
                  </a:lnTo>
                  <a:lnTo>
                    <a:pt x="70" y="24"/>
                  </a:lnTo>
                  <a:lnTo>
                    <a:pt x="70" y="27"/>
                  </a:lnTo>
                  <a:lnTo>
                    <a:pt x="70" y="30"/>
                  </a:lnTo>
                  <a:lnTo>
                    <a:pt x="70" y="33"/>
                  </a:lnTo>
                  <a:lnTo>
                    <a:pt x="65" y="34"/>
                  </a:lnTo>
                  <a:lnTo>
                    <a:pt x="63" y="37"/>
                  </a:lnTo>
                  <a:lnTo>
                    <a:pt x="59" y="39"/>
                  </a:lnTo>
                  <a:lnTo>
                    <a:pt x="54" y="40"/>
                  </a:lnTo>
                  <a:lnTo>
                    <a:pt x="50" y="40"/>
                  </a:lnTo>
                  <a:lnTo>
                    <a:pt x="45" y="42"/>
                  </a:lnTo>
                  <a:lnTo>
                    <a:pt x="41" y="43"/>
                  </a:lnTo>
                  <a:lnTo>
                    <a:pt x="36" y="43"/>
                  </a:lnTo>
                  <a:lnTo>
                    <a:pt x="0" y="1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754" name="Freeform 41"/>
            <p:cNvSpPr>
              <a:spLocks/>
            </p:cNvSpPr>
            <p:nvPr/>
          </p:nvSpPr>
          <p:spPr bwMode="auto">
            <a:xfrm>
              <a:off x="2704" y="1537"/>
              <a:ext cx="71" cy="38"/>
            </a:xfrm>
            <a:custGeom>
              <a:avLst/>
              <a:gdLst>
                <a:gd name="T0" fmla="*/ 15 w 83"/>
                <a:gd name="T1" fmla="*/ 4 h 54"/>
                <a:gd name="T2" fmla="*/ 21 w 83"/>
                <a:gd name="T3" fmla="*/ 1 h 54"/>
                <a:gd name="T4" fmla="*/ 29 w 83"/>
                <a:gd name="T5" fmla="*/ 1 h 54"/>
                <a:gd name="T6" fmla="*/ 33 w 83"/>
                <a:gd name="T7" fmla="*/ 0 h 54"/>
                <a:gd name="T8" fmla="*/ 39 w 83"/>
                <a:gd name="T9" fmla="*/ 1 h 54"/>
                <a:gd name="T10" fmla="*/ 44 w 83"/>
                <a:gd name="T11" fmla="*/ 2 h 54"/>
                <a:gd name="T12" fmla="*/ 50 w 83"/>
                <a:gd name="T13" fmla="*/ 4 h 54"/>
                <a:gd name="T14" fmla="*/ 55 w 83"/>
                <a:gd name="T15" fmla="*/ 4 h 54"/>
                <a:gd name="T16" fmla="*/ 60 w 83"/>
                <a:gd name="T17" fmla="*/ 6 h 54"/>
                <a:gd name="T18" fmla="*/ 65 w 83"/>
                <a:gd name="T19" fmla="*/ 8 h 54"/>
                <a:gd name="T20" fmla="*/ 68 w 83"/>
                <a:gd name="T21" fmla="*/ 11 h 54"/>
                <a:gd name="T22" fmla="*/ 68 w 83"/>
                <a:gd name="T23" fmla="*/ 14 h 54"/>
                <a:gd name="T24" fmla="*/ 70 w 83"/>
                <a:gd name="T25" fmla="*/ 17 h 54"/>
                <a:gd name="T26" fmla="*/ 70 w 83"/>
                <a:gd name="T27" fmla="*/ 20 h 54"/>
                <a:gd name="T28" fmla="*/ 70 w 83"/>
                <a:gd name="T29" fmla="*/ 23 h 54"/>
                <a:gd name="T30" fmla="*/ 68 w 83"/>
                <a:gd name="T31" fmla="*/ 25 h 54"/>
                <a:gd name="T32" fmla="*/ 66 w 83"/>
                <a:gd name="T33" fmla="*/ 27 h 54"/>
                <a:gd name="T34" fmla="*/ 62 w 83"/>
                <a:gd name="T35" fmla="*/ 30 h 54"/>
                <a:gd name="T36" fmla="*/ 57 w 83"/>
                <a:gd name="T37" fmla="*/ 32 h 54"/>
                <a:gd name="T38" fmla="*/ 52 w 83"/>
                <a:gd name="T39" fmla="*/ 34 h 54"/>
                <a:gd name="T40" fmla="*/ 47 w 83"/>
                <a:gd name="T41" fmla="*/ 35 h 54"/>
                <a:gd name="T42" fmla="*/ 41 w 83"/>
                <a:gd name="T43" fmla="*/ 36 h 54"/>
                <a:gd name="T44" fmla="*/ 37 w 83"/>
                <a:gd name="T45" fmla="*/ 37 h 54"/>
                <a:gd name="T46" fmla="*/ 31 w 83"/>
                <a:gd name="T47" fmla="*/ 37 h 54"/>
                <a:gd name="T48" fmla="*/ 26 w 83"/>
                <a:gd name="T49" fmla="*/ 37 h 54"/>
                <a:gd name="T50" fmla="*/ 21 w 83"/>
                <a:gd name="T51" fmla="*/ 37 h 54"/>
                <a:gd name="T52" fmla="*/ 15 w 83"/>
                <a:gd name="T53" fmla="*/ 37 h 54"/>
                <a:gd name="T54" fmla="*/ 10 w 83"/>
                <a:gd name="T55" fmla="*/ 35 h 54"/>
                <a:gd name="T56" fmla="*/ 8 w 83"/>
                <a:gd name="T57" fmla="*/ 32 h 54"/>
                <a:gd name="T58" fmla="*/ 0 w 83"/>
                <a:gd name="T59" fmla="*/ 28 h 54"/>
                <a:gd name="T60" fmla="*/ 10 w 83"/>
                <a:gd name="T61" fmla="*/ 30 h 54"/>
                <a:gd name="T62" fmla="*/ 15 w 83"/>
                <a:gd name="T63" fmla="*/ 30 h 54"/>
                <a:gd name="T64" fmla="*/ 21 w 83"/>
                <a:gd name="T65" fmla="*/ 29 h 54"/>
                <a:gd name="T66" fmla="*/ 26 w 83"/>
                <a:gd name="T67" fmla="*/ 28 h 54"/>
                <a:gd name="T68" fmla="*/ 30 w 83"/>
                <a:gd name="T69" fmla="*/ 27 h 54"/>
                <a:gd name="T70" fmla="*/ 23 w 83"/>
                <a:gd name="T71" fmla="*/ 28 h 54"/>
                <a:gd name="T72" fmla="*/ 33 w 83"/>
                <a:gd name="T73" fmla="*/ 24 h 54"/>
                <a:gd name="T74" fmla="*/ 30 w 83"/>
                <a:gd name="T75" fmla="*/ 22 h 54"/>
                <a:gd name="T76" fmla="*/ 27 w 83"/>
                <a:gd name="T77" fmla="*/ 19 h 54"/>
                <a:gd name="T78" fmla="*/ 25 w 83"/>
                <a:gd name="T79" fmla="*/ 16 h 54"/>
                <a:gd name="T80" fmla="*/ 23 w 83"/>
                <a:gd name="T81" fmla="*/ 13 h 54"/>
                <a:gd name="T82" fmla="*/ 22 w 83"/>
                <a:gd name="T83" fmla="*/ 11 h 54"/>
                <a:gd name="T84" fmla="*/ 21 w 83"/>
                <a:gd name="T85" fmla="*/ 8 h 54"/>
                <a:gd name="T86" fmla="*/ 23 w 83"/>
                <a:gd name="T87" fmla="*/ 3 h 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3" h="54">
                  <a:moveTo>
                    <a:pt x="27" y="4"/>
                  </a:moveTo>
                  <a:lnTo>
                    <a:pt x="18" y="5"/>
                  </a:lnTo>
                  <a:lnTo>
                    <a:pt x="21" y="3"/>
                  </a:lnTo>
                  <a:lnTo>
                    <a:pt x="24" y="2"/>
                  </a:lnTo>
                  <a:lnTo>
                    <a:pt x="27" y="1"/>
                  </a:lnTo>
                  <a:lnTo>
                    <a:pt x="34" y="1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6" y="1"/>
                  </a:lnTo>
                  <a:lnTo>
                    <a:pt x="48" y="2"/>
                  </a:lnTo>
                  <a:lnTo>
                    <a:pt x="52" y="3"/>
                  </a:lnTo>
                  <a:lnTo>
                    <a:pt x="55" y="4"/>
                  </a:lnTo>
                  <a:lnTo>
                    <a:pt x="58" y="5"/>
                  </a:lnTo>
                  <a:lnTo>
                    <a:pt x="61" y="6"/>
                  </a:lnTo>
                  <a:lnTo>
                    <a:pt x="64" y="6"/>
                  </a:lnTo>
                  <a:lnTo>
                    <a:pt x="67" y="7"/>
                  </a:lnTo>
                  <a:lnTo>
                    <a:pt x="70" y="9"/>
                  </a:lnTo>
                  <a:lnTo>
                    <a:pt x="73" y="10"/>
                  </a:lnTo>
                  <a:lnTo>
                    <a:pt x="76" y="12"/>
                  </a:lnTo>
                  <a:lnTo>
                    <a:pt x="77" y="14"/>
                  </a:lnTo>
                  <a:lnTo>
                    <a:pt x="79" y="16"/>
                  </a:lnTo>
                  <a:lnTo>
                    <a:pt x="80" y="18"/>
                  </a:lnTo>
                  <a:lnTo>
                    <a:pt x="80" y="20"/>
                  </a:lnTo>
                  <a:lnTo>
                    <a:pt x="82" y="22"/>
                  </a:lnTo>
                  <a:lnTo>
                    <a:pt x="82" y="24"/>
                  </a:lnTo>
                  <a:lnTo>
                    <a:pt x="82" y="26"/>
                  </a:lnTo>
                  <a:lnTo>
                    <a:pt x="82" y="28"/>
                  </a:lnTo>
                  <a:lnTo>
                    <a:pt x="82" y="30"/>
                  </a:lnTo>
                  <a:lnTo>
                    <a:pt x="82" y="32"/>
                  </a:lnTo>
                  <a:lnTo>
                    <a:pt x="82" y="34"/>
                  </a:lnTo>
                  <a:lnTo>
                    <a:pt x="80" y="36"/>
                  </a:lnTo>
                  <a:lnTo>
                    <a:pt x="80" y="38"/>
                  </a:lnTo>
                  <a:lnTo>
                    <a:pt x="77" y="39"/>
                  </a:lnTo>
                  <a:lnTo>
                    <a:pt x="76" y="41"/>
                  </a:lnTo>
                  <a:lnTo>
                    <a:pt x="73" y="43"/>
                  </a:lnTo>
                  <a:lnTo>
                    <a:pt x="70" y="45"/>
                  </a:lnTo>
                  <a:lnTo>
                    <a:pt x="67" y="46"/>
                  </a:lnTo>
                  <a:lnTo>
                    <a:pt x="64" y="46"/>
                  </a:lnTo>
                  <a:lnTo>
                    <a:pt x="61" y="48"/>
                  </a:lnTo>
                  <a:lnTo>
                    <a:pt x="58" y="49"/>
                  </a:lnTo>
                  <a:lnTo>
                    <a:pt x="55" y="50"/>
                  </a:lnTo>
                  <a:lnTo>
                    <a:pt x="52" y="51"/>
                  </a:lnTo>
                  <a:lnTo>
                    <a:pt x="48" y="51"/>
                  </a:lnTo>
                  <a:lnTo>
                    <a:pt x="46" y="51"/>
                  </a:lnTo>
                  <a:lnTo>
                    <a:pt x="43" y="52"/>
                  </a:lnTo>
                  <a:lnTo>
                    <a:pt x="39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0" y="53"/>
                  </a:lnTo>
                  <a:lnTo>
                    <a:pt x="27" y="53"/>
                  </a:lnTo>
                  <a:lnTo>
                    <a:pt x="24" y="53"/>
                  </a:lnTo>
                  <a:lnTo>
                    <a:pt x="21" y="52"/>
                  </a:lnTo>
                  <a:lnTo>
                    <a:pt x="18" y="52"/>
                  </a:lnTo>
                  <a:lnTo>
                    <a:pt x="15" y="51"/>
                  </a:lnTo>
                  <a:lnTo>
                    <a:pt x="12" y="50"/>
                  </a:lnTo>
                  <a:lnTo>
                    <a:pt x="11" y="48"/>
                  </a:lnTo>
                  <a:lnTo>
                    <a:pt x="9" y="46"/>
                  </a:lnTo>
                  <a:lnTo>
                    <a:pt x="9" y="44"/>
                  </a:lnTo>
                  <a:lnTo>
                    <a:pt x="0" y="40"/>
                  </a:lnTo>
                  <a:lnTo>
                    <a:pt x="9" y="43"/>
                  </a:lnTo>
                  <a:lnTo>
                    <a:pt x="12" y="42"/>
                  </a:lnTo>
                  <a:lnTo>
                    <a:pt x="15" y="42"/>
                  </a:lnTo>
                  <a:lnTo>
                    <a:pt x="18" y="42"/>
                  </a:lnTo>
                  <a:lnTo>
                    <a:pt x="21" y="41"/>
                  </a:lnTo>
                  <a:lnTo>
                    <a:pt x="24" y="41"/>
                  </a:lnTo>
                  <a:lnTo>
                    <a:pt x="27" y="40"/>
                  </a:lnTo>
                  <a:lnTo>
                    <a:pt x="30" y="40"/>
                  </a:lnTo>
                  <a:lnTo>
                    <a:pt x="32" y="38"/>
                  </a:lnTo>
                  <a:lnTo>
                    <a:pt x="35" y="38"/>
                  </a:lnTo>
                  <a:lnTo>
                    <a:pt x="38" y="37"/>
                  </a:lnTo>
                  <a:lnTo>
                    <a:pt x="27" y="40"/>
                  </a:lnTo>
                  <a:lnTo>
                    <a:pt x="39" y="36"/>
                  </a:lnTo>
                  <a:lnTo>
                    <a:pt x="39" y="34"/>
                  </a:lnTo>
                  <a:lnTo>
                    <a:pt x="38" y="32"/>
                  </a:lnTo>
                  <a:lnTo>
                    <a:pt x="35" y="31"/>
                  </a:lnTo>
                  <a:lnTo>
                    <a:pt x="34" y="29"/>
                  </a:lnTo>
                  <a:lnTo>
                    <a:pt x="32" y="27"/>
                  </a:lnTo>
                  <a:lnTo>
                    <a:pt x="30" y="25"/>
                  </a:lnTo>
                  <a:lnTo>
                    <a:pt x="29" y="23"/>
                  </a:lnTo>
                  <a:lnTo>
                    <a:pt x="29" y="21"/>
                  </a:lnTo>
                  <a:lnTo>
                    <a:pt x="27" y="19"/>
                  </a:lnTo>
                  <a:lnTo>
                    <a:pt x="26" y="17"/>
                  </a:lnTo>
                  <a:lnTo>
                    <a:pt x="26" y="15"/>
                  </a:lnTo>
                  <a:lnTo>
                    <a:pt x="24" y="13"/>
                  </a:lnTo>
                  <a:lnTo>
                    <a:pt x="24" y="11"/>
                  </a:lnTo>
                  <a:lnTo>
                    <a:pt x="23" y="9"/>
                  </a:lnTo>
                  <a:lnTo>
                    <a:pt x="27" y="4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755" name="Line 42"/>
            <p:cNvSpPr>
              <a:spLocks noChangeShapeType="1"/>
            </p:cNvSpPr>
            <p:nvPr/>
          </p:nvSpPr>
          <p:spPr bwMode="auto">
            <a:xfrm>
              <a:off x="2556" y="1507"/>
              <a:ext cx="133" cy="3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756" name="Oval 43"/>
            <p:cNvSpPr>
              <a:spLocks noChangeArrowheads="1"/>
            </p:cNvSpPr>
            <p:nvPr/>
          </p:nvSpPr>
          <p:spPr bwMode="auto">
            <a:xfrm>
              <a:off x="2120" y="1597"/>
              <a:ext cx="151" cy="6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0757" name="Line 44"/>
            <p:cNvSpPr>
              <a:spLocks noChangeShapeType="1"/>
            </p:cNvSpPr>
            <p:nvPr/>
          </p:nvSpPr>
          <p:spPr bwMode="auto">
            <a:xfrm flipV="1">
              <a:off x="2278" y="1569"/>
              <a:ext cx="131" cy="48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758" name="Freeform 45"/>
            <p:cNvSpPr>
              <a:spLocks/>
            </p:cNvSpPr>
            <p:nvPr/>
          </p:nvSpPr>
          <p:spPr bwMode="auto">
            <a:xfrm>
              <a:off x="2456" y="1543"/>
              <a:ext cx="95" cy="47"/>
            </a:xfrm>
            <a:custGeom>
              <a:avLst/>
              <a:gdLst>
                <a:gd name="T0" fmla="*/ 0 w 71"/>
                <a:gd name="T1" fmla="*/ 11 h 44"/>
                <a:gd name="T2" fmla="*/ 7 w 71"/>
                <a:gd name="T3" fmla="*/ 7 h 44"/>
                <a:gd name="T4" fmla="*/ 12 w 71"/>
                <a:gd name="T5" fmla="*/ 6 h 44"/>
                <a:gd name="T6" fmla="*/ 19 w 71"/>
                <a:gd name="T7" fmla="*/ 4 h 44"/>
                <a:gd name="T8" fmla="*/ 33 w 71"/>
                <a:gd name="T9" fmla="*/ 1 h 44"/>
                <a:gd name="T10" fmla="*/ 45 w 71"/>
                <a:gd name="T11" fmla="*/ 1 h 44"/>
                <a:gd name="T12" fmla="*/ 51 w 71"/>
                <a:gd name="T13" fmla="*/ 1 h 44"/>
                <a:gd name="T14" fmla="*/ 58 w 71"/>
                <a:gd name="T15" fmla="*/ 0 h 44"/>
                <a:gd name="T16" fmla="*/ 63 w 71"/>
                <a:gd name="T17" fmla="*/ 1 h 44"/>
                <a:gd name="T18" fmla="*/ 70 w 71"/>
                <a:gd name="T19" fmla="*/ 4 h 44"/>
                <a:gd name="T20" fmla="*/ 75 w 71"/>
                <a:gd name="T21" fmla="*/ 6 h 44"/>
                <a:gd name="T22" fmla="*/ 79 w 71"/>
                <a:gd name="T23" fmla="*/ 10 h 44"/>
                <a:gd name="T24" fmla="*/ 82 w 71"/>
                <a:gd name="T25" fmla="*/ 12 h 44"/>
                <a:gd name="T26" fmla="*/ 87 w 71"/>
                <a:gd name="T27" fmla="*/ 14 h 44"/>
                <a:gd name="T28" fmla="*/ 87 w 71"/>
                <a:gd name="T29" fmla="*/ 17 h 44"/>
                <a:gd name="T30" fmla="*/ 91 w 71"/>
                <a:gd name="T31" fmla="*/ 20 h 44"/>
                <a:gd name="T32" fmla="*/ 94 w 71"/>
                <a:gd name="T33" fmla="*/ 24 h 44"/>
                <a:gd name="T34" fmla="*/ 94 w 71"/>
                <a:gd name="T35" fmla="*/ 26 h 44"/>
                <a:gd name="T36" fmla="*/ 94 w 71"/>
                <a:gd name="T37" fmla="*/ 29 h 44"/>
                <a:gd name="T38" fmla="*/ 94 w 71"/>
                <a:gd name="T39" fmla="*/ 32 h 44"/>
                <a:gd name="T40" fmla="*/ 94 w 71"/>
                <a:gd name="T41" fmla="*/ 35 h 44"/>
                <a:gd name="T42" fmla="*/ 87 w 71"/>
                <a:gd name="T43" fmla="*/ 36 h 44"/>
                <a:gd name="T44" fmla="*/ 84 w 71"/>
                <a:gd name="T45" fmla="*/ 40 h 44"/>
                <a:gd name="T46" fmla="*/ 79 w 71"/>
                <a:gd name="T47" fmla="*/ 42 h 44"/>
                <a:gd name="T48" fmla="*/ 72 w 71"/>
                <a:gd name="T49" fmla="*/ 43 h 44"/>
                <a:gd name="T50" fmla="*/ 67 w 71"/>
                <a:gd name="T51" fmla="*/ 43 h 44"/>
                <a:gd name="T52" fmla="*/ 60 w 71"/>
                <a:gd name="T53" fmla="*/ 45 h 44"/>
                <a:gd name="T54" fmla="*/ 55 w 71"/>
                <a:gd name="T55" fmla="*/ 46 h 44"/>
                <a:gd name="T56" fmla="*/ 48 w 71"/>
                <a:gd name="T57" fmla="*/ 46 h 44"/>
                <a:gd name="T58" fmla="*/ 0 w 71"/>
                <a:gd name="T59" fmla="*/ 11 h 4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1" h="44">
                  <a:moveTo>
                    <a:pt x="0" y="10"/>
                  </a:moveTo>
                  <a:lnTo>
                    <a:pt x="5" y="7"/>
                  </a:lnTo>
                  <a:lnTo>
                    <a:pt x="9" y="6"/>
                  </a:lnTo>
                  <a:lnTo>
                    <a:pt x="14" y="4"/>
                  </a:lnTo>
                  <a:lnTo>
                    <a:pt x="25" y="1"/>
                  </a:lnTo>
                  <a:lnTo>
                    <a:pt x="34" y="1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7" y="1"/>
                  </a:lnTo>
                  <a:lnTo>
                    <a:pt x="52" y="4"/>
                  </a:lnTo>
                  <a:lnTo>
                    <a:pt x="56" y="6"/>
                  </a:lnTo>
                  <a:lnTo>
                    <a:pt x="59" y="9"/>
                  </a:lnTo>
                  <a:lnTo>
                    <a:pt x="61" y="11"/>
                  </a:lnTo>
                  <a:lnTo>
                    <a:pt x="65" y="13"/>
                  </a:lnTo>
                  <a:lnTo>
                    <a:pt x="65" y="16"/>
                  </a:lnTo>
                  <a:lnTo>
                    <a:pt x="68" y="19"/>
                  </a:lnTo>
                  <a:lnTo>
                    <a:pt x="70" y="22"/>
                  </a:lnTo>
                  <a:lnTo>
                    <a:pt x="70" y="24"/>
                  </a:lnTo>
                  <a:lnTo>
                    <a:pt x="70" y="27"/>
                  </a:lnTo>
                  <a:lnTo>
                    <a:pt x="70" y="30"/>
                  </a:lnTo>
                  <a:lnTo>
                    <a:pt x="70" y="33"/>
                  </a:lnTo>
                  <a:lnTo>
                    <a:pt x="65" y="34"/>
                  </a:lnTo>
                  <a:lnTo>
                    <a:pt x="63" y="37"/>
                  </a:lnTo>
                  <a:lnTo>
                    <a:pt x="59" y="39"/>
                  </a:lnTo>
                  <a:lnTo>
                    <a:pt x="54" y="40"/>
                  </a:lnTo>
                  <a:lnTo>
                    <a:pt x="50" y="40"/>
                  </a:lnTo>
                  <a:lnTo>
                    <a:pt x="45" y="42"/>
                  </a:lnTo>
                  <a:lnTo>
                    <a:pt x="41" y="43"/>
                  </a:lnTo>
                  <a:lnTo>
                    <a:pt x="36" y="43"/>
                  </a:lnTo>
                  <a:lnTo>
                    <a:pt x="0" y="10"/>
                  </a:lnTo>
                </a:path>
              </a:pathLst>
            </a:custGeom>
            <a:solidFill>
              <a:srgbClr val="33CC33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759" name="Freeform 46"/>
            <p:cNvSpPr>
              <a:spLocks/>
            </p:cNvSpPr>
            <p:nvPr/>
          </p:nvSpPr>
          <p:spPr bwMode="auto">
            <a:xfrm>
              <a:off x="2444" y="1623"/>
              <a:ext cx="75" cy="35"/>
            </a:xfrm>
            <a:custGeom>
              <a:avLst/>
              <a:gdLst>
                <a:gd name="T0" fmla="*/ 0 w 89"/>
                <a:gd name="T1" fmla="*/ 9 h 51"/>
                <a:gd name="T2" fmla="*/ 9 w 89"/>
                <a:gd name="T3" fmla="*/ 6 h 51"/>
                <a:gd name="T4" fmla="*/ 13 w 89"/>
                <a:gd name="T5" fmla="*/ 5 h 51"/>
                <a:gd name="T6" fmla="*/ 17 w 89"/>
                <a:gd name="T7" fmla="*/ 4 h 51"/>
                <a:gd name="T8" fmla="*/ 21 w 89"/>
                <a:gd name="T9" fmla="*/ 3 h 51"/>
                <a:gd name="T10" fmla="*/ 24 w 89"/>
                <a:gd name="T11" fmla="*/ 2 h 51"/>
                <a:gd name="T12" fmla="*/ 29 w 89"/>
                <a:gd name="T13" fmla="*/ 1 h 51"/>
                <a:gd name="T14" fmla="*/ 32 w 89"/>
                <a:gd name="T15" fmla="*/ 0 h 51"/>
                <a:gd name="T16" fmla="*/ 40 w 89"/>
                <a:gd name="T17" fmla="*/ 0 h 51"/>
                <a:gd name="T18" fmla="*/ 44 w 89"/>
                <a:gd name="T19" fmla="*/ 0 h 51"/>
                <a:gd name="T20" fmla="*/ 47 w 89"/>
                <a:gd name="T21" fmla="*/ 0 h 51"/>
                <a:gd name="T22" fmla="*/ 51 w 89"/>
                <a:gd name="T23" fmla="*/ 2 h 51"/>
                <a:gd name="T24" fmla="*/ 55 w 89"/>
                <a:gd name="T25" fmla="*/ 4 h 51"/>
                <a:gd name="T26" fmla="*/ 57 w 89"/>
                <a:gd name="T27" fmla="*/ 6 h 51"/>
                <a:gd name="T28" fmla="*/ 61 w 89"/>
                <a:gd name="T29" fmla="*/ 8 h 51"/>
                <a:gd name="T30" fmla="*/ 62 w 89"/>
                <a:gd name="T31" fmla="*/ 10 h 51"/>
                <a:gd name="T32" fmla="*/ 67 w 89"/>
                <a:gd name="T33" fmla="*/ 11 h 51"/>
                <a:gd name="T34" fmla="*/ 68 w 89"/>
                <a:gd name="T35" fmla="*/ 13 h 51"/>
                <a:gd name="T36" fmla="*/ 72 w 89"/>
                <a:gd name="T37" fmla="*/ 14 h 51"/>
                <a:gd name="T38" fmla="*/ 74 w 89"/>
                <a:gd name="T39" fmla="*/ 16 h 51"/>
                <a:gd name="T40" fmla="*/ 70 w 89"/>
                <a:gd name="T41" fmla="*/ 18 h 51"/>
                <a:gd name="T42" fmla="*/ 67 w 89"/>
                <a:gd name="T43" fmla="*/ 18 h 51"/>
                <a:gd name="T44" fmla="*/ 62 w 89"/>
                <a:gd name="T45" fmla="*/ 19 h 51"/>
                <a:gd name="T46" fmla="*/ 61 w 89"/>
                <a:gd name="T47" fmla="*/ 21 h 51"/>
                <a:gd name="T48" fmla="*/ 61 w 89"/>
                <a:gd name="T49" fmla="*/ 23 h 51"/>
                <a:gd name="T50" fmla="*/ 61 w 89"/>
                <a:gd name="T51" fmla="*/ 25 h 51"/>
                <a:gd name="T52" fmla="*/ 57 w 89"/>
                <a:gd name="T53" fmla="*/ 28 h 51"/>
                <a:gd name="T54" fmla="*/ 57 w 89"/>
                <a:gd name="T55" fmla="*/ 30 h 51"/>
                <a:gd name="T56" fmla="*/ 55 w 89"/>
                <a:gd name="T57" fmla="*/ 32 h 51"/>
                <a:gd name="T58" fmla="*/ 51 w 89"/>
                <a:gd name="T59" fmla="*/ 32 h 51"/>
                <a:gd name="T60" fmla="*/ 47 w 89"/>
                <a:gd name="T61" fmla="*/ 32 h 51"/>
                <a:gd name="T62" fmla="*/ 40 w 89"/>
                <a:gd name="T63" fmla="*/ 34 h 51"/>
                <a:gd name="T64" fmla="*/ 32 w 89"/>
                <a:gd name="T65" fmla="*/ 34 h 51"/>
                <a:gd name="T66" fmla="*/ 29 w 89"/>
                <a:gd name="T67" fmla="*/ 34 h 51"/>
                <a:gd name="T68" fmla="*/ 24 w 89"/>
                <a:gd name="T69" fmla="*/ 34 h 51"/>
                <a:gd name="T70" fmla="*/ 21 w 89"/>
                <a:gd name="T71" fmla="*/ 34 h 51"/>
                <a:gd name="T72" fmla="*/ 17 w 89"/>
                <a:gd name="T73" fmla="*/ 34 h 51"/>
                <a:gd name="T74" fmla="*/ 13 w 89"/>
                <a:gd name="T75" fmla="*/ 34 h 51"/>
                <a:gd name="T76" fmla="*/ 9 w 89"/>
                <a:gd name="T77" fmla="*/ 34 h 51"/>
                <a:gd name="T78" fmla="*/ 9 w 89"/>
                <a:gd name="T79" fmla="*/ 32 h 51"/>
                <a:gd name="T80" fmla="*/ 9 w 89"/>
                <a:gd name="T81" fmla="*/ 30 h 51"/>
                <a:gd name="T82" fmla="*/ 9 w 89"/>
                <a:gd name="T83" fmla="*/ 27 h 51"/>
                <a:gd name="T84" fmla="*/ 12 w 89"/>
                <a:gd name="T85" fmla="*/ 25 h 51"/>
                <a:gd name="T86" fmla="*/ 12 w 89"/>
                <a:gd name="T87" fmla="*/ 23 h 51"/>
                <a:gd name="T88" fmla="*/ 13 w 89"/>
                <a:gd name="T89" fmla="*/ 21 h 51"/>
                <a:gd name="T90" fmla="*/ 15 w 89"/>
                <a:gd name="T91" fmla="*/ 20 h 51"/>
                <a:gd name="T92" fmla="*/ 17 w 89"/>
                <a:gd name="T93" fmla="*/ 18 h 51"/>
                <a:gd name="T94" fmla="*/ 21 w 89"/>
                <a:gd name="T95" fmla="*/ 16 h 51"/>
                <a:gd name="T96" fmla="*/ 21 w 89"/>
                <a:gd name="T97" fmla="*/ 14 h 51"/>
                <a:gd name="T98" fmla="*/ 21 w 89"/>
                <a:gd name="T99" fmla="*/ 13 h 51"/>
                <a:gd name="T100" fmla="*/ 19 w 89"/>
                <a:gd name="T101" fmla="*/ 11 h 51"/>
                <a:gd name="T102" fmla="*/ 17 w 89"/>
                <a:gd name="T103" fmla="*/ 9 h 51"/>
                <a:gd name="T104" fmla="*/ 13 w 89"/>
                <a:gd name="T105" fmla="*/ 10 h 51"/>
                <a:gd name="T106" fmla="*/ 9 w 89"/>
                <a:gd name="T107" fmla="*/ 10 h 51"/>
                <a:gd name="T108" fmla="*/ 6 w 89"/>
                <a:gd name="T109" fmla="*/ 11 h 51"/>
                <a:gd name="T110" fmla="*/ 0 w 89"/>
                <a:gd name="T111" fmla="*/ 9 h 5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89" h="51">
                  <a:moveTo>
                    <a:pt x="0" y="13"/>
                  </a:moveTo>
                  <a:lnTo>
                    <a:pt x="11" y="9"/>
                  </a:lnTo>
                  <a:lnTo>
                    <a:pt x="16" y="7"/>
                  </a:lnTo>
                  <a:lnTo>
                    <a:pt x="20" y="6"/>
                  </a:lnTo>
                  <a:lnTo>
                    <a:pt x="25" y="4"/>
                  </a:lnTo>
                  <a:lnTo>
                    <a:pt x="29" y="3"/>
                  </a:lnTo>
                  <a:lnTo>
                    <a:pt x="34" y="1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1" y="3"/>
                  </a:lnTo>
                  <a:lnTo>
                    <a:pt x="65" y="6"/>
                  </a:lnTo>
                  <a:lnTo>
                    <a:pt x="68" y="9"/>
                  </a:lnTo>
                  <a:lnTo>
                    <a:pt x="72" y="11"/>
                  </a:lnTo>
                  <a:lnTo>
                    <a:pt x="74" y="14"/>
                  </a:lnTo>
                  <a:lnTo>
                    <a:pt x="79" y="16"/>
                  </a:lnTo>
                  <a:lnTo>
                    <a:pt x="81" y="19"/>
                  </a:lnTo>
                  <a:lnTo>
                    <a:pt x="86" y="21"/>
                  </a:lnTo>
                  <a:lnTo>
                    <a:pt x="88" y="24"/>
                  </a:lnTo>
                  <a:lnTo>
                    <a:pt x="83" y="26"/>
                  </a:lnTo>
                  <a:lnTo>
                    <a:pt x="79" y="26"/>
                  </a:lnTo>
                  <a:lnTo>
                    <a:pt x="74" y="27"/>
                  </a:lnTo>
                  <a:lnTo>
                    <a:pt x="72" y="30"/>
                  </a:lnTo>
                  <a:lnTo>
                    <a:pt x="72" y="33"/>
                  </a:lnTo>
                  <a:lnTo>
                    <a:pt x="72" y="36"/>
                  </a:lnTo>
                  <a:lnTo>
                    <a:pt x="68" y="41"/>
                  </a:lnTo>
                  <a:lnTo>
                    <a:pt x="68" y="44"/>
                  </a:lnTo>
                  <a:lnTo>
                    <a:pt x="65" y="47"/>
                  </a:lnTo>
                  <a:lnTo>
                    <a:pt x="61" y="47"/>
                  </a:lnTo>
                  <a:lnTo>
                    <a:pt x="56" y="47"/>
                  </a:lnTo>
                  <a:lnTo>
                    <a:pt x="47" y="50"/>
                  </a:lnTo>
                  <a:lnTo>
                    <a:pt x="38" y="50"/>
                  </a:lnTo>
                  <a:lnTo>
                    <a:pt x="34" y="50"/>
                  </a:lnTo>
                  <a:lnTo>
                    <a:pt x="29" y="50"/>
                  </a:lnTo>
                  <a:lnTo>
                    <a:pt x="25" y="50"/>
                  </a:lnTo>
                  <a:lnTo>
                    <a:pt x="20" y="50"/>
                  </a:lnTo>
                  <a:lnTo>
                    <a:pt x="16" y="50"/>
                  </a:lnTo>
                  <a:lnTo>
                    <a:pt x="11" y="49"/>
                  </a:lnTo>
                  <a:lnTo>
                    <a:pt x="11" y="46"/>
                  </a:lnTo>
                  <a:lnTo>
                    <a:pt x="11" y="43"/>
                  </a:lnTo>
                  <a:lnTo>
                    <a:pt x="11" y="40"/>
                  </a:lnTo>
                  <a:lnTo>
                    <a:pt x="14" y="37"/>
                  </a:lnTo>
                  <a:lnTo>
                    <a:pt x="14" y="34"/>
                  </a:lnTo>
                  <a:lnTo>
                    <a:pt x="16" y="31"/>
                  </a:lnTo>
                  <a:lnTo>
                    <a:pt x="18" y="29"/>
                  </a:lnTo>
                  <a:lnTo>
                    <a:pt x="20" y="26"/>
                  </a:lnTo>
                  <a:lnTo>
                    <a:pt x="25" y="24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3" y="16"/>
                  </a:lnTo>
                  <a:lnTo>
                    <a:pt x="20" y="13"/>
                  </a:lnTo>
                  <a:lnTo>
                    <a:pt x="16" y="14"/>
                  </a:lnTo>
                  <a:lnTo>
                    <a:pt x="11" y="14"/>
                  </a:lnTo>
                  <a:lnTo>
                    <a:pt x="7" y="16"/>
                  </a:lnTo>
                  <a:lnTo>
                    <a:pt x="0" y="13"/>
                  </a:lnTo>
                </a:path>
              </a:pathLst>
            </a:custGeom>
            <a:solidFill>
              <a:srgbClr val="C40000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760" name="Freeform 47"/>
            <p:cNvSpPr>
              <a:spLocks/>
            </p:cNvSpPr>
            <p:nvPr/>
          </p:nvSpPr>
          <p:spPr bwMode="auto">
            <a:xfrm>
              <a:off x="2426" y="1712"/>
              <a:ext cx="69" cy="37"/>
            </a:xfrm>
            <a:custGeom>
              <a:avLst/>
              <a:gdLst>
                <a:gd name="T0" fmla="*/ 15 w 82"/>
                <a:gd name="T1" fmla="*/ 3 h 54"/>
                <a:gd name="T2" fmla="*/ 20 w 82"/>
                <a:gd name="T3" fmla="*/ 1 h 54"/>
                <a:gd name="T4" fmla="*/ 28 w 82"/>
                <a:gd name="T5" fmla="*/ 1 h 54"/>
                <a:gd name="T6" fmla="*/ 33 w 82"/>
                <a:gd name="T7" fmla="*/ 0 h 54"/>
                <a:gd name="T8" fmla="*/ 38 w 82"/>
                <a:gd name="T9" fmla="*/ 1 h 54"/>
                <a:gd name="T10" fmla="*/ 43 w 82"/>
                <a:gd name="T11" fmla="*/ 2 h 54"/>
                <a:gd name="T12" fmla="*/ 48 w 82"/>
                <a:gd name="T13" fmla="*/ 3 h 54"/>
                <a:gd name="T14" fmla="*/ 53 w 82"/>
                <a:gd name="T15" fmla="*/ 4 h 54"/>
                <a:gd name="T16" fmla="*/ 58 w 82"/>
                <a:gd name="T17" fmla="*/ 6 h 54"/>
                <a:gd name="T18" fmla="*/ 63 w 82"/>
                <a:gd name="T19" fmla="*/ 8 h 54"/>
                <a:gd name="T20" fmla="*/ 66 w 82"/>
                <a:gd name="T21" fmla="*/ 11 h 54"/>
                <a:gd name="T22" fmla="*/ 66 w 82"/>
                <a:gd name="T23" fmla="*/ 14 h 54"/>
                <a:gd name="T24" fmla="*/ 68 w 82"/>
                <a:gd name="T25" fmla="*/ 16 h 54"/>
                <a:gd name="T26" fmla="*/ 68 w 82"/>
                <a:gd name="T27" fmla="*/ 19 h 54"/>
                <a:gd name="T28" fmla="*/ 68 w 82"/>
                <a:gd name="T29" fmla="*/ 22 h 54"/>
                <a:gd name="T30" fmla="*/ 66 w 82"/>
                <a:gd name="T31" fmla="*/ 25 h 54"/>
                <a:gd name="T32" fmla="*/ 65 w 82"/>
                <a:gd name="T33" fmla="*/ 27 h 54"/>
                <a:gd name="T34" fmla="*/ 61 w 82"/>
                <a:gd name="T35" fmla="*/ 29 h 54"/>
                <a:gd name="T36" fmla="*/ 56 w 82"/>
                <a:gd name="T37" fmla="*/ 32 h 54"/>
                <a:gd name="T38" fmla="*/ 50 w 82"/>
                <a:gd name="T39" fmla="*/ 33 h 54"/>
                <a:gd name="T40" fmla="*/ 45 w 82"/>
                <a:gd name="T41" fmla="*/ 34 h 54"/>
                <a:gd name="T42" fmla="*/ 40 w 82"/>
                <a:gd name="T43" fmla="*/ 35 h 54"/>
                <a:gd name="T44" fmla="*/ 35 w 82"/>
                <a:gd name="T45" fmla="*/ 36 h 54"/>
                <a:gd name="T46" fmla="*/ 30 w 82"/>
                <a:gd name="T47" fmla="*/ 36 h 54"/>
                <a:gd name="T48" fmla="*/ 25 w 82"/>
                <a:gd name="T49" fmla="*/ 36 h 54"/>
                <a:gd name="T50" fmla="*/ 20 w 82"/>
                <a:gd name="T51" fmla="*/ 36 h 54"/>
                <a:gd name="T52" fmla="*/ 15 w 82"/>
                <a:gd name="T53" fmla="*/ 36 h 54"/>
                <a:gd name="T54" fmla="*/ 10 w 82"/>
                <a:gd name="T55" fmla="*/ 34 h 54"/>
                <a:gd name="T56" fmla="*/ 8 w 82"/>
                <a:gd name="T57" fmla="*/ 32 h 54"/>
                <a:gd name="T58" fmla="*/ 0 w 82"/>
                <a:gd name="T59" fmla="*/ 27 h 54"/>
                <a:gd name="T60" fmla="*/ 10 w 82"/>
                <a:gd name="T61" fmla="*/ 29 h 54"/>
                <a:gd name="T62" fmla="*/ 15 w 82"/>
                <a:gd name="T63" fmla="*/ 29 h 54"/>
                <a:gd name="T64" fmla="*/ 20 w 82"/>
                <a:gd name="T65" fmla="*/ 28 h 54"/>
                <a:gd name="T66" fmla="*/ 25 w 82"/>
                <a:gd name="T67" fmla="*/ 27 h 54"/>
                <a:gd name="T68" fmla="*/ 29 w 82"/>
                <a:gd name="T69" fmla="*/ 26 h 54"/>
                <a:gd name="T70" fmla="*/ 23 w 82"/>
                <a:gd name="T71" fmla="*/ 27 h 54"/>
                <a:gd name="T72" fmla="*/ 33 w 82"/>
                <a:gd name="T73" fmla="*/ 23 h 54"/>
                <a:gd name="T74" fmla="*/ 29 w 82"/>
                <a:gd name="T75" fmla="*/ 21 h 54"/>
                <a:gd name="T76" fmla="*/ 27 w 82"/>
                <a:gd name="T77" fmla="*/ 19 h 54"/>
                <a:gd name="T78" fmla="*/ 24 w 82"/>
                <a:gd name="T79" fmla="*/ 16 h 54"/>
                <a:gd name="T80" fmla="*/ 23 w 82"/>
                <a:gd name="T81" fmla="*/ 13 h 54"/>
                <a:gd name="T82" fmla="*/ 21 w 82"/>
                <a:gd name="T83" fmla="*/ 10 h 54"/>
                <a:gd name="T84" fmla="*/ 20 w 82"/>
                <a:gd name="T85" fmla="*/ 8 h 54"/>
                <a:gd name="T86" fmla="*/ 23 w 82"/>
                <a:gd name="T87" fmla="*/ 3 h 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2" h="54">
                  <a:moveTo>
                    <a:pt x="27" y="4"/>
                  </a:moveTo>
                  <a:lnTo>
                    <a:pt x="18" y="5"/>
                  </a:lnTo>
                  <a:lnTo>
                    <a:pt x="21" y="3"/>
                  </a:lnTo>
                  <a:lnTo>
                    <a:pt x="24" y="2"/>
                  </a:lnTo>
                  <a:lnTo>
                    <a:pt x="27" y="1"/>
                  </a:lnTo>
                  <a:lnTo>
                    <a:pt x="33" y="1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5" y="1"/>
                  </a:lnTo>
                  <a:lnTo>
                    <a:pt x="48" y="2"/>
                  </a:lnTo>
                  <a:lnTo>
                    <a:pt x="51" y="3"/>
                  </a:lnTo>
                  <a:lnTo>
                    <a:pt x="54" y="4"/>
                  </a:lnTo>
                  <a:lnTo>
                    <a:pt x="57" y="5"/>
                  </a:lnTo>
                  <a:lnTo>
                    <a:pt x="60" y="6"/>
                  </a:lnTo>
                  <a:lnTo>
                    <a:pt x="63" y="6"/>
                  </a:lnTo>
                  <a:lnTo>
                    <a:pt x="66" y="7"/>
                  </a:lnTo>
                  <a:lnTo>
                    <a:pt x="69" y="9"/>
                  </a:lnTo>
                  <a:lnTo>
                    <a:pt x="72" y="10"/>
                  </a:lnTo>
                  <a:lnTo>
                    <a:pt x="75" y="12"/>
                  </a:lnTo>
                  <a:lnTo>
                    <a:pt x="77" y="14"/>
                  </a:lnTo>
                  <a:lnTo>
                    <a:pt x="78" y="16"/>
                  </a:lnTo>
                  <a:lnTo>
                    <a:pt x="79" y="18"/>
                  </a:lnTo>
                  <a:lnTo>
                    <a:pt x="79" y="20"/>
                  </a:lnTo>
                  <a:lnTo>
                    <a:pt x="81" y="22"/>
                  </a:lnTo>
                  <a:lnTo>
                    <a:pt x="81" y="24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1" y="30"/>
                  </a:lnTo>
                  <a:lnTo>
                    <a:pt x="81" y="32"/>
                  </a:lnTo>
                  <a:lnTo>
                    <a:pt x="81" y="34"/>
                  </a:lnTo>
                  <a:lnTo>
                    <a:pt x="79" y="36"/>
                  </a:lnTo>
                  <a:lnTo>
                    <a:pt x="79" y="38"/>
                  </a:lnTo>
                  <a:lnTo>
                    <a:pt x="77" y="39"/>
                  </a:lnTo>
                  <a:lnTo>
                    <a:pt x="75" y="41"/>
                  </a:lnTo>
                  <a:lnTo>
                    <a:pt x="72" y="43"/>
                  </a:lnTo>
                  <a:lnTo>
                    <a:pt x="69" y="45"/>
                  </a:lnTo>
                  <a:lnTo>
                    <a:pt x="66" y="46"/>
                  </a:lnTo>
                  <a:lnTo>
                    <a:pt x="63" y="46"/>
                  </a:lnTo>
                  <a:lnTo>
                    <a:pt x="60" y="48"/>
                  </a:lnTo>
                  <a:lnTo>
                    <a:pt x="57" y="49"/>
                  </a:lnTo>
                  <a:lnTo>
                    <a:pt x="54" y="50"/>
                  </a:lnTo>
                  <a:lnTo>
                    <a:pt x="51" y="51"/>
                  </a:lnTo>
                  <a:lnTo>
                    <a:pt x="48" y="51"/>
                  </a:lnTo>
                  <a:lnTo>
                    <a:pt x="45" y="51"/>
                  </a:lnTo>
                  <a:lnTo>
                    <a:pt x="42" y="52"/>
                  </a:lnTo>
                  <a:lnTo>
                    <a:pt x="39" y="52"/>
                  </a:lnTo>
                  <a:lnTo>
                    <a:pt x="36" y="52"/>
                  </a:lnTo>
                  <a:lnTo>
                    <a:pt x="33" y="52"/>
                  </a:lnTo>
                  <a:lnTo>
                    <a:pt x="30" y="53"/>
                  </a:lnTo>
                  <a:lnTo>
                    <a:pt x="27" y="53"/>
                  </a:lnTo>
                  <a:lnTo>
                    <a:pt x="24" y="53"/>
                  </a:lnTo>
                  <a:lnTo>
                    <a:pt x="21" y="52"/>
                  </a:lnTo>
                  <a:lnTo>
                    <a:pt x="18" y="52"/>
                  </a:lnTo>
                  <a:lnTo>
                    <a:pt x="15" y="51"/>
                  </a:lnTo>
                  <a:lnTo>
                    <a:pt x="12" y="50"/>
                  </a:lnTo>
                  <a:lnTo>
                    <a:pt x="11" y="48"/>
                  </a:lnTo>
                  <a:lnTo>
                    <a:pt x="9" y="46"/>
                  </a:lnTo>
                  <a:lnTo>
                    <a:pt x="9" y="44"/>
                  </a:lnTo>
                  <a:lnTo>
                    <a:pt x="0" y="40"/>
                  </a:lnTo>
                  <a:lnTo>
                    <a:pt x="9" y="43"/>
                  </a:lnTo>
                  <a:lnTo>
                    <a:pt x="12" y="42"/>
                  </a:lnTo>
                  <a:lnTo>
                    <a:pt x="15" y="42"/>
                  </a:lnTo>
                  <a:lnTo>
                    <a:pt x="18" y="42"/>
                  </a:lnTo>
                  <a:lnTo>
                    <a:pt x="21" y="41"/>
                  </a:lnTo>
                  <a:lnTo>
                    <a:pt x="24" y="41"/>
                  </a:lnTo>
                  <a:lnTo>
                    <a:pt x="27" y="40"/>
                  </a:lnTo>
                  <a:lnTo>
                    <a:pt x="30" y="40"/>
                  </a:lnTo>
                  <a:lnTo>
                    <a:pt x="32" y="38"/>
                  </a:lnTo>
                  <a:lnTo>
                    <a:pt x="34" y="38"/>
                  </a:lnTo>
                  <a:lnTo>
                    <a:pt x="38" y="37"/>
                  </a:lnTo>
                  <a:lnTo>
                    <a:pt x="27" y="40"/>
                  </a:lnTo>
                  <a:lnTo>
                    <a:pt x="39" y="36"/>
                  </a:lnTo>
                  <a:lnTo>
                    <a:pt x="39" y="34"/>
                  </a:lnTo>
                  <a:lnTo>
                    <a:pt x="38" y="32"/>
                  </a:lnTo>
                  <a:lnTo>
                    <a:pt x="34" y="31"/>
                  </a:lnTo>
                  <a:lnTo>
                    <a:pt x="33" y="29"/>
                  </a:lnTo>
                  <a:lnTo>
                    <a:pt x="32" y="27"/>
                  </a:lnTo>
                  <a:lnTo>
                    <a:pt x="30" y="25"/>
                  </a:lnTo>
                  <a:lnTo>
                    <a:pt x="29" y="23"/>
                  </a:lnTo>
                  <a:lnTo>
                    <a:pt x="29" y="21"/>
                  </a:lnTo>
                  <a:lnTo>
                    <a:pt x="27" y="19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4" y="13"/>
                  </a:lnTo>
                  <a:lnTo>
                    <a:pt x="24" y="11"/>
                  </a:lnTo>
                  <a:lnTo>
                    <a:pt x="23" y="9"/>
                  </a:lnTo>
                  <a:lnTo>
                    <a:pt x="27" y="4"/>
                  </a:lnTo>
                </a:path>
              </a:pathLst>
            </a:custGeom>
            <a:solidFill>
              <a:srgbClr val="0000A8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761" name="Line 48"/>
            <p:cNvSpPr>
              <a:spLocks noChangeShapeType="1"/>
            </p:cNvSpPr>
            <p:nvPr/>
          </p:nvSpPr>
          <p:spPr bwMode="auto">
            <a:xfrm>
              <a:off x="2324" y="1642"/>
              <a:ext cx="85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762" name="Line 49"/>
            <p:cNvSpPr>
              <a:spLocks noChangeShapeType="1"/>
            </p:cNvSpPr>
            <p:nvPr/>
          </p:nvSpPr>
          <p:spPr bwMode="auto">
            <a:xfrm>
              <a:off x="2278" y="1681"/>
              <a:ext cx="131" cy="3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763" name="AutoShape 50"/>
            <p:cNvSpPr>
              <a:spLocks noChangeArrowheads="1"/>
            </p:cNvSpPr>
            <p:nvPr/>
          </p:nvSpPr>
          <p:spPr bwMode="auto">
            <a:xfrm flipH="1">
              <a:off x="4256" y="1541"/>
              <a:ext cx="41" cy="204"/>
            </a:xfrm>
            <a:prstGeom prst="octagon">
              <a:avLst>
                <a:gd name="adj" fmla="val 35412"/>
              </a:avLst>
            </a:prstGeom>
            <a:solidFill>
              <a:srgbClr val="7144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0764" name="Line 51"/>
            <p:cNvSpPr>
              <a:spLocks noChangeShapeType="1"/>
            </p:cNvSpPr>
            <p:nvPr/>
          </p:nvSpPr>
          <p:spPr bwMode="auto">
            <a:xfrm>
              <a:off x="4419" y="1715"/>
              <a:ext cx="65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765" name="Line 52"/>
            <p:cNvSpPr>
              <a:spLocks noChangeShapeType="1"/>
            </p:cNvSpPr>
            <p:nvPr/>
          </p:nvSpPr>
          <p:spPr bwMode="auto">
            <a:xfrm>
              <a:off x="4664" y="1477"/>
              <a:ext cx="0" cy="23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766" name="Line 53"/>
            <p:cNvSpPr>
              <a:spLocks noChangeShapeType="1"/>
            </p:cNvSpPr>
            <p:nvPr/>
          </p:nvSpPr>
          <p:spPr bwMode="auto">
            <a:xfrm>
              <a:off x="4787" y="1715"/>
              <a:ext cx="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767" name="Oval 54"/>
            <p:cNvSpPr>
              <a:spLocks noChangeArrowheads="1"/>
            </p:cNvSpPr>
            <p:nvPr/>
          </p:nvSpPr>
          <p:spPr bwMode="auto">
            <a:xfrm>
              <a:off x="4583" y="1749"/>
              <a:ext cx="150" cy="6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0768" name="Line 55"/>
            <p:cNvSpPr>
              <a:spLocks noChangeShapeType="1"/>
            </p:cNvSpPr>
            <p:nvPr/>
          </p:nvSpPr>
          <p:spPr bwMode="auto">
            <a:xfrm flipH="1">
              <a:off x="2747" y="1389"/>
              <a:ext cx="366" cy="479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769" name="Freeform 56"/>
            <p:cNvSpPr>
              <a:spLocks/>
            </p:cNvSpPr>
            <p:nvPr/>
          </p:nvSpPr>
          <p:spPr bwMode="auto">
            <a:xfrm>
              <a:off x="3416" y="1566"/>
              <a:ext cx="96" cy="47"/>
            </a:xfrm>
            <a:custGeom>
              <a:avLst/>
              <a:gdLst>
                <a:gd name="T0" fmla="*/ 0 w 71"/>
                <a:gd name="T1" fmla="*/ 11 h 44"/>
                <a:gd name="T2" fmla="*/ 7 w 71"/>
                <a:gd name="T3" fmla="*/ 7 h 44"/>
                <a:gd name="T4" fmla="*/ 12 w 71"/>
                <a:gd name="T5" fmla="*/ 6 h 44"/>
                <a:gd name="T6" fmla="*/ 19 w 71"/>
                <a:gd name="T7" fmla="*/ 4 h 44"/>
                <a:gd name="T8" fmla="*/ 34 w 71"/>
                <a:gd name="T9" fmla="*/ 1 h 44"/>
                <a:gd name="T10" fmla="*/ 46 w 71"/>
                <a:gd name="T11" fmla="*/ 1 h 44"/>
                <a:gd name="T12" fmla="*/ 51 w 71"/>
                <a:gd name="T13" fmla="*/ 1 h 44"/>
                <a:gd name="T14" fmla="*/ 58 w 71"/>
                <a:gd name="T15" fmla="*/ 0 h 44"/>
                <a:gd name="T16" fmla="*/ 64 w 71"/>
                <a:gd name="T17" fmla="*/ 1 h 44"/>
                <a:gd name="T18" fmla="*/ 70 w 71"/>
                <a:gd name="T19" fmla="*/ 4 h 44"/>
                <a:gd name="T20" fmla="*/ 76 w 71"/>
                <a:gd name="T21" fmla="*/ 6 h 44"/>
                <a:gd name="T22" fmla="*/ 80 w 71"/>
                <a:gd name="T23" fmla="*/ 10 h 44"/>
                <a:gd name="T24" fmla="*/ 82 w 71"/>
                <a:gd name="T25" fmla="*/ 12 h 44"/>
                <a:gd name="T26" fmla="*/ 88 w 71"/>
                <a:gd name="T27" fmla="*/ 14 h 44"/>
                <a:gd name="T28" fmla="*/ 88 w 71"/>
                <a:gd name="T29" fmla="*/ 17 h 44"/>
                <a:gd name="T30" fmla="*/ 92 w 71"/>
                <a:gd name="T31" fmla="*/ 20 h 44"/>
                <a:gd name="T32" fmla="*/ 95 w 71"/>
                <a:gd name="T33" fmla="*/ 24 h 44"/>
                <a:gd name="T34" fmla="*/ 95 w 71"/>
                <a:gd name="T35" fmla="*/ 26 h 44"/>
                <a:gd name="T36" fmla="*/ 95 w 71"/>
                <a:gd name="T37" fmla="*/ 29 h 44"/>
                <a:gd name="T38" fmla="*/ 95 w 71"/>
                <a:gd name="T39" fmla="*/ 32 h 44"/>
                <a:gd name="T40" fmla="*/ 95 w 71"/>
                <a:gd name="T41" fmla="*/ 35 h 44"/>
                <a:gd name="T42" fmla="*/ 88 w 71"/>
                <a:gd name="T43" fmla="*/ 36 h 44"/>
                <a:gd name="T44" fmla="*/ 85 w 71"/>
                <a:gd name="T45" fmla="*/ 40 h 44"/>
                <a:gd name="T46" fmla="*/ 80 w 71"/>
                <a:gd name="T47" fmla="*/ 42 h 44"/>
                <a:gd name="T48" fmla="*/ 73 w 71"/>
                <a:gd name="T49" fmla="*/ 43 h 44"/>
                <a:gd name="T50" fmla="*/ 68 w 71"/>
                <a:gd name="T51" fmla="*/ 43 h 44"/>
                <a:gd name="T52" fmla="*/ 61 w 71"/>
                <a:gd name="T53" fmla="*/ 45 h 44"/>
                <a:gd name="T54" fmla="*/ 55 w 71"/>
                <a:gd name="T55" fmla="*/ 46 h 44"/>
                <a:gd name="T56" fmla="*/ 49 w 71"/>
                <a:gd name="T57" fmla="*/ 46 h 44"/>
                <a:gd name="T58" fmla="*/ 0 w 71"/>
                <a:gd name="T59" fmla="*/ 11 h 4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1" h="44">
                  <a:moveTo>
                    <a:pt x="0" y="10"/>
                  </a:moveTo>
                  <a:lnTo>
                    <a:pt x="5" y="7"/>
                  </a:lnTo>
                  <a:lnTo>
                    <a:pt x="9" y="6"/>
                  </a:lnTo>
                  <a:lnTo>
                    <a:pt x="14" y="4"/>
                  </a:lnTo>
                  <a:lnTo>
                    <a:pt x="25" y="1"/>
                  </a:lnTo>
                  <a:lnTo>
                    <a:pt x="34" y="1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7" y="1"/>
                  </a:lnTo>
                  <a:lnTo>
                    <a:pt x="52" y="4"/>
                  </a:lnTo>
                  <a:lnTo>
                    <a:pt x="56" y="6"/>
                  </a:lnTo>
                  <a:lnTo>
                    <a:pt x="59" y="9"/>
                  </a:lnTo>
                  <a:lnTo>
                    <a:pt x="61" y="11"/>
                  </a:lnTo>
                  <a:lnTo>
                    <a:pt x="65" y="13"/>
                  </a:lnTo>
                  <a:lnTo>
                    <a:pt x="65" y="16"/>
                  </a:lnTo>
                  <a:lnTo>
                    <a:pt x="68" y="19"/>
                  </a:lnTo>
                  <a:lnTo>
                    <a:pt x="70" y="22"/>
                  </a:lnTo>
                  <a:lnTo>
                    <a:pt x="70" y="24"/>
                  </a:lnTo>
                  <a:lnTo>
                    <a:pt x="70" y="27"/>
                  </a:lnTo>
                  <a:lnTo>
                    <a:pt x="70" y="30"/>
                  </a:lnTo>
                  <a:lnTo>
                    <a:pt x="70" y="33"/>
                  </a:lnTo>
                  <a:lnTo>
                    <a:pt x="65" y="34"/>
                  </a:lnTo>
                  <a:lnTo>
                    <a:pt x="63" y="37"/>
                  </a:lnTo>
                  <a:lnTo>
                    <a:pt x="59" y="39"/>
                  </a:lnTo>
                  <a:lnTo>
                    <a:pt x="54" y="40"/>
                  </a:lnTo>
                  <a:lnTo>
                    <a:pt x="50" y="40"/>
                  </a:lnTo>
                  <a:lnTo>
                    <a:pt x="45" y="42"/>
                  </a:lnTo>
                  <a:lnTo>
                    <a:pt x="41" y="43"/>
                  </a:lnTo>
                  <a:lnTo>
                    <a:pt x="36" y="43"/>
                  </a:lnTo>
                  <a:lnTo>
                    <a:pt x="0" y="10"/>
                  </a:lnTo>
                </a:path>
              </a:pathLst>
            </a:custGeom>
            <a:solidFill>
              <a:srgbClr val="33CC33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770" name="Oval 57"/>
            <p:cNvSpPr>
              <a:spLocks noChangeArrowheads="1"/>
            </p:cNvSpPr>
            <p:nvPr/>
          </p:nvSpPr>
          <p:spPr bwMode="auto">
            <a:xfrm>
              <a:off x="1519" y="1207"/>
              <a:ext cx="197" cy="9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0771" name="Freeform 58"/>
            <p:cNvSpPr>
              <a:spLocks/>
            </p:cNvSpPr>
            <p:nvPr/>
          </p:nvSpPr>
          <p:spPr bwMode="auto">
            <a:xfrm>
              <a:off x="4086" y="1226"/>
              <a:ext cx="96" cy="47"/>
            </a:xfrm>
            <a:custGeom>
              <a:avLst/>
              <a:gdLst>
                <a:gd name="T0" fmla="*/ 0 w 71"/>
                <a:gd name="T1" fmla="*/ 11 h 44"/>
                <a:gd name="T2" fmla="*/ 7 w 71"/>
                <a:gd name="T3" fmla="*/ 7 h 44"/>
                <a:gd name="T4" fmla="*/ 12 w 71"/>
                <a:gd name="T5" fmla="*/ 6 h 44"/>
                <a:gd name="T6" fmla="*/ 19 w 71"/>
                <a:gd name="T7" fmla="*/ 4 h 44"/>
                <a:gd name="T8" fmla="*/ 34 w 71"/>
                <a:gd name="T9" fmla="*/ 1 h 44"/>
                <a:gd name="T10" fmla="*/ 46 w 71"/>
                <a:gd name="T11" fmla="*/ 1 h 44"/>
                <a:gd name="T12" fmla="*/ 51 w 71"/>
                <a:gd name="T13" fmla="*/ 1 h 44"/>
                <a:gd name="T14" fmla="*/ 58 w 71"/>
                <a:gd name="T15" fmla="*/ 0 h 44"/>
                <a:gd name="T16" fmla="*/ 64 w 71"/>
                <a:gd name="T17" fmla="*/ 1 h 44"/>
                <a:gd name="T18" fmla="*/ 70 w 71"/>
                <a:gd name="T19" fmla="*/ 4 h 44"/>
                <a:gd name="T20" fmla="*/ 76 w 71"/>
                <a:gd name="T21" fmla="*/ 6 h 44"/>
                <a:gd name="T22" fmla="*/ 80 w 71"/>
                <a:gd name="T23" fmla="*/ 10 h 44"/>
                <a:gd name="T24" fmla="*/ 82 w 71"/>
                <a:gd name="T25" fmla="*/ 12 h 44"/>
                <a:gd name="T26" fmla="*/ 88 w 71"/>
                <a:gd name="T27" fmla="*/ 14 h 44"/>
                <a:gd name="T28" fmla="*/ 88 w 71"/>
                <a:gd name="T29" fmla="*/ 17 h 44"/>
                <a:gd name="T30" fmla="*/ 92 w 71"/>
                <a:gd name="T31" fmla="*/ 20 h 44"/>
                <a:gd name="T32" fmla="*/ 95 w 71"/>
                <a:gd name="T33" fmla="*/ 24 h 44"/>
                <a:gd name="T34" fmla="*/ 95 w 71"/>
                <a:gd name="T35" fmla="*/ 26 h 44"/>
                <a:gd name="T36" fmla="*/ 95 w 71"/>
                <a:gd name="T37" fmla="*/ 29 h 44"/>
                <a:gd name="T38" fmla="*/ 95 w 71"/>
                <a:gd name="T39" fmla="*/ 32 h 44"/>
                <a:gd name="T40" fmla="*/ 95 w 71"/>
                <a:gd name="T41" fmla="*/ 35 h 44"/>
                <a:gd name="T42" fmla="*/ 88 w 71"/>
                <a:gd name="T43" fmla="*/ 36 h 44"/>
                <a:gd name="T44" fmla="*/ 85 w 71"/>
                <a:gd name="T45" fmla="*/ 40 h 44"/>
                <a:gd name="T46" fmla="*/ 80 w 71"/>
                <a:gd name="T47" fmla="*/ 42 h 44"/>
                <a:gd name="T48" fmla="*/ 73 w 71"/>
                <a:gd name="T49" fmla="*/ 43 h 44"/>
                <a:gd name="T50" fmla="*/ 68 w 71"/>
                <a:gd name="T51" fmla="*/ 43 h 44"/>
                <a:gd name="T52" fmla="*/ 61 w 71"/>
                <a:gd name="T53" fmla="*/ 45 h 44"/>
                <a:gd name="T54" fmla="*/ 55 w 71"/>
                <a:gd name="T55" fmla="*/ 46 h 44"/>
                <a:gd name="T56" fmla="*/ 49 w 71"/>
                <a:gd name="T57" fmla="*/ 46 h 44"/>
                <a:gd name="T58" fmla="*/ 0 w 71"/>
                <a:gd name="T59" fmla="*/ 11 h 4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1" h="44">
                  <a:moveTo>
                    <a:pt x="0" y="10"/>
                  </a:moveTo>
                  <a:lnTo>
                    <a:pt x="5" y="7"/>
                  </a:lnTo>
                  <a:lnTo>
                    <a:pt x="9" y="6"/>
                  </a:lnTo>
                  <a:lnTo>
                    <a:pt x="14" y="4"/>
                  </a:lnTo>
                  <a:lnTo>
                    <a:pt x="25" y="1"/>
                  </a:lnTo>
                  <a:lnTo>
                    <a:pt x="34" y="1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7" y="1"/>
                  </a:lnTo>
                  <a:lnTo>
                    <a:pt x="52" y="4"/>
                  </a:lnTo>
                  <a:lnTo>
                    <a:pt x="56" y="6"/>
                  </a:lnTo>
                  <a:lnTo>
                    <a:pt x="59" y="9"/>
                  </a:lnTo>
                  <a:lnTo>
                    <a:pt x="61" y="11"/>
                  </a:lnTo>
                  <a:lnTo>
                    <a:pt x="65" y="13"/>
                  </a:lnTo>
                  <a:lnTo>
                    <a:pt x="65" y="16"/>
                  </a:lnTo>
                  <a:lnTo>
                    <a:pt x="68" y="19"/>
                  </a:lnTo>
                  <a:lnTo>
                    <a:pt x="70" y="22"/>
                  </a:lnTo>
                  <a:lnTo>
                    <a:pt x="70" y="24"/>
                  </a:lnTo>
                  <a:lnTo>
                    <a:pt x="70" y="27"/>
                  </a:lnTo>
                  <a:lnTo>
                    <a:pt x="70" y="30"/>
                  </a:lnTo>
                  <a:lnTo>
                    <a:pt x="70" y="33"/>
                  </a:lnTo>
                  <a:lnTo>
                    <a:pt x="65" y="34"/>
                  </a:lnTo>
                  <a:lnTo>
                    <a:pt x="63" y="37"/>
                  </a:lnTo>
                  <a:lnTo>
                    <a:pt x="59" y="39"/>
                  </a:lnTo>
                  <a:lnTo>
                    <a:pt x="54" y="40"/>
                  </a:lnTo>
                  <a:lnTo>
                    <a:pt x="50" y="40"/>
                  </a:lnTo>
                  <a:lnTo>
                    <a:pt x="45" y="42"/>
                  </a:lnTo>
                  <a:lnTo>
                    <a:pt x="41" y="43"/>
                  </a:lnTo>
                  <a:lnTo>
                    <a:pt x="36" y="43"/>
                  </a:lnTo>
                  <a:lnTo>
                    <a:pt x="0" y="10"/>
                  </a:lnTo>
                </a:path>
              </a:pathLst>
            </a:custGeom>
            <a:solidFill>
              <a:srgbClr val="33CC33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772" name="Text Box 59"/>
            <p:cNvSpPr txBox="1">
              <a:spLocks noChangeArrowheads="1"/>
            </p:cNvSpPr>
            <p:nvPr/>
          </p:nvSpPr>
          <p:spPr bwMode="auto">
            <a:xfrm>
              <a:off x="4377" y="981"/>
              <a:ext cx="72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1600" b="1">
                  <a:latin typeface="Arial" panose="020B0604020202020204" pitchFamily="34" charset="0"/>
                </a:rPr>
                <a:t>Q1 „fix“</a:t>
              </a:r>
            </a:p>
            <a:p>
              <a:pPr eaLnBrk="1" hangingPunct="1"/>
              <a:r>
                <a:rPr lang="cs-CZ" altLang="cs-CZ" sz="1600" b="1">
                  <a:latin typeface="Arial" panose="020B0604020202020204" pitchFamily="34" charset="0"/>
                </a:rPr>
                <a:t>Q3 „fix“</a:t>
              </a:r>
              <a:endParaRPr lang="en-US" altLang="cs-CZ" sz="16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73" name="Text Box 60"/>
            <p:cNvSpPr txBox="1">
              <a:spLocks noChangeArrowheads="1"/>
            </p:cNvSpPr>
            <p:nvPr/>
          </p:nvSpPr>
          <p:spPr bwMode="auto">
            <a:xfrm>
              <a:off x="703" y="2225"/>
              <a:ext cx="4127" cy="7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buFontTx/>
                <a:buBlip>
                  <a:blip r:embed="rId3"/>
                </a:buBlip>
              </a:pPr>
              <a:r>
                <a:rPr lang="cs-CZ" altLang="cs-CZ" sz="1600"/>
                <a:t>   kvadrupol </a:t>
              </a:r>
              <a:r>
                <a:rPr lang="cs-CZ" altLang="cs-CZ" sz="1600" b="1"/>
                <a:t>Q1</a:t>
              </a:r>
              <a:r>
                <a:rPr lang="cs-CZ" altLang="cs-CZ" sz="1600"/>
                <a:t> i </a:t>
              </a:r>
              <a:r>
                <a:rPr lang="cs-CZ" altLang="cs-CZ" sz="1600" b="1"/>
                <a:t>Q3</a:t>
              </a:r>
              <a:r>
                <a:rPr lang="cs-CZ" altLang="cs-CZ" sz="1600"/>
                <a:t> jsou nastaveny na vybrané hodnoty </a:t>
              </a:r>
              <a:r>
                <a:rPr lang="cs-CZ" altLang="cs-CZ" sz="1600" i="1"/>
                <a:t>m/z</a:t>
              </a:r>
              <a:r>
                <a:rPr lang="cs-CZ" altLang="cs-CZ" sz="1600"/>
                <a:t> (prekurzoru a </a:t>
              </a:r>
            </a:p>
            <a:p>
              <a:pPr eaLnBrk="1" hangingPunct="1"/>
              <a:r>
                <a:rPr lang="cs-CZ" altLang="cs-CZ" sz="1600"/>
                <a:t>      vybraného fragmentu), zaznamenány jsou jen prekurzory, z kterých při </a:t>
              </a:r>
            </a:p>
            <a:p>
              <a:pPr eaLnBrk="1" hangingPunct="1"/>
              <a:r>
                <a:rPr lang="cs-CZ" altLang="cs-CZ" sz="1600"/>
                <a:t>      fragmentaci v kolizní cele </a:t>
              </a:r>
              <a:r>
                <a:rPr lang="cs-CZ" altLang="cs-CZ" sz="1600" b="1"/>
                <a:t>Q2</a:t>
              </a:r>
              <a:r>
                <a:rPr lang="cs-CZ" altLang="cs-CZ" sz="1600"/>
                <a:t> vzniká určený fragment</a:t>
              </a:r>
            </a:p>
            <a:p>
              <a:pPr eaLnBrk="1" hangingPunct="1"/>
              <a:endParaRPr lang="cs-CZ" altLang="cs-CZ" sz="800"/>
            </a:p>
            <a:p>
              <a:pPr eaLnBrk="1" hangingPunct="1">
                <a:buFontTx/>
                <a:buBlip>
                  <a:blip r:embed="rId3"/>
                </a:buBlip>
              </a:pPr>
              <a:r>
                <a:rPr lang="cs-CZ" altLang="cs-CZ" sz="1600"/>
                <a:t>   během analýzy lze sledovat více reakcí (MRM)</a:t>
              </a:r>
            </a:p>
          </p:txBody>
        </p:sp>
      </p:grpSp>
      <p:sp>
        <p:nvSpPr>
          <p:cNvPr id="30727" name="Rectangle 61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BLESS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76300"/>
            <a:ext cx="5581650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3414388" y="128864"/>
            <a:ext cx="222689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dirty="0" err="1"/>
              <a:t>High</a:t>
            </a:r>
            <a:r>
              <a:rPr lang="cs-CZ" altLang="cs-CZ" dirty="0"/>
              <a:t> </a:t>
            </a:r>
            <a:r>
              <a:rPr lang="cs-CZ" altLang="cs-CZ" dirty="0" err="1"/>
              <a:t>throughput</a:t>
            </a:r>
            <a:endParaRPr lang="cs-CZ" altLang="cs-CZ" dirty="0"/>
          </a:p>
          <a:p>
            <a:pPr algn="ctr" eaLnBrk="1" hangingPunct="1"/>
            <a:r>
              <a:rPr lang="cs-CZ" altLang="cs-CZ" sz="1800" i="1" dirty="0" err="1"/>
              <a:t>Parallel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operation</a:t>
            </a:r>
            <a:endParaRPr lang="cs-CZ" altLang="cs-CZ" sz="1800" i="1" dirty="0"/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 dirty="0"/>
              <a:t>C7250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CD5058D-6CFE-40D5-AD65-41A0BC514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052736"/>
            <a:ext cx="6912218" cy="2827726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E301135E-8BB1-4A5C-9D39-58B8D4A13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6282" y="189470"/>
            <a:ext cx="337143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dirty="0" err="1"/>
              <a:t>High</a:t>
            </a:r>
            <a:r>
              <a:rPr lang="cs-CZ" altLang="cs-CZ" dirty="0"/>
              <a:t> </a:t>
            </a:r>
            <a:r>
              <a:rPr lang="cs-CZ" altLang="cs-CZ" dirty="0" err="1"/>
              <a:t>throughput</a:t>
            </a:r>
            <a:endParaRPr lang="cs-CZ" altLang="cs-CZ" dirty="0"/>
          </a:p>
          <a:p>
            <a:pPr algn="ctr" eaLnBrk="1" hangingPunct="1"/>
            <a:r>
              <a:rPr lang="cs-CZ" altLang="cs-CZ" sz="1800" i="1" dirty="0" err="1"/>
              <a:t>Reduction</a:t>
            </a:r>
            <a:r>
              <a:rPr lang="cs-CZ" altLang="cs-CZ" sz="1800" i="1" dirty="0"/>
              <a:t> of </a:t>
            </a:r>
            <a:r>
              <a:rPr lang="cs-CZ" altLang="cs-CZ" sz="1800" i="1" dirty="0" err="1"/>
              <a:t>chromatographic</a:t>
            </a:r>
            <a:r>
              <a:rPr lang="cs-CZ" altLang="cs-CZ" sz="1800" i="1" dirty="0"/>
              <a:t> run</a:t>
            </a:r>
          </a:p>
        </p:txBody>
      </p:sp>
      <p:pic>
        <p:nvPicPr>
          <p:cNvPr id="1026" name="Picture 2" descr="Zobrazit zdrojový obrázek">
            <a:extLst>
              <a:ext uri="{FF2B5EF4-FFF2-40B4-BE49-F238E27FC236}">
                <a16:creationId xmlns:a16="http://schemas.microsoft.com/office/drawing/2014/main" id="{B7A7D6F7-241D-44D0-8074-EF53379D8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10" y="2996952"/>
            <a:ext cx="2553437" cy="310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08702EDE-FF9F-4488-9B53-BB66AB47A395}"/>
              </a:ext>
            </a:extLst>
          </p:cNvPr>
          <p:cNvGrpSpPr/>
          <p:nvPr/>
        </p:nvGrpSpPr>
        <p:grpSpPr>
          <a:xfrm>
            <a:off x="827584" y="4005064"/>
            <a:ext cx="4796086" cy="2598926"/>
            <a:chOff x="827584" y="4005064"/>
            <a:chExt cx="4796086" cy="2598926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AFE29226-2D5F-4A7A-998D-FD8BE7CB7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7584" y="4005064"/>
              <a:ext cx="4796086" cy="2598926"/>
            </a:xfrm>
            <a:prstGeom prst="rect">
              <a:avLst/>
            </a:prstGeom>
          </p:spPr>
        </p:pic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0FA4BFD0-6BE4-475E-AAA4-E1B7231DD642}"/>
                </a:ext>
              </a:extLst>
            </p:cNvPr>
            <p:cNvSpPr/>
            <p:nvPr/>
          </p:nvSpPr>
          <p:spPr>
            <a:xfrm>
              <a:off x="1835696" y="4005064"/>
              <a:ext cx="864096" cy="2244936"/>
            </a:xfrm>
            <a:prstGeom prst="rect">
              <a:avLst/>
            </a:prstGeom>
            <a:solidFill>
              <a:srgbClr val="92D050">
                <a:alpha val="2784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B8783D11-CBF8-44A6-8BF2-F317FE0A0BD9}"/>
                </a:ext>
              </a:extLst>
            </p:cNvPr>
            <p:cNvSpPr/>
            <p:nvPr/>
          </p:nvSpPr>
          <p:spPr>
            <a:xfrm>
              <a:off x="899592" y="4005064"/>
              <a:ext cx="864096" cy="2244936"/>
            </a:xfrm>
            <a:prstGeom prst="rect">
              <a:avLst/>
            </a:prstGeom>
            <a:solidFill>
              <a:srgbClr val="FF0000">
                <a:alpha val="2784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3" name="Rectangle 6">
            <a:extLst>
              <a:ext uri="{FF2B5EF4-FFF2-40B4-BE49-F238E27FC236}">
                <a16:creationId xmlns:a16="http://schemas.microsoft.com/office/drawing/2014/main" id="{E35A1106-F911-4301-8531-555E743B4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 dirty="0"/>
              <a:t>C7250</a:t>
            </a:r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4EF1E776-45D2-4BD6-9C32-2FA802FA0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4038" y="6363730"/>
            <a:ext cx="2304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i="1" dirty="0" err="1"/>
              <a:t>from</a:t>
            </a:r>
            <a:r>
              <a:rPr lang="cs-CZ" altLang="cs-CZ" sz="1400" i="1" dirty="0"/>
              <a:t> </a:t>
            </a:r>
            <a:r>
              <a:rPr lang="cs-CZ" altLang="cs-CZ" sz="1400" i="1" dirty="0" err="1"/>
              <a:t>Evosep</a:t>
            </a:r>
            <a:r>
              <a:rPr lang="cs-CZ" altLang="cs-CZ" sz="1400" i="1" dirty="0"/>
              <a:t> </a:t>
            </a:r>
            <a:r>
              <a:rPr lang="cs-CZ" altLang="cs-CZ" sz="1400" i="1" dirty="0" err="1"/>
              <a:t>technical</a:t>
            </a:r>
            <a:r>
              <a:rPr lang="cs-CZ" altLang="cs-CZ" sz="1400" i="1" dirty="0"/>
              <a:t> </a:t>
            </a:r>
            <a:r>
              <a:rPr lang="cs-CZ" altLang="cs-CZ" sz="1400" i="1" dirty="0" err="1"/>
              <a:t>note</a:t>
            </a:r>
            <a:endParaRPr lang="cs-CZ" alt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46482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0760E34-13FD-455A-83C3-BC5AD4BB0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305" y="1104479"/>
            <a:ext cx="8010944" cy="231706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F2230FB-2DF9-4EDE-B9AE-DA0F6D916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12" y="3861048"/>
            <a:ext cx="7884368" cy="2762760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6B5D9590-1F2C-470F-8F45-A76861DAE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6282" y="189470"/>
            <a:ext cx="337143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dirty="0" err="1"/>
              <a:t>High</a:t>
            </a:r>
            <a:r>
              <a:rPr lang="cs-CZ" altLang="cs-CZ" dirty="0"/>
              <a:t> </a:t>
            </a:r>
            <a:r>
              <a:rPr lang="cs-CZ" altLang="cs-CZ" dirty="0" err="1"/>
              <a:t>throughput</a:t>
            </a:r>
            <a:endParaRPr lang="cs-CZ" altLang="cs-CZ" dirty="0"/>
          </a:p>
          <a:p>
            <a:pPr algn="ctr" eaLnBrk="1" hangingPunct="1"/>
            <a:r>
              <a:rPr lang="cs-CZ" altLang="cs-CZ" sz="1800" i="1" dirty="0" err="1"/>
              <a:t>Reduction</a:t>
            </a:r>
            <a:r>
              <a:rPr lang="cs-CZ" altLang="cs-CZ" sz="1800" i="1" dirty="0"/>
              <a:t> of </a:t>
            </a:r>
            <a:r>
              <a:rPr lang="cs-CZ" altLang="cs-CZ" sz="1800" i="1" dirty="0" err="1"/>
              <a:t>chromatographic</a:t>
            </a:r>
            <a:r>
              <a:rPr lang="cs-CZ" altLang="cs-CZ" sz="1800" i="1" dirty="0"/>
              <a:t> run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0ABFD43-DC5F-4101-ACED-9E9265C22658}"/>
              </a:ext>
            </a:extLst>
          </p:cNvPr>
          <p:cNvSpPr txBox="1"/>
          <p:nvPr/>
        </p:nvSpPr>
        <p:spPr>
          <a:xfrm>
            <a:off x="636712" y="745684"/>
            <a:ext cx="1492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err="1"/>
              <a:t>Method</a:t>
            </a:r>
            <a:r>
              <a:rPr lang="cs-CZ" sz="1600" b="1" dirty="0"/>
              <a:t> </a:t>
            </a:r>
            <a:r>
              <a:rPr lang="cs-CZ" sz="1600" b="1" dirty="0" err="1"/>
              <a:t>details</a:t>
            </a:r>
            <a:endParaRPr lang="cs-CZ" sz="1600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5C158C4-59EA-45C0-B1AF-D23887097DCD}"/>
              </a:ext>
            </a:extLst>
          </p:cNvPr>
          <p:cNvSpPr txBox="1"/>
          <p:nvPr/>
        </p:nvSpPr>
        <p:spPr>
          <a:xfrm>
            <a:off x="613234" y="3508237"/>
            <a:ext cx="500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err="1"/>
              <a:t>Number</a:t>
            </a:r>
            <a:r>
              <a:rPr lang="cs-CZ" sz="1600" b="1" dirty="0"/>
              <a:t> of </a:t>
            </a:r>
            <a:r>
              <a:rPr lang="cs-CZ" sz="1600" b="1" dirty="0" err="1"/>
              <a:t>identified</a:t>
            </a:r>
            <a:r>
              <a:rPr lang="cs-CZ" sz="1600" b="1" dirty="0"/>
              <a:t> </a:t>
            </a:r>
            <a:r>
              <a:rPr lang="cs-CZ" sz="1600" b="1" dirty="0" err="1"/>
              <a:t>peptides</a:t>
            </a:r>
            <a:r>
              <a:rPr lang="cs-CZ" sz="1600" b="1" dirty="0"/>
              <a:t> and </a:t>
            </a:r>
            <a:r>
              <a:rPr lang="cs-CZ" sz="1600" b="1" dirty="0" err="1"/>
              <a:t>proteins</a:t>
            </a:r>
            <a:r>
              <a:rPr lang="cs-CZ" sz="1600" b="1" dirty="0"/>
              <a:t> per </a:t>
            </a:r>
            <a:r>
              <a:rPr lang="cs-CZ" sz="1600" b="1" dirty="0" err="1"/>
              <a:t>method</a:t>
            </a:r>
            <a:endParaRPr lang="cs-CZ" sz="1600" b="1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0BA63FE-4663-4329-B2E4-F4EC000BE0E1}"/>
              </a:ext>
            </a:extLst>
          </p:cNvPr>
          <p:cNvSpPr txBox="1"/>
          <p:nvPr/>
        </p:nvSpPr>
        <p:spPr>
          <a:xfrm>
            <a:off x="6257718" y="745684"/>
            <a:ext cx="2549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err="1"/>
              <a:t>Evosep</a:t>
            </a:r>
            <a:r>
              <a:rPr lang="cs-CZ" sz="1600" b="1" dirty="0"/>
              <a:t> </a:t>
            </a:r>
            <a:r>
              <a:rPr lang="cs-CZ" sz="1600" b="1" dirty="0" err="1"/>
              <a:t>One</a:t>
            </a:r>
            <a:r>
              <a:rPr lang="cs-CZ" sz="1600" b="1" dirty="0"/>
              <a:t> + </a:t>
            </a:r>
            <a:r>
              <a:rPr lang="cs-CZ" sz="1600" b="1" dirty="0" err="1"/>
              <a:t>Exploris</a:t>
            </a:r>
            <a:r>
              <a:rPr lang="cs-CZ" sz="1600" b="1" dirty="0"/>
              <a:t> 480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95BB356-DFA1-4973-A4D4-5086F5059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 dirty="0"/>
              <a:t>C7250</a:t>
            </a: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D5EDC7E9-C2BC-4C23-9F8D-F294A33F8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0232" y="6471408"/>
            <a:ext cx="2304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i="1" dirty="0" err="1"/>
              <a:t>from</a:t>
            </a:r>
            <a:r>
              <a:rPr lang="cs-CZ" altLang="cs-CZ" sz="1400" i="1" dirty="0"/>
              <a:t> </a:t>
            </a:r>
            <a:r>
              <a:rPr lang="cs-CZ" altLang="cs-CZ" sz="1400" i="1" dirty="0" err="1"/>
              <a:t>Evosep</a:t>
            </a:r>
            <a:r>
              <a:rPr lang="cs-CZ" altLang="cs-CZ" sz="1400" i="1" dirty="0"/>
              <a:t> </a:t>
            </a:r>
            <a:r>
              <a:rPr lang="cs-CZ" altLang="cs-CZ" sz="1400" i="1" dirty="0" err="1"/>
              <a:t>technical</a:t>
            </a:r>
            <a:r>
              <a:rPr lang="cs-CZ" altLang="cs-CZ" sz="1400" i="1" dirty="0"/>
              <a:t> </a:t>
            </a:r>
            <a:r>
              <a:rPr lang="cs-CZ" altLang="cs-CZ" sz="1400" i="1" dirty="0" err="1"/>
              <a:t>note</a:t>
            </a:r>
            <a:endParaRPr lang="cs-CZ" alt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1857570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13" y="2743200"/>
            <a:ext cx="118268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2362200" y="1630363"/>
            <a:ext cx="439578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200" b="1"/>
              <a:t>+ Miniaturizace - chip technologie  </a:t>
            </a:r>
            <a:endParaRPr lang="en-US" altLang="cs-CZ" sz="2200" b="1"/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6"/>
          <p:cNvSpPr>
            <a:spLocks noChangeArrowheads="1"/>
          </p:cNvSpPr>
          <p:nvPr/>
        </p:nvSpPr>
        <p:spPr bwMode="auto">
          <a:xfrm>
            <a:off x="1752600" y="1905000"/>
            <a:ext cx="5867400" cy="274320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CCFF99"/>
              </a:gs>
              <a:gs pos="100000">
                <a:srgbClr val="5E7647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cs-CZ" sz="3200" dirty="0" err="1">
                <a:latin typeface="Benguiat Bk BT" pitchFamily="18" charset="0"/>
              </a:rPr>
              <a:t>Konec</a:t>
            </a:r>
            <a:r>
              <a:rPr lang="en-US" altLang="cs-CZ" sz="3200" dirty="0">
                <a:latin typeface="Benguiat Bk BT" pitchFamily="18" charset="0"/>
              </a:rPr>
              <a:t> I</a:t>
            </a:r>
            <a:r>
              <a:rPr lang="cs-CZ" altLang="cs-CZ" sz="3200" dirty="0">
                <a:latin typeface="Benguiat Bk BT" pitchFamily="18" charset="0"/>
              </a:rPr>
              <a:t>II</a:t>
            </a:r>
            <a:r>
              <a:rPr lang="en-US" altLang="cs-CZ" sz="3200" dirty="0">
                <a:latin typeface="Benguiat Bk BT" pitchFamily="18" charset="0"/>
              </a:rPr>
              <a:t>. </a:t>
            </a:r>
            <a:r>
              <a:rPr lang="cs-CZ" altLang="cs-CZ" sz="3200" dirty="0">
                <a:latin typeface="Benguiat Bk BT" pitchFamily="18" charset="0"/>
              </a:rPr>
              <a:t>části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36613"/>
            <a:ext cx="741680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0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  <p:sp>
        <p:nvSpPr>
          <p:cNvPr id="7171" name="Text Box 31"/>
          <p:cNvSpPr txBox="1">
            <a:spLocks noChangeArrowheads="1"/>
          </p:cNvSpPr>
          <p:nvPr/>
        </p:nvSpPr>
        <p:spPr bwMode="auto">
          <a:xfrm>
            <a:off x="2843213" y="234950"/>
            <a:ext cx="3008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b="1"/>
              <a:t>Frakcionace/separace</a:t>
            </a:r>
            <a:endParaRPr lang="en-US" altLang="cs-CZ" b="1"/>
          </a:p>
        </p:txBody>
      </p:sp>
      <p:sp>
        <p:nvSpPr>
          <p:cNvPr id="7172" name="Text Box 34"/>
          <p:cNvSpPr txBox="1">
            <a:spLocks noChangeArrowheads="1"/>
          </p:cNvSpPr>
          <p:nvPr/>
        </p:nvSpPr>
        <p:spPr bwMode="auto">
          <a:xfrm>
            <a:off x="663575" y="692150"/>
            <a:ext cx="7802136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/>
              <a:t>cíl – </a:t>
            </a:r>
            <a:r>
              <a:rPr lang="cs-CZ" altLang="cs-CZ" sz="2000" b="1">
                <a:solidFill>
                  <a:schemeClr val="accent2"/>
                </a:solidFill>
              </a:rPr>
              <a:t>zjednodušení extrémně komplexní směsi</a:t>
            </a:r>
          </a:p>
          <a:p>
            <a:pPr eaLnBrk="1" hangingPunct="1"/>
            <a:r>
              <a:rPr lang="cs-CZ" altLang="cs-CZ" sz="2000"/>
              <a:t>        </a:t>
            </a:r>
            <a:r>
              <a:rPr lang="cs-CZ" altLang="cs-CZ" sz="2000" b="1">
                <a:solidFill>
                  <a:schemeClr val="accent2"/>
                </a:solidFill>
              </a:rPr>
              <a:t>oddělit specifickou skupinu proteinů/peptidů </a:t>
            </a:r>
            <a:r>
              <a:rPr lang="cs-CZ" altLang="cs-CZ" sz="2000"/>
              <a:t>(např. fosfopeptidy)</a:t>
            </a:r>
          </a:p>
          <a:p>
            <a:pPr eaLnBrk="1" hangingPunct="1"/>
            <a:r>
              <a:rPr lang="cs-CZ" altLang="cs-CZ" sz="1000"/>
              <a:t> </a:t>
            </a:r>
          </a:p>
          <a:p>
            <a:pPr eaLnBrk="1" hangingPunct="1"/>
            <a:endParaRPr lang="cs-CZ" altLang="cs-CZ" sz="2000">
              <a:solidFill>
                <a:srgbClr val="006600"/>
              </a:solidFill>
            </a:endParaRPr>
          </a:p>
          <a:p>
            <a:pPr eaLnBrk="1" hangingPunct="1"/>
            <a:endParaRPr lang="cs-CZ" altLang="cs-CZ" sz="2000">
              <a:solidFill>
                <a:srgbClr val="006600"/>
              </a:solidFill>
            </a:endParaRPr>
          </a:p>
          <a:p>
            <a:pPr eaLnBrk="1" hangingPunct="1"/>
            <a:r>
              <a:rPr lang="cs-CZ" altLang="cs-CZ" sz="2000">
                <a:solidFill>
                  <a:srgbClr val="006600"/>
                </a:solidFill>
              </a:rPr>
              <a:t>nutnost kombinovat různé techniky – </a:t>
            </a:r>
            <a:r>
              <a:rPr lang="cs-CZ" altLang="cs-CZ" sz="2000" b="1">
                <a:solidFill>
                  <a:srgbClr val="006600"/>
                </a:solidFill>
              </a:rPr>
              <a:t>vícerozměrná separace</a:t>
            </a:r>
          </a:p>
          <a:p>
            <a:pPr eaLnBrk="1" hangingPunct="1"/>
            <a:r>
              <a:rPr lang="cs-CZ" altLang="cs-CZ" sz="2000">
                <a:solidFill>
                  <a:srgbClr val="006600"/>
                </a:solidFill>
              </a:rPr>
              <a:t>                                   volba vhodné kombinace pro daný experiment</a:t>
            </a:r>
          </a:p>
          <a:p>
            <a:pPr eaLnBrk="1" hangingPunct="1"/>
            <a:r>
              <a:rPr lang="cs-CZ" altLang="cs-CZ" sz="2000"/>
              <a:t>		</a:t>
            </a:r>
            <a:r>
              <a:rPr lang="cs-CZ" altLang="cs-CZ" sz="1800"/>
              <a:t>(dalším rozměrem separace může být i zvolená MS koncovka)</a:t>
            </a:r>
            <a:endParaRPr lang="en-US" altLang="cs-CZ" sz="1800"/>
          </a:p>
        </p:txBody>
      </p:sp>
      <p:sp>
        <p:nvSpPr>
          <p:cNvPr id="10" name="TextovéPole 9"/>
          <p:cNvSpPr txBox="1"/>
          <p:nvPr/>
        </p:nvSpPr>
        <p:spPr>
          <a:xfrm>
            <a:off x="528923" y="1500256"/>
            <a:ext cx="7936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Základní důvod pro zjednodušení směsi – </a:t>
            </a:r>
            <a:r>
              <a:rPr lang="cs-CZ" sz="2000" b="1" dirty="0"/>
              <a:t>získání kompletnější informace</a:t>
            </a:r>
            <a:endParaRPr lang="cs-CZ" sz="2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52065" y="3983285"/>
            <a:ext cx="1090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~ 10</a:t>
            </a:r>
            <a:r>
              <a:rPr lang="cs-CZ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peptidů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 flipV="1">
            <a:off x="3065072" y="4675115"/>
            <a:ext cx="2304288" cy="623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225564" y="3286252"/>
            <a:ext cx="2557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Přímá LC-MS/MS analýza</a:t>
            </a: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844" y="3692364"/>
            <a:ext cx="1646094" cy="1828993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141" y="3811477"/>
            <a:ext cx="953191" cy="1531356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169" y="3662658"/>
            <a:ext cx="2088393" cy="86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Skupina 16"/>
          <p:cNvGrpSpPr/>
          <p:nvPr/>
        </p:nvGrpSpPr>
        <p:grpSpPr>
          <a:xfrm>
            <a:off x="644835" y="4292527"/>
            <a:ext cx="504825" cy="765175"/>
            <a:chOff x="757275" y="4333310"/>
            <a:chExt cx="504825" cy="765175"/>
          </a:xfrm>
        </p:grpSpPr>
        <p:pic>
          <p:nvPicPr>
            <p:cNvPr id="18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75" y="4333310"/>
              <a:ext cx="504825" cy="765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Skupina 18"/>
            <p:cNvGrpSpPr/>
            <p:nvPr/>
          </p:nvGrpSpPr>
          <p:grpSpPr>
            <a:xfrm>
              <a:off x="1092060" y="4889574"/>
              <a:ext cx="101509" cy="170040"/>
              <a:chOff x="3193892" y="2426721"/>
              <a:chExt cx="101509" cy="170040"/>
            </a:xfrm>
          </p:grpSpPr>
          <p:sp>
            <p:nvSpPr>
              <p:cNvPr id="20" name="Oval 19"/>
              <p:cNvSpPr>
                <a:spLocks noChangeArrowheads="1"/>
              </p:cNvSpPr>
              <p:nvPr/>
            </p:nvSpPr>
            <p:spPr bwMode="auto">
              <a:xfrm flipH="1">
                <a:off x="3215644" y="2426721"/>
                <a:ext cx="42597" cy="391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 sz="1100"/>
              </a:p>
            </p:txBody>
          </p:sp>
          <p:sp>
            <p:nvSpPr>
              <p:cNvPr id="21" name="Oval 20"/>
              <p:cNvSpPr>
                <a:spLocks noChangeArrowheads="1"/>
              </p:cNvSpPr>
              <p:nvPr/>
            </p:nvSpPr>
            <p:spPr bwMode="auto">
              <a:xfrm flipH="1">
                <a:off x="3237396" y="2470065"/>
                <a:ext cx="43504" cy="4000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 sz="1100"/>
              </a:p>
            </p:txBody>
          </p:sp>
          <p:sp>
            <p:nvSpPr>
              <p:cNvPr id="22" name="Oval 21"/>
              <p:cNvSpPr>
                <a:spLocks noChangeArrowheads="1"/>
              </p:cNvSpPr>
              <p:nvPr/>
            </p:nvSpPr>
            <p:spPr bwMode="auto">
              <a:xfrm>
                <a:off x="3237396" y="2529245"/>
                <a:ext cx="43504" cy="4000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 sz="1100"/>
              </a:p>
            </p:txBody>
          </p:sp>
          <p:sp>
            <p:nvSpPr>
              <p:cNvPr id="23" name="Oval 22"/>
              <p:cNvSpPr>
                <a:spLocks noChangeArrowheads="1"/>
              </p:cNvSpPr>
              <p:nvPr/>
            </p:nvSpPr>
            <p:spPr bwMode="auto">
              <a:xfrm>
                <a:off x="3193892" y="2450060"/>
                <a:ext cx="43504" cy="4000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 sz="1100"/>
              </a:p>
            </p:txBody>
          </p:sp>
          <p:sp>
            <p:nvSpPr>
              <p:cNvPr id="24" name="Oval 23"/>
              <p:cNvSpPr>
                <a:spLocks noChangeArrowheads="1"/>
              </p:cNvSpPr>
              <p:nvPr/>
            </p:nvSpPr>
            <p:spPr bwMode="auto">
              <a:xfrm>
                <a:off x="3212019" y="2503406"/>
                <a:ext cx="43504" cy="40009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 sz="1100"/>
              </a:p>
            </p:txBody>
          </p:sp>
          <p:sp>
            <p:nvSpPr>
              <p:cNvPr id="25" name="Oval 24"/>
              <p:cNvSpPr>
                <a:spLocks noChangeArrowheads="1"/>
              </p:cNvSpPr>
              <p:nvPr/>
            </p:nvSpPr>
            <p:spPr bwMode="auto">
              <a:xfrm>
                <a:off x="3251897" y="2449227"/>
                <a:ext cx="43504" cy="40009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 sz="1100"/>
              </a:p>
            </p:txBody>
          </p:sp>
          <p:sp>
            <p:nvSpPr>
              <p:cNvPr id="26" name="Oval 25"/>
              <p:cNvSpPr>
                <a:spLocks noChangeArrowheads="1"/>
              </p:cNvSpPr>
              <p:nvPr/>
            </p:nvSpPr>
            <p:spPr bwMode="auto">
              <a:xfrm flipH="1">
                <a:off x="3219269" y="2557585"/>
                <a:ext cx="42597" cy="391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 sz="1100"/>
              </a:p>
            </p:txBody>
          </p:sp>
        </p:grpSp>
      </p:grpSp>
      <p:cxnSp>
        <p:nvCxnSpPr>
          <p:cNvPr id="27" name="Přímá spojnice se šipkou 26"/>
          <p:cNvCxnSpPr/>
          <p:nvPr/>
        </p:nvCxnSpPr>
        <p:spPr>
          <a:xfrm flipV="1">
            <a:off x="1261168" y="4675115"/>
            <a:ext cx="608086" cy="623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Skupina 27"/>
          <p:cNvGrpSpPr/>
          <p:nvPr/>
        </p:nvGrpSpPr>
        <p:grpSpPr>
          <a:xfrm>
            <a:off x="3351003" y="4260284"/>
            <a:ext cx="1069524" cy="1653701"/>
            <a:chOff x="3343685" y="2921345"/>
            <a:chExt cx="1069524" cy="1653701"/>
          </a:xfrm>
        </p:grpSpPr>
        <p:pic>
          <p:nvPicPr>
            <p:cNvPr id="29" name="Obrázek 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21822" y="3553063"/>
              <a:ext cx="566814" cy="1021983"/>
            </a:xfrm>
            <a:prstGeom prst="rect">
              <a:avLst/>
            </a:prstGeom>
          </p:spPr>
        </p:pic>
        <p:sp>
          <p:nvSpPr>
            <p:cNvPr id="30" name="TextovéPole 29"/>
            <p:cNvSpPr txBox="1"/>
            <p:nvPr/>
          </p:nvSpPr>
          <p:spPr>
            <a:xfrm>
              <a:off x="3343685" y="3963752"/>
              <a:ext cx="10695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latin typeface="Arial" panose="020B0604020202020204" pitchFamily="34" charset="0"/>
                  <a:cs typeface="Arial" panose="020B0604020202020204" pitchFamily="34" charset="0"/>
                </a:rPr>
                <a:t>1000 peptidů</a:t>
              </a:r>
            </a:p>
          </p:txBody>
        </p:sp>
        <p:cxnSp>
          <p:nvCxnSpPr>
            <p:cNvPr id="31" name="Přímá spojnice se šipkou 30"/>
            <p:cNvCxnSpPr/>
            <p:nvPr/>
          </p:nvCxnSpPr>
          <p:spPr>
            <a:xfrm flipH="1">
              <a:off x="3997622" y="2921345"/>
              <a:ext cx="267141" cy="54280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Skupina 31"/>
          <p:cNvGrpSpPr/>
          <p:nvPr/>
        </p:nvGrpSpPr>
        <p:grpSpPr>
          <a:xfrm>
            <a:off x="7286451" y="3761629"/>
            <a:ext cx="1642237" cy="895356"/>
            <a:chOff x="7279133" y="2422690"/>
            <a:chExt cx="1642237" cy="895356"/>
          </a:xfrm>
        </p:grpSpPr>
        <p:cxnSp>
          <p:nvCxnSpPr>
            <p:cNvPr id="33" name="Přímá spojnice se šipkou 32"/>
            <p:cNvCxnSpPr/>
            <p:nvPr/>
          </p:nvCxnSpPr>
          <p:spPr>
            <a:xfrm flipV="1">
              <a:off x="7279133" y="2688236"/>
              <a:ext cx="599340" cy="629810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ovéPole 33"/>
            <p:cNvSpPr txBox="1"/>
            <p:nvPr/>
          </p:nvSpPr>
          <p:spPr>
            <a:xfrm>
              <a:off x="7803756" y="2422690"/>
              <a:ext cx="11176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latin typeface="Arial" panose="020B0604020202020204" pitchFamily="34" charset="0"/>
                  <a:cs typeface="Arial" panose="020B0604020202020204" pitchFamily="34" charset="0"/>
                </a:rPr>
                <a:t>~ 100 peptidů</a:t>
              </a:r>
            </a:p>
          </p:txBody>
        </p:sp>
      </p:grpSp>
      <p:sp>
        <p:nvSpPr>
          <p:cNvPr id="39" name="TextovéPole 38"/>
          <p:cNvSpPr txBox="1"/>
          <p:nvPr/>
        </p:nvSpPr>
        <p:spPr>
          <a:xfrm>
            <a:off x="5557844" y="5570076"/>
            <a:ext cx="1688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Skenovací rychlost</a:t>
            </a:r>
          </a:p>
          <a:p>
            <a:pPr algn="ctr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Časová limitace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D2A38650-343A-438C-8B68-490117B70763}"/>
              </a:ext>
            </a:extLst>
          </p:cNvPr>
          <p:cNvGrpSpPr/>
          <p:nvPr/>
        </p:nvGrpSpPr>
        <p:grpSpPr>
          <a:xfrm>
            <a:off x="7292551" y="4684333"/>
            <a:ext cx="1608658" cy="1479042"/>
            <a:chOff x="7292551" y="4684333"/>
            <a:chExt cx="1608658" cy="1479042"/>
          </a:xfrm>
        </p:grpSpPr>
        <p:cxnSp>
          <p:nvCxnSpPr>
            <p:cNvPr id="36" name="Přímá spojnice se šipkou 35"/>
            <p:cNvCxnSpPr/>
            <p:nvPr/>
          </p:nvCxnSpPr>
          <p:spPr>
            <a:xfrm>
              <a:off x="7292551" y="4684333"/>
              <a:ext cx="599340" cy="629810"/>
            </a:xfrm>
            <a:prstGeom prst="straightConnector1">
              <a:avLst/>
            </a:prstGeom>
            <a:ln w="28575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ovéPole 36"/>
            <p:cNvSpPr txBox="1"/>
            <p:nvPr/>
          </p:nvSpPr>
          <p:spPr>
            <a:xfrm>
              <a:off x="7783595" y="5693186"/>
              <a:ext cx="11176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~ 900 peptidů</a:t>
              </a:r>
            </a:p>
          </p:txBody>
        </p:sp>
        <p:sp>
          <p:nvSpPr>
            <p:cNvPr id="38" name="TextovéPole 37"/>
            <p:cNvSpPr txBox="1"/>
            <p:nvPr/>
          </p:nvSpPr>
          <p:spPr>
            <a:xfrm>
              <a:off x="7939486" y="5886376"/>
              <a:ext cx="9509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latin typeface="Arial" panose="020B0604020202020204" pitchFamily="34" charset="0"/>
                  <a:cs typeface="Arial" panose="020B0604020202020204" pitchFamily="34" charset="0"/>
                </a:rPr>
                <a:t>nezměřeno</a:t>
              </a:r>
            </a:p>
          </p:txBody>
        </p:sp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47129905-052B-4BD8-8088-C2C9E3265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9003" y="4999238"/>
              <a:ext cx="493998" cy="66856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2267744" y="680938"/>
            <a:ext cx="40366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b="1"/>
              <a:t>Metody frakcionace/separace</a:t>
            </a:r>
            <a:endParaRPr lang="en-US" altLang="cs-CZ" b="1"/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541743" y="1556792"/>
            <a:ext cx="7632700" cy="3849688"/>
            <a:chOff x="295" y="1640"/>
            <a:chExt cx="4808" cy="2425"/>
          </a:xfrm>
        </p:grpSpPr>
        <p:sp>
          <p:nvSpPr>
            <p:cNvPr id="5" name="Text Box 32"/>
            <p:cNvSpPr txBox="1">
              <a:spLocks noChangeArrowheads="1"/>
            </p:cNvSpPr>
            <p:nvPr/>
          </p:nvSpPr>
          <p:spPr bwMode="auto">
            <a:xfrm>
              <a:off x="939" y="1640"/>
              <a:ext cx="2684" cy="1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2000" b="1"/>
                <a:t>elektroforetické techniky:</a:t>
              </a:r>
            </a:p>
            <a:p>
              <a:pPr eaLnBrk="1" hangingPunct="1"/>
              <a:r>
                <a:rPr lang="cs-CZ" altLang="cs-CZ" sz="800"/>
                <a:t> </a:t>
              </a:r>
            </a:p>
            <a:p>
              <a:pPr eaLnBrk="1" hangingPunct="1">
                <a:buFontTx/>
                <a:buBlip>
                  <a:blip r:embed="rId2"/>
                </a:buBlip>
              </a:pPr>
              <a:r>
                <a:rPr lang="cs-CZ" altLang="cs-CZ" sz="1800"/>
                <a:t>  isoelektrická fokusace (v gelu, v roztoku)</a:t>
              </a:r>
            </a:p>
            <a:p>
              <a:pPr eaLnBrk="1" hangingPunct="1">
                <a:buFontTx/>
                <a:buBlip>
                  <a:blip r:embed="rId2"/>
                </a:buBlip>
              </a:pPr>
              <a:r>
                <a:rPr lang="cs-CZ" altLang="cs-CZ" sz="1800"/>
                <a:t>  SDS PAGE</a:t>
              </a:r>
            </a:p>
            <a:p>
              <a:pPr eaLnBrk="1" hangingPunct="1">
                <a:buFontTx/>
                <a:buBlip>
                  <a:blip r:embed="rId2"/>
                </a:buBlip>
              </a:pPr>
              <a:r>
                <a:rPr lang="cs-CZ" altLang="cs-CZ" sz="1800"/>
                <a:t>  2D gelová elektroforéza (DIGE)</a:t>
              </a:r>
            </a:p>
            <a:p>
              <a:pPr eaLnBrk="1" hangingPunct="1">
                <a:buFontTx/>
                <a:buBlip>
                  <a:blip r:embed="rId3"/>
                </a:buBlip>
              </a:pPr>
              <a:r>
                <a:rPr lang="cs-CZ" altLang="cs-CZ" sz="1800"/>
                <a:t>  kapilární elektroforéza </a:t>
              </a:r>
              <a:endParaRPr lang="en-US" altLang="cs-CZ" sz="1800"/>
            </a:p>
          </p:txBody>
        </p:sp>
        <p:sp>
          <p:nvSpPr>
            <p:cNvPr id="6" name="Text Box 33"/>
            <p:cNvSpPr txBox="1">
              <a:spLocks noChangeArrowheads="1"/>
            </p:cNvSpPr>
            <p:nvPr/>
          </p:nvSpPr>
          <p:spPr bwMode="auto">
            <a:xfrm>
              <a:off x="939" y="2700"/>
              <a:ext cx="4164" cy="1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2000" b="1"/>
                <a:t>chromatografické techniky:</a:t>
              </a:r>
            </a:p>
            <a:p>
              <a:pPr eaLnBrk="1" hangingPunct="1"/>
              <a:r>
                <a:rPr lang="cs-CZ" altLang="cs-CZ" sz="800"/>
                <a:t> </a:t>
              </a:r>
            </a:p>
            <a:p>
              <a:pPr eaLnBrk="1" hangingPunct="1">
                <a:buFontTx/>
                <a:buBlip>
                  <a:blip r:embed="rId3"/>
                </a:buBlip>
              </a:pPr>
              <a:r>
                <a:rPr lang="cs-CZ" altLang="cs-CZ" sz="1800"/>
                <a:t>  kapalinová chromatografie</a:t>
              </a:r>
            </a:p>
            <a:p>
              <a:pPr eaLnBrk="1" hangingPunct="1"/>
              <a:r>
                <a:rPr lang="cs-CZ" altLang="cs-CZ" sz="1800"/>
                <a:t>		- </a:t>
              </a:r>
              <a:r>
                <a:rPr lang="cs-CZ" altLang="cs-CZ" sz="1800" b="1"/>
                <a:t>reverzní fáze</a:t>
              </a:r>
            </a:p>
            <a:p>
              <a:pPr eaLnBrk="1" hangingPunct="1"/>
              <a:r>
                <a:rPr lang="cs-CZ" altLang="cs-CZ" sz="1800"/>
                <a:t>		- iontoměnič</a:t>
              </a:r>
            </a:p>
            <a:p>
              <a:pPr eaLnBrk="1" hangingPunct="1"/>
              <a:r>
                <a:rPr lang="cs-CZ" altLang="cs-CZ" sz="1800"/>
                <a:t>		- molekulové síto  </a:t>
              </a:r>
            </a:p>
            <a:p>
              <a:pPr eaLnBrk="1" hangingPunct="1"/>
              <a:r>
                <a:rPr lang="cs-CZ" altLang="cs-CZ" sz="1800"/>
                <a:t>		- afinitní (IMAC, MOAC, protilátka)</a:t>
              </a:r>
            </a:p>
            <a:p>
              <a:pPr eaLnBrk="1" hangingPunct="1"/>
              <a:r>
                <a:rPr lang="cs-CZ" altLang="cs-CZ" sz="1800"/>
                <a:t>		- HILIC (</a:t>
              </a:r>
              <a:r>
                <a:rPr lang="en-US" altLang="cs-CZ" sz="1800"/>
                <a:t>hydrophilic interaction chromatography</a:t>
              </a:r>
              <a:r>
                <a:rPr lang="cs-CZ" altLang="cs-CZ" sz="1800"/>
                <a:t>)</a:t>
              </a:r>
              <a:endParaRPr lang="en-US" altLang="cs-CZ" sz="1800"/>
            </a:p>
          </p:txBody>
        </p:sp>
        <p:sp>
          <p:nvSpPr>
            <p:cNvPr id="7" name="Text Box 35"/>
            <p:cNvSpPr txBox="1">
              <a:spLocks noChangeArrowheads="1"/>
            </p:cNvSpPr>
            <p:nvPr/>
          </p:nvSpPr>
          <p:spPr bwMode="auto">
            <a:xfrm>
              <a:off x="295" y="3475"/>
              <a:ext cx="65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buFontTx/>
                <a:buBlip>
                  <a:blip r:embed="rId2"/>
                </a:buBlip>
              </a:pPr>
              <a:r>
                <a:rPr lang="cs-CZ" altLang="cs-CZ" sz="1600"/>
                <a:t>  off-line</a:t>
              </a:r>
            </a:p>
            <a:p>
              <a:pPr eaLnBrk="1" hangingPunct="1">
                <a:buFontTx/>
                <a:buBlip>
                  <a:blip r:embed="rId3"/>
                </a:buBlip>
              </a:pPr>
              <a:r>
                <a:rPr lang="cs-CZ" altLang="cs-CZ" sz="1600"/>
                <a:t>  on-line</a:t>
              </a:r>
              <a:endParaRPr lang="en-US" altLang="cs-CZ" sz="1600"/>
            </a:p>
          </p:txBody>
        </p:sp>
      </p:grpSp>
      <p:sp>
        <p:nvSpPr>
          <p:cNvPr id="8" name="Text Box 36"/>
          <p:cNvSpPr txBox="1">
            <a:spLocks noChangeArrowheads="1"/>
          </p:cNvSpPr>
          <p:nvPr/>
        </p:nvSpPr>
        <p:spPr bwMode="auto">
          <a:xfrm>
            <a:off x="6675955" y="2872829"/>
            <a:ext cx="177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800"/>
              <a:t>imunoprecipitace</a:t>
            </a:r>
            <a:endParaRPr lang="en-US" altLang="cs-CZ" sz="1800"/>
          </a:p>
        </p:txBody>
      </p:sp>
    </p:spTree>
    <p:extLst>
      <p:ext uri="{BB962C8B-B14F-4D97-AF65-F5344CB8AC3E}">
        <p14:creationId xmlns:p14="http://schemas.microsoft.com/office/powerpoint/2010/main" val="3004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09"/>
          <p:cNvSpPr txBox="1">
            <a:spLocks noChangeArrowheads="1"/>
          </p:cNvSpPr>
          <p:nvPr/>
        </p:nvSpPr>
        <p:spPr bwMode="auto">
          <a:xfrm>
            <a:off x="2881313" y="404813"/>
            <a:ext cx="30591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200" b="1"/>
              <a:t>Standardní 1-D postupy</a:t>
            </a:r>
            <a:endParaRPr lang="en-US" altLang="cs-CZ" sz="2200" b="1"/>
          </a:p>
        </p:txBody>
      </p:sp>
      <p:sp>
        <p:nvSpPr>
          <p:cNvPr id="8195" name="AutoShape 218"/>
          <p:cNvSpPr>
            <a:spLocks noChangeArrowheads="1"/>
          </p:cNvSpPr>
          <p:nvPr/>
        </p:nvSpPr>
        <p:spPr bwMode="auto">
          <a:xfrm>
            <a:off x="2895600" y="19939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8196" name="AutoShape 219"/>
          <p:cNvSpPr>
            <a:spLocks noChangeArrowheads="1"/>
          </p:cNvSpPr>
          <p:nvPr/>
        </p:nvSpPr>
        <p:spPr bwMode="auto">
          <a:xfrm>
            <a:off x="5943600" y="1944688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8197" name="AutoShape 221"/>
          <p:cNvSpPr>
            <a:spLocks noChangeArrowheads="1"/>
          </p:cNvSpPr>
          <p:nvPr/>
        </p:nvSpPr>
        <p:spPr bwMode="auto">
          <a:xfrm>
            <a:off x="5943600" y="3748088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8198" name="AutoShape 222"/>
          <p:cNvSpPr>
            <a:spLocks noChangeArrowheads="1"/>
          </p:cNvSpPr>
          <p:nvPr/>
        </p:nvSpPr>
        <p:spPr bwMode="auto">
          <a:xfrm>
            <a:off x="2895600" y="3748088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8199" name="Text Box 228"/>
          <p:cNvSpPr txBox="1">
            <a:spLocks noChangeArrowheads="1"/>
          </p:cNvSpPr>
          <p:nvPr/>
        </p:nvSpPr>
        <p:spPr bwMode="auto">
          <a:xfrm>
            <a:off x="488950" y="1196975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b="1">
                <a:solidFill>
                  <a:schemeClr val="accent2"/>
                </a:solidFill>
              </a:rPr>
              <a:t>1-D GE</a:t>
            </a:r>
            <a:endParaRPr lang="cs-CZ" altLang="cs-CZ" sz="2000" b="1"/>
          </a:p>
        </p:txBody>
      </p:sp>
      <p:grpSp>
        <p:nvGrpSpPr>
          <p:cNvPr id="8200" name="Group 240"/>
          <p:cNvGrpSpPr>
            <a:grpSpLocks/>
          </p:cNvGrpSpPr>
          <p:nvPr/>
        </p:nvGrpSpPr>
        <p:grpSpPr bwMode="auto">
          <a:xfrm>
            <a:off x="3581400" y="1639888"/>
            <a:ext cx="2057400" cy="930275"/>
            <a:chOff x="2016" y="1488"/>
            <a:chExt cx="1296" cy="586"/>
          </a:xfrm>
        </p:grpSpPr>
        <p:sp>
          <p:nvSpPr>
            <p:cNvPr id="8230" name="Rectangle 235"/>
            <p:cNvSpPr>
              <a:spLocks noChangeArrowheads="1"/>
            </p:cNvSpPr>
            <p:nvPr/>
          </p:nvSpPr>
          <p:spPr bwMode="auto">
            <a:xfrm>
              <a:off x="2016" y="1498"/>
              <a:ext cx="1296" cy="576"/>
            </a:xfrm>
            <a:prstGeom prst="rect">
              <a:avLst/>
            </a:prstGeom>
            <a:gradFill rotWithShape="0">
              <a:gsLst>
                <a:gs pos="0">
                  <a:srgbClr val="5E6D76"/>
                </a:gs>
                <a:gs pos="50000">
                  <a:srgbClr val="CCECFF"/>
                </a:gs>
                <a:gs pos="100000">
                  <a:srgbClr val="5E6D7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8231" name="Text Box 236"/>
            <p:cNvSpPr txBox="1">
              <a:spLocks noChangeArrowheads="1"/>
            </p:cNvSpPr>
            <p:nvPr/>
          </p:nvSpPr>
          <p:spPr bwMode="auto">
            <a:xfrm>
              <a:off x="2200" y="1488"/>
              <a:ext cx="924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800" b="1"/>
                <a:t>Specifické</a:t>
              </a:r>
            </a:p>
            <a:p>
              <a:pPr algn="ctr" eaLnBrk="1" hangingPunct="1"/>
              <a:r>
                <a:rPr lang="cs-CZ" altLang="cs-CZ" sz="1800" b="1"/>
                <a:t>proteolytické</a:t>
              </a:r>
            </a:p>
            <a:p>
              <a:pPr algn="ctr" eaLnBrk="1" hangingPunct="1"/>
              <a:r>
                <a:rPr lang="cs-CZ" altLang="cs-CZ" sz="1800" b="1"/>
                <a:t>štěpení</a:t>
              </a:r>
            </a:p>
          </p:txBody>
        </p:sp>
      </p:grpSp>
      <p:grpSp>
        <p:nvGrpSpPr>
          <p:cNvPr id="8201" name="Group 237"/>
          <p:cNvGrpSpPr>
            <a:grpSpLocks/>
          </p:cNvGrpSpPr>
          <p:nvPr/>
        </p:nvGrpSpPr>
        <p:grpSpPr bwMode="auto">
          <a:xfrm>
            <a:off x="533400" y="1687513"/>
            <a:ext cx="2057400" cy="914400"/>
            <a:chOff x="3408" y="1497"/>
            <a:chExt cx="1296" cy="576"/>
          </a:xfrm>
        </p:grpSpPr>
        <p:sp>
          <p:nvSpPr>
            <p:cNvPr id="8228" name="Rectangle 238"/>
            <p:cNvSpPr>
              <a:spLocks noChangeArrowheads="1"/>
            </p:cNvSpPr>
            <p:nvPr/>
          </p:nvSpPr>
          <p:spPr bwMode="auto">
            <a:xfrm>
              <a:off x="3408" y="1497"/>
              <a:ext cx="1296" cy="576"/>
            </a:xfrm>
            <a:prstGeom prst="rect">
              <a:avLst/>
            </a:prstGeom>
            <a:gradFill rotWithShape="0">
              <a:gsLst>
                <a:gs pos="0">
                  <a:srgbClr val="5E6D76"/>
                </a:gs>
                <a:gs pos="50000">
                  <a:srgbClr val="CCECFF"/>
                </a:gs>
                <a:gs pos="100000">
                  <a:srgbClr val="5E6D7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8229" name="Text Box 239"/>
            <p:cNvSpPr txBox="1">
              <a:spLocks noChangeArrowheads="1"/>
            </p:cNvSpPr>
            <p:nvPr/>
          </p:nvSpPr>
          <p:spPr bwMode="auto">
            <a:xfrm>
              <a:off x="3716" y="1582"/>
              <a:ext cx="67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800" b="1"/>
                <a:t>S</a:t>
              </a:r>
              <a:r>
                <a:rPr lang="en-US" altLang="cs-CZ" sz="1800" b="1"/>
                <a:t>eparace</a:t>
              </a:r>
              <a:endParaRPr lang="cs-CZ" altLang="cs-CZ" sz="1800" b="1"/>
            </a:p>
            <a:p>
              <a:pPr algn="ctr" eaLnBrk="1" hangingPunct="1"/>
              <a:r>
                <a:rPr lang="cs-CZ" altLang="cs-CZ" sz="1800" b="1"/>
                <a:t>prote</a:t>
              </a:r>
              <a:r>
                <a:rPr lang="en-US" altLang="cs-CZ" sz="1800" b="1"/>
                <a:t>in</a:t>
              </a:r>
              <a:r>
                <a:rPr lang="cs-CZ" altLang="cs-CZ" sz="1800" b="1"/>
                <a:t>ů</a:t>
              </a:r>
            </a:p>
          </p:txBody>
        </p:sp>
      </p:grpSp>
      <p:grpSp>
        <p:nvGrpSpPr>
          <p:cNvPr id="8202" name="Group 263"/>
          <p:cNvGrpSpPr>
            <a:grpSpLocks/>
          </p:cNvGrpSpPr>
          <p:nvPr/>
        </p:nvGrpSpPr>
        <p:grpSpPr bwMode="auto">
          <a:xfrm>
            <a:off x="6629400" y="3443288"/>
            <a:ext cx="2057400" cy="914400"/>
            <a:chOff x="4176" y="3076"/>
            <a:chExt cx="1296" cy="576"/>
          </a:xfrm>
        </p:grpSpPr>
        <p:sp>
          <p:nvSpPr>
            <p:cNvPr id="8226" name="Rectangle 246"/>
            <p:cNvSpPr>
              <a:spLocks noChangeArrowheads="1"/>
            </p:cNvSpPr>
            <p:nvPr/>
          </p:nvSpPr>
          <p:spPr bwMode="auto">
            <a:xfrm>
              <a:off x="4176" y="3076"/>
              <a:ext cx="1296" cy="576"/>
            </a:xfrm>
            <a:prstGeom prst="rect">
              <a:avLst/>
            </a:prstGeom>
            <a:gradFill rotWithShape="0">
              <a:gsLst>
                <a:gs pos="0">
                  <a:srgbClr val="2F7647"/>
                </a:gs>
                <a:gs pos="50000">
                  <a:srgbClr val="66FF99"/>
                </a:gs>
                <a:gs pos="100000">
                  <a:srgbClr val="2F76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8227" name="Text Box 247"/>
            <p:cNvSpPr txBox="1">
              <a:spLocks noChangeArrowheads="1"/>
            </p:cNvSpPr>
            <p:nvPr/>
          </p:nvSpPr>
          <p:spPr bwMode="auto">
            <a:xfrm>
              <a:off x="4543" y="3228"/>
              <a:ext cx="5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800" b="1"/>
                <a:t>MS/MS</a:t>
              </a:r>
            </a:p>
          </p:txBody>
        </p:sp>
      </p:grpSp>
      <p:grpSp>
        <p:nvGrpSpPr>
          <p:cNvPr id="8203" name="Group 252"/>
          <p:cNvGrpSpPr>
            <a:grpSpLocks/>
          </p:cNvGrpSpPr>
          <p:nvPr/>
        </p:nvGrpSpPr>
        <p:grpSpPr bwMode="auto">
          <a:xfrm>
            <a:off x="3581400" y="3443288"/>
            <a:ext cx="2057400" cy="915987"/>
            <a:chOff x="1776" y="3647"/>
            <a:chExt cx="1296" cy="577"/>
          </a:xfrm>
        </p:grpSpPr>
        <p:sp>
          <p:nvSpPr>
            <p:cNvPr id="8224" name="Rectangle 248"/>
            <p:cNvSpPr>
              <a:spLocks noChangeArrowheads="1"/>
            </p:cNvSpPr>
            <p:nvPr/>
          </p:nvSpPr>
          <p:spPr bwMode="auto">
            <a:xfrm>
              <a:off x="1776" y="3648"/>
              <a:ext cx="1296" cy="576"/>
            </a:xfrm>
            <a:prstGeom prst="rect">
              <a:avLst/>
            </a:prstGeom>
            <a:gradFill rotWithShape="0">
              <a:gsLst>
                <a:gs pos="0">
                  <a:srgbClr val="2F7647"/>
                </a:gs>
                <a:gs pos="50000">
                  <a:srgbClr val="66FF99"/>
                </a:gs>
                <a:gs pos="100000">
                  <a:srgbClr val="2F76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8225" name="Text Box 251"/>
            <p:cNvSpPr txBox="1">
              <a:spLocks noChangeArrowheads="1"/>
            </p:cNvSpPr>
            <p:nvPr/>
          </p:nvSpPr>
          <p:spPr bwMode="auto">
            <a:xfrm>
              <a:off x="1956" y="3647"/>
              <a:ext cx="912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800" b="1"/>
                <a:t>Separace</a:t>
              </a:r>
            </a:p>
            <a:p>
              <a:pPr algn="ctr" eaLnBrk="1" hangingPunct="1"/>
              <a:r>
                <a:rPr lang="cs-CZ" altLang="cs-CZ" sz="1800" b="1"/>
                <a:t> naštěpených</a:t>
              </a:r>
            </a:p>
            <a:p>
              <a:pPr algn="ctr" eaLnBrk="1" hangingPunct="1"/>
              <a:r>
                <a:rPr lang="cs-CZ" altLang="cs-CZ" sz="1800" b="1"/>
                <a:t> peptidů</a:t>
              </a:r>
            </a:p>
          </p:txBody>
        </p:sp>
      </p:grpSp>
      <p:grpSp>
        <p:nvGrpSpPr>
          <p:cNvPr id="8204" name="Group 254"/>
          <p:cNvGrpSpPr>
            <a:grpSpLocks/>
          </p:cNvGrpSpPr>
          <p:nvPr/>
        </p:nvGrpSpPr>
        <p:grpSpPr bwMode="auto">
          <a:xfrm>
            <a:off x="533400" y="3443288"/>
            <a:ext cx="2057400" cy="915987"/>
            <a:chOff x="240" y="3504"/>
            <a:chExt cx="1296" cy="577"/>
          </a:xfrm>
        </p:grpSpPr>
        <p:sp>
          <p:nvSpPr>
            <p:cNvPr id="8222" name="Rectangle 249"/>
            <p:cNvSpPr>
              <a:spLocks noChangeArrowheads="1"/>
            </p:cNvSpPr>
            <p:nvPr/>
          </p:nvSpPr>
          <p:spPr bwMode="auto">
            <a:xfrm>
              <a:off x="240" y="3504"/>
              <a:ext cx="1296" cy="576"/>
            </a:xfrm>
            <a:prstGeom prst="rect">
              <a:avLst/>
            </a:prstGeom>
            <a:gradFill rotWithShape="0">
              <a:gsLst>
                <a:gs pos="0">
                  <a:srgbClr val="2F7647"/>
                </a:gs>
                <a:gs pos="50000">
                  <a:srgbClr val="66FF99"/>
                </a:gs>
                <a:gs pos="100000">
                  <a:srgbClr val="2F76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8223" name="Text Box 253"/>
            <p:cNvSpPr txBox="1">
              <a:spLocks noChangeArrowheads="1"/>
            </p:cNvSpPr>
            <p:nvPr/>
          </p:nvSpPr>
          <p:spPr bwMode="auto">
            <a:xfrm>
              <a:off x="423" y="3504"/>
              <a:ext cx="924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800" b="1"/>
                <a:t>Specifické</a:t>
              </a:r>
            </a:p>
            <a:p>
              <a:pPr algn="ctr" eaLnBrk="1" hangingPunct="1"/>
              <a:r>
                <a:rPr lang="cs-CZ" altLang="cs-CZ" sz="1800" b="1"/>
                <a:t>proteolytické</a:t>
              </a:r>
            </a:p>
            <a:p>
              <a:pPr algn="ctr" eaLnBrk="1" hangingPunct="1"/>
              <a:r>
                <a:rPr lang="cs-CZ" altLang="cs-CZ" sz="1800" b="1"/>
                <a:t>štěpení</a:t>
              </a:r>
              <a:endParaRPr lang="cs-CZ" altLang="cs-CZ"/>
            </a:p>
          </p:txBody>
        </p:sp>
      </p:grpSp>
      <p:sp>
        <p:nvSpPr>
          <p:cNvPr id="8205" name="Rectangle 230"/>
          <p:cNvSpPr>
            <a:spLocks noChangeArrowheads="1"/>
          </p:cNvSpPr>
          <p:nvPr/>
        </p:nvSpPr>
        <p:spPr bwMode="auto">
          <a:xfrm>
            <a:off x="6629400" y="1646238"/>
            <a:ext cx="2046288" cy="914400"/>
          </a:xfrm>
          <a:prstGeom prst="rect">
            <a:avLst/>
          </a:prstGeom>
          <a:gradFill rotWithShape="0">
            <a:gsLst>
              <a:gs pos="0">
                <a:srgbClr val="5E6D76"/>
              </a:gs>
              <a:gs pos="50000">
                <a:srgbClr val="CCECFF"/>
              </a:gs>
              <a:gs pos="100000">
                <a:srgbClr val="5E6D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8206" name="Text Box 232"/>
          <p:cNvSpPr txBox="1">
            <a:spLocks noChangeArrowheads="1"/>
          </p:cNvSpPr>
          <p:nvPr/>
        </p:nvSpPr>
        <p:spPr bwMode="auto">
          <a:xfrm>
            <a:off x="6483350" y="1884363"/>
            <a:ext cx="22336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800" b="1"/>
              <a:t>MALDI-MS/MS</a:t>
            </a:r>
          </a:p>
          <a:p>
            <a:pPr algn="ctr" eaLnBrk="1" hangingPunct="1"/>
            <a:r>
              <a:rPr lang="cs-CZ" altLang="cs-CZ" sz="1200" b="1"/>
              <a:t>LC-MS/MS</a:t>
            </a:r>
          </a:p>
        </p:txBody>
      </p:sp>
      <p:sp>
        <p:nvSpPr>
          <p:cNvPr id="8207" name="Text Box 262"/>
          <p:cNvSpPr txBox="1">
            <a:spLocks noChangeArrowheads="1"/>
          </p:cNvSpPr>
          <p:nvPr/>
        </p:nvSpPr>
        <p:spPr bwMode="auto">
          <a:xfrm>
            <a:off x="3109913" y="981075"/>
            <a:ext cx="2705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800" b="1">
                <a:solidFill>
                  <a:srgbClr val="FF3300"/>
                </a:solidFill>
              </a:rPr>
              <a:t>(JEDNODUCHÉ) SMĚSI</a:t>
            </a:r>
          </a:p>
        </p:txBody>
      </p:sp>
      <p:grpSp>
        <p:nvGrpSpPr>
          <p:cNvPr id="8208" name="Group 278"/>
          <p:cNvGrpSpPr>
            <a:grpSpLocks/>
          </p:cNvGrpSpPr>
          <p:nvPr/>
        </p:nvGrpSpPr>
        <p:grpSpPr bwMode="auto">
          <a:xfrm>
            <a:off x="3419475" y="2779713"/>
            <a:ext cx="5473700" cy="1800225"/>
            <a:chOff x="2154" y="2840"/>
            <a:chExt cx="3448" cy="1134"/>
          </a:xfrm>
        </p:grpSpPr>
        <p:sp>
          <p:nvSpPr>
            <p:cNvPr id="8219" name="Rectangle 264"/>
            <p:cNvSpPr>
              <a:spLocks noChangeArrowheads="1"/>
            </p:cNvSpPr>
            <p:nvPr/>
          </p:nvSpPr>
          <p:spPr bwMode="auto">
            <a:xfrm>
              <a:off x="2154" y="2840"/>
              <a:ext cx="3448" cy="113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8220" name="Text Box 265"/>
            <p:cNvSpPr txBox="1">
              <a:spLocks noChangeArrowheads="1"/>
            </p:cNvSpPr>
            <p:nvPr/>
          </p:nvSpPr>
          <p:spPr bwMode="auto">
            <a:xfrm>
              <a:off x="3243" y="2863"/>
              <a:ext cx="1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2000" b="1">
                  <a:solidFill>
                    <a:schemeClr val="accent2"/>
                  </a:solidFill>
                </a:rPr>
                <a:t>1-D LC-MS/MS</a:t>
              </a:r>
            </a:p>
          </p:txBody>
        </p:sp>
        <p:sp>
          <p:nvSpPr>
            <p:cNvPr id="8221" name="Text Box 268"/>
            <p:cNvSpPr txBox="1">
              <a:spLocks noChangeArrowheads="1"/>
            </p:cNvSpPr>
            <p:nvPr/>
          </p:nvSpPr>
          <p:spPr bwMode="auto">
            <a:xfrm>
              <a:off x="3210" y="3018"/>
              <a:ext cx="12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1800"/>
                <a:t>shotgun proteomics</a:t>
              </a:r>
            </a:p>
          </p:txBody>
        </p:sp>
      </p:grpSp>
      <p:sp>
        <p:nvSpPr>
          <p:cNvPr id="8209" name="Rectangle 270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  <p:grpSp>
        <p:nvGrpSpPr>
          <p:cNvPr id="10522" name="Group 282"/>
          <p:cNvGrpSpPr>
            <a:grpSpLocks/>
          </p:cNvGrpSpPr>
          <p:nvPr/>
        </p:nvGrpSpPr>
        <p:grpSpPr bwMode="auto">
          <a:xfrm>
            <a:off x="539750" y="5156200"/>
            <a:ext cx="8410575" cy="1303338"/>
            <a:chOff x="340" y="3248"/>
            <a:chExt cx="5298" cy="821"/>
          </a:xfrm>
        </p:grpSpPr>
        <p:grpSp>
          <p:nvGrpSpPr>
            <p:cNvPr id="8211" name="Group 274"/>
            <p:cNvGrpSpPr>
              <a:grpSpLocks/>
            </p:cNvGrpSpPr>
            <p:nvPr/>
          </p:nvGrpSpPr>
          <p:grpSpPr bwMode="auto">
            <a:xfrm>
              <a:off x="340" y="3248"/>
              <a:ext cx="1296" cy="576"/>
              <a:chOff x="340" y="2115"/>
              <a:chExt cx="1296" cy="576"/>
            </a:xfrm>
          </p:grpSpPr>
          <p:sp>
            <p:nvSpPr>
              <p:cNvPr id="8217" name="Rectangle 272"/>
              <p:cNvSpPr>
                <a:spLocks noChangeArrowheads="1"/>
              </p:cNvSpPr>
              <p:nvPr/>
            </p:nvSpPr>
            <p:spPr bwMode="auto">
              <a:xfrm>
                <a:off x="340" y="2115"/>
                <a:ext cx="1296" cy="576"/>
              </a:xfrm>
              <a:prstGeom prst="rect">
                <a:avLst/>
              </a:prstGeom>
              <a:gradFill rotWithShape="0">
                <a:gsLst>
                  <a:gs pos="0">
                    <a:srgbClr val="2F7647"/>
                  </a:gs>
                  <a:gs pos="50000">
                    <a:srgbClr val="66FF99"/>
                  </a:gs>
                  <a:gs pos="100000">
                    <a:srgbClr val="2F7647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8218" name="Text Box 273"/>
              <p:cNvSpPr txBox="1">
                <a:spLocks noChangeArrowheads="1"/>
              </p:cNvSpPr>
              <p:nvPr/>
            </p:nvSpPr>
            <p:spPr bwMode="auto">
              <a:xfrm>
                <a:off x="647" y="2210"/>
                <a:ext cx="67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cs-CZ" altLang="cs-CZ" sz="1800" b="1"/>
                  <a:t>Separace</a:t>
                </a:r>
              </a:p>
              <a:p>
                <a:pPr algn="ctr" eaLnBrk="1" hangingPunct="1"/>
                <a:r>
                  <a:rPr lang="cs-CZ" altLang="cs-CZ" sz="1800" b="1"/>
                  <a:t>proteinů</a:t>
                </a:r>
                <a:endParaRPr lang="cs-CZ" altLang="cs-CZ"/>
              </a:p>
            </p:txBody>
          </p:sp>
        </p:grpSp>
        <p:grpSp>
          <p:nvGrpSpPr>
            <p:cNvPr id="8212" name="Group 280"/>
            <p:cNvGrpSpPr>
              <a:grpSpLocks/>
            </p:cNvGrpSpPr>
            <p:nvPr/>
          </p:nvGrpSpPr>
          <p:grpSpPr bwMode="auto">
            <a:xfrm>
              <a:off x="4195" y="3248"/>
              <a:ext cx="1296" cy="576"/>
              <a:chOff x="4195" y="2083"/>
              <a:chExt cx="1296" cy="576"/>
            </a:xfrm>
          </p:grpSpPr>
          <p:sp>
            <p:nvSpPr>
              <p:cNvPr id="8215" name="Rectangle 276"/>
              <p:cNvSpPr>
                <a:spLocks noChangeArrowheads="1"/>
              </p:cNvSpPr>
              <p:nvPr/>
            </p:nvSpPr>
            <p:spPr bwMode="auto">
              <a:xfrm>
                <a:off x="4195" y="2083"/>
                <a:ext cx="1296" cy="576"/>
              </a:xfrm>
              <a:prstGeom prst="rect">
                <a:avLst/>
              </a:prstGeom>
              <a:gradFill rotWithShape="0">
                <a:gsLst>
                  <a:gs pos="0">
                    <a:srgbClr val="2F7647"/>
                  </a:gs>
                  <a:gs pos="50000">
                    <a:srgbClr val="66FF99"/>
                  </a:gs>
                  <a:gs pos="100000">
                    <a:srgbClr val="2F7647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8216" name="Text Box 277"/>
              <p:cNvSpPr txBox="1">
                <a:spLocks noChangeArrowheads="1"/>
              </p:cNvSpPr>
              <p:nvPr/>
            </p:nvSpPr>
            <p:spPr bwMode="auto">
              <a:xfrm>
                <a:off x="4562" y="2160"/>
                <a:ext cx="58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cs-CZ" altLang="cs-CZ" sz="1800" b="1"/>
                  <a:t>MS</a:t>
                </a:r>
              </a:p>
              <a:p>
                <a:pPr algn="ctr" eaLnBrk="1" hangingPunct="1"/>
                <a:r>
                  <a:rPr lang="cs-CZ" altLang="cs-CZ" sz="1800" b="1"/>
                  <a:t>MS/MS</a:t>
                </a:r>
              </a:p>
            </p:txBody>
          </p:sp>
        </p:grpSp>
        <p:sp>
          <p:nvSpPr>
            <p:cNvPr id="8213" name="AutoShape 279"/>
            <p:cNvSpPr>
              <a:spLocks noChangeArrowheads="1"/>
            </p:cNvSpPr>
            <p:nvPr/>
          </p:nvSpPr>
          <p:spPr bwMode="auto">
            <a:xfrm>
              <a:off x="2051" y="3461"/>
              <a:ext cx="1736" cy="192"/>
            </a:xfrm>
            <a:prstGeom prst="rightArrow">
              <a:avLst>
                <a:gd name="adj1" fmla="val 50000"/>
                <a:gd name="adj2" fmla="val 226042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8214" name="Text Box 281"/>
            <p:cNvSpPr txBox="1">
              <a:spLocks noChangeArrowheads="1"/>
            </p:cNvSpPr>
            <p:nvPr/>
          </p:nvSpPr>
          <p:spPr bwMode="auto">
            <a:xfrm>
              <a:off x="4014" y="3838"/>
              <a:ext cx="16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1800"/>
                <a:t>MS s vysokým rozlišením</a:t>
              </a:r>
              <a:endParaRPr lang="en-US" altLang="cs-CZ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60513"/>
            <a:ext cx="6553200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Text Box 20"/>
          <p:cNvSpPr txBox="1">
            <a:spLocks noChangeArrowheads="1"/>
          </p:cNvSpPr>
          <p:nvPr/>
        </p:nvSpPr>
        <p:spPr bwMode="auto">
          <a:xfrm>
            <a:off x="1905000" y="609600"/>
            <a:ext cx="5253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b="1"/>
              <a:t>Proteinový extrakt fága – 1-D separace</a:t>
            </a:r>
          </a:p>
        </p:txBody>
      </p:sp>
      <p:grpSp>
        <p:nvGrpSpPr>
          <p:cNvPr id="4138" name="Group 42"/>
          <p:cNvGrpSpPr>
            <a:grpSpLocks/>
          </p:cNvGrpSpPr>
          <p:nvPr/>
        </p:nvGrpSpPr>
        <p:grpSpPr bwMode="auto">
          <a:xfrm>
            <a:off x="5715000" y="1649413"/>
            <a:ext cx="3249613" cy="2057400"/>
            <a:chOff x="3600" y="1039"/>
            <a:chExt cx="2047" cy="1296"/>
          </a:xfrm>
        </p:grpSpPr>
        <p:sp>
          <p:nvSpPr>
            <p:cNvPr id="9238" name="AutoShape 24"/>
            <p:cNvSpPr>
              <a:spLocks noChangeArrowheads="1"/>
            </p:cNvSpPr>
            <p:nvPr/>
          </p:nvSpPr>
          <p:spPr bwMode="auto">
            <a:xfrm>
              <a:off x="3600" y="1039"/>
              <a:ext cx="2047" cy="1296"/>
            </a:xfrm>
            <a:prstGeom prst="irregularSeal2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9239" name="Text Box 22"/>
            <p:cNvSpPr txBox="1">
              <a:spLocks noChangeArrowheads="1"/>
            </p:cNvSpPr>
            <p:nvPr/>
          </p:nvSpPr>
          <p:spPr bwMode="auto">
            <a:xfrm>
              <a:off x="3856" y="1496"/>
              <a:ext cx="14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800" b="1"/>
                <a:t>Iden. – 5 majoritních</a:t>
              </a:r>
            </a:p>
            <a:p>
              <a:pPr algn="ctr" eaLnBrk="1" hangingPunct="1"/>
              <a:r>
                <a:rPr lang="cs-CZ" altLang="cs-CZ" sz="1800" b="1"/>
                <a:t> proteinů</a:t>
              </a:r>
            </a:p>
          </p:txBody>
        </p:sp>
      </p:grpSp>
      <p:sp>
        <p:nvSpPr>
          <p:cNvPr id="9221" name="Text Box 23"/>
          <p:cNvSpPr txBox="1">
            <a:spLocks noChangeArrowheads="1"/>
          </p:cNvSpPr>
          <p:nvPr/>
        </p:nvSpPr>
        <p:spPr bwMode="auto">
          <a:xfrm>
            <a:off x="2954338" y="1938338"/>
            <a:ext cx="1312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/>
              <a:t>LC/MSMS</a:t>
            </a:r>
          </a:p>
        </p:txBody>
      </p:sp>
      <p:grpSp>
        <p:nvGrpSpPr>
          <p:cNvPr id="4132" name="Group 36"/>
          <p:cNvGrpSpPr>
            <a:grpSpLocks/>
          </p:cNvGrpSpPr>
          <p:nvPr/>
        </p:nvGrpSpPr>
        <p:grpSpPr bwMode="auto">
          <a:xfrm>
            <a:off x="228600" y="914400"/>
            <a:ext cx="1828800" cy="5314950"/>
            <a:chOff x="144" y="576"/>
            <a:chExt cx="1152" cy="3348"/>
          </a:xfrm>
        </p:grpSpPr>
        <p:pic>
          <p:nvPicPr>
            <p:cNvPr id="9229" name="Picture 26" descr="ge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" y="820"/>
              <a:ext cx="814" cy="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0" name="Text Box 27"/>
            <p:cNvSpPr txBox="1">
              <a:spLocks noChangeArrowheads="1"/>
            </p:cNvSpPr>
            <p:nvPr/>
          </p:nvSpPr>
          <p:spPr bwMode="auto">
            <a:xfrm>
              <a:off x="144" y="607"/>
              <a:ext cx="4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7783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7783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7783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7783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 sz="1600" b="1">
                  <a:latin typeface="Arial" panose="020B0604020202020204" pitchFamily="34" charset="0"/>
                  <a:cs typeface="Arial" panose="020B0604020202020204" pitchFamily="34" charset="0"/>
                </a:rPr>
                <a:t>kDa</a:t>
              </a:r>
            </a:p>
          </p:txBody>
        </p:sp>
        <p:sp>
          <p:nvSpPr>
            <p:cNvPr id="9231" name="Text Box 28"/>
            <p:cNvSpPr txBox="1">
              <a:spLocks noChangeArrowheads="1"/>
            </p:cNvSpPr>
            <p:nvPr/>
          </p:nvSpPr>
          <p:spPr bwMode="auto">
            <a:xfrm>
              <a:off x="144" y="1026"/>
              <a:ext cx="384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7783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7783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7783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7783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cs-CZ" altLang="cs-CZ" sz="1600" b="1">
                  <a:latin typeface="Arial" panose="020B0604020202020204" pitchFamily="34" charset="0"/>
                  <a:cs typeface="Arial" panose="020B0604020202020204" pitchFamily="34" charset="0"/>
                </a:rPr>
                <a:t>66.2</a:t>
              </a:r>
              <a:endParaRPr lang="en-US" altLang="cs-CZ" sz="1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32" name="Text Box 29"/>
            <p:cNvSpPr txBox="1">
              <a:spLocks noChangeArrowheads="1"/>
            </p:cNvSpPr>
            <p:nvPr/>
          </p:nvSpPr>
          <p:spPr bwMode="auto">
            <a:xfrm>
              <a:off x="144" y="1317"/>
              <a:ext cx="432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7783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7783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7783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7783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cs-CZ" altLang="cs-CZ" sz="1600" b="1">
                  <a:latin typeface="Arial" panose="020B0604020202020204" pitchFamily="34" charset="0"/>
                  <a:cs typeface="Arial" panose="020B0604020202020204" pitchFamily="34" charset="0"/>
                </a:rPr>
                <a:t>45.0</a:t>
              </a:r>
              <a:endParaRPr lang="en-US" altLang="cs-CZ" sz="1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33" name="Text Box 30"/>
            <p:cNvSpPr txBox="1">
              <a:spLocks noChangeArrowheads="1"/>
            </p:cNvSpPr>
            <p:nvPr/>
          </p:nvSpPr>
          <p:spPr bwMode="auto">
            <a:xfrm>
              <a:off x="144" y="1857"/>
              <a:ext cx="432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7783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7783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7783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7783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cs-CZ" altLang="cs-CZ" sz="1600" b="1">
                  <a:latin typeface="Arial" panose="020B0604020202020204" pitchFamily="34" charset="0"/>
                  <a:cs typeface="Arial" panose="020B0604020202020204" pitchFamily="34" charset="0"/>
                </a:rPr>
                <a:t>31.0</a:t>
              </a:r>
              <a:endParaRPr lang="en-US" altLang="cs-CZ" sz="1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34" name="Text Box 31"/>
            <p:cNvSpPr txBox="1">
              <a:spLocks noChangeArrowheads="1"/>
            </p:cNvSpPr>
            <p:nvPr/>
          </p:nvSpPr>
          <p:spPr bwMode="auto">
            <a:xfrm>
              <a:off x="144" y="2373"/>
              <a:ext cx="480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7783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7783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7783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7783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cs-CZ" altLang="cs-CZ" sz="1600" b="1">
                  <a:latin typeface="Arial" panose="020B0604020202020204" pitchFamily="34" charset="0"/>
                  <a:cs typeface="Arial" panose="020B0604020202020204" pitchFamily="34" charset="0"/>
                </a:rPr>
                <a:t>21.5</a:t>
              </a:r>
              <a:endParaRPr lang="en-US" altLang="cs-CZ" sz="1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35" name="Text Box 32"/>
            <p:cNvSpPr txBox="1">
              <a:spLocks noChangeArrowheads="1"/>
            </p:cNvSpPr>
            <p:nvPr/>
          </p:nvSpPr>
          <p:spPr bwMode="auto">
            <a:xfrm>
              <a:off x="144" y="2864"/>
              <a:ext cx="432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7783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7783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7783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7783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cs-CZ" altLang="cs-CZ" sz="1600" b="1">
                  <a:latin typeface="Arial" panose="020B0604020202020204" pitchFamily="34" charset="0"/>
                  <a:cs typeface="Arial" panose="020B0604020202020204" pitchFamily="34" charset="0"/>
                </a:rPr>
                <a:t>14.4</a:t>
              </a:r>
              <a:endParaRPr lang="en-US" altLang="cs-CZ" sz="1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36" name="Text Box 33"/>
            <p:cNvSpPr txBox="1">
              <a:spLocks noChangeArrowheads="1"/>
            </p:cNvSpPr>
            <p:nvPr/>
          </p:nvSpPr>
          <p:spPr bwMode="auto">
            <a:xfrm>
              <a:off x="144" y="855"/>
              <a:ext cx="432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7783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7783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7783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7783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7783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cs-CZ" altLang="cs-CZ" sz="1600" b="1">
                  <a:latin typeface="Arial" panose="020B0604020202020204" pitchFamily="34" charset="0"/>
                  <a:cs typeface="Arial" panose="020B0604020202020204" pitchFamily="34" charset="0"/>
                </a:rPr>
                <a:t>97.4</a:t>
              </a:r>
              <a:endParaRPr lang="en-US" altLang="cs-CZ" sz="1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37" name="Text Box 35"/>
            <p:cNvSpPr txBox="1">
              <a:spLocks noChangeArrowheads="1"/>
            </p:cNvSpPr>
            <p:nvPr/>
          </p:nvSpPr>
          <p:spPr bwMode="auto">
            <a:xfrm>
              <a:off x="630" y="576"/>
              <a:ext cx="3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2000"/>
                <a:t>GE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116013" y="476250"/>
            <a:ext cx="3048000" cy="2057400"/>
            <a:chOff x="703" y="300"/>
            <a:chExt cx="1920" cy="1296"/>
          </a:xfrm>
        </p:grpSpPr>
        <p:sp>
          <p:nvSpPr>
            <p:cNvPr id="9227" name="AutoShape 38"/>
            <p:cNvSpPr>
              <a:spLocks noChangeArrowheads="1"/>
            </p:cNvSpPr>
            <p:nvPr/>
          </p:nvSpPr>
          <p:spPr bwMode="auto">
            <a:xfrm>
              <a:off x="703" y="300"/>
              <a:ext cx="1920" cy="1296"/>
            </a:xfrm>
            <a:prstGeom prst="irregularSeal2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9228" name="Text Box 39"/>
            <p:cNvSpPr txBox="1">
              <a:spLocks noChangeArrowheads="1"/>
            </p:cNvSpPr>
            <p:nvPr/>
          </p:nvSpPr>
          <p:spPr bwMode="auto">
            <a:xfrm>
              <a:off x="930" y="754"/>
              <a:ext cx="10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1800" b="1"/>
                <a:t>   cca </a:t>
              </a:r>
              <a:r>
                <a:rPr lang="en-US" altLang="cs-CZ" sz="1800" b="1"/>
                <a:t>50</a:t>
              </a:r>
              <a:r>
                <a:rPr lang="cs-CZ" altLang="cs-CZ" sz="1800" b="1"/>
                <a:t> </a:t>
              </a:r>
              <a:r>
                <a:rPr lang="en-US" altLang="cs-CZ" sz="1800" b="1"/>
                <a:t>bandu</a:t>
              </a:r>
              <a:endParaRPr lang="cs-CZ" altLang="cs-CZ" sz="1800" b="1"/>
            </a:p>
          </p:txBody>
        </p:sp>
      </p:grpSp>
      <p:pic>
        <p:nvPicPr>
          <p:cNvPr id="9224" name="Picture 40" descr="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860800"/>
            <a:ext cx="7810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40" name="Text Box 44"/>
          <p:cNvSpPr txBox="1">
            <a:spLocks noChangeArrowheads="1"/>
          </p:cNvSpPr>
          <p:nvPr/>
        </p:nvSpPr>
        <p:spPr bwMode="auto">
          <a:xfrm>
            <a:off x="3222625" y="3789363"/>
            <a:ext cx="4192588" cy="1327150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cs-CZ" sz="1600"/>
              <a:t>koncentra</a:t>
            </a:r>
            <a:r>
              <a:rPr lang="cs-CZ" altLang="cs-CZ" sz="1600"/>
              <a:t>ční rozsah</a:t>
            </a:r>
          </a:p>
          <a:p>
            <a:pPr algn="ctr" eaLnBrk="1" hangingPunct="1"/>
            <a:r>
              <a:rPr lang="cs-CZ" altLang="cs-CZ" sz="1600"/>
              <a:t>snížená možnost detekce minoritních komponent</a:t>
            </a:r>
          </a:p>
          <a:p>
            <a:pPr algn="ctr" eaLnBrk="1" hangingPunct="1"/>
            <a:r>
              <a:rPr lang="cs-CZ" altLang="cs-CZ" sz="1600"/>
              <a:t>rozhoduje </a:t>
            </a:r>
          </a:p>
          <a:p>
            <a:pPr algn="ctr" eaLnBrk="1" hangingPunct="1"/>
            <a:r>
              <a:rPr lang="cs-CZ" altLang="cs-CZ" sz="1600"/>
              <a:t>instrumentace</a:t>
            </a:r>
          </a:p>
          <a:p>
            <a:pPr algn="ctr" eaLnBrk="1" hangingPunct="1"/>
            <a:r>
              <a:rPr lang="cs-CZ" altLang="cs-CZ" sz="1600"/>
              <a:t>podmínky LC separace  </a:t>
            </a:r>
            <a:r>
              <a:rPr lang="en-US" altLang="cs-CZ" sz="1600"/>
              <a:t> </a:t>
            </a:r>
            <a:endParaRPr lang="cs-CZ" altLang="cs-CZ" sz="1600"/>
          </a:p>
        </p:txBody>
      </p:sp>
      <p:sp>
        <p:nvSpPr>
          <p:cNvPr id="9226" name="Rectangle 45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popand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549275"/>
            <a:ext cx="7740650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2773</TotalTime>
  <Words>1444</Words>
  <Application>Microsoft Office PowerPoint</Application>
  <PresentationFormat>Předvádění na obrazovce (4:3)</PresentationFormat>
  <Paragraphs>403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7" baseType="lpstr">
      <vt:lpstr>Allegro BT</vt:lpstr>
      <vt:lpstr>Arial</vt:lpstr>
      <vt:lpstr>Arial Black</vt:lpstr>
      <vt:lpstr>Benguiat Bk BT</vt:lpstr>
      <vt:lpstr>Calibri</vt:lpstr>
      <vt:lpstr>Franklin Gothic Medium</vt:lpstr>
      <vt:lpstr>Times New Roman</vt:lpstr>
      <vt:lpstr>Default Design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Biochemie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Labap3</dc:creator>
  <cp:lastModifiedBy>Zbyněk Zdráhal</cp:lastModifiedBy>
  <cp:revision>141</cp:revision>
  <dcterms:created xsi:type="dcterms:W3CDTF">2005-03-31T06:42:43Z</dcterms:created>
  <dcterms:modified xsi:type="dcterms:W3CDTF">2022-11-10T08:00:49Z</dcterms:modified>
</cp:coreProperties>
</file>