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91" r:id="rId3"/>
    <p:sldId id="281" r:id="rId4"/>
    <p:sldId id="282" r:id="rId5"/>
    <p:sldId id="320" r:id="rId6"/>
    <p:sldId id="322" r:id="rId7"/>
    <p:sldId id="325" r:id="rId8"/>
    <p:sldId id="323" r:id="rId9"/>
    <p:sldId id="321" r:id="rId10"/>
    <p:sldId id="390" r:id="rId11"/>
    <p:sldId id="384" r:id="rId12"/>
    <p:sldId id="288" r:id="rId13"/>
    <p:sldId id="289" r:id="rId14"/>
    <p:sldId id="292" r:id="rId15"/>
    <p:sldId id="293" r:id="rId16"/>
    <p:sldId id="318" r:id="rId17"/>
    <p:sldId id="263" r:id="rId18"/>
    <p:sldId id="392" r:id="rId19"/>
    <p:sldId id="326" r:id="rId20"/>
    <p:sldId id="391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278" r:id="rId29"/>
    <p:sldId id="334" r:id="rId30"/>
    <p:sldId id="280" r:id="rId31"/>
    <p:sldId id="283" r:id="rId32"/>
    <p:sldId id="284" r:id="rId33"/>
    <p:sldId id="285" r:id="rId34"/>
    <p:sldId id="279" r:id="rId35"/>
    <p:sldId id="287" r:id="rId36"/>
    <p:sldId id="335" r:id="rId37"/>
    <p:sldId id="295" r:id="rId38"/>
    <p:sldId id="336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3" r:id="rId47"/>
    <p:sldId id="349" r:id="rId48"/>
    <p:sldId id="350" r:id="rId49"/>
    <p:sldId id="351" r:id="rId50"/>
    <p:sldId id="352" r:id="rId51"/>
    <p:sldId id="353" r:id="rId52"/>
    <p:sldId id="385" r:id="rId53"/>
    <p:sldId id="366" r:id="rId54"/>
    <p:sldId id="363" r:id="rId55"/>
    <p:sldId id="365" r:id="rId56"/>
    <p:sldId id="364" r:id="rId57"/>
    <p:sldId id="381" r:id="rId58"/>
    <p:sldId id="315" r:id="rId59"/>
    <p:sldId id="316" r:id="rId60"/>
    <p:sldId id="317" r:id="rId61"/>
    <p:sldId id="386" r:id="rId62"/>
    <p:sldId id="382" r:id="rId63"/>
    <p:sldId id="387" r:id="rId64"/>
    <p:sldId id="388" r:id="rId65"/>
    <p:sldId id="393" r:id="rId66"/>
    <p:sldId id="338" r:id="rId67"/>
    <p:sldId id="342" r:id="rId68"/>
    <p:sldId id="343" r:id="rId69"/>
    <p:sldId id="290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D624"/>
    <a:srgbClr val="FF1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5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4D0FA-B1F8-2847-8C8C-90424EF2C2BA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B0007-89D3-EC4C-9493-55A5A936C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1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sunstone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B0007-89D3-EC4C-9493-55A5A936CD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3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D0ABAB-41CF-E14C-95D4-73B3094FE494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3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6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0322BBE-EDEA-7C49-BC91-53DDA0A296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5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0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9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3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6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8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6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5159-57C9-454C-AF63-0CB512A2AFF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47449-6C0B-D943-A33A-23EC8E15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4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9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9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9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" y="414697"/>
            <a:ext cx="1108841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C7270</a:t>
            </a:r>
          </a:p>
          <a:p>
            <a:pPr algn="ctr"/>
            <a:endParaRPr lang="en-US" sz="1000" dirty="0"/>
          </a:p>
          <a:p>
            <a:pPr algn="ctr"/>
            <a:r>
              <a:rPr lang="en-US" sz="4400" dirty="0"/>
              <a:t>Biological X-Ray Crystallography and</a:t>
            </a:r>
          </a:p>
          <a:p>
            <a:pPr algn="ctr"/>
            <a:r>
              <a:rPr lang="en-US" sz="4400" dirty="0"/>
              <a:t>Cryo-Electron Microscopy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1784" y="4185734"/>
            <a:ext cx="3888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Fall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7718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Pavel </a:t>
            </a:r>
            <a:r>
              <a:rPr lang="en-US" sz="2800" dirty="0" err="1"/>
              <a:t>Plevka</a:t>
            </a:r>
            <a:r>
              <a:rPr lang="en-US" sz="2800" dirty="0"/>
              <a:t>, Tibor </a:t>
            </a:r>
            <a:r>
              <a:rPr lang="en-US" sz="2800" dirty="0" err="1"/>
              <a:t>Füzik</a:t>
            </a:r>
            <a:r>
              <a:rPr lang="en-US" sz="2800" dirty="0"/>
              <a:t>, </a:t>
            </a:r>
            <a:r>
              <a:rPr lang="en-US" sz="2800" dirty="0" err="1"/>
              <a:t>Jiří</a:t>
            </a:r>
            <a:r>
              <a:rPr lang="en-US" sz="2800" dirty="0"/>
              <a:t> </a:t>
            </a:r>
            <a:r>
              <a:rPr lang="en-US" sz="2800" dirty="0" err="1"/>
              <a:t>Nováček</a:t>
            </a:r>
            <a:r>
              <a:rPr lang="en-US" sz="2800" dirty="0"/>
              <a:t>, Holger Stark,</a:t>
            </a:r>
          </a:p>
        </p:txBody>
      </p:sp>
    </p:spTree>
    <p:extLst>
      <p:ext uri="{BB962C8B-B14F-4D97-AF65-F5344CB8AC3E}">
        <p14:creationId xmlns:p14="http://schemas.microsoft.com/office/powerpoint/2010/main" val="144538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80607" y="6460938"/>
            <a:ext cx="2133600" cy="365125"/>
          </a:xfrm>
        </p:spPr>
        <p:txBody>
          <a:bodyPr/>
          <a:lstStyle/>
          <a:p>
            <a:fld id="{A5FD28B5-E032-4276-A995-25ECD047E76C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70207" y="164440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Biological X-Ray Crystallography</a:t>
            </a:r>
          </a:p>
        </p:txBody>
      </p:sp>
    </p:spTree>
    <p:extLst>
      <p:ext uri="{BB962C8B-B14F-4D97-AF65-F5344CB8AC3E}">
        <p14:creationId xmlns:p14="http://schemas.microsoft.com/office/powerpoint/2010/main" val="344462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1"/>
            <a:ext cx="9144000" cy="57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8380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106" y="1480997"/>
            <a:ext cx="4303544" cy="4340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318" y="1539590"/>
            <a:ext cx="3545587" cy="487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8484" y="6386099"/>
            <a:ext cx="4162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Johannes Kepler (1571-1630)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290" y="141131"/>
            <a:ext cx="11676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Why do single snowflakes, before they become entangled with other snowflakes, always fall with six corners?  Why do snowflakes not fall with five corners or with seven?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68" t="4901" r="4443" b="21958"/>
          <a:stretch/>
        </p:blipFill>
        <p:spPr>
          <a:xfrm>
            <a:off x="7186358" y="5307909"/>
            <a:ext cx="1608308" cy="15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51" y="2240823"/>
            <a:ext cx="2540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3774" y="6124151"/>
            <a:ext cx="455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Niels </a:t>
            </a:r>
            <a:r>
              <a:rPr lang="nl-NL" sz="2800" dirty="0" err="1"/>
              <a:t>Stensen</a:t>
            </a:r>
            <a:r>
              <a:rPr lang="nl-NL" sz="2800" dirty="0"/>
              <a:t> (1638-1686)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7048" y="299901"/>
            <a:ext cx="11235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Although crystals of quartz and hematite appear in a great variety of shapes and sizes, the same interfacial angles persisted in every specimen. “</a:t>
            </a:r>
            <a:r>
              <a:rPr lang="en-US" sz="2800" i="1" dirty="0"/>
              <a:t>Law of Constancy of Angles”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412" y="1806875"/>
            <a:ext cx="6068460" cy="43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0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17" y="2091610"/>
            <a:ext cx="2540000" cy="292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9586" y="6052520"/>
            <a:ext cx="472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René</a:t>
            </a:r>
            <a:r>
              <a:rPr lang="tr-TR" sz="2800" dirty="0"/>
              <a:t> </a:t>
            </a:r>
            <a:r>
              <a:rPr lang="tr-TR" sz="2800" dirty="0" err="1"/>
              <a:t>Just</a:t>
            </a:r>
            <a:r>
              <a:rPr lang="tr-TR" sz="2800" dirty="0"/>
              <a:t> </a:t>
            </a:r>
            <a:r>
              <a:rPr lang="tr-TR" sz="2800" dirty="0" err="1"/>
              <a:t>Haüy</a:t>
            </a:r>
            <a:r>
              <a:rPr lang="tr-TR" sz="2800" dirty="0"/>
              <a:t> (1743-1822)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99" y="1642092"/>
            <a:ext cx="4445000" cy="420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5305" y="282260"/>
            <a:ext cx="6950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</a:t>
            </a:r>
            <a:r>
              <a:rPr lang="en-US" sz="4400" i="1" dirty="0"/>
              <a:t>Law of Constancy of Angles”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97343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5305" y="282260"/>
            <a:ext cx="6950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</a:t>
            </a:r>
            <a:r>
              <a:rPr lang="en-US" sz="4400" i="1" dirty="0"/>
              <a:t>Law of Constancy of Angles”</a:t>
            </a:r>
            <a:endParaRPr lang="en-US" sz="4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180" y="1339094"/>
            <a:ext cx="4167050" cy="5011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F8CE4-44ED-9DEC-4C2E-652EDA295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017" y="2091610"/>
            <a:ext cx="2540000" cy="2921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2D522-8BEF-2676-9A73-D1EDEC746DD8}"/>
              </a:ext>
            </a:extLst>
          </p:cNvPr>
          <p:cNvSpPr txBox="1"/>
          <p:nvPr/>
        </p:nvSpPr>
        <p:spPr>
          <a:xfrm>
            <a:off x="999586" y="6052520"/>
            <a:ext cx="472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René</a:t>
            </a:r>
            <a:r>
              <a:rPr lang="tr-TR" sz="2800" dirty="0"/>
              <a:t> </a:t>
            </a:r>
            <a:r>
              <a:rPr lang="tr-TR" sz="2800" dirty="0" err="1"/>
              <a:t>Just</a:t>
            </a:r>
            <a:r>
              <a:rPr lang="tr-TR" sz="2800" dirty="0"/>
              <a:t> </a:t>
            </a:r>
            <a:r>
              <a:rPr lang="tr-TR" sz="2800" dirty="0" err="1"/>
              <a:t>Haüy</a:t>
            </a:r>
            <a:r>
              <a:rPr lang="tr-TR" sz="2800" dirty="0"/>
              <a:t> (1743-1822)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4426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243572" y="116632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History of fundamental discoveries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73474" y="1196753"/>
            <a:ext cx="7704856" cy="14319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>
                <a:ea typeface="新細明體" charset="-120"/>
                <a:cs typeface="新細明體" charset="-120"/>
              </a:rPr>
              <a:t>WILHELM CONRAD RÖNTGEN (1845-1923)</a:t>
            </a:r>
          </a:p>
        </p:txBody>
      </p:sp>
      <p:pic>
        <p:nvPicPr>
          <p:cNvPr id="6" name="Picture 8" descr="Wilhelm_Conrad_Rontg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2270" y="979163"/>
            <a:ext cx="2447032" cy="34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332698" y="2068736"/>
            <a:ext cx="8233233" cy="2160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ea typeface="新細明體" charset="-120"/>
                <a:cs typeface="新細明體" charset="-120"/>
              </a:rPr>
              <a:t>1901 Nobel Laureate in Physics</a:t>
            </a:r>
            <a:endParaRPr lang="en-US" altLang="zh-TW" sz="2800" i="1" dirty="0">
              <a:ea typeface="新細明體" charset="-120"/>
              <a:cs typeface="新細明體" charset="-120"/>
            </a:endParaRPr>
          </a:p>
          <a:p>
            <a:pPr>
              <a:buFont typeface="Wingdings" charset="2"/>
              <a:buNone/>
            </a:pPr>
            <a:r>
              <a:rPr lang="en-US" altLang="zh-TW" sz="2800" i="1" dirty="0">
                <a:ea typeface="新細明體" charset="-120"/>
                <a:cs typeface="新細明體" charset="-120"/>
              </a:rPr>
              <a:t>	discovery of the remarkable rays subsequently named after him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rcRect l="59140"/>
          <a:stretch>
            <a:fillRect/>
          </a:stretch>
        </p:blipFill>
        <p:spPr bwMode="auto">
          <a:xfrm rot="5400000">
            <a:off x="3350514" y="2726254"/>
            <a:ext cx="3113801" cy="487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72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10DE9-C6BD-5049-563C-E35FE3EF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1" y="-98969"/>
            <a:ext cx="12174889" cy="70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61848" y="152401"/>
            <a:ext cx="6852745" cy="1431925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latin typeface="Calibri" charset="0"/>
                <a:ea typeface="新細明體" charset="0"/>
                <a:cs typeface="新細明體" charset="0"/>
              </a:rPr>
              <a:t>MAX VON LAUE (1879-1960)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83779" y="1752600"/>
            <a:ext cx="8098221" cy="216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b="1" dirty="0">
                <a:latin typeface="Calibri" charset="0"/>
                <a:ea typeface="新細明體" charset="0"/>
                <a:cs typeface="新細明體" charset="0"/>
              </a:rPr>
              <a:t>1914 Nobel Laureate in Physics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altLang="zh-TW" sz="2800" b="1" dirty="0">
                <a:latin typeface="Calibri" charset="0"/>
                <a:ea typeface="新細明體" charset="0"/>
                <a:cs typeface="新細明體" charset="0"/>
              </a:rPr>
              <a:t>	</a:t>
            </a:r>
            <a:r>
              <a:rPr lang="en-US" sz="2800" i="1" dirty="0">
                <a:latin typeface="Calibri" charset="0"/>
                <a:ea typeface="ＭＳ Ｐゴシック" charset="0"/>
                <a:cs typeface="ＭＳ Ｐゴシック" charset="0"/>
              </a:rPr>
              <a:t>for his discovery of the diffraction of X-rays by crystals</a:t>
            </a:r>
            <a:endParaRPr lang="en-US" altLang="zh-TW" sz="2800" b="1" dirty="0">
              <a:latin typeface="Calibri" charset="0"/>
              <a:ea typeface="新細明體" charset="0"/>
              <a:cs typeface="新細明體" charset="0"/>
            </a:endParaRPr>
          </a:p>
        </p:txBody>
      </p:sp>
      <p:pic>
        <p:nvPicPr>
          <p:cNvPr id="19460" name="Picture 4" descr="la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08" y="152401"/>
            <a:ext cx="1752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img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3571"/>
          <a:stretch>
            <a:fillRect/>
          </a:stretch>
        </p:blipFill>
        <p:spPr bwMode="auto">
          <a:xfrm>
            <a:off x="735724" y="3559972"/>
            <a:ext cx="5284076" cy="24598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0" t="19737" r="7761" b="35526"/>
          <a:stretch>
            <a:fillRect/>
          </a:stretch>
        </p:blipFill>
        <p:spPr bwMode="auto">
          <a:xfrm>
            <a:off x="6405564" y="2827338"/>
            <a:ext cx="41862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528" y="624938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Friedrich and </a:t>
            </a:r>
            <a:r>
              <a:rPr lang="en-US" dirty="0" err="1"/>
              <a:t>Knipping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9537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39" y="112644"/>
            <a:ext cx="4321736" cy="4332541"/>
          </a:xfrm>
          <a:prstGeom prst="rect">
            <a:avLst/>
          </a:prstGeom>
        </p:spPr>
      </p:pic>
      <p:pic>
        <p:nvPicPr>
          <p:cNvPr id="60418" name="Picture 2">
            <a:extLst>
              <a:ext uri="{FF2B5EF4-FFF2-40B4-BE49-F238E27FC236}">
                <a16:creationId xmlns:a16="http://schemas.microsoft.com/office/drawing/2014/main" id="{3FB51417-CD38-4841-B7EF-47540BD3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61" y="334491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31893" y="3507673"/>
            <a:ext cx="183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cryo-EM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4702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186" y="12192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219200"/>
            <a:ext cx="4410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3048000" y="177801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Wavelength and diffraction</a:t>
            </a:r>
          </a:p>
        </p:txBody>
      </p:sp>
      <p:pic>
        <p:nvPicPr>
          <p:cNvPr id="2765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1614" y="4622799"/>
            <a:ext cx="2870200" cy="20574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4" name="Picture 10" descr="amplitude_period_frequency.jpg"/>
          <p:cNvPicPr>
            <a:picLocks noChangeAspect="1"/>
          </p:cNvPicPr>
          <p:nvPr/>
        </p:nvPicPr>
        <p:blipFill>
          <a:blip r:embed="rId5"/>
          <a:srcRect b="53645"/>
          <a:stretch>
            <a:fillRect/>
          </a:stretch>
        </p:blipFill>
        <p:spPr bwMode="auto">
          <a:xfrm>
            <a:off x="1128986" y="5638800"/>
            <a:ext cx="3390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6970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amplitude_period_frequenc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08075"/>
            <a:ext cx="51816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3352800" y="76201"/>
            <a:ext cx="571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Waves</a:t>
            </a: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32364"/>
            <a:ext cx="49530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154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oherent_b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1981200"/>
            <a:ext cx="77819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3200400" y="304801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Coherent beam</a:t>
            </a:r>
          </a:p>
        </p:txBody>
      </p:sp>
    </p:spTree>
    <p:extLst>
      <p:ext uri="{BB962C8B-B14F-4D97-AF65-F5344CB8AC3E}">
        <p14:creationId xmlns:p14="http://schemas.microsoft.com/office/powerpoint/2010/main" val="97085069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wave_intera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00200"/>
            <a:ext cx="69326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2705100" y="457201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Addition of waves</a:t>
            </a:r>
          </a:p>
        </p:txBody>
      </p:sp>
    </p:spTree>
    <p:extLst>
      <p:ext uri="{BB962C8B-B14F-4D97-AF65-F5344CB8AC3E}">
        <p14:creationId xmlns:p14="http://schemas.microsoft.com/office/powerpoint/2010/main" val="25866841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articles_and_light_on_sl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47800"/>
            <a:ext cx="43243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6097" r="13794"/>
          <a:stretch>
            <a:fillRect/>
          </a:stretch>
        </p:blipFill>
        <p:spPr bwMode="auto">
          <a:xfrm>
            <a:off x="6254750" y="1752600"/>
            <a:ext cx="441325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5400000">
            <a:off x="3467101" y="3924301"/>
            <a:ext cx="5257800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3886200"/>
            <a:ext cx="4343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58" name="TextBox 15"/>
          <p:cNvSpPr txBox="1">
            <a:spLocks noChangeArrowheads="1"/>
          </p:cNvSpPr>
          <p:nvPr/>
        </p:nvSpPr>
        <p:spPr bwMode="auto">
          <a:xfrm>
            <a:off x="2133600" y="304801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Particles &amp; waves</a:t>
            </a:r>
          </a:p>
        </p:txBody>
      </p:sp>
    </p:spTree>
    <p:extLst>
      <p:ext uri="{BB962C8B-B14F-4D97-AF65-F5344CB8AC3E}">
        <p14:creationId xmlns:p14="http://schemas.microsoft.com/office/powerpoint/2010/main" val="372232944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133600" y="304801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Diffraction of light</a:t>
            </a:r>
          </a:p>
        </p:txBody>
      </p:sp>
      <p:pic>
        <p:nvPicPr>
          <p:cNvPr id="2458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72200" y="1676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31354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133600" y="304801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Calibri" charset="0"/>
                <a:cs typeface="Calibri" charset="0"/>
              </a:rPr>
              <a:t>Diffraction of light</a:t>
            </a:r>
          </a:p>
        </p:txBody>
      </p:sp>
    </p:spTree>
    <p:extLst>
      <p:ext uri="{BB962C8B-B14F-4D97-AF65-F5344CB8AC3E}">
        <p14:creationId xmlns:p14="http://schemas.microsoft.com/office/powerpoint/2010/main" val="21558640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186" y="12192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219200"/>
            <a:ext cx="4410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3048000" y="177801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Wavelength and diffraction</a:t>
            </a:r>
          </a:p>
        </p:txBody>
      </p:sp>
      <p:pic>
        <p:nvPicPr>
          <p:cNvPr id="2765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51614" y="4622799"/>
            <a:ext cx="2870200" cy="20574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654" name="Picture 10" descr="amplitude_period_frequency.jpg"/>
          <p:cNvPicPr>
            <a:picLocks noChangeAspect="1"/>
          </p:cNvPicPr>
          <p:nvPr/>
        </p:nvPicPr>
        <p:blipFill>
          <a:blip r:embed="rId5"/>
          <a:srcRect b="53645"/>
          <a:stretch>
            <a:fillRect/>
          </a:stretch>
        </p:blipFill>
        <p:spPr bwMode="auto">
          <a:xfrm>
            <a:off x="1128986" y="5638800"/>
            <a:ext cx="3390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27151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wavelength_comparison_2.png"/>
          <p:cNvPicPr>
            <a:picLocks noChangeAspect="1"/>
          </p:cNvPicPr>
          <p:nvPr/>
        </p:nvPicPr>
        <p:blipFill>
          <a:blip r:embed="rId2"/>
          <a:srcRect l="833" t="1282" r="1666" b="1282"/>
          <a:stretch>
            <a:fillRect/>
          </a:stretch>
        </p:blipFill>
        <p:spPr bwMode="auto">
          <a:xfrm>
            <a:off x="1600200" y="990600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5288" y="4319588"/>
            <a:ext cx="2652712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905000" y="177800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  <a:ea typeface="Calibri" charset="0"/>
                <a:cs typeface="Calibri" charset="0"/>
              </a:rPr>
              <a:t>Wavelength comparison of X-rays and visible light</a:t>
            </a: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4"/>
          <a:srcRect l="15591" r="6989"/>
          <a:stretch>
            <a:fillRect/>
          </a:stretch>
        </p:blipFill>
        <p:spPr bwMode="auto">
          <a:xfrm>
            <a:off x="7162800" y="1219200"/>
            <a:ext cx="2362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9753600" y="3429001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/>
              <a:t>38</a:t>
            </a:r>
            <a:r>
              <a:rPr lang="en-GB" sz="2800">
                <a:latin typeface="Symbol" charset="2"/>
              </a:rPr>
              <a:t>l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4152154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429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Crystallizing a Protein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90" y="958972"/>
            <a:ext cx="7613308" cy="57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6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rus_purif_gradient_syringes_c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6" y="840077"/>
            <a:ext cx="4218904" cy="2447677"/>
          </a:xfrm>
          <a:prstGeom prst="rect">
            <a:avLst/>
          </a:prstGeom>
        </p:spPr>
      </p:pic>
      <p:pic>
        <p:nvPicPr>
          <p:cNvPr id="6" name="Picture 5" descr="protein_crys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326" y="924918"/>
            <a:ext cx="2358993" cy="2447677"/>
          </a:xfrm>
          <a:prstGeom prst="rect">
            <a:avLst/>
          </a:prstGeom>
        </p:spPr>
      </p:pic>
      <p:pic>
        <p:nvPicPr>
          <p:cNvPr id="8" name="Picture 7" descr="virus_crystal_AFM_c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83572" y="1463191"/>
            <a:ext cx="2447677" cy="1353117"/>
          </a:xfrm>
          <a:prstGeom prst="rect">
            <a:avLst/>
          </a:prstGeom>
        </p:spPr>
      </p:pic>
      <p:pic>
        <p:nvPicPr>
          <p:cNvPr id="9" name="Picture 8" descr="protein_diffrac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051" y="3967238"/>
            <a:ext cx="2842173" cy="2842173"/>
          </a:xfrm>
          <a:prstGeom prst="rect">
            <a:avLst/>
          </a:prstGeom>
        </p:spPr>
      </p:pic>
      <p:pic>
        <p:nvPicPr>
          <p:cNvPr id="10" name="Picture 9" descr="example_electron_density_phiCB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579" y="4052062"/>
            <a:ext cx="3112518" cy="27329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68808" y="160593"/>
            <a:ext cx="589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Expression &amp; purification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937" y="132191"/>
            <a:ext cx="388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2. Crystallization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40" y="3463425"/>
            <a:ext cx="415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3. Diffraction data</a:t>
            </a:r>
          </a:p>
        </p:txBody>
      </p:sp>
      <p:pic>
        <p:nvPicPr>
          <p:cNvPr id="14" name="Picture 13" descr="ESRF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5760" y="5837855"/>
            <a:ext cx="1424277" cy="9471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62864" y="3386589"/>
            <a:ext cx="388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4. Solve structure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3365940" y="2890653"/>
            <a:ext cx="546012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525517" y="3429000"/>
            <a:ext cx="113721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27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115" y="3903928"/>
            <a:ext cx="5065932" cy="2886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6" y="1105878"/>
            <a:ext cx="4004223" cy="2667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185"/>
          <a:stretch/>
        </p:blipFill>
        <p:spPr>
          <a:xfrm>
            <a:off x="6553859" y="848735"/>
            <a:ext cx="4114142" cy="5941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5115" y="88206"/>
            <a:ext cx="8837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Protein expression and purification</a:t>
            </a:r>
          </a:p>
        </p:txBody>
      </p:sp>
    </p:spTree>
    <p:extLst>
      <p:ext uri="{BB962C8B-B14F-4D97-AF65-F5344CB8AC3E}">
        <p14:creationId xmlns:p14="http://schemas.microsoft.com/office/powerpoint/2010/main" val="3421618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12" y="1234881"/>
            <a:ext cx="6258776" cy="5623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2401" y="176413"/>
            <a:ext cx="5327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Vapor-diffusion</a:t>
            </a:r>
          </a:p>
        </p:txBody>
      </p:sp>
    </p:spTree>
    <p:extLst>
      <p:ext uri="{BB962C8B-B14F-4D97-AF65-F5344CB8AC3E}">
        <p14:creationId xmlns:p14="http://schemas.microsoft.com/office/powerpoint/2010/main" val="1865545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921"/>
          <a:stretch/>
        </p:blipFill>
        <p:spPr>
          <a:xfrm>
            <a:off x="1524000" y="2013703"/>
            <a:ext cx="9144000" cy="3102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970" y="299901"/>
            <a:ext cx="5239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Batch and </a:t>
            </a:r>
            <a:r>
              <a:rPr lang="en-US" sz="4400" dirty="0" err="1"/>
              <a:t>microbatch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0519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70100"/>
            <a:ext cx="9144000" cy="2712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487" y="317542"/>
            <a:ext cx="4127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Microdialysis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473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7682" y="70566"/>
            <a:ext cx="820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Protein crystallization phase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3" t="18778"/>
          <a:stretch/>
        </p:blipFill>
        <p:spPr>
          <a:xfrm>
            <a:off x="1737562" y="743170"/>
            <a:ext cx="8494852" cy="6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8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1" y="0"/>
            <a:ext cx="9067901" cy="685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A7DC2E5-B306-B14E-ADDF-240DB01AD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2981" y="539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5268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956" y="176413"/>
            <a:ext cx="87140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Preparing crystals for diffraction experiment</a:t>
            </a:r>
          </a:p>
        </p:txBody>
      </p:sp>
    </p:spTree>
    <p:extLst>
      <p:ext uri="{BB962C8B-B14F-4D97-AF65-F5344CB8AC3E}">
        <p14:creationId xmlns:p14="http://schemas.microsoft.com/office/powerpoint/2010/main" val="885696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33" r="22836" b="28054"/>
          <a:stretch/>
        </p:blipFill>
        <p:spPr>
          <a:xfrm>
            <a:off x="3164496" y="268742"/>
            <a:ext cx="5644717" cy="3700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87" y="4173808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149" y="4173808"/>
            <a:ext cx="3749849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0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139" y="1270160"/>
            <a:ext cx="8077438" cy="5451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9714" y="335183"/>
            <a:ext cx="839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Diffractometer</a:t>
            </a:r>
            <a:r>
              <a:rPr lang="en-US" sz="4400" dirty="0"/>
              <a:t> with goniometer</a:t>
            </a:r>
          </a:p>
        </p:txBody>
      </p:sp>
    </p:spTree>
    <p:extLst>
      <p:ext uri="{BB962C8B-B14F-4D97-AF65-F5344CB8AC3E}">
        <p14:creationId xmlns:p14="http://schemas.microsoft.com/office/powerpoint/2010/main" val="1003281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967192"/>
            <a:ext cx="9144000" cy="4528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9714" y="335183"/>
            <a:ext cx="8396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Diffractometer</a:t>
            </a:r>
            <a:r>
              <a:rPr lang="en-US" sz="4400" dirty="0"/>
              <a:t> with goniometer</a:t>
            </a:r>
          </a:p>
        </p:txBody>
      </p:sp>
    </p:spTree>
    <p:extLst>
      <p:ext uri="{BB962C8B-B14F-4D97-AF65-F5344CB8AC3E}">
        <p14:creationId xmlns:p14="http://schemas.microsoft.com/office/powerpoint/2010/main" val="317380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lectron_micro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4" y="3966099"/>
            <a:ext cx="1684424" cy="2100320"/>
          </a:xfrm>
          <a:prstGeom prst="rect">
            <a:avLst/>
          </a:prstGeom>
        </p:spPr>
      </p:pic>
      <p:pic>
        <p:nvPicPr>
          <p:cNvPr id="4" name="Picture 3" descr="virus_purif_gradient_syringes_c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579" y="885725"/>
            <a:ext cx="4218904" cy="24476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36715" y="3377087"/>
            <a:ext cx="4218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3. cryo-EM data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4664" y="3349492"/>
            <a:ext cx="4516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4. Reconstruction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784193" y="3472401"/>
            <a:ext cx="662361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78372" y="3429000"/>
            <a:ext cx="113616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pply_sample_to_gr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511" y="902100"/>
            <a:ext cx="2191605" cy="2419195"/>
          </a:xfrm>
          <a:prstGeom prst="rect">
            <a:avLst/>
          </a:prstGeom>
        </p:spPr>
      </p:pic>
      <p:pic>
        <p:nvPicPr>
          <p:cNvPr id="20" name="Picture 19" descr="grid_freezing_auto_cu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451" y="902100"/>
            <a:ext cx="1421509" cy="24649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27447" y="111161"/>
            <a:ext cx="4250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2. Grid preparation</a:t>
            </a:r>
          </a:p>
        </p:txBody>
      </p:sp>
      <p:pic>
        <p:nvPicPr>
          <p:cNvPr id="22" name="Picture 21" descr="EM_gri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659" y="841928"/>
            <a:ext cx="1061026" cy="1041377"/>
          </a:xfrm>
          <a:prstGeom prst="rect">
            <a:avLst/>
          </a:prstGeom>
        </p:spPr>
      </p:pic>
      <p:pic>
        <p:nvPicPr>
          <p:cNvPr id="24" name="Picture 23" descr="holey_carbon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589" y="5712077"/>
            <a:ext cx="2145853" cy="1072927"/>
          </a:xfrm>
          <a:prstGeom prst="rect">
            <a:avLst/>
          </a:prstGeom>
        </p:spPr>
      </p:pic>
      <p:pic>
        <p:nvPicPr>
          <p:cNvPr id="25" name="Picture 24" descr="holey_carbo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777" y="4702177"/>
            <a:ext cx="1826445" cy="1538059"/>
          </a:xfrm>
          <a:prstGeom prst="rect">
            <a:avLst/>
          </a:prstGeom>
        </p:spPr>
      </p:pic>
      <p:pic>
        <p:nvPicPr>
          <p:cNvPr id="26" name="Picture 25" descr="cryo_of_EV7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460" y="3979066"/>
            <a:ext cx="1593953" cy="1585862"/>
          </a:xfrm>
          <a:prstGeom prst="rect">
            <a:avLst/>
          </a:prstGeom>
        </p:spPr>
      </p:pic>
      <p:pic>
        <p:nvPicPr>
          <p:cNvPr id="27" name="Picture 26" descr="EV71_E18_whole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856496" y="3929715"/>
            <a:ext cx="2922730" cy="292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3A5E86-71C2-69D2-0A50-FF51473F03A8}"/>
              </a:ext>
            </a:extLst>
          </p:cNvPr>
          <p:cNvSpPr txBox="1"/>
          <p:nvPr/>
        </p:nvSpPr>
        <p:spPr>
          <a:xfrm>
            <a:off x="112029" y="130040"/>
            <a:ext cx="589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Expression &amp; purification</a:t>
            </a:r>
          </a:p>
        </p:txBody>
      </p:sp>
    </p:spTree>
    <p:extLst>
      <p:ext uri="{BB962C8B-B14F-4D97-AF65-F5344CB8AC3E}">
        <p14:creationId xmlns:p14="http://schemas.microsoft.com/office/powerpoint/2010/main" val="1622684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2757" y="17642"/>
            <a:ext cx="6738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X-ray sources</a:t>
            </a:r>
          </a:p>
          <a:p>
            <a:r>
              <a:rPr lang="en-US" sz="4400" dirty="0"/>
              <a:t> - sealed X-ray tube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35" y="2141300"/>
            <a:ext cx="8079912" cy="47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306" y="1"/>
            <a:ext cx="5599381" cy="4971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971414"/>
            <a:ext cx="9144000" cy="1886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757" y="335182"/>
            <a:ext cx="3704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Spectrum of copper anode</a:t>
            </a:r>
          </a:p>
        </p:txBody>
      </p:sp>
    </p:spTree>
    <p:extLst>
      <p:ext uri="{BB962C8B-B14F-4D97-AF65-F5344CB8AC3E}">
        <p14:creationId xmlns:p14="http://schemas.microsoft.com/office/powerpoint/2010/main" val="1818012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633" y="2152600"/>
            <a:ext cx="8555274" cy="47054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2754" y="-17638"/>
            <a:ext cx="5715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Synchrotron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Bending magnet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Wavelength shifter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Wiggler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Undulator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6296" y="299897"/>
            <a:ext cx="4751705" cy="2081499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81487D6-9A91-C24D-A96A-689F94160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9348" y="83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3379" y="246977"/>
            <a:ext cx="613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X-ray detectors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172" y="1869962"/>
            <a:ext cx="11035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Single photon counter</a:t>
            </a:r>
          </a:p>
          <a:p>
            <a:r>
              <a:rPr lang="en-US" sz="4000" dirty="0"/>
              <a:t>Film</a:t>
            </a:r>
          </a:p>
          <a:p>
            <a:r>
              <a:rPr lang="en-US" sz="4000" dirty="0"/>
              <a:t>Image plates</a:t>
            </a:r>
          </a:p>
          <a:p>
            <a:r>
              <a:rPr lang="en-US" sz="4000" dirty="0"/>
              <a:t>Area detectors:</a:t>
            </a:r>
          </a:p>
          <a:p>
            <a:r>
              <a:rPr lang="en-US" sz="4000" dirty="0"/>
              <a:t> - CCDs</a:t>
            </a:r>
          </a:p>
          <a:p>
            <a:r>
              <a:rPr lang="en-US" sz="4000" dirty="0"/>
              <a:t> - Direct X-rays detectors - Pilatus</a:t>
            </a:r>
          </a:p>
        </p:txBody>
      </p:sp>
    </p:spTree>
    <p:extLst>
      <p:ext uri="{BB962C8B-B14F-4D97-AF65-F5344CB8AC3E}">
        <p14:creationId xmlns:p14="http://schemas.microsoft.com/office/powerpoint/2010/main" val="1450601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97138"/>
            <a:ext cx="9144000" cy="3082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392" y="229336"/>
            <a:ext cx="7514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Crystals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D58517-90D4-D34F-A791-873A5AAF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348" y="166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598329"/>
            <a:ext cx="7086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1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1" y="0"/>
            <a:ext cx="810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19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52600" y="381000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200">
              <a:latin typeface="Arial" charset="0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152650" y="773113"/>
          <a:ext cx="7886700" cy="52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887201" imgH="5236961" progId="Word.Document.8">
                  <p:embed/>
                </p:oleObj>
              </mc:Choice>
              <mc:Fallback>
                <p:oleObj name="Document" r:id="rId2" imgW="7887201" imgH="5236961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773113"/>
                        <a:ext cx="7886700" cy="5237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009775" y="138114"/>
            <a:ext cx="1738168" cy="492443"/>
          </a:xfrm>
          <a:prstGeom prst="rect">
            <a:avLst/>
          </a:prstGeom>
          <a:solidFill>
            <a:srgbClr val="E5FFE5"/>
          </a:solidFill>
          <a:ln w="25400">
            <a:solidFill>
              <a:srgbClr val="CC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00"/>
              <a:t>A 2D lattice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174875" y="5694363"/>
            <a:ext cx="45243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2174875" y="5175251"/>
            <a:ext cx="0" cy="51911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2247901" y="5753101"/>
          <a:ext cx="3032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720" imgH="177480" progId="Equation.3">
                  <p:embed/>
                </p:oleObj>
              </mc:Choice>
              <mc:Fallback>
                <p:oleObj name="Equation" r:id="rId4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1" y="5753101"/>
                        <a:ext cx="303213" cy="422275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  <a:ln w="9525">
                        <a:solidFill>
                          <a:srgbClr val="8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1724026" y="5202238"/>
          <a:ext cx="33337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215640" progId="Equation.3">
                  <p:embed/>
                </p:oleObj>
              </mc:Choice>
              <mc:Fallback>
                <p:oleObj name="Equation" r:id="rId6" imgW="139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026" y="5202238"/>
                        <a:ext cx="333375" cy="512762"/>
                      </a:xfrm>
                      <a:prstGeom prst="rect">
                        <a:avLst/>
                      </a:prstGeom>
                      <a:solidFill>
                        <a:srgbClr val="E4FFC9"/>
                      </a:solidFill>
                      <a:ln w="9525">
                        <a:solidFill>
                          <a:srgbClr val="8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113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373813" y="1841501"/>
            <a:ext cx="381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Translationally periodic arrangement of </a:t>
            </a:r>
            <a:r>
              <a:rPr lang="en-US" b="1">
                <a:solidFill>
                  <a:srgbClr val="CC00CC"/>
                </a:solidFill>
              </a:rPr>
              <a:t>motifs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392989" y="922339"/>
            <a:ext cx="1393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CC00CC"/>
                </a:solidFill>
              </a:rPr>
              <a:t>Crystal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685925" y="1841501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Translationally periodic arrangement of </a:t>
            </a:r>
            <a:r>
              <a:rPr lang="en-US" b="1">
                <a:solidFill>
                  <a:srgbClr val="CC3300"/>
                </a:solidFill>
              </a:rPr>
              <a:t>points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646364" y="901701"/>
            <a:ext cx="14319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CC3300"/>
                </a:solidFill>
              </a:rPr>
              <a:t>Lattice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>
            <a:off x="5945189" y="649288"/>
            <a:ext cx="28575" cy="24511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928661" y="4980967"/>
            <a:ext cx="8545513" cy="701731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CC3300"/>
                </a:solidFill>
              </a:rPr>
              <a:t>Lattice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66FF"/>
                </a:solidFill>
                <a:sym typeface="Wingdings" charset="0"/>
              </a:rPr>
              <a:t>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 </a:t>
            </a:r>
            <a:r>
              <a:rPr lang="en-US" dirty="0"/>
              <a:t>the underlying periodicity of the crystal</a:t>
            </a:r>
            <a:endParaRPr lang="en-US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00CC66"/>
                </a:solidFill>
              </a:rPr>
              <a:t>Motif</a:t>
            </a:r>
            <a:r>
              <a:rPr lang="en-US" dirty="0"/>
              <a:t>   </a:t>
            </a:r>
            <a:r>
              <a:rPr lang="en-US" dirty="0">
                <a:solidFill>
                  <a:srgbClr val="0066FF"/>
                </a:solidFill>
                <a:sym typeface="Wingdings" charset="0"/>
              </a:rPr>
              <a:t></a:t>
            </a:r>
            <a:r>
              <a:rPr lang="en-US" dirty="0"/>
              <a:t> atom or group of atoms associated with each lattice point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502074" y="3858799"/>
            <a:ext cx="6781800" cy="558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chemeClr val="accent2"/>
                </a:solidFill>
              </a:rPr>
              <a:t>Crystal = </a:t>
            </a:r>
            <a:r>
              <a:rPr lang="en-US" sz="3000">
                <a:solidFill>
                  <a:srgbClr val="CC3300"/>
                </a:solidFill>
              </a:rPr>
              <a:t>Lattice</a:t>
            </a:r>
            <a:r>
              <a:rPr lang="en-US" sz="3000">
                <a:solidFill>
                  <a:schemeClr val="accent2"/>
                </a:solidFill>
              </a:rPr>
              <a:t> + </a:t>
            </a:r>
            <a:r>
              <a:rPr lang="en-US" sz="3000">
                <a:solidFill>
                  <a:srgbClr val="00CC66"/>
                </a:solidFill>
              </a:rPr>
              <a:t>Motif</a:t>
            </a:r>
          </a:p>
        </p:txBody>
      </p:sp>
    </p:spTree>
    <p:extLst>
      <p:ext uri="{BB962C8B-B14F-4D97-AF65-F5344CB8AC3E}">
        <p14:creationId xmlns:p14="http://schemas.microsoft.com/office/powerpoint/2010/main" val="918530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70" name="Group 114"/>
          <p:cNvGrpSpPr>
            <a:grpSpLocks/>
          </p:cNvGrpSpPr>
          <p:nvPr/>
        </p:nvGrpSpPr>
        <p:grpSpPr bwMode="auto">
          <a:xfrm>
            <a:off x="2735264" y="1685925"/>
            <a:ext cx="3786187" cy="3824288"/>
            <a:chOff x="1762" y="1002"/>
            <a:chExt cx="3299" cy="3436"/>
          </a:xfrm>
        </p:grpSpPr>
        <p:sp>
          <p:nvSpPr>
            <p:cNvPr id="45061" name="Oval 5"/>
            <p:cNvSpPr>
              <a:spLocks noChangeAspect="1" noChangeArrowheads="1"/>
            </p:cNvSpPr>
            <p:nvPr/>
          </p:nvSpPr>
          <p:spPr bwMode="auto">
            <a:xfrm>
              <a:off x="1762" y="101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2" name="Oval 6"/>
            <p:cNvSpPr>
              <a:spLocks noChangeAspect="1" noChangeArrowheads="1"/>
            </p:cNvSpPr>
            <p:nvPr/>
          </p:nvSpPr>
          <p:spPr bwMode="auto">
            <a:xfrm>
              <a:off x="2310" y="100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6" name="Oval 60"/>
            <p:cNvSpPr>
              <a:spLocks noChangeAspect="1" noChangeArrowheads="1"/>
            </p:cNvSpPr>
            <p:nvPr/>
          </p:nvSpPr>
          <p:spPr bwMode="auto">
            <a:xfrm>
              <a:off x="2856" y="100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7" name="Oval 61"/>
            <p:cNvSpPr>
              <a:spLocks noChangeAspect="1" noChangeArrowheads="1"/>
            </p:cNvSpPr>
            <p:nvPr/>
          </p:nvSpPr>
          <p:spPr bwMode="auto">
            <a:xfrm>
              <a:off x="3398" y="100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8" name="Oval 62"/>
            <p:cNvSpPr>
              <a:spLocks noChangeAspect="1" noChangeArrowheads="1"/>
            </p:cNvSpPr>
            <p:nvPr/>
          </p:nvSpPr>
          <p:spPr bwMode="auto">
            <a:xfrm>
              <a:off x="3937" y="100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19" name="Oval 63"/>
            <p:cNvSpPr>
              <a:spLocks noChangeAspect="1" noChangeArrowheads="1"/>
            </p:cNvSpPr>
            <p:nvPr/>
          </p:nvSpPr>
          <p:spPr bwMode="auto">
            <a:xfrm>
              <a:off x="4483" y="100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0" name="Oval 64"/>
            <p:cNvSpPr>
              <a:spLocks noChangeAspect="1" noChangeArrowheads="1"/>
            </p:cNvSpPr>
            <p:nvPr/>
          </p:nvSpPr>
          <p:spPr bwMode="auto">
            <a:xfrm>
              <a:off x="5025" y="100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1" name="Oval 65"/>
            <p:cNvSpPr>
              <a:spLocks noChangeAspect="1" noChangeArrowheads="1"/>
            </p:cNvSpPr>
            <p:nvPr/>
          </p:nvSpPr>
          <p:spPr bwMode="auto">
            <a:xfrm>
              <a:off x="1762" y="149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2" name="Oval 66"/>
            <p:cNvSpPr>
              <a:spLocks noChangeAspect="1" noChangeArrowheads="1"/>
            </p:cNvSpPr>
            <p:nvPr/>
          </p:nvSpPr>
          <p:spPr bwMode="auto">
            <a:xfrm>
              <a:off x="2310" y="149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3" name="Oval 67"/>
            <p:cNvSpPr>
              <a:spLocks noChangeAspect="1" noChangeArrowheads="1"/>
            </p:cNvSpPr>
            <p:nvPr/>
          </p:nvSpPr>
          <p:spPr bwMode="auto">
            <a:xfrm>
              <a:off x="2856" y="148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4" name="Oval 68"/>
            <p:cNvSpPr>
              <a:spLocks noChangeAspect="1" noChangeArrowheads="1"/>
            </p:cNvSpPr>
            <p:nvPr/>
          </p:nvSpPr>
          <p:spPr bwMode="auto">
            <a:xfrm>
              <a:off x="3398" y="149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5" name="Oval 69"/>
            <p:cNvSpPr>
              <a:spLocks noChangeAspect="1" noChangeArrowheads="1"/>
            </p:cNvSpPr>
            <p:nvPr/>
          </p:nvSpPr>
          <p:spPr bwMode="auto">
            <a:xfrm>
              <a:off x="3937" y="149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6" name="Oval 70"/>
            <p:cNvSpPr>
              <a:spLocks noChangeAspect="1" noChangeArrowheads="1"/>
            </p:cNvSpPr>
            <p:nvPr/>
          </p:nvSpPr>
          <p:spPr bwMode="auto">
            <a:xfrm>
              <a:off x="4483" y="149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7" name="Oval 71"/>
            <p:cNvSpPr>
              <a:spLocks noChangeAspect="1" noChangeArrowheads="1"/>
            </p:cNvSpPr>
            <p:nvPr/>
          </p:nvSpPr>
          <p:spPr bwMode="auto">
            <a:xfrm>
              <a:off x="5025" y="149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8" name="Oval 72"/>
            <p:cNvSpPr>
              <a:spLocks noChangeAspect="1" noChangeArrowheads="1"/>
            </p:cNvSpPr>
            <p:nvPr/>
          </p:nvSpPr>
          <p:spPr bwMode="auto">
            <a:xfrm>
              <a:off x="1764" y="198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29" name="Oval 73"/>
            <p:cNvSpPr>
              <a:spLocks noChangeAspect="1" noChangeArrowheads="1"/>
            </p:cNvSpPr>
            <p:nvPr/>
          </p:nvSpPr>
          <p:spPr bwMode="auto">
            <a:xfrm>
              <a:off x="2312" y="197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0" name="Oval 74"/>
            <p:cNvSpPr>
              <a:spLocks noChangeAspect="1" noChangeArrowheads="1"/>
            </p:cNvSpPr>
            <p:nvPr/>
          </p:nvSpPr>
          <p:spPr bwMode="auto">
            <a:xfrm>
              <a:off x="2858" y="197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1" name="Oval 75"/>
            <p:cNvSpPr>
              <a:spLocks noChangeAspect="1" noChangeArrowheads="1"/>
            </p:cNvSpPr>
            <p:nvPr/>
          </p:nvSpPr>
          <p:spPr bwMode="auto">
            <a:xfrm>
              <a:off x="3400" y="197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2" name="Oval 76"/>
            <p:cNvSpPr>
              <a:spLocks noChangeAspect="1" noChangeArrowheads="1"/>
            </p:cNvSpPr>
            <p:nvPr/>
          </p:nvSpPr>
          <p:spPr bwMode="auto">
            <a:xfrm>
              <a:off x="3939" y="197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3" name="Oval 77"/>
            <p:cNvSpPr>
              <a:spLocks noChangeAspect="1" noChangeArrowheads="1"/>
            </p:cNvSpPr>
            <p:nvPr/>
          </p:nvSpPr>
          <p:spPr bwMode="auto">
            <a:xfrm>
              <a:off x="4485" y="197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4" name="Oval 78"/>
            <p:cNvSpPr>
              <a:spLocks noChangeAspect="1" noChangeArrowheads="1"/>
            </p:cNvSpPr>
            <p:nvPr/>
          </p:nvSpPr>
          <p:spPr bwMode="auto">
            <a:xfrm>
              <a:off x="5027" y="197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5" name="Oval 79"/>
            <p:cNvSpPr>
              <a:spLocks noChangeAspect="1" noChangeArrowheads="1"/>
            </p:cNvSpPr>
            <p:nvPr/>
          </p:nvSpPr>
          <p:spPr bwMode="auto">
            <a:xfrm>
              <a:off x="1764" y="246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6" name="Oval 80"/>
            <p:cNvSpPr>
              <a:spLocks noChangeAspect="1" noChangeArrowheads="1"/>
            </p:cNvSpPr>
            <p:nvPr/>
          </p:nvSpPr>
          <p:spPr bwMode="auto">
            <a:xfrm>
              <a:off x="2312" y="246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7" name="Oval 81"/>
            <p:cNvSpPr>
              <a:spLocks noChangeAspect="1" noChangeArrowheads="1"/>
            </p:cNvSpPr>
            <p:nvPr/>
          </p:nvSpPr>
          <p:spPr bwMode="auto">
            <a:xfrm>
              <a:off x="2858" y="245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8" name="Oval 82"/>
            <p:cNvSpPr>
              <a:spLocks noChangeAspect="1" noChangeArrowheads="1"/>
            </p:cNvSpPr>
            <p:nvPr/>
          </p:nvSpPr>
          <p:spPr bwMode="auto">
            <a:xfrm>
              <a:off x="3400" y="246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39" name="Oval 83"/>
            <p:cNvSpPr>
              <a:spLocks noChangeAspect="1" noChangeArrowheads="1"/>
            </p:cNvSpPr>
            <p:nvPr/>
          </p:nvSpPr>
          <p:spPr bwMode="auto">
            <a:xfrm>
              <a:off x="3939" y="246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0" name="Oval 84"/>
            <p:cNvSpPr>
              <a:spLocks noChangeAspect="1" noChangeArrowheads="1"/>
            </p:cNvSpPr>
            <p:nvPr/>
          </p:nvSpPr>
          <p:spPr bwMode="auto">
            <a:xfrm>
              <a:off x="4485" y="246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1" name="Oval 85"/>
            <p:cNvSpPr>
              <a:spLocks noChangeAspect="1" noChangeArrowheads="1"/>
            </p:cNvSpPr>
            <p:nvPr/>
          </p:nvSpPr>
          <p:spPr bwMode="auto">
            <a:xfrm>
              <a:off x="5027" y="246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2" name="Oval 86"/>
            <p:cNvSpPr>
              <a:spLocks noChangeAspect="1" noChangeArrowheads="1"/>
            </p:cNvSpPr>
            <p:nvPr/>
          </p:nvSpPr>
          <p:spPr bwMode="auto">
            <a:xfrm>
              <a:off x="1767" y="295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3" name="Oval 87"/>
            <p:cNvSpPr>
              <a:spLocks noChangeAspect="1" noChangeArrowheads="1"/>
            </p:cNvSpPr>
            <p:nvPr/>
          </p:nvSpPr>
          <p:spPr bwMode="auto">
            <a:xfrm>
              <a:off x="2315" y="294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4" name="Oval 88"/>
            <p:cNvSpPr>
              <a:spLocks noChangeAspect="1" noChangeArrowheads="1"/>
            </p:cNvSpPr>
            <p:nvPr/>
          </p:nvSpPr>
          <p:spPr bwMode="auto">
            <a:xfrm>
              <a:off x="2861" y="294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5" name="Oval 89"/>
            <p:cNvSpPr>
              <a:spLocks noChangeAspect="1" noChangeArrowheads="1"/>
            </p:cNvSpPr>
            <p:nvPr/>
          </p:nvSpPr>
          <p:spPr bwMode="auto">
            <a:xfrm>
              <a:off x="3403" y="294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6" name="Oval 90"/>
            <p:cNvSpPr>
              <a:spLocks noChangeAspect="1" noChangeArrowheads="1"/>
            </p:cNvSpPr>
            <p:nvPr/>
          </p:nvSpPr>
          <p:spPr bwMode="auto">
            <a:xfrm>
              <a:off x="3942" y="295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7" name="Oval 91"/>
            <p:cNvSpPr>
              <a:spLocks noChangeAspect="1" noChangeArrowheads="1"/>
            </p:cNvSpPr>
            <p:nvPr/>
          </p:nvSpPr>
          <p:spPr bwMode="auto">
            <a:xfrm>
              <a:off x="4488" y="294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8" name="Oval 92"/>
            <p:cNvSpPr>
              <a:spLocks noChangeAspect="1" noChangeArrowheads="1"/>
            </p:cNvSpPr>
            <p:nvPr/>
          </p:nvSpPr>
          <p:spPr bwMode="auto">
            <a:xfrm>
              <a:off x="5030" y="294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49" name="Oval 93"/>
            <p:cNvSpPr>
              <a:spLocks noChangeAspect="1" noChangeArrowheads="1"/>
            </p:cNvSpPr>
            <p:nvPr/>
          </p:nvSpPr>
          <p:spPr bwMode="auto">
            <a:xfrm>
              <a:off x="1767" y="343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0" name="Oval 94"/>
            <p:cNvSpPr>
              <a:spLocks noChangeAspect="1" noChangeArrowheads="1"/>
            </p:cNvSpPr>
            <p:nvPr/>
          </p:nvSpPr>
          <p:spPr bwMode="auto">
            <a:xfrm>
              <a:off x="2315" y="343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1" name="Oval 95"/>
            <p:cNvSpPr>
              <a:spLocks noChangeAspect="1" noChangeArrowheads="1"/>
            </p:cNvSpPr>
            <p:nvPr/>
          </p:nvSpPr>
          <p:spPr bwMode="auto">
            <a:xfrm>
              <a:off x="2861" y="3431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2" name="Oval 96"/>
            <p:cNvSpPr>
              <a:spLocks noChangeAspect="1" noChangeArrowheads="1"/>
            </p:cNvSpPr>
            <p:nvPr/>
          </p:nvSpPr>
          <p:spPr bwMode="auto">
            <a:xfrm>
              <a:off x="3403" y="343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3" name="Oval 97"/>
            <p:cNvSpPr>
              <a:spLocks noChangeAspect="1" noChangeArrowheads="1"/>
            </p:cNvSpPr>
            <p:nvPr/>
          </p:nvSpPr>
          <p:spPr bwMode="auto">
            <a:xfrm>
              <a:off x="3942" y="343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4" name="Oval 98"/>
            <p:cNvSpPr>
              <a:spLocks noChangeAspect="1" noChangeArrowheads="1"/>
            </p:cNvSpPr>
            <p:nvPr/>
          </p:nvSpPr>
          <p:spPr bwMode="auto">
            <a:xfrm>
              <a:off x="4488" y="343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5" name="Oval 99"/>
            <p:cNvSpPr>
              <a:spLocks noChangeAspect="1" noChangeArrowheads="1"/>
            </p:cNvSpPr>
            <p:nvPr/>
          </p:nvSpPr>
          <p:spPr bwMode="auto">
            <a:xfrm>
              <a:off x="5030" y="343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6" name="Oval 100"/>
            <p:cNvSpPr>
              <a:spLocks noChangeAspect="1" noChangeArrowheads="1"/>
            </p:cNvSpPr>
            <p:nvPr/>
          </p:nvSpPr>
          <p:spPr bwMode="auto">
            <a:xfrm>
              <a:off x="1769" y="392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7" name="Oval 101"/>
            <p:cNvSpPr>
              <a:spLocks noChangeAspect="1" noChangeArrowheads="1"/>
            </p:cNvSpPr>
            <p:nvPr/>
          </p:nvSpPr>
          <p:spPr bwMode="auto">
            <a:xfrm>
              <a:off x="2317" y="391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8" name="Oval 102"/>
            <p:cNvSpPr>
              <a:spLocks noChangeAspect="1" noChangeArrowheads="1"/>
            </p:cNvSpPr>
            <p:nvPr/>
          </p:nvSpPr>
          <p:spPr bwMode="auto">
            <a:xfrm>
              <a:off x="2863" y="391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9" name="Oval 103"/>
            <p:cNvSpPr>
              <a:spLocks noChangeAspect="1" noChangeArrowheads="1"/>
            </p:cNvSpPr>
            <p:nvPr/>
          </p:nvSpPr>
          <p:spPr bwMode="auto">
            <a:xfrm>
              <a:off x="3405" y="391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0" name="Oval 104"/>
            <p:cNvSpPr>
              <a:spLocks noChangeAspect="1" noChangeArrowheads="1"/>
            </p:cNvSpPr>
            <p:nvPr/>
          </p:nvSpPr>
          <p:spPr bwMode="auto">
            <a:xfrm>
              <a:off x="3944" y="392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1" name="Oval 105"/>
            <p:cNvSpPr>
              <a:spLocks noChangeAspect="1" noChangeArrowheads="1"/>
            </p:cNvSpPr>
            <p:nvPr/>
          </p:nvSpPr>
          <p:spPr bwMode="auto">
            <a:xfrm>
              <a:off x="4490" y="391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2" name="Oval 106"/>
            <p:cNvSpPr>
              <a:spLocks noChangeAspect="1" noChangeArrowheads="1"/>
            </p:cNvSpPr>
            <p:nvPr/>
          </p:nvSpPr>
          <p:spPr bwMode="auto">
            <a:xfrm>
              <a:off x="5032" y="391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3" name="Oval 107"/>
            <p:cNvSpPr>
              <a:spLocks noChangeAspect="1" noChangeArrowheads="1"/>
            </p:cNvSpPr>
            <p:nvPr/>
          </p:nvSpPr>
          <p:spPr bwMode="auto">
            <a:xfrm>
              <a:off x="1769" y="440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4" name="Oval 108"/>
            <p:cNvSpPr>
              <a:spLocks noChangeAspect="1" noChangeArrowheads="1"/>
            </p:cNvSpPr>
            <p:nvPr/>
          </p:nvSpPr>
          <p:spPr bwMode="auto">
            <a:xfrm>
              <a:off x="2317" y="440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5" name="Oval 109"/>
            <p:cNvSpPr>
              <a:spLocks noChangeAspect="1" noChangeArrowheads="1"/>
            </p:cNvSpPr>
            <p:nvPr/>
          </p:nvSpPr>
          <p:spPr bwMode="auto">
            <a:xfrm>
              <a:off x="2863" y="4401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6" name="Oval 110"/>
            <p:cNvSpPr>
              <a:spLocks noChangeAspect="1" noChangeArrowheads="1"/>
            </p:cNvSpPr>
            <p:nvPr/>
          </p:nvSpPr>
          <p:spPr bwMode="auto">
            <a:xfrm>
              <a:off x="3405" y="440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7" name="Oval 111"/>
            <p:cNvSpPr>
              <a:spLocks noChangeAspect="1" noChangeArrowheads="1"/>
            </p:cNvSpPr>
            <p:nvPr/>
          </p:nvSpPr>
          <p:spPr bwMode="auto">
            <a:xfrm>
              <a:off x="3944" y="440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8" name="Oval 112"/>
            <p:cNvSpPr>
              <a:spLocks noChangeAspect="1" noChangeArrowheads="1"/>
            </p:cNvSpPr>
            <p:nvPr/>
          </p:nvSpPr>
          <p:spPr bwMode="auto">
            <a:xfrm>
              <a:off x="4490" y="440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9" name="Oval 113"/>
            <p:cNvSpPr>
              <a:spLocks noChangeAspect="1" noChangeArrowheads="1"/>
            </p:cNvSpPr>
            <p:nvPr/>
          </p:nvSpPr>
          <p:spPr bwMode="auto">
            <a:xfrm>
              <a:off x="5032" y="440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171" name="Rectangle 115"/>
          <p:cNvSpPr>
            <a:spLocks noChangeArrowheads="1"/>
          </p:cNvSpPr>
          <p:nvPr/>
        </p:nvSpPr>
        <p:spPr bwMode="auto">
          <a:xfrm>
            <a:off x="7200900" y="3200400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45178" name="Text Box 122"/>
          <p:cNvSpPr txBox="1">
            <a:spLocks noChangeArrowheads="1"/>
          </p:cNvSpPr>
          <p:nvPr/>
        </p:nvSpPr>
        <p:spPr bwMode="auto">
          <a:xfrm>
            <a:off x="7888288" y="32464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5236" name="Rectangle 180"/>
          <p:cNvSpPr>
            <a:spLocks noChangeArrowheads="1"/>
          </p:cNvSpPr>
          <p:nvPr/>
        </p:nvSpPr>
        <p:spPr bwMode="auto">
          <a:xfrm>
            <a:off x="4098925" y="798514"/>
            <a:ext cx="1759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C3300"/>
                </a:solidFill>
              </a:rPr>
              <a:t>Lattice</a:t>
            </a:r>
          </a:p>
        </p:txBody>
      </p:sp>
      <p:sp>
        <p:nvSpPr>
          <p:cNvPr id="45237" name="Rectangle 181"/>
          <p:cNvSpPr>
            <a:spLocks noChangeArrowheads="1"/>
          </p:cNvSpPr>
          <p:nvPr/>
        </p:nvSpPr>
        <p:spPr bwMode="auto">
          <a:xfrm>
            <a:off x="7720013" y="2743201"/>
            <a:ext cx="170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CC66"/>
                </a:solidFill>
              </a:rPr>
              <a:t>Motif</a:t>
            </a:r>
          </a:p>
        </p:txBody>
      </p:sp>
    </p:spTree>
    <p:extLst>
      <p:ext uri="{BB962C8B-B14F-4D97-AF65-F5344CB8AC3E}">
        <p14:creationId xmlns:p14="http://schemas.microsoft.com/office/powerpoint/2010/main" val="74608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6909" y="1355846"/>
            <a:ext cx="1015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Diffraction of light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7628" y="310865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Aims of the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6C406-C5A5-BF4D-9DCA-C5390D1FA01B}"/>
              </a:ext>
            </a:extLst>
          </p:cNvPr>
          <p:cNvSpPr txBox="1"/>
          <p:nvPr/>
        </p:nvSpPr>
        <p:spPr>
          <a:xfrm>
            <a:off x="516911" y="2327863"/>
            <a:ext cx="1015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Approaches to resolve phase problem in crystallography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78945-ED9C-9743-BB2A-F5BF67F97BFE}"/>
              </a:ext>
            </a:extLst>
          </p:cNvPr>
          <p:cNvSpPr txBox="1"/>
          <p:nvPr/>
        </p:nvSpPr>
        <p:spPr>
          <a:xfrm>
            <a:off x="525517" y="3697734"/>
            <a:ext cx="10142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of electrons to display objects with high magnification and fine detail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F3815-804D-CA48-84F4-CDD51962A8D9}"/>
              </a:ext>
            </a:extLst>
          </p:cNvPr>
          <p:cNvSpPr txBox="1"/>
          <p:nvPr/>
        </p:nvSpPr>
        <p:spPr>
          <a:xfrm>
            <a:off x="525520" y="5256785"/>
            <a:ext cx="1014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Calculation of three-dimensional reconstruction from two-dimensional projections</a:t>
            </a:r>
          </a:p>
        </p:txBody>
      </p:sp>
    </p:spTree>
    <p:extLst>
      <p:ext uri="{BB962C8B-B14F-4D97-AF65-F5344CB8AC3E}">
        <p14:creationId xmlns:p14="http://schemas.microsoft.com/office/powerpoint/2010/main" val="1328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2887664" y="1781175"/>
            <a:ext cx="3786187" cy="3824288"/>
            <a:chOff x="1762" y="1002"/>
            <a:chExt cx="3299" cy="3436"/>
          </a:xfrm>
        </p:grpSpPr>
        <p:sp>
          <p:nvSpPr>
            <p:cNvPr id="46085" name="Oval 5"/>
            <p:cNvSpPr>
              <a:spLocks noChangeAspect="1" noChangeArrowheads="1"/>
            </p:cNvSpPr>
            <p:nvPr/>
          </p:nvSpPr>
          <p:spPr bwMode="auto">
            <a:xfrm>
              <a:off x="1762" y="101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6" name="Oval 6"/>
            <p:cNvSpPr>
              <a:spLocks noChangeAspect="1" noChangeArrowheads="1"/>
            </p:cNvSpPr>
            <p:nvPr/>
          </p:nvSpPr>
          <p:spPr bwMode="auto">
            <a:xfrm>
              <a:off x="2310" y="100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7" name="Oval 7"/>
            <p:cNvSpPr>
              <a:spLocks noChangeAspect="1" noChangeArrowheads="1"/>
            </p:cNvSpPr>
            <p:nvPr/>
          </p:nvSpPr>
          <p:spPr bwMode="auto">
            <a:xfrm>
              <a:off x="2856" y="100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8" name="Oval 8"/>
            <p:cNvSpPr>
              <a:spLocks noChangeAspect="1" noChangeArrowheads="1"/>
            </p:cNvSpPr>
            <p:nvPr/>
          </p:nvSpPr>
          <p:spPr bwMode="auto">
            <a:xfrm>
              <a:off x="3398" y="100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9" name="Oval 9"/>
            <p:cNvSpPr>
              <a:spLocks noChangeAspect="1" noChangeArrowheads="1"/>
            </p:cNvSpPr>
            <p:nvPr/>
          </p:nvSpPr>
          <p:spPr bwMode="auto">
            <a:xfrm>
              <a:off x="3937" y="100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0" name="Oval 10"/>
            <p:cNvSpPr>
              <a:spLocks noChangeAspect="1" noChangeArrowheads="1"/>
            </p:cNvSpPr>
            <p:nvPr/>
          </p:nvSpPr>
          <p:spPr bwMode="auto">
            <a:xfrm>
              <a:off x="4483" y="100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Oval 11"/>
            <p:cNvSpPr>
              <a:spLocks noChangeAspect="1" noChangeArrowheads="1"/>
            </p:cNvSpPr>
            <p:nvPr/>
          </p:nvSpPr>
          <p:spPr bwMode="auto">
            <a:xfrm>
              <a:off x="5025" y="100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Oval 12"/>
            <p:cNvSpPr>
              <a:spLocks noChangeAspect="1" noChangeArrowheads="1"/>
            </p:cNvSpPr>
            <p:nvPr/>
          </p:nvSpPr>
          <p:spPr bwMode="auto">
            <a:xfrm>
              <a:off x="1762" y="149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Oval 13"/>
            <p:cNvSpPr>
              <a:spLocks noChangeAspect="1" noChangeArrowheads="1"/>
            </p:cNvSpPr>
            <p:nvPr/>
          </p:nvSpPr>
          <p:spPr bwMode="auto">
            <a:xfrm>
              <a:off x="2310" y="149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Oval 14"/>
            <p:cNvSpPr>
              <a:spLocks noChangeAspect="1" noChangeArrowheads="1"/>
            </p:cNvSpPr>
            <p:nvPr/>
          </p:nvSpPr>
          <p:spPr bwMode="auto">
            <a:xfrm>
              <a:off x="2856" y="148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Oval 15"/>
            <p:cNvSpPr>
              <a:spLocks noChangeAspect="1" noChangeArrowheads="1"/>
            </p:cNvSpPr>
            <p:nvPr/>
          </p:nvSpPr>
          <p:spPr bwMode="auto">
            <a:xfrm>
              <a:off x="3398" y="149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Oval 16"/>
            <p:cNvSpPr>
              <a:spLocks noChangeAspect="1" noChangeArrowheads="1"/>
            </p:cNvSpPr>
            <p:nvPr/>
          </p:nvSpPr>
          <p:spPr bwMode="auto">
            <a:xfrm>
              <a:off x="3937" y="149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Oval 17"/>
            <p:cNvSpPr>
              <a:spLocks noChangeAspect="1" noChangeArrowheads="1"/>
            </p:cNvSpPr>
            <p:nvPr/>
          </p:nvSpPr>
          <p:spPr bwMode="auto">
            <a:xfrm>
              <a:off x="4483" y="149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Oval 18"/>
            <p:cNvSpPr>
              <a:spLocks noChangeAspect="1" noChangeArrowheads="1"/>
            </p:cNvSpPr>
            <p:nvPr/>
          </p:nvSpPr>
          <p:spPr bwMode="auto">
            <a:xfrm>
              <a:off x="5025" y="149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9" name="Oval 19"/>
            <p:cNvSpPr>
              <a:spLocks noChangeAspect="1" noChangeArrowheads="1"/>
            </p:cNvSpPr>
            <p:nvPr/>
          </p:nvSpPr>
          <p:spPr bwMode="auto">
            <a:xfrm>
              <a:off x="1764" y="198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Oval 20"/>
            <p:cNvSpPr>
              <a:spLocks noChangeAspect="1" noChangeArrowheads="1"/>
            </p:cNvSpPr>
            <p:nvPr/>
          </p:nvSpPr>
          <p:spPr bwMode="auto">
            <a:xfrm>
              <a:off x="2312" y="197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>
              <a:off x="2858" y="197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>
              <a:off x="3400" y="197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>
              <a:off x="3939" y="197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>
              <a:off x="4485" y="197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>
              <a:off x="5027" y="197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>
              <a:off x="1764" y="246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>
              <a:off x="2312" y="246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>
              <a:off x="2858" y="245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>
              <a:off x="3400" y="246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>
              <a:off x="3939" y="246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>
              <a:off x="4485" y="246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>
              <a:off x="5027" y="2463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>
              <a:off x="1767" y="295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4" name="Oval 34"/>
            <p:cNvSpPr>
              <a:spLocks noChangeAspect="1" noChangeArrowheads="1"/>
            </p:cNvSpPr>
            <p:nvPr/>
          </p:nvSpPr>
          <p:spPr bwMode="auto">
            <a:xfrm>
              <a:off x="2315" y="294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5" name="Oval 35"/>
            <p:cNvSpPr>
              <a:spLocks noChangeAspect="1" noChangeArrowheads="1"/>
            </p:cNvSpPr>
            <p:nvPr/>
          </p:nvSpPr>
          <p:spPr bwMode="auto">
            <a:xfrm>
              <a:off x="2861" y="294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Oval 36"/>
            <p:cNvSpPr>
              <a:spLocks noChangeAspect="1" noChangeArrowheads="1"/>
            </p:cNvSpPr>
            <p:nvPr/>
          </p:nvSpPr>
          <p:spPr bwMode="auto">
            <a:xfrm>
              <a:off x="3403" y="294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7" name="Oval 37"/>
            <p:cNvSpPr>
              <a:spLocks noChangeAspect="1" noChangeArrowheads="1"/>
            </p:cNvSpPr>
            <p:nvPr/>
          </p:nvSpPr>
          <p:spPr bwMode="auto">
            <a:xfrm>
              <a:off x="3942" y="295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8" name="Oval 38"/>
            <p:cNvSpPr>
              <a:spLocks noChangeAspect="1" noChangeArrowheads="1"/>
            </p:cNvSpPr>
            <p:nvPr/>
          </p:nvSpPr>
          <p:spPr bwMode="auto">
            <a:xfrm>
              <a:off x="4488" y="294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9" name="Oval 39"/>
            <p:cNvSpPr>
              <a:spLocks noChangeAspect="1" noChangeArrowheads="1"/>
            </p:cNvSpPr>
            <p:nvPr/>
          </p:nvSpPr>
          <p:spPr bwMode="auto">
            <a:xfrm>
              <a:off x="5030" y="294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0" name="Oval 40"/>
            <p:cNvSpPr>
              <a:spLocks noChangeAspect="1" noChangeArrowheads="1"/>
            </p:cNvSpPr>
            <p:nvPr/>
          </p:nvSpPr>
          <p:spPr bwMode="auto">
            <a:xfrm>
              <a:off x="1767" y="343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1" name="Oval 41"/>
            <p:cNvSpPr>
              <a:spLocks noChangeAspect="1" noChangeArrowheads="1"/>
            </p:cNvSpPr>
            <p:nvPr/>
          </p:nvSpPr>
          <p:spPr bwMode="auto">
            <a:xfrm>
              <a:off x="2315" y="343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2" name="Oval 42"/>
            <p:cNvSpPr>
              <a:spLocks noChangeAspect="1" noChangeArrowheads="1"/>
            </p:cNvSpPr>
            <p:nvPr/>
          </p:nvSpPr>
          <p:spPr bwMode="auto">
            <a:xfrm>
              <a:off x="2861" y="3431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3" name="Oval 43"/>
            <p:cNvSpPr>
              <a:spLocks noChangeAspect="1" noChangeArrowheads="1"/>
            </p:cNvSpPr>
            <p:nvPr/>
          </p:nvSpPr>
          <p:spPr bwMode="auto">
            <a:xfrm>
              <a:off x="3403" y="343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4" name="Oval 44"/>
            <p:cNvSpPr>
              <a:spLocks noChangeAspect="1" noChangeArrowheads="1"/>
            </p:cNvSpPr>
            <p:nvPr/>
          </p:nvSpPr>
          <p:spPr bwMode="auto">
            <a:xfrm>
              <a:off x="3942" y="343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5" name="Oval 45"/>
            <p:cNvSpPr>
              <a:spLocks noChangeAspect="1" noChangeArrowheads="1"/>
            </p:cNvSpPr>
            <p:nvPr/>
          </p:nvSpPr>
          <p:spPr bwMode="auto">
            <a:xfrm>
              <a:off x="4488" y="343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6" name="Oval 46"/>
            <p:cNvSpPr>
              <a:spLocks noChangeAspect="1" noChangeArrowheads="1"/>
            </p:cNvSpPr>
            <p:nvPr/>
          </p:nvSpPr>
          <p:spPr bwMode="auto">
            <a:xfrm>
              <a:off x="5030" y="343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7" name="Oval 47"/>
            <p:cNvSpPr>
              <a:spLocks noChangeAspect="1" noChangeArrowheads="1"/>
            </p:cNvSpPr>
            <p:nvPr/>
          </p:nvSpPr>
          <p:spPr bwMode="auto">
            <a:xfrm>
              <a:off x="1769" y="392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8" name="Oval 48"/>
            <p:cNvSpPr>
              <a:spLocks noChangeAspect="1" noChangeArrowheads="1"/>
            </p:cNvSpPr>
            <p:nvPr/>
          </p:nvSpPr>
          <p:spPr bwMode="auto">
            <a:xfrm>
              <a:off x="2317" y="391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9" name="Oval 49"/>
            <p:cNvSpPr>
              <a:spLocks noChangeAspect="1" noChangeArrowheads="1"/>
            </p:cNvSpPr>
            <p:nvPr/>
          </p:nvSpPr>
          <p:spPr bwMode="auto">
            <a:xfrm>
              <a:off x="2863" y="391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0" name="Oval 50"/>
            <p:cNvSpPr>
              <a:spLocks noChangeAspect="1" noChangeArrowheads="1"/>
            </p:cNvSpPr>
            <p:nvPr/>
          </p:nvSpPr>
          <p:spPr bwMode="auto">
            <a:xfrm>
              <a:off x="3405" y="391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1" name="Oval 51"/>
            <p:cNvSpPr>
              <a:spLocks noChangeAspect="1" noChangeArrowheads="1"/>
            </p:cNvSpPr>
            <p:nvPr/>
          </p:nvSpPr>
          <p:spPr bwMode="auto">
            <a:xfrm>
              <a:off x="3944" y="3920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2" name="Oval 52"/>
            <p:cNvSpPr>
              <a:spLocks noChangeAspect="1" noChangeArrowheads="1"/>
            </p:cNvSpPr>
            <p:nvPr/>
          </p:nvSpPr>
          <p:spPr bwMode="auto">
            <a:xfrm>
              <a:off x="4490" y="391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3" name="Oval 53"/>
            <p:cNvSpPr>
              <a:spLocks noChangeAspect="1" noChangeArrowheads="1"/>
            </p:cNvSpPr>
            <p:nvPr/>
          </p:nvSpPr>
          <p:spPr bwMode="auto">
            <a:xfrm>
              <a:off x="5032" y="3918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4" name="Oval 54"/>
            <p:cNvSpPr>
              <a:spLocks noChangeAspect="1" noChangeArrowheads="1"/>
            </p:cNvSpPr>
            <p:nvPr/>
          </p:nvSpPr>
          <p:spPr bwMode="auto">
            <a:xfrm>
              <a:off x="1769" y="4409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5" name="Oval 55"/>
            <p:cNvSpPr>
              <a:spLocks noChangeAspect="1" noChangeArrowheads="1"/>
            </p:cNvSpPr>
            <p:nvPr/>
          </p:nvSpPr>
          <p:spPr bwMode="auto">
            <a:xfrm>
              <a:off x="2317" y="4406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6" name="Oval 56"/>
            <p:cNvSpPr>
              <a:spLocks noChangeAspect="1" noChangeArrowheads="1"/>
            </p:cNvSpPr>
            <p:nvPr/>
          </p:nvSpPr>
          <p:spPr bwMode="auto">
            <a:xfrm>
              <a:off x="2863" y="4401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7" name="Oval 57"/>
            <p:cNvSpPr>
              <a:spLocks noChangeAspect="1" noChangeArrowheads="1"/>
            </p:cNvSpPr>
            <p:nvPr/>
          </p:nvSpPr>
          <p:spPr bwMode="auto">
            <a:xfrm>
              <a:off x="3405" y="4404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8" name="Oval 58"/>
            <p:cNvSpPr>
              <a:spLocks noChangeAspect="1" noChangeArrowheads="1"/>
            </p:cNvSpPr>
            <p:nvPr/>
          </p:nvSpPr>
          <p:spPr bwMode="auto">
            <a:xfrm>
              <a:off x="3944" y="4407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9" name="Oval 59"/>
            <p:cNvSpPr>
              <a:spLocks noChangeAspect="1" noChangeArrowheads="1"/>
            </p:cNvSpPr>
            <p:nvPr/>
          </p:nvSpPr>
          <p:spPr bwMode="auto">
            <a:xfrm>
              <a:off x="4490" y="4402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40" name="Oval 60"/>
            <p:cNvSpPr>
              <a:spLocks noChangeAspect="1" noChangeArrowheads="1"/>
            </p:cNvSpPr>
            <p:nvPr/>
          </p:nvSpPr>
          <p:spPr bwMode="auto">
            <a:xfrm>
              <a:off x="5032" y="4405"/>
              <a:ext cx="29" cy="29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41" name="Text Box 61"/>
          <p:cNvSpPr txBox="1">
            <a:spLocks noChangeArrowheads="1"/>
          </p:cNvSpPr>
          <p:nvPr/>
        </p:nvSpPr>
        <p:spPr bwMode="auto">
          <a:xfrm>
            <a:off x="2773363" y="17510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397250" y="17526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3" name="Text Box 63"/>
          <p:cNvSpPr txBox="1">
            <a:spLocks noChangeArrowheads="1"/>
          </p:cNvSpPr>
          <p:nvPr/>
        </p:nvSpPr>
        <p:spPr bwMode="auto">
          <a:xfrm>
            <a:off x="4027488" y="17526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4" name="Text Box 64"/>
          <p:cNvSpPr txBox="1">
            <a:spLocks noChangeArrowheads="1"/>
          </p:cNvSpPr>
          <p:nvPr/>
        </p:nvSpPr>
        <p:spPr bwMode="auto">
          <a:xfrm>
            <a:off x="4641850" y="17446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5" name="Text Box 65"/>
          <p:cNvSpPr txBox="1">
            <a:spLocks noChangeArrowheads="1"/>
          </p:cNvSpPr>
          <p:nvPr/>
        </p:nvSpPr>
        <p:spPr bwMode="auto">
          <a:xfrm>
            <a:off x="5268913" y="17414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6" name="Text Box 66"/>
          <p:cNvSpPr txBox="1">
            <a:spLocks noChangeArrowheads="1"/>
          </p:cNvSpPr>
          <p:nvPr/>
        </p:nvSpPr>
        <p:spPr bwMode="auto">
          <a:xfrm>
            <a:off x="5899150" y="17414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7" name="Text Box 67"/>
          <p:cNvSpPr txBox="1">
            <a:spLocks noChangeArrowheads="1"/>
          </p:cNvSpPr>
          <p:nvPr/>
        </p:nvSpPr>
        <p:spPr bwMode="auto">
          <a:xfrm>
            <a:off x="6513513" y="17335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8" name="Text Box 68"/>
          <p:cNvSpPr txBox="1">
            <a:spLocks noChangeArrowheads="1"/>
          </p:cNvSpPr>
          <p:nvPr/>
        </p:nvSpPr>
        <p:spPr bwMode="auto">
          <a:xfrm>
            <a:off x="2773363" y="22939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49" name="Text Box 69"/>
          <p:cNvSpPr txBox="1">
            <a:spLocks noChangeArrowheads="1"/>
          </p:cNvSpPr>
          <p:nvPr/>
        </p:nvSpPr>
        <p:spPr bwMode="auto">
          <a:xfrm>
            <a:off x="3397250" y="22955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0" name="Text Box 70"/>
          <p:cNvSpPr txBox="1">
            <a:spLocks noChangeArrowheads="1"/>
          </p:cNvSpPr>
          <p:nvPr/>
        </p:nvSpPr>
        <p:spPr bwMode="auto">
          <a:xfrm>
            <a:off x="4027488" y="22955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1" name="Text Box 71"/>
          <p:cNvSpPr txBox="1">
            <a:spLocks noChangeArrowheads="1"/>
          </p:cNvSpPr>
          <p:nvPr/>
        </p:nvSpPr>
        <p:spPr bwMode="auto">
          <a:xfrm>
            <a:off x="4641850" y="22875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2" name="Text Box 72"/>
          <p:cNvSpPr txBox="1">
            <a:spLocks noChangeArrowheads="1"/>
          </p:cNvSpPr>
          <p:nvPr/>
        </p:nvSpPr>
        <p:spPr bwMode="auto">
          <a:xfrm>
            <a:off x="5268913" y="22844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3" name="Text Box 73"/>
          <p:cNvSpPr txBox="1">
            <a:spLocks noChangeArrowheads="1"/>
          </p:cNvSpPr>
          <p:nvPr/>
        </p:nvSpPr>
        <p:spPr bwMode="auto">
          <a:xfrm>
            <a:off x="5899150" y="22844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4" name="Text Box 74"/>
          <p:cNvSpPr txBox="1">
            <a:spLocks noChangeArrowheads="1"/>
          </p:cNvSpPr>
          <p:nvPr/>
        </p:nvSpPr>
        <p:spPr bwMode="auto">
          <a:xfrm>
            <a:off x="6513513" y="227647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5" name="Text Box 75"/>
          <p:cNvSpPr txBox="1">
            <a:spLocks noChangeArrowheads="1"/>
          </p:cNvSpPr>
          <p:nvPr/>
        </p:nvSpPr>
        <p:spPr bwMode="auto">
          <a:xfrm>
            <a:off x="2770188" y="28305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6" name="Text Box 76"/>
          <p:cNvSpPr txBox="1">
            <a:spLocks noChangeArrowheads="1"/>
          </p:cNvSpPr>
          <p:nvPr/>
        </p:nvSpPr>
        <p:spPr bwMode="auto">
          <a:xfrm>
            <a:off x="3394075" y="28321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7" name="Text Box 77"/>
          <p:cNvSpPr txBox="1">
            <a:spLocks noChangeArrowheads="1"/>
          </p:cNvSpPr>
          <p:nvPr/>
        </p:nvSpPr>
        <p:spPr bwMode="auto">
          <a:xfrm>
            <a:off x="4024313" y="28321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8" name="Text Box 78"/>
          <p:cNvSpPr txBox="1">
            <a:spLocks noChangeArrowheads="1"/>
          </p:cNvSpPr>
          <p:nvPr/>
        </p:nvSpPr>
        <p:spPr bwMode="auto">
          <a:xfrm>
            <a:off x="4638675" y="28241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59" name="Text Box 79"/>
          <p:cNvSpPr txBox="1">
            <a:spLocks noChangeArrowheads="1"/>
          </p:cNvSpPr>
          <p:nvPr/>
        </p:nvSpPr>
        <p:spPr bwMode="auto">
          <a:xfrm>
            <a:off x="5265738" y="28209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0" name="Text Box 80"/>
          <p:cNvSpPr txBox="1">
            <a:spLocks noChangeArrowheads="1"/>
          </p:cNvSpPr>
          <p:nvPr/>
        </p:nvSpPr>
        <p:spPr bwMode="auto">
          <a:xfrm>
            <a:off x="5895975" y="28209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1" name="Text Box 81"/>
          <p:cNvSpPr txBox="1">
            <a:spLocks noChangeArrowheads="1"/>
          </p:cNvSpPr>
          <p:nvPr/>
        </p:nvSpPr>
        <p:spPr bwMode="auto">
          <a:xfrm>
            <a:off x="6510338" y="28130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2" name="Text Box 82"/>
          <p:cNvSpPr txBox="1">
            <a:spLocks noChangeArrowheads="1"/>
          </p:cNvSpPr>
          <p:nvPr/>
        </p:nvSpPr>
        <p:spPr bwMode="auto">
          <a:xfrm>
            <a:off x="2770188" y="33734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3" name="Text Box 83"/>
          <p:cNvSpPr txBox="1">
            <a:spLocks noChangeArrowheads="1"/>
          </p:cNvSpPr>
          <p:nvPr/>
        </p:nvSpPr>
        <p:spPr bwMode="auto">
          <a:xfrm>
            <a:off x="3394075" y="33750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4" name="Text Box 84"/>
          <p:cNvSpPr txBox="1">
            <a:spLocks noChangeArrowheads="1"/>
          </p:cNvSpPr>
          <p:nvPr/>
        </p:nvSpPr>
        <p:spPr bwMode="auto">
          <a:xfrm>
            <a:off x="4024313" y="33750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5" name="Text Box 85"/>
          <p:cNvSpPr txBox="1">
            <a:spLocks noChangeArrowheads="1"/>
          </p:cNvSpPr>
          <p:nvPr/>
        </p:nvSpPr>
        <p:spPr bwMode="auto">
          <a:xfrm>
            <a:off x="4638675" y="33670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6" name="Text Box 86"/>
          <p:cNvSpPr txBox="1">
            <a:spLocks noChangeArrowheads="1"/>
          </p:cNvSpPr>
          <p:nvPr/>
        </p:nvSpPr>
        <p:spPr bwMode="auto">
          <a:xfrm>
            <a:off x="5265738" y="33639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7" name="Text Box 87"/>
          <p:cNvSpPr txBox="1">
            <a:spLocks noChangeArrowheads="1"/>
          </p:cNvSpPr>
          <p:nvPr/>
        </p:nvSpPr>
        <p:spPr bwMode="auto">
          <a:xfrm>
            <a:off x="5895975" y="33639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8" name="Text Box 88"/>
          <p:cNvSpPr txBox="1">
            <a:spLocks noChangeArrowheads="1"/>
          </p:cNvSpPr>
          <p:nvPr/>
        </p:nvSpPr>
        <p:spPr bwMode="auto">
          <a:xfrm>
            <a:off x="6510338" y="335597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69" name="Text Box 89"/>
          <p:cNvSpPr txBox="1">
            <a:spLocks noChangeArrowheads="1"/>
          </p:cNvSpPr>
          <p:nvPr/>
        </p:nvSpPr>
        <p:spPr bwMode="auto">
          <a:xfrm>
            <a:off x="2773363" y="39179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0" name="Text Box 90"/>
          <p:cNvSpPr txBox="1">
            <a:spLocks noChangeArrowheads="1"/>
          </p:cNvSpPr>
          <p:nvPr/>
        </p:nvSpPr>
        <p:spPr bwMode="auto">
          <a:xfrm>
            <a:off x="3397250" y="39195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1" name="Text Box 91"/>
          <p:cNvSpPr txBox="1">
            <a:spLocks noChangeArrowheads="1"/>
          </p:cNvSpPr>
          <p:nvPr/>
        </p:nvSpPr>
        <p:spPr bwMode="auto">
          <a:xfrm>
            <a:off x="4027488" y="39195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2" name="Text Box 92"/>
          <p:cNvSpPr txBox="1">
            <a:spLocks noChangeArrowheads="1"/>
          </p:cNvSpPr>
          <p:nvPr/>
        </p:nvSpPr>
        <p:spPr bwMode="auto">
          <a:xfrm>
            <a:off x="4641850" y="39116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3" name="Text Box 93"/>
          <p:cNvSpPr txBox="1">
            <a:spLocks noChangeArrowheads="1"/>
          </p:cNvSpPr>
          <p:nvPr/>
        </p:nvSpPr>
        <p:spPr bwMode="auto">
          <a:xfrm>
            <a:off x="5268913" y="39084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4" name="Text Box 94"/>
          <p:cNvSpPr txBox="1">
            <a:spLocks noChangeArrowheads="1"/>
          </p:cNvSpPr>
          <p:nvPr/>
        </p:nvSpPr>
        <p:spPr bwMode="auto">
          <a:xfrm>
            <a:off x="5899150" y="39084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5" name="Text Box 95"/>
          <p:cNvSpPr txBox="1">
            <a:spLocks noChangeArrowheads="1"/>
          </p:cNvSpPr>
          <p:nvPr/>
        </p:nvSpPr>
        <p:spPr bwMode="auto">
          <a:xfrm>
            <a:off x="6513513" y="39004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6" name="Text Box 96"/>
          <p:cNvSpPr txBox="1">
            <a:spLocks noChangeArrowheads="1"/>
          </p:cNvSpPr>
          <p:nvPr/>
        </p:nvSpPr>
        <p:spPr bwMode="auto">
          <a:xfrm>
            <a:off x="2773363" y="446087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7" name="Text Box 97"/>
          <p:cNvSpPr txBox="1">
            <a:spLocks noChangeArrowheads="1"/>
          </p:cNvSpPr>
          <p:nvPr/>
        </p:nvSpPr>
        <p:spPr bwMode="auto">
          <a:xfrm>
            <a:off x="3397250" y="44624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8" name="Text Box 98"/>
          <p:cNvSpPr txBox="1">
            <a:spLocks noChangeArrowheads="1"/>
          </p:cNvSpPr>
          <p:nvPr/>
        </p:nvSpPr>
        <p:spPr bwMode="auto">
          <a:xfrm>
            <a:off x="4027488" y="44624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79" name="Text Box 99"/>
          <p:cNvSpPr txBox="1">
            <a:spLocks noChangeArrowheads="1"/>
          </p:cNvSpPr>
          <p:nvPr/>
        </p:nvSpPr>
        <p:spPr bwMode="auto">
          <a:xfrm>
            <a:off x="4641850" y="44545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0" name="Text Box 100"/>
          <p:cNvSpPr txBox="1">
            <a:spLocks noChangeArrowheads="1"/>
          </p:cNvSpPr>
          <p:nvPr/>
        </p:nvSpPr>
        <p:spPr bwMode="auto">
          <a:xfrm>
            <a:off x="5268913" y="44513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1" name="Text Box 101"/>
          <p:cNvSpPr txBox="1">
            <a:spLocks noChangeArrowheads="1"/>
          </p:cNvSpPr>
          <p:nvPr/>
        </p:nvSpPr>
        <p:spPr bwMode="auto">
          <a:xfrm>
            <a:off x="5899150" y="44513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2" name="Text Box 102"/>
          <p:cNvSpPr txBox="1">
            <a:spLocks noChangeArrowheads="1"/>
          </p:cNvSpPr>
          <p:nvPr/>
        </p:nvSpPr>
        <p:spPr bwMode="auto">
          <a:xfrm>
            <a:off x="6513513" y="44434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3" name="Text Box 103"/>
          <p:cNvSpPr txBox="1">
            <a:spLocks noChangeArrowheads="1"/>
          </p:cNvSpPr>
          <p:nvPr/>
        </p:nvSpPr>
        <p:spPr bwMode="auto">
          <a:xfrm>
            <a:off x="2770188" y="49974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4" name="Text Box 104"/>
          <p:cNvSpPr txBox="1">
            <a:spLocks noChangeArrowheads="1"/>
          </p:cNvSpPr>
          <p:nvPr/>
        </p:nvSpPr>
        <p:spPr bwMode="auto">
          <a:xfrm>
            <a:off x="3394075" y="49990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5" name="Text Box 105"/>
          <p:cNvSpPr txBox="1">
            <a:spLocks noChangeArrowheads="1"/>
          </p:cNvSpPr>
          <p:nvPr/>
        </p:nvSpPr>
        <p:spPr bwMode="auto">
          <a:xfrm>
            <a:off x="4024313" y="499903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6" name="Text Box 106"/>
          <p:cNvSpPr txBox="1">
            <a:spLocks noChangeArrowheads="1"/>
          </p:cNvSpPr>
          <p:nvPr/>
        </p:nvSpPr>
        <p:spPr bwMode="auto">
          <a:xfrm>
            <a:off x="4657725" y="499110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7" name="Text Box 107"/>
          <p:cNvSpPr txBox="1">
            <a:spLocks noChangeArrowheads="1"/>
          </p:cNvSpPr>
          <p:nvPr/>
        </p:nvSpPr>
        <p:spPr bwMode="auto">
          <a:xfrm>
            <a:off x="5265738" y="49879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8" name="Text Box 108"/>
          <p:cNvSpPr txBox="1">
            <a:spLocks noChangeArrowheads="1"/>
          </p:cNvSpPr>
          <p:nvPr/>
        </p:nvSpPr>
        <p:spPr bwMode="auto">
          <a:xfrm>
            <a:off x="5895975" y="49879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89" name="Text Box 109"/>
          <p:cNvSpPr txBox="1">
            <a:spLocks noChangeArrowheads="1"/>
          </p:cNvSpPr>
          <p:nvPr/>
        </p:nvSpPr>
        <p:spPr bwMode="auto">
          <a:xfrm>
            <a:off x="6510338" y="4979989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0" name="Text Box 110"/>
          <p:cNvSpPr txBox="1">
            <a:spLocks noChangeArrowheads="1"/>
          </p:cNvSpPr>
          <p:nvPr/>
        </p:nvSpPr>
        <p:spPr bwMode="auto">
          <a:xfrm>
            <a:off x="2770188" y="554037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1" name="Text Box 111"/>
          <p:cNvSpPr txBox="1">
            <a:spLocks noChangeArrowheads="1"/>
          </p:cNvSpPr>
          <p:nvPr/>
        </p:nvSpPr>
        <p:spPr bwMode="auto">
          <a:xfrm>
            <a:off x="3394075" y="55419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2" name="Text Box 112"/>
          <p:cNvSpPr txBox="1">
            <a:spLocks noChangeArrowheads="1"/>
          </p:cNvSpPr>
          <p:nvPr/>
        </p:nvSpPr>
        <p:spPr bwMode="auto">
          <a:xfrm>
            <a:off x="4024313" y="554196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3" name="Text Box 113"/>
          <p:cNvSpPr txBox="1">
            <a:spLocks noChangeArrowheads="1"/>
          </p:cNvSpPr>
          <p:nvPr/>
        </p:nvSpPr>
        <p:spPr bwMode="auto">
          <a:xfrm>
            <a:off x="4657725" y="5534026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4" name="Text Box 114"/>
          <p:cNvSpPr txBox="1">
            <a:spLocks noChangeArrowheads="1"/>
          </p:cNvSpPr>
          <p:nvPr/>
        </p:nvSpPr>
        <p:spPr bwMode="auto">
          <a:xfrm>
            <a:off x="5265738" y="55308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5" name="Text Box 115"/>
          <p:cNvSpPr txBox="1">
            <a:spLocks noChangeArrowheads="1"/>
          </p:cNvSpPr>
          <p:nvPr/>
        </p:nvSpPr>
        <p:spPr bwMode="auto">
          <a:xfrm>
            <a:off x="5895975" y="5530851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6" name="Text Box 116"/>
          <p:cNvSpPr txBox="1">
            <a:spLocks noChangeArrowheads="1"/>
          </p:cNvSpPr>
          <p:nvPr/>
        </p:nvSpPr>
        <p:spPr bwMode="auto">
          <a:xfrm>
            <a:off x="6510338" y="5522914"/>
            <a:ext cx="205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rgbClr val="00CC66"/>
                </a:solidFill>
                <a:sym typeface="Wingdings 2" charset="0"/>
              </a:rPr>
              <a:t></a:t>
            </a: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5364164" y="852489"/>
            <a:ext cx="13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Crystal</a:t>
            </a:r>
          </a:p>
        </p:txBody>
      </p:sp>
      <p:sp>
        <p:nvSpPr>
          <p:cNvPr id="46198" name="Rectangle 118"/>
          <p:cNvSpPr>
            <a:spLocks noChangeArrowheads="1"/>
          </p:cNvSpPr>
          <p:nvPr/>
        </p:nvSpPr>
        <p:spPr bwMode="auto">
          <a:xfrm>
            <a:off x="1966913" y="3017838"/>
            <a:ext cx="439544" cy="707886"/>
          </a:xfrm>
          <a:prstGeom prst="rect">
            <a:avLst/>
          </a:pr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=</a:t>
            </a:r>
          </a:p>
        </p:txBody>
      </p:sp>
      <p:sp>
        <p:nvSpPr>
          <p:cNvPr id="46199" name="Text Box 119"/>
          <p:cNvSpPr txBox="1">
            <a:spLocks noChangeArrowheads="1"/>
          </p:cNvSpPr>
          <p:nvPr/>
        </p:nvSpPr>
        <p:spPr bwMode="auto">
          <a:xfrm>
            <a:off x="8797926" y="6554789"/>
            <a:ext cx="187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Courtesy Dr. Rajesh Prasad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D0F80C-DC2E-FE43-82F3-0799BB261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2962" y="39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93683" y="1954214"/>
            <a:ext cx="9723492" cy="232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spcAft>
                <a:spcPct val="50000"/>
              </a:spcAft>
              <a:buClr>
                <a:srgbClr val="CC3300"/>
              </a:buClr>
              <a:buFont typeface="Wingdings" charset="0"/>
              <a:buChar char="§"/>
            </a:pPr>
            <a:r>
              <a:rPr lang="en-US" sz="2400" dirty="0"/>
              <a:t> A cell is a finite representation of the infinite lattice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50000"/>
              </a:spcAft>
              <a:buClr>
                <a:srgbClr val="CC3300"/>
              </a:buClr>
              <a:buFont typeface="Wingdings" charset="0"/>
              <a:buChar char="§"/>
            </a:pPr>
            <a:r>
              <a:rPr lang="en-US" sz="2400" dirty="0"/>
              <a:t> A cell is a parallelogram (2D) or a parallelopiped (3D) with lattice</a:t>
            </a:r>
            <a:br>
              <a:rPr lang="en-US" sz="2400" dirty="0"/>
            </a:br>
            <a:r>
              <a:rPr lang="en-US" sz="2400" dirty="0"/>
              <a:t>	 points at their corners.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50000"/>
              </a:spcAft>
              <a:buClr>
                <a:srgbClr val="CC3300"/>
              </a:buClr>
              <a:buFont typeface="Wingdings" charset="0"/>
              <a:buChar char="§"/>
            </a:pPr>
            <a:r>
              <a:rPr lang="en-US" sz="2400" dirty="0"/>
              <a:t> If the lattice points are only at the corners, the cell is primitive.</a:t>
            </a:r>
          </a:p>
          <a:p>
            <a:pPr>
              <a:lnSpc>
                <a:spcPct val="70000"/>
              </a:lnSpc>
              <a:spcBef>
                <a:spcPct val="10000"/>
              </a:spcBef>
              <a:spcAft>
                <a:spcPct val="50000"/>
              </a:spcAft>
              <a:buClr>
                <a:srgbClr val="CC3300"/>
              </a:buClr>
              <a:buFont typeface="Wingdings" charset="0"/>
              <a:buChar char="§"/>
            </a:pPr>
            <a:r>
              <a:rPr lang="en-US" sz="2400" dirty="0"/>
              <a:t> If there are lattice points in the cell other than the corners, the cell</a:t>
            </a:r>
            <a:br>
              <a:rPr lang="en-US" sz="2400" dirty="0"/>
            </a:br>
            <a:r>
              <a:rPr lang="en-US" sz="2400" dirty="0"/>
              <a:t>	 is nonprimitive.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09775" y="138114"/>
            <a:ext cx="1715534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/>
              <a:t>Unit cells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777766" y="981076"/>
            <a:ext cx="9396775" cy="7651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33CC33"/>
                </a:solidFill>
              </a:rPr>
              <a:t>Instead of drawing the whole structure I can draw a representative part</a:t>
            </a:r>
            <a:br>
              <a:rPr lang="en-US" sz="2200" dirty="0">
                <a:solidFill>
                  <a:srgbClr val="33CC33"/>
                </a:solidFill>
              </a:rPr>
            </a:br>
            <a:r>
              <a:rPr lang="en-US" sz="2200" dirty="0">
                <a:solidFill>
                  <a:srgbClr val="33CC33"/>
                </a:solidFill>
              </a:rPr>
              <a:t>and specify the repetition pattern</a:t>
            </a:r>
            <a:endParaRPr lang="en-US" sz="2200" dirty="0">
              <a:solidFill>
                <a:srgbClr val="33CC33"/>
              </a:solidFill>
              <a:sym typeface="Wingdings 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365" y="4476400"/>
            <a:ext cx="3950177" cy="236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11" y="4941186"/>
            <a:ext cx="26035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1" y="0"/>
            <a:ext cx="6486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77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944" y="0"/>
            <a:ext cx="8520113" cy="1077218"/>
          </a:xfrm>
          <a:noFill/>
          <a:ln w="25400" cap="flat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Arrangement of lattice points in the unit cell</a:t>
            </a:r>
            <a:br>
              <a:rPr lang="en-US" sz="3200" dirty="0"/>
            </a:br>
            <a:r>
              <a:rPr lang="en-US" sz="3200" dirty="0"/>
              <a:t>No. of Lattice points / cell</a:t>
            </a:r>
          </a:p>
        </p:txBody>
      </p:sp>
      <p:graphicFrame>
        <p:nvGraphicFramePr>
          <p:cNvPr id="11353" name="Group 89"/>
          <p:cNvGraphicFramePr>
            <a:graphicFrameLocks noGrp="1"/>
          </p:cNvGraphicFramePr>
          <p:nvPr>
            <p:ph idx="1"/>
          </p:nvPr>
        </p:nvGraphicFramePr>
        <p:xfrm>
          <a:off x="1924051" y="1323975"/>
          <a:ext cx="8520113" cy="5268976"/>
        </p:xfrm>
        <a:graphic>
          <a:graphicData uri="http://schemas.openxmlformats.org/drawingml/2006/table">
            <a:tbl>
              <a:tblPr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1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8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Position of lattice points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Effective number of Lattice points / cell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 Corners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 8 x (1/8) =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 Corners 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+ 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body centre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 1 (for corners) + 1 (BC)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 Corners 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 face centres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 1 (for corners) + 6 x (1/2) =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B/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 corners 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+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centres of opposite faces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 1 (for corners) + 2x(1/2)</a:t>
                      </a:r>
                      <a:b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</a:b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695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857320" y="5903894"/>
            <a:ext cx="8655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eaLnBrk="1" hangingPunct="1">
              <a:spcAft>
                <a:spcPct val="50000"/>
              </a:spcAft>
              <a:buClr>
                <a:srgbClr val="FF0000"/>
              </a:buClr>
            </a:pPr>
            <a:r>
              <a:rPr lang="en-US" sz="2500" dirty="0">
                <a:cs typeface="Times New Roman" charset="0"/>
              </a:rPr>
              <a:t>If an object is brought into self-coincidence after some operation it said to possess symmetry with respect to that operation.</a:t>
            </a:r>
          </a:p>
        </p:txBody>
      </p:sp>
      <p:sp>
        <p:nvSpPr>
          <p:cNvPr id="74755" name="Text Box 3" descr="Parchment"/>
          <p:cNvSpPr txBox="1">
            <a:spLocks noChangeArrowheads="1"/>
          </p:cNvSpPr>
          <p:nvPr/>
        </p:nvSpPr>
        <p:spPr bwMode="auto">
          <a:xfrm>
            <a:off x="4914900" y="239713"/>
            <a:ext cx="2565446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/>
              <a:t>SYMMETRY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2638097" y="2486742"/>
            <a:ext cx="2420432" cy="2097642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eptagon 2"/>
          <p:cNvSpPr/>
          <p:nvPr/>
        </p:nvSpPr>
        <p:spPr>
          <a:xfrm>
            <a:off x="6830738" y="1923594"/>
            <a:ext cx="2838778" cy="2881313"/>
          </a:xfrm>
          <a:prstGeom prst="hep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77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61848" y="685800"/>
            <a:ext cx="9045741" cy="252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500" b="1" dirty="0" err="1">
                <a:solidFill>
                  <a:srgbClr val="CC0000"/>
                </a:solidFill>
              </a:rPr>
              <a:t>Bravais</a:t>
            </a:r>
            <a:r>
              <a:rPr lang="en-US" sz="2500" b="1" dirty="0">
                <a:solidFill>
                  <a:srgbClr val="CC0000"/>
                </a:solidFill>
              </a:rPr>
              <a:t> Lattice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500" dirty="0"/>
              <a:t>A </a:t>
            </a:r>
            <a:r>
              <a:rPr lang="en-US" sz="2500" b="1" dirty="0"/>
              <a:t>lattice </a:t>
            </a:r>
            <a:r>
              <a:rPr lang="en-US" sz="2500" dirty="0"/>
              <a:t>is a set of points constructed by translating a single point in discrete steps by a set of </a:t>
            </a:r>
            <a:r>
              <a:rPr lang="en-US" sz="2500" i="1" dirty="0"/>
              <a:t>basis vectors</a:t>
            </a:r>
            <a:r>
              <a:rPr lang="en-US" sz="2500" dirty="0"/>
              <a:t>. In three dimensions, there are 14 unique </a:t>
            </a:r>
            <a:r>
              <a:rPr lang="en-US" sz="2500" b="1" dirty="0" err="1"/>
              <a:t>Bravais</a:t>
            </a:r>
            <a:r>
              <a:rPr lang="en-US" sz="2500" b="1" dirty="0"/>
              <a:t> </a:t>
            </a:r>
            <a:r>
              <a:rPr lang="en-US" sz="2500" dirty="0"/>
              <a:t>lattices </a:t>
            </a:r>
            <a:r>
              <a:rPr lang="en-US" sz="2500" i="1" dirty="0"/>
              <a:t>(distinct from one another in that they have different space groups) </a:t>
            </a:r>
            <a:r>
              <a:rPr lang="en-US" sz="2500" dirty="0"/>
              <a:t>in three dimensions. All crystalline materials recognized till now fit in one of these arrangements. </a:t>
            </a:r>
          </a:p>
        </p:txBody>
      </p:sp>
    </p:spTree>
    <p:extLst>
      <p:ext uri="{BB962C8B-B14F-4D97-AF65-F5344CB8AC3E}">
        <p14:creationId xmlns:p14="http://schemas.microsoft.com/office/powerpoint/2010/main" val="1052754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A244F051-9812-0449-BC07-183BF316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0"/>
            <a:ext cx="589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77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01701"/>
            <a:ext cx="9144000" cy="5042019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4ACC75-B60C-DC45-AA3C-AA66B0D5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16000"/>
            <a:ext cx="9144000" cy="48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45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87401"/>
            <a:ext cx="9144000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264834" y="345968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is asked of you: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167" y="1307137"/>
            <a:ext cx="874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cs-CZ" sz="4000" dirty="0" err="1"/>
              <a:t>Be</a:t>
            </a:r>
            <a:r>
              <a:rPr lang="cs-CZ" sz="4000" dirty="0"/>
              <a:t> </a:t>
            </a:r>
            <a:r>
              <a:rPr lang="cs-CZ" sz="4000" dirty="0" err="1"/>
              <a:t>present</a:t>
            </a:r>
            <a:r>
              <a:rPr lang="cs-CZ" sz="4000" dirty="0"/>
              <a:t> and </a:t>
            </a:r>
            <a:r>
              <a:rPr lang="cs-CZ" sz="4000" dirty="0" err="1"/>
              <a:t>awake</a:t>
            </a:r>
            <a:endParaRPr lang="cs-CZ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C6450-14EF-8C4B-A2E6-12AA3BA8CC8C}"/>
              </a:ext>
            </a:extLst>
          </p:cNvPr>
          <p:cNvSpPr txBox="1"/>
          <p:nvPr/>
        </p:nvSpPr>
        <p:spPr>
          <a:xfrm>
            <a:off x="767255" y="2219171"/>
            <a:ext cx="874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cs-CZ" sz="4000" dirty="0" err="1"/>
              <a:t>Participate</a:t>
            </a:r>
            <a:r>
              <a:rPr lang="cs-CZ" sz="4000" dirty="0"/>
              <a:t> in </a:t>
            </a:r>
            <a:r>
              <a:rPr lang="cs-CZ" sz="4000" dirty="0" err="1"/>
              <a:t>discussions</a:t>
            </a:r>
            <a:endParaRPr lang="cs-CZ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C0F98-7021-C54E-8E4A-9D7C0C193BFE}"/>
              </a:ext>
            </a:extLst>
          </p:cNvPr>
          <p:cNvSpPr txBox="1"/>
          <p:nvPr/>
        </p:nvSpPr>
        <p:spPr>
          <a:xfrm>
            <a:off x="776167" y="3097202"/>
            <a:ext cx="8744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4000" dirty="0"/>
              <a:t>I </a:t>
            </a:r>
            <a:r>
              <a:rPr lang="cs-CZ" sz="4000" dirty="0" err="1"/>
              <a:t>am</a:t>
            </a:r>
            <a:r>
              <a:rPr lang="cs-CZ" sz="4000" dirty="0"/>
              <a:t> </a:t>
            </a:r>
            <a:r>
              <a:rPr lang="cs-CZ" sz="4000" dirty="0" err="1"/>
              <a:t>here</a:t>
            </a:r>
            <a:r>
              <a:rPr lang="cs-CZ" sz="4000" dirty="0"/>
              <a:t> to </a:t>
            </a:r>
            <a:r>
              <a:rPr lang="cs-CZ" sz="4000" dirty="0" err="1"/>
              <a:t>help</a:t>
            </a:r>
            <a:r>
              <a:rPr lang="cs-CZ" sz="4000" dirty="0"/>
              <a:t>, </a:t>
            </a:r>
            <a:r>
              <a:rPr lang="cs-CZ" sz="4000" dirty="0" err="1"/>
              <a:t>learning</a:t>
            </a:r>
            <a:r>
              <a:rPr lang="cs-CZ" sz="4000" dirty="0"/>
              <a:t> </a:t>
            </a:r>
            <a:r>
              <a:rPr lang="cs-CZ" sz="4000" dirty="0" err="1"/>
              <a:t>is</a:t>
            </a:r>
            <a:r>
              <a:rPr lang="cs-CZ" sz="4000" dirty="0"/>
              <a:t> up to </a:t>
            </a:r>
            <a:r>
              <a:rPr lang="cs-CZ" sz="4000" dirty="0" err="1"/>
              <a:t>you</a:t>
            </a:r>
            <a:r>
              <a:rPr lang="cs-CZ" sz="4000" dirty="0"/>
              <a:t>!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DBB97-4A3B-EB59-AC4C-AC1C0B5D7F62}"/>
              </a:ext>
            </a:extLst>
          </p:cNvPr>
          <p:cNvSpPr txBox="1"/>
          <p:nvPr/>
        </p:nvSpPr>
        <p:spPr>
          <a:xfrm>
            <a:off x="478220" y="4579883"/>
            <a:ext cx="11235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00"/>
              </a:spcAft>
              <a:buFont typeface="Arial"/>
              <a:buChar char="•"/>
            </a:pPr>
            <a:r>
              <a:rPr lang="cs-CZ" sz="3200" dirty="0" err="1"/>
              <a:t>Ask</a:t>
            </a:r>
            <a:r>
              <a:rPr lang="cs-CZ" sz="3200" dirty="0"/>
              <a:t> </a:t>
            </a:r>
            <a:r>
              <a:rPr lang="cs-CZ" sz="3200" dirty="0" err="1"/>
              <a:t>questions</a:t>
            </a:r>
            <a:r>
              <a:rPr lang="cs-CZ" sz="3200" dirty="0"/>
              <a:t> - </a:t>
            </a:r>
            <a:r>
              <a:rPr lang="cs-CZ" sz="3200" dirty="0" err="1"/>
              <a:t>it</a:t>
            </a:r>
            <a:r>
              <a:rPr lang="cs-CZ" sz="3200" dirty="0"/>
              <a:t> </a:t>
            </a:r>
            <a:r>
              <a:rPr lang="cs-CZ" sz="3200" dirty="0" err="1"/>
              <a:t>will</a:t>
            </a:r>
            <a:r>
              <a:rPr lang="cs-CZ" sz="3200" dirty="0"/>
              <a:t> </a:t>
            </a:r>
            <a:r>
              <a:rPr lang="cs-CZ" sz="3200" dirty="0" err="1"/>
              <a:t>help</a:t>
            </a:r>
            <a:r>
              <a:rPr lang="cs-CZ" sz="3200" dirty="0"/>
              <a:t> to </a:t>
            </a:r>
            <a:r>
              <a:rPr lang="cs-CZ" sz="3200" dirty="0" err="1"/>
              <a:t>clarify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issue</a:t>
            </a:r>
            <a:r>
              <a:rPr lang="cs-CZ" sz="3200" dirty="0"/>
              <a:t> not </a:t>
            </a:r>
            <a:r>
              <a:rPr lang="cs-CZ" sz="3200" dirty="0" err="1"/>
              <a:t>only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you</a:t>
            </a:r>
            <a:r>
              <a:rPr lang="cs-CZ" sz="3200" dirty="0"/>
              <a:t> but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your</a:t>
            </a:r>
            <a:r>
              <a:rPr lang="cs-CZ" sz="3200" dirty="0"/>
              <a:t> </a:t>
            </a:r>
            <a:r>
              <a:rPr lang="cs-CZ" sz="3200" dirty="0" err="1"/>
              <a:t>peers</a:t>
            </a:r>
            <a:r>
              <a:rPr lang="cs-CZ" sz="3200" dirty="0"/>
              <a:t> as </a:t>
            </a:r>
            <a:r>
              <a:rPr lang="cs-CZ" sz="3200" dirty="0" err="1"/>
              <a:t>well</a:t>
            </a:r>
            <a:r>
              <a:rPr lang="cs-CZ" sz="3200" dirty="0"/>
              <a:t>!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FD4FE-4F38-EA43-4432-264E13BA8D7A}"/>
              </a:ext>
            </a:extLst>
          </p:cNvPr>
          <p:cNvSpPr txBox="1"/>
          <p:nvPr/>
        </p:nvSpPr>
        <p:spPr>
          <a:xfrm>
            <a:off x="478220" y="5890184"/>
            <a:ext cx="11235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In </a:t>
            </a:r>
            <a:r>
              <a:rPr lang="cs-CZ" sz="3200" dirty="0" err="1"/>
              <a:t>class</a:t>
            </a:r>
            <a:r>
              <a:rPr lang="cs-CZ" sz="3200" dirty="0"/>
              <a:t> </a:t>
            </a:r>
            <a:r>
              <a:rPr lang="cs-CZ" sz="3200" dirty="0" err="1"/>
              <a:t>discussions</a:t>
            </a:r>
            <a:r>
              <a:rPr lang="cs-CZ" sz="3200" dirty="0"/>
              <a:t>,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respectful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other</a:t>
            </a:r>
            <a:r>
              <a:rPr lang="cs-CZ" sz="3200" dirty="0"/>
              <a:t> </a:t>
            </a:r>
            <a:r>
              <a:rPr lang="cs-CZ" sz="3200" dirty="0" err="1"/>
              <a:t>students</a:t>
            </a:r>
            <a:r>
              <a:rPr lang="cs-CZ" sz="3200" dirty="0"/>
              <a:t>' </a:t>
            </a:r>
            <a:r>
              <a:rPr lang="cs-CZ" sz="3200" dirty="0" err="1"/>
              <a:t>opinions</a:t>
            </a:r>
            <a:r>
              <a:rPr lang="cs-CZ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33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0201"/>
            <a:ext cx="9144000" cy="61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9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1502F-7FB0-8E43-B00C-D6637FCCF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627774"/>
            <a:ext cx="89535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3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CA2FE-FC40-DC43-9EED-178B4A17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85" y="0"/>
            <a:ext cx="8310431" cy="68580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96C9D3-3647-2B40-B140-026231012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5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504FEC-301E-4046-B4AF-3A5D095BB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0" y="1219200"/>
            <a:ext cx="6388100" cy="441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1AAB0F7-9AA2-D84D-94CF-0CEEF4262E36}"/>
              </a:ext>
            </a:extLst>
          </p:cNvPr>
          <p:cNvGrpSpPr/>
          <p:nvPr/>
        </p:nvGrpSpPr>
        <p:grpSpPr>
          <a:xfrm>
            <a:off x="2457199" y="841334"/>
            <a:ext cx="3582434" cy="2336103"/>
            <a:chOff x="933199" y="841333"/>
            <a:chExt cx="3582434" cy="233610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E68DC4-AFAB-3C49-9D2B-497475915428}"/>
                </a:ext>
              </a:extLst>
            </p:cNvPr>
            <p:cNvCxnSpPr/>
            <p:nvPr/>
          </p:nvCxnSpPr>
          <p:spPr>
            <a:xfrm>
              <a:off x="2949879" y="2167003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47D7BC-7C60-6747-BC94-5A3778FAC252}"/>
                </a:ext>
              </a:extLst>
            </p:cNvPr>
            <p:cNvCxnSpPr/>
            <p:nvPr/>
          </p:nvCxnSpPr>
          <p:spPr>
            <a:xfrm>
              <a:off x="2949879" y="3177436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F3246F-2CAD-7842-9ABC-A57A0F5120DF}"/>
                </a:ext>
              </a:extLst>
            </p:cNvPr>
            <p:cNvCxnSpPr>
              <a:cxnSpLocks/>
            </p:cNvCxnSpPr>
            <p:nvPr/>
          </p:nvCxnSpPr>
          <p:spPr>
            <a:xfrm>
              <a:off x="2949879" y="2167003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2E4ED4B-547E-0A45-84DB-BAB6C79369EF}"/>
                </a:ext>
              </a:extLst>
            </p:cNvPr>
            <p:cNvCxnSpPr>
              <a:cxnSpLocks/>
            </p:cNvCxnSpPr>
            <p:nvPr/>
          </p:nvCxnSpPr>
          <p:spPr>
            <a:xfrm>
              <a:off x="4515633" y="2167002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5EAB42-813F-C246-831A-1FD288EEC163}"/>
                </a:ext>
              </a:extLst>
            </p:cNvPr>
            <p:cNvSpPr txBox="1"/>
            <p:nvPr/>
          </p:nvSpPr>
          <p:spPr>
            <a:xfrm>
              <a:off x="933199" y="841333"/>
              <a:ext cx="1991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Unit cell selection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5B57FA-CB24-364D-B780-03B4A6DC51B4}"/>
                </a:ext>
              </a:extLst>
            </p:cNvPr>
            <p:cNvCxnSpPr/>
            <p:nvPr/>
          </p:nvCxnSpPr>
          <p:spPr>
            <a:xfrm>
              <a:off x="2016690" y="1219200"/>
              <a:ext cx="889348" cy="89143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21D81A-A01C-F748-AC53-14030EE8C06B}"/>
              </a:ext>
            </a:extLst>
          </p:cNvPr>
          <p:cNvGrpSpPr/>
          <p:nvPr/>
        </p:nvGrpSpPr>
        <p:grpSpPr>
          <a:xfrm>
            <a:off x="6830860" y="3680564"/>
            <a:ext cx="3279732" cy="2784293"/>
            <a:chOff x="2949879" y="2167002"/>
            <a:chExt cx="3279732" cy="278429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A8F68-5248-014F-9422-0C9DC8D3F872}"/>
                </a:ext>
              </a:extLst>
            </p:cNvPr>
            <p:cNvCxnSpPr/>
            <p:nvPr/>
          </p:nvCxnSpPr>
          <p:spPr>
            <a:xfrm>
              <a:off x="2949879" y="2167003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A21691-A79C-184C-82A2-E5195FA0DAC5}"/>
                </a:ext>
              </a:extLst>
            </p:cNvPr>
            <p:cNvCxnSpPr/>
            <p:nvPr/>
          </p:nvCxnSpPr>
          <p:spPr>
            <a:xfrm>
              <a:off x="2949879" y="3177436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51D3E3E-6B77-6040-8EE4-8478AFE4EF5C}"/>
                </a:ext>
              </a:extLst>
            </p:cNvPr>
            <p:cNvCxnSpPr>
              <a:cxnSpLocks/>
            </p:cNvCxnSpPr>
            <p:nvPr/>
          </p:nvCxnSpPr>
          <p:spPr>
            <a:xfrm>
              <a:off x="2949879" y="2167003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11F4D1-D6B1-6844-971E-4F05DAB74CFC}"/>
                </a:ext>
              </a:extLst>
            </p:cNvPr>
            <p:cNvCxnSpPr>
              <a:cxnSpLocks/>
            </p:cNvCxnSpPr>
            <p:nvPr/>
          </p:nvCxnSpPr>
          <p:spPr>
            <a:xfrm>
              <a:off x="4515633" y="2167002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8F5D7E-0E47-5B44-86AD-E21F037F5AE3}"/>
                </a:ext>
              </a:extLst>
            </p:cNvPr>
            <p:cNvSpPr txBox="1"/>
            <p:nvPr/>
          </p:nvSpPr>
          <p:spPr>
            <a:xfrm>
              <a:off x="3576191" y="4304964"/>
              <a:ext cx="2653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Alternative unit cell selection (also correct)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C17CD3B-6B6E-F749-A50C-3A332EC1D5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5634" y="3177436"/>
              <a:ext cx="567845" cy="1010431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083EA6-937A-314A-9BD7-24B7FB1880FD}"/>
              </a:ext>
            </a:extLst>
          </p:cNvPr>
          <p:cNvGrpSpPr/>
          <p:nvPr/>
        </p:nvGrpSpPr>
        <p:grpSpPr>
          <a:xfrm>
            <a:off x="4373759" y="407095"/>
            <a:ext cx="5361041" cy="2906038"/>
            <a:chOff x="2849758" y="407095"/>
            <a:chExt cx="5361041" cy="29060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57A7A1-06A1-A348-B308-E8CD8E40E701}"/>
                </a:ext>
              </a:extLst>
            </p:cNvPr>
            <p:cNvGrpSpPr/>
            <p:nvPr/>
          </p:nvGrpSpPr>
          <p:grpSpPr>
            <a:xfrm>
              <a:off x="2849758" y="2031303"/>
              <a:ext cx="1765996" cy="1281830"/>
              <a:chOff x="2054269" y="1546965"/>
              <a:chExt cx="1765996" cy="128183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682CF63-B2EF-7346-9888-2CE0A944FDEA}"/>
                  </a:ext>
                </a:extLst>
              </p:cNvPr>
              <p:cNvSpPr/>
              <p:nvPr/>
            </p:nvSpPr>
            <p:spPr>
              <a:xfrm>
                <a:off x="2054269" y="154696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F9381DE-7576-F847-9341-835D3B8A03AC}"/>
                  </a:ext>
                </a:extLst>
              </p:cNvPr>
              <p:cNvSpPr/>
              <p:nvPr/>
            </p:nvSpPr>
            <p:spPr>
              <a:xfrm>
                <a:off x="2054269" y="203130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0211F20-BCEC-C949-9BB5-89ACDC5BBB68}"/>
                  </a:ext>
                </a:extLst>
              </p:cNvPr>
              <p:cNvSpPr/>
              <p:nvPr/>
            </p:nvSpPr>
            <p:spPr>
              <a:xfrm>
                <a:off x="2868374" y="154696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A732DCD-50A1-8146-8601-A3958BD27A8C}"/>
                  </a:ext>
                </a:extLst>
              </p:cNvPr>
              <p:cNvSpPr/>
              <p:nvPr/>
            </p:nvSpPr>
            <p:spPr>
              <a:xfrm>
                <a:off x="2868374" y="203130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AEAF9B2-565E-4849-BFB5-3A45F26BB22A}"/>
                  </a:ext>
                </a:extLst>
              </p:cNvPr>
              <p:cNvSpPr/>
              <p:nvPr/>
            </p:nvSpPr>
            <p:spPr>
              <a:xfrm>
                <a:off x="2054269" y="251564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F5F0755-6C73-E541-844C-CFCA3E40CC56}"/>
                  </a:ext>
                </a:extLst>
              </p:cNvPr>
              <p:cNvSpPr/>
              <p:nvPr/>
            </p:nvSpPr>
            <p:spPr>
              <a:xfrm>
                <a:off x="2868374" y="251564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0EE7EFA-B27E-3B44-945D-394B0B7BADF8}"/>
                  </a:ext>
                </a:extLst>
              </p:cNvPr>
              <p:cNvSpPr/>
              <p:nvPr/>
            </p:nvSpPr>
            <p:spPr>
              <a:xfrm>
                <a:off x="3682479" y="251564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08FD232-958C-2843-8BF8-6114CDA310BD}"/>
                  </a:ext>
                </a:extLst>
              </p:cNvPr>
              <p:cNvSpPr/>
              <p:nvPr/>
            </p:nvSpPr>
            <p:spPr>
              <a:xfrm>
                <a:off x="3682479" y="154696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31CD049-F046-774A-B2DF-4F4212FCBF90}"/>
                  </a:ext>
                </a:extLst>
              </p:cNvPr>
              <p:cNvSpPr/>
              <p:nvPr/>
            </p:nvSpPr>
            <p:spPr>
              <a:xfrm>
                <a:off x="3682479" y="2031305"/>
                <a:ext cx="137786" cy="31315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D69F97-7FAB-FF47-A2BB-DAC00DAA2538}"/>
                </a:ext>
              </a:extLst>
            </p:cNvPr>
            <p:cNvCxnSpPr>
              <a:cxnSpLocks/>
              <a:endCxn id="10" idx="6"/>
            </p:cNvCxnSpPr>
            <p:nvPr/>
          </p:nvCxnSpPr>
          <p:spPr>
            <a:xfrm flipH="1">
              <a:off x="4615754" y="1020871"/>
              <a:ext cx="1528089" cy="116700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2C9AE6-94EA-1947-8627-8FFA848D0C4E}"/>
                </a:ext>
              </a:extLst>
            </p:cNvPr>
            <p:cNvSpPr txBox="1"/>
            <p:nvPr/>
          </p:nvSpPr>
          <p:spPr>
            <a:xfrm>
              <a:off x="5836128" y="407095"/>
              <a:ext cx="2374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Positions of twofold symmetry axes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DDA442B-4040-C346-A50D-523A6D70048F}"/>
              </a:ext>
            </a:extLst>
          </p:cNvPr>
          <p:cNvGrpSpPr/>
          <p:nvPr/>
        </p:nvGrpSpPr>
        <p:grpSpPr>
          <a:xfrm>
            <a:off x="2560443" y="692064"/>
            <a:ext cx="6905059" cy="5316069"/>
            <a:chOff x="1036442" y="692063"/>
            <a:chExt cx="6905059" cy="531606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03EB7F-C07B-9F47-A9CD-DB3BFDA5844B}"/>
                </a:ext>
              </a:extLst>
            </p:cNvPr>
            <p:cNvCxnSpPr>
              <a:cxnSpLocks/>
            </p:cNvCxnSpPr>
            <p:nvPr/>
          </p:nvCxnSpPr>
          <p:spPr>
            <a:xfrm>
              <a:off x="3732756" y="692063"/>
              <a:ext cx="0" cy="4946737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761C7A8-93BA-B442-84E1-708D0856FD9D}"/>
                </a:ext>
              </a:extLst>
            </p:cNvPr>
            <p:cNvCxnSpPr>
              <a:cxnSpLocks/>
            </p:cNvCxnSpPr>
            <p:nvPr/>
          </p:nvCxnSpPr>
          <p:spPr>
            <a:xfrm>
              <a:off x="4523983" y="692063"/>
              <a:ext cx="16702" cy="4946737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8EC5DB2-5008-6145-B08A-1F7A80645E38}"/>
                </a:ext>
              </a:extLst>
            </p:cNvPr>
            <p:cNvCxnSpPr>
              <a:cxnSpLocks/>
            </p:cNvCxnSpPr>
            <p:nvPr/>
          </p:nvCxnSpPr>
          <p:spPr>
            <a:xfrm>
              <a:off x="2914389" y="692063"/>
              <a:ext cx="10525" cy="4946737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129E95-CD6A-D54D-9EBD-D891FC54F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449" y="2167002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1890BD-EF6E-F74D-9AF4-7877ACD67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442" y="2661781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48325A-2AD1-9341-AD2E-714DCA94A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442" y="3162822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9A1222-3153-C043-A6D4-031810C218E8}"/>
                </a:ext>
              </a:extLst>
            </p:cNvPr>
            <p:cNvSpPr txBox="1"/>
            <p:nvPr/>
          </p:nvSpPr>
          <p:spPr>
            <a:xfrm>
              <a:off x="2400832" y="5638800"/>
              <a:ext cx="2749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9D624"/>
                  </a:solidFill>
                </a:rPr>
                <a:t>Positions of mirror planes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3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C148A-6B7F-8D4D-9650-CF05DE03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952500"/>
            <a:ext cx="6743700" cy="4953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430EE5-6F27-A54C-B5DE-7C313B1468EB}"/>
              </a:ext>
            </a:extLst>
          </p:cNvPr>
          <p:cNvGrpSpPr/>
          <p:nvPr/>
        </p:nvGrpSpPr>
        <p:grpSpPr>
          <a:xfrm>
            <a:off x="2325676" y="121087"/>
            <a:ext cx="3582434" cy="2336103"/>
            <a:chOff x="933199" y="841333"/>
            <a:chExt cx="3582434" cy="233610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89BB35B-6F5B-CE43-BCA7-277887059146}"/>
                </a:ext>
              </a:extLst>
            </p:cNvPr>
            <p:cNvCxnSpPr/>
            <p:nvPr/>
          </p:nvCxnSpPr>
          <p:spPr>
            <a:xfrm>
              <a:off x="2949879" y="2167003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92335FD-2323-5841-B31A-E76C4F319344}"/>
                </a:ext>
              </a:extLst>
            </p:cNvPr>
            <p:cNvCxnSpPr/>
            <p:nvPr/>
          </p:nvCxnSpPr>
          <p:spPr>
            <a:xfrm>
              <a:off x="2949879" y="3177436"/>
              <a:ext cx="156575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FA1EFD1-FF58-B748-8A64-4FBAF4B53D71}"/>
                </a:ext>
              </a:extLst>
            </p:cNvPr>
            <p:cNvCxnSpPr>
              <a:cxnSpLocks/>
            </p:cNvCxnSpPr>
            <p:nvPr/>
          </p:nvCxnSpPr>
          <p:spPr>
            <a:xfrm>
              <a:off x="2949879" y="2167003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27C67E-BCF0-9F4B-B3C0-F1D19E9ACE5C}"/>
                </a:ext>
              </a:extLst>
            </p:cNvPr>
            <p:cNvCxnSpPr>
              <a:cxnSpLocks/>
            </p:cNvCxnSpPr>
            <p:nvPr/>
          </p:nvCxnSpPr>
          <p:spPr>
            <a:xfrm>
              <a:off x="4515633" y="2167002"/>
              <a:ext cx="0" cy="101043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D69662-E1D4-384E-A8C0-E943EC14FB0F}"/>
                </a:ext>
              </a:extLst>
            </p:cNvPr>
            <p:cNvSpPr txBox="1"/>
            <p:nvPr/>
          </p:nvSpPr>
          <p:spPr>
            <a:xfrm>
              <a:off x="933199" y="841333"/>
              <a:ext cx="1991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Unit cell selection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E983FD9-6F57-764E-99C8-932B2F30843A}"/>
                </a:ext>
              </a:extLst>
            </p:cNvPr>
            <p:cNvCxnSpPr/>
            <p:nvPr/>
          </p:nvCxnSpPr>
          <p:spPr>
            <a:xfrm>
              <a:off x="2016690" y="1219200"/>
              <a:ext cx="889348" cy="89143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05D13C-EA93-884A-B89E-B195D0EBFBF9}"/>
              </a:ext>
            </a:extLst>
          </p:cNvPr>
          <p:cNvGrpSpPr/>
          <p:nvPr/>
        </p:nvGrpSpPr>
        <p:grpSpPr>
          <a:xfrm>
            <a:off x="2562791" y="645996"/>
            <a:ext cx="7239096" cy="1820742"/>
            <a:chOff x="1038791" y="645996"/>
            <a:chExt cx="7239096" cy="182074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ACA5D4-8A71-8D4B-BE47-DF82217E64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798" y="1951527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317259-243F-7544-9E2A-0CB50B38D0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791" y="2445862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165CDF-F455-9D42-935C-313CF65645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8791" y="1426767"/>
              <a:ext cx="6883052" cy="20876"/>
            </a:xfrm>
            <a:prstGeom prst="line">
              <a:avLst/>
            </a:prstGeom>
            <a:ln w="38100">
              <a:solidFill>
                <a:srgbClr val="49D624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0ED681-FB6A-1D4C-BD6C-ECDBF6777C2B}"/>
                </a:ext>
              </a:extLst>
            </p:cNvPr>
            <p:cNvSpPr txBox="1"/>
            <p:nvPr/>
          </p:nvSpPr>
          <p:spPr>
            <a:xfrm>
              <a:off x="5528424" y="645996"/>
              <a:ext cx="2749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49D624"/>
                  </a:solidFill>
                </a:rPr>
                <a:t>Positions of glide planes</a:t>
              </a:r>
            </a:p>
          </p:txBody>
        </p:sp>
      </p:grpSp>
      <p:pic>
        <p:nvPicPr>
          <p:cNvPr id="1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CA4462-8B0D-504E-ACDE-53DBC3FD2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886" y="17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1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8FF572-FC64-679E-E0F4-48C41E0CEECB}"/>
              </a:ext>
            </a:extLst>
          </p:cNvPr>
          <p:cNvSpPr txBox="1"/>
          <p:nvPr/>
        </p:nvSpPr>
        <p:spPr>
          <a:xfrm>
            <a:off x="1734207" y="1135117"/>
            <a:ext cx="506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CZ" dirty="0"/>
              <a:t>nd of lecture #1 in 2022</a:t>
            </a:r>
          </a:p>
        </p:txBody>
      </p:sp>
    </p:spTree>
    <p:extLst>
      <p:ext uri="{BB962C8B-B14F-4D97-AF65-F5344CB8AC3E}">
        <p14:creationId xmlns:p14="http://schemas.microsoft.com/office/powerpoint/2010/main" val="1437104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3388" y="260350"/>
            <a:ext cx="8964612" cy="1366838"/>
          </a:xfrm>
        </p:spPr>
        <p:txBody>
          <a:bodyPr/>
          <a:lstStyle/>
          <a:p>
            <a:pPr eaLnBrk="1" hangingPunct="1"/>
            <a:r>
              <a:rPr lang="en-US" altLang="zh-TW" sz="3200">
                <a:latin typeface="Calibri" charset="0"/>
                <a:ea typeface="ＭＳ Ｐゴシック" charset="0"/>
                <a:cs typeface="Calibri" charset="0"/>
              </a:rPr>
              <a:t>SIR WILLIAM HENRY BRAGG (1862-1942)</a:t>
            </a:r>
            <a:br>
              <a:rPr lang="en-US" altLang="zh-TW" sz="320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altLang="zh-TW" sz="3200">
                <a:latin typeface="Calibri" charset="0"/>
                <a:ea typeface="ＭＳ Ｐゴシック" charset="0"/>
                <a:cs typeface="Calibri" charset="0"/>
              </a:rPr>
              <a:t>SIR WILLIAM LAWRENCE BRAGG (1890-1971) 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822450" y="1989139"/>
            <a:ext cx="8007350" cy="1800225"/>
          </a:xfrm>
        </p:spPr>
        <p:txBody>
          <a:bodyPr/>
          <a:lstStyle/>
          <a:p>
            <a:pPr eaLnBrk="1" hangingPunct="1"/>
            <a:r>
              <a:rPr lang="en-US" altLang="zh-TW" b="1">
                <a:latin typeface="Calibri" charset="0"/>
                <a:ea typeface="新細明體" charset="0"/>
                <a:cs typeface="新細明體" charset="0"/>
              </a:rPr>
              <a:t>1915 Nobel Laureates in Physics</a:t>
            </a:r>
            <a:endParaRPr lang="en-US" altLang="zh-TW" i="1">
              <a:latin typeface="Calibri" charset="0"/>
              <a:ea typeface="新細明體" charset="0"/>
              <a:cs typeface="新細明體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zh-TW" i="1">
                <a:latin typeface="Calibri" charset="0"/>
                <a:ea typeface="新細明體" charset="0"/>
                <a:cs typeface="新細明體" charset="0"/>
              </a:rPr>
              <a:t>   for the analysis of crystal structure by means of X-rays</a:t>
            </a:r>
          </a:p>
        </p:txBody>
      </p:sp>
      <p:pic>
        <p:nvPicPr>
          <p:cNvPr id="30724" name="Picture 4" descr="wh-bra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005263"/>
            <a:ext cx="193198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wl-bra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005263"/>
            <a:ext cx="1927225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6934200" y="3530600"/>
            <a:ext cx="2286000" cy="584200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/>
              <a:t>n</a:t>
            </a:r>
            <a:r>
              <a:rPr lang="en-GB" sz="3200">
                <a:latin typeface="Symbol" charset="0"/>
              </a:rPr>
              <a:t>l</a:t>
            </a:r>
            <a:r>
              <a:rPr lang="en-GB" sz="3200"/>
              <a:t> = 2d sin</a:t>
            </a:r>
            <a:r>
              <a:rPr lang="en-GB" sz="3200">
                <a:latin typeface="Symbol" charset="0"/>
              </a:rPr>
              <a:t>q</a:t>
            </a:r>
            <a:endParaRPr lang="en-GB" sz="3200"/>
          </a:p>
        </p:txBody>
      </p:sp>
      <p:pic>
        <p:nvPicPr>
          <p:cNvPr id="30727" name="Picture 7" descr="Braggs_l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4978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71354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4976"/>
            <a:ext cx="4876800" cy="3019425"/>
          </a:xfrm>
          <a:noFill/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3725864"/>
            <a:ext cx="472916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7315200" y="2057400"/>
            <a:ext cx="2362200" cy="5842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/>
              <a:t>n</a:t>
            </a:r>
            <a:r>
              <a:rPr lang="en-GB" sz="3200">
                <a:latin typeface="Symbol" charset="0"/>
              </a:rPr>
              <a:t>l</a:t>
            </a:r>
            <a:r>
              <a:rPr lang="en-GB" sz="3200"/>
              <a:t> = 2d sin</a:t>
            </a:r>
            <a:r>
              <a:rPr lang="en-GB" sz="3200">
                <a:latin typeface="Symbol" charset="0"/>
              </a:rPr>
              <a:t>q</a:t>
            </a:r>
            <a:endParaRPr lang="en-GB" sz="3200"/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7315200" y="15240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Bragg</a:t>
            </a:r>
            <a:r>
              <a:rPr lang="ja-JP" altLang="en-US"/>
              <a:t>’</a:t>
            </a:r>
            <a:r>
              <a:rPr lang="en-US"/>
              <a:t>s law:</a:t>
            </a:r>
          </a:p>
        </p:txBody>
      </p:sp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1752600" y="762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There is NO PHASE DIFFERENCE if the path differences are equal to whole number multiplies of wavelength (</a:t>
            </a:r>
            <a:r>
              <a:rPr lang="en-GB" sz="3200">
                <a:latin typeface="Symbol" charset="0"/>
              </a:rPr>
              <a:t>l</a:t>
            </a:r>
            <a:r>
              <a:rPr lang="en-US" sz="3200"/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038600" y="3505200"/>
            <a:ext cx="304800" cy="152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2" name="TextBox 13"/>
          <p:cNvSpPr txBox="1">
            <a:spLocks noChangeArrowheads="1"/>
          </p:cNvSpPr>
          <p:nvPr/>
        </p:nvSpPr>
        <p:spPr bwMode="auto">
          <a:xfrm>
            <a:off x="4038600" y="35052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47113" name="Picture 14" descr="wave_interacti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>
            <a:fillRect/>
          </a:stretch>
        </p:blipFill>
        <p:spPr bwMode="auto">
          <a:xfrm>
            <a:off x="6629400" y="2667000"/>
            <a:ext cx="377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8" descr="coherent_beam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8"/>
          <a:stretch>
            <a:fillRect/>
          </a:stretch>
        </p:blipFill>
        <p:spPr bwMode="auto">
          <a:xfrm rot="-9029427">
            <a:off x="2733676" y="2444751"/>
            <a:ext cx="12033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8" descr="coherent_beam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8"/>
          <a:stretch>
            <a:fillRect/>
          </a:stretch>
        </p:blipFill>
        <p:spPr bwMode="auto">
          <a:xfrm rot="-1858572">
            <a:off x="4108450" y="2455864"/>
            <a:ext cx="12017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TextBox 7"/>
          <p:cNvSpPr txBox="1">
            <a:spLocks noChangeArrowheads="1"/>
          </p:cNvSpPr>
          <p:nvPr/>
        </p:nvSpPr>
        <p:spPr bwMode="auto">
          <a:xfrm>
            <a:off x="2971800" y="5037138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sin</a:t>
            </a:r>
            <a:r>
              <a:rPr lang="en-GB">
                <a:latin typeface="Symbol" charset="0"/>
              </a:rPr>
              <a:t>q = </a:t>
            </a:r>
            <a:r>
              <a:rPr lang="en-US" b="1">
                <a:solidFill>
                  <a:srgbClr val="FF0000"/>
                </a:solidFill>
              </a:rPr>
              <a:t>w</a:t>
            </a:r>
            <a:r>
              <a:rPr lang="en-US"/>
              <a:t>/d</a:t>
            </a:r>
          </a:p>
          <a:p>
            <a:pPr eaLnBrk="1" hangingPunct="1"/>
            <a:r>
              <a:rPr lang="en-US"/>
              <a:t>2</a:t>
            </a:r>
            <a:r>
              <a:rPr lang="en-US" b="1">
                <a:solidFill>
                  <a:srgbClr val="FF0000"/>
                </a:solidFill>
              </a:rPr>
              <a:t>w</a:t>
            </a:r>
            <a:r>
              <a:rPr lang="en-US"/>
              <a:t> = n</a:t>
            </a:r>
            <a:r>
              <a:rPr lang="en-GB">
                <a:latin typeface="Symbol" charset="0"/>
              </a:rPr>
              <a:t>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3574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4976"/>
            <a:ext cx="4876800" cy="3019425"/>
          </a:xfrm>
          <a:noFill/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3725864"/>
            <a:ext cx="472916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7315200" y="2057400"/>
            <a:ext cx="2362200" cy="5842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/>
              <a:t>n</a:t>
            </a:r>
            <a:r>
              <a:rPr lang="en-GB" sz="3200">
                <a:latin typeface="Symbol" charset="0"/>
              </a:rPr>
              <a:t>l</a:t>
            </a:r>
            <a:r>
              <a:rPr lang="en-GB" sz="3200"/>
              <a:t> = 2d sin</a:t>
            </a:r>
            <a:r>
              <a:rPr lang="en-GB" sz="3200">
                <a:latin typeface="Symbol" charset="0"/>
              </a:rPr>
              <a:t>q</a:t>
            </a:r>
            <a:endParaRPr lang="en-GB" sz="3200"/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7315200" y="15240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Bragg</a:t>
            </a:r>
            <a:r>
              <a:rPr lang="ja-JP" altLang="en-US"/>
              <a:t>’</a:t>
            </a:r>
            <a:r>
              <a:rPr lang="en-US"/>
              <a:t>s law:</a:t>
            </a:r>
          </a:p>
        </p:txBody>
      </p:sp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2971800" y="5037138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/>
              <a:t>sin</a:t>
            </a:r>
            <a:r>
              <a:rPr lang="en-GB">
                <a:latin typeface="Symbol" charset="0"/>
              </a:rPr>
              <a:t>q = </a:t>
            </a:r>
            <a:r>
              <a:rPr lang="en-US" b="1">
                <a:solidFill>
                  <a:srgbClr val="FF0000"/>
                </a:solidFill>
              </a:rPr>
              <a:t>w</a:t>
            </a:r>
            <a:r>
              <a:rPr lang="en-US"/>
              <a:t>/d</a:t>
            </a:r>
          </a:p>
          <a:p>
            <a:pPr eaLnBrk="1" hangingPunct="1"/>
            <a:r>
              <a:rPr lang="en-US"/>
              <a:t>2</a:t>
            </a:r>
            <a:r>
              <a:rPr lang="en-US" b="1">
                <a:solidFill>
                  <a:srgbClr val="FF0000"/>
                </a:solidFill>
              </a:rPr>
              <a:t>w</a:t>
            </a:r>
            <a:r>
              <a:rPr lang="en-US"/>
              <a:t> = n</a:t>
            </a:r>
            <a:r>
              <a:rPr lang="en-GB">
                <a:latin typeface="Symbol" charset="0"/>
              </a:rPr>
              <a:t>l</a:t>
            </a:r>
            <a:endParaRPr lang="en-US"/>
          </a:p>
        </p:txBody>
      </p:sp>
      <p:sp>
        <p:nvSpPr>
          <p:cNvPr id="48135" name="TextBox 8"/>
          <p:cNvSpPr txBox="1">
            <a:spLocks noChangeArrowheads="1"/>
          </p:cNvSpPr>
          <p:nvPr/>
        </p:nvSpPr>
        <p:spPr bwMode="auto">
          <a:xfrm>
            <a:off x="1752600" y="76200"/>
            <a:ext cx="8610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There is NO PHASE DIFFERENCE if the path differences are equal to prime number multiplies of wavelength (</a:t>
            </a:r>
            <a:r>
              <a:rPr lang="en-GB" sz="3200">
                <a:latin typeface="Symbol" charset="0"/>
              </a:rPr>
              <a:t>l</a:t>
            </a:r>
            <a:r>
              <a:rPr lang="en-US" sz="3200"/>
              <a:t>)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038600" y="3505200"/>
            <a:ext cx="304800" cy="152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7" name="TextBox 13"/>
          <p:cNvSpPr txBox="1">
            <a:spLocks noChangeArrowheads="1"/>
          </p:cNvSpPr>
          <p:nvPr/>
        </p:nvSpPr>
        <p:spPr bwMode="auto">
          <a:xfrm>
            <a:off x="4038600" y="35052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48138" name="Picture 14" descr="wave_interacti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>
            <a:fillRect/>
          </a:stretch>
        </p:blipFill>
        <p:spPr bwMode="auto">
          <a:xfrm>
            <a:off x="6629400" y="2667000"/>
            <a:ext cx="377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35314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"/>
            <a:ext cx="6743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845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90800" y="2667000"/>
            <a:ext cx="6781800" cy="1981200"/>
            <a:chOff x="672" y="1680"/>
            <a:chExt cx="4272" cy="1248"/>
          </a:xfrm>
        </p:grpSpPr>
        <p:sp>
          <p:nvSpPr>
            <p:cNvPr id="52234" name="Line 7"/>
            <p:cNvSpPr>
              <a:spLocks noChangeShapeType="1"/>
            </p:cNvSpPr>
            <p:nvPr/>
          </p:nvSpPr>
          <p:spPr bwMode="auto">
            <a:xfrm>
              <a:off x="672" y="1680"/>
              <a:ext cx="2208" cy="12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5" name="Line 8"/>
            <p:cNvSpPr>
              <a:spLocks noChangeShapeType="1"/>
            </p:cNvSpPr>
            <p:nvPr/>
          </p:nvSpPr>
          <p:spPr bwMode="auto">
            <a:xfrm flipV="1">
              <a:off x="2880" y="1736"/>
              <a:ext cx="2064" cy="1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38400" y="2514600"/>
            <a:ext cx="6781800" cy="2133600"/>
            <a:chOff x="576" y="1584"/>
            <a:chExt cx="4272" cy="1344"/>
          </a:xfrm>
        </p:grpSpPr>
        <p:sp>
          <p:nvSpPr>
            <p:cNvPr id="52232" name="Line 13"/>
            <p:cNvSpPr>
              <a:spLocks noChangeShapeType="1"/>
            </p:cNvSpPr>
            <p:nvPr/>
          </p:nvSpPr>
          <p:spPr bwMode="auto">
            <a:xfrm>
              <a:off x="576" y="1824"/>
              <a:ext cx="192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Line 14"/>
            <p:cNvSpPr>
              <a:spLocks noChangeShapeType="1"/>
            </p:cNvSpPr>
            <p:nvPr/>
          </p:nvSpPr>
          <p:spPr bwMode="auto">
            <a:xfrm flipV="1">
              <a:off x="2496" y="1584"/>
              <a:ext cx="2352" cy="13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286000" y="3200400"/>
            <a:ext cx="7391400" cy="2133600"/>
            <a:chOff x="480" y="2016"/>
            <a:chExt cx="4656" cy="1344"/>
          </a:xfrm>
        </p:grpSpPr>
        <p:sp>
          <p:nvSpPr>
            <p:cNvPr id="52230" name="Line 16"/>
            <p:cNvSpPr>
              <a:spLocks noChangeShapeType="1"/>
            </p:cNvSpPr>
            <p:nvPr/>
          </p:nvSpPr>
          <p:spPr bwMode="auto">
            <a:xfrm>
              <a:off x="480" y="2016"/>
              <a:ext cx="2352" cy="134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 flipV="1">
              <a:off x="2832" y="2064"/>
              <a:ext cx="2304" cy="129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90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part of this course: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5" y="2409497"/>
            <a:ext cx="11119945" cy="3339661"/>
          </a:xfrm>
        </p:spPr>
        <p:txBody>
          <a:bodyPr>
            <a:normAutofit/>
          </a:bodyPr>
          <a:lstStyle/>
          <a:p>
            <a:r>
              <a:rPr lang="en-US" dirty="0"/>
              <a:t>Basic math – mental overload by dealing with simple equations. (Observed before.)</a:t>
            </a:r>
          </a:p>
          <a:p>
            <a:endParaRPr lang="en-US" dirty="0"/>
          </a:p>
          <a:p>
            <a:r>
              <a:rPr lang="en-US" dirty="0"/>
              <a:t>Reserve time for thinking.</a:t>
            </a:r>
          </a:p>
        </p:txBody>
      </p:sp>
    </p:spTree>
    <p:extLst>
      <p:ext uri="{BB962C8B-B14F-4D97-AF65-F5344CB8AC3E}">
        <p14:creationId xmlns:p14="http://schemas.microsoft.com/office/powerpoint/2010/main" val="220553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D28B5-E032-4276-A995-25ECD047E76C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743200" y="44625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Course textbooks: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249" y="814065"/>
            <a:ext cx="3773682" cy="5811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62" y="814065"/>
            <a:ext cx="3736245" cy="5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7106" y="261258"/>
            <a:ext cx="3277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Course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6B9F2-B0DB-240E-07B3-4C95F49C6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44592" cy="6851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002CC-86AC-AF06-BA7A-A8C1D903A4A1}"/>
              </a:ext>
            </a:extLst>
          </p:cNvPr>
          <p:cNvSpPr txBox="1"/>
          <p:nvPr/>
        </p:nvSpPr>
        <p:spPr>
          <a:xfrm>
            <a:off x="8467106" y="2954978"/>
            <a:ext cx="3277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Can we start at 14:00 or 14:30?</a:t>
            </a:r>
          </a:p>
        </p:txBody>
      </p:sp>
    </p:spTree>
    <p:extLst>
      <p:ext uri="{BB962C8B-B14F-4D97-AF65-F5344CB8AC3E}">
        <p14:creationId xmlns:p14="http://schemas.microsoft.com/office/powerpoint/2010/main" val="267324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22144</TotalTime>
  <Words>990</Words>
  <Application>Microsoft Macintosh PowerPoint</Application>
  <PresentationFormat>Widescreen</PresentationFormat>
  <Paragraphs>219</Paragraphs>
  <Slides>69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7" baseType="lpstr">
      <vt:lpstr>Arial</vt:lpstr>
      <vt:lpstr>Calibri</vt:lpstr>
      <vt:lpstr>Symbol</vt:lpstr>
      <vt:lpstr>Times New Roman</vt:lpstr>
      <vt:lpstr>Wingdings</vt:lpstr>
      <vt:lpstr>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part of this course: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 VON LAUE (1879-1960)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Crystallizing a Protein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Arrangement of lattice points in the unit cell No. of Lattice points /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SIR WILLIAM HENRY BRAGG (1862-1942) SIR WILLIAM LAWRENCE BRAGG (1890-1971) </vt:lpstr>
      <vt:lpstr>PowerPoint Presentation</vt:lpstr>
      <vt:lpstr>PowerPoint Presentation</vt:lpstr>
      <vt:lpstr>PowerPoint Presentation</vt:lpstr>
    </vt:vector>
  </TitlesOfParts>
  <Company>CEITEC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 Plevka</dc:creator>
  <cp:lastModifiedBy>Pavel Plevka</cp:lastModifiedBy>
  <cp:revision>83</cp:revision>
  <cp:lastPrinted>2020-10-13T10:18:25Z</cp:lastPrinted>
  <dcterms:created xsi:type="dcterms:W3CDTF">2015-09-09T07:33:23Z</dcterms:created>
  <dcterms:modified xsi:type="dcterms:W3CDTF">2022-09-19T19:48:38Z</dcterms:modified>
</cp:coreProperties>
</file>