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94" r:id="rId2"/>
    <p:sldId id="343" r:id="rId3"/>
    <p:sldId id="344" r:id="rId4"/>
    <p:sldId id="347" r:id="rId5"/>
    <p:sldId id="320" r:id="rId6"/>
    <p:sldId id="321" r:id="rId7"/>
    <p:sldId id="309" r:id="rId8"/>
    <p:sldId id="310" r:id="rId9"/>
    <p:sldId id="312" r:id="rId10"/>
    <p:sldId id="313" r:id="rId11"/>
    <p:sldId id="315" r:id="rId12"/>
    <p:sldId id="314" r:id="rId13"/>
    <p:sldId id="350" r:id="rId14"/>
    <p:sldId id="323" r:id="rId15"/>
    <p:sldId id="322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353" r:id="rId37"/>
    <p:sldId id="354" r:id="rId38"/>
    <p:sldId id="352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8" r:id="rId48"/>
    <p:sldId id="316" r:id="rId49"/>
    <p:sldId id="349" r:id="rId50"/>
    <p:sldId id="345" r:id="rId51"/>
    <p:sldId id="341" r:id="rId52"/>
    <p:sldId id="318" r:id="rId53"/>
    <p:sldId id="317" r:id="rId54"/>
    <p:sldId id="319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0"/>
    <p:restoredTop sz="94682"/>
  </p:normalViewPr>
  <p:slideViewPr>
    <p:cSldViewPr snapToGrid="0" snapToObjects="1">
      <p:cViewPr varScale="1">
        <p:scale>
          <a:sx n="217" d="100"/>
          <a:sy n="217" d="100"/>
        </p:scale>
        <p:origin x="176" y="4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F9025-2D82-3542-AE09-BAE17CCE2704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5F244-F032-C240-8535-4B21FE52A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2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lv-LV">
                <a:latin typeface="Calibri" charset="0"/>
                <a:ea typeface="ＭＳ Ｐゴシック" charset="0"/>
                <a:cs typeface="ＭＳ Ｐゴシック" charset="0"/>
              </a:rPr>
              <a:t>Molecule is composed of many electrons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lv-LV">
                <a:latin typeface="Calibri" charset="0"/>
                <a:ea typeface="ＭＳ Ｐゴシック" charset="0"/>
                <a:cs typeface="ＭＳ Ｐゴシック" charset="0"/>
              </a:rPr>
              <a:t>Each electron will scatter secondary radiation uppon exposure to x-rays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lv-LV">
                <a:latin typeface="Calibri" charset="0"/>
                <a:ea typeface="ＭＳ Ｐゴシック" charset="0"/>
                <a:cs typeface="ＭＳ Ｐゴシック" charset="0"/>
              </a:rPr>
              <a:t>The scattered secondary beams will interact and cause interference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lv-LV">
                <a:latin typeface="Calibri" charset="0"/>
                <a:ea typeface="ＭＳ Ｐゴシック" charset="0"/>
                <a:cs typeface="ＭＳ Ｐゴシック" charset="0"/>
              </a:rPr>
              <a:t>The scattering from a molecule is dependent on number of and  distances between electrons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lv-LV">
                <a:latin typeface="Calibri" charset="0"/>
                <a:ea typeface="ＭＳ Ｐゴシック" charset="0"/>
                <a:cs typeface="ＭＳ Ｐゴシック" charset="0"/>
              </a:rPr>
              <a:t>In other words, scattering from molecule is dependent on its structure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lv-LV">
                <a:latin typeface="Calibri" charset="0"/>
                <a:ea typeface="ＭＳ Ｐゴシック" charset="0"/>
                <a:cs typeface="ＭＳ Ｐゴシック" charset="0"/>
              </a:rPr>
              <a:t>If we would know the amplitudes and phases of scattered molecule, we could calculate the structure of molecule... </a:t>
            </a: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388D07-6F7B-A34C-85CF-353A04AAFA65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6856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D0ABAB-41CF-E14C-95D4-73B3094FE494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3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0544-4B2F-4C49-9869-C157CEB99CE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B78-828B-874F-A2EC-654C35A9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9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0544-4B2F-4C49-9869-C157CEB99CE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B78-828B-874F-A2EC-654C35A9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0544-4B2F-4C49-9869-C157CEB99CE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B78-828B-874F-A2EC-654C35A9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6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0544-4B2F-4C49-9869-C157CEB99CE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B78-828B-874F-A2EC-654C35A9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7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0544-4B2F-4C49-9869-C157CEB99CE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B78-828B-874F-A2EC-654C35A9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0544-4B2F-4C49-9869-C157CEB99CE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B78-828B-874F-A2EC-654C35A9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7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0544-4B2F-4C49-9869-C157CEB99CE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B78-828B-874F-A2EC-654C35A9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3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0544-4B2F-4C49-9869-C157CEB99CE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B78-828B-874F-A2EC-654C35A9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5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0544-4B2F-4C49-9869-C157CEB99CE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B78-828B-874F-A2EC-654C35A9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7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0544-4B2F-4C49-9869-C157CEB99CE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B78-828B-874F-A2EC-654C35A9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00544-4B2F-4C49-9869-C157CEB99CE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B78-828B-874F-A2EC-654C35A9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1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00544-4B2F-4C49-9869-C157CEB99CE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6BB78-828B-874F-A2EC-654C35A9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4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0607" y="6460938"/>
            <a:ext cx="2133600" cy="365125"/>
          </a:xfrm>
        </p:spPr>
        <p:txBody>
          <a:bodyPr/>
          <a:lstStyle/>
          <a:p>
            <a:fld id="{A5FD28B5-E032-4276-A995-25ECD047E76C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135560" y="78256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Structural Biology Methods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1784" y="3754811"/>
            <a:ext cx="38884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Fall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3632" y="497894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Lecture #2</a:t>
            </a:r>
          </a:p>
        </p:txBody>
      </p:sp>
    </p:spTree>
    <p:extLst>
      <p:ext uri="{BB962C8B-B14F-4D97-AF65-F5344CB8AC3E}">
        <p14:creationId xmlns:p14="http://schemas.microsoft.com/office/powerpoint/2010/main" val="159984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04976"/>
            <a:ext cx="4876800" cy="3019425"/>
          </a:xfrm>
          <a:noFill/>
        </p:spPr>
      </p:pic>
      <p:pic>
        <p:nvPicPr>
          <p:cNvPr id="471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3725864"/>
            <a:ext cx="472916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8"/>
          <p:cNvSpPr txBox="1">
            <a:spLocks noChangeArrowheads="1"/>
          </p:cNvSpPr>
          <p:nvPr/>
        </p:nvSpPr>
        <p:spPr bwMode="auto">
          <a:xfrm>
            <a:off x="7315200" y="2057400"/>
            <a:ext cx="2362200" cy="584200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n</a:t>
            </a:r>
            <a:r>
              <a:rPr lang="en-GB" sz="3200">
                <a:latin typeface="Symbol" charset="0"/>
              </a:rPr>
              <a:t>l</a:t>
            </a:r>
            <a:r>
              <a:rPr lang="en-GB" sz="3200"/>
              <a:t> = 2d sin</a:t>
            </a:r>
            <a:r>
              <a:rPr lang="en-GB" sz="3200">
                <a:latin typeface="Symbol" charset="0"/>
              </a:rPr>
              <a:t>q</a:t>
            </a:r>
            <a:endParaRPr lang="en-GB" sz="3200"/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7315200" y="1524001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Bragg</a:t>
            </a:r>
            <a:r>
              <a:rPr lang="ja-JP" altLang="en-US"/>
              <a:t>’</a:t>
            </a:r>
            <a:r>
              <a:rPr lang="en-US" altLang="ja-JP"/>
              <a:t>s law:</a:t>
            </a:r>
            <a:endParaRPr lang="en-US"/>
          </a:p>
        </p:txBody>
      </p:sp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462455" y="76200"/>
            <a:ext cx="116034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j-lt"/>
              </a:rPr>
              <a:t>There is NO PHASE DIFFERENCE if the path differences are equal to whole number multiplies of wavelength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038600" y="3505200"/>
            <a:ext cx="304800" cy="152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1" name="TextBox 13"/>
          <p:cNvSpPr txBox="1">
            <a:spLocks noChangeArrowheads="1"/>
          </p:cNvSpPr>
          <p:nvPr/>
        </p:nvSpPr>
        <p:spPr bwMode="auto">
          <a:xfrm>
            <a:off x="4038600" y="3505201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pic>
        <p:nvPicPr>
          <p:cNvPr id="47112" name="Picture 14" descr="wave_interactio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71"/>
          <a:stretch>
            <a:fillRect/>
          </a:stretch>
        </p:blipFill>
        <p:spPr bwMode="auto">
          <a:xfrm>
            <a:off x="6629400" y="2667000"/>
            <a:ext cx="3771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8" descr="coherent_beam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58"/>
          <a:stretch>
            <a:fillRect/>
          </a:stretch>
        </p:blipFill>
        <p:spPr bwMode="auto">
          <a:xfrm rot="-9029427">
            <a:off x="2733676" y="2444751"/>
            <a:ext cx="12033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8" descr="coherent_beam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58"/>
          <a:stretch>
            <a:fillRect/>
          </a:stretch>
        </p:blipFill>
        <p:spPr bwMode="auto">
          <a:xfrm rot="-1858572">
            <a:off x="4108450" y="2455864"/>
            <a:ext cx="12017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5" name="TextBox 7"/>
          <p:cNvSpPr txBox="1">
            <a:spLocks noChangeArrowheads="1"/>
          </p:cNvSpPr>
          <p:nvPr/>
        </p:nvSpPr>
        <p:spPr bwMode="auto">
          <a:xfrm>
            <a:off x="2971800" y="5037138"/>
            <a:ext cx="2057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sin</a:t>
            </a:r>
            <a:r>
              <a:rPr lang="en-GB">
                <a:latin typeface="Symbol" charset="0"/>
              </a:rPr>
              <a:t>q = </a:t>
            </a:r>
            <a:r>
              <a:rPr lang="en-US" b="1">
                <a:solidFill>
                  <a:srgbClr val="FF0000"/>
                </a:solidFill>
              </a:rPr>
              <a:t>w</a:t>
            </a:r>
            <a:r>
              <a:rPr lang="en-US"/>
              <a:t>/d</a:t>
            </a:r>
          </a:p>
          <a:p>
            <a:pPr eaLnBrk="1" hangingPunct="1"/>
            <a:r>
              <a:rPr lang="en-US"/>
              <a:t>2</a:t>
            </a:r>
            <a:r>
              <a:rPr lang="en-US" b="1">
                <a:solidFill>
                  <a:srgbClr val="FF0000"/>
                </a:solidFill>
              </a:rPr>
              <a:t>w</a:t>
            </a:r>
            <a:r>
              <a:rPr lang="en-US"/>
              <a:t> = n</a:t>
            </a:r>
            <a:r>
              <a:rPr lang="en-GB">
                <a:latin typeface="Symbol" charset="0"/>
              </a:rPr>
              <a:t>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519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6743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3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845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90800" y="2667000"/>
            <a:ext cx="6781800" cy="1981200"/>
            <a:chOff x="672" y="1680"/>
            <a:chExt cx="4272" cy="1248"/>
          </a:xfrm>
        </p:grpSpPr>
        <p:sp>
          <p:nvSpPr>
            <p:cNvPr id="52234" name="Line 7"/>
            <p:cNvSpPr>
              <a:spLocks noChangeShapeType="1"/>
            </p:cNvSpPr>
            <p:nvPr/>
          </p:nvSpPr>
          <p:spPr bwMode="auto">
            <a:xfrm>
              <a:off x="672" y="1680"/>
              <a:ext cx="2208" cy="12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5" name="Line 8"/>
            <p:cNvSpPr>
              <a:spLocks noChangeShapeType="1"/>
            </p:cNvSpPr>
            <p:nvPr/>
          </p:nvSpPr>
          <p:spPr bwMode="auto">
            <a:xfrm flipV="1">
              <a:off x="2880" y="1736"/>
              <a:ext cx="2064" cy="1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438400" y="2514600"/>
            <a:ext cx="6781800" cy="2133600"/>
            <a:chOff x="576" y="1584"/>
            <a:chExt cx="4272" cy="1344"/>
          </a:xfrm>
        </p:grpSpPr>
        <p:sp>
          <p:nvSpPr>
            <p:cNvPr id="52232" name="Line 13"/>
            <p:cNvSpPr>
              <a:spLocks noChangeShapeType="1"/>
            </p:cNvSpPr>
            <p:nvPr/>
          </p:nvSpPr>
          <p:spPr bwMode="auto">
            <a:xfrm>
              <a:off x="576" y="1824"/>
              <a:ext cx="192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Line 14"/>
            <p:cNvSpPr>
              <a:spLocks noChangeShapeType="1"/>
            </p:cNvSpPr>
            <p:nvPr/>
          </p:nvSpPr>
          <p:spPr bwMode="auto">
            <a:xfrm flipV="1">
              <a:off x="2496" y="1584"/>
              <a:ext cx="2352" cy="13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6000" y="3200400"/>
            <a:ext cx="7391400" cy="2133600"/>
            <a:chOff x="480" y="2016"/>
            <a:chExt cx="4656" cy="1344"/>
          </a:xfrm>
        </p:grpSpPr>
        <p:sp>
          <p:nvSpPr>
            <p:cNvPr id="52230" name="Line 16"/>
            <p:cNvSpPr>
              <a:spLocks noChangeShapeType="1"/>
            </p:cNvSpPr>
            <p:nvPr/>
          </p:nvSpPr>
          <p:spPr bwMode="auto">
            <a:xfrm>
              <a:off x="480" y="2016"/>
              <a:ext cx="2352" cy="134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1" name="Line 17"/>
            <p:cNvSpPr>
              <a:spLocks noChangeShapeType="1"/>
            </p:cNvSpPr>
            <p:nvPr/>
          </p:nvSpPr>
          <p:spPr bwMode="auto">
            <a:xfrm flipV="1">
              <a:off x="2832" y="2064"/>
              <a:ext cx="2304" cy="12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303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04976"/>
            <a:ext cx="4876800" cy="3019425"/>
          </a:xfrm>
          <a:noFill/>
        </p:spPr>
      </p:pic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3725864"/>
            <a:ext cx="472916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8"/>
          <p:cNvSpPr txBox="1">
            <a:spLocks noChangeArrowheads="1"/>
          </p:cNvSpPr>
          <p:nvPr/>
        </p:nvSpPr>
        <p:spPr bwMode="auto">
          <a:xfrm>
            <a:off x="7315200" y="2057400"/>
            <a:ext cx="2362200" cy="584200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n</a:t>
            </a:r>
            <a:r>
              <a:rPr lang="en-GB" sz="3200">
                <a:latin typeface="Symbol" charset="0"/>
              </a:rPr>
              <a:t>l</a:t>
            </a:r>
            <a:r>
              <a:rPr lang="en-GB" sz="3200"/>
              <a:t> = 2d sin</a:t>
            </a:r>
            <a:r>
              <a:rPr lang="en-GB" sz="3200">
                <a:latin typeface="Symbol" charset="0"/>
              </a:rPr>
              <a:t>q</a:t>
            </a:r>
            <a:endParaRPr lang="en-GB" sz="3200"/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7315200" y="1524001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Bragg</a:t>
            </a:r>
            <a:r>
              <a:rPr lang="ja-JP" altLang="en-US"/>
              <a:t>’</a:t>
            </a:r>
            <a:r>
              <a:rPr lang="en-US" altLang="ja-JP"/>
              <a:t>s law:</a:t>
            </a:r>
            <a:endParaRPr lang="en-US"/>
          </a:p>
        </p:txBody>
      </p:sp>
      <p:sp>
        <p:nvSpPr>
          <p:cNvPr id="48133" name="TextBox 7"/>
          <p:cNvSpPr txBox="1">
            <a:spLocks noChangeArrowheads="1"/>
          </p:cNvSpPr>
          <p:nvPr/>
        </p:nvSpPr>
        <p:spPr bwMode="auto">
          <a:xfrm>
            <a:off x="2971800" y="5037138"/>
            <a:ext cx="2057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/>
              <a:t>sin</a:t>
            </a:r>
            <a:r>
              <a:rPr lang="en-GB">
                <a:latin typeface="Symbol" charset="0"/>
              </a:rPr>
              <a:t>q = </a:t>
            </a:r>
            <a:r>
              <a:rPr lang="en-US" b="1">
                <a:solidFill>
                  <a:srgbClr val="FF0000"/>
                </a:solidFill>
              </a:rPr>
              <a:t>w</a:t>
            </a:r>
            <a:r>
              <a:rPr lang="en-US"/>
              <a:t>/d</a:t>
            </a:r>
          </a:p>
          <a:p>
            <a:pPr eaLnBrk="1" hangingPunct="1"/>
            <a:r>
              <a:rPr lang="en-US"/>
              <a:t>2</a:t>
            </a:r>
            <a:r>
              <a:rPr lang="en-US" b="1">
                <a:solidFill>
                  <a:srgbClr val="FF0000"/>
                </a:solidFill>
              </a:rPr>
              <a:t>w</a:t>
            </a:r>
            <a:r>
              <a:rPr lang="en-US"/>
              <a:t> = n</a:t>
            </a:r>
            <a:r>
              <a:rPr lang="en-GB">
                <a:latin typeface="Symbol" charset="0"/>
              </a:rPr>
              <a:t>l</a:t>
            </a:r>
            <a:endParaRPr lang="en-US"/>
          </a:p>
        </p:txBody>
      </p:sp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1752600" y="7620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There is NO PHASE DIFFERENCE if the path differences are equal to prime number multiplies of wavelength (</a:t>
            </a:r>
            <a:r>
              <a:rPr lang="en-GB" sz="3200">
                <a:latin typeface="Symbol" charset="0"/>
              </a:rPr>
              <a:t>l</a:t>
            </a:r>
            <a:r>
              <a:rPr lang="en-US" sz="3200"/>
              <a:t>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038600" y="3505200"/>
            <a:ext cx="304800" cy="152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6" name="TextBox 13"/>
          <p:cNvSpPr txBox="1">
            <a:spLocks noChangeArrowheads="1"/>
          </p:cNvSpPr>
          <p:nvPr/>
        </p:nvSpPr>
        <p:spPr bwMode="auto">
          <a:xfrm>
            <a:off x="4038600" y="3505201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w</a:t>
            </a:r>
          </a:p>
        </p:txBody>
      </p:sp>
      <p:pic>
        <p:nvPicPr>
          <p:cNvPr id="48137" name="Picture 14" descr="wave_interactio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71"/>
          <a:stretch>
            <a:fillRect/>
          </a:stretch>
        </p:blipFill>
        <p:spPr bwMode="auto">
          <a:xfrm>
            <a:off x="6629400" y="2667000"/>
            <a:ext cx="3771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9486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1" descr="scattering_from_one_at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1"/>
            <a:ext cx="49530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lv-LV" sz="4000">
                <a:latin typeface="Calibri" charset="0"/>
                <a:ea typeface="ＭＳ Ｐゴシック" charset="0"/>
                <a:cs typeface="Calibri" charset="0"/>
              </a:rPr>
              <a:t>X-rays scatter from electrons in all directions</a:t>
            </a:r>
            <a:endParaRPr lang="en-GB" sz="400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41987" name="Line 5"/>
          <p:cNvSpPr>
            <a:spLocks noChangeShapeType="1"/>
          </p:cNvSpPr>
          <p:nvPr/>
        </p:nvSpPr>
        <p:spPr bwMode="auto">
          <a:xfrm>
            <a:off x="2667000" y="39624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3200400" y="2667001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>
                <a:latin typeface="Calibri" charset="0"/>
                <a:cs typeface="Calibri" charset="0"/>
              </a:rPr>
              <a:t>Primary beam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41989" name="Text Box 14"/>
          <p:cNvSpPr txBox="1">
            <a:spLocks noChangeArrowheads="1"/>
          </p:cNvSpPr>
          <p:nvPr/>
        </p:nvSpPr>
        <p:spPr bwMode="auto">
          <a:xfrm>
            <a:off x="6934200" y="51054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>
                <a:latin typeface="Calibri" charset="0"/>
                <a:cs typeface="Calibri" charset="0"/>
              </a:rPr>
              <a:t>Secondary beams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2667000" y="41148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5"/>
          <p:cNvSpPr>
            <a:spLocks noChangeShapeType="1"/>
          </p:cNvSpPr>
          <p:nvPr/>
        </p:nvSpPr>
        <p:spPr bwMode="auto">
          <a:xfrm>
            <a:off x="2667000" y="38100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5"/>
          <p:cNvSpPr>
            <a:spLocks noChangeShapeType="1"/>
          </p:cNvSpPr>
          <p:nvPr/>
        </p:nvSpPr>
        <p:spPr bwMode="auto">
          <a:xfrm>
            <a:off x="2667000" y="36576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5"/>
          <p:cNvSpPr>
            <a:spLocks noChangeShapeType="1"/>
          </p:cNvSpPr>
          <p:nvPr/>
        </p:nvSpPr>
        <p:spPr bwMode="auto">
          <a:xfrm>
            <a:off x="2667000" y="33528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5"/>
          <p:cNvSpPr>
            <a:spLocks noChangeShapeType="1"/>
          </p:cNvSpPr>
          <p:nvPr/>
        </p:nvSpPr>
        <p:spPr bwMode="auto">
          <a:xfrm>
            <a:off x="2667000" y="35052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95" name="Picture 20" descr="coherent_be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1"/>
            <a:ext cx="2286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2737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602360"/>
            <a:ext cx="3810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4125" y="158750"/>
            <a:ext cx="650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Dot product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834" y="5204453"/>
            <a:ext cx="9144000" cy="140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38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501" y="174625"/>
            <a:ext cx="7635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System of two electrons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87" y="1370075"/>
            <a:ext cx="9144000" cy="43641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41312" y="4241661"/>
            <a:ext cx="6861175" cy="469900"/>
            <a:chOff x="936625" y="3187700"/>
            <a:chExt cx="6861175" cy="4699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500" y="3187700"/>
              <a:ext cx="6464300" cy="4699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625" y="3203575"/>
              <a:ext cx="444500" cy="4064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875" y="4838700"/>
            <a:ext cx="2082800" cy="48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875" y="5361132"/>
            <a:ext cx="2235200" cy="4953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41312" y="5913313"/>
            <a:ext cx="9054790" cy="380198"/>
            <a:chOff x="0" y="5990952"/>
            <a:chExt cx="9112250" cy="3501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011294"/>
              <a:ext cx="8778875" cy="3298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15375" y="5990952"/>
              <a:ext cx="396875" cy="350184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6750" y="6293511"/>
            <a:ext cx="36703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81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26478"/>
            <a:ext cx="9144000" cy="2831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0"/>
            <a:ext cx="9144000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95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63875"/>
            <a:ext cx="9144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44551"/>
            <a:ext cx="9144000" cy="178163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B1D1B1B-4515-FB4F-AA12-7680E08A34A6}"/>
              </a:ext>
            </a:extLst>
          </p:cNvPr>
          <p:cNvGrpSpPr/>
          <p:nvPr/>
        </p:nvGrpSpPr>
        <p:grpSpPr>
          <a:xfrm>
            <a:off x="7530790" y="4371278"/>
            <a:ext cx="2274849" cy="1885898"/>
            <a:chOff x="6006789" y="4371278"/>
            <a:chExt cx="2274849" cy="188589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B6F60FE-52E7-D947-BCD8-012BD5809D45}"/>
                </a:ext>
              </a:extLst>
            </p:cNvPr>
            <p:cNvCxnSpPr/>
            <p:nvPr/>
          </p:nvCxnSpPr>
          <p:spPr>
            <a:xfrm flipH="1">
              <a:off x="6006789" y="5887844"/>
              <a:ext cx="227484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5B6FEC6-6B3C-D944-801E-008E33CBBF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6789" y="4371278"/>
              <a:ext cx="750851" cy="15165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543844-2D96-3147-8037-A57795305EFE}"/>
                </a:ext>
              </a:extLst>
            </p:cNvPr>
            <p:cNvSpPr txBox="1"/>
            <p:nvPr/>
          </p:nvSpPr>
          <p:spPr>
            <a:xfrm>
              <a:off x="6839413" y="588784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-s</a:t>
              </a:r>
              <a:r>
                <a:rPr lang="en-US" b="1" baseline="-250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4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26478"/>
            <a:ext cx="9144000" cy="2831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0"/>
            <a:ext cx="9144000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55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2506"/>
            <a:ext cx="9144000" cy="1901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54250"/>
            <a:ext cx="9144000" cy="41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ED32B4-EE39-BA40-89B7-245843599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089" y="1202859"/>
            <a:ext cx="6889750" cy="2812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06F5D0-FE71-EC4F-9719-F20F289BE48E}"/>
              </a:ext>
            </a:extLst>
          </p:cNvPr>
          <p:cNvSpPr txBox="1"/>
          <p:nvPr/>
        </p:nvSpPr>
        <p:spPr>
          <a:xfrm>
            <a:off x="2864069" y="73404"/>
            <a:ext cx="6463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Electromagnetic wave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049D3A-BA39-3240-BFC8-3B2F7F2B0CD0}"/>
              </a:ext>
            </a:extLst>
          </p:cNvPr>
          <p:cNvGrpSpPr/>
          <p:nvPr/>
        </p:nvGrpSpPr>
        <p:grpSpPr>
          <a:xfrm>
            <a:off x="2361424" y="493985"/>
            <a:ext cx="7469155" cy="3521544"/>
            <a:chOff x="837423" y="493985"/>
            <a:chExt cx="7469155" cy="35215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9B03BA-2619-B143-8E25-BB5D6DA3DF46}"/>
                </a:ext>
              </a:extLst>
            </p:cNvPr>
            <p:cNvSpPr txBox="1"/>
            <p:nvPr/>
          </p:nvSpPr>
          <p:spPr>
            <a:xfrm rot="16200000">
              <a:off x="-488187" y="1819595"/>
              <a:ext cx="3112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Electric field strength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0E2D24-3F91-6145-8B2E-41066D7BF5A1}"/>
                </a:ext>
              </a:extLst>
            </p:cNvPr>
            <p:cNvSpPr txBox="1"/>
            <p:nvPr/>
          </p:nvSpPr>
          <p:spPr>
            <a:xfrm>
              <a:off x="6871343" y="3553864"/>
              <a:ext cx="14352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Distance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982255C-17B3-EF4B-99DB-2723DF2CDC56}"/>
              </a:ext>
            </a:extLst>
          </p:cNvPr>
          <p:cNvGrpSpPr/>
          <p:nvPr/>
        </p:nvGrpSpPr>
        <p:grpSpPr>
          <a:xfrm>
            <a:off x="1854200" y="4180344"/>
            <a:ext cx="8770592" cy="2677656"/>
            <a:chOff x="330200" y="4180344"/>
            <a:chExt cx="8770592" cy="267765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937A28C-8C5D-3349-9649-5CD4710BB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200" y="5096341"/>
              <a:ext cx="4241800" cy="1117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7BD63F-65AE-7644-9609-41251AF04CD0}"/>
                </a:ext>
              </a:extLst>
            </p:cNvPr>
            <p:cNvSpPr txBox="1"/>
            <p:nvPr/>
          </p:nvSpPr>
          <p:spPr>
            <a:xfrm>
              <a:off x="5362625" y="4180344"/>
              <a:ext cx="373816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 – electric field strength</a:t>
              </a:r>
            </a:p>
            <a:p>
              <a:r>
                <a:rPr lang="en-US" sz="2400" dirty="0"/>
                <a:t>t – time</a:t>
              </a:r>
            </a:p>
            <a:p>
              <a:r>
                <a:rPr lang="en-US" sz="2400" dirty="0"/>
                <a:t>z – position</a:t>
              </a:r>
            </a:p>
            <a:p>
              <a:r>
                <a:rPr lang="en-US" sz="2400" dirty="0"/>
                <a:t>A – amplitude</a:t>
              </a:r>
            </a:p>
            <a:p>
              <a:r>
                <a:rPr lang="en-US" sz="2400" dirty="0" err="1"/>
                <a:t>λ</a:t>
              </a:r>
              <a:r>
                <a:rPr lang="en-US" sz="2400" dirty="0"/>
                <a:t> – wavelength</a:t>
              </a:r>
            </a:p>
            <a:p>
              <a:r>
                <a:rPr lang="en-US" sz="2400" dirty="0"/>
                <a:t>2π – to convert relative distance to angles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25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25726"/>
            <a:ext cx="9144000" cy="3432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67" y="1"/>
            <a:ext cx="5943633" cy="34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39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6" y="0"/>
            <a:ext cx="8239125" cy="3622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425726"/>
            <a:ext cx="9144000" cy="34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27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1"/>
            <a:ext cx="9144000" cy="3974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1625" y="158750"/>
            <a:ext cx="650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Scattering by an atom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156200"/>
            <a:ext cx="9144000" cy="14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75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076700"/>
            <a:ext cx="8229600" cy="278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98830"/>
            <a:ext cx="8159750" cy="42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26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292" y="2819133"/>
            <a:ext cx="2400300" cy="129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9125" y="47626"/>
            <a:ext cx="8540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Scattering by an atom depends of the length of |S| (resolution)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314830"/>
            <a:ext cx="7651750" cy="554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34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125" y="47625"/>
            <a:ext cx="854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Scattering by a unit cell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55511"/>
            <a:ext cx="9144000" cy="2541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9125" y="3176984"/>
            <a:ext cx="8413750" cy="36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43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3250" y="118678"/>
            <a:ext cx="8509000" cy="67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20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625" y="-23495"/>
            <a:ext cx="854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Scattering by a crystal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582791"/>
            <a:ext cx="9144000" cy="11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3599" y="1330960"/>
            <a:ext cx="8326451" cy="5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31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57581"/>
            <a:ext cx="9144000" cy="1953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698771"/>
            <a:ext cx="9144000" cy="18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65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60" y="60961"/>
            <a:ext cx="8199120" cy="3222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920" y="3341432"/>
            <a:ext cx="8503920" cy="34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3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31729-CB4B-2240-8E18-065230EA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82" y="0"/>
            <a:ext cx="6889750" cy="28126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CFEC461-57E1-9B4D-8960-BF03B800A14F}"/>
              </a:ext>
            </a:extLst>
          </p:cNvPr>
          <p:cNvGrpSpPr/>
          <p:nvPr/>
        </p:nvGrpSpPr>
        <p:grpSpPr>
          <a:xfrm>
            <a:off x="2525396" y="-366324"/>
            <a:ext cx="7137016" cy="3112885"/>
            <a:chOff x="1001397" y="482098"/>
            <a:chExt cx="7137016" cy="31128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7AF8D2-1DA4-CE4B-870E-09B97EC4AE66}"/>
                </a:ext>
              </a:extLst>
            </p:cNvPr>
            <p:cNvSpPr txBox="1"/>
            <p:nvPr/>
          </p:nvSpPr>
          <p:spPr>
            <a:xfrm rot="16200000">
              <a:off x="-324213" y="1807708"/>
              <a:ext cx="3112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Electric field strength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E81633-ECF0-C84B-A578-62DD856EC538}"/>
                </a:ext>
              </a:extLst>
            </p:cNvPr>
            <p:cNvSpPr txBox="1"/>
            <p:nvPr/>
          </p:nvSpPr>
          <p:spPr>
            <a:xfrm>
              <a:off x="6703178" y="3133318"/>
              <a:ext cx="14352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Distance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17D86B0-BD04-0348-A1A8-18CB558A3775}"/>
              </a:ext>
            </a:extLst>
          </p:cNvPr>
          <p:cNvSpPr txBox="1"/>
          <p:nvPr/>
        </p:nvSpPr>
        <p:spPr>
          <a:xfrm>
            <a:off x="7746381" y="2670889"/>
            <a:ext cx="25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(t=0; z) = A cos (2</a:t>
            </a:r>
            <a:r>
              <a:rPr lang="en-US" dirty="0">
                <a:sym typeface="Symbol" pitchFamily="2" charset="2"/>
              </a:rPr>
              <a:t> z/</a:t>
            </a:r>
            <a:r>
              <a:rPr lang="en-CZ" dirty="0"/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555CFB-B9D7-364F-B956-B277B6737C5F}"/>
              </a:ext>
            </a:extLst>
          </p:cNvPr>
          <p:cNvGrpSpPr/>
          <p:nvPr/>
        </p:nvGrpSpPr>
        <p:grpSpPr>
          <a:xfrm>
            <a:off x="1568605" y="2946662"/>
            <a:ext cx="5612709" cy="3911338"/>
            <a:chOff x="3864334" y="3006516"/>
            <a:chExt cx="5612709" cy="39113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45040"/>
            <a:stretch/>
          </p:blipFill>
          <p:spPr>
            <a:xfrm>
              <a:off x="4118516" y="3006516"/>
              <a:ext cx="5025483" cy="38514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C2444A-F41A-B647-8CEB-B7C5C997C95B}"/>
                </a:ext>
              </a:extLst>
            </p:cNvPr>
            <p:cNvSpPr txBox="1"/>
            <p:nvPr/>
          </p:nvSpPr>
          <p:spPr>
            <a:xfrm>
              <a:off x="6364158" y="6456189"/>
              <a:ext cx="3112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Electric field strength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BEAEBE-9467-FD45-B3FE-3C02939699F7}"/>
                </a:ext>
              </a:extLst>
            </p:cNvPr>
            <p:cNvSpPr txBox="1"/>
            <p:nvPr/>
          </p:nvSpPr>
          <p:spPr>
            <a:xfrm rot="16200000">
              <a:off x="2538724" y="4332126"/>
              <a:ext cx="3112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Magnetic field strength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5E4A4B-F9C9-0B41-ADB9-765863F6D946}"/>
              </a:ext>
            </a:extLst>
          </p:cNvPr>
          <p:cNvGrpSpPr/>
          <p:nvPr/>
        </p:nvGrpSpPr>
        <p:grpSpPr>
          <a:xfrm>
            <a:off x="2848700" y="3652367"/>
            <a:ext cx="3999571" cy="2455484"/>
            <a:chOff x="1324699" y="3652367"/>
            <a:chExt cx="3999571" cy="24554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0E119C-242F-2745-91AD-E31E80D0EA48}"/>
                </a:ext>
              </a:extLst>
            </p:cNvPr>
            <p:cNvSpPr txBox="1"/>
            <p:nvPr/>
          </p:nvSpPr>
          <p:spPr>
            <a:xfrm>
              <a:off x="2190434" y="3652367"/>
              <a:ext cx="2821259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M (t=0; z) = A sin (2</a:t>
              </a:r>
              <a:r>
                <a:rPr lang="en-US" dirty="0">
                  <a:sym typeface="Symbol" pitchFamily="2" charset="2"/>
                </a:rPr>
                <a:t> z/</a:t>
              </a:r>
              <a:r>
                <a:rPr lang="en-CZ" dirty="0"/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84C251-AF51-2D44-A9D5-A7C1062851EE}"/>
                </a:ext>
              </a:extLst>
            </p:cNvPr>
            <p:cNvSpPr txBox="1"/>
            <p:nvPr/>
          </p:nvSpPr>
          <p:spPr>
            <a:xfrm>
              <a:off x="2737187" y="4315359"/>
              <a:ext cx="2587083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E (t=0; z) = A cos (2</a:t>
              </a:r>
              <a:r>
                <a:rPr lang="en-US" dirty="0">
                  <a:sym typeface="Symbol" pitchFamily="2" charset="2"/>
                </a:rPr>
                <a:t> z/</a:t>
              </a:r>
              <a:r>
                <a:rPr lang="en-CZ" dirty="0">
                  <a:sym typeface="Symbol" pitchFamily="2" charset="2"/>
                </a:rPr>
                <a:t>)</a:t>
              </a:r>
              <a:endParaRPr lang="en-CZ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53B9C8B-7119-974B-B3C2-CD45CE4F1CE9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1324699" y="3837033"/>
              <a:ext cx="865735" cy="89037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7BF3DFE-8973-F346-8B4E-C2B0BD3B9CB2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3532641" y="4684691"/>
              <a:ext cx="498088" cy="142316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39FAE847-A880-2B4A-BFFA-306E23CBF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530" y="5309532"/>
              <a:ext cx="381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DF70806-905B-DF44-B94B-2EF78622C7D1}"/>
                </a:ext>
              </a:extLst>
            </p:cNvPr>
            <p:cNvCxnSpPr/>
            <p:nvPr/>
          </p:nvCxnSpPr>
          <p:spPr>
            <a:xfrm>
              <a:off x="2710730" y="5390494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E016AF-03A6-5143-9FE2-F47E533238A5}"/>
              </a:ext>
            </a:extLst>
          </p:cNvPr>
          <p:cNvGrpSpPr/>
          <p:nvPr/>
        </p:nvGrpSpPr>
        <p:grpSpPr>
          <a:xfrm>
            <a:off x="6476222" y="5213628"/>
            <a:ext cx="4317817" cy="401578"/>
            <a:chOff x="4952221" y="5213628"/>
            <a:chExt cx="4317817" cy="401578"/>
          </a:xfrm>
        </p:grpSpPr>
        <p:sp>
          <p:nvSpPr>
            <p:cNvPr id="28" name="Rectangle 3">
              <a:extLst>
                <a:ext uri="{FF2B5EF4-FFF2-40B4-BE49-F238E27FC236}">
                  <a16:creationId xmlns:a16="http://schemas.microsoft.com/office/drawing/2014/main" id="{47E20FAB-A238-1144-9C7A-56D69B86B59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952221" y="5213628"/>
              <a:ext cx="4317817" cy="4015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None/>
              </a:pPr>
              <a:r>
                <a:rPr lang="sv-SE" sz="2400" dirty="0">
                  <a:latin typeface="Calibri" charset="0"/>
                  <a:ea typeface="ＭＳ Ｐゴシック" charset="0"/>
                  <a:cs typeface="ＭＳ Ｐゴシック" charset="0"/>
                </a:rPr>
                <a:t>F = A cos</a:t>
              </a:r>
              <a:r>
                <a:rPr lang="en-US" sz="2400" dirty="0"/>
                <a:t>(2</a:t>
              </a:r>
              <a:r>
                <a:rPr lang="en-US" sz="2400" dirty="0">
                  <a:sym typeface="Symbol" pitchFamily="2" charset="2"/>
                </a:rPr>
                <a:t> z/</a:t>
              </a:r>
              <a:r>
                <a:rPr lang="en-CZ" sz="2400" dirty="0">
                  <a:sym typeface="Symbol" pitchFamily="2" charset="2"/>
                </a:rPr>
                <a:t>)</a:t>
              </a:r>
              <a:r>
                <a:rPr lang="sv-SE" sz="2400" dirty="0">
                  <a:latin typeface="Symbol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sv-SE" sz="2400" dirty="0">
                  <a:latin typeface="Calibri" charset="0"/>
                  <a:ea typeface="ＭＳ Ｐゴシック" charset="0"/>
                  <a:cs typeface="ＭＳ Ｐゴシック" charset="0"/>
                </a:rPr>
                <a:t>+ i A sin</a:t>
              </a:r>
              <a:r>
                <a:rPr lang="en-US" sz="2400" dirty="0"/>
                <a:t>(2</a:t>
              </a:r>
              <a:r>
                <a:rPr lang="en-US" sz="2400" dirty="0">
                  <a:sym typeface="Symbol" pitchFamily="2" charset="2"/>
                </a:rPr>
                <a:t> z/</a:t>
              </a:r>
              <a:r>
                <a:rPr lang="en-CZ" sz="2400" dirty="0">
                  <a:sym typeface="Symbol" pitchFamily="2" charset="2"/>
                </a:rPr>
                <a:t>)</a:t>
              </a:r>
              <a:endParaRPr lang="sv-SE" sz="2400" dirty="0">
                <a:latin typeface="Symbo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6403225-806A-8B4C-B901-22C8FF6CB72F}"/>
                </a:ext>
              </a:extLst>
            </p:cNvPr>
            <p:cNvCxnSpPr>
              <a:cxnSpLocks/>
            </p:cNvCxnSpPr>
            <p:nvPr/>
          </p:nvCxnSpPr>
          <p:spPr>
            <a:xfrm>
              <a:off x="4952221" y="5259220"/>
              <a:ext cx="35011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92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960" y="122885"/>
            <a:ext cx="4155440" cy="2695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047060"/>
            <a:ext cx="9144000" cy="38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31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625" y="-23495"/>
            <a:ext cx="854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Diffraction Conditions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81381"/>
            <a:ext cx="9144000" cy="3013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778"/>
          <a:stretch/>
        </p:blipFill>
        <p:spPr>
          <a:xfrm>
            <a:off x="5662994" y="3663315"/>
            <a:ext cx="5005007" cy="3194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7222" t="41558" r="2000" b="41334"/>
          <a:stretch/>
        </p:blipFill>
        <p:spPr>
          <a:xfrm>
            <a:off x="1696720" y="4683761"/>
            <a:ext cx="372872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7889" t="22739" r="32444" b="58442"/>
          <a:stretch/>
        </p:blipFill>
        <p:spPr>
          <a:xfrm>
            <a:off x="2407920" y="5628641"/>
            <a:ext cx="179832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68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-234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Bragg planes are identical to lattice planes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30581"/>
            <a:ext cx="9144000" cy="2095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440" y="2258680"/>
            <a:ext cx="7487920" cy="459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12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6840"/>
            <a:ext cx="9144000" cy="1008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2800" y="1125287"/>
            <a:ext cx="7487920" cy="4599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50" y="5961380"/>
            <a:ext cx="4787900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080" y="5643880"/>
            <a:ext cx="1676400" cy="90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2560" y="5720080"/>
            <a:ext cx="103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=&gt;</a:t>
            </a:r>
          </a:p>
        </p:txBody>
      </p:sp>
    </p:spTree>
    <p:extLst>
      <p:ext uri="{BB962C8B-B14F-4D97-AF65-F5344CB8AC3E}">
        <p14:creationId xmlns:p14="http://schemas.microsoft.com/office/powerpoint/2010/main" val="3165054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6400"/>
            <a:ext cx="9144000" cy="3184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084321"/>
            <a:ext cx="9144000" cy="23769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43040" y="4785360"/>
            <a:ext cx="4124960" cy="284480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5069840"/>
            <a:ext cx="9144000" cy="690880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5760720"/>
            <a:ext cx="5669280" cy="314960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47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93065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Reciprocal lattice and </a:t>
            </a:r>
            <a:r>
              <a:rPr lang="en-US" sz="4000" dirty="0" err="1"/>
              <a:t>Ewald</a:t>
            </a:r>
            <a:r>
              <a:rPr lang="en-US" sz="4000" dirty="0"/>
              <a:t> construction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2379981"/>
            <a:ext cx="9144000" cy="183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47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1"/>
            <a:ext cx="9144000" cy="63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14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F12F35-C3E9-1C41-9A89-B26B416F6CF0}"/>
              </a:ext>
            </a:extLst>
          </p:cNvPr>
          <p:cNvSpPr txBox="1"/>
          <p:nvPr/>
        </p:nvSpPr>
        <p:spPr>
          <a:xfrm>
            <a:off x="3119719" y="1138518"/>
            <a:ext cx="4491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 end of lecture #2</a:t>
            </a:r>
          </a:p>
        </p:txBody>
      </p:sp>
    </p:spTree>
    <p:extLst>
      <p:ext uri="{BB962C8B-B14F-4D97-AF65-F5344CB8AC3E}">
        <p14:creationId xmlns:p14="http://schemas.microsoft.com/office/powerpoint/2010/main" val="513877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0" y="264161"/>
            <a:ext cx="9144000" cy="3323419"/>
            <a:chOff x="0" y="0"/>
            <a:chExt cx="9144000" cy="33234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271017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493180"/>
              <a:ext cx="9144000" cy="83023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778"/>
          <a:stretch/>
        </p:blipFill>
        <p:spPr>
          <a:xfrm>
            <a:off x="5662994" y="3663315"/>
            <a:ext cx="5005007" cy="3194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7222" t="41558" r="2000" b="41334"/>
          <a:stretch/>
        </p:blipFill>
        <p:spPr>
          <a:xfrm>
            <a:off x="1696720" y="4683761"/>
            <a:ext cx="372872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7889" t="22739" r="32444" b="58442"/>
          <a:stretch/>
        </p:blipFill>
        <p:spPr>
          <a:xfrm>
            <a:off x="2407920" y="5628641"/>
            <a:ext cx="1798320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1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0" y="172117"/>
            <a:ext cx="8544560" cy="2453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5120" y="2742173"/>
            <a:ext cx="6024880" cy="40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5229226"/>
            <a:ext cx="4176712" cy="1223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F = A </a:t>
            </a:r>
            <a:r>
              <a:rPr lang="sv-SE" dirty="0" err="1">
                <a:latin typeface="Calibri" charset="0"/>
                <a:ea typeface="ＭＳ Ｐゴシック" charset="0"/>
                <a:cs typeface="ＭＳ Ｐゴシック" charset="0"/>
              </a:rPr>
              <a:t>cos</a:t>
            </a:r>
            <a:r>
              <a:rPr lang="sv-SE" dirty="0" err="1"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r>
              <a:rPr lang="sv-SE" dirty="0">
                <a:latin typeface="Symbol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+ i A sin</a:t>
            </a:r>
            <a:r>
              <a:rPr lang="sv-SE" dirty="0"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F = A </a:t>
            </a:r>
            <a:r>
              <a:rPr lang="sv-SE" dirty="0" err="1">
                <a:latin typeface="Calibri" charset="0"/>
                <a:ea typeface="ＭＳ Ｐゴシック" charset="0"/>
                <a:cs typeface="ＭＳ Ｐゴシック" charset="0"/>
              </a:rPr>
              <a:t>exp</a:t>
            </a:r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sv-SE" dirty="0" err="1"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sv-SE" dirty="0" err="1"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2982605" y="1440330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 flipV="1">
            <a:off x="2982606" y="2089616"/>
            <a:ext cx="2663825" cy="172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>
            <a:off x="5646430" y="2089616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 flipH="1">
            <a:off x="2982606" y="2089616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Freeform 9"/>
          <p:cNvSpPr>
            <a:spLocks/>
          </p:cNvSpPr>
          <p:nvPr/>
        </p:nvSpPr>
        <p:spPr bwMode="auto">
          <a:xfrm>
            <a:off x="3485843" y="3458042"/>
            <a:ext cx="144463" cy="358775"/>
          </a:xfrm>
          <a:custGeom>
            <a:avLst/>
            <a:gdLst>
              <a:gd name="T0" fmla="*/ 0 w 91"/>
              <a:gd name="T1" fmla="*/ 0 h 226"/>
              <a:gd name="T2" fmla="*/ 2147483647 w 91"/>
              <a:gd name="T3" fmla="*/ 2147483647 h 226"/>
              <a:gd name="T4" fmla="*/ 2147483647 w 91"/>
              <a:gd name="T5" fmla="*/ 2147483647 h 226"/>
              <a:gd name="T6" fmla="*/ 0 60000 65536"/>
              <a:gd name="T7" fmla="*/ 0 60000 65536"/>
              <a:gd name="T8" fmla="*/ 0 60000 65536"/>
              <a:gd name="T9" fmla="*/ 0 w 91"/>
              <a:gd name="T10" fmla="*/ 0 h 226"/>
              <a:gd name="T11" fmla="*/ 91 w 9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226">
                <a:moveTo>
                  <a:pt x="0" y="0"/>
                </a:moveTo>
                <a:lnTo>
                  <a:pt x="46" y="90"/>
                </a:lnTo>
                <a:lnTo>
                  <a:pt x="91" y="2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3630305" y="3385016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>
                <a:latin typeface="Symbol" charset="0"/>
              </a:rPr>
              <a:t>a</a:t>
            </a:r>
            <a:endParaRPr lang="en-US">
              <a:latin typeface="Symbol" charset="0"/>
            </a:endParaRP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4493905" y="2161054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/>
              <a:t>A</a:t>
            </a:r>
            <a:endParaRPr lang="en-US"/>
          </a:p>
        </p:txBody>
      </p:sp>
      <p:sp>
        <p:nvSpPr>
          <p:cNvPr id="40970" name="Text Box 12"/>
          <p:cNvSpPr txBox="1">
            <a:spLocks noChangeArrowheads="1"/>
          </p:cNvSpPr>
          <p:nvPr/>
        </p:nvSpPr>
        <p:spPr bwMode="auto">
          <a:xfrm>
            <a:off x="5430530" y="4032716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/>
              <a:t>Real axis</a:t>
            </a:r>
            <a:endParaRPr lang="en-US"/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 rot="16200000">
            <a:off x="1303030" y="1968967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/>
              <a:t>Imaginary axis</a:t>
            </a:r>
            <a:endParaRPr lang="en-US"/>
          </a:p>
        </p:txBody>
      </p:sp>
      <p:sp>
        <p:nvSpPr>
          <p:cNvPr id="40972" name="Text Box 14"/>
          <p:cNvSpPr txBox="1">
            <a:spLocks noChangeArrowheads="1"/>
          </p:cNvSpPr>
          <p:nvPr/>
        </p:nvSpPr>
        <p:spPr bwMode="auto">
          <a:xfrm>
            <a:off x="7391400" y="2636839"/>
            <a:ext cx="29569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A -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wave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amplitude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Symbol" charset="0"/>
              </a:rPr>
              <a:t>a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wave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angle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73" name="Picture 14" descr="Argand_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/>
          <a:stretch>
            <a:fillRect/>
          </a:stretch>
        </p:blipFill>
        <p:spPr bwMode="auto">
          <a:xfrm>
            <a:off x="1815792" y="667217"/>
            <a:ext cx="51054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5" name="TextBox 15"/>
          <p:cNvSpPr txBox="1">
            <a:spLocks noChangeArrowheads="1"/>
          </p:cNvSpPr>
          <p:nvPr/>
        </p:nvSpPr>
        <p:spPr bwMode="auto">
          <a:xfrm>
            <a:off x="4101792" y="3024654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6200000" flipV="1">
            <a:off x="4749492" y="2229316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2539692" y="3524716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2577792" y="2191216"/>
            <a:ext cx="2209800" cy="129540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92192" y="2953216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80" name="TextBox 28"/>
          <p:cNvSpPr txBox="1">
            <a:spLocks noChangeArrowheads="1"/>
          </p:cNvSpPr>
          <p:nvPr/>
        </p:nvSpPr>
        <p:spPr bwMode="auto">
          <a:xfrm>
            <a:off x="3187392" y="2567454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177992" y="310561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09800" y="5326567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09800" y="59436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pPr eaLnBrk="1" hangingPunct="1"/>
            <a:r>
              <a:rPr lang="sv-SE" dirty="0" err="1">
                <a:latin typeface="Calibri" charset="0"/>
                <a:ea typeface="ＭＳ Ｐゴシック" charset="0"/>
                <a:cs typeface="Calibri" charset="0"/>
              </a:rPr>
              <a:t>Wave</a:t>
            </a:r>
            <a:r>
              <a:rPr lang="sv-SE" dirty="0">
                <a:latin typeface="Calibri" charset="0"/>
                <a:ea typeface="ＭＳ Ｐゴシック" charset="0"/>
                <a:cs typeface="Calibri" charset="0"/>
              </a:rPr>
              <a:t> as a </a:t>
            </a:r>
            <a:r>
              <a:rPr lang="sv-SE" dirty="0" err="1">
                <a:latin typeface="Calibri" charset="0"/>
                <a:ea typeface="ＭＳ Ｐゴシック" charset="0"/>
                <a:cs typeface="Calibri" charset="0"/>
              </a:rPr>
              <a:t>vector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8788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76301"/>
            <a:ext cx="9144000" cy="51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95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0"/>
            <a:ext cx="8970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5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78100"/>
            <a:ext cx="9144000" cy="16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08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3504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89" r="11777" b="18189"/>
          <a:stretch/>
        </p:blipFill>
        <p:spPr>
          <a:xfrm>
            <a:off x="3677920" y="3365410"/>
            <a:ext cx="4602480" cy="349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82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1"/>
            <a:ext cx="9144000" cy="63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12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3600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89" r="11777" b="18189"/>
          <a:stretch/>
        </p:blipFill>
        <p:spPr>
          <a:xfrm>
            <a:off x="3728720" y="3548356"/>
            <a:ext cx="4389120" cy="33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32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1372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2539890"/>
            <a:ext cx="4297680" cy="2905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7322" y="955040"/>
            <a:ext cx="5370679" cy="59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37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pPr eaLnBrk="1" hangingPunct="1"/>
            <a:r>
              <a:rPr lang="sv-SE">
                <a:latin typeface="Calibri" charset="0"/>
                <a:ea typeface="ＭＳ Ｐゴシック" charset="0"/>
                <a:cs typeface="Calibri" charset="0"/>
              </a:rPr>
              <a:t>Wave as a vector</a:t>
            </a:r>
            <a:endParaRPr lang="en-US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5229226"/>
            <a:ext cx="4176712" cy="1223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F=Acos</a:t>
            </a:r>
            <a:r>
              <a:rPr lang="sv-SE"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+iAsin</a:t>
            </a:r>
            <a:r>
              <a:rPr lang="sv-SE"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endParaRPr lang="sv-SE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F=Aexp(i</a:t>
            </a:r>
            <a:r>
              <a:rPr lang="sv-SE"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3071813" y="1916114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 flipV="1">
            <a:off x="3071814" y="2565400"/>
            <a:ext cx="2663825" cy="172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>
            <a:off x="5735638" y="25654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 flipH="1">
            <a:off x="3071814" y="2565400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Freeform 9"/>
          <p:cNvSpPr>
            <a:spLocks/>
          </p:cNvSpPr>
          <p:nvPr/>
        </p:nvSpPr>
        <p:spPr bwMode="auto">
          <a:xfrm>
            <a:off x="3575051" y="3933826"/>
            <a:ext cx="144463" cy="358775"/>
          </a:xfrm>
          <a:custGeom>
            <a:avLst/>
            <a:gdLst>
              <a:gd name="T0" fmla="*/ 0 w 91"/>
              <a:gd name="T1" fmla="*/ 0 h 226"/>
              <a:gd name="T2" fmla="*/ 2147483647 w 91"/>
              <a:gd name="T3" fmla="*/ 2147483647 h 226"/>
              <a:gd name="T4" fmla="*/ 2147483647 w 91"/>
              <a:gd name="T5" fmla="*/ 2147483647 h 226"/>
              <a:gd name="T6" fmla="*/ 0 60000 65536"/>
              <a:gd name="T7" fmla="*/ 0 60000 65536"/>
              <a:gd name="T8" fmla="*/ 0 60000 65536"/>
              <a:gd name="T9" fmla="*/ 0 w 91"/>
              <a:gd name="T10" fmla="*/ 0 h 226"/>
              <a:gd name="T11" fmla="*/ 91 w 9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226">
                <a:moveTo>
                  <a:pt x="0" y="0"/>
                </a:moveTo>
                <a:lnTo>
                  <a:pt x="46" y="90"/>
                </a:lnTo>
                <a:lnTo>
                  <a:pt x="91" y="2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3719513" y="3860800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>
                <a:latin typeface="Symbol" charset="0"/>
              </a:rPr>
              <a:t>a</a:t>
            </a:r>
            <a:endParaRPr lang="en-US">
              <a:latin typeface="Symbol" charset="0"/>
            </a:endParaRP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4583113" y="2636838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/>
              <a:t>A</a:t>
            </a:r>
            <a:endParaRPr lang="en-US"/>
          </a:p>
        </p:txBody>
      </p:sp>
      <p:sp>
        <p:nvSpPr>
          <p:cNvPr id="40970" name="Text Box 12"/>
          <p:cNvSpPr txBox="1">
            <a:spLocks noChangeArrowheads="1"/>
          </p:cNvSpPr>
          <p:nvPr/>
        </p:nvSpPr>
        <p:spPr bwMode="auto">
          <a:xfrm>
            <a:off x="5519738" y="4508500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/>
              <a:t>Real axis</a:t>
            </a:r>
            <a:endParaRPr lang="en-US"/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 rot="16200000">
            <a:off x="1392238" y="2444751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/>
              <a:t>Imaginary axis</a:t>
            </a:r>
            <a:endParaRPr lang="en-US"/>
          </a:p>
        </p:txBody>
      </p:sp>
      <p:sp>
        <p:nvSpPr>
          <p:cNvPr id="40972" name="Text Box 14"/>
          <p:cNvSpPr txBox="1">
            <a:spLocks noChangeArrowheads="1"/>
          </p:cNvSpPr>
          <p:nvPr/>
        </p:nvSpPr>
        <p:spPr bwMode="auto">
          <a:xfrm>
            <a:off x="7391400" y="2636839"/>
            <a:ext cx="25923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/>
              <a:t>A- wave amplitude</a:t>
            </a:r>
          </a:p>
          <a:p>
            <a:pPr eaLnBrk="1" hangingPunct="1">
              <a:spcBef>
                <a:spcPct val="50000"/>
              </a:spcBef>
            </a:pPr>
            <a:r>
              <a:rPr lang="sv-SE">
                <a:latin typeface="Symbol" charset="0"/>
              </a:rPr>
              <a:t>a</a:t>
            </a:r>
            <a:r>
              <a:rPr lang="sv-SE"/>
              <a:t>- wave phase</a:t>
            </a:r>
            <a:endParaRPr lang="en-US"/>
          </a:p>
        </p:txBody>
      </p:sp>
      <p:pic>
        <p:nvPicPr>
          <p:cNvPr id="40973" name="Picture 14" descr="Argand_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/>
          <a:stretch>
            <a:fillRect/>
          </a:stretch>
        </p:blipFill>
        <p:spPr bwMode="auto">
          <a:xfrm>
            <a:off x="1905000" y="1143001"/>
            <a:ext cx="51054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74" name="Object 2"/>
          <p:cNvGraphicFramePr>
            <a:graphicFrameLocks noChangeAspect="1"/>
          </p:cNvGraphicFramePr>
          <p:nvPr/>
        </p:nvGraphicFramePr>
        <p:xfrm>
          <a:off x="7391400" y="4572000"/>
          <a:ext cx="3048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3708400" imgH="2540000" progId="MSGraph.Chart.8">
                  <p:embed/>
                </p:oleObj>
              </mc:Choice>
              <mc:Fallback>
                <p:oleObj name="Chart" r:id="rId3" imgW="3708400" imgH="25400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572000"/>
                        <a:ext cx="30480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5" name="TextBox 15"/>
          <p:cNvSpPr txBox="1">
            <a:spLocks noChangeArrowheads="1"/>
          </p:cNvSpPr>
          <p:nvPr/>
        </p:nvSpPr>
        <p:spPr bwMode="auto">
          <a:xfrm>
            <a:off x="4191000" y="350043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6200000" flipV="1">
            <a:off x="4838700" y="2705100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2628900" y="4000500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2667000" y="2667000"/>
            <a:ext cx="2209800" cy="129540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81400" y="3429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80" name="TextBox 28"/>
          <p:cNvSpPr txBox="1">
            <a:spLocks noChangeArrowheads="1"/>
          </p:cNvSpPr>
          <p:nvPr/>
        </p:nvSpPr>
        <p:spPr bwMode="auto">
          <a:xfrm>
            <a:off x="3276600" y="3043238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267200" y="35814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09800" y="5334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09800" y="59436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51667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Box 4"/>
          <p:cNvSpPr txBox="1">
            <a:spLocks noChangeArrowheads="1"/>
          </p:cNvSpPr>
          <p:nvPr/>
        </p:nvSpPr>
        <p:spPr bwMode="auto">
          <a:xfrm>
            <a:off x="4343400" y="304801"/>
            <a:ext cx="3543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latin typeface="Calibri" charset="0"/>
                <a:cs typeface="Calibri" charset="0"/>
              </a:rPr>
              <a:t>Phase problem</a:t>
            </a:r>
          </a:p>
        </p:txBody>
      </p:sp>
      <p:sp>
        <p:nvSpPr>
          <p:cNvPr id="102402" name="TextBox 5"/>
          <p:cNvSpPr txBox="1">
            <a:spLocks noChangeArrowheads="1"/>
          </p:cNvSpPr>
          <p:nvPr/>
        </p:nvSpPr>
        <p:spPr bwMode="auto">
          <a:xfrm>
            <a:off x="7086600" y="3429001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α</a:t>
            </a:r>
          </a:p>
        </p:txBody>
      </p:sp>
      <p:pic>
        <p:nvPicPr>
          <p:cNvPr id="102403" name="Picture 6" descr="phase_probl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2850"/>
            <a:ext cx="91440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Box 7"/>
          <p:cNvSpPr txBox="1">
            <a:spLocks noChangeArrowheads="1"/>
          </p:cNvSpPr>
          <p:nvPr/>
        </p:nvSpPr>
        <p:spPr bwMode="auto">
          <a:xfrm>
            <a:off x="7086600" y="3505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α</a:t>
            </a:r>
          </a:p>
        </p:txBody>
      </p:sp>
      <p:sp>
        <p:nvSpPr>
          <p:cNvPr id="102405" name="TextBox 8"/>
          <p:cNvSpPr txBox="1">
            <a:spLocks noChangeArrowheads="1"/>
          </p:cNvSpPr>
          <p:nvPr/>
        </p:nvSpPr>
        <p:spPr bwMode="auto">
          <a:xfrm>
            <a:off x="1828800" y="53340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204791549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29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20750"/>
            <a:ext cx="9144000" cy="3164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900" y="5289550"/>
            <a:ext cx="32385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925" y="4127500"/>
            <a:ext cx="1676400" cy="4699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130550" y="5835650"/>
            <a:ext cx="5232400" cy="707886"/>
            <a:chOff x="1606550" y="5835650"/>
            <a:chExt cx="5232400" cy="7078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6550" y="5994400"/>
              <a:ext cx="5232400" cy="457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30750" y="5835650"/>
              <a:ext cx="47625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0121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5229226"/>
            <a:ext cx="4176712" cy="1223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F = A </a:t>
            </a:r>
            <a:r>
              <a:rPr lang="sv-SE" dirty="0" err="1">
                <a:latin typeface="Calibri" charset="0"/>
                <a:ea typeface="ＭＳ Ｐゴシック" charset="0"/>
                <a:cs typeface="ＭＳ Ｐゴシック" charset="0"/>
              </a:rPr>
              <a:t>cos</a:t>
            </a:r>
            <a:r>
              <a:rPr lang="sv-SE" dirty="0" err="1"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r>
              <a:rPr lang="sv-SE" dirty="0">
                <a:latin typeface="Symbol" charset="0"/>
                <a:ea typeface="ＭＳ Ｐゴシック" charset="0"/>
                <a:cs typeface="ＭＳ Ｐゴシック" charset="0"/>
              </a:rPr>
              <a:t> </a:t>
            </a:r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+ i A sin</a:t>
            </a:r>
            <a:r>
              <a:rPr lang="sv-SE" dirty="0"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F = A </a:t>
            </a:r>
            <a:r>
              <a:rPr lang="sv-SE" dirty="0" err="1">
                <a:latin typeface="Calibri" charset="0"/>
                <a:ea typeface="ＭＳ Ｐゴシック" charset="0"/>
                <a:cs typeface="ＭＳ Ｐゴシック" charset="0"/>
              </a:rPr>
              <a:t>exp</a:t>
            </a:r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sv-SE" dirty="0" err="1"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sv-SE" dirty="0" err="1"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r>
              <a:rPr lang="sv-SE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2982605" y="1440330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 flipV="1">
            <a:off x="2982606" y="2089616"/>
            <a:ext cx="2663825" cy="172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>
            <a:off x="5646430" y="2089616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 flipH="1">
            <a:off x="2982606" y="2089616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Freeform 9"/>
          <p:cNvSpPr>
            <a:spLocks/>
          </p:cNvSpPr>
          <p:nvPr/>
        </p:nvSpPr>
        <p:spPr bwMode="auto">
          <a:xfrm>
            <a:off x="3485843" y="3458042"/>
            <a:ext cx="144463" cy="358775"/>
          </a:xfrm>
          <a:custGeom>
            <a:avLst/>
            <a:gdLst>
              <a:gd name="T0" fmla="*/ 0 w 91"/>
              <a:gd name="T1" fmla="*/ 0 h 226"/>
              <a:gd name="T2" fmla="*/ 2147483647 w 91"/>
              <a:gd name="T3" fmla="*/ 2147483647 h 226"/>
              <a:gd name="T4" fmla="*/ 2147483647 w 91"/>
              <a:gd name="T5" fmla="*/ 2147483647 h 226"/>
              <a:gd name="T6" fmla="*/ 0 60000 65536"/>
              <a:gd name="T7" fmla="*/ 0 60000 65536"/>
              <a:gd name="T8" fmla="*/ 0 60000 65536"/>
              <a:gd name="T9" fmla="*/ 0 w 91"/>
              <a:gd name="T10" fmla="*/ 0 h 226"/>
              <a:gd name="T11" fmla="*/ 91 w 9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226">
                <a:moveTo>
                  <a:pt x="0" y="0"/>
                </a:moveTo>
                <a:lnTo>
                  <a:pt x="46" y="90"/>
                </a:lnTo>
                <a:lnTo>
                  <a:pt x="91" y="2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3630305" y="3385016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>
                <a:latin typeface="Symbol" charset="0"/>
              </a:rPr>
              <a:t>a</a:t>
            </a:r>
            <a:endParaRPr lang="en-US">
              <a:latin typeface="Symbol" charset="0"/>
            </a:endParaRP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4493905" y="2161054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/>
              <a:t>A</a:t>
            </a:r>
            <a:endParaRPr lang="en-US"/>
          </a:p>
        </p:txBody>
      </p:sp>
      <p:sp>
        <p:nvSpPr>
          <p:cNvPr id="40970" name="Text Box 12"/>
          <p:cNvSpPr txBox="1">
            <a:spLocks noChangeArrowheads="1"/>
          </p:cNvSpPr>
          <p:nvPr/>
        </p:nvSpPr>
        <p:spPr bwMode="auto">
          <a:xfrm>
            <a:off x="5430530" y="4032716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/>
              <a:t>Real axis</a:t>
            </a:r>
            <a:endParaRPr lang="en-US"/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 rot="16200000">
            <a:off x="1303030" y="1968967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/>
              <a:t>Imaginary axis</a:t>
            </a:r>
            <a:endParaRPr lang="en-US"/>
          </a:p>
        </p:txBody>
      </p:sp>
      <p:sp>
        <p:nvSpPr>
          <p:cNvPr id="40972" name="Text Box 14"/>
          <p:cNvSpPr txBox="1">
            <a:spLocks noChangeArrowheads="1"/>
          </p:cNvSpPr>
          <p:nvPr/>
        </p:nvSpPr>
        <p:spPr bwMode="auto">
          <a:xfrm>
            <a:off x="7391400" y="2636839"/>
            <a:ext cx="29569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A -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wave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amplitude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sv-SE" dirty="0">
                <a:latin typeface="Symbol" charset="0"/>
              </a:rPr>
              <a:t>a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wave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angle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73" name="Picture 14" descr="Argand_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/>
          <a:stretch>
            <a:fillRect/>
          </a:stretch>
        </p:blipFill>
        <p:spPr bwMode="auto">
          <a:xfrm>
            <a:off x="1815792" y="667217"/>
            <a:ext cx="51054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74" name="Object 2"/>
          <p:cNvGraphicFramePr>
            <a:graphicFrameLocks noChangeAspect="1"/>
          </p:cNvGraphicFramePr>
          <p:nvPr/>
        </p:nvGraphicFramePr>
        <p:xfrm>
          <a:off x="7391400" y="4572000"/>
          <a:ext cx="3048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3708400" imgH="2540000" progId="MSGraph.Chart.8">
                  <p:embed/>
                </p:oleObj>
              </mc:Choice>
              <mc:Fallback>
                <p:oleObj name="Chart" r:id="rId3" imgW="3708400" imgH="2540000" progId="MSGraph.Chart.8">
                  <p:embed/>
                  <p:pic>
                    <p:nvPicPr>
                      <p:cNvPr id="409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572000"/>
                        <a:ext cx="30480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5" name="TextBox 15"/>
          <p:cNvSpPr txBox="1">
            <a:spLocks noChangeArrowheads="1"/>
          </p:cNvSpPr>
          <p:nvPr/>
        </p:nvSpPr>
        <p:spPr bwMode="auto">
          <a:xfrm>
            <a:off x="4101792" y="3024654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6200000" flipV="1">
            <a:off x="4749492" y="2229316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2539692" y="3524716"/>
            <a:ext cx="304800" cy="228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2577792" y="2191216"/>
            <a:ext cx="2209800" cy="1295400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92192" y="2953216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80" name="TextBox 28"/>
          <p:cNvSpPr txBox="1">
            <a:spLocks noChangeArrowheads="1"/>
          </p:cNvSpPr>
          <p:nvPr/>
        </p:nvSpPr>
        <p:spPr bwMode="auto">
          <a:xfrm>
            <a:off x="3187392" y="2567454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177992" y="310561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09800" y="5326567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09800" y="59436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pPr eaLnBrk="1" hangingPunct="1"/>
            <a:r>
              <a:rPr lang="sv-SE" dirty="0" err="1">
                <a:latin typeface="Calibri" charset="0"/>
                <a:ea typeface="ＭＳ Ｐゴシック" charset="0"/>
                <a:cs typeface="Calibri" charset="0"/>
              </a:rPr>
              <a:t>Wave</a:t>
            </a:r>
            <a:r>
              <a:rPr lang="sv-SE" dirty="0">
                <a:latin typeface="Calibri" charset="0"/>
                <a:ea typeface="ＭＳ Ｐゴシック" charset="0"/>
                <a:cs typeface="Calibri" charset="0"/>
              </a:rPr>
              <a:t> as a </a:t>
            </a:r>
            <a:r>
              <a:rPr lang="sv-SE" dirty="0" err="1">
                <a:latin typeface="Calibri" charset="0"/>
                <a:ea typeface="ＭＳ Ｐゴシック" charset="0"/>
                <a:cs typeface="Calibri" charset="0"/>
              </a:rPr>
              <a:t>vector</a:t>
            </a:r>
            <a:endParaRPr lang="en-US" dirty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3312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5600"/>
            <a:ext cx="9144000" cy="3851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975226"/>
            <a:ext cx="9144000" cy="1169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00" y="6257925"/>
            <a:ext cx="3238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4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1" y="708349"/>
            <a:ext cx="7667625" cy="2854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5" y="3768725"/>
            <a:ext cx="278130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302126"/>
            <a:ext cx="9144000" cy="955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5499101"/>
            <a:ext cx="9144000" cy="11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30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1" y="254000"/>
            <a:ext cx="769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Wave description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1085374"/>
            <a:ext cx="6889750" cy="2812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7063" y="4056794"/>
            <a:ext cx="449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E(t=0; z) = A </a:t>
            </a:r>
            <a:r>
              <a:rPr lang="en-US" sz="2800" dirty="0" err="1"/>
              <a:t>cos</a:t>
            </a:r>
            <a:r>
              <a:rPr lang="en-US" sz="2800" dirty="0"/>
              <a:t> (2πz/</a:t>
            </a:r>
            <a:r>
              <a:rPr lang="en-US" sz="2800" dirty="0" err="1"/>
              <a:t>λ</a:t>
            </a:r>
            <a:r>
              <a:rPr lang="en-US" sz="28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9834" y="3489352"/>
            <a:ext cx="35897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– electric field strength</a:t>
            </a:r>
          </a:p>
          <a:p>
            <a:r>
              <a:rPr lang="en-US" sz="2400" dirty="0"/>
              <a:t>t – time</a:t>
            </a:r>
          </a:p>
          <a:p>
            <a:r>
              <a:rPr lang="en-US" sz="2400" dirty="0"/>
              <a:t>z – position</a:t>
            </a:r>
          </a:p>
          <a:p>
            <a:r>
              <a:rPr lang="en-US" sz="2400" dirty="0"/>
              <a:t>A – amplitude</a:t>
            </a:r>
          </a:p>
          <a:p>
            <a:r>
              <a:rPr lang="en-US" sz="2400" dirty="0" err="1"/>
              <a:t>λ</a:t>
            </a:r>
            <a:r>
              <a:rPr lang="en-US" sz="2400" dirty="0"/>
              <a:t> – wavelength</a:t>
            </a:r>
          </a:p>
          <a:p>
            <a:r>
              <a:rPr lang="en-US" sz="2400" dirty="0"/>
              <a:t>2π – conversion to angles</a:t>
            </a:r>
          </a:p>
          <a:p>
            <a:r>
              <a:rPr lang="en-US" sz="2400" dirty="0" err="1"/>
              <a:t>ν</a:t>
            </a:r>
            <a:r>
              <a:rPr lang="en-US" sz="2400" dirty="0"/>
              <a:t> – frequency</a:t>
            </a:r>
          </a:p>
          <a:p>
            <a:r>
              <a:rPr lang="en-US" sz="2400" dirty="0"/>
              <a:t>c – speed of light</a:t>
            </a:r>
          </a:p>
          <a:p>
            <a:r>
              <a:rPr lang="en-US" sz="2400" dirty="0" err="1"/>
              <a:t>ω</a:t>
            </a:r>
            <a:r>
              <a:rPr lang="en-US" sz="2400" dirty="0"/>
              <a:t> – angular velocity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8380" y="6058094"/>
            <a:ext cx="3463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ν</a:t>
            </a:r>
            <a:r>
              <a:rPr lang="en-US" sz="2800" dirty="0"/>
              <a:t> = c/</a:t>
            </a:r>
            <a:r>
              <a:rPr lang="en-US" sz="2800" dirty="0" err="1"/>
              <a:t>λ</a:t>
            </a:r>
            <a:r>
              <a:rPr lang="en-US" sz="2800" dirty="0"/>
              <a:t>         </a:t>
            </a:r>
            <a:r>
              <a:rPr lang="en-US" sz="2800" dirty="0" err="1"/>
              <a:t>ω</a:t>
            </a:r>
            <a:r>
              <a:rPr lang="en-US" sz="2800" dirty="0"/>
              <a:t>=2π</a:t>
            </a:r>
            <a:r>
              <a:rPr lang="en-US" sz="2800" dirty="0" err="1"/>
              <a:t>ν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5275784"/>
            <a:ext cx="39624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425" y="4742384"/>
            <a:ext cx="4241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303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5600"/>
            <a:ext cx="9144000" cy="3851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975226"/>
            <a:ext cx="9144000" cy="1169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00" y="6257925"/>
            <a:ext cx="3238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7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24051"/>
            <a:ext cx="9144000" cy="35659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27425" y="533400"/>
            <a:ext cx="5232400" cy="707886"/>
            <a:chOff x="1606550" y="5835650"/>
            <a:chExt cx="5232400" cy="7078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550" y="5994400"/>
              <a:ext cx="5232400" cy="457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30750" y="5835650"/>
              <a:ext cx="47625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820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1" descr="scattering_from_one_at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1"/>
            <a:ext cx="49530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lv-LV" sz="4000">
                <a:latin typeface="Calibri" charset="0"/>
                <a:ea typeface="ＭＳ Ｐゴシック" charset="0"/>
                <a:cs typeface="Calibri" charset="0"/>
              </a:rPr>
              <a:t>X-rays scatter from electrons in all directions</a:t>
            </a:r>
            <a:endParaRPr lang="en-GB" sz="400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41987" name="Line 5"/>
          <p:cNvSpPr>
            <a:spLocks noChangeShapeType="1"/>
          </p:cNvSpPr>
          <p:nvPr/>
        </p:nvSpPr>
        <p:spPr bwMode="auto">
          <a:xfrm>
            <a:off x="2667000" y="39624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3200400" y="2667001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>
                <a:latin typeface="Calibri" charset="0"/>
                <a:cs typeface="Calibri" charset="0"/>
              </a:rPr>
              <a:t>Primary beam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41989" name="Text Box 14"/>
          <p:cNvSpPr txBox="1">
            <a:spLocks noChangeArrowheads="1"/>
          </p:cNvSpPr>
          <p:nvPr/>
        </p:nvSpPr>
        <p:spPr bwMode="auto">
          <a:xfrm>
            <a:off x="6934200" y="51054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>
                <a:latin typeface="Calibri" charset="0"/>
                <a:cs typeface="Calibri" charset="0"/>
              </a:rPr>
              <a:t>Secondary beams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2667000" y="41148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5"/>
          <p:cNvSpPr>
            <a:spLocks noChangeShapeType="1"/>
          </p:cNvSpPr>
          <p:nvPr/>
        </p:nvSpPr>
        <p:spPr bwMode="auto">
          <a:xfrm>
            <a:off x="2667000" y="38100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5"/>
          <p:cNvSpPr>
            <a:spLocks noChangeShapeType="1"/>
          </p:cNvSpPr>
          <p:nvPr/>
        </p:nvSpPr>
        <p:spPr bwMode="auto">
          <a:xfrm>
            <a:off x="2667000" y="36576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5"/>
          <p:cNvSpPr>
            <a:spLocks noChangeShapeType="1"/>
          </p:cNvSpPr>
          <p:nvPr/>
        </p:nvSpPr>
        <p:spPr bwMode="auto">
          <a:xfrm>
            <a:off x="2667000" y="33528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5"/>
          <p:cNvSpPr>
            <a:spLocks noChangeShapeType="1"/>
          </p:cNvSpPr>
          <p:nvPr/>
        </p:nvSpPr>
        <p:spPr bwMode="auto">
          <a:xfrm>
            <a:off x="2667000" y="35052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95" name="Picture 20" descr="coherent_be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1"/>
            <a:ext cx="2286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7621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9" descr="scattering_from_multiple_atom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9725"/>
            <a:ext cx="59436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lv-LV" sz="4000">
                <a:latin typeface="Calibri" charset="0"/>
                <a:ea typeface="ＭＳ Ｐゴシック" charset="0"/>
                <a:cs typeface="Calibri" charset="0"/>
              </a:rPr>
              <a:t>X-ray scattering from several electrons</a:t>
            </a:r>
            <a:endParaRPr lang="en-GB" sz="4000"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43011" name="Line 5"/>
          <p:cNvSpPr>
            <a:spLocks noChangeShapeType="1"/>
          </p:cNvSpPr>
          <p:nvPr/>
        </p:nvSpPr>
        <p:spPr bwMode="auto">
          <a:xfrm>
            <a:off x="2514600" y="39624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3124200" y="2667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v-LV">
                <a:latin typeface="Calibri" charset="0"/>
                <a:cs typeface="Calibri" charset="0"/>
              </a:rPr>
              <a:t>Primary beam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2514600" y="41148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>
            <a:off x="2514600" y="38100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5"/>
          <p:cNvSpPr>
            <a:spLocks noChangeShapeType="1"/>
          </p:cNvSpPr>
          <p:nvPr/>
        </p:nvSpPr>
        <p:spPr bwMode="auto">
          <a:xfrm>
            <a:off x="2514600" y="36576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5"/>
          <p:cNvSpPr>
            <a:spLocks noChangeShapeType="1"/>
          </p:cNvSpPr>
          <p:nvPr/>
        </p:nvSpPr>
        <p:spPr bwMode="auto">
          <a:xfrm>
            <a:off x="2514600" y="33528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5"/>
          <p:cNvSpPr>
            <a:spLocks noChangeShapeType="1"/>
          </p:cNvSpPr>
          <p:nvPr/>
        </p:nvSpPr>
        <p:spPr bwMode="auto">
          <a:xfrm>
            <a:off x="2514600" y="3505200"/>
            <a:ext cx="3048000" cy="0"/>
          </a:xfrm>
          <a:prstGeom prst="line">
            <a:avLst/>
          </a:prstGeom>
          <a:noFill/>
          <a:ln w="38100">
            <a:solidFill>
              <a:srgbClr val="53E33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19" name="Picture 56" descr="wave_interaction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655" y="4937125"/>
            <a:ext cx="2998076" cy="191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57" descr="coherent_be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1"/>
            <a:ext cx="2286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TextBox 58"/>
          <p:cNvSpPr txBox="1">
            <a:spLocks noChangeArrowheads="1"/>
          </p:cNvSpPr>
          <p:nvPr/>
        </p:nvSpPr>
        <p:spPr bwMode="auto">
          <a:xfrm>
            <a:off x="982717" y="5722203"/>
            <a:ext cx="72679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When do electrons scatter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 altLang="ja-JP" dirty="0">
                <a:latin typeface="Calibri" charset="0"/>
                <a:cs typeface="Calibri" charset="0"/>
              </a:rPr>
              <a:t>in phase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r>
              <a:rPr lang="en-US" altLang="ja-JP" dirty="0">
                <a:latin typeface="Calibri" charset="0"/>
                <a:cs typeface="Calibri" charset="0"/>
              </a:rPr>
              <a:t> so that waves add constructively?</a:t>
            </a:r>
            <a:endParaRPr lang="en-US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897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79800"/>
            <a:ext cx="9088438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98" y="152400"/>
            <a:ext cx="37195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7"/>
          <p:cNvSpPr txBox="1">
            <a:spLocks noChangeArrowheads="1"/>
          </p:cNvSpPr>
          <p:nvPr/>
        </p:nvSpPr>
        <p:spPr bwMode="auto">
          <a:xfrm>
            <a:off x="147145" y="152400"/>
            <a:ext cx="68632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Calibri" charset="0"/>
                <a:cs typeface="Calibri" charset="0"/>
              </a:rPr>
              <a:t>There is no path and PHASE DIFFERENCE when rays reflect from a plane</a:t>
            </a:r>
          </a:p>
        </p:txBody>
      </p:sp>
      <p:pic>
        <p:nvPicPr>
          <p:cNvPr id="46084" name="Picture 8" descr="coherent_beam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297">
            <a:off x="3325814" y="4459289"/>
            <a:ext cx="235902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9" descr="coherent_beam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5610">
            <a:off x="6297614" y="4459289"/>
            <a:ext cx="235902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34716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556</Words>
  <Application>Microsoft Macintosh PowerPoint</Application>
  <PresentationFormat>Widescreen</PresentationFormat>
  <Paragraphs>115</Paragraphs>
  <Slides>54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Symbol</vt:lpstr>
      <vt:lpstr>Times New Roman</vt:lpstr>
      <vt:lpstr>Office Theme</vt:lpstr>
      <vt:lpstr>Chart</vt:lpstr>
      <vt:lpstr>PowerPoint Presentation</vt:lpstr>
      <vt:lpstr>PowerPoint Presentation</vt:lpstr>
      <vt:lpstr>PowerPoint Presentation</vt:lpstr>
      <vt:lpstr>Wave as a vector</vt:lpstr>
      <vt:lpstr>PowerPoint Presentation</vt:lpstr>
      <vt:lpstr>PowerPoint Presentation</vt:lpstr>
      <vt:lpstr>X-rays scatter from electrons in all directions</vt:lpstr>
      <vt:lpstr>X-ray scattering from several electrons</vt:lpstr>
      <vt:lpstr>PowerPoint Presentation</vt:lpstr>
      <vt:lpstr>PowerPoint Presentation</vt:lpstr>
      <vt:lpstr>PowerPoint Presentation</vt:lpstr>
      <vt:lpstr>PowerPoint Presentation</vt:lpstr>
      <vt:lpstr>X-rays scatter from electrons in all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Wave as a vector</vt:lpstr>
      <vt:lpstr>PowerPoint Presentation</vt:lpstr>
      <vt:lpstr>PowerPoint Presentation</vt:lpstr>
      <vt:lpstr>Wave as a vector</vt:lpstr>
      <vt:lpstr>PowerPoint Presentation</vt:lpstr>
      <vt:lpstr>PowerPoint Presentation</vt:lpstr>
      <vt:lpstr>PowerPoint Presentation</vt:lpstr>
      <vt:lpstr>PowerPoint Presentation</vt:lpstr>
    </vt:vector>
  </TitlesOfParts>
  <Company>CEITEC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 Plevka</dc:creator>
  <cp:lastModifiedBy>Pavel Plevka</cp:lastModifiedBy>
  <cp:revision>46</cp:revision>
  <dcterms:created xsi:type="dcterms:W3CDTF">2015-10-04T19:14:29Z</dcterms:created>
  <dcterms:modified xsi:type="dcterms:W3CDTF">2022-09-20T06:43:49Z</dcterms:modified>
</cp:coreProperties>
</file>