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84" r:id="rId2"/>
    <p:sldId id="322" r:id="rId3"/>
    <p:sldId id="377" r:id="rId4"/>
    <p:sldId id="378" r:id="rId5"/>
    <p:sldId id="326" r:id="rId6"/>
    <p:sldId id="379" r:id="rId7"/>
    <p:sldId id="328" r:id="rId8"/>
    <p:sldId id="329" r:id="rId9"/>
    <p:sldId id="380" r:id="rId10"/>
    <p:sldId id="331" r:id="rId11"/>
    <p:sldId id="332" r:id="rId12"/>
    <p:sldId id="333" r:id="rId13"/>
    <p:sldId id="334" r:id="rId14"/>
    <p:sldId id="285" r:id="rId15"/>
    <p:sldId id="286" r:id="rId16"/>
    <p:sldId id="287" r:id="rId17"/>
    <p:sldId id="288" r:id="rId18"/>
    <p:sldId id="306" r:id="rId19"/>
    <p:sldId id="365" r:id="rId20"/>
    <p:sldId id="366" r:id="rId21"/>
    <p:sldId id="367" r:id="rId22"/>
    <p:sldId id="330" r:id="rId23"/>
    <p:sldId id="303" r:id="rId24"/>
    <p:sldId id="307" r:id="rId25"/>
    <p:sldId id="369" r:id="rId26"/>
    <p:sldId id="311" r:id="rId27"/>
    <p:sldId id="376" r:id="rId28"/>
    <p:sldId id="324" r:id="rId29"/>
    <p:sldId id="325" r:id="rId30"/>
    <p:sldId id="327" r:id="rId31"/>
    <p:sldId id="317" r:id="rId32"/>
    <p:sldId id="372" r:id="rId33"/>
    <p:sldId id="318" r:id="rId34"/>
    <p:sldId id="373" r:id="rId35"/>
    <p:sldId id="319" r:id="rId36"/>
    <p:sldId id="320" r:id="rId37"/>
    <p:sldId id="374" r:id="rId38"/>
    <p:sldId id="32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00"/>
    <p:restoredTop sz="94692"/>
  </p:normalViewPr>
  <p:slideViewPr>
    <p:cSldViewPr snapToGrid="0" snapToObjects="1">
      <p:cViewPr varScale="1">
        <p:scale>
          <a:sx n="215" d="100"/>
          <a:sy n="215" d="100"/>
        </p:scale>
        <p:origin x="232" y="9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E9680-68FC-954A-8F0F-6B81DEDDEDF2}" type="datetimeFigureOut">
              <a:rPr lang="en-US" smtClean="0"/>
              <a:t>9/27/22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5D8CF-B395-DA4C-B997-0BB3A16A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6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729F-1419-F749-BBB2-F9A178BA66C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707-6100-1C48-9DD2-32E06EA9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3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729F-1419-F749-BBB2-F9A178BA66C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707-6100-1C48-9DD2-32E06EA9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8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729F-1419-F749-BBB2-F9A178BA66C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707-6100-1C48-9DD2-32E06EA9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9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729F-1419-F749-BBB2-F9A178BA66C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707-6100-1C48-9DD2-32E06EA9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4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729F-1419-F749-BBB2-F9A178BA66C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707-6100-1C48-9DD2-32E06EA9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3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729F-1419-F749-BBB2-F9A178BA66C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707-6100-1C48-9DD2-32E06EA9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729F-1419-F749-BBB2-F9A178BA66C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707-6100-1C48-9DD2-32E06EA9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8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729F-1419-F749-BBB2-F9A178BA66C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707-6100-1C48-9DD2-32E06EA9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729F-1419-F749-BBB2-F9A178BA66C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707-6100-1C48-9DD2-32E06EA9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3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729F-1419-F749-BBB2-F9A178BA66C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707-6100-1C48-9DD2-32E06EA9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1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729F-1419-F749-BBB2-F9A178BA66C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707-6100-1C48-9DD2-32E06EA9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6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A729F-1419-F749-BBB2-F9A178BA66C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4A707-6100-1C48-9DD2-32E06EA9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80607" y="6460938"/>
            <a:ext cx="2133600" cy="365125"/>
          </a:xfrm>
        </p:spPr>
        <p:txBody>
          <a:bodyPr/>
          <a:lstStyle/>
          <a:p>
            <a:fld id="{A5FD28B5-E032-4276-A995-25ECD047E76C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135560" y="78256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Structural Biology Methods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1784" y="3754811"/>
            <a:ext cx="38884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Fall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3632" y="497894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Lecture #3</a:t>
            </a:r>
          </a:p>
        </p:txBody>
      </p:sp>
    </p:spTree>
    <p:extLst>
      <p:ext uri="{BB962C8B-B14F-4D97-AF65-F5344CB8AC3E}">
        <p14:creationId xmlns:p14="http://schemas.microsoft.com/office/powerpoint/2010/main" val="180984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076700"/>
            <a:ext cx="8229600" cy="2781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98830"/>
            <a:ext cx="8159750" cy="42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26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292" y="2819133"/>
            <a:ext cx="2400300" cy="129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9125" y="47626"/>
            <a:ext cx="8540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Scattering by an atom depends of the length of |S| (resolution)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1314830"/>
            <a:ext cx="7651750" cy="554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34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9125" y="47625"/>
            <a:ext cx="854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Scattering by a unit cell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55511"/>
            <a:ext cx="9144000" cy="2541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9125" y="3176984"/>
            <a:ext cx="8413750" cy="368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43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3250" y="118678"/>
            <a:ext cx="8509000" cy="67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20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5625" y="-23495"/>
            <a:ext cx="854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Scattering by a crystal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582791"/>
            <a:ext cx="9144000" cy="1136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3599" y="1330960"/>
            <a:ext cx="8326451" cy="55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31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57581"/>
            <a:ext cx="9144000" cy="1953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698771"/>
            <a:ext cx="9144000" cy="18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65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360" y="60961"/>
            <a:ext cx="8199120" cy="3222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920" y="3341432"/>
            <a:ext cx="8503920" cy="343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33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960" y="122885"/>
            <a:ext cx="4155440" cy="2695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3047060"/>
            <a:ext cx="9144000" cy="381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31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5625" y="-23495"/>
            <a:ext cx="854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Calculation of electron density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5626" y="883921"/>
            <a:ext cx="8121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structure factor is a function of the electron density distribution in the unit cell: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910080"/>
            <a:ext cx="7150100" cy="96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2730500"/>
            <a:ext cx="7340600" cy="118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832662"/>
            <a:ext cx="9144000" cy="302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08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9125" y="47625"/>
            <a:ext cx="854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Scattering by a unit cell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55511"/>
            <a:ext cx="9144000" cy="2541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9125" y="3176984"/>
            <a:ext cx="8413750" cy="368101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01F8AD9-5487-694D-9FBC-40886D50B19F}"/>
              </a:ext>
            </a:extLst>
          </p:cNvPr>
          <p:cNvGrpSpPr/>
          <p:nvPr/>
        </p:nvGrpSpPr>
        <p:grpSpPr>
          <a:xfrm>
            <a:off x="6312708" y="3874225"/>
            <a:ext cx="2799655" cy="2581489"/>
            <a:chOff x="4788707" y="3874224"/>
            <a:chExt cx="2799655" cy="258148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87B7FDB-6205-294F-B77E-D435EEB088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8707" y="3874224"/>
              <a:ext cx="804571" cy="804571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chemeClr val="bg1">
                    <a:alpha val="50000"/>
                    <a:lumMod val="0"/>
                    <a:lumOff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9BDAD02-F558-7841-82C4-2E4B573961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3791" y="4272912"/>
              <a:ext cx="804571" cy="804571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chemeClr val="bg1">
                    <a:alpha val="50000"/>
                    <a:lumMod val="0"/>
                    <a:lumOff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AE3E235-1EAB-7143-B23D-D3466D107F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495" y="5651142"/>
              <a:ext cx="804571" cy="804571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chemeClr val="bg1">
                    <a:alpha val="50000"/>
                    <a:lumMod val="0"/>
                    <a:lumOff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526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9501" y="174625"/>
            <a:ext cx="7635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System of two electrons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87" y="1370075"/>
            <a:ext cx="9144000" cy="43641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41312" y="4241661"/>
            <a:ext cx="6861175" cy="469900"/>
            <a:chOff x="936625" y="3187700"/>
            <a:chExt cx="6861175" cy="4699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3500" y="3187700"/>
              <a:ext cx="6464300" cy="4699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625" y="3203575"/>
              <a:ext cx="444500" cy="4064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875" y="4838700"/>
            <a:ext cx="2082800" cy="48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7875" y="5361132"/>
            <a:ext cx="2235200" cy="4953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41312" y="5913313"/>
            <a:ext cx="9054790" cy="380198"/>
            <a:chOff x="0" y="5990952"/>
            <a:chExt cx="9112250" cy="35018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6011294"/>
              <a:ext cx="8778875" cy="3298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15375" y="5990952"/>
              <a:ext cx="396875" cy="350184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6750" y="6293511"/>
            <a:ext cx="36703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81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3250" y="118678"/>
            <a:ext cx="8509000" cy="67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2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5625" y="-23495"/>
            <a:ext cx="854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Calculation of electron density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5626" y="883921"/>
            <a:ext cx="8121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structure factor is a function of the electron density distribution in the unit cell: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910080"/>
            <a:ext cx="7150100" cy="96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2730500"/>
            <a:ext cx="7340600" cy="118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832662"/>
            <a:ext cx="9144000" cy="302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71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BD6A25-DA1C-324C-BDA4-CC2E85BA22F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8400" y="4495800"/>
            <a:ext cx="1600200" cy="9906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F63B0E5-6529-6C4A-BE24-C5F834DAFDD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591594" y="3047206"/>
            <a:ext cx="2895600" cy="1588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6A4FC9-09BC-F542-9707-98CE6BF0D6A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38600" y="4419600"/>
            <a:ext cx="6019800" cy="762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0" name="TextBox 3">
            <a:extLst>
              <a:ext uri="{FF2B5EF4-FFF2-40B4-BE49-F238E27FC236}">
                <a16:creationId xmlns:a16="http://schemas.microsoft.com/office/drawing/2014/main" id="{2487C017-F490-6545-AEF5-EA1E1C1CC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1"/>
            <a:ext cx="8458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cs-CZ" sz="4000">
                <a:latin typeface="Calibri" panose="020F0502020204030204" pitchFamily="34" charset="0"/>
              </a:rPr>
              <a:t>Information from X-ray diffraction experiment</a:t>
            </a:r>
          </a:p>
        </p:txBody>
      </p:sp>
      <p:pic>
        <p:nvPicPr>
          <p:cNvPr id="34821" name="Picture 4">
            <a:extLst>
              <a:ext uri="{FF2B5EF4-FFF2-40B4-BE49-F238E27FC236}">
                <a16:creationId xmlns:a16="http://schemas.microsoft.com/office/drawing/2014/main" id="{2FD9AC94-0C93-434E-97AC-A7AE5F5D0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5">
            <a:extLst>
              <a:ext uri="{FF2B5EF4-FFF2-40B4-BE49-F238E27FC236}">
                <a16:creationId xmlns:a16="http://schemas.microsoft.com/office/drawing/2014/main" id="{07E061F2-785F-3D44-9732-ED6B7AFDBB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1" b="10426"/>
          <a:stretch>
            <a:fillRect/>
          </a:stretch>
        </p:blipFill>
        <p:spPr bwMode="auto">
          <a:xfrm>
            <a:off x="3429000" y="1979614"/>
            <a:ext cx="5722938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F7FA67-94EF-8441-B270-61B0791A2B2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8400" y="1600200"/>
            <a:ext cx="160020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3A54A4-376C-3248-941D-A0CB8A5C1BE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90601" y="4038601"/>
            <a:ext cx="2895600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2C3009-C9CE-4642-9F74-C9B988CD971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8400" y="2514600"/>
            <a:ext cx="60198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0EF5C6-9D47-5949-BF05-A7D17F02C4B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38600" y="1524000"/>
            <a:ext cx="60198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38605F-2550-0840-A535-FB1A09B2373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011194" y="3961606"/>
            <a:ext cx="28956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4DBE86-D502-3847-9354-457CC357B32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458200" y="4419600"/>
            <a:ext cx="160020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7B7600-720F-6845-AEDC-F26DD7B19AA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611394" y="2971006"/>
            <a:ext cx="28956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0CB36B-CA7C-A040-8AAE-153B7F7CA1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458200" y="1524000"/>
            <a:ext cx="160020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A03F46-09C8-1B4D-8646-E5B57129D0F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8400" y="5410200"/>
            <a:ext cx="60198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2" name="TextBox 20">
            <a:extLst>
              <a:ext uri="{FF2B5EF4-FFF2-40B4-BE49-F238E27FC236}">
                <a16:creationId xmlns:a16="http://schemas.microsoft.com/office/drawing/2014/main" id="{BF119C52-669D-B646-B530-EB3ED16C2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407026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/>
              <a:t>[0;0;0]</a:t>
            </a:r>
          </a:p>
        </p:txBody>
      </p:sp>
      <p:sp>
        <p:nvSpPr>
          <p:cNvPr id="34833" name="TextBox 23">
            <a:extLst>
              <a:ext uri="{FF2B5EF4-FFF2-40B4-BE49-F238E27FC236}">
                <a16:creationId xmlns:a16="http://schemas.microsoft.com/office/drawing/2014/main" id="{CE23A151-91AD-1747-8739-B79D61677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254626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/>
              <a:t>x</a:t>
            </a:r>
          </a:p>
        </p:txBody>
      </p:sp>
      <p:sp>
        <p:nvSpPr>
          <p:cNvPr id="34834" name="TextBox 24">
            <a:extLst>
              <a:ext uri="{FF2B5EF4-FFF2-40B4-BE49-F238E27FC236}">
                <a16:creationId xmlns:a16="http://schemas.microsoft.com/office/drawing/2014/main" id="{D2519791-6284-A047-85AF-D63D76230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435226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/>
              <a:t>y</a:t>
            </a:r>
          </a:p>
        </p:txBody>
      </p:sp>
      <p:sp>
        <p:nvSpPr>
          <p:cNvPr id="34835" name="TextBox 25">
            <a:extLst>
              <a:ext uri="{FF2B5EF4-FFF2-40B4-BE49-F238E27FC236}">
                <a16:creationId xmlns:a16="http://schemas.microsoft.com/office/drawing/2014/main" id="{4FC0792E-224A-AE4B-9B95-4E672147B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111626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69104685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5625" y="-23495"/>
            <a:ext cx="854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Temperature (B) factor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3670" y="684392"/>
            <a:ext cx="8397771" cy="61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77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240" y="1460500"/>
            <a:ext cx="7340600" cy="1181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419814"/>
            <a:ext cx="9144000" cy="127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67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02181"/>
            <a:ext cx="9144000" cy="4339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42934"/>
            <a:ext cx="9144000" cy="12770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03077" y="4874848"/>
            <a:ext cx="263769" cy="390769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5554787"/>
            <a:ext cx="869462" cy="31652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00246" y="5548926"/>
            <a:ext cx="869462" cy="316522"/>
          </a:xfrm>
          <a:prstGeom prst="rect">
            <a:avLst/>
          </a:prstGeom>
          <a:solidFill>
            <a:srgbClr val="008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7877" y="4910018"/>
            <a:ext cx="379047" cy="316522"/>
          </a:xfrm>
          <a:prstGeom prst="rect">
            <a:avLst/>
          </a:prstGeom>
          <a:solidFill>
            <a:srgbClr val="008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35800" y="5554787"/>
            <a:ext cx="1717431" cy="316522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92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51623"/>
            <a:ext cx="9144000" cy="733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387601"/>
            <a:ext cx="9144000" cy="20687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00769" y="127689"/>
            <a:ext cx="37904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732008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02181"/>
            <a:ext cx="9144000" cy="4339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42934"/>
            <a:ext cx="9144000" cy="12770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03077" y="4874848"/>
            <a:ext cx="263769" cy="390769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5554787"/>
            <a:ext cx="869462" cy="31652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00246" y="5548926"/>
            <a:ext cx="869462" cy="316522"/>
          </a:xfrm>
          <a:prstGeom prst="rect">
            <a:avLst/>
          </a:prstGeom>
          <a:solidFill>
            <a:srgbClr val="008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7877" y="4910018"/>
            <a:ext cx="379047" cy="316522"/>
          </a:xfrm>
          <a:prstGeom prst="rect">
            <a:avLst/>
          </a:prstGeom>
          <a:solidFill>
            <a:srgbClr val="008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35800" y="5554787"/>
            <a:ext cx="1717431" cy="316522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06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5625" y="-23495"/>
            <a:ext cx="854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Intensity diffracted by a crystal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90348"/>
            <a:ext cx="9144000" cy="34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19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4596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2232" y="4425462"/>
            <a:ext cx="37123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λ</a:t>
            </a:r>
            <a:r>
              <a:rPr lang="en-US" dirty="0"/>
              <a:t> – wavelength</a:t>
            </a:r>
          </a:p>
          <a:p>
            <a:r>
              <a:rPr lang="el-GR" dirty="0"/>
              <a:t>ω</a:t>
            </a:r>
            <a:r>
              <a:rPr lang="en-US" dirty="0"/>
              <a:t> – angular velocity of crystal rotation</a:t>
            </a:r>
          </a:p>
          <a:p>
            <a:r>
              <a:rPr lang="en-US" dirty="0"/>
              <a:t>V – unit cell volume</a:t>
            </a:r>
          </a:p>
          <a:p>
            <a:r>
              <a:rPr lang="en-US" dirty="0"/>
              <a:t>e – electron charge</a:t>
            </a:r>
          </a:p>
          <a:p>
            <a:r>
              <a:rPr lang="en-US" dirty="0"/>
              <a:t>m – electron mass</a:t>
            </a:r>
          </a:p>
          <a:p>
            <a:r>
              <a:rPr lang="en-US" dirty="0"/>
              <a:t>c – speed of light</a:t>
            </a:r>
          </a:p>
          <a:p>
            <a:r>
              <a:rPr lang="en-US" dirty="0" err="1"/>
              <a:t>V</a:t>
            </a:r>
            <a:r>
              <a:rPr lang="en-US" baseline="-25000" dirty="0" err="1"/>
              <a:t>cr</a:t>
            </a:r>
            <a:r>
              <a:rPr lang="en-US" dirty="0"/>
              <a:t> – crystal volume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7154" y="4425462"/>
            <a:ext cx="3966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0</a:t>
            </a:r>
            <a:r>
              <a:rPr lang="en-US" dirty="0"/>
              <a:t> – intensity of the excitation beam</a:t>
            </a:r>
          </a:p>
          <a:p>
            <a:r>
              <a:rPr lang="en-US" dirty="0"/>
              <a:t>L – Lorentz coefficient</a:t>
            </a:r>
          </a:p>
          <a:p>
            <a:r>
              <a:rPr lang="en-US" dirty="0"/>
              <a:t>P – polarization coefficient</a:t>
            </a:r>
          </a:p>
          <a:p>
            <a:r>
              <a:rPr lang="en-US" dirty="0" err="1"/>
              <a:t>T</a:t>
            </a:r>
            <a:r>
              <a:rPr lang="en-US" baseline="-25000" dirty="0" err="1"/>
              <a:t>r</a:t>
            </a:r>
            <a:r>
              <a:rPr lang="en-US" dirty="0"/>
              <a:t> – transmission coefficient</a:t>
            </a:r>
          </a:p>
          <a:p>
            <a:r>
              <a:rPr lang="en-US" dirty="0"/>
              <a:t>|F(</a:t>
            </a:r>
            <a:r>
              <a:rPr lang="en-US" dirty="0" err="1"/>
              <a:t>hkl</a:t>
            </a:r>
            <a:r>
              <a:rPr lang="en-US" dirty="0"/>
              <a:t>)| - structure factor amplitude</a:t>
            </a:r>
          </a:p>
        </p:txBody>
      </p:sp>
    </p:spTree>
    <p:extLst>
      <p:ext uri="{BB962C8B-B14F-4D97-AF65-F5344CB8AC3E}">
        <p14:creationId xmlns:p14="http://schemas.microsoft.com/office/powerpoint/2010/main" val="35060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026478"/>
            <a:ext cx="9144000" cy="28315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0"/>
            <a:ext cx="9144000" cy="43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95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-2349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Effect of the unit cell size on the diffraction intensity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99" t="70562" r="5875" b="9885"/>
          <a:stretch/>
        </p:blipFill>
        <p:spPr>
          <a:xfrm>
            <a:off x="1934308" y="1270007"/>
            <a:ext cx="8323384" cy="898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1231" y="2168775"/>
            <a:ext cx="6407891" cy="2455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6384" y="4671060"/>
            <a:ext cx="8411308" cy="218694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521E7A8-6D13-4E48-A573-DCBC2E88ED94}"/>
              </a:ext>
            </a:extLst>
          </p:cNvPr>
          <p:cNvSpPr>
            <a:spLocks noChangeAspect="1"/>
          </p:cNvSpPr>
          <p:nvPr/>
        </p:nvSpPr>
        <p:spPr>
          <a:xfrm>
            <a:off x="1644731" y="2802158"/>
            <a:ext cx="804571" cy="804571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bg1">
                  <a:alpha val="50000"/>
                  <a:lumMod val="0"/>
                  <a:lumOff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60316-91F9-CC47-BBF3-143BE9A8BF75}"/>
              </a:ext>
            </a:extLst>
          </p:cNvPr>
          <p:cNvSpPr>
            <a:spLocks noChangeAspect="1"/>
          </p:cNvSpPr>
          <p:nvPr/>
        </p:nvSpPr>
        <p:spPr>
          <a:xfrm>
            <a:off x="2580291" y="2271504"/>
            <a:ext cx="1865877" cy="1865877"/>
          </a:xfrm>
          <a:prstGeom prst="ellipse">
            <a:avLst/>
          </a:prstGeom>
          <a:gradFill flip="none" rotWithShape="1">
            <a:gsLst>
              <a:gs pos="0">
                <a:srgbClr val="00B0F0">
                  <a:alpha val="50000"/>
                </a:srgbClr>
              </a:gs>
              <a:gs pos="100000">
                <a:schemeClr val="bg1">
                  <a:alpha val="50000"/>
                  <a:lumMod val="0"/>
                  <a:lumOff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19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5625" y="5812"/>
            <a:ext cx="854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Friedel</a:t>
            </a:r>
            <a:r>
              <a:rPr lang="en-US" sz="4000" dirty="0"/>
              <a:t> pairs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13778"/>
            <a:ext cx="9144000" cy="9683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82110"/>
            <a:ext cx="9144000" cy="968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230" y="2750443"/>
            <a:ext cx="7961923" cy="3858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1825625" y="5457220"/>
            <a:ext cx="5558692" cy="6816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5625" y="5382847"/>
            <a:ext cx="5558692" cy="849923"/>
          </a:xfrm>
          <a:prstGeom prst="rect">
            <a:avLst/>
          </a:prstGeom>
          <a:noFill/>
          <a:ln w="889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49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1372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2539890"/>
            <a:ext cx="4297680" cy="2905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7322" y="955040"/>
            <a:ext cx="5370679" cy="59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31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5625" y="-23495"/>
            <a:ext cx="854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Symmetry in the diffraction pattern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648" y="790931"/>
            <a:ext cx="7924661" cy="54277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286" y="6287018"/>
            <a:ext cx="71247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33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E14162-B901-624F-AA8B-6F60083184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312" b="19271"/>
          <a:stretch/>
        </p:blipFill>
        <p:spPr>
          <a:xfrm>
            <a:off x="4112821" y="1027875"/>
            <a:ext cx="3811979" cy="38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54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1"/>
            <a:ext cx="9144000" cy="652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59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152" y="293077"/>
            <a:ext cx="8991600" cy="101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82261"/>
            <a:ext cx="9144000" cy="1416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307" y="3579111"/>
            <a:ext cx="3996592" cy="3133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1212" y="3364193"/>
            <a:ext cx="327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F(</a:t>
            </a:r>
            <a:r>
              <a:rPr lang="en-US" sz="2800" dirty="0" err="1"/>
              <a:t>hkl</a:t>
            </a:r>
            <a:r>
              <a:rPr lang="en-US" sz="2800" dirty="0"/>
              <a:t>) with k odd:</a:t>
            </a:r>
          </a:p>
        </p:txBody>
      </p:sp>
    </p:spTree>
    <p:extLst>
      <p:ext uri="{BB962C8B-B14F-4D97-AF65-F5344CB8AC3E}">
        <p14:creationId xmlns:p14="http://schemas.microsoft.com/office/powerpoint/2010/main" val="3208830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34D216-0BCF-5847-A6AD-781CB2B0CD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47" b="19518"/>
          <a:stretch/>
        </p:blipFill>
        <p:spPr>
          <a:xfrm>
            <a:off x="4118758" y="1336634"/>
            <a:ext cx="4732317" cy="386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95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87403"/>
            <a:ext cx="9144000" cy="2203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5625" y="-23495"/>
            <a:ext cx="854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Systematic absences in P2(1)</a:t>
            </a:r>
          </a:p>
        </p:txBody>
      </p:sp>
      <p:pic>
        <p:nvPicPr>
          <p:cNvPr id="4" name="Picture 8" descr="wave_interactions.jpg">
            <a:extLst>
              <a:ext uri="{FF2B5EF4-FFF2-40B4-BE49-F238E27FC236}">
                <a16:creationId xmlns:a16="http://schemas.microsoft.com/office/drawing/2014/main" id="{79DFB22C-25DA-8543-8A04-B95C19E91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05" y="4340820"/>
            <a:ext cx="3825833" cy="243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02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63875"/>
            <a:ext cx="91440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44551"/>
            <a:ext cx="9144000" cy="178163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B1D1B1B-4515-FB4F-AA12-7680E08A34A6}"/>
              </a:ext>
            </a:extLst>
          </p:cNvPr>
          <p:cNvGrpSpPr/>
          <p:nvPr/>
        </p:nvGrpSpPr>
        <p:grpSpPr>
          <a:xfrm>
            <a:off x="7530790" y="4371278"/>
            <a:ext cx="2274849" cy="1885898"/>
            <a:chOff x="6006789" y="4371278"/>
            <a:chExt cx="2274849" cy="188589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B6F60FE-52E7-D947-BCD8-012BD5809D45}"/>
                </a:ext>
              </a:extLst>
            </p:cNvPr>
            <p:cNvCxnSpPr/>
            <p:nvPr/>
          </p:nvCxnSpPr>
          <p:spPr>
            <a:xfrm flipH="1">
              <a:off x="6006789" y="5887844"/>
              <a:ext cx="227484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5B6FEC6-6B3C-D944-801E-008E33CBBF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06789" y="4371278"/>
              <a:ext cx="750851" cy="15165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543844-2D96-3147-8037-A57795305EFE}"/>
                </a:ext>
              </a:extLst>
            </p:cNvPr>
            <p:cNvSpPr txBox="1"/>
            <p:nvPr/>
          </p:nvSpPr>
          <p:spPr>
            <a:xfrm>
              <a:off x="6839413" y="588784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-s</a:t>
              </a:r>
              <a:r>
                <a:rPr lang="en-US" b="1" baseline="-250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542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026478"/>
            <a:ext cx="9144000" cy="28315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0"/>
            <a:ext cx="9144000" cy="43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5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52506"/>
            <a:ext cx="9144000" cy="1901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54250"/>
            <a:ext cx="9144000" cy="41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86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25726"/>
            <a:ext cx="9144000" cy="3432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67" y="1"/>
            <a:ext cx="5943633" cy="342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39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6" y="0"/>
            <a:ext cx="8239125" cy="36223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425726"/>
            <a:ext cx="9144000" cy="343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2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1"/>
            <a:ext cx="9144000" cy="3974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1625" y="158750"/>
            <a:ext cx="650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Scattering by an atom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156200"/>
            <a:ext cx="9144000" cy="148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75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3650</TotalTime>
  <Words>201</Words>
  <Application>Microsoft Macintosh PowerPoint</Application>
  <PresentationFormat>Widescreen</PresentationFormat>
  <Paragraphs>40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CEITEC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Pavel Plevka</dc:creator>
  <cp:lastModifiedBy>Pavel Plevka</cp:lastModifiedBy>
  <cp:revision>34</cp:revision>
  <dcterms:created xsi:type="dcterms:W3CDTF">2015-10-05T21:53:53Z</dcterms:created>
  <dcterms:modified xsi:type="dcterms:W3CDTF">2022-09-27T08:57:43Z</dcterms:modified>
</cp:coreProperties>
</file>