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84" r:id="rId2"/>
    <p:sldId id="330" r:id="rId3"/>
    <p:sldId id="266" r:id="rId4"/>
    <p:sldId id="369" r:id="rId5"/>
    <p:sldId id="332" r:id="rId6"/>
    <p:sldId id="334" r:id="rId7"/>
    <p:sldId id="335" r:id="rId8"/>
    <p:sldId id="341" r:id="rId9"/>
    <p:sldId id="342" r:id="rId10"/>
    <p:sldId id="344" r:id="rId11"/>
    <p:sldId id="343" r:id="rId12"/>
    <p:sldId id="347" r:id="rId13"/>
    <p:sldId id="443" r:id="rId14"/>
    <p:sldId id="348" r:id="rId15"/>
    <p:sldId id="349" r:id="rId16"/>
    <p:sldId id="444" r:id="rId17"/>
    <p:sldId id="350" r:id="rId18"/>
    <p:sldId id="351" r:id="rId19"/>
    <p:sldId id="442" r:id="rId20"/>
    <p:sldId id="353" r:id="rId21"/>
    <p:sldId id="379" r:id="rId22"/>
    <p:sldId id="380" r:id="rId23"/>
    <p:sldId id="382" r:id="rId24"/>
    <p:sldId id="383" r:id="rId25"/>
    <p:sldId id="386" r:id="rId26"/>
    <p:sldId id="387" r:id="rId27"/>
    <p:sldId id="390" r:id="rId28"/>
    <p:sldId id="389" r:id="rId29"/>
    <p:sldId id="26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22" r:id="rId40"/>
    <p:sldId id="445" r:id="rId41"/>
    <p:sldId id="363" r:id="rId42"/>
    <p:sldId id="446" r:id="rId43"/>
    <p:sldId id="364" r:id="rId44"/>
    <p:sldId id="365" r:id="rId45"/>
    <p:sldId id="269" r:id="rId46"/>
    <p:sldId id="393" r:id="rId47"/>
    <p:sldId id="424" r:id="rId48"/>
    <p:sldId id="425" r:id="rId49"/>
    <p:sldId id="370" r:id="rId50"/>
    <p:sldId id="371" r:id="rId51"/>
    <p:sldId id="430" r:id="rId52"/>
    <p:sldId id="372" r:id="rId53"/>
    <p:sldId id="428" r:id="rId54"/>
    <p:sldId id="44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8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9680-68FC-954A-8F0F-6B81DEDDEDF2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5D8CF-B395-DA4C-B997-0BB3A16A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5D8CF-B395-DA4C-B997-0BB3A16A0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4C1CC8CB-6E1D-E040-8138-A14F51762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94FDEFE3-6734-6E4C-99F2-72D894CB3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cs-CZ">
                <a:ea typeface="ＭＳ Ｐゴシック" panose="020B0600070205080204" pitchFamily="34" charset="-128"/>
              </a:rPr>
              <a:t>Fitting of protein sequence in the electron density</a:t>
            </a:r>
          </a:p>
          <a:p>
            <a:pPr eaLnBrk="1" hangingPunct="1"/>
            <a:r>
              <a:rPr lang="lv-LV" altLang="cs-CZ">
                <a:ea typeface="ＭＳ Ｐゴシック" panose="020B0600070205080204" pitchFamily="34" charset="-128"/>
              </a:rPr>
              <a:t>Easy in molecular replacement</a:t>
            </a:r>
          </a:p>
          <a:p>
            <a:pPr eaLnBrk="1" hangingPunct="1"/>
            <a:r>
              <a:rPr lang="lv-LV" altLang="cs-CZ">
                <a:ea typeface="ＭＳ Ｐゴシック" panose="020B0600070205080204" pitchFamily="34" charset="-128"/>
              </a:rPr>
              <a:t>More difficult if no initial model is available</a:t>
            </a:r>
          </a:p>
          <a:p>
            <a:pPr eaLnBrk="1" hangingPunct="1"/>
            <a:r>
              <a:rPr lang="lv-LV" altLang="cs-CZ">
                <a:ea typeface="ＭＳ Ｐゴシック" panose="020B0600070205080204" pitchFamily="34" charset="-128"/>
              </a:rPr>
              <a:t>Unambiquous if resolution is high enough (better than 3.0 Å)</a:t>
            </a:r>
          </a:p>
          <a:p>
            <a:pPr eaLnBrk="1" hangingPunct="1"/>
            <a:r>
              <a:rPr lang="lv-LV" altLang="cs-CZ">
                <a:ea typeface="ＭＳ Ｐゴシック" panose="020B0600070205080204" pitchFamily="34" charset="-128"/>
              </a:rPr>
              <a:t>Can be automated, if resolution is close to 2Å or better</a:t>
            </a:r>
            <a:endParaRPr lang="en-GB" altLang="cs-CZ">
              <a:ea typeface="ＭＳ Ｐゴシック" panose="020B0600070205080204" pitchFamily="34" charset="-128"/>
            </a:endParaRPr>
          </a:p>
          <a:p>
            <a:endParaRPr lang="en-US" altLang="cs-CZ">
              <a:ea typeface="ＭＳ Ｐゴシック" panose="020B0600070205080204" pitchFamily="34" charset="-128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1DA14DB9-4A4D-7C47-84B3-53E98C80D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5D220E-11A5-CD46-9719-727012430102}" type="slidenum">
              <a:rPr lang="en-US" altLang="cs-CZ" sz="1200"/>
              <a:pPr eaLnBrk="1" hangingPunct="1"/>
              <a:t>45</a:t>
            </a:fld>
            <a:endParaRPr lang="en-US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KEK-CCP4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70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  <a:tileRect/>
          </a:gradFill>
        </p:spPr>
        <p:txBody>
          <a:bodyPr vert="horz" wrap="square" lIns="91440" tIns="79200" rIns="91440" bIns="15840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729F-1419-F749-BBB2-F9A178BA66C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A707-6100-1C48-9DD2-32E06EA9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0607" y="6460938"/>
            <a:ext cx="2133600" cy="365125"/>
          </a:xfrm>
        </p:spPr>
        <p:txBody>
          <a:bodyPr/>
          <a:lstStyle/>
          <a:p>
            <a:fld id="{A5FD28B5-E032-4276-A995-25ECD047E76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35560" y="7825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Structural Biology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84" y="3754811"/>
            <a:ext cx="3888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Fall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632" y="49789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Lecture #4</a:t>
            </a:r>
          </a:p>
        </p:txBody>
      </p:sp>
    </p:spTree>
    <p:extLst>
      <p:ext uri="{BB962C8B-B14F-4D97-AF65-F5344CB8AC3E}">
        <p14:creationId xmlns:p14="http://schemas.microsoft.com/office/powerpoint/2010/main" val="180984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89100"/>
            <a:ext cx="9144000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7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Isomorphous</a:t>
            </a:r>
            <a:r>
              <a:rPr lang="en-US" sz="4400" dirty="0"/>
              <a:t> replacement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1397" y="641685"/>
            <a:ext cx="8095129" cy="62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3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08883"/>
            <a:ext cx="9144000" cy="3004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65485"/>
            <a:ext cx="9144000" cy="24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6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7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Isomorphous</a:t>
            </a:r>
            <a:r>
              <a:rPr lang="en-US" sz="4400" dirty="0"/>
              <a:t> replacement method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0B43810D-022E-C846-AFA1-E5A5C087792B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1972457"/>
            <a:ext cx="8001000" cy="3200400"/>
            <a:chOff x="685800" y="3276600"/>
            <a:chExt cx="8001000" cy="320040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CC68BC0-701D-804B-9C01-6FAFB3CF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60841BE8-14FD-074E-9C6B-82744F97E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8B5EFF2B-C76B-724F-B796-1B8AEBCA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C48D93FB-A03E-314A-BCA2-444777987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11554A8-A409-F748-AE19-11C0B4304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BE281797-CE31-DF46-9BE7-C06DB547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B89C375E-1348-F745-B826-61996DF01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A1AB98EE-ECE2-C24F-BA4C-A4B2D6A1C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889E7D83-080F-5945-A6CD-BB16E6D48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34FD40E6-7FA7-6B47-85A6-C6EFED997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ECD40F-0485-3841-84D3-4D9ACF79F3A7}"/>
              </a:ext>
            </a:extLst>
          </p:cNvPr>
          <p:cNvGrpSpPr/>
          <p:nvPr/>
        </p:nvGrpSpPr>
        <p:grpSpPr>
          <a:xfrm>
            <a:off x="2208552" y="2128582"/>
            <a:ext cx="6762437" cy="1898793"/>
            <a:chOff x="684551" y="2763164"/>
            <a:chExt cx="6762437" cy="18987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B0CC0D-51B9-1C43-B338-7E2022C129B9}"/>
                </a:ext>
              </a:extLst>
            </p:cNvPr>
            <p:cNvSpPr/>
            <p:nvPr/>
          </p:nvSpPr>
          <p:spPr>
            <a:xfrm>
              <a:off x="684551" y="2788160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C4D15F-8FF3-1B44-89D3-E42331FF1CE5}"/>
                </a:ext>
              </a:extLst>
            </p:cNvPr>
            <p:cNvSpPr/>
            <p:nvPr/>
          </p:nvSpPr>
          <p:spPr>
            <a:xfrm>
              <a:off x="2330658" y="2763167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65A740-5260-4C4B-861A-8B4C03246D82}"/>
                </a:ext>
              </a:extLst>
            </p:cNvPr>
            <p:cNvSpPr/>
            <p:nvPr/>
          </p:nvSpPr>
          <p:spPr>
            <a:xfrm>
              <a:off x="3941788" y="2763166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B0EEF6-887F-4647-8B4B-CE0B3AD492A8}"/>
                </a:ext>
              </a:extLst>
            </p:cNvPr>
            <p:cNvSpPr/>
            <p:nvPr/>
          </p:nvSpPr>
          <p:spPr>
            <a:xfrm>
              <a:off x="5546985" y="2763165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2EDD02-6F50-6E4C-983B-20D5DC207F1A}"/>
                </a:ext>
              </a:extLst>
            </p:cNvPr>
            <p:cNvSpPr/>
            <p:nvPr/>
          </p:nvSpPr>
          <p:spPr>
            <a:xfrm>
              <a:off x="7147185" y="2763164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B89B19-C2D2-5749-83F3-07C403581D99}"/>
                </a:ext>
              </a:extLst>
            </p:cNvPr>
            <p:cNvSpPr/>
            <p:nvPr/>
          </p:nvSpPr>
          <p:spPr>
            <a:xfrm>
              <a:off x="684551" y="4382140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90A71A-3C4D-E740-BAC5-1B2DFAD3D26A}"/>
                </a:ext>
              </a:extLst>
            </p:cNvPr>
            <p:cNvSpPr/>
            <p:nvPr/>
          </p:nvSpPr>
          <p:spPr>
            <a:xfrm>
              <a:off x="2330658" y="4357147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20E9EA-FF2E-4041-97D8-2373AD91EDC3}"/>
                </a:ext>
              </a:extLst>
            </p:cNvPr>
            <p:cNvSpPr/>
            <p:nvPr/>
          </p:nvSpPr>
          <p:spPr>
            <a:xfrm>
              <a:off x="3941788" y="4357146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38876C-F46A-9C4E-AA84-A036EEFC8305}"/>
                </a:ext>
              </a:extLst>
            </p:cNvPr>
            <p:cNvSpPr/>
            <p:nvPr/>
          </p:nvSpPr>
          <p:spPr>
            <a:xfrm>
              <a:off x="5546985" y="4357145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586213-A28B-FD43-A3C4-A38DB5F6C764}"/>
                </a:ext>
              </a:extLst>
            </p:cNvPr>
            <p:cNvSpPr/>
            <p:nvPr/>
          </p:nvSpPr>
          <p:spPr>
            <a:xfrm>
              <a:off x="7147185" y="4357144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0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054" y="40105"/>
            <a:ext cx="8849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Determination of heavy atom positions from centric reflections (</a:t>
            </a:r>
            <a:r>
              <a:rPr lang="en-US" sz="3200" dirty="0" err="1"/>
              <a:t>centro</a:t>
            </a:r>
            <a:r>
              <a:rPr lang="en-US" sz="3200" dirty="0"/>
              <a:t>-symmetric projections)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491" y="1312210"/>
            <a:ext cx="6144575" cy="4105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6345" b="52038"/>
          <a:stretch/>
        </p:blipFill>
        <p:spPr>
          <a:xfrm>
            <a:off x="6094778" y="5514968"/>
            <a:ext cx="4573222" cy="1343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978" r="46345"/>
          <a:stretch/>
        </p:blipFill>
        <p:spPr>
          <a:xfrm>
            <a:off x="2018632" y="5417423"/>
            <a:ext cx="4573222" cy="12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2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2874"/>
            <a:ext cx="91440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6345" b="52038"/>
          <a:stretch/>
        </p:blipFill>
        <p:spPr>
          <a:xfrm>
            <a:off x="5707094" y="3269074"/>
            <a:ext cx="4573222" cy="1343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978" r="46345"/>
          <a:stretch/>
        </p:blipFill>
        <p:spPr>
          <a:xfrm>
            <a:off x="1630948" y="3171529"/>
            <a:ext cx="4573222" cy="1288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077" t="14868" r="21395" b="72430"/>
          <a:stretch/>
        </p:blipFill>
        <p:spPr>
          <a:xfrm>
            <a:off x="2672462" y="4957456"/>
            <a:ext cx="6069265" cy="871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8931" y="6001906"/>
            <a:ext cx="108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Scale!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419E3-509D-C046-86A1-809E3E603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660" y="5828631"/>
            <a:ext cx="6362220" cy="8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00101"/>
            <a:ext cx="9144000" cy="52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054" y="-44839"/>
            <a:ext cx="8849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Determination of heavy atom positions from acentric reflections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5427" y="911560"/>
            <a:ext cx="6487026" cy="59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9089"/>
            <a:ext cx="9144000" cy="5112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605918"/>
            <a:ext cx="9144000" cy="12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5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00101"/>
            <a:ext cx="9144000" cy="52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7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BD6A25-DA1C-324C-BDA4-CC2E85BA22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58453" y="5030453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63B0E5-6529-6C4A-BE24-C5F834DAFD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11647" y="3581859"/>
            <a:ext cx="2895600" cy="15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6A4FC9-09BC-F542-9707-98CE6BF0D6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58653" y="4954253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0" name="TextBox 3">
            <a:extLst>
              <a:ext uri="{FF2B5EF4-FFF2-40B4-BE49-F238E27FC236}">
                <a16:creationId xmlns:a16="http://schemas.microsoft.com/office/drawing/2014/main" id="{2487C017-F490-6545-AEF5-EA1E1C1C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099" y="107825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4000" dirty="0">
                <a:latin typeface="Calibri" panose="020F0502020204030204" pitchFamily="34" charset="0"/>
              </a:rPr>
              <a:t>Phase problem</a:t>
            </a: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2FD9AC94-0C93-434E-97AC-A7AE5F5D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1736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>
            <a:extLst>
              <a:ext uri="{FF2B5EF4-FFF2-40B4-BE49-F238E27FC236}">
                <a16:creationId xmlns:a16="http://schemas.microsoft.com/office/drawing/2014/main" id="{07E061F2-785F-3D44-9732-ED6B7AFDBB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10426"/>
          <a:stretch>
            <a:fillRect/>
          </a:stretch>
        </p:blipFill>
        <p:spPr bwMode="auto">
          <a:xfrm>
            <a:off x="3349053" y="2514267"/>
            <a:ext cx="57229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F7FA67-94EF-8441-B270-61B0791A2B2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58453" y="2134853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3A54A4-376C-3248-941D-A0CB8A5C1BE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0654" y="4573254"/>
            <a:ext cx="28956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2C3009-C9CE-4642-9F74-C9B988CD971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58453" y="3049253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0EF5C6-9D47-5949-BF05-A7D17F02C4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58653" y="2058653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38605F-2550-0840-A535-FB1A09B237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31247" y="4496259"/>
            <a:ext cx="2895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4DBE86-D502-3847-9354-457CC357B3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78253" y="4954253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7B7600-720F-6845-AEDC-F26DD7B19A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531447" y="3505659"/>
            <a:ext cx="2895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0CB36B-CA7C-A040-8AAE-153B7F7CA1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78253" y="2058653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03F46-09C8-1B4D-8646-E5B57129D0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58453" y="5944853"/>
            <a:ext cx="6019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2" name="TextBox 20">
            <a:extLst>
              <a:ext uri="{FF2B5EF4-FFF2-40B4-BE49-F238E27FC236}">
                <a16:creationId xmlns:a16="http://schemas.microsoft.com/office/drawing/2014/main" id="{BF119C52-669D-B646-B530-EB3ED16C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053" y="5941679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[0;0;0]</a:t>
            </a:r>
          </a:p>
        </p:txBody>
      </p:sp>
      <p:sp>
        <p:nvSpPr>
          <p:cNvPr id="34833" name="TextBox 23">
            <a:extLst>
              <a:ext uri="{FF2B5EF4-FFF2-40B4-BE49-F238E27FC236}">
                <a16:creationId xmlns:a16="http://schemas.microsoft.com/office/drawing/2014/main" id="{CE23A151-91AD-1747-8739-B79D6167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453" y="5789279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x</a:t>
            </a:r>
          </a:p>
        </p:txBody>
      </p:sp>
      <p:sp>
        <p:nvSpPr>
          <p:cNvPr id="34834" name="TextBox 24">
            <a:extLst>
              <a:ext uri="{FF2B5EF4-FFF2-40B4-BE49-F238E27FC236}">
                <a16:creationId xmlns:a16="http://schemas.microsoft.com/office/drawing/2014/main" id="{D2519791-6284-A047-85AF-D63D7623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653" y="296987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y</a:t>
            </a:r>
          </a:p>
        </p:txBody>
      </p:sp>
      <p:sp>
        <p:nvSpPr>
          <p:cNvPr id="34835" name="TextBox 25">
            <a:extLst>
              <a:ext uri="{FF2B5EF4-FFF2-40B4-BE49-F238E27FC236}">
                <a16:creationId xmlns:a16="http://schemas.microsoft.com/office/drawing/2014/main" id="{4FC0792E-224A-AE4B-9B95-4E672147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853" y="4646279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/>
              <a:t>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27B292-CF61-2243-93A2-5061463E93B7}"/>
              </a:ext>
            </a:extLst>
          </p:cNvPr>
          <p:cNvSpPr/>
          <p:nvPr/>
        </p:nvSpPr>
        <p:spPr>
          <a:xfrm>
            <a:off x="9611452" y="1077570"/>
            <a:ext cx="893896" cy="41033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80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69454"/>
            <a:ext cx="9144000" cy="3992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9410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Determination of protein phase angles</a:t>
            </a:r>
          </a:p>
        </p:txBody>
      </p:sp>
    </p:spTree>
    <p:extLst>
      <p:ext uri="{BB962C8B-B14F-4D97-AF65-F5344CB8AC3E}">
        <p14:creationId xmlns:p14="http://schemas.microsoft.com/office/powerpoint/2010/main" val="200927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22"/>
          <a:stretch/>
        </p:blipFill>
        <p:spPr>
          <a:xfrm>
            <a:off x="3822493" y="1"/>
            <a:ext cx="4638861" cy="53808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F2515D-2AB9-F54B-AB50-13DF2B1CB871}"/>
              </a:ext>
            </a:extLst>
          </p:cNvPr>
          <p:cNvGrpSpPr/>
          <p:nvPr/>
        </p:nvGrpSpPr>
        <p:grpSpPr>
          <a:xfrm>
            <a:off x="1524000" y="5867400"/>
            <a:ext cx="9144000" cy="857250"/>
            <a:chOff x="0" y="5867400"/>
            <a:chExt cx="9144000" cy="85725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F1D5582-47DA-6847-8547-9AB7B1081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67400"/>
              <a:ext cx="9144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49A096-851F-CE4D-9D1B-F1C92937CC6B}"/>
                </a:ext>
              </a:extLst>
            </p:cNvPr>
            <p:cNvSpPr/>
            <p:nvPr/>
          </p:nvSpPr>
          <p:spPr>
            <a:xfrm>
              <a:off x="8087452" y="6043233"/>
              <a:ext cx="893896" cy="41033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0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825500"/>
            <a:ext cx="5461000" cy="603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4419" y="1"/>
            <a:ext cx="7083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“lack of closure" 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2584" y="1453107"/>
            <a:ext cx="18318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Ideal: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4984" y="3656954"/>
            <a:ext cx="18318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 life:</a:t>
            </a:r>
          </a:p>
        </p:txBody>
      </p:sp>
    </p:spTree>
    <p:extLst>
      <p:ext uri="{BB962C8B-B14F-4D97-AF65-F5344CB8AC3E}">
        <p14:creationId xmlns:p14="http://schemas.microsoft.com/office/powerpoint/2010/main" val="240475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54419" y="1"/>
            <a:ext cx="7083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Phase probability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43575"/>
            <a:ext cx="3937000" cy="356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37645"/>
          <a:stretch/>
        </p:blipFill>
        <p:spPr>
          <a:xfrm>
            <a:off x="5370108" y="1337887"/>
            <a:ext cx="5297893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88" y="1620724"/>
            <a:ext cx="84709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38" y="5651875"/>
            <a:ext cx="2438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19" y="1"/>
            <a:ext cx="7083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Anomalous scattering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38" y="1953907"/>
            <a:ext cx="8432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19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889000"/>
            <a:ext cx="6210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2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505" y="1"/>
            <a:ext cx="7676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anomalous Patterson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45326"/>
            <a:ext cx="8369300" cy="2501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8150" y="2157580"/>
            <a:ext cx="5636150" cy="40296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8843" y="2780340"/>
            <a:ext cx="7412920" cy="40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4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1" y="0"/>
            <a:ext cx="673937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8154" y="5601081"/>
            <a:ext cx="4115564" cy="40296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3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>
            <a:extLst>
              <a:ext uri="{FF2B5EF4-FFF2-40B4-BE49-F238E27FC236}">
                <a16:creationId xmlns:a16="http://schemas.microsoft.com/office/drawing/2014/main" id="{DCC4705E-52E7-B04E-81A1-345BDD77AD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476" y="1066800"/>
            <a:ext cx="11267090" cy="3733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lv-LV" altLang="cs-CZ" sz="4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Molecular</a:t>
            </a:r>
            <a:r>
              <a:rPr lang="lv-LV" altLang="cs-CZ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lv-LV" altLang="cs-CZ" sz="4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replacement</a:t>
            </a:r>
            <a:endParaRPr lang="lv-LV" altLang="cs-CZ" sz="4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cs-CZ" sz="2800" dirty="0">
                <a:ea typeface="ＭＳ Ｐゴシック" panose="020B0600070205080204" pitchFamily="34" charset="-128"/>
              </a:rPr>
              <a:t>1. source of initial phases is a model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cs-CZ" sz="2800" dirty="0">
                <a:ea typeface="ＭＳ Ｐゴシック" panose="020B0600070205080204" pitchFamily="34" charset="-128"/>
              </a:rPr>
              <a:t>2. the model is oriented and positioned to obtain the best agreement with the x-ray data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cs-CZ" sz="2800" dirty="0">
                <a:ea typeface="ＭＳ Ｐゴシック" panose="020B0600070205080204" pitchFamily="34" charset="-128"/>
              </a:rPr>
              <a:t>3. phases are calculated from the model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cs-CZ" sz="2800" dirty="0">
                <a:ea typeface="ＭＳ Ｐゴシック" panose="020B0600070205080204" pitchFamily="34" charset="-128"/>
              </a:rPr>
              <a:t>4. The calculated phases are combined with the experimental data</a:t>
            </a:r>
            <a:endParaRPr lang="lv-LV" altLang="cs-CZ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cs-CZ" sz="2800" dirty="0">
              <a:ea typeface="ＭＳ Ｐゴシック" panose="020B0600070205080204" pitchFamily="34" charset="-128"/>
            </a:endParaRPr>
          </a:p>
        </p:txBody>
      </p:sp>
      <p:sp>
        <p:nvSpPr>
          <p:cNvPr id="67586" name="TextBox 4">
            <a:extLst>
              <a:ext uri="{FF2B5EF4-FFF2-40B4-BE49-F238E27FC236}">
                <a16:creationId xmlns:a16="http://schemas.microsoft.com/office/drawing/2014/main" id="{38AE2597-5E12-E348-96BB-F061A12E7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1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4000">
                <a:latin typeface="Calibri" panose="020F0502020204030204" pitchFamily="34" charset="0"/>
              </a:rPr>
              <a:t>Solving the phase problem by: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1E4D9231-9AB6-074C-809C-0A2DAB548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90" y="4374002"/>
            <a:ext cx="358616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A2EEE-E671-5141-BB8F-2E7FCB9EC5CA}"/>
              </a:ext>
            </a:extLst>
          </p:cNvPr>
          <p:cNvSpPr txBox="1"/>
          <p:nvPr/>
        </p:nvSpPr>
        <p:spPr>
          <a:xfrm>
            <a:off x="2028496" y="5710183"/>
            <a:ext cx="6090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M</a:t>
            </a:r>
            <a:r>
              <a:rPr lang="en-US" sz="2800" dirty="0"/>
              <a:t>olecular </a:t>
            </a:r>
            <a:r>
              <a:rPr lang="en-US" sz="2800" b="1" dirty="0"/>
              <a:t>R</a:t>
            </a:r>
            <a:r>
              <a:rPr lang="en-US" sz="2800" dirty="0"/>
              <a:t>eplacement was invented by</a:t>
            </a:r>
          </a:p>
          <a:p>
            <a:pPr>
              <a:defRPr/>
            </a:pPr>
            <a:r>
              <a:rPr lang="en-US" sz="2800" b="1" dirty="0"/>
              <a:t>M</a:t>
            </a:r>
            <a:r>
              <a:rPr lang="en-US" sz="2800" dirty="0"/>
              <a:t>ichael </a:t>
            </a:r>
            <a:r>
              <a:rPr lang="en-US" sz="2800" b="1" dirty="0" err="1"/>
              <a:t>R</a:t>
            </a:r>
            <a:r>
              <a:rPr lang="en-US" sz="2800" dirty="0" err="1"/>
              <a:t>ossmann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3974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>
            <a:extLst>
              <a:ext uri="{FF2B5EF4-FFF2-40B4-BE49-F238E27FC236}">
                <a16:creationId xmlns:a16="http://schemas.microsoft.com/office/drawing/2014/main" id="{15DF9D8E-B779-C648-930E-0A2661A29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537" y="1828800"/>
            <a:ext cx="11235559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4000" dirty="0">
                <a:ea typeface="ＭＳ Ｐゴシック" panose="020B0600070205080204" pitchFamily="34" charset="-128"/>
              </a:rPr>
              <a:t>Multiple/Single </a:t>
            </a:r>
            <a:r>
              <a:rPr lang="en-US" altLang="cs-CZ" sz="4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Isomorphous Replacement</a:t>
            </a:r>
            <a:r>
              <a:rPr lang="en-US" altLang="cs-CZ" sz="4000" dirty="0">
                <a:ea typeface="ＭＳ Ｐゴシック" panose="020B0600070205080204" pitchFamily="34" charset="-128"/>
              </a:rPr>
              <a:t> (MIR/SIR)</a:t>
            </a:r>
          </a:p>
          <a:p>
            <a:pPr eaLnBrk="1" hangingPunct="1"/>
            <a:r>
              <a:rPr lang="en-US" altLang="cs-CZ" sz="2800" dirty="0">
                <a:ea typeface="ＭＳ Ｐゴシック" panose="020B0600070205080204" pitchFamily="34" charset="-128"/>
              </a:rPr>
              <a:t>source of phases – intensity differences between data from native and derivative (heavy atom containing) crystals</a:t>
            </a:r>
          </a:p>
          <a:p>
            <a:pPr eaLnBrk="1" hangingPunct="1"/>
            <a:r>
              <a:rPr lang="en-US" altLang="cs-CZ" sz="2800" dirty="0">
                <a:ea typeface="ＭＳ Ｐゴシック" panose="020B0600070205080204" pitchFamily="34" charset="-128"/>
              </a:rPr>
              <a:t>Positions of heavy atoms identified from isomorphous difference Patterson maps</a:t>
            </a:r>
            <a:endParaRPr lang="en-GB" altLang="cs-CZ" sz="2800" dirty="0">
              <a:ea typeface="ＭＳ Ｐゴシック" panose="020B0600070205080204" pitchFamily="34" charset="-128"/>
            </a:endParaRPr>
          </a:p>
        </p:txBody>
      </p:sp>
      <p:sp>
        <p:nvSpPr>
          <p:cNvPr id="72706" name="TextBox 3">
            <a:extLst>
              <a:ext uri="{FF2B5EF4-FFF2-40B4-BE49-F238E27FC236}">
                <a16:creationId xmlns:a16="http://schemas.microsoft.com/office/drawing/2014/main" id="{CD8CFE2C-8AC4-F84F-8B14-9E8C2961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1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4000">
                <a:latin typeface="Calibri" panose="020F0502020204030204" pitchFamily="34" charset="0"/>
              </a:rPr>
              <a:t>Solving the phase problem by:</a:t>
            </a:r>
          </a:p>
        </p:txBody>
      </p:sp>
    </p:spTree>
    <p:extLst>
      <p:ext uri="{BB962C8B-B14F-4D97-AF65-F5344CB8AC3E}">
        <p14:creationId xmlns:p14="http://schemas.microsoft.com/office/powerpoint/2010/main" val="321493696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7029"/>
          </a:xfrm>
          <a:noFill/>
        </p:spPr>
        <p:txBody>
          <a:bodyPr/>
          <a:lstStyle/>
          <a:p>
            <a:r>
              <a:rPr lang="en-GB" dirty="0"/>
              <a:t>Molecular Replacement</a:t>
            </a:r>
          </a:p>
        </p:txBody>
      </p:sp>
      <p:pic>
        <p:nvPicPr>
          <p:cNvPr id="6" name="Picture 5" descr="pp_with_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5857" y="1674627"/>
            <a:ext cx="4022857" cy="1767619"/>
          </a:xfrm>
          <a:prstGeom prst="rect">
            <a:avLst/>
          </a:prstGeom>
        </p:spPr>
      </p:pic>
      <p:pic>
        <p:nvPicPr>
          <p:cNvPr id="7" name="Picture 6" descr="brick_with_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285" y="1646398"/>
            <a:ext cx="2727619" cy="1894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2753" y="123033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Known crystal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1956" y="1238419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New crystal 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6991" y="4425767"/>
            <a:ext cx="7518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Given:		• Crystal structure of a homologue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GB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• New X-ray data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Determine:	• The new crystal structure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60644" y="2607476"/>
            <a:ext cx="7761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0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MR Technique</a:t>
            </a:r>
          </a:p>
        </p:txBody>
      </p:sp>
      <p:pic>
        <p:nvPicPr>
          <p:cNvPr id="6" name="Picture 5" descr="pp_with_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5857" y="1324856"/>
            <a:ext cx="4022857" cy="1767619"/>
          </a:xfrm>
          <a:prstGeom prst="rect">
            <a:avLst/>
          </a:prstGeom>
        </p:spPr>
      </p:pic>
      <p:pic>
        <p:nvPicPr>
          <p:cNvPr id="7" name="Picture 6" descr="brick_with_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285" y="1296627"/>
            <a:ext cx="2727619" cy="189460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360644" y="2257705"/>
            <a:ext cx="7761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6859" y="3709743"/>
            <a:ext cx="86963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Method:	• 6-dimensional global optimisation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   – one 6-d search for each molecule in the AU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   </a:t>
            </a:r>
            <a:r>
              <a:rPr lang="en-GB" sz="16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   &gt;&gt; split further to orientation + translation searches = 3 + 3?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Required:	• Scoring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   – the match between the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  <a:r>
              <a:rPr lang="en-GB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and (incomplete) model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   – ideally: the highest score = the correct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1301" y="2647760"/>
            <a:ext cx="217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400" dirty="0">
                <a:solidFill>
                  <a:prstClr val="black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latin typeface="Calibri"/>
                <a:ea typeface="ＭＳ Ｐゴシック" charset="0"/>
                <a:cs typeface="ＭＳ Ｐゴシック" charset="0"/>
              </a:rPr>
              <a:t>Search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2753" y="77562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Known crystal structure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1956" y="783711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New crystal structure</a:t>
            </a:r>
          </a:p>
        </p:txBody>
      </p:sp>
    </p:spTree>
    <p:extLst>
      <p:ext uri="{BB962C8B-B14F-4D97-AF65-F5344CB8AC3E}">
        <p14:creationId xmlns:p14="http://schemas.microsoft.com/office/powerpoint/2010/main" val="3810783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1826303" y="1058689"/>
            <a:ext cx="80420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+mj-lt"/>
              </a:rPr>
              <a:t>First, consider the model Patterson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+mj-lt"/>
              </a:rPr>
              <a:t>We put the model in a large P1 box and calculate the Patterson from the structure factors of the model in the P1 box.</a:t>
            </a: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7142981" y="3235325"/>
            <a:ext cx="13284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1600">
                <a:latin typeface="Arial" charset="0"/>
              </a:rPr>
              <a:t>ROTATION?</a:t>
            </a:r>
            <a:endParaRPr lang="en-GB" sz="2000">
              <a:latin typeface="Arial" charset="0"/>
            </a:endParaRP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2283070" y="2805114"/>
            <a:ext cx="19212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model in large P1 box</a:t>
            </a:r>
          </a:p>
        </p:txBody>
      </p:sp>
      <p:sp>
        <p:nvSpPr>
          <p:cNvPr id="273424" name="Text Box 16"/>
          <p:cNvSpPr txBox="1">
            <a:spLocks noChangeArrowheads="1"/>
          </p:cNvSpPr>
          <p:nvPr/>
        </p:nvSpPr>
        <p:spPr bwMode="auto">
          <a:xfrm>
            <a:off x="2705100" y="5218113"/>
            <a:ext cx="14492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Arial" charset="0"/>
              </a:rPr>
              <a:t>Patterson of model in large P1 box</a:t>
            </a:r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8320454" y="3973514"/>
            <a:ext cx="13819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“search” model</a:t>
            </a:r>
          </a:p>
        </p:txBody>
      </p:sp>
      <p:sp>
        <p:nvSpPr>
          <p:cNvPr id="273426" name="Text Box 18"/>
          <p:cNvSpPr txBox="1">
            <a:spLocks noChangeArrowheads="1"/>
          </p:cNvSpPr>
          <p:nvPr/>
        </p:nvSpPr>
        <p:spPr bwMode="auto">
          <a:xfrm>
            <a:off x="8006861" y="5334002"/>
            <a:ext cx="17819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latin typeface="Times" charset="0"/>
              </a:rPr>
              <a:t>Clusters separated by P1 cell dimensions</a:t>
            </a:r>
          </a:p>
        </p:txBody>
      </p:sp>
      <p:grpSp>
        <p:nvGrpSpPr>
          <p:cNvPr id="273428" name="Group 20"/>
          <p:cNvGrpSpPr>
            <a:grpSpLocks/>
          </p:cNvGrpSpPr>
          <p:nvPr/>
        </p:nvGrpSpPr>
        <p:grpSpPr bwMode="auto">
          <a:xfrm>
            <a:off x="2715359" y="3794127"/>
            <a:ext cx="803031" cy="555625"/>
            <a:chOff x="876" y="3138"/>
            <a:chExt cx="549" cy="350"/>
          </a:xfrm>
        </p:grpSpPr>
        <p:sp>
          <p:nvSpPr>
            <p:cNvPr id="273429" name="Line 21"/>
            <p:cNvSpPr>
              <a:spLocks noChangeShapeType="1"/>
            </p:cNvSpPr>
            <p:nvPr/>
          </p:nvSpPr>
          <p:spPr bwMode="auto">
            <a:xfrm>
              <a:off x="908" y="3160"/>
              <a:ext cx="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0" name="Line 22"/>
            <p:cNvSpPr>
              <a:spLocks noChangeShapeType="1"/>
            </p:cNvSpPr>
            <p:nvPr/>
          </p:nvSpPr>
          <p:spPr bwMode="auto">
            <a:xfrm>
              <a:off x="1106" y="3168"/>
              <a:ext cx="156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1" name="Line 23"/>
            <p:cNvSpPr>
              <a:spLocks noChangeShapeType="1"/>
            </p:cNvSpPr>
            <p:nvPr/>
          </p:nvSpPr>
          <p:spPr bwMode="auto">
            <a:xfrm flipV="1">
              <a:off x="1264" y="3260"/>
              <a:ext cx="13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2" name="Line 24"/>
            <p:cNvSpPr>
              <a:spLocks noChangeShapeType="1"/>
            </p:cNvSpPr>
            <p:nvPr/>
          </p:nvSpPr>
          <p:spPr bwMode="auto">
            <a:xfrm flipV="1">
              <a:off x="1204" y="3310"/>
              <a:ext cx="44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3" name="Oval 25"/>
            <p:cNvSpPr>
              <a:spLocks noChangeArrowheads="1"/>
            </p:cNvSpPr>
            <p:nvPr/>
          </p:nvSpPr>
          <p:spPr bwMode="auto">
            <a:xfrm>
              <a:off x="876" y="3138"/>
              <a:ext cx="47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4" name="Oval 26"/>
            <p:cNvSpPr>
              <a:spLocks noChangeArrowheads="1"/>
            </p:cNvSpPr>
            <p:nvPr/>
          </p:nvSpPr>
          <p:spPr bwMode="auto">
            <a:xfrm>
              <a:off x="1076" y="3138"/>
              <a:ext cx="47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5" name="Oval 27"/>
            <p:cNvSpPr>
              <a:spLocks noChangeArrowheads="1"/>
            </p:cNvSpPr>
            <p:nvPr/>
          </p:nvSpPr>
          <p:spPr bwMode="auto">
            <a:xfrm>
              <a:off x="1230" y="3290"/>
              <a:ext cx="47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6" name="Oval 28"/>
            <p:cNvSpPr>
              <a:spLocks noChangeArrowheads="1"/>
            </p:cNvSpPr>
            <p:nvPr/>
          </p:nvSpPr>
          <p:spPr bwMode="auto">
            <a:xfrm>
              <a:off x="1378" y="3238"/>
              <a:ext cx="47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437" name="Oval 29"/>
            <p:cNvSpPr>
              <a:spLocks noChangeArrowheads="1"/>
            </p:cNvSpPr>
            <p:nvPr/>
          </p:nvSpPr>
          <p:spPr bwMode="auto">
            <a:xfrm>
              <a:off x="1176" y="3440"/>
              <a:ext cx="47" cy="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3438" name="Rectangle 30"/>
          <p:cNvSpPr>
            <a:spLocks noChangeArrowheads="1"/>
          </p:cNvSpPr>
          <p:nvPr/>
        </p:nvSpPr>
        <p:spPr bwMode="auto">
          <a:xfrm>
            <a:off x="2168770" y="3251200"/>
            <a:ext cx="2039815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3422" name="AutoShape 14"/>
          <p:cNvCxnSpPr>
            <a:cxnSpLocks noChangeShapeType="1"/>
          </p:cNvCxnSpPr>
          <p:nvPr/>
        </p:nvCxnSpPr>
        <p:spPr bwMode="auto">
          <a:xfrm rot="10800000" flipV="1">
            <a:off x="7848601" y="3568700"/>
            <a:ext cx="849923" cy="1790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73440" name="Group 32"/>
          <p:cNvGrpSpPr>
            <a:grpSpLocks/>
          </p:cNvGrpSpPr>
          <p:nvPr/>
        </p:nvGrpSpPr>
        <p:grpSpPr bwMode="auto">
          <a:xfrm>
            <a:off x="4384432" y="3806827"/>
            <a:ext cx="1764323" cy="1031875"/>
            <a:chOff x="1484" y="2718"/>
            <a:chExt cx="1053" cy="650"/>
          </a:xfrm>
        </p:grpSpPr>
        <p:grpSp>
          <p:nvGrpSpPr>
            <p:cNvPr id="273441" name="Group 33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73442" name="Line 34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43" name="Line 35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44" name="Line 36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45" name="Line 37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46" name="Oval 38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47" name="Oval 39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48" name="Oval 40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49" name="Oval 41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0" name="Oval 42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451" name="Group 43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73452" name="Line 44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3" name="Line 45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4" name="Line 46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5" name="Line 47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6" name="Oval 48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7" name="Oval 49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8" name="Oval 50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59" name="Oval 51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0" name="Oval 52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461" name="Group 53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73462" name="Line 54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3" name="Line 55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4" name="Line 56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5" name="Line 57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6" name="Oval 58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7" name="Oval 59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8" name="Oval 60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69" name="Oval 61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0" name="Oval 62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471" name="Group 63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73472" name="Line 64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3" name="Line 65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4" name="Line 66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5" name="Line 67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6" name="Oval 68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7" name="Oval 69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8" name="Oval 70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79" name="Oval 71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0" name="Oval 72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481" name="Group 73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73482" name="Line 74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3" name="Line 75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4" name="Line 76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5" name="Line 77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6" name="Oval 78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7" name="Oval 79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8" name="Oval 80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89" name="Oval 81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90" name="Oval 82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3491" name="Group 83"/>
          <p:cNvGrpSpPr>
            <a:grpSpLocks/>
          </p:cNvGrpSpPr>
          <p:nvPr/>
        </p:nvGrpSpPr>
        <p:grpSpPr bwMode="auto">
          <a:xfrm>
            <a:off x="6412524" y="3806827"/>
            <a:ext cx="1764323" cy="1031875"/>
            <a:chOff x="1484" y="2718"/>
            <a:chExt cx="1053" cy="650"/>
          </a:xfrm>
        </p:grpSpPr>
        <p:grpSp>
          <p:nvGrpSpPr>
            <p:cNvPr id="273492" name="Group 84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73493" name="Line 8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94" name="Line 8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95" name="Line 8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96" name="Line 8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97" name="Oval 8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98" name="Oval 9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499" name="Oval 9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0" name="Oval 9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1" name="Oval 9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02" name="Group 94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73503" name="Line 9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4" name="Line 9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5" name="Line 9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6" name="Line 9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7" name="Oval 9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8" name="Oval 10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09" name="Oval 10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0" name="Oval 10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1" name="Oval 10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12" name="Group 104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73513" name="Line 10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4" name="Line 10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5" name="Line 10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6" name="Line 10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7" name="Oval 10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8" name="Oval 11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19" name="Oval 11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0" name="Oval 11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1" name="Oval 11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22" name="Group 114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73523" name="Line 11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4" name="Line 11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5" name="Line 11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6" name="Line 11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7" name="Oval 11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8" name="Oval 12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29" name="Oval 12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0" name="Oval 12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1" name="Oval 12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32" name="Group 124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73533" name="Line 12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4" name="Line 12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5" name="Line 12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6" name="Line 12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7" name="Oval 12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8" name="Oval 13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39" name="Oval 13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40" name="Oval 13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41" name="Oval 13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3542" name="Group 134"/>
          <p:cNvGrpSpPr>
            <a:grpSpLocks/>
          </p:cNvGrpSpPr>
          <p:nvPr/>
        </p:nvGrpSpPr>
        <p:grpSpPr bwMode="auto">
          <a:xfrm>
            <a:off x="4384432" y="5419727"/>
            <a:ext cx="1764323" cy="1031875"/>
            <a:chOff x="1484" y="2718"/>
            <a:chExt cx="1053" cy="650"/>
          </a:xfrm>
        </p:grpSpPr>
        <p:grpSp>
          <p:nvGrpSpPr>
            <p:cNvPr id="273543" name="Group 135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73544" name="Line 13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45" name="Line 13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46" name="Line 13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47" name="Line 13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48" name="Oval 14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49" name="Oval 14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0" name="Oval 14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1" name="Oval 14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2" name="Oval 14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53" name="Group 145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73554" name="Line 14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5" name="Line 14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6" name="Line 14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7" name="Line 14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8" name="Oval 15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59" name="Oval 15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0" name="Oval 15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1" name="Oval 15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2" name="Oval 15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63" name="Group 155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73564" name="Line 15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5" name="Line 15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6" name="Line 15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7" name="Line 15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8" name="Oval 16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69" name="Oval 16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0" name="Oval 16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1" name="Oval 16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2" name="Oval 16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73" name="Group 165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73574" name="Line 16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5" name="Line 16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6" name="Line 16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7" name="Line 16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8" name="Oval 17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79" name="Oval 17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0" name="Oval 17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1" name="Oval 17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2" name="Oval 17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583" name="Group 175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73584" name="Line 17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5" name="Line 17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6" name="Line 17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7" name="Line 17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8" name="Oval 18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89" name="Oval 18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90" name="Oval 18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91" name="Oval 18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92" name="Oval 18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3593" name="Group 185"/>
          <p:cNvGrpSpPr>
            <a:grpSpLocks/>
          </p:cNvGrpSpPr>
          <p:nvPr/>
        </p:nvGrpSpPr>
        <p:grpSpPr bwMode="auto">
          <a:xfrm>
            <a:off x="6412524" y="5419727"/>
            <a:ext cx="1764323" cy="1031875"/>
            <a:chOff x="1484" y="2718"/>
            <a:chExt cx="1053" cy="650"/>
          </a:xfrm>
        </p:grpSpPr>
        <p:grpSp>
          <p:nvGrpSpPr>
            <p:cNvPr id="273594" name="Group 186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73595" name="Line 18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96" name="Line 18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97" name="Line 18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98" name="Line 19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599" name="Oval 19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0" name="Oval 19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1" name="Oval 19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2" name="Oval 19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3" name="Oval 19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604" name="Group 196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73605" name="Line 19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6" name="Line 19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7" name="Line 19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8" name="Line 20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09" name="Oval 20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0" name="Oval 20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1" name="Oval 20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2" name="Oval 20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3" name="Oval 20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614" name="Group 206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73615" name="Line 20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6" name="Line 20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7" name="Line 20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8" name="Line 21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19" name="Oval 21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0" name="Oval 21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1" name="Oval 21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2" name="Oval 21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3" name="Oval 21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624" name="Group 216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73625" name="Line 21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6" name="Line 21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7" name="Line 21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8" name="Line 22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29" name="Oval 22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0" name="Oval 22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1" name="Oval 22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2" name="Oval 22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3" name="Oval 22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3634" name="Group 226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73635" name="Line 22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6" name="Line 22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7" name="Line 22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8" name="Line 23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39" name="Oval 23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40" name="Oval 23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41" name="Oval 23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42" name="Oval 23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643" name="Oval 23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3644" name="Group 236"/>
          <p:cNvGrpSpPr>
            <a:grpSpLocks/>
          </p:cNvGrpSpPr>
          <p:nvPr/>
        </p:nvGrpSpPr>
        <p:grpSpPr bwMode="auto">
          <a:xfrm>
            <a:off x="8587154" y="3121027"/>
            <a:ext cx="805962" cy="555625"/>
            <a:chOff x="876" y="3138"/>
            <a:chExt cx="549" cy="350"/>
          </a:xfrm>
        </p:grpSpPr>
        <p:sp>
          <p:nvSpPr>
            <p:cNvPr id="273645" name="Line 237"/>
            <p:cNvSpPr>
              <a:spLocks noChangeShapeType="1"/>
            </p:cNvSpPr>
            <p:nvPr/>
          </p:nvSpPr>
          <p:spPr bwMode="auto">
            <a:xfrm>
              <a:off x="908" y="3160"/>
              <a:ext cx="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46" name="Line 238"/>
            <p:cNvSpPr>
              <a:spLocks noChangeShapeType="1"/>
            </p:cNvSpPr>
            <p:nvPr/>
          </p:nvSpPr>
          <p:spPr bwMode="auto">
            <a:xfrm>
              <a:off x="1106" y="3168"/>
              <a:ext cx="156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47" name="Line 239"/>
            <p:cNvSpPr>
              <a:spLocks noChangeShapeType="1"/>
            </p:cNvSpPr>
            <p:nvPr/>
          </p:nvSpPr>
          <p:spPr bwMode="auto">
            <a:xfrm flipV="1">
              <a:off x="1264" y="3260"/>
              <a:ext cx="13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48" name="Line 240"/>
            <p:cNvSpPr>
              <a:spLocks noChangeShapeType="1"/>
            </p:cNvSpPr>
            <p:nvPr/>
          </p:nvSpPr>
          <p:spPr bwMode="auto">
            <a:xfrm flipV="1">
              <a:off x="1204" y="3310"/>
              <a:ext cx="44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49" name="Oval 241"/>
            <p:cNvSpPr>
              <a:spLocks noChangeArrowheads="1"/>
            </p:cNvSpPr>
            <p:nvPr/>
          </p:nvSpPr>
          <p:spPr bwMode="auto">
            <a:xfrm>
              <a:off x="876" y="3138"/>
              <a:ext cx="47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50" name="Oval 242"/>
            <p:cNvSpPr>
              <a:spLocks noChangeArrowheads="1"/>
            </p:cNvSpPr>
            <p:nvPr/>
          </p:nvSpPr>
          <p:spPr bwMode="auto">
            <a:xfrm>
              <a:off x="1076" y="3138"/>
              <a:ext cx="47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51" name="Oval 243"/>
            <p:cNvSpPr>
              <a:spLocks noChangeArrowheads="1"/>
            </p:cNvSpPr>
            <p:nvPr/>
          </p:nvSpPr>
          <p:spPr bwMode="auto">
            <a:xfrm>
              <a:off x="1230" y="3290"/>
              <a:ext cx="47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52" name="Oval 244"/>
            <p:cNvSpPr>
              <a:spLocks noChangeArrowheads="1"/>
            </p:cNvSpPr>
            <p:nvPr/>
          </p:nvSpPr>
          <p:spPr bwMode="auto">
            <a:xfrm>
              <a:off x="1378" y="3238"/>
              <a:ext cx="47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653" name="Oval 245"/>
            <p:cNvSpPr>
              <a:spLocks noChangeArrowheads="1"/>
            </p:cNvSpPr>
            <p:nvPr/>
          </p:nvSpPr>
          <p:spPr bwMode="auto">
            <a:xfrm>
              <a:off x="1176" y="3440"/>
              <a:ext cx="47" cy="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73654" name="AutoShape 246"/>
          <p:cNvCxnSpPr>
            <a:cxnSpLocks noChangeShapeType="1"/>
            <a:stCxn id="273438" idx="2"/>
          </p:cNvCxnSpPr>
          <p:nvPr/>
        </p:nvCxnSpPr>
        <p:spPr bwMode="auto">
          <a:xfrm rot="16200000" flipH="1">
            <a:off x="3404577" y="4648200"/>
            <a:ext cx="711200" cy="11430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3656" name="Rectangle 248"/>
          <p:cNvSpPr>
            <a:spLocks noChangeArrowheads="1"/>
          </p:cNvSpPr>
          <p:nvPr/>
        </p:nvSpPr>
        <p:spPr bwMode="auto">
          <a:xfrm>
            <a:off x="5263663" y="4318000"/>
            <a:ext cx="2039815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Rectangle 2">
            <a:extLst>
              <a:ext uri="{FF2B5EF4-FFF2-40B4-BE49-F238E27FC236}">
                <a16:creationId xmlns:a16="http://schemas.microsoft.com/office/drawing/2014/main" id="{E3FEDB19-D07A-FA4D-9F9D-6204416ED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128299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GB" i="0" dirty="0"/>
              <a:t>ROTATION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2420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699" y="128299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GB" i="0" dirty="0"/>
              <a:t>ROTATION FUNCTION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1614134" y="864900"/>
            <a:ext cx="89637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The </a:t>
            </a:r>
            <a:r>
              <a:rPr lang="en-GB" sz="2000" i="1" dirty="0">
                <a:latin typeface="+mj-lt"/>
              </a:rPr>
              <a:t>Patterson</a:t>
            </a:r>
            <a:r>
              <a:rPr lang="en-GB" sz="2000" dirty="0">
                <a:latin typeface="+mj-lt"/>
              </a:rPr>
              <a:t> of our unknown structure contains self-vectors and cross-vectors, but because the cell was large, the self-vectors and cross vectors are well separated from one another.</a:t>
            </a:r>
          </a:p>
        </p:txBody>
      </p:sp>
      <p:sp>
        <p:nvSpPr>
          <p:cNvPr id="268939" name="Line 651"/>
          <p:cNvSpPr>
            <a:spLocks noChangeShapeType="1"/>
          </p:cNvSpPr>
          <p:nvPr/>
        </p:nvSpPr>
        <p:spPr bwMode="auto">
          <a:xfrm>
            <a:off x="4384431" y="3873500"/>
            <a:ext cx="410308" cy="3683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40" name="Text Box 652"/>
          <p:cNvSpPr txBox="1">
            <a:spLocks noChangeArrowheads="1"/>
          </p:cNvSpPr>
          <p:nvPr/>
        </p:nvSpPr>
        <p:spPr bwMode="auto">
          <a:xfrm>
            <a:off x="3232639" y="3884613"/>
            <a:ext cx="1353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CC6600"/>
                </a:solidFill>
                <a:latin typeface="Arial" charset="0"/>
              </a:rPr>
              <a:t>self vector</a:t>
            </a:r>
            <a:endParaRPr lang="en-GB" sz="2000">
              <a:latin typeface="Times" charset="0"/>
            </a:endParaRPr>
          </a:p>
        </p:txBody>
      </p:sp>
      <p:sp>
        <p:nvSpPr>
          <p:cNvPr id="268941" name="Text Box 653"/>
          <p:cNvSpPr txBox="1">
            <a:spLocks noChangeArrowheads="1"/>
          </p:cNvSpPr>
          <p:nvPr/>
        </p:nvSpPr>
        <p:spPr bwMode="auto">
          <a:xfrm>
            <a:off x="3197469" y="4532314"/>
            <a:ext cx="14946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Arial" charset="0"/>
              </a:rPr>
              <a:t>cross vector</a:t>
            </a:r>
            <a:endParaRPr lang="en-GB" sz="2000">
              <a:latin typeface="Times" charset="0"/>
            </a:endParaRPr>
          </a:p>
        </p:txBody>
      </p:sp>
      <p:sp>
        <p:nvSpPr>
          <p:cNvPr id="268942" name="Line 654"/>
          <p:cNvSpPr>
            <a:spLocks noChangeShapeType="1"/>
          </p:cNvSpPr>
          <p:nvPr/>
        </p:nvSpPr>
        <p:spPr bwMode="auto">
          <a:xfrm flipH="1">
            <a:off x="4700955" y="4343400"/>
            <a:ext cx="140677" cy="673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8943" name="Group 655"/>
          <p:cNvGrpSpPr>
            <a:grpSpLocks/>
          </p:cNvGrpSpPr>
          <p:nvPr/>
        </p:nvGrpSpPr>
        <p:grpSpPr bwMode="auto">
          <a:xfrm>
            <a:off x="4317024" y="3425827"/>
            <a:ext cx="3792415" cy="2644775"/>
            <a:chOff x="1922" y="2174"/>
            <a:chExt cx="2588" cy="1666"/>
          </a:xfrm>
        </p:grpSpPr>
        <p:sp>
          <p:nvSpPr>
            <p:cNvPr id="268944" name="Line 656"/>
            <p:cNvSpPr>
              <a:spLocks noChangeShapeType="1"/>
            </p:cNvSpPr>
            <p:nvPr/>
          </p:nvSpPr>
          <p:spPr bwMode="auto">
            <a:xfrm>
              <a:off x="2414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45" name="Line 657"/>
            <p:cNvSpPr>
              <a:spLocks noChangeShapeType="1"/>
            </p:cNvSpPr>
            <p:nvPr/>
          </p:nvSpPr>
          <p:spPr bwMode="auto">
            <a:xfrm flipV="1">
              <a:off x="2594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46" name="Line 658"/>
            <p:cNvSpPr>
              <a:spLocks noChangeShapeType="1"/>
            </p:cNvSpPr>
            <p:nvPr/>
          </p:nvSpPr>
          <p:spPr bwMode="auto">
            <a:xfrm flipV="1">
              <a:off x="2526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47" name="Oval 659"/>
            <p:cNvSpPr>
              <a:spLocks noChangeArrowheads="1"/>
            </p:cNvSpPr>
            <p:nvPr/>
          </p:nvSpPr>
          <p:spPr bwMode="auto">
            <a:xfrm>
              <a:off x="2151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48" name="Oval 660"/>
            <p:cNvSpPr>
              <a:spLocks noChangeArrowheads="1"/>
            </p:cNvSpPr>
            <p:nvPr/>
          </p:nvSpPr>
          <p:spPr bwMode="auto">
            <a:xfrm>
              <a:off x="2379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49" name="Oval 661"/>
            <p:cNvSpPr>
              <a:spLocks noChangeArrowheads="1"/>
            </p:cNvSpPr>
            <p:nvPr/>
          </p:nvSpPr>
          <p:spPr bwMode="auto">
            <a:xfrm>
              <a:off x="2555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0" name="Oval 662"/>
            <p:cNvSpPr>
              <a:spLocks noChangeArrowheads="1"/>
            </p:cNvSpPr>
            <p:nvPr/>
          </p:nvSpPr>
          <p:spPr bwMode="auto">
            <a:xfrm>
              <a:off x="2724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1" name="Oval 663"/>
            <p:cNvSpPr>
              <a:spLocks noChangeArrowheads="1"/>
            </p:cNvSpPr>
            <p:nvPr/>
          </p:nvSpPr>
          <p:spPr bwMode="auto">
            <a:xfrm>
              <a:off x="2494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2" name="Line 664"/>
            <p:cNvSpPr>
              <a:spLocks noChangeShapeType="1"/>
            </p:cNvSpPr>
            <p:nvPr/>
          </p:nvSpPr>
          <p:spPr bwMode="auto">
            <a:xfrm>
              <a:off x="2761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3" name="Line 665"/>
            <p:cNvSpPr>
              <a:spLocks noChangeShapeType="1"/>
            </p:cNvSpPr>
            <p:nvPr/>
          </p:nvSpPr>
          <p:spPr bwMode="auto">
            <a:xfrm flipV="1">
              <a:off x="2942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4" name="Oval 666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5" name="Oval 667"/>
            <p:cNvSpPr>
              <a:spLocks noChangeArrowheads="1"/>
            </p:cNvSpPr>
            <p:nvPr/>
          </p:nvSpPr>
          <p:spPr bwMode="auto">
            <a:xfrm>
              <a:off x="2727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6" name="Oval 668"/>
            <p:cNvSpPr>
              <a:spLocks noChangeArrowheads="1"/>
            </p:cNvSpPr>
            <p:nvPr/>
          </p:nvSpPr>
          <p:spPr bwMode="auto">
            <a:xfrm>
              <a:off x="2903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7" name="Oval 669"/>
            <p:cNvSpPr>
              <a:spLocks noChangeArrowheads="1"/>
            </p:cNvSpPr>
            <p:nvPr/>
          </p:nvSpPr>
          <p:spPr bwMode="auto">
            <a:xfrm>
              <a:off x="3072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8" name="Oval 670"/>
            <p:cNvSpPr>
              <a:spLocks noChangeArrowheads="1"/>
            </p:cNvSpPr>
            <p:nvPr/>
          </p:nvSpPr>
          <p:spPr bwMode="auto">
            <a:xfrm>
              <a:off x="2841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9" name="Line 671"/>
            <p:cNvSpPr>
              <a:spLocks noChangeShapeType="1"/>
            </p:cNvSpPr>
            <p:nvPr/>
          </p:nvSpPr>
          <p:spPr bwMode="auto">
            <a:xfrm>
              <a:off x="2185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0" name="Line 672"/>
            <p:cNvSpPr>
              <a:spLocks noChangeShapeType="1"/>
            </p:cNvSpPr>
            <p:nvPr/>
          </p:nvSpPr>
          <p:spPr bwMode="auto">
            <a:xfrm flipV="1">
              <a:off x="2366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1" name="Line 673"/>
            <p:cNvSpPr>
              <a:spLocks noChangeShapeType="1"/>
            </p:cNvSpPr>
            <p:nvPr/>
          </p:nvSpPr>
          <p:spPr bwMode="auto">
            <a:xfrm flipV="1">
              <a:off x="2297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2" name="Oval 674"/>
            <p:cNvSpPr>
              <a:spLocks noChangeArrowheads="1"/>
            </p:cNvSpPr>
            <p:nvPr/>
          </p:nvSpPr>
          <p:spPr bwMode="auto">
            <a:xfrm>
              <a:off x="1922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3" name="Oval 675"/>
            <p:cNvSpPr>
              <a:spLocks noChangeArrowheads="1"/>
            </p:cNvSpPr>
            <p:nvPr/>
          </p:nvSpPr>
          <p:spPr bwMode="auto">
            <a:xfrm>
              <a:off x="2151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4" name="Oval 676"/>
            <p:cNvSpPr>
              <a:spLocks noChangeArrowheads="1"/>
            </p:cNvSpPr>
            <p:nvPr/>
          </p:nvSpPr>
          <p:spPr bwMode="auto">
            <a:xfrm>
              <a:off x="2327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5" name="Oval 677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6" name="Oval 678"/>
            <p:cNvSpPr>
              <a:spLocks noChangeArrowheads="1"/>
            </p:cNvSpPr>
            <p:nvPr/>
          </p:nvSpPr>
          <p:spPr bwMode="auto">
            <a:xfrm>
              <a:off x="2265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7" name="Line 679"/>
            <p:cNvSpPr>
              <a:spLocks noChangeShapeType="1"/>
            </p:cNvSpPr>
            <p:nvPr/>
          </p:nvSpPr>
          <p:spPr bwMode="auto">
            <a:xfrm>
              <a:off x="2354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8" name="Line 680"/>
            <p:cNvSpPr>
              <a:spLocks noChangeShapeType="1"/>
            </p:cNvSpPr>
            <p:nvPr/>
          </p:nvSpPr>
          <p:spPr bwMode="auto">
            <a:xfrm flipV="1">
              <a:off x="2535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9" name="Line 681"/>
            <p:cNvSpPr>
              <a:spLocks noChangeShapeType="1"/>
            </p:cNvSpPr>
            <p:nvPr/>
          </p:nvSpPr>
          <p:spPr bwMode="auto">
            <a:xfrm flipV="1">
              <a:off x="2466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0" name="Oval 682"/>
            <p:cNvSpPr>
              <a:spLocks noChangeArrowheads="1"/>
            </p:cNvSpPr>
            <p:nvPr/>
          </p:nvSpPr>
          <p:spPr bwMode="auto">
            <a:xfrm>
              <a:off x="2091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1" name="Oval 683"/>
            <p:cNvSpPr>
              <a:spLocks noChangeArrowheads="1"/>
            </p:cNvSpPr>
            <p:nvPr/>
          </p:nvSpPr>
          <p:spPr bwMode="auto">
            <a:xfrm>
              <a:off x="2320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2" name="Oval 684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3" name="Oval 685"/>
            <p:cNvSpPr>
              <a:spLocks noChangeArrowheads="1"/>
            </p:cNvSpPr>
            <p:nvPr/>
          </p:nvSpPr>
          <p:spPr bwMode="auto">
            <a:xfrm>
              <a:off x="2665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4" name="Oval 686"/>
            <p:cNvSpPr>
              <a:spLocks noChangeArrowheads="1"/>
            </p:cNvSpPr>
            <p:nvPr/>
          </p:nvSpPr>
          <p:spPr bwMode="auto">
            <a:xfrm>
              <a:off x="2434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5" name="Line 687"/>
            <p:cNvSpPr>
              <a:spLocks noChangeShapeType="1"/>
            </p:cNvSpPr>
            <p:nvPr/>
          </p:nvSpPr>
          <p:spPr bwMode="auto">
            <a:xfrm>
              <a:off x="2533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6" name="Line 688"/>
            <p:cNvSpPr>
              <a:spLocks noChangeShapeType="1"/>
            </p:cNvSpPr>
            <p:nvPr/>
          </p:nvSpPr>
          <p:spPr bwMode="auto">
            <a:xfrm flipV="1">
              <a:off x="2713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7" name="Line 689"/>
            <p:cNvSpPr>
              <a:spLocks noChangeShapeType="1"/>
            </p:cNvSpPr>
            <p:nvPr/>
          </p:nvSpPr>
          <p:spPr bwMode="auto">
            <a:xfrm flipV="1">
              <a:off x="2645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8" name="Oval 690"/>
            <p:cNvSpPr>
              <a:spLocks noChangeArrowheads="1"/>
            </p:cNvSpPr>
            <p:nvPr/>
          </p:nvSpPr>
          <p:spPr bwMode="auto">
            <a:xfrm>
              <a:off x="227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9" name="Oval 691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0" name="Oval 692"/>
            <p:cNvSpPr>
              <a:spLocks noChangeArrowheads="1"/>
            </p:cNvSpPr>
            <p:nvPr/>
          </p:nvSpPr>
          <p:spPr bwMode="auto">
            <a:xfrm>
              <a:off x="2674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1" name="Oval 693"/>
            <p:cNvSpPr>
              <a:spLocks noChangeArrowheads="1"/>
            </p:cNvSpPr>
            <p:nvPr/>
          </p:nvSpPr>
          <p:spPr bwMode="auto">
            <a:xfrm>
              <a:off x="2843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2" name="Oval 694"/>
            <p:cNvSpPr>
              <a:spLocks noChangeArrowheads="1"/>
            </p:cNvSpPr>
            <p:nvPr/>
          </p:nvSpPr>
          <p:spPr bwMode="auto">
            <a:xfrm>
              <a:off x="2613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3" name="Line 695"/>
            <p:cNvSpPr>
              <a:spLocks noChangeShapeType="1"/>
            </p:cNvSpPr>
            <p:nvPr/>
          </p:nvSpPr>
          <p:spPr bwMode="auto">
            <a:xfrm>
              <a:off x="3798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4" name="Line 696"/>
            <p:cNvSpPr>
              <a:spLocks noChangeShapeType="1"/>
            </p:cNvSpPr>
            <p:nvPr/>
          </p:nvSpPr>
          <p:spPr bwMode="auto">
            <a:xfrm flipV="1">
              <a:off x="3978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5" name="Line 697"/>
            <p:cNvSpPr>
              <a:spLocks noChangeShapeType="1"/>
            </p:cNvSpPr>
            <p:nvPr/>
          </p:nvSpPr>
          <p:spPr bwMode="auto">
            <a:xfrm flipV="1">
              <a:off x="3910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6" name="Oval 698"/>
            <p:cNvSpPr>
              <a:spLocks noChangeArrowheads="1"/>
            </p:cNvSpPr>
            <p:nvPr/>
          </p:nvSpPr>
          <p:spPr bwMode="auto">
            <a:xfrm>
              <a:off x="3535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7" name="Oval 699"/>
            <p:cNvSpPr>
              <a:spLocks noChangeArrowheads="1"/>
            </p:cNvSpPr>
            <p:nvPr/>
          </p:nvSpPr>
          <p:spPr bwMode="auto">
            <a:xfrm>
              <a:off x="3763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8" name="Oval 700"/>
            <p:cNvSpPr>
              <a:spLocks noChangeArrowheads="1"/>
            </p:cNvSpPr>
            <p:nvPr/>
          </p:nvSpPr>
          <p:spPr bwMode="auto">
            <a:xfrm>
              <a:off x="3939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9" name="Oval 701"/>
            <p:cNvSpPr>
              <a:spLocks noChangeArrowheads="1"/>
            </p:cNvSpPr>
            <p:nvPr/>
          </p:nvSpPr>
          <p:spPr bwMode="auto">
            <a:xfrm>
              <a:off x="4108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0" name="Oval 702"/>
            <p:cNvSpPr>
              <a:spLocks noChangeArrowheads="1"/>
            </p:cNvSpPr>
            <p:nvPr/>
          </p:nvSpPr>
          <p:spPr bwMode="auto">
            <a:xfrm>
              <a:off x="3878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1" name="Line 703"/>
            <p:cNvSpPr>
              <a:spLocks noChangeShapeType="1"/>
            </p:cNvSpPr>
            <p:nvPr/>
          </p:nvSpPr>
          <p:spPr bwMode="auto">
            <a:xfrm>
              <a:off x="4145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2" name="Line 704"/>
            <p:cNvSpPr>
              <a:spLocks noChangeShapeType="1"/>
            </p:cNvSpPr>
            <p:nvPr/>
          </p:nvSpPr>
          <p:spPr bwMode="auto">
            <a:xfrm flipV="1">
              <a:off x="4326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3" name="Line 705"/>
            <p:cNvSpPr>
              <a:spLocks noChangeShapeType="1"/>
            </p:cNvSpPr>
            <p:nvPr/>
          </p:nvSpPr>
          <p:spPr bwMode="auto">
            <a:xfrm flipV="1">
              <a:off x="4257" y="26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4" name="Oval 706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5" name="Oval 707"/>
            <p:cNvSpPr>
              <a:spLocks noChangeArrowheads="1"/>
            </p:cNvSpPr>
            <p:nvPr/>
          </p:nvSpPr>
          <p:spPr bwMode="auto">
            <a:xfrm>
              <a:off x="4111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6" name="Oval 708"/>
            <p:cNvSpPr>
              <a:spLocks noChangeArrowheads="1"/>
            </p:cNvSpPr>
            <p:nvPr/>
          </p:nvSpPr>
          <p:spPr bwMode="auto">
            <a:xfrm>
              <a:off x="4287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7" name="Oval 709"/>
            <p:cNvSpPr>
              <a:spLocks noChangeArrowheads="1"/>
            </p:cNvSpPr>
            <p:nvPr/>
          </p:nvSpPr>
          <p:spPr bwMode="auto">
            <a:xfrm>
              <a:off x="4456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8" name="Oval 710"/>
            <p:cNvSpPr>
              <a:spLocks noChangeArrowheads="1"/>
            </p:cNvSpPr>
            <p:nvPr/>
          </p:nvSpPr>
          <p:spPr bwMode="auto">
            <a:xfrm>
              <a:off x="4225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9" name="Line 711"/>
            <p:cNvSpPr>
              <a:spLocks noChangeShapeType="1"/>
            </p:cNvSpPr>
            <p:nvPr/>
          </p:nvSpPr>
          <p:spPr bwMode="auto">
            <a:xfrm>
              <a:off x="3569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0" name="Line 712"/>
            <p:cNvSpPr>
              <a:spLocks noChangeShapeType="1"/>
            </p:cNvSpPr>
            <p:nvPr/>
          </p:nvSpPr>
          <p:spPr bwMode="auto">
            <a:xfrm flipV="1">
              <a:off x="3750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1" name="Line 713"/>
            <p:cNvSpPr>
              <a:spLocks noChangeShapeType="1"/>
            </p:cNvSpPr>
            <p:nvPr/>
          </p:nvSpPr>
          <p:spPr bwMode="auto">
            <a:xfrm flipV="1">
              <a:off x="3681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2" name="Oval 714"/>
            <p:cNvSpPr>
              <a:spLocks noChangeArrowheads="1"/>
            </p:cNvSpPr>
            <p:nvPr/>
          </p:nvSpPr>
          <p:spPr bwMode="auto">
            <a:xfrm>
              <a:off x="3306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3" name="Oval 715"/>
            <p:cNvSpPr>
              <a:spLocks noChangeArrowheads="1"/>
            </p:cNvSpPr>
            <p:nvPr/>
          </p:nvSpPr>
          <p:spPr bwMode="auto">
            <a:xfrm>
              <a:off x="3535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4" name="Oval 716"/>
            <p:cNvSpPr>
              <a:spLocks noChangeArrowheads="1"/>
            </p:cNvSpPr>
            <p:nvPr/>
          </p:nvSpPr>
          <p:spPr bwMode="auto">
            <a:xfrm>
              <a:off x="3711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5" name="Oval 717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6" name="Oval 718"/>
            <p:cNvSpPr>
              <a:spLocks noChangeArrowheads="1"/>
            </p:cNvSpPr>
            <p:nvPr/>
          </p:nvSpPr>
          <p:spPr bwMode="auto">
            <a:xfrm>
              <a:off x="3649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7" name="Line 719"/>
            <p:cNvSpPr>
              <a:spLocks noChangeShapeType="1"/>
            </p:cNvSpPr>
            <p:nvPr/>
          </p:nvSpPr>
          <p:spPr bwMode="auto">
            <a:xfrm>
              <a:off x="3738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8" name="Line 720"/>
            <p:cNvSpPr>
              <a:spLocks noChangeShapeType="1"/>
            </p:cNvSpPr>
            <p:nvPr/>
          </p:nvSpPr>
          <p:spPr bwMode="auto">
            <a:xfrm flipV="1">
              <a:off x="3919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9" name="Line 721"/>
            <p:cNvSpPr>
              <a:spLocks noChangeShapeType="1"/>
            </p:cNvSpPr>
            <p:nvPr/>
          </p:nvSpPr>
          <p:spPr bwMode="auto">
            <a:xfrm flipV="1">
              <a:off x="3850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0" name="Oval 722"/>
            <p:cNvSpPr>
              <a:spLocks noChangeArrowheads="1"/>
            </p:cNvSpPr>
            <p:nvPr/>
          </p:nvSpPr>
          <p:spPr bwMode="auto">
            <a:xfrm>
              <a:off x="3475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1" name="Oval 723"/>
            <p:cNvSpPr>
              <a:spLocks noChangeArrowheads="1"/>
            </p:cNvSpPr>
            <p:nvPr/>
          </p:nvSpPr>
          <p:spPr bwMode="auto">
            <a:xfrm>
              <a:off x="3704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2" name="Oval 724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3" name="Oval 725"/>
            <p:cNvSpPr>
              <a:spLocks noChangeArrowheads="1"/>
            </p:cNvSpPr>
            <p:nvPr/>
          </p:nvSpPr>
          <p:spPr bwMode="auto">
            <a:xfrm>
              <a:off x="4049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4" name="Oval 726"/>
            <p:cNvSpPr>
              <a:spLocks noChangeArrowheads="1"/>
            </p:cNvSpPr>
            <p:nvPr/>
          </p:nvSpPr>
          <p:spPr bwMode="auto">
            <a:xfrm>
              <a:off x="3818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5" name="Line 727"/>
            <p:cNvSpPr>
              <a:spLocks noChangeShapeType="1"/>
            </p:cNvSpPr>
            <p:nvPr/>
          </p:nvSpPr>
          <p:spPr bwMode="auto">
            <a:xfrm>
              <a:off x="3917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6" name="Line 728"/>
            <p:cNvSpPr>
              <a:spLocks noChangeShapeType="1"/>
            </p:cNvSpPr>
            <p:nvPr/>
          </p:nvSpPr>
          <p:spPr bwMode="auto">
            <a:xfrm flipV="1">
              <a:off x="4097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7" name="Line 729"/>
            <p:cNvSpPr>
              <a:spLocks noChangeShapeType="1"/>
            </p:cNvSpPr>
            <p:nvPr/>
          </p:nvSpPr>
          <p:spPr bwMode="auto">
            <a:xfrm flipV="1">
              <a:off x="4029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8" name="Oval 730"/>
            <p:cNvSpPr>
              <a:spLocks noChangeArrowheads="1"/>
            </p:cNvSpPr>
            <p:nvPr/>
          </p:nvSpPr>
          <p:spPr bwMode="auto">
            <a:xfrm>
              <a:off x="3654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9" name="Oval 731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0" name="Oval 732"/>
            <p:cNvSpPr>
              <a:spLocks noChangeArrowheads="1"/>
            </p:cNvSpPr>
            <p:nvPr/>
          </p:nvSpPr>
          <p:spPr bwMode="auto">
            <a:xfrm>
              <a:off x="4058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1" name="Oval 733"/>
            <p:cNvSpPr>
              <a:spLocks noChangeArrowheads="1"/>
            </p:cNvSpPr>
            <p:nvPr/>
          </p:nvSpPr>
          <p:spPr bwMode="auto">
            <a:xfrm>
              <a:off x="4227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2" name="Oval 734"/>
            <p:cNvSpPr>
              <a:spLocks noChangeArrowheads="1"/>
            </p:cNvSpPr>
            <p:nvPr/>
          </p:nvSpPr>
          <p:spPr bwMode="auto">
            <a:xfrm>
              <a:off x="3997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3" name="Line 735"/>
            <p:cNvSpPr>
              <a:spLocks noChangeShapeType="1"/>
            </p:cNvSpPr>
            <p:nvPr/>
          </p:nvSpPr>
          <p:spPr bwMode="auto">
            <a:xfrm>
              <a:off x="2414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4" name="Line 736"/>
            <p:cNvSpPr>
              <a:spLocks noChangeShapeType="1"/>
            </p:cNvSpPr>
            <p:nvPr/>
          </p:nvSpPr>
          <p:spPr bwMode="auto">
            <a:xfrm flipV="1">
              <a:off x="2594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5" name="Line 737"/>
            <p:cNvSpPr>
              <a:spLocks noChangeShapeType="1"/>
            </p:cNvSpPr>
            <p:nvPr/>
          </p:nvSpPr>
          <p:spPr bwMode="auto">
            <a:xfrm flipV="1">
              <a:off x="2526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6" name="Oval 738"/>
            <p:cNvSpPr>
              <a:spLocks noChangeArrowheads="1"/>
            </p:cNvSpPr>
            <p:nvPr/>
          </p:nvSpPr>
          <p:spPr bwMode="auto">
            <a:xfrm>
              <a:off x="2151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7" name="Oval 739"/>
            <p:cNvSpPr>
              <a:spLocks noChangeArrowheads="1"/>
            </p:cNvSpPr>
            <p:nvPr/>
          </p:nvSpPr>
          <p:spPr bwMode="auto">
            <a:xfrm>
              <a:off x="2379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8" name="Oval 740"/>
            <p:cNvSpPr>
              <a:spLocks noChangeArrowheads="1"/>
            </p:cNvSpPr>
            <p:nvPr/>
          </p:nvSpPr>
          <p:spPr bwMode="auto">
            <a:xfrm>
              <a:off x="2555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9" name="Oval 741"/>
            <p:cNvSpPr>
              <a:spLocks noChangeArrowheads="1"/>
            </p:cNvSpPr>
            <p:nvPr/>
          </p:nvSpPr>
          <p:spPr bwMode="auto">
            <a:xfrm>
              <a:off x="2724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0" name="Oval 742"/>
            <p:cNvSpPr>
              <a:spLocks noChangeArrowheads="1"/>
            </p:cNvSpPr>
            <p:nvPr/>
          </p:nvSpPr>
          <p:spPr bwMode="auto">
            <a:xfrm>
              <a:off x="2494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1" name="Line 743"/>
            <p:cNvSpPr>
              <a:spLocks noChangeShapeType="1"/>
            </p:cNvSpPr>
            <p:nvPr/>
          </p:nvSpPr>
          <p:spPr bwMode="auto">
            <a:xfrm>
              <a:off x="2761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2" name="Line 744"/>
            <p:cNvSpPr>
              <a:spLocks noChangeShapeType="1"/>
            </p:cNvSpPr>
            <p:nvPr/>
          </p:nvSpPr>
          <p:spPr bwMode="auto">
            <a:xfrm flipV="1">
              <a:off x="2942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3" name="Line 745"/>
            <p:cNvSpPr>
              <a:spLocks noChangeShapeType="1"/>
            </p:cNvSpPr>
            <p:nvPr/>
          </p:nvSpPr>
          <p:spPr bwMode="auto">
            <a:xfrm flipV="1">
              <a:off x="2873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4" name="Oval 746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5" name="Oval 747"/>
            <p:cNvSpPr>
              <a:spLocks noChangeArrowheads="1"/>
            </p:cNvSpPr>
            <p:nvPr/>
          </p:nvSpPr>
          <p:spPr bwMode="auto">
            <a:xfrm>
              <a:off x="2727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6" name="Oval 748"/>
            <p:cNvSpPr>
              <a:spLocks noChangeArrowheads="1"/>
            </p:cNvSpPr>
            <p:nvPr/>
          </p:nvSpPr>
          <p:spPr bwMode="auto">
            <a:xfrm>
              <a:off x="2903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7" name="Oval 749"/>
            <p:cNvSpPr>
              <a:spLocks noChangeArrowheads="1"/>
            </p:cNvSpPr>
            <p:nvPr/>
          </p:nvSpPr>
          <p:spPr bwMode="auto">
            <a:xfrm>
              <a:off x="3072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8" name="Oval 750"/>
            <p:cNvSpPr>
              <a:spLocks noChangeArrowheads="1"/>
            </p:cNvSpPr>
            <p:nvPr/>
          </p:nvSpPr>
          <p:spPr bwMode="auto">
            <a:xfrm>
              <a:off x="2841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9" name="Line 751"/>
            <p:cNvSpPr>
              <a:spLocks noChangeShapeType="1"/>
            </p:cNvSpPr>
            <p:nvPr/>
          </p:nvSpPr>
          <p:spPr bwMode="auto">
            <a:xfrm>
              <a:off x="2185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0" name="Line 752"/>
            <p:cNvSpPr>
              <a:spLocks noChangeShapeType="1"/>
            </p:cNvSpPr>
            <p:nvPr/>
          </p:nvSpPr>
          <p:spPr bwMode="auto">
            <a:xfrm flipV="1">
              <a:off x="2366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1" name="Line 753"/>
            <p:cNvSpPr>
              <a:spLocks noChangeShapeType="1"/>
            </p:cNvSpPr>
            <p:nvPr/>
          </p:nvSpPr>
          <p:spPr bwMode="auto">
            <a:xfrm flipV="1">
              <a:off x="2297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2" name="Oval 754"/>
            <p:cNvSpPr>
              <a:spLocks noChangeArrowheads="1"/>
            </p:cNvSpPr>
            <p:nvPr/>
          </p:nvSpPr>
          <p:spPr bwMode="auto">
            <a:xfrm>
              <a:off x="1922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3" name="Oval 755"/>
            <p:cNvSpPr>
              <a:spLocks noChangeArrowheads="1"/>
            </p:cNvSpPr>
            <p:nvPr/>
          </p:nvSpPr>
          <p:spPr bwMode="auto">
            <a:xfrm>
              <a:off x="2151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4" name="Oval 756"/>
            <p:cNvSpPr>
              <a:spLocks noChangeArrowheads="1"/>
            </p:cNvSpPr>
            <p:nvPr/>
          </p:nvSpPr>
          <p:spPr bwMode="auto">
            <a:xfrm>
              <a:off x="2327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5" name="Oval 757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6" name="Oval 758"/>
            <p:cNvSpPr>
              <a:spLocks noChangeArrowheads="1"/>
            </p:cNvSpPr>
            <p:nvPr/>
          </p:nvSpPr>
          <p:spPr bwMode="auto">
            <a:xfrm>
              <a:off x="2265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7" name="Line 759"/>
            <p:cNvSpPr>
              <a:spLocks noChangeShapeType="1"/>
            </p:cNvSpPr>
            <p:nvPr/>
          </p:nvSpPr>
          <p:spPr bwMode="auto">
            <a:xfrm>
              <a:off x="2354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8" name="Line 760"/>
            <p:cNvSpPr>
              <a:spLocks noChangeShapeType="1"/>
            </p:cNvSpPr>
            <p:nvPr/>
          </p:nvSpPr>
          <p:spPr bwMode="auto">
            <a:xfrm flipV="1">
              <a:off x="2535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9" name="Line 761"/>
            <p:cNvSpPr>
              <a:spLocks noChangeShapeType="1"/>
            </p:cNvSpPr>
            <p:nvPr/>
          </p:nvSpPr>
          <p:spPr bwMode="auto">
            <a:xfrm flipV="1">
              <a:off x="2466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0" name="Oval 762"/>
            <p:cNvSpPr>
              <a:spLocks noChangeArrowheads="1"/>
            </p:cNvSpPr>
            <p:nvPr/>
          </p:nvSpPr>
          <p:spPr bwMode="auto">
            <a:xfrm>
              <a:off x="2091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1" name="Oval 763"/>
            <p:cNvSpPr>
              <a:spLocks noChangeArrowheads="1"/>
            </p:cNvSpPr>
            <p:nvPr/>
          </p:nvSpPr>
          <p:spPr bwMode="auto">
            <a:xfrm>
              <a:off x="2320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2" name="Oval 764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3" name="Oval 765"/>
            <p:cNvSpPr>
              <a:spLocks noChangeArrowheads="1"/>
            </p:cNvSpPr>
            <p:nvPr/>
          </p:nvSpPr>
          <p:spPr bwMode="auto">
            <a:xfrm>
              <a:off x="2665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4" name="Oval 766"/>
            <p:cNvSpPr>
              <a:spLocks noChangeArrowheads="1"/>
            </p:cNvSpPr>
            <p:nvPr/>
          </p:nvSpPr>
          <p:spPr bwMode="auto">
            <a:xfrm>
              <a:off x="2434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5" name="Line 767"/>
            <p:cNvSpPr>
              <a:spLocks noChangeShapeType="1"/>
            </p:cNvSpPr>
            <p:nvPr/>
          </p:nvSpPr>
          <p:spPr bwMode="auto">
            <a:xfrm>
              <a:off x="2533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6" name="Line 768"/>
            <p:cNvSpPr>
              <a:spLocks noChangeShapeType="1"/>
            </p:cNvSpPr>
            <p:nvPr/>
          </p:nvSpPr>
          <p:spPr bwMode="auto">
            <a:xfrm flipV="1">
              <a:off x="2713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7" name="Line 769"/>
            <p:cNvSpPr>
              <a:spLocks noChangeShapeType="1"/>
            </p:cNvSpPr>
            <p:nvPr/>
          </p:nvSpPr>
          <p:spPr bwMode="auto">
            <a:xfrm flipV="1">
              <a:off x="2645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8" name="Oval 770"/>
            <p:cNvSpPr>
              <a:spLocks noChangeArrowheads="1"/>
            </p:cNvSpPr>
            <p:nvPr/>
          </p:nvSpPr>
          <p:spPr bwMode="auto">
            <a:xfrm>
              <a:off x="227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59" name="Oval 771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0" name="Oval 772"/>
            <p:cNvSpPr>
              <a:spLocks noChangeArrowheads="1"/>
            </p:cNvSpPr>
            <p:nvPr/>
          </p:nvSpPr>
          <p:spPr bwMode="auto">
            <a:xfrm>
              <a:off x="2674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1" name="Oval 773"/>
            <p:cNvSpPr>
              <a:spLocks noChangeArrowheads="1"/>
            </p:cNvSpPr>
            <p:nvPr/>
          </p:nvSpPr>
          <p:spPr bwMode="auto">
            <a:xfrm>
              <a:off x="2843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2" name="Oval 774"/>
            <p:cNvSpPr>
              <a:spLocks noChangeArrowheads="1"/>
            </p:cNvSpPr>
            <p:nvPr/>
          </p:nvSpPr>
          <p:spPr bwMode="auto">
            <a:xfrm>
              <a:off x="2613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3" name="Line 775"/>
            <p:cNvSpPr>
              <a:spLocks noChangeShapeType="1"/>
            </p:cNvSpPr>
            <p:nvPr/>
          </p:nvSpPr>
          <p:spPr bwMode="auto">
            <a:xfrm>
              <a:off x="3798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4" name="Line 776"/>
            <p:cNvSpPr>
              <a:spLocks noChangeShapeType="1"/>
            </p:cNvSpPr>
            <p:nvPr/>
          </p:nvSpPr>
          <p:spPr bwMode="auto">
            <a:xfrm flipV="1">
              <a:off x="3978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5" name="Line 777"/>
            <p:cNvSpPr>
              <a:spLocks noChangeShapeType="1"/>
            </p:cNvSpPr>
            <p:nvPr/>
          </p:nvSpPr>
          <p:spPr bwMode="auto">
            <a:xfrm flipV="1">
              <a:off x="3910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6" name="Oval 778"/>
            <p:cNvSpPr>
              <a:spLocks noChangeArrowheads="1"/>
            </p:cNvSpPr>
            <p:nvPr/>
          </p:nvSpPr>
          <p:spPr bwMode="auto">
            <a:xfrm>
              <a:off x="3535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7" name="Oval 779"/>
            <p:cNvSpPr>
              <a:spLocks noChangeArrowheads="1"/>
            </p:cNvSpPr>
            <p:nvPr/>
          </p:nvSpPr>
          <p:spPr bwMode="auto">
            <a:xfrm>
              <a:off x="3763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8" name="Oval 780"/>
            <p:cNvSpPr>
              <a:spLocks noChangeArrowheads="1"/>
            </p:cNvSpPr>
            <p:nvPr/>
          </p:nvSpPr>
          <p:spPr bwMode="auto">
            <a:xfrm>
              <a:off x="3939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9" name="Oval 781"/>
            <p:cNvSpPr>
              <a:spLocks noChangeArrowheads="1"/>
            </p:cNvSpPr>
            <p:nvPr/>
          </p:nvSpPr>
          <p:spPr bwMode="auto">
            <a:xfrm>
              <a:off x="4108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0" name="Oval 782"/>
            <p:cNvSpPr>
              <a:spLocks noChangeArrowheads="1"/>
            </p:cNvSpPr>
            <p:nvPr/>
          </p:nvSpPr>
          <p:spPr bwMode="auto">
            <a:xfrm>
              <a:off x="3878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1" name="Line 783"/>
            <p:cNvSpPr>
              <a:spLocks noChangeShapeType="1"/>
            </p:cNvSpPr>
            <p:nvPr/>
          </p:nvSpPr>
          <p:spPr bwMode="auto">
            <a:xfrm>
              <a:off x="4145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2" name="Line 784"/>
            <p:cNvSpPr>
              <a:spLocks noChangeShapeType="1"/>
            </p:cNvSpPr>
            <p:nvPr/>
          </p:nvSpPr>
          <p:spPr bwMode="auto">
            <a:xfrm flipV="1">
              <a:off x="4326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3" name="Line 785"/>
            <p:cNvSpPr>
              <a:spLocks noChangeShapeType="1"/>
            </p:cNvSpPr>
            <p:nvPr/>
          </p:nvSpPr>
          <p:spPr bwMode="auto">
            <a:xfrm flipV="1">
              <a:off x="4257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4" name="Oval 786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5" name="Oval 787"/>
            <p:cNvSpPr>
              <a:spLocks noChangeArrowheads="1"/>
            </p:cNvSpPr>
            <p:nvPr/>
          </p:nvSpPr>
          <p:spPr bwMode="auto">
            <a:xfrm>
              <a:off x="4111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6" name="Oval 788"/>
            <p:cNvSpPr>
              <a:spLocks noChangeArrowheads="1"/>
            </p:cNvSpPr>
            <p:nvPr/>
          </p:nvSpPr>
          <p:spPr bwMode="auto">
            <a:xfrm>
              <a:off x="4287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7" name="Oval 789"/>
            <p:cNvSpPr>
              <a:spLocks noChangeArrowheads="1"/>
            </p:cNvSpPr>
            <p:nvPr/>
          </p:nvSpPr>
          <p:spPr bwMode="auto">
            <a:xfrm>
              <a:off x="4456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8" name="Oval 790"/>
            <p:cNvSpPr>
              <a:spLocks noChangeArrowheads="1"/>
            </p:cNvSpPr>
            <p:nvPr/>
          </p:nvSpPr>
          <p:spPr bwMode="auto">
            <a:xfrm>
              <a:off x="4225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9" name="Line 791"/>
            <p:cNvSpPr>
              <a:spLocks noChangeShapeType="1"/>
            </p:cNvSpPr>
            <p:nvPr/>
          </p:nvSpPr>
          <p:spPr bwMode="auto">
            <a:xfrm>
              <a:off x="3569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0" name="Line 792"/>
            <p:cNvSpPr>
              <a:spLocks noChangeShapeType="1"/>
            </p:cNvSpPr>
            <p:nvPr/>
          </p:nvSpPr>
          <p:spPr bwMode="auto">
            <a:xfrm flipV="1">
              <a:off x="3750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1" name="Line 793"/>
            <p:cNvSpPr>
              <a:spLocks noChangeShapeType="1"/>
            </p:cNvSpPr>
            <p:nvPr/>
          </p:nvSpPr>
          <p:spPr bwMode="auto">
            <a:xfrm flipV="1">
              <a:off x="3681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2" name="Oval 794"/>
            <p:cNvSpPr>
              <a:spLocks noChangeArrowheads="1"/>
            </p:cNvSpPr>
            <p:nvPr/>
          </p:nvSpPr>
          <p:spPr bwMode="auto">
            <a:xfrm>
              <a:off x="3306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3" name="Oval 795"/>
            <p:cNvSpPr>
              <a:spLocks noChangeArrowheads="1"/>
            </p:cNvSpPr>
            <p:nvPr/>
          </p:nvSpPr>
          <p:spPr bwMode="auto">
            <a:xfrm>
              <a:off x="3535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4" name="Oval 796"/>
            <p:cNvSpPr>
              <a:spLocks noChangeArrowheads="1"/>
            </p:cNvSpPr>
            <p:nvPr/>
          </p:nvSpPr>
          <p:spPr bwMode="auto">
            <a:xfrm>
              <a:off x="3711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5" name="Oval 797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6" name="Oval 798"/>
            <p:cNvSpPr>
              <a:spLocks noChangeArrowheads="1"/>
            </p:cNvSpPr>
            <p:nvPr/>
          </p:nvSpPr>
          <p:spPr bwMode="auto">
            <a:xfrm>
              <a:off x="3649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7" name="Line 799"/>
            <p:cNvSpPr>
              <a:spLocks noChangeShapeType="1"/>
            </p:cNvSpPr>
            <p:nvPr/>
          </p:nvSpPr>
          <p:spPr bwMode="auto">
            <a:xfrm>
              <a:off x="3738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8" name="Line 800"/>
            <p:cNvSpPr>
              <a:spLocks noChangeShapeType="1"/>
            </p:cNvSpPr>
            <p:nvPr/>
          </p:nvSpPr>
          <p:spPr bwMode="auto">
            <a:xfrm flipV="1">
              <a:off x="3919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9" name="Line 801"/>
            <p:cNvSpPr>
              <a:spLocks noChangeShapeType="1"/>
            </p:cNvSpPr>
            <p:nvPr/>
          </p:nvSpPr>
          <p:spPr bwMode="auto">
            <a:xfrm flipV="1">
              <a:off x="3850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0" name="Oval 802"/>
            <p:cNvSpPr>
              <a:spLocks noChangeArrowheads="1"/>
            </p:cNvSpPr>
            <p:nvPr/>
          </p:nvSpPr>
          <p:spPr bwMode="auto">
            <a:xfrm>
              <a:off x="3475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1" name="Oval 803"/>
            <p:cNvSpPr>
              <a:spLocks noChangeArrowheads="1"/>
            </p:cNvSpPr>
            <p:nvPr/>
          </p:nvSpPr>
          <p:spPr bwMode="auto">
            <a:xfrm>
              <a:off x="3704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2" name="Oval 804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3" name="Oval 805"/>
            <p:cNvSpPr>
              <a:spLocks noChangeArrowheads="1"/>
            </p:cNvSpPr>
            <p:nvPr/>
          </p:nvSpPr>
          <p:spPr bwMode="auto">
            <a:xfrm>
              <a:off x="4049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4" name="Oval 806"/>
            <p:cNvSpPr>
              <a:spLocks noChangeArrowheads="1"/>
            </p:cNvSpPr>
            <p:nvPr/>
          </p:nvSpPr>
          <p:spPr bwMode="auto">
            <a:xfrm>
              <a:off x="3818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5" name="Line 807"/>
            <p:cNvSpPr>
              <a:spLocks noChangeShapeType="1"/>
            </p:cNvSpPr>
            <p:nvPr/>
          </p:nvSpPr>
          <p:spPr bwMode="auto">
            <a:xfrm>
              <a:off x="3917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6" name="Line 808"/>
            <p:cNvSpPr>
              <a:spLocks noChangeShapeType="1"/>
            </p:cNvSpPr>
            <p:nvPr/>
          </p:nvSpPr>
          <p:spPr bwMode="auto">
            <a:xfrm flipV="1">
              <a:off x="4097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7" name="Line 809"/>
            <p:cNvSpPr>
              <a:spLocks noChangeShapeType="1"/>
            </p:cNvSpPr>
            <p:nvPr/>
          </p:nvSpPr>
          <p:spPr bwMode="auto">
            <a:xfrm flipV="1">
              <a:off x="4029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8" name="Oval 810"/>
            <p:cNvSpPr>
              <a:spLocks noChangeArrowheads="1"/>
            </p:cNvSpPr>
            <p:nvPr/>
          </p:nvSpPr>
          <p:spPr bwMode="auto">
            <a:xfrm>
              <a:off x="3654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9" name="Oval 811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00" name="Oval 812"/>
            <p:cNvSpPr>
              <a:spLocks noChangeArrowheads="1"/>
            </p:cNvSpPr>
            <p:nvPr/>
          </p:nvSpPr>
          <p:spPr bwMode="auto">
            <a:xfrm>
              <a:off x="4058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01" name="Oval 813"/>
            <p:cNvSpPr>
              <a:spLocks noChangeArrowheads="1"/>
            </p:cNvSpPr>
            <p:nvPr/>
          </p:nvSpPr>
          <p:spPr bwMode="auto">
            <a:xfrm>
              <a:off x="4227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02" name="Oval 814"/>
            <p:cNvSpPr>
              <a:spLocks noChangeArrowheads="1"/>
            </p:cNvSpPr>
            <p:nvPr/>
          </p:nvSpPr>
          <p:spPr bwMode="auto">
            <a:xfrm>
              <a:off x="3997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03" name="Rectangle 815"/>
            <p:cNvSpPr>
              <a:spLocks noChangeArrowheads="1"/>
            </p:cNvSpPr>
            <p:nvPr/>
          </p:nvSpPr>
          <p:spPr bwMode="auto">
            <a:xfrm>
              <a:off x="2514" y="2496"/>
              <a:ext cx="1392" cy="1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073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648919" y="1206501"/>
            <a:ext cx="8749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Just as we generated the Patterson for our model in the first orientation, we can generate the Patterson for the model in </a:t>
            </a:r>
            <a:r>
              <a:rPr lang="en-GB" sz="2000" i="1" dirty="0">
                <a:latin typeface="+mj-lt"/>
              </a:rPr>
              <a:t>any</a:t>
            </a:r>
            <a:r>
              <a:rPr lang="en-GB" sz="2000" dirty="0">
                <a:latin typeface="+mj-lt"/>
              </a:rPr>
              <a:t> orientation in any sized box.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2369019" y="2779714"/>
            <a:ext cx="2410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model in same large P1 box</a:t>
            </a:r>
          </a:p>
          <a:p>
            <a:pPr algn="ctr"/>
            <a:r>
              <a:rPr lang="en-GB" sz="1400">
                <a:latin typeface="Arial" charset="0"/>
              </a:rPr>
              <a:t>in different orientation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4778620" y="2995615"/>
            <a:ext cx="16368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400">
                <a:latin typeface="Arial" charset="0"/>
              </a:rPr>
              <a:t>Patterson of model in large P1 box</a:t>
            </a:r>
          </a:p>
          <a:p>
            <a:pPr algn="ctr"/>
            <a:r>
              <a:rPr lang="en-GB" sz="1400">
                <a:latin typeface="Arial" charset="0"/>
              </a:rPr>
              <a:t>in different orientation</a:t>
            </a: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>
            <a:off x="5369170" y="3898900"/>
            <a:ext cx="6682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9559" name="Group 7"/>
          <p:cNvGrpSpPr>
            <a:grpSpLocks/>
          </p:cNvGrpSpPr>
          <p:nvPr/>
        </p:nvGrpSpPr>
        <p:grpSpPr bwMode="auto">
          <a:xfrm>
            <a:off x="2567355" y="3302000"/>
            <a:ext cx="2039815" cy="1612900"/>
            <a:chOff x="832" y="3016"/>
            <a:chExt cx="1392" cy="1016"/>
          </a:xfrm>
        </p:grpSpPr>
        <p:grpSp>
          <p:nvGrpSpPr>
            <p:cNvPr id="279560" name="Group 8"/>
            <p:cNvGrpSpPr>
              <a:grpSpLocks/>
            </p:cNvGrpSpPr>
            <p:nvPr/>
          </p:nvGrpSpPr>
          <p:grpSpPr bwMode="auto">
            <a:xfrm>
              <a:off x="1286" y="3260"/>
              <a:ext cx="501" cy="416"/>
              <a:chOff x="966" y="3156"/>
              <a:chExt cx="501" cy="416"/>
            </a:xfrm>
          </p:grpSpPr>
          <p:sp>
            <p:nvSpPr>
              <p:cNvPr id="279561" name="Line 9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2" name="Line 10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3" name="Line 11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4" name="Line 12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5" name="Oval 13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6" name="Oval 14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7" name="Oval 15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8" name="Oval 16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569" name="Oval 17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9570" name="Rectangle 18"/>
            <p:cNvSpPr>
              <a:spLocks noChangeArrowheads="1"/>
            </p:cNvSpPr>
            <p:nvPr/>
          </p:nvSpPr>
          <p:spPr bwMode="auto">
            <a:xfrm>
              <a:off x="832" y="3016"/>
              <a:ext cx="1392" cy="1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9571" name="Group 19"/>
          <p:cNvGrpSpPr>
            <a:grpSpLocks/>
          </p:cNvGrpSpPr>
          <p:nvPr/>
        </p:nvGrpSpPr>
        <p:grpSpPr bwMode="auto">
          <a:xfrm>
            <a:off x="6263055" y="2254250"/>
            <a:ext cx="3436327" cy="2863850"/>
            <a:chOff x="2186" y="2588"/>
            <a:chExt cx="2345" cy="1804"/>
          </a:xfrm>
        </p:grpSpPr>
        <p:sp>
          <p:nvSpPr>
            <p:cNvPr id="279572" name="Rectangle 20"/>
            <p:cNvSpPr>
              <a:spLocks noChangeArrowheads="1"/>
            </p:cNvSpPr>
            <p:nvPr/>
          </p:nvSpPr>
          <p:spPr bwMode="auto">
            <a:xfrm>
              <a:off x="2664" y="2984"/>
              <a:ext cx="1392" cy="1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9573" name="Group 21"/>
            <p:cNvGrpSpPr>
              <a:grpSpLocks/>
            </p:cNvGrpSpPr>
            <p:nvPr/>
          </p:nvGrpSpPr>
          <p:grpSpPr bwMode="auto">
            <a:xfrm>
              <a:off x="2198" y="2588"/>
              <a:ext cx="949" cy="784"/>
              <a:chOff x="2198" y="2588"/>
              <a:chExt cx="949" cy="784"/>
            </a:xfrm>
          </p:grpSpPr>
          <p:grpSp>
            <p:nvGrpSpPr>
              <p:cNvPr id="279574" name="Group 22"/>
              <p:cNvGrpSpPr>
                <a:grpSpLocks/>
              </p:cNvGrpSpPr>
              <p:nvPr/>
            </p:nvGrpSpPr>
            <p:grpSpPr bwMode="auto">
              <a:xfrm>
                <a:off x="2198" y="2588"/>
                <a:ext cx="501" cy="416"/>
                <a:chOff x="966" y="3156"/>
                <a:chExt cx="501" cy="416"/>
              </a:xfrm>
            </p:grpSpPr>
            <p:sp>
              <p:nvSpPr>
                <p:cNvPr id="27957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76" name="Line 24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77" name="Line 25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7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79" name="Oval 27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0" name="Oval 28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1" name="Oval 29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2" name="Oval 30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3" name="Oval 31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584" name="Group 32"/>
              <p:cNvGrpSpPr>
                <a:grpSpLocks/>
              </p:cNvGrpSpPr>
              <p:nvPr/>
            </p:nvGrpSpPr>
            <p:grpSpPr bwMode="auto">
              <a:xfrm>
                <a:off x="2402" y="2956"/>
                <a:ext cx="501" cy="416"/>
                <a:chOff x="966" y="3156"/>
                <a:chExt cx="501" cy="416"/>
              </a:xfrm>
            </p:grpSpPr>
            <p:sp>
              <p:nvSpPr>
                <p:cNvPr id="27958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6" name="Line 34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7" name="Line 35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89" name="Oval 37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0" name="Oval 38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1" name="Oval 39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2" name="Oval 40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3" name="Oval 41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594" name="Group 42"/>
              <p:cNvGrpSpPr>
                <a:grpSpLocks/>
              </p:cNvGrpSpPr>
              <p:nvPr/>
            </p:nvGrpSpPr>
            <p:grpSpPr bwMode="auto">
              <a:xfrm>
                <a:off x="2646" y="2812"/>
                <a:ext cx="501" cy="416"/>
                <a:chOff x="966" y="3156"/>
                <a:chExt cx="501" cy="416"/>
              </a:xfrm>
            </p:grpSpPr>
            <p:sp>
              <p:nvSpPr>
                <p:cNvPr id="27959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6" name="Line 44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7" name="Line 45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599" name="Oval 47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0" name="Oval 48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1" name="Oval 49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2" name="Oval 50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3" name="Oval 51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04" name="Group 52"/>
              <p:cNvGrpSpPr>
                <a:grpSpLocks/>
              </p:cNvGrpSpPr>
              <p:nvPr/>
            </p:nvGrpSpPr>
            <p:grpSpPr bwMode="auto">
              <a:xfrm>
                <a:off x="2490" y="2820"/>
                <a:ext cx="501" cy="416"/>
                <a:chOff x="966" y="3156"/>
                <a:chExt cx="501" cy="416"/>
              </a:xfrm>
            </p:grpSpPr>
            <p:sp>
              <p:nvSpPr>
                <p:cNvPr id="279605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6" name="Line 54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7" name="Line 55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09" name="Oval 57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0" name="Oval 58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1" name="Oval 59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2" name="Oval 60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3" name="Oval 61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14" name="Group 62"/>
              <p:cNvGrpSpPr>
                <a:grpSpLocks/>
              </p:cNvGrpSpPr>
              <p:nvPr/>
            </p:nvGrpSpPr>
            <p:grpSpPr bwMode="auto">
              <a:xfrm>
                <a:off x="2382" y="2636"/>
                <a:ext cx="501" cy="416"/>
                <a:chOff x="966" y="3156"/>
                <a:chExt cx="501" cy="416"/>
              </a:xfrm>
            </p:grpSpPr>
            <p:sp>
              <p:nvSpPr>
                <p:cNvPr id="27961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6" name="Line 64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7" name="Line 65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19" name="Oval 67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20" name="Oval 68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21" name="Oval 69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22" name="Oval 70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23" name="Oval 71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9624" name="Group 72"/>
            <p:cNvGrpSpPr>
              <a:grpSpLocks/>
            </p:cNvGrpSpPr>
            <p:nvPr/>
          </p:nvGrpSpPr>
          <p:grpSpPr bwMode="auto">
            <a:xfrm>
              <a:off x="3582" y="2596"/>
              <a:ext cx="949" cy="784"/>
              <a:chOff x="2198" y="2588"/>
              <a:chExt cx="949" cy="784"/>
            </a:xfrm>
          </p:grpSpPr>
          <p:grpSp>
            <p:nvGrpSpPr>
              <p:cNvPr id="279625" name="Group 73"/>
              <p:cNvGrpSpPr>
                <a:grpSpLocks/>
              </p:cNvGrpSpPr>
              <p:nvPr/>
            </p:nvGrpSpPr>
            <p:grpSpPr bwMode="auto">
              <a:xfrm>
                <a:off x="2198" y="2588"/>
                <a:ext cx="501" cy="416"/>
                <a:chOff x="966" y="3156"/>
                <a:chExt cx="501" cy="416"/>
              </a:xfrm>
            </p:grpSpPr>
            <p:sp>
              <p:nvSpPr>
                <p:cNvPr id="27962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27" name="Line 75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28" name="Line 76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2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0" name="Oval 78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1" name="Oval 79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2" name="Oval 80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3" name="Oval 81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4" name="Oval 82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35" name="Group 83"/>
              <p:cNvGrpSpPr>
                <a:grpSpLocks/>
              </p:cNvGrpSpPr>
              <p:nvPr/>
            </p:nvGrpSpPr>
            <p:grpSpPr bwMode="auto">
              <a:xfrm>
                <a:off x="2402" y="2956"/>
                <a:ext cx="501" cy="416"/>
                <a:chOff x="966" y="3156"/>
                <a:chExt cx="501" cy="416"/>
              </a:xfrm>
            </p:grpSpPr>
            <p:sp>
              <p:nvSpPr>
                <p:cNvPr id="27963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7" name="Line 85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8" name="Line 86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3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0" name="Oval 88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1" name="Oval 89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2" name="Oval 90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3" name="Oval 91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4" name="Oval 92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45" name="Group 93"/>
              <p:cNvGrpSpPr>
                <a:grpSpLocks/>
              </p:cNvGrpSpPr>
              <p:nvPr/>
            </p:nvGrpSpPr>
            <p:grpSpPr bwMode="auto">
              <a:xfrm>
                <a:off x="2646" y="2812"/>
                <a:ext cx="501" cy="416"/>
                <a:chOff x="966" y="3156"/>
                <a:chExt cx="501" cy="416"/>
              </a:xfrm>
            </p:grpSpPr>
            <p:sp>
              <p:nvSpPr>
                <p:cNvPr id="27964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7" name="Line 95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8" name="Line 96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4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0" name="Oval 98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1" name="Oval 99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2" name="Oval 100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3" name="Oval 101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4" name="Oval 102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55" name="Group 103"/>
              <p:cNvGrpSpPr>
                <a:grpSpLocks/>
              </p:cNvGrpSpPr>
              <p:nvPr/>
            </p:nvGrpSpPr>
            <p:grpSpPr bwMode="auto">
              <a:xfrm>
                <a:off x="2490" y="2820"/>
                <a:ext cx="501" cy="416"/>
                <a:chOff x="966" y="3156"/>
                <a:chExt cx="501" cy="416"/>
              </a:xfrm>
            </p:grpSpPr>
            <p:sp>
              <p:nvSpPr>
                <p:cNvPr id="27965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7" name="Line 105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8" name="Line 106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59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0" name="Oval 108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1" name="Oval 109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2" name="Oval 110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3" name="Oval 111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4" name="Oval 112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65" name="Group 113"/>
              <p:cNvGrpSpPr>
                <a:grpSpLocks/>
              </p:cNvGrpSpPr>
              <p:nvPr/>
            </p:nvGrpSpPr>
            <p:grpSpPr bwMode="auto">
              <a:xfrm>
                <a:off x="2382" y="2636"/>
                <a:ext cx="501" cy="416"/>
                <a:chOff x="966" y="3156"/>
                <a:chExt cx="501" cy="416"/>
              </a:xfrm>
            </p:grpSpPr>
            <p:sp>
              <p:nvSpPr>
                <p:cNvPr id="27966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7" name="Line 115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8" name="Line 116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69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70" name="Oval 118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71" name="Oval 119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72" name="Oval 120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73" name="Oval 121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74" name="Oval 122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9675" name="Group 123"/>
            <p:cNvGrpSpPr>
              <a:grpSpLocks/>
            </p:cNvGrpSpPr>
            <p:nvPr/>
          </p:nvGrpSpPr>
          <p:grpSpPr bwMode="auto">
            <a:xfrm>
              <a:off x="2186" y="3608"/>
              <a:ext cx="949" cy="784"/>
              <a:chOff x="2198" y="2588"/>
              <a:chExt cx="949" cy="784"/>
            </a:xfrm>
          </p:grpSpPr>
          <p:grpSp>
            <p:nvGrpSpPr>
              <p:cNvPr id="279676" name="Group 124"/>
              <p:cNvGrpSpPr>
                <a:grpSpLocks/>
              </p:cNvGrpSpPr>
              <p:nvPr/>
            </p:nvGrpSpPr>
            <p:grpSpPr bwMode="auto">
              <a:xfrm>
                <a:off x="2198" y="2588"/>
                <a:ext cx="501" cy="416"/>
                <a:chOff x="966" y="3156"/>
                <a:chExt cx="501" cy="416"/>
              </a:xfrm>
            </p:grpSpPr>
            <p:sp>
              <p:nvSpPr>
                <p:cNvPr id="27967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78" name="Line 126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79" name="Line 127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1" name="Oval 129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2" name="Oval 130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3" name="Oval 131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4" name="Oval 132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5" name="Oval 133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86" name="Group 134"/>
              <p:cNvGrpSpPr>
                <a:grpSpLocks/>
              </p:cNvGrpSpPr>
              <p:nvPr/>
            </p:nvGrpSpPr>
            <p:grpSpPr bwMode="auto">
              <a:xfrm>
                <a:off x="2402" y="2956"/>
                <a:ext cx="501" cy="416"/>
                <a:chOff x="966" y="3156"/>
                <a:chExt cx="501" cy="416"/>
              </a:xfrm>
            </p:grpSpPr>
            <p:sp>
              <p:nvSpPr>
                <p:cNvPr id="279687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8" name="Line 136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89" name="Line 137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1" name="Oval 139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2" name="Oval 140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3" name="Oval 141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4" name="Oval 142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5" name="Oval 143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696" name="Group 144"/>
              <p:cNvGrpSpPr>
                <a:grpSpLocks/>
              </p:cNvGrpSpPr>
              <p:nvPr/>
            </p:nvGrpSpPr>
            <p:grpSpPr bwMode="auto">
              <a:xfrm>
                <a:off x="2646" y="2812"/>
                <a:ext cx="501" cy="416"/>
                <a:chOff x="966" y="3156"/>
                <a:chExt cx="501" cy="416"/>
              </a:xfrm>
            </p:grpSpPr>
            <p:sp>
              <p:nvSpPr>
                <p:cNvPr id="279697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8" name="Line 146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699" name="Line 147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1" name="Oval 149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2" name="Oval 150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3" name="Oval 151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4" name="Oval 152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5" name="Oval 153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706" name="Group 154"/>
              <p:cNvGrpSpPr>
                <a:grpSpLocks/>
              </p:cNvGrpSpPr>
              <p:nvPr/>
            </p:nvGrpSpPr>
            <p:grpSpPr bwMode="auto">
              <a:xfrm>
                <a:off x="2490" y="2820"/>
                <a:ext cx="501" cy="416"/>
                <a:chOff x="966" y="3156"/>
                <a:chExt cx="501" cy="416"/>
              </a:xfrm>
            </p:grpSpPr>
            <p:sp>
              <p:nvSpPr>
                <p:cNvPr id="279707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8" name="Line 156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09" name="Line 157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0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1" name="Oval 159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2" name="Oval 160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3" name="Oval 161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4" name="Oval 162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5" name="Oval 163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716" name="Group 164"/>
              <p:cNvGrpSpPr>
                <a:grpSpLocks/>
              </p:cNvGrpSpPr>
              <p:nvPr/>
            </p:nvGrpSpPr>
            <p:grpSpPr bwMode="auto">
              <a:xfrm>
                <a:off x="2382" y="2636"/>
                <a:ext cx="501" cy="416"/>
                <a:chOff x="966" y="3156"/>
                <a:chExt cx="501" cy="416"/>
              </a:xfrm>
            </p:grpSpPr>
            <p:sp>
              <p:nvSpPr>
                <p:cNvPr id="27971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8" name="Line 166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19" name="Line 167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20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21" name="Oval 169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22" name="Oval 170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23" name="Oval 171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24" name="Oval 172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25" name="Oval 173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9726" name="Group 174"/>
            <p:cNvGrpSpPr>
              <a:grpSpLocks/>
            </p:cNvGrpSpPr>
            <p:nvPr/>
          </p:nvGrpSpPr>
          <p:grpSpPr bwMode="auto">
            <a:xfrm>
              <a:off x="3578" y="3604"/>
              <a:ext cx="949" cy="784"/>
              <a:chOff x="2198" y="2588"/>
              <a:chExt cx="949" cy="784"/>
            </a:xfrm>
          </p:grpSpPr>
          <p:grpSp>
            <p:nvGrpSpPr>
              <p:cNvPr id="279727" name="Group 175"/>
              <p:cNvGrpSpPr>
                <a:grpSpLocks/>
              </p:cNvGrpSpPr>
              <p:nvPr/>
            </p:nvGrpSpPr>
            <p:grpSpPr bwMode="auto">
              <a:xfrm>
                <a:off x="2198" y="2588"/>
                <a:ext cx="501" cy="416"/>
                <a:chOff x="966" y="3156"/>
                <a:chExt cx="501" cy="416"/>
              </a:xfrm>
            </p:grpSpPr>
            <p:sp>
              <p:nvSpPr>
                <p:cNvPr id="27972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29" name="Line 177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0" name="Line 178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2" name="Oval 180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3" name="Oval 181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4" name="Oval 182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5" name="Oval 183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6" name="Oval 184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737" name="Group 185"/>
              <p:cNvGrpSpPr>
                <a:grpSpLocks/>
              </p:cNvGrpSpPr>
              <p:nvPr/>
            </p:nvGrpSpPr>
            <p:grpSpPr bwMode="auto">
              <a:xfrm>
                <a:off x="2402" y="2956"/>
                <a:ext cx="501" cy="416"/>
                <a:chOff x="966" y="3156"/>
                <a:chExt cx="501" cy="416"/>
              </a:xfrm>
            </p:grpSpPr>
            <p:sp>
              <p:nvSpPr>
                <p:cNvPr id="279738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39" name="Line 187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0" name="Line 188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2" name="Oval 190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3" name="Oval 191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4" name="Oval 192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5" name="Oval 193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6" name="Oval 194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747" name="Group 195"/>
              <p:cNvGrpSpPr>
                <a:grpSpLocks/>
              </p:cNvGrpSpPr>
              <p:nvPr/>
            </p:nvGrpSpPr>
            <p:grpSpPr bwMode="auto">
              <a:xfrm>
                <a:off x="2646" y="2812"/>
                <a:ext cx="501" cy="416"/>
                <a:chOff x="966" y="3156"/>
                <a:chExt cx="501" cy="416"/>
              </a:xfrm>
            </p:grpSpPr>
            <p:sp>
              <p:nvSpPr>
                <p:cNvPr id="279748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49" name="Line 197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0" name="Line 198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1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2" name="Oval 200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3" name="Oval 201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4" name="Oval 202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5" name="Oval 203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6" name="Oval 204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757" name="Group 205"/>
              <p:cNvGrpSpPr>
                <a:grpSpLocks/>
              </p:cNvGrpSpPr>
              <p:nvPr/>
            </p:nvGrpSpPr>
            <p:grpSpPr bwMode="auto">
              <a:xfrm>
                <a:off x="2490" y="2820"/>
                <a:ext cx="501" cy="416"/>
                <a:chOff x="966" y="3156"/>
                <a:chExt cx="501" cy="416"/>
              </a:xfrm>
            </p:grpSpPr>
            <p:sp>
              <p:nvSpPr>
                <p:cNvPr id="279758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59" name="Line 207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0" name="Line 208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1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2" name="Oval 210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3" name="Oval 211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4" name="Oval 212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5" name="Oval 213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6" name="Oval 214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767" name="Group 215"/>
              <p:cNvGrpSpPr>
                <a:grpSpLocks/>
              </p:cNvGrpSpPr>
              <p:nvPr/>
            </p:nvGrpSpPr>
            <p:grpSpPr bwMode="auto">
              <a:xfrm>
                <a:off x="2382" y="2636"/>
                <a:ext cx="501" cy="416"/>
                <a:chOff x="966" y="3156"/>
                <a:chExt cx="501" cy="416"/>
              </a:xfrm>
            </p:grpSpPr>
            <p:sp>
              <p:nvSpPr>
                <p:cNvPr id="279768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980" y="3312"/>
                  <a:ext cx="170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69" name="Line 217"/>
                <p:cNvSpPr>
                  <a:spLocks noChangeShapeType="1"/>
                </p:cNvSpPr>
                <p:nvPr/>
              </p:nvSpPr>
              <p:spPr bwMode="auto">
                <a:xfrm>
                  <a:off x="1146" y="3312"/>
                  <a:ext cx="100" cy="1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70" name="Line 218"/>
                <p:cNvSpPr>
                  <a:spLocks noChangeShapeType="1"/>
                </p:cNvSpPr>
                <p:nvPr/>
              </p:nvSpPr>
              <p:spPr bwMode="auto">
                <a:xfrm>
                  <a:off x="1258" y="3496"/>
                  <a:ext cx="19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71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150" y="3186"/>
                  <a:ext cx="80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72" name="Oval 220"/>
                <p:cNvSpPr>
                  <a:spLocks noChangeArrowheads="1"/>
                </p:cNvSpPr>
                <p:nvPr/>
              </p:nvSpPr>
              <p:spPr bwMode="auto">
                <a:xfrm>
                  <a:off x="1420" y="3524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73" name="Oval 221"/>
                <p:cNvSpPr>
                  <a:spLocks noChangeArrowheads="1"/>
                </p:cNvSpPr>
                <p:nvPr/>
              </p:nvSpPr>
              <p:spPr bwMode="auto">
                <a:xfrm>
                  <a:off x="1230" y="3472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74" name="Oval 222"/>
                <p:cNvSpPr>
                  <a:spLocks noChangeArrowheads="1"/>
                </p:cNvSpPr>
                <p:nvPr/>
              </p:nvSpPr>
              <p:spPr bwMode="auto">
                <a:xfrm>
                  <a:off x="1122" y="3286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75" name="Oval 223"/>
                <p:cNvSpPr>
                  <a:spLocks noChangeArrowheads="1"/>
                </p:cNvSpPr>
                <p:nvPr/>
              </p:nvSpPr>
              <p:spPr bwMode="auto">
                <a:xfrm>
                  <a:off x="966" y="3294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776" name="Oval 224"/>
                <p:cNvSpPr>
                  <a:spLocks noChangeArrowheads="1"/>
                </p:cNvSpPr>
                <p:nvPr/>
              </p:nvSpPr>
              <p:spPr bwMode="auto">
                <a:xfrm>
                  <a:off x="1212" y="3156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7" name="Rectangle 2">
            <a:extLst>
              <a:ext uri="{FF2B5EF4-FFF2-40B4-BE49-F238E27FC236}">
                <a16:creationId xmlns:a16="http://schemas.microsoft.com/office/drawing/2014/main" id="{6479496A-9850-CF47-A3D6-E5AE77915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128299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GB" i="0" dirty="0"/>
              <a:t>ROTATION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4160591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1873771" y="1187515"/>
            <a:ext cx="87942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When the models are in different orientations the </a:t>
            </a:r>
            <a:r>
              <a:rPr lang="en-GB" sz="2000" dirty="0" err="1">
                <a:latin typeface="+mj-lt"/>
              </a:rPr>
              <a:t>Pattersons</a:t>
            </a:r>
            <a:r>
              <a:rPr lang="en-GB" sz="2000" dirty="0">
                <a:latin typeface="+mj-lt"/>
              </a:rPr>
              <a:t> will not match one another.</a:t>
            </a: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5776547" y="3981452"/>
            <a:ext cx="491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/>
              <a:t>=</a:t>
            </a:r>
            <a:endParaRPr lang="en-GB" sz="2000">
              <a:latin typeface="Times" charset="0"/>
            </a:endParaRPr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5713757" y="4049714"/>
            <a:ext cx="5610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4400">
                <a:solidFill>
                  <a:srgbClr val="FF0000"/>
                </a:solidFill>
                <a:latin typeface="Arial" charset="0"/>
              </a:rPr>
              <a:t>X</a:t>
            </a:r>
            <a:endParaRPr lang="en-GB" sz="4400">
              <a:latin typeface="Arial" charset="0"/>
            </a:endParaRPr>
          </a:p>
        </p:txBody>
      </p:sp>
      <p:sp>
        <p:nvSpPr>
          <p:cNvPr id="275889" name="Rectangle 433"/>
          <p:cNvSpPr>
            <a:spLocks noChangeArrowheads="1"/>
          </p:cNvSpPr>
          <p:nvPr/>
        </p:nvSpPr>
        <p:spPr bwMode="auto">
          <a:xfrm>
            <a:off x="2919047" y="3648075"/>
            <a:ext cx="2039815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5890" name="Group 434"/>
          <p:cNvGrpSpPr>
            <a:grpSpLocks/>
          </p:cNvGrpSpPr>
          <p:nvPr/>
        </p:nvGrpSpPr>
        <p:grpSpPr bwMode="auto">
          <a:xfrm>
            <a:off x="2236177" y="3019425"/>
            <a:ext cx="1390650" cy="1244600"/>
            <a:chOff x="2198" y="2588"/>
            <a:chExt cx="949" cy="784"/>
          </a:xfrm>
        </p:grpSpPr>
        <p:grpSp>
          <p:nvGrpSpPr>
            <p:cNvPr id="275891" name="Group 435"/>
            <p:cNvGrpSpPr>
              <a:grpSpLocks/>
            </p:cNvGrpSpPr>
            <p:nvPr/>
          </p:nvGrpSpPr>
          <p:grpSpPr bwMode="auto">
            <a:xfrm>
              <a:off x="2198" y="2588"/>
              <a:ext cx="501" cy="416"/>
              <a:chOff x="966" y="3156"/>
              <a:chExt cx="501" cy="416"/>
            </a:xfrm>
          </p:grpSpPr>
          <p:sp>
            <p:nvSpPr>
              <p:cNvPr id="275892" name="Line 436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893" name="Line 437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894" name="Line 438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895" name="Line 439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896" name="Oval 440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897" name="Oval 441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898" name="Oval 442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899" name="Oval 443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0" name="Oval 444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01" name="Group 445"/>
            <p:cNvGrpSpPr>
              <a:grpSpLocks/>
            </p:cNvGrpSpPr>
            <p:nvPr/>
          </p:nvGrpSpPr>
          <p:grpSpPr bwMode="auto">
            <a:xfrm>
              <a:off x="2402" y="2956"/>
              <a:ext cx="501" cy="416"/>
              <a:chOff x="966" y="3156"/>
              <a:chExt cx="501" cy="416"/>
            </a:xfrm>
          </p:grpSpPr>
          <p:sp>
            <p:nvSpPr>
              <p:cNvPr id="275902" name="Line 446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3" name="Line 447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4" name="Line 448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5" name="Line 449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6" name="Oval 450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7" name="Oval 451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8" name="Oval 452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09" name="Oval 453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0" name="Oval 454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11" name="Group 455"/>
            <p:cNvGrpSpPr>
              <a:grpSpLocks/>
            </p:cNvGrpSpPr>
            <p:nvPr/>
          </p:nvGrpSpPr>
          <p:grpSpPr bwMode="auto">
            <a:xfrm>
              <a:off x="2646" y="2812"/>
              <a:ext cx="501" cy="416"/>
              <a:chOff x="966" y="3156"/>
              <a:chExt cx="501" cy="416"/>
            </a:xfrm>
          </p:grpSpPr>
          <p:sp>
            <p:nvSpPr>
              <p:cNvPr id="275912" name="Line 456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3" name="Line 457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4" name="Line 458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5" name="Line 459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6" name="Oval 460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7" name="Oval 461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8" name="Oval 462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19" name="Oval 463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0" name="Oval 464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21" name="Group 465"/>
            <p:cNvGrpSpPr>
              <a:grpSpLocks/>
            </p:cNvGrpSpPr>
            <p:nvPr/>
          </p:nvGrpSpPr>
          <p:grpSpPr bwMode="auto">
            <a:xfrm>
              <a:off x="2490" y="2820"/>
              <a:ext cx="501" cy="416"/>
              <a:chOff x="966" y="3156"/>
              <a:chExt cx="501" cy="416"/>
            </a:xfrm>
          </p:grpSpPr>
          <p:sp>
            <p:nvSpPr>
              <p:cNvPr id="275922" name="Line 466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3" name="Line 467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4" name="Line 468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5" name="Line 469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6" name="Oval 470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7" name="Oval 471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8" name="Oval 472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29" name="Oval 473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0" name="Oval 474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31" name="Group 475"/>
            <p:cNvGrpSpPr>
              <a:grpSpLocks/>
            </p:cNvGrpSpPr>
            <p:nvPr/>
          </p:nvGrpSpPr>
          <p:grpSpPr bwMode="auto">
            <a:xfrm>
              <a:off x="2382" y="2636"/>
              <a:ext cx="501" cy="416"/>
              <a:chOff x="966" y="3156"/>
              <a:chExt cx="501" cy="416"/>
            </a:xfrm>
          </p:grpSpPr>
          <p:sp>
            <p:nvSpPr>
              <p:cNvPr id="275932" name="Line 476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3" name="Line 477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4" name="Line 478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5" name="Line 479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6" name="Oval 480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7" name="Oval 481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8" name="Oval 482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39" name="Oval 483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40" name="Oval 484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5941" name="Group 485"/>
          <p:cNvGrpSpPr>
            <a:grpSpLocks/>
          </p:cNvGrpSpPr>
          <p:nvPr/>
        </p:nvGrpSpPr>
        <p:grpSpPr bwMode="auto">
          <a:xfrm>
            <a:off x="4264269" y="3032125"/>
            <a:ext cx="1390650" cy="1244600"/>
            <a:chOff x="2198" y="2588"/>
            <a:chExt cx="949" cy="784"/>
          </a:xfrm>
        </p:grpSpPr>
        <p:grpSp>
          <p:nvGrpSpPr>
            <p:cNvPr id="275942" name="Group 486"/>
            <p:cNvGrpSpPr>
              <a:grpSpLocks/>
            </p:cNvGrpSpPr>
            <p:nvPr/>
          </p:nvGrpSpPr>
          <p:grpSpPr bwMode="auto">
            <a:xfrm>
              <a:off x="2198" y="2588"/>
              <a:ext cx="501" cy="416"/>
              <a:chOff x="966" y="3156"/>
              <a:chExt cx="501" cy="416"/>
            </a:xfrm>
          </p:grpSpPr>
          <p:sp>
            <p:nvSpPr>
              <p:cNvPr id="275943" name="Line 487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44" name="Line 488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45" name="Line 489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46" name="Line 490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47" name="Oval 491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48" name="Oval 492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49" name="Oval 493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0" name="Oval 494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1" name="Oval 495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52" name="Group 496"/>
            <p:cNvGrpSpPr>
              <a:grpSpLocks/>
            </p:cNvGrpSpPr>
            <p:nvPr/>
          </p:nvGrpSpPr>
          <p:grpSpPr bwMode="auto">
            <a:xfrm>
              <a:off x="2402" y="2956"/>
              <a:ext cx="501" cy="416"/>
              <a:chOff x="966" y="3156"/>
              <a:chExt cx="501" cy="416"/>
            </a:xfrm>
          </p:grpSpPr>
          <p:sp>
            <p:nvSpPr>
              <p:cNvPr id="275953" name="Line 497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4" name="Line 498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5" name="Line 499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6" name="Line 500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7" name="Oval 501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8" name="Oval 502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59" name="Oval 503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0" name="Oval 504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1" name="Oval 505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62" name="Group 506"/>
            <p:cNvGrpSpPr>
              <a:grpSpLocks/>
            </p:cNvGrpSpPr>
            <p:nvPr/>
          </p:nvGrpSpPr>
          <p:grpSpPr bwMode="auto">
            <a:xfrm>
              <a:off x="2646" y="2812"/>
              <a:ext cx="501" cy="416"/>
              <a:chOff x="966" y="3156"/>
              <a:chExt cx="501" cy="416"/>
            </a:xfrm>
          </p:grpSpPr>
          <p:sp>
            <p:nvSpPr>
              <p:cNvPr id="275963" name="Line 507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4" name="Line 508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5" name="Line 509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6" name="Line 510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7" name="Oval 511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8" name="Oval 512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69" name="Oval 513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0" name="Oval 514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1" name="Oval 515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72" name="Group 516"/>
            <p:cNvGrpSpPr>
              <a:grpSpLocks/>
            </p:cNvGrpSpPr>
            <p:nvPr/>
          </p:nvGrpSpPr>
          <p:grpSpPr bwMode="auto">
            <a:xfrm>
              <a:off x="2490" y="2820"/>
              <a:ext cx="501" cy="416"/>
              <a:chOff x="966" y="3156"/>
              <a:chExt cx="501" cy="416"/>
            </a:xfrm>
          </p:grpSpPr>
          <p:sp>
            <p:nvSpPr>
              <p:cNvPr id="275973" name="Line 517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4" name="Line 518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5" name="Line 519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6" name="Line 520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7" name="Oval 521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8" name="Oval 522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79" name="Oval 523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0" name="Oval 524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1" name="Oval 525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5982" name="Group 526"/>
            <p:cNvGrpSpPr>
              <a:grpSpLocks/>
            </p:cNvGrpSpPr>
            <p:nvPr/>
          </p:nvGrpSpPr>
          <p:grpSpPr bwMode="auto">
            <a:xfrm>
              <a:off x="2382" y="2636"/>
              <a:ext cx="501" cy="416"/>
              <a:chOff x="966" y="3156"/>
              <a:chExt cx="501" cy="416"/>
            </a:xfrm>
          </p:grpSpPr>
          <p:sp>
            <p:nvSpPr>
              <p:cNvPr id="275983" name="Line 527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4" name="Line 528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5" name="Line 529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6" name="Line 530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7" name="Oval 531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8" name="Oval 532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89" name="Oval 533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90" name="Oval 534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91" name="Oval 535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5992" name="Group 536"/>
          <p:cNvGrpSpPr>
            <a:grpSpLocks/>
          </p:cNvGrpSpPr>
          <p:nvPr/>
        </p:nvGrpSpPr>
        <p:grpSpPr bwMode="auto">
          <a:xfrm>
            <a:off x="2220058" y="4638675"/>
            <a:ext cx="1390650" cy="1244600"/>
            <a:chOff x="2198" y="2588"/>
            <a:chExt cx="949" cy="784"/>
          </a:xfrm>
        </p:grpSpPr>
        <p:grpSp>
          <p:nvGrpSpPr>
            <p:cNvPr id="275993" name="Group 537"/>
            <p:cNvGrpSpPr>
              <a:grpSpLocks/>
            </p:cNvGrpSpPr>
            <p:nvPr/>
          </p:nvGrpSpPr>
          <p:grpSpPr bwMode="auto">
            <a:xfrm>
              <a:off x="2198" y="2588"/>
              <a:ext cx="501" cy="416"/>
              <a:chOff x="966" y="3156"/>
              <a:chExt cx="501" cy="416"/>
            </a:xfrm>
          </p:grpSpPr>
          <p:sp>
            <p:nvSpPr>
              <p:cNvPr id="275994" name="Line 538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95" name="Line 539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96" name="Line 540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97" name="Line 541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98" name="Oval 542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999" name="Oval 543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0" name="Oval 544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1" name="Oval 545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2" name="Oval 546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03" name="Group 547"/>
            <p:cNvGrpSpPr>
              <a:grpSpLocks/>
            </p:cNvGrpSpPr>
            <p:nvPr/>
          </p:nvGrpSpPr>
          <p:grpSpPr bwMode="auto">
            <a:xfrm>
              <a:off x="2402" y="2956"/>
              <a:ext cx="501" cy="416"/>
              <a:chOff x="966" y="3156"/>
              <a:chExt cx="501" cy="416"/>
            </a:xfrm>
          </p:grpSpPr>
          <p:sp>
            <p:nvSpPr>
              <p:cNvPr id="276004" name="Line 548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5" name="Line 549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6" name="Line 550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7" name="Line 551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8" name="Oval 552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09" name="Oval 553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0" name="Oval 554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1" name="Oval 555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2" name="Oval 556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13" name="Group 557"/>
            <p:cNvGrpSpPr>
              <a:grpSpLocks/>
            </p:cNvGrpSpPr>
            <p:nvPr/>
          </p:nvGrpSpPr>
          <p:grpSpPr bwMode="auto">
            <a:xfrm>
              <a:off x="2646" y="2812"/>
              <a:ext cx="501" cy="416"/>
              <a:chOff x="966" y="3156"/>
              <a:chExt cx="501" cy="416"/>
            </a:xfrm>
          </p:grpSpPr>
          <p:sp>
            <p:nvSpPr>
              <p:cNvPr id="276014" name="Line 558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5" name="Line 559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6" name="Line 560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7" name="Line 561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8" name="Oval 562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19" name="Oval 563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0" name="Oval 564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1" name="Oval 565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2" name="Oval 566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23" name="Group 567"/>
            <p:cNvGrpSpPr>
              <a:grpSpLocks/>
            </p:cNvGrpSpPr>
            <p:nvPr/>
          </p:nvGrpSpPr>
          <p:grpSpPr bwMode="auto">
            <a:xfrm>
              <a:off x="2490" y="2820"/>
              <a:ext cx="501" cy="416"/>
              <a:chOff x="966" y="3156"/>
              <a:chExt cx="501" cy="416"/>
            </a:xfrm>
          </p:grpSpPr>
          <p:sp>
            <p:nvSpPr>
              <p:cNvPr id="276024" name="Line 568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5" name="Line 569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6" name="Line 570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7" name="Line 571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8" name="Oval 572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29" name="Oval 573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0" name="Oval 574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1" name="Oval 575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2" name="Oval 576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33" name="Group 577"/>
            <p:cNvGrpSpPr>
              <a:grpSpLocks/>
            </p:cNvGrpSpPr>
            <p:nvPr/>
          </p:nvGrpSpPr>
          <p:grpSpPr bwMode="auto">
            <a:xfrm>
              <a:off x="2382" y="2636"/>
              <a:ext cx="501" cy="416"/>
              <a:chOff x="966" y="3156"/>
              <a:chExt cx="501" cy="416"/>
            </a:xfrm>
          </p:grpSpPr>
          <p:sp>
            <p:nvSpPr>
              <p:cNvPr id="276034" name="Line 578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5" name="Line 579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6" name="Line 580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7" name="Line 581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8" name="Oval 582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39" name="Oval 583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40" name="Oval 584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41" name="Oval 585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42" name="Oval 586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6043" name="Group 587"/>
          <p:cNvGrpSpPr>
            <a:grpSpLocks/>
          </p:cNvGrpSpPr>
          <p:nvPr/>
        </p:nvGrpSpPr>
        <p:grpSpPr bwMode="auto">
          <a:xfrm>
            <a:off x="4258408" y="4632325"/>
            <a:ext cx="1390650" cy="1244600"/>
            <a:chOff x="2198" y="2588"/>
            <a:chExt cx="949" cy="784"/>
          </a:xfrm>
        </p:grpSpPr>
        <p:grpSp>
          <p:nvGrpSpPr>
            <p:cNvPr id="276044" name="Group 588"/>
            <p:cNvGrpSpPr>
              <a:grpSpLocks/>
            </p:cNvGrpSpPr>
            <p:nvPr/>
          </p:nvGrpSpPr>
          <p:grpSpPr bwMode="auto">
            <a:xfrm>
              <a:off x="2198" y="2588"/>
              <a:ext cx="501" cy="416"/>
              <a:chOff x="966" y="3156"/>
              <a:chExt cx="501" cy="416"/>
            </a:xfrm>
          </p:grpSpPr>
          <p:sp>
            <p:nvSpPr>
              <p:cNvPr id="276045" name="Line 589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46" name="Line 590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47" name="Line 591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48" name="Line 592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49" name="Oval 593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0" name="Oval 594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1" name="Oval 595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2" name="Oval 596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3" name="Oval 597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54" name="Group 598"/>
            <p:cNvGrpSpPr>
              <a:grpSpLocks/>
            </p:cNvGrpSpPr>
            <p:nvPr/>
          </p:nvGrpSpPr>
          <p:grpSpPr bwMode="auto">
            <a:xfrm>
              <a:off x="2402" y="2956"/>
              <a:ext cx="501" cy="416"/>
              <a:chOff x="966" y="3156"/>
              <a:chExt cx="501" cy="416"/>
            </a:xfrm>
          </p:grpSpPr>
          <p:sp>
            <p:nvSpPr>
              <p:cNvPr id="276055" name="Line 599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6" name="Line 600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7" name="Line 601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8" name="Line 602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59" name="Oval 603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0" name="Oval 604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1" name="Oval 605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2" name="Oval 606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3" name="Oval 607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64" name="Group 608"/>
            <p:cNvGrpSpPr>
              <a:grpSpLocks/>
            </p:cNvGrpSpPr>
            <p:nvPr/>
          </p:nvGrpSpPr>
          <p:grpSpPr bwMode="auto">
            <a:xfrm>
              <a:off x="2646" y="2812"/>
              <a:ext cx="501" cy="416"/>
              <a:chOff x="966" y="3156"/>
              <a:chExt cx="501" cy="416"/>
            </a:xfrm>
          </p:grpSpPr>
          <p:sp>
            <p:nvSpPr>
              <p:cNvPr id="276065" name="Line 609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6" name="Line 610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7" name="Line 611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8" name="Line 612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69" name="Oval 613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0" name="Oval 614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1" name="Oval 615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2" name="Oval 616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3" name="Oval 617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74" name="Group 618"/>
            <p:cNvGrpSpPr>
              <a:grpSpLocks/>
            </p:cNvGrpSpPr>
            <p:nvPr/>
          </p:nvGrpSpPr>
          <p:grpSpPr bwMode="auto">
            <a:xfrm>
              <a:off x="2490" y="2820"/>
              <a:ext cx="501" cy="416"/>
              <a:chOff x="966" y="3156"/>
              <a:chExt cx="501" cy="416"/>
            </a:xfrm>
          </p:grpSpPr>
          <p:sp>
            <p:nvSpPr>
              <p:cNvPr id="276075" name="Line 619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6" name="Line 620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7" name="Line 621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8" name="Line 622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79" name="Oval 623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0" name="Oval 624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1" name="Oval 625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2" name="Oval 626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3" name="Oval 627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084" name="Group 628"/>
            <p:cNvGrpSpPr>
              <a:grpSpLocks/>
            </p:cNvGrpSpPr>
            <p:nvPr/>
          </p:nvGrpSpPr>
          <p:grpSpPr bwMode="auto">
            <a:xfrm>
              <a:off x="2382" y="2636"/>
              <a:ext cx="501" cy="416"/>
              <a:chOff x="966" y="3156"/>
              <a:chExt cx="501" cy="416"/>
            </a:xfrm>
          </p:grpSpPr>
          <p:sp>
            <p:nvSpPr>
              <p:cNvPr id="276085" name="Line 629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6" name="Line 630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7" name="Line 631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8" name="Line 632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89" name="Oval 633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90" name="Oval 634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91" name="Oval 635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92" name="Oval 636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093" name="Oval 637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6094" name="Group 638"/>
          <p:cNvGrpSpPr>
            <a:grpSpLocks/>
          </p:cNvGrpSpPr>
          <p:nvPr/>
        </p:nvGrpSpPr>
        <p:grpSpPr bwMode="auto">
          <a:xfrm>
            <a:off x="6122378" y="3095627"/>
            <a:ext cx="3793881" cy="2644775"/>
            <a:chOff x="1922" y="2174"/>
            <a:chExt cx="2588" cy="1666"/>
          </a:xfrm>
        </p:grpSpPr>
        <p:sp>
          <p:nvSpPr>
            <p:cNvPr id="276095" name="Line 639"/>
            <p:cNvSpPr>
              <a:spLocks noChangeShapeType="1"/>
            </p:cNvSpPr>
            <p:nvPr/>
          </p:nvSpPr>
          <p:spPr bwMode="auto">
            <a:xfrm>
              <a:off x="2414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096" name="Line 640"/>
            <p:cNvSpPr>
              <a:spLocks noChangeShapeType="1"/>
            </p:cNvSpPr>
            <p:nvPr/>
          </p:nvSpPr>
          <p:spPr bwMode="auto">
            <a:xfrm flipV="1">
              <a:off x="2594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097" name="Line 641"/>
            <p:cNvSpPr>
              <a:spLocks noChangeShapeType="1"/>
            </p:cNvSpPr>
            <p:nvPr/>
          </p:nvSpPr>
          <p:spPr bwMode="auto">
            <a:xfrm flipV="1">
              <a:off x="2526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098" name="Oval 642"/>
            <p:cNvSpPr>
              <a:spLocks noChangeArrowheads="1"/>
            </p:cNvSpPr>
            <p:nvPr/>
          </p:nvSpPr>
          <p:spPr bwMode="auto">
            <a:xfrm>
              <a:off x="2151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099" name="Oval 643"/>
            <p:cNvSpPr>
              <a:spLocks noChangeArrowheads="1"/>
            </p:cNvSpPr>
            <p:nvPr/>
          </p:nvSpPr>
          <p:spPr bwMode="auto">
            <a:xfrm>
              <a:off x="2379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0" name="Oval 644"/>
            <p:cNvSpPr>
              <a:spLocks noChangeArrowheads="1"/>
            </p:cNvSpPr>
            <p:nvPr/>
          </p:nvSpPr>
          <p:spPr bwMode="auto">
            <a:xfrm>
              <a:off x="2555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1" name="Oval 645"/>
            <p:cNvSpPr>
              <a:spLocks noChangeArrowheads="1"/>
            </p:cNvSpPr>
            <p:nvPr/>
          </p:nvSpPr>
          <p:spPr bwMode="auto">
            <a:xfrm>
              <a:off x="2724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2" name="Oval 646"/>
            <p:cNvSpPr>
              <a:spLocks noChangeArrowheads="1"/>
            </p:cNvSpPr>
            <p:nvPr/>
          </p:nvSpPr>
          <p:spPr bwMode="auto">
            <a:xfrm>
              <a:off x="2494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3" name="Line 647"/>
            <p:cNvSpPr>
              <a:spLocks noChangeShapeType="1"/>
            </p:cNvSpPr>
            <p:nvPr/>
          </p:nvSpPr>
          <p:spPr bwMode="auto">
            <a:xfrm>
              <a:off x="2761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4" name="Line 648"/>
            <p:cNvSpPr>
              <a:spLocks noChangeShapeType="1"/>
            </p:cNvSpPr>
            <p:nvPr/>
          </p:nvSpPr>
          <p:spPr bwMode="auto">
            <a:xfrm flipV="1">
              <a:off x="2942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5" name="Oval 649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6" name="Oval 650"/>
            <p:cNvSpPr>
              <a:spLocks noChangeArrowheads="1"/>
            </p:cNvSpPr>
            <p:nvPr/>
          </p:nvSpPr>
          <p:spPr bwMode="auto">
            <a:xfrm>
              <a:off x="2727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7" name="Oval 651"/>
            <p:cNvSpPr>
              <a:spLocks noChangeArrowheads="1"/>
            </p:cNvSpPr>
            <p:nvPr/>
          </p:nvSpPr>
          <p:spPr bwMode="auto">
            <a:xfrm>
              <a:off x="2903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8" name="Oval 652"/>
            <p:cNvSpPr>
              <a:spLocks noChangeArrowheads="1"/>
            </p:cNvSpPr>
            <p:nvPr/>
          </p:nvSpPr>
          <p:spPr bwMode="auto">
            <a:xfrm>
              <a:off x="3072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09" name="Oval 653"/>
            <p:cNvSpPr>
              <a:spLocks noChangeArrowheads="1"/>
            </p:cNvSpPr>
            <p:nvPr/>
          </p:nvSpPr>
          <p:spPr bwMode="auto">
            <a:xfrm>
              <a:off x="2841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0" name="Line 654"/>
            <p:cNvSpPr>
              <a:spLocks noChangeShapeType="1"/>
            </p:cNvSpPr>
            <p:nvPr/>
          </p:nvSpPr>
          <p:spPr bwMode="auto">
            <a:xfrm>
              <a:off x="2185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1" name="Line 655"/>
            <p:cNvSpPr>
              <a:spLocks noChangeShapeType="1"/>
            </p:cNvSpPr>
            <p:nvPr/>
          </p:nvSpPr>
          <p:spPr bwMode="auto">
            <a:xfrm flipV="1">
              <a:off x="2366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2" name="Line 656"/>
            <p:cNvSpPr>
              <a:spLocks noChangeShapeType="1"/>
            </p:cNvSpPr>
            <p:nvPr/>
          </p:nvSpPr>
          <p:spPr bwMode="auto">
            <a:xfrm flipV="1">
              <a:off x="2297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3" name="Oval 657"/>
            <p:cNvSpPr>
              <a:spLocks noChangeArrowheads="1"/>
            </p:cNvSpPr>
            <p:nvPr/>
          </p:nvSpPr>
          <p:spPr bwMode="auto">
            <a:xfrm>
              <a:off x="1922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4" name="Oval 658"/>
            <p:cNvSpPr>
              <a:spLocks noChangeArrowheads="1"/>
            </p:cNvSpPr>
            <p:nvPr/>
          </p:nvSpPr>
          <p:spPr bwMode="auto">
            <a:xfrm>
              <a:off x="2151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5" name="Oval 659"/>
            <p:cNvSpPr>
              <a:spLocks noChangeArrowheads="1"/>
            </p:cNvSpPr>
            <p:nvPr/>
          </p:nvSpPr>
          <p:spPr bwMode="auto">
            <a:xfrm>
              <a:off x="2327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6" name="Oval 660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7" name="Oval 661"/>
            <p:cNvSpPr>
              <a:spLocks noChangeArrowheads="1"/>
            </p:cNvSpPr>
            <p:nvPr/>
          </p:nvSpPr>
          <p:spPr bwMode="auto">
            <a:xfrm>
              <a:off x="2265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8" name="Line 662"/>
            <p:cNvSpPr>
              <a:spLocks noChangeShapeType="1"/>
            </p:cNvSpPr>
            <p:nvPr/>
          </p:nvSpPr>
          <p:spPr bwMode="auto">
            <a:xfrm>
              <a:off x="2354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19" name="Line 663"/>
            <p:cNvSpPr>
              <a:spLocks noChangeShapeType="1"/>
            </p:cNvSpPr>
            <p:nvPr/>
          </p:nvSpPr>
          <p:spPr bwMode="auto">
            <a:xfrm flipV="1">
              <a:off x="2535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0" name="Line 664"/>
            <p:cNvSpPr>
              <a:spLocks noChangeShapeType="1"/>
            </p:cNvSpPr>
            <p:nvPr/>
          </p:nvSpPr>
          <p:spPr bwMode="auto">
            <a:xfrm flipV="1">
              <a:off x="2466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1" name="Oval 665"/>
            <p:cNvSpPr>
              <a:spLocks noChangeArrowheads="1"/>
            </p:cNvSpPr>
            <p:nvPr/>
          </p:nvSpPr>
          <p:spPr bwMode="auto">
            <a:xfrm>
              <a:off x="2091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2" name="Oval 666"/>
            <p:cNvSpPr>
              <a:spLocks noChangeArrowheads="1"/>
            </p:cNvSpPr>
            <p:nvPr/>
          </p:nvSpPr>
          <p:spPr bwMode="auto">
            <a:xfrm>
              <a:off x="2320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3" name="Oval 667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4" name="Oval 668"/>
            <p:cNvSpPr>
              <a:spLocks noChangeArrowheads="1"/>
            </p:cNvSpPr>
            <p:nvPr/>
          </p:nvSpPr>
          <p:spPr bwMode="auto">
            <a:xfrm>
              <a:off x="2665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5" name="Oval 669"/>
            <p:cNvSpPr>
              <a:spLocks noChangeArrowheads="1"/>
            </p:cNvSpPr>
            <p:nvPr/>
          </p:nvSpPr>
          <p:spPr bwMode="auto">
            <a:xfrm>
              <a:off x="2434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6" name="Line 670"/>
            <p:cNvSpPr>
              <a:spLocks noChangeShapeType="1"/>
            </p:cNvSpPr>
            <p:nvPr/>
          </p:nvSpPr>
          <p:spPr bwMode="auto">
            <a:xfrm>
              <a:off x="2533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7" name="Line 671"/>
            <p:cNvSpPr>
              <a:spLocks noChangeShapeType="1"/>
            </p:cNvSpPr>
            <p:nvPr/>
          </p:nvSpPr>
          <p:spPr bwMode="auto">
            <a:xfrm flipV="1">
              <a:off x="2713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8" name="Line 672"/>
            <p:cNvSpPr>
              <a:spLocks noChangeShapeType="1"/>
            </p:cNvSpPr>
            <p:nvPr/>
          </p:nvSpPr>
          <p:spPr bwMode="auto">
            <a:xfrm flipV="1">
              <a:off x="2645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29" name="Oval 673"/>
            <p:cNvSpPr>
              <a:spLocks noChangeArrowheads="1"/>
            </p:cNvSpPr>
            <p:nvPr/>
          </p:nvSpPr>
          <p:spPr bwMode="auto">
            <a:xfrm>
              <a:off x="227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0" name="Oval 674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1" name="Oval 675"/>
            <p:cNvSpPr>
              <a:spLocks noChangeArrowheads="1"/>
            </p:cNvSpPr>
            <p:nvPr/>
          </p:nvSpPr>
          <p:spPr bwMode="auto">
            <a:xfrm>
              <a:off x="2674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2" name="Oval 676"/>
            <p:cNvSpPr>
              <a:spLocks noChangeArrowheads="1"/>
            </p:cNvSpPr>
            <p:nvPr/>
          </p:nvSpPr>
          <p:spPr bwMode="auto">
            <a:xfrm>
              <a:off x="2843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3" name="Oval 677"/>
            <p:cNvSpPr>
              <a:spLocks noChangeArrowheads="1"/>
            </p:cNvSpPr>
            <p:nvPr/>
          </p:nvSpPr>
          <p:spPr bwMode="auto">
            <a:xfrm>
              <a:off x="2613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4" name="Line 678"/>
            <p:cNvSpPr>
              <a:spLocks noChangeShapeType="1"/>
            </p:cNvSpPr>
            <p:nvPr/>
          </p:nvSpPr>
          <p:spPr bwMode="auto">
            <a:xfrm>
              <a:off x="3798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5" name="Line 679"/>
            <p:cNvSpPr>
              <a:spLocks noChangeShapeType="1"/>
            </p:cNvSpPr>
            <p:nvPr/>
          </p:nvSpPr>
          <p:spPr bwMode="auto">
            <a:xfrm flipV="1">
              <a:off x="3978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6" name="Line 680"/>
            <p:cNvSpPr>
              <a:spLocks noChangeShapeType="1"/>
            </p:cNvSpPr>
            <p:nvPr/>
          </p:nvSpPr>
          <p:spPr bwMode="auto">
            <a:xfrm flipV="1">
              <a:off x="3910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7" name="Oval 681"/>
            <p:cNvSpPr>
              <a:spLocks noChangeArrowheads="1"/>
            </p:cNvSpPr>
            <p:nvPr/>
          </p:nvSpPr>
          <p:spPr bwMode="auto">
            <a:xfrm>
              <a:off x="3535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8" name="Oval 682"/>
            <p:cNvSpPr>
              <a:spLocks noChangeArrowheads="1"/>
            </p:cNvSpPr>
            <p:nvPr/>
          </p:nvSpPr>
          <p:spPr bwMode="auto">
            <a:xfrm>
              <a:off x="3763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39" name="Oval 683"/>
            <p:cNvSpPr>
              <a:spLocks noChangeArrowheads="1"/>
            </p:cNvSpPr>
            <p:nvPr/>
          </p:nvSpPr>
          <p:spPr bwMode="auto">
            <a:xfrm>
              <a:off x="3939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0" name="Oval 684"/>
            <p:cNvSpPr>
              <a:spLocks noChangeArrowheads="1"/>
            </p:cNvSpPr>
            <p:nvPr/>
          </p:nvSpPr>
          <p:spPr bwMode="auto">
            <a:xfrm>
              <a:off x="4108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1" name="Oval 685"/>
            <p:cNvSpPr>
              <a:spLocks noChangeArrowheads="1"/>
            </p:cNvSpPr>
            <p:nvPr/>
          </p:nvSpPr>
          <p:spPr bwMode="auto">
            <a:xfrm>
              <a:off x="3878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2" name="Line 686"/>
            <p:cNvSpPr>
              <a:spLocks noChangeShapeType="1"/>
            </p:cNvSpPr>
            <p:nvPr/>
          </p:nvSpPr>
          <p:spPr bwMode="auto">
            <a:xfrm>
              <a:off x="4145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3" name="Line 687"/>
            <p:cNvSpPr>
              <a:spLocks noChangeShapeType="1"/>
            </p:cNvSpPr>
            <p:nvPr/>
          </p:nvSpPr>
          <p:spPr bwMode="auto">
            <a:xfrm flipV="1">
              <a:off x="4326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4" name="Line 688"/>
            <p:cNvSpPr>
              <a:spLocks noChangeShapeType="1"/>
            </p:cNvSpPr>
            <p:nvPr/>
          </p:nvSpPr>
          <p:spPr bwMode="auto">
            <a:xfrm flipV="1">
              <a:off x="4257" y="26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5" name="Oval 689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6" name="Oval 690"/>
            <p:cNvSpPr>
              <a:spLocks noChangeArrowheads="1"/>
            </p:cNvSpPr>
            <p:nvPr/>
          </p:nvSpPr>
          <p:spPr bwMode="auto">
            <a:xfrm>
              <a:off x="4111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7" name="Oval 691"/>
            <p:cNvSpPr>
              <a:spLocks noChangeArrowheads="1"/>
            </p:cNvSpPr>
            <p:nvPr/>
          </p:nvSpPr>
          <p:spPr bwMode="auto">
            <a:xfrm>
              <a:off x="4287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8" name="Oval 692"/>
            <p:cNvSpPr>
              <a:spLocks noChangeArrowheads="1"/>
            </p:cNvSpPr>
            <p:nvPr/>
          </p:nvSpPr>
          <p:spPr bwMode="auto">
            <a:xfrm>
              <a:off x="4456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49" name="Oval 693"/>
            <p:cNvSpPr>
              <a:spLocks noChangeArrowheads="1"/>
            </p:cNvSpPr>
            <p:nvPr/>
          </p:nvSpPr>
          <p:spPr bwMode="auto">
            <a:xfrm>
              <a:off x="4225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0" name="Line 694"/>
            <p:cNvSpPr>
              <a:spLocks noChangeShapeType="1"/>
            </p:cNvSpPr>
            <p:nvPr/>
          </p:nvSpPr>
          <p:spPr bwMode="auto">
            <a:xfrm>
              <a:off x="3569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1" name="Line 695"/>
            <p:cNvSpPr>
              <a:spLocks noChangeShapeType="1"/>
            </p:cNvSpPr>
            <p:nvPr/>
          </p:nvSpPr>
          <p:spPr bwMode="auto">
            <a:xfrm flipV="1">
              <a:off x="3750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2" name="Line 696"/>
            <p:cNvSpPr>
              <a:spLocks noChangeShapeType="1"/>
            </p:cNvSpPr>
            <p:nvPr/>
          </p:nvSpPr>
          <p:spPr bwMode="auto">
            <a:xfrm flipV="1">
              <a:off x="3681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3" name="Oval 697"/>
            <p:cNvSpPr>
              <a:spLocks noChangeArrowheads="1"/>
            </p:cNvSpPr>
            <p:nvPr/>
          </p:nvSpPr>
          <p:spPr bwMode="auto">
            <a:xfrm>
              <a:off x="3306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4" name="Oval 698"/>
            <p:cNvSpPr>
              <a:spLocks noChangeArrowheads="1"/>
            </p:cNvSpPr>
            <p:nvPr/>
          </p:nvSpPr>
          <p:spPr bwMode="auto">
            <a:xfrm>
              <a:off x="3535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5" name="Oval 699"/>
            <p:cNvSpPr>
              <a:spLocks noChangeArrowheads="1"/>
            </p:cNvSpPr>
            <p:nvPr/>
          </p:nvSpPr>
          <p:spPr bwMode="auto">
            <a:xfrm>
              <a:off x="3711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6" name="Oval 700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7" name="Oval 701"/>
            <p:cNvSpPr>
              <a:spLocks noChangeArrowheads="1"/>
            </p:cNvSpPr>
            <p:nvPr/>
          </p:nvSpPr>
          <p:spPr bwMode="auto">
            <a:xfrm>
              <a:off x="3649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8" name="Line 702"/>
            <p:cNvSpPr>
              <a:spLocks noChangeShapeType="1"/>
            </p:cNvSpPr>
            <p:nvPr/>
          </p:nvSpPr>
          <p:spPr bwMode="auto">
            <a:xfrm>
              <a:off x="3738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59" name="Line 703"/>
            <p:cNvSpPr>
              <a:spLocks noChangeShapeType="1"/>
            </p:cNvSpPr>
            <p:nvPr/>
          </p:nvSpPr>
          <p:spPr bwMode="auto">
            <a:xfrm flipV="1">
              <a:off x="3919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0" name="Line 704"/>
            <p:cNvSpPr>
              <a:spLocks noChangeShapeType="1"/>
            </p:cNvSpPr>
            <p:nvPr/>
          </p:nvSpPr>
          <p:spPr bwMode="auto">
            <a:xfrm flipV="1">
              <a:off x="3850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1" name="Oval 705"/>
            <p:cNvSpPr>
              <a:spLocks noChangeArrowheads="1"/>
            </p:cNvSpPr>
            <p:nvPr/>
          </p:nvSpPr>
          <p:spPr bwMode="auto">
            <a:xfrm>
              <a:off x="3475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2" name="Oval 706"/>
            <p:cNvSpPr>
              <a:spLocks noChangeArrowheads="1"/>
            </p:cNvSpPr>
            <p:nvPr/>
          </p:nvSpPr>
          <p:spPr bwMode="auto">
            <a:xfrm>
              <a:off x="3704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3" name="Oval 707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4" name="Oval 708"/>
            <p:cNvSpPr>
              <a:spLocks noChangeArrowheads="1"/>
            </p:cNvSpPr>
            <p:nvPr/>
          </p:nvSpPr>
          <p:spPr bwMode="auto">
            <a:xfrm>
              <a:off x="4049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5" name="Oval 709"/>
            <p:cNvSpPr>
              <a:spLocks noChangeArrowheads="1"/>
            </p:cNvSpPr>
            <p:nvPr/>
          </p:nvSpPr>
          <p:spPr bwMode="auto">
            <a:xfrm>
              <a:off x="3818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6" name="Line 710"/>
            <p:cNvSpPr>
              <a:spLocks noChangeShapeType="1"/>
            </p:cNvSpPr>
            <p:nvPr/>
          </p:nvSpPr>
          <p:spPr bwMode="auto">
            <a:xfrm>
              <a:off x="3917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7" name="Line 711"/>
            <p:cNvSpPr>
              <a:spLocks noChangeShapeType="1"/>
            </p:cNvSpPr>
            <p:nvPr/>
          </p:nvSpPr>
          <p:spPr bwMode="auto">
            <a:xfrm flipV="1">
              <a:off x="4097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8" name="Line 712"/>
            <p:cNvSpPr>
              <a:spLocks noChangeShapeType="1"/>
            </p:cNvSpPr>
            <p:nvPr/>
          </p:nvSpPr>
          <p:spPr bwMode="auto">
            <a:xfrm flipV="1">
              <a:off x="4029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69" name="Oval 713"/>
            <p:cNvSpPr>
              <a:spLocks noChangeArrowheads="1"/>
            </p:cNvSpPr>
            <p:nvPr/>
          </p:nvSpPr>
          <p:spPr bwMode="auto">
            <a:xfrm>
              <a:off x="3654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0" name="Oval 714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1" name="Oval 715"/>
            <p:cNvSpPr>
              <a:spLocks noChangeArrowheads="1"/>
            </p:cNvSpPr>
            <p:nvPr/>
          </p:nvSpPr>
          <p:spPr bwMode="auto">
            <a:xfrm>
              <a:off x="4058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2" name="Oval 716"/>
            <p:cNvSpPr>
              <a:spLocks noChangeArrowheads="1"/>
            </p:cNvSpPr>
            <p:nvPr/>
          </p:nvSpPr>
          <p:spPr bwMode="auto">
            <a:xfrm>
              <a:off x="4227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3" name="Oval 717"/>
            <p:cNvSpPr>
              <a:spLocks noChangeArrowheads="1"/>
            </p:cNvSpPr>
            <p:nvPr/>
          </p:nvSpPr>
          <p:spPr bwMode="auto">
            <a:xfrm>
              <a:off x="3997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4" name="Line 718"/>
            <p:cNvSpPr>
              <a:spLocks noChangeShapeType="1"/>
            </p:cNvSpPr>
            <p:nvPr/>
          </p:nvSpPr>
          <p:spPr bwMode="auto">
            <a:xfrm>
              <a:off x="2414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5" name="Line 719"/>
            <p:cNvSpPr>
              <a:spLocks noChangeShapeType="1"/>
            </p:cNvSpPr>
            <p:nvPr/>
          </p:nvSpPr>
          <p:spPr bwMode="auto">
            <a:xfrm flipV="1">
              <a:off x="2594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6" name="Line 720"/>
            <p:cNvSpPr>
              <a:spLocks noChangeShapeType="1"/>
            </p:cNvSpPr>
            <p:nvPr/>
          </p:nvSpPr>
          <p:spPr bwMode="auto">
            <a:xfrm flipV="1">
              <a:off x="2526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7" name="Oval 721"/>
            <p:cNvSpPr>
              <a:spLocks noChangeArrowheads="1"/>
            </p:cNvSpPr>
            <p:nvPr/>
          </p:nvSpPr>
          <p:spPr bwMode="auto">
            <a:xfrm>
              <a:off x="2151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8" name="Oval 722"/>
            <p:cNvSpPr>
              <a:spLocks noChangeArrowheads="1"/>
            </p:cNvSpPr>
            <p:nvPr/>
          </p:nvSpPr>
          <p:spPr bwMode="auto">
            <a:xfrm>
              <a:off x="2379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79" name="Oval 723"/>
            <p:cNvSpPr>
              <a:spLocks noChangeArrowheads="1"/>
            </p:cNvSpPr>
            <p:nvPr/>
          </p:nvSpPr>
          <p:spPr bwMode="auto">
            <a:xfrm>
              <a:off x="2555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0" name="Oval 724"/>
            <p:cNvSpPr>
              <a:spLocks noChangeArrowheads="1"/>
            </p:cNvSpPr>
            <p:nvPr/>
          </p:nvSpPr>
          <p:spPr bwMode="auto">
            <a:xfrm>
              <a:off x="2724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1" name="Oval 725"/>
            <p:cNvSpPr>
              <a:spLocks noChangeArrowheads="1"/>
            </p:cNvSpPr>
            <p:nvPr/>
          </p:nvSpPr>
          <p:spPr bwMode="auto">
            <a:xfrm>
              <a:off x="2494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2" name="Line 726"/>
            <p:cNvSpPr>
              <a:spLocks noChangeShapeType="1"/>
            </p:cNvSpPr>
            <p:nvPr/>
          </p:nvSpPr>
          <p:spPr bwMode="auto">
            <a:xfrm>
              <a:off x="2761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3" name="Line 727"/>
            <p:cNvSpPr>
              <a:spLocks noChangeShapeType="1"/>
            </p:cNvSpPr>
            <p:nvPr/>
          </p:nvSpPr>
          <p:spPr bwMode="auto">
            <a:xfrm flipV="1">
              <a:off x="2942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4" name="Line 728"/>
            <p:cNvSpPr>
              <a:spLocks noChangeShapeType="1"/>
            </p:cNvSpPr>
            <p:nvPr/>
          </p:nvSpPr>
          <p:spPr bwMode="auto">
            <a:xfrm flipV="1">
              <a:off x="2873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5" name="Oval 729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6" name="Oval 730"/>
            <p:cNvSpPr>
              <a:spLocks noChangeArrowheads="1"/>
            </p:cNvSpPr>
            <p:nvPr/>
          </p:nvSpPr>
          <p:spPr bwMode="auto">
            <a:xfrm>
              <a:off x="2727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7" name="Oval 731"/>
            <p:cNvSpPr>
              <a:spLocks noChangeArrowheads="1"/>
            </p:cNvSpPr>
            <p:nvPr/>
          </p:nvSpPr>
          <p:spPr bwMode="auto">
            <a:xfrm>
              <a:off x="2903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8" name="Oval 732"/>
            <p:cNvSpPr>
              <a:spLocks noChangeArrowheads="1"/>
            </p:cNvSpPr>
            <p:nvPr/>
          </p:nvSpPr>
          <p:spPr bwMode="auto">
            <a:xfrm>
              <a:off x="3072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89" name="Oval 733"/>
            <p:cNvSpPr>
              <a:spLocks noChangeArrowheads="1"/>
            </p:cNvSpPr>
            <p:nvPr/>
          </p:nvSpPr>
          <p:spPr bwMode="auto">
            <a:xfrm>
              <a:off x="2841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0" name="Line 734"/>
            <p:cNvSpPr>
              <a:spLocks noChangeShapeType="1"/>
            </p:cNvSpPr>
            <p:nvPr/>
          </p:nvSpPr>
          <p:spPr bwMode="auto">
            <a:xfrm>
              <a:off x="2185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1" name="Line 735"/>
            <p:cNvSpPr>
              <a:spLocks noChangeShapeType="1"/>
            </p:cNvSpPr>
            <p:nvPr/>
          </p:nvSpPr>
          <p:spPr bwMode="auto">
            <a:xfrm flipV="1">
              <a:off x="2366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2" name="Line 736"/>
            <p:cNvSpPr>
              <a:spLocks noChangeShapeType="1"/>
            </p:cNvSpPr>
            <p:nvPr/>
          </p:nvSpPr>
          <p:spPr bwMode="auto">
            <a:xfrm flipV="1">
              <a:off x="2297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3" name="Oval 737"/>
            <p:cNvSpPr>
              <a:spLocks noChangeArrowheads="1"/>
            </p:cNvSpPr>
            <p:nvPr/>
          </p:nvSpPr>
          <p:spPr bwMode="auto">
            <a:xfrm>
              <a:off x="1922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4" name="Oval 738"/>
            <p:cNvSpPr>
              <a:spLocks noChangeArrowheads="1"/>
            </p:cNvSpPr>
            <p:nvPr/>
          </p:nvSpPr>
          <p:spPr bwMode="auto">
            <a:xfrm>
              <a:off x="2151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5" name="Oval 739"/>
            <p:cNvSpPr>
              <a:spLocks noChangeArrowheads="1"/>
            </p:cNvSpPr>
            <p:nvPr/>
          </p:nvSpPr>
          <p:spPr bwMode="auto">
            <a:xfrm>
              <a:off x="2327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6" name="Oval 740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7" name="Oval 741"/>
            <p:cNvSpPr>
              <a:spLocks noChangeArrowheads="1"/>
            </p:cNvSpPr>
            <p:nvPr/>
          </p:nvSpPr>
          <p:spPr bwMode="auto">
            <a:xfrm>
              <a:off x="2265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8" name="Line 742"/>
            <p:cNvSpPr>
              <a:spLocks noChangeShapeType="1"/>
            </p:cNvSpPr>
            <p:nvPr/>
          </p:nvSpPr>
          <p:spPr bwMode="auto">
            <a:xfrm>
              <a:off x="2354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199" name="Line 743"/>
            <p:cNvSpPr>
              <a:spLocks noChangeShapeType="1"/>
            </p:cNvSpPr>
            <p:nvPr/>
          </p:nvSpPr>
          <p:spPr bwMode="auto">
            <a:xfrm flipV="1">
              <a:off x="2535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0" name="Line 744"/>
            <p:cNvSpPr>
              <a:spLocks noChangeShapeType="1"/>
            </p:cNvSpPr>
            <p:nvPr/>
          </p:nvSpPr>
          <p:spPr bwMode="auto">
            <a:xfrm flipV="1">
              <a:off x="2466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1" name="Oval 745"/>
            <p:cNvSpPr>
              <a:spLocks noChangeArrowheads="1"/>
            </p:cNvSpPr>
            <p:nvPr/>
          </p:nvSpPr>
          <p:spPr bwMode="auto">
            <a:xfrm>
              <a:off x="2091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2" name="Oval 746"/>
            <p:cNvSpPr>
              <a:spLocks noChangeArrowheads="1"/>
            </p:cNvSpPr>
            <p:nvPr/>
          </p:nvSpPr>
          <p:spPr bwMode="auto">
            <a:xfrm>
              <a:off x="2320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3" name="Oval 747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4" name="Oval 748"/>
            <p:cNvSpPr>
              <a:spLocks noChangeArrowheads="1"/>
            </p:cNvSpPr>
            <p:nvPr/>
          </p:nvSpPr>
          <p:spPr bwMode="auto">
            <a:xfrm>
              <a:off x="2665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5" name="Oval 749"/>
            <p:cNvSpPr>
              <a:spLocks noChangeArrowheads="1"/>
            </p:cNvSpPr>
            <p:nvPr/>
          </p:nvSpPr>
          <p:spPr bwMode="auto">
            <a:xfrm>
              <a:off x="2434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6" name="Line 750"/>
            <p:cNvSpPr>
              <a:spLocks noChangeShapeType="1"/>
            </p:cNvSpPr>
            <p:nvPr/>
          </p:nvSpPr>
          <p:spPr bwMode="auto">
            <a:xfrm>
              <a:off x="2533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7" name="Line 751"/>
            <p:cNvSpPr>
              <a:spLocks noChangeShapeType="1"/>
            </p:cNvSpPr>
            <p:nvPr/>
          </p:nvSpPr>
          <p:spPr bwMode="auto">
            <a:xfrm flipV="1">
              <a:off x="2713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8" name="Line 752"/>
            <p:cNvSpPr>
              <a:spLocks noChangeShapeType="1"/>
            </p:cNvSpPr>
            <p:nvPr/>
          </p:nvSpPr>
          <p:spPr bwMode="auto">
            <a:xfrm flipV="1">
              <a:off x="2645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09" name="Oval 753"/>
            <p:cNvSpPr>
              <a:spLocks noChangeArrowheads="1"/>
            </p:cNvSpPr>
            <p:nvPr/>
          </p:nvSpPr>
          <p:spPr bwMode="auto">
            <a:xfrm>
              <a:off x="227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0" name="Oval 754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1" name="Oval 755"/>
            <p:cNvSpPr>
              <a:spLocks noChangeArrowheads="1"/>
            </p:cNvSpPr>
            <p:nvPr/>
          </p:nvSpPr>
          <p:spPr bwMode="auto">
            <a:xfrm>
              <a:off x="2674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2" name="Oval 756"/>
            <p:cNvSpPr>
              <a:spLocks noChangeArrowheads="1"/>
            </p:cNvSpPr>
            <p:nvPr/>
          </p:nvSpPr>
          <p:spPr bwMode="auto">
            <a:xfrm>
              <a:off x="2843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3" name="Oval 757"/>
            <p:cNvSpPr>
              <a:spLocks noChangeArrowheads="1"/>
            </p:cNvSpPr>
            <p:nvPr/>
          </p:nvSpPr>
          <p:spPr bwMode="auto">
            <a:xfrm>
              <a:off x="2613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4" name="Line 758"/>
            <p:cNvSpPr>
              <a:spLocks noChangeShapeType="1"/>
            </p:cNvSpPr>
            <p:nvPr/>
          </p:nvSpPr>
          <p:spPr bwMode="auto">
            <a:xfrm>
              <a:off x="3798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5" name="Line 759"/>
            <p:cNvSpPr>
              <a:spLocks noChangeShapeType="1"/>
            </p:cNvSpPr>
            <p:nvPr/>
          </p:nvSpPr>
          <p:spPr bwMode="auto">
            <a:xfrm flipV="1">
              <a:off x="3978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6" name="Line 760"/>
            <p:cNvSpPr>
              <a:spLocks noChangeShapeType="1"/>
            </p:cNvSpPr>
            <p:nvPr/>
          </p:nvSpPr>
          <p:spPr bwMode="auto">
            <a:xfrm flipV="1">
              <a:off x="3910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7" name="Oval 761"/>
            <p:cNvSpPr>
              <a:spLocks noChangeArrowheads="1"/>
            </p:cNvSpPr>
            <p:nvPr/>
          </p:nvSpPr>
          <p:spPr bwMode="auto">
            <a:xfrm>
              <a:off x="3535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8" name="Oval 762"/>
            <p:cNvSpPr>
              <a:spLocks noChangeArrowheads="1"/>
            </p:cNvSpPr>
            <p:nvPr/>
          </p:nvSpPr>
          <p:spPr bwMode="auto">
            <a:xfrm>
              <a:off x="3763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19" name="Oval 763"/>
            <p:cNvSpPr>
              <a:spLocks noChangeArrowheads="1"/>
            </p:cNvSpPr>
            <p:nvPr/>
          </p:nvSpPr>
          <p:spPr bwMode="auto">
            <a:xfrm>
              <a:off x="3939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0" name="Oval 764"/>
            <p:cNvSpPr>
              <a:spLocks noChangeArrowheads="1"/>
            </p:cNvSpPr>
            <p:nvPr/>
          </p:nvSpPr>
          <p:spPr bwMode="auto">
            <a:xfrm>
              <a:off x="4108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1" name="Oval 765"/>
            <p:cNvSpPr>
              <a:spLocks noChangeArrowheads="1"/>
            </p:cNvSpPr>
            <p:nvPr/>
          </p:nvSpPr>
          <p:spPr bwMode="auto">
            <a:xfrm>
              <a:off x="3878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2" name="Line 766"/>
            <p:cNvSpPr>
              <a:spLocks noChangeShapeType="1"/>
            </p:cNvSpPr>
            <p:nvPr/>
          </p:nvSpPr>
          <p:spPr bwMode="auto">
            <a:xfrm>
              <a:off x="4145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3" name="Line 767"/>
            <p:cNvSpPr>
              <a:spLocks noChangeShapeType="1"/>
            </p:cNvSpPr>
            <p:nvPr/>
          </p:nvSpPr>
          <p:spPr bwMode="auto">
            <a:xfrm flipV="1">
              <a:off x="4326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4" name="Line 768"/>
            <p:cNvSpPr>
              <a:spLocks noChangeShapeType="1"/>
            </p:cNvSpPr>
            <p:nvPr/>
          </p:nvSpPr>
          <p:spPr bwMode="auto">
            <a:xfrm flipV="1">
              <a:off x="4257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5" name="Oval 769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6" name="Oval 770"/>
            <p:cNvSpPr>
              <a:spLocks noChangeArrowheads="1"/>
            </p:cNvSpPr>
            <p:nvPr/>
          </p:nvSpPr>
          <p:spPr bwMode="auto">
            <a:xfrm>
              <a:off x="4111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7" name="Oval 771"/>
            <p:cNvSpPr>
              <a:spLocks noChangeArrowheads="1"/>
            </p:cNvSpPr>
            <p:nvPr/>
          </p:nvSpPr>
          <p:spPr bwMode="auto">
            <a:xfrm>
              <a:off x="4287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8" name="Oval 772"/>
            <p:cNvSpPr>
              <a:spLocks noChangeArrowheads="1"/>
            </p:cNvSpPr>
            <p:nvPr/>
          </p:nvSpPr>
          <p:spPr bwMode="auto">
            <a:xfrm>
              <a:off x="4456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29" name="Oval 773"/>
            <p:cNvSpPr>
              <a:spLocks noChangeArrowheads="1"/>
            </p:cNvSpPr>
            <p:nvPr/>
          </p:nvSpPr>
          <p:spPr bwMode="auto">
            <a:xfrm>
              <a:off x="4225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0" name="Line 774"/>
            <p:cNvSpPr>
              <a:spLocks noChangeShapeType="1"/>
            </p:cNvSpPr>
            <p:nvPr/>
          </p:nvSpPr>
          <p:spPr bwMode="auto">
            <a:xfrm>
              <a:off x="3569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1" name="Line 775"/>
            <p:cNvSpPr>
              <a:spLocks noChangeShapeType="1"/>
            </p:cNvSpPr>
            <p:nvPr/>
          </p:nvSpPr>
          <p:spPr bwMode="auto">
            <a:xfrm flipV="1">
              <a:off x="3750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2" name="Line 776"/>
            <p:cNvSpPr>
              <a:spLocks noChangeShapeType="1"/>
            </p:cNvSpPr>
            <p:nvPr/>
          </p:nvSpPr>
          <p:spPr bwMode="auto">
            <a:xfrm flipV="1">
              <a:off x="3681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3" name="Oval 777"/>
            <p:cNvSpPr>
              <a:spLocks noChangeArrowheads="1"/>
            </p:cNvSpPr>
            <p:nvPr/>
          </p:nvSpPr>
          <p:spPr bwMode="auto">
            <a:xfrm>
              <a:off x="3306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4" name="Oval 778"/>
            <p:cNvSpPr>
              <a:spLocks noChangeArrowheads="1"/>
            </p:cNvSpPr>
            <p:nvPr/>
          </p:nvSpPr>
          <p:spPr bwMode="auto">
            <a:xfrm>
              <a:off x="3535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5" name="Oval 779"/>
            <p:cNvSpPr>
              <a:spLocks noChangeArrowheads="1"/>
            </p:cNvSpPr>
            <p:nvPr/>
          </p:nvSpPr>
          <p:spPr bwMode="auto">
            <a:xfrm>
              <a:off x="3711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6" name="Oval 780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7" name="Oval 781"/>
            <p:cNvSpPr>
              <a:spLocks noChangeArrowheads="1"/>
            </p:cNvSpPr>
            <p:nvPr/>
          </p:nvSpPr>
          <p:spPr bwMode="auto">
            <a:xfrm>
              <a:off x="3649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8" name="Line 782"/>
            <p:cNvSpPr>
              <a:spLocks noChangeShapeType="1"/>
            </p:cNvSpPr>
            <p:nvPr/>
          </p:nvSpPr>
          <p:spPr bwMode="auto">
            <a:xfrm>
              <a:off x="3738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39" name="Line 783"/>
            <p:cNvSpPr>
              <a:spLocks noChangeShapeType="1"/>
            </p:cNvSpPr>
            <p:nvPr/>
          </p:nvSpPr>
          <p:spPr bwMode="auto">
            <a:xfrm flipV="1">
              <a:off x="3919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0" name="Line 784"/>
            <p:cNvSpPr>
              <a:spLocks noChangeShapeType="1"/>
            </p:cNvSpPr>
            <p:nvPr/>
          </p:nvSpPr>
          <p:spPr bwMode="auto">
            <a:xfrm flipV="1">
              <a:off x="3850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1" name="Oval 785"/>
            <p:cNvSpPr>
              <a:spLocks noChangeArrowheads="1"/>
            </p:cNvSpPr>
            <p:nvPr/>
          </p:nvSpPr>
          <p:spPr bwMode="auto">
            <a:xfrm>
              <a:off x="3475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2" name="Oval 786"/>
            <p:cNvSpPr>
              <a:spLocks noChangeArrowheads="1"/>
            </p:cNvSpPr>
            <p:nvPr/>
          </p:nvSpPr>
          <p:spPr bwMode="auto">
            <a:xfrm>
              <a:off x="3704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3" name="Oval 787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4" name="Oval 788"/>
            <p:cNvSpPr>
              <a:spLocks noChangeArrowheads="1"/>
            </p:cNvSpPr>
            <p:nvPr/>
          </p:nvSpPr>
          <p:spPr bwMode="auto">
            <a:xfrm>
              <a:off x="4049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5" name="Oval 789"/>
            <p:cNvSpPr>
              <a:spLocks noChangeArrowheads="1"/>
            </p:cNvSpPr>
            <p:nvPr/>
          </p:nvSpPr>
          <p:spPr bwMode="auto">
            <a:xfrm>
              <a:off x="3818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6" name="Line 790"/>
            <p:cNvSpPr>
              <a:spLocks noChangeShapeType="1"/>
            </p:cNvSpPr>
            <p:nvPr/>
          </p:nvSpPr>
          <p:spPr bwMode="auto">
            <a:xfrm>
              <a:off x="3917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7" name="Line 791"/>
            <p:cNvSpPr>
              <a:spLocks noChangeShapeType="1"/>
            </p:cNvSpPr>
            <p:nvPr/>
          </p:nvSpPr>
          <p:spPr bwMode="auto">
            <a:xfrm flipV="1">
              <a:off x="4097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8" name="Line 792"/>
            <p:cNvSpPr>
              <a:spLocks noChangeShapeType="1"/>
            </p:cNvSpPr>
            <p:nvPr/>
          </p:nvSpPr>
          <p:spPr bwMode="auto">
            <a:xfrm flipV="1">
              <a:off x="4029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49" name="Oval 793"/>
            <p:cNvSpPr>
              <a:spLocks noChangeArrowheads="1"/>
            </p:cNvSpPr>
            <p:nvPr/>
          </p:nvSpPr>
          <p:spPr bwMode="auto">
            <a:xfrm>
              <a:off x="3654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50" name="Oval 794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51" name="Oval 795"/>
            <p:cNvSpPr>
              <a:spLocks noChangeArrowheads="1"/>
            </p:cNvSpPr>
            <p:nvPr/>
          </p:nvSpPr>
          <p:spPr bwMode="auto">
            <a:xfrm>
              <a:off x="4058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52" name="Oval 796"/>
            <p:cNvSpPr>
              <a:spLocks noChangeArrowheads="1"/>
            </p:cNvSpPr>
            <p:nvPr/>
          </p:nvSpPr>
          <p:spPr bwMode="auto">
            <a:xfrm>
              <a:off x="4227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53" name="Oval 797"/>
            <p:cNvSpPr>
              <a:spLocks noChangeArrowheads="1"/>
            </p:cNvSpPr>
            <p:nvPr/>
          </p:nvSpPr>
          <p:spPr bwMode="auto">
            <a:xfrm>
              <a:off x="3997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254" name="Rectangle 798"/>
            <p:cNvSpPr>
              <a:spLocks noChangeArrowheads="1"/>
            </p:cNvSpPr>
            <p:nvPr/>
          </p:nvSpPr>
          <p:spPr bwMode="auto">
            <a:xfrm>
              <a:off x="2514" y="2496"/>
              <a:ext cx="1392" cy="1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4" name="Rectangle 2">
            <a:extLst>
              <a:ext uri="{FF2B5EF4-FFF2-40B4-BE49-F238E27FC236}">
                <a16:creationId xmlns:a16="http://schemas.microsoft.com/office/drawing/2014/main" id="{8EC30740-9EE6-184C-9E3F-30AE423BA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128299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GB" i="0" dirty="0"/>
              <a:t>ROTATION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2765116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1673903" y="909404"/>
            <a:ext cx="887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However, when the second model is in the same orientation parts of the </a:t>
            </a:r>
            <a:r>
              <a:rPr lang="en-GB" sz="2000" dirty="0" err="1">
                <a:latin typeface="+mj-lt"/>
              </a:rPr>
              <a:t>Pattersons</a:t>
            </a:r>
            <a:r>
              <a:rPr lang="en-GB" sz="2000" dirty="0">
                <a:latin typeface="+mj-lt"/>
              </a:rPr>
              <a:t> </a:t>
            </a:r>
            <a:r>
              <a:rPr lang="en-GB" sz="2000" i="1" dirty="0">
                <a:latin typeface="+mj-lt"/>
              </a:rPr>
              <a:t>will</a:t>
            </a:r>
            <a:r>
              <a:rPr lang="en-GB" sz="2000" dirty="0">
                <a:latin typeface="+mj-lt"/>
              </a:rPr>
              <a:t> match one another, and we can “solve” the rotation function for the model.</a:t>
            </a: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5842489" y="4025902"/>
            <a:ext cx="491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/>
              <a:t>=</a:t>
            </a:r>
            <a:endParaRPr lang="en-GB" sz="2000">
              <a:latin typeface="Times" charset="0"/>
            </a:endParaRPr>
          </a:p>
        </p:txBody>
      </p:sp>
      <p:grpSp>
        <p:nvGrpSpPr>
          <p:cNvPr id="279107" name="Group 579"/>
          <p:cNvGrpSpPr>
            <a:grpSpLocks/>
          </p:cNvGrpSpPr>
          <p:nvPr/>
        </p:nvGrpSpPr>
        <p:grpSpPr bwMode="auto">
          <a:xfrm>
            <a:off x="2016370" y="3032127"/>
            <a:ext cx="3792415" cy="2644775"/>
            <a:chOff x="608" y="1918"/>
            <a:chExt cx="2588" cy="1666"/>
          </a:xfrm>
        </p:grpSpPr>
        <p:grpSp>
          <p:nvGrpSpPr>
            <p:cNvPr id="278538" name="Group 10"/>
            <p:cNvGrpSpPr>
              <a:grpSpLocks/>
            </p:cNvGrpSpPr>
            <p:nvPr/>
          </p:nvGrpSpPr>
          <p:grpSpPr bwMode="auto">
            <a:xfrm>
              <a:off x="608" y="1918"/>
              <a:ext cx="1204" cy="650"/>
              <a:chOff x="1484" y="2718"/>
              <a:chExt cx="1053" cy="650"/>
            </a:xfrm>
          </p:grpSpPr>
          <p:grpSp>
            <p:nvGrpSpPr>
              <p:cNvPr id="278539" name="Group 11"/>
              <p:cNvGrpSpPr>
                <a:grpSpLocks/>
              </p:cNvGrpSpPr>
              <p:nvPr/>
            </p:nvGrpSpPr>
            <p:grpSpPr bwMode="auto">
              <a:xfrm>
                <a:off x="1684" y="2718"/>
                <a:ext cx="549" cy="350"/>
                <a:chOff x="876" y="3138"/>
                <a:chExt cx="549" cy="350"/>
              </a:xfrm>
            </p:grpSpPr>
            <p:sp>
              <p:nvSpPr>
                <p:cNvPr id="278540" name="Line 12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1" name="Line 13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4" name="Oval 16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5" name="Oval 17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6" name="Oval 18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7" name="Oval 19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8" name="Oval 20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549" name="Group 21"/>
              <p:cNvGrpSpPr>
                <a:grpSpLocks/>
              </p:cNvGrpSpPr>
              <p:nvPr/>
            </p:nvGrpSpPr>
            <p:grpSpPr bwMode="auto">
              <a:xfrm>
                <a:off x="1988" y="3018"/>
                <a:ext cx="549" cy="350"/>
                <a:chOff x="876" y="3138"/>
                <a:chExt cx="549" cy="350"/>
              </a:xfrm>
            </p:grpSpPr>
            <p:sp>
              <p:nvSpPr>
                <p:cNvPr id="278550" name="Line 22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1" name="Line 23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4" name="Oval 26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5" name="Oval 27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6" name="Oval 28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7" name="Oval 29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8" name="Oval 30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559" name="Group 31"/>
              <p:cNvGrpSpPr>
                <a:grpSpLocks/>
              </p:cNvGrpSpPr>
              <p:nvPr/>
            </p:nvGrpSpPr>
            <p:grpSpPr bwMode="auto">
              <a:xfrm>
                <a:off x="1484" y="2918"/>
                <a:ext cx="549" cy="350"/>
                <a:chOff x="876" y="3138"/>
                <a:chExt cx="549" cy="350"/>
              </a:xfrm>
            </p:grpSpPr>
            <p:sp>
              <p:nvSpPr>
                <p:cNvPr id="278560" name="Line 32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1" name="Line 33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3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4" name="Oval 36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5" name="Oval 37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6" name="Oval 38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7" name="Oval 39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68" name="Oval 40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569" name="Group 41"/>
              <p:cNvGrpSpPr>
                <a:grpSpLocks/>
              </p:cNvGrpSpPr>
              <p:nvPr/>
            </p:nvGrpSpPr>
            <p:grpSpPr bwMode="auto">
              <a:xfrm>
                <a:off x="1632" y="2866"/>
                <a:ext cx="549" cy="350"/>
                <a:chOff x="876" y="3138"/>
                <a:chExt cx="549" cy="350"/>
              </a:xfrm>
            </p:grpSpPr>
            <p:sp>
              <p:nvSpPr>
                <p:cNvPr id="278570" name="Line 42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1" name="Line 43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4" name="Oval 46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5" name="Oval 47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6" name="Oval 48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7" name="Oval 49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78" name="Oval 50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579" name="Group 51"/>
              <p:cNvGrpSpPr>
                <a:grpSpLocks/>
              </p:cNvGrpSpPr>
              <p:nvPr/>
            </p:nvGrpSpPr>
            <p:grpSpPr bwMode="auto">
              <a:xfrm>
                <a:off x="1788" y="3018"/>
                <a:ext cx="549" cy="350"/>
                <a:chOff x="876" y="3138"/>
                <a:chExt cx="549" cy="350"/>
              </a:xfrm>
            </p:grpSpPr>
            <p:sp>
              <p:nvSpPr>
                <p:cNvPr id="278580" name="Line 52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1" name="Line 53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4" name="Oval 56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5" name="Oval 57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6" name="Oval 58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7" name="Oval 59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88" name="Oval 60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8589" name="Group 61"/>
            <p:cNvGrpSpPr>
              <a:grpSpLocks/>
            </p:cNvGrpSpPr>
            <p:nvPr/>
          </p:nvGrpSpPr>
          <p:grpSpPr bwMode="auto">
            <a:xfrm>
              <a:off x="1992" y="1918"/>
              <a:ext cx="1204" cy="650"/>
              <a:chOff x="1484" y="2718"/>
              <a:chExt cx="1053" cy="650"/>
            </a:xfrm>
          </p:grpSpPr>
          <p:grpSp>
            <p:nvGrpSpPr>
              <p:cNvPr id="278590" name="Group 62"/>
              <p:cNvGrpSpPr>
                <a:grpSpLocks/>
              </p:cNvGrpSpPr>
              <p:nvPr/>
            </p:nvGrpSpPr>
            <p:grpSpPr bwMode="auto">
              <a:xfrm>
                <a:off x="1684" y="2718"/>
                <a:ext cx="549" cy="350"/>
                <a:chOff x="876" y="3138"/>
                <a:chExt cx="549" cy="350"/>
              </a:xfrm>
            </p:grpSpPr>
            <p:sp>
              <p:nvSpPr>
                <p:cNvPr id="278591" name="Line 63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2" name="Line 64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5" name="Oval 67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6" name="Oval 68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7" name="Oval 69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8" name="Oval 70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99" name="Oval 71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00" name="Group 72"/>
              <p:cNvGrpSpPr>
                <a:grpSpLocks/>
              </p:cNvGrpSpPr>
              <p:nvPr/>
            </p:nvGrpSpPr>
            <p:grpSpPr bwMode="auto">
              <a:xfrm>
                <a:off x="1988" y="3018"/>
                <a:ext cx="549" cy="350"/>
                <a:chOff x="876" y="3138"/>
                <a:chExt cx="549" cy="350"/>
              </a:xfrm>
            </p:grpSpPr>
            <p:sp>
              <p:nvSpPr>
                <p:cNvPr id="278601" name="Line 73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2" name="Line 74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5" name="Oval 77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6" name="Oval 78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7" name="Oval 79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8" name="Oval 80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09" name="Oval 81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10" name="Group 82"/>
              <p:cNvGrpSpPr>
                <a:grpSpLocks/>
              </p:cNvGrpSpPr>
              <p:nvPr/>
            </p:nvGrpSpPr>
            <p:grpSpPr bwMode="auto">
              <a:xfrm>
                <a:off x="1484" y="2918"/>
                <a:ext cx="549" cy="350"/>
                <a:chOff x="876" y="3138"/>
                <a:chExt cx="549" cy="350"/>
              </a:xfrm>
            </p:grpSpPr>
            <p:sp>
              <p:nvSpPr>
                <p:cNvPr id="278611" name="Line 83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2" name="Line 84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4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5" name="Oval 87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6" name="Oval 88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7" name="Oval 89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8" name="Oval 90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19" name="Oval 91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20" name="Group 92"/>
              <p:cNvGrpSpPr>
                <a:grpSpLocks/>
              </p:cNvGrpSpPr>
              <p:nvPr/>
            </p:nvGrpSpPr>
            <p:grpSpPr bwMode="auto">
              <a:xfrm>
                <a:off x="1632" y="2866"/>
                <a:ext cx="549" cy="350"/>
                <a:chOff x="876" y="3138"/>
                <a:chExt cx="549" cy="350"/>
              </a:xfrm>
            </p:grpSpPr>
            <p:sp>
              <p:nvSpPr>
                <p:cNvPr id="278621" name="Line 93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2" name="Line 94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5" name="Oval 97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6" name="Oval 98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7" name="Oval 99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8" name="Oval 100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29" name="Oval 101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30" name="Group 102"/>
              <p:cNvGrpSpPr>
                <a:grpSpLocks/>
              </p:cNvGrpSpPr>
              <p:nvPr/>
            </p:nvGrpSpPr>
            <p:grpSpPr bwMode="auto">
              <a:xfrm>
                <a:off x="1788" y="3018"/>
                <a:ext cx="549" cy="350"/>
                <a:chOff x="876" y="3138"/>
                <a:chExt cx="549" cy="350"/>
              </a:xfrm>
            </p:grpSpPr>
            <p:sp>
              <p:nvSpPr>
                <p:cNvPr id="278631" name="Line 103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2" name="Line 104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5" name="Oval 107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6" name="Oval 108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7" name="Oval 109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8" name="Oval 110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39" name="Oval 111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8640" name="Group 112"/>
            <p:cNvGrpSpPr>
              <a:grpSpLocks/>
            </p:cNvGrpSpPr>
            <p:nvPr/>
          </p:nvGrpSpPr>
          <p:grpSpPr bwMode="auto">
            <a:xfrm>
              <a:off x="608" y="2934"/>
              <a:ext cx="1204" cy="650"/>
              <a:chOff x="1484" y="2718"/>
              <a:chExt cx="1053" cy="650"/>
            </a:xfrm>
          </p:grpSpPr>
          <p:grpSp>
            <p:nvGrpSpPr>
              <p:cNvPr id="278641" name="Group 113"/>
              <p:cNvGrpSpPr>
                <a:grpSpLocks/>
              </p:cNvGrpSpPr>
              <p:nvPr/>
            </p:nvGrpSpPr>
            <p:grpSpPr bwMode="auto">
              <a:xfrm>
                <a:off x="1684" y="2718"/>
                <a:ext cx="549" cy="350"/>
                <a:chOff x="876" y="3138"/>
                <a:chExt cx="549" cy="350"/>
              </a:xfrm>
            </p:grpSpPr>
            <p:sp>
              <p:nvSpPr>
                <p:cNvPr id="278642" name="Line 114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3" name="Line 115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6" name="Oval 118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7" name="Oval 119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8" name="Oval 120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9" name="Oval 121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0" name="Oval 122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51" name="Group 123"/>
              <p:cNvGrpSpPr>
                <a:grpSpLocks/>
              </p:cNvGrpSpPr>
              <p:nvPr/>
            </p:nvGrpSpPr>
            <p:grpSpPr bwMode="auto">
              <a:xfrm>
                <a:off x="1988" y="3018"/>
                <a:ext cx="549" cy="350"/>
                <a:chOff x="876" y="3138"/>
                <a:chExt cx="549" cy="350"/>
              </a:xfrm>
            </p:grpSpPr>
            <p:sp>
              <p:nvSpPr>
                <p:cNvPr id="278652" name="Line 124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3" name="Line 125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4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5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6" name="Oval 128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7" name="Oval 129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8" name="Oval 130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9" name="Oval 131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0" name="Oval 132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61" name="Group 133"/>
              <p:cNvGrpSpPr>
                <a:grpSpLocks/>
              </p:cNvGrpSpPr>
              <p:nvPr/>
            </p:nvGrpSpPr>
            <p:grpSpPr bwMode="auto">
              <a:xfrm>
                <a:off x="1484" y="2918"/>
                <a:ext cx="549" cy="350"/>
                <a:chOff x="876" y="3138"/>
                <a:chExt cx="549" cy="350"/>
              </a:xfrm>
            </p:grpSpPr>
            <p:sp>
              <p:nvSpPr>
                <p:cNvPr id="278662" name="Line 134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3" name="Line 135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6" name="Oval 138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7" name="Oval 139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8" name="Oval 140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69" name="Oval 141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0" name="Oval 142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71" name="Group 143"/>
              <p:cNvGrpSpPr>
                <a:grpSpLocks/>
              </p:cNvGrpSpPr>
              <p:nvPr/>
            </p:nvGrpSpPr>
            <p:grpSpPr bwMode="auto">
              <a:xfrm>
                <a:off x="1632" y="2866"/>
                <a:ext cx="549" cy="350"/>
                <a:chOff x="876" y="3138"/>
                <a:chExt cx="549" cy="350"/>
              </a:xfrm>
            </p:grpSpPr>
            <p:sp>
              <p:nvSpPr>
                <p:cNvPr id="278672" name="Line 144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3" name="Line 145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5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6" name="Oval 148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7" name="Oval 149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8" name="Oval 150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9" name="Oval 151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0" name="Oval 152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81" name="Group 153"/>
              <p:cNvGrpSpPr>
                <a:grpSpLocks/>
              </p:cNvGrpSpPr>
              <p:nvPr/>
            </p:nvGrpSpPr>
            <p:grpSpPr bwMode="auto">
              <a:xfrm>
                <a:off x="1788" y="3018"/>
                <a:ext cx="549" cy="350"/>
                <a:chOff x="876" y="3138"/>
                <a:chExt cx="549" cy="350"/>
              </a:xfrm>
            </p:grpSpPr>
            <p:sp>
              <p:nvSpPr>
                <p:cNvPr id="278682" name="Line 154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3" name="Line 155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4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6" name="Oval 158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7" name="Oval 159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8" name="Oval 160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9" name="Oval 161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90" name="Oval 162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8691" name="Group 163"/>
            <p:cNvGrpSpPr>
              <a:grpSpLocks/>
            </p:cNvGrpSpPr>
            <p:nvPr/>
          </p:nvGrpSpPr>
          <p:grpSpPr bwMode="auto">
            <a:xfrm>
              <a:off x="1992" y="2934"/>
              <a:ext cx="1204" cy="650"/>
              <a:chOff x="1484" y="2718"/>
              <a:chExt cx="1053" cy="650"/>
            </a:xfrm>
          </p:grpSpPr>
          <p:grpSp>
            <p:nvGrpSpPr>
              <p:cNvPr id="278692" name="Group 164"/>
              <p:cNvGrpSpPr>
                <a:grpSpLocks/>
              </p:cNvGrpSpPr>
              <p:nvPr/>
            </p:nvGrpSpPr>
            <p:grpSpPr bwMode="auto">
              <a:xfrm>
                <a:off x="1684" y="2718"/>
                <a:ext cx="549" cy="350"/>
                <a:chOff x="876" y="3138"/>
                <a:chExt cx="549" cy="350"/>
              </a:xfrm>
            </p:grpSpPr>
            <p:sp>
              <p:nvSpPr>
                <p:cNvPr id="278693" name="Line 165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94" name="Line 166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95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96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97" name="Oval 169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98" name="Oval 170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99" name="Oval 171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0" name="Oval 172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1" name="Oval 173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702" name="Group 174"/>
              <p:cNvGrpSpPr>
                <a:grpSpLocks/>
              </p:cNvGrpSpPr>
              <p:nvPr/>
            </p:nvGrpSpPr>
            <p:grpSpPr bwMode="auto">
              <a:xfrm>
                <a:off x="1988" y="3018"/>
                <a:ext cx="549" cy="350"/>
                <a:chOff x="876" y="3138"/>
                <a:chExt cx="549" cy="350"/>
              </a:xfrm>
            </p:grpSpPr>
            <p:sp>
              <p:nvSpPr>
                <p:cNvPr id="278703" name="Line 175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4" name="Line 176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5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6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7" name="Oval 179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8" name="Oval 180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09" name="Oval 181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0" name="Oval 182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1" name="Oval 183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712" name="Group 184"/>
              <p:cNvGrpSpPr>
                <a:grpSpLocks/>
              </p:cNvGrpSpPr>
              <p:nvPr/>
            </p:nvGrpSpPr>
            <p:grpSpPr bwMode="auto">
              <a:xfrm>
                <a:off x="1484" y="2918"/>
                <a:ext cx="549" cy="350"/>
                <a:chOff x="876" y="3138"/>
                <a:chExt cx="549" cy="350"/>
              </a:xfrm>
            </p:grpSpPr>
            <p:sp>
              <p:nvSpPr>
                <p:cNvPr id="278713" name="Line 185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4" name="Line 186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7" name="Oval 189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8" name="Oval 190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19" name="Oval 191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0" name="Oval 192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1" name="Oval 193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722" name="Group 194"/>
              <p:cNvGrpSpPr>
                <a:grpSpLocks/>
              </p:cNvGrpSpPr>
              <p:nvPr/>
            </p:nvGrpSpPr>
            <p:grpSpPr bwMode="auto">
              <a:xfrm>
                <a:off x="1632" y="2866"/>
                <a:ext cx="549" cy="350"/>
                <a:chOff x="876" y="3138"/>
                <a:chExt cx="549" cy="350"/>
              </a:xfrm>
            </p:grpSpPr>
            <p:sp>
              <p:nvSpPr>
                <p:cNvPr id="278723" name="Line 195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4" name="Line 196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5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6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7" name="Oval 199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8" name="Oval 200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29" name="Oval 201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0" name="Oval 202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1" name="Oval 203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732" name="Group 204"/>
              <p:cNvGrpSpPr>
                <a:grpSpLocks/>
              </p:cNvGrpSpPr>
              <p:nvPr/>
            </p:nvGrpSpPr>
            <p:grpSpPr bwMode="auto">
              <a:xfrm>
                <a:off x="1788" y="3018"/>
                <a:ext cx="549" cy="350"/>
                <a:chOff x="876" y="3138"/>
                <a:chExt cx="549" cy="350"/>
              </a:xfrm>
            </p:grpSpPr>
            <p:sp>
              <p:nvSpPr>
                <p:cNvPr id="278733" name="Line 205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4" name="Line 206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5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6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7" name="Oval 209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8" name="Oval 210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39" name="Oval 211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40" name="Oval 212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41" name="Oval 213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8944" name="Rectangle 416"/>
            <p:cNvSpPr>
              <a:spLocks noChangeArrowheads="1"/>
            </p:cNvSpPr>
            <p:nvPr/>
          </p:nvSpPr>
          <p:spPr bwMode="auto">
            <a:xfrm>
              <a:off x="1208" y="2240"/>
              <a:ext cx="1392" cy="1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945" name="Group 417"/>
          <p:cNvGrpSpPr>
            <a:grpSpLocks/>
          </p:cNvGrpSpPr>
          <p:nvPr/>
        </p:nvGrpSpPr>
        <p:grpSpPr bwMode="auto">
          <a:xfrm>
            <a:off x="6356840" y="3019427"/>
            <a:ext cx="3792415" cy="2644775"/>
            <a:chOff x="1922" y="2174"/>
            <a:chExt cx="2588" cy="1666"/>
          </a:xfrm>
        </p:grpSpPr>
        <p:sp>
          <p:nvSpPr>
            <p:cNvPr id="278946" name="Line 418"/>
            <p:cNvSpPr>
              <a:spLocks noChangeShapeType="1"/>
            </p:cNvSpPr>
            <p:nvPr/>
          </p:nvSpPr>
          <p:spPr bwMode="auto">
            <a:xfrm>
              <a:off x="2414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47" name="Line 419"/>
            <p:cNvSpPr>
              <a:spLocks noChangeShapeType="1"/>
            </p:cNvSpPr>
            <p:nvPr/>
          </p:nvSpPr>
          <p:spPr bwMode="auto">
            <a:xfrm flipV="1">
              <a:off x="2594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48" name="Line 420"/>
            <p:cNvSpPr>
              <a:spLocks noChangeShapeType="1"/>
            </p:cNvSpPr>
            <p:nvPr/>
          </p:nvSpPr>
          <p:spPr bwMode="auto">
            <a:xfrm flipV="1">
              <a:off x="2526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49" name="Oval 421"/>
            <p:cNvSpPr>
              <a:spLocks noChangeArrowheads="1"/>
            </p:cNvSpPr>
            <p:nvPr/>
          </p:nvSpPr>
          <p:spPr bwMode="auto">
            <a:xfrm>
              <a:off x="2151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0" name="Oval 422"/>
            <p:cNvSpPr>
              <a:spLocks noChangeArrowheads="1"/>
            </p:cNvSpPr>
            <p:nvPr/>
          </p:nvSpPr>
          <p:spPr bwMode="auto">
            <a:xfrm>
              <a:off x="2379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1" name="Oval 423"/>
            <p:cNvSpPr>
              <a:spLocks noChangeArrowheads="1"/>
            </p:cNvSpPr>
            <p:nvPr/>
          </p:nvSpPr>
          <p:spPr bwMode="auto">
            <a:xfrm>
              <a:off x="2555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2" name="Oval 424"/>
            <p:cNvSpPr>
              <a:spLocks noChangeArrowheads="1"/>
            </p:cNvSpPr>
            <p:nvPr/>
          </p:nvSpPr>
          <p:spPr bwMode="auto">
            <a:xfrm>
              <a:off x="2724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3" name="Oval 425"/>
            <p:cNvSpPr>
              <a:spLocks noChangeArrowheads="1"/>
            </p:cNvSpPr>
            <p:nvPr/>
          </p:nvSpPr>
          <p:spPr bwMode="auto">
            <a:xfrm>
              <a:off x="2494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4" name="Line 426"/>
            <p:cNvSpPr>
              <a:spLocks noChangeShapeType="1"/>
            </p:cNvSpPr>
            <p:nvPr/>
          </p:nvSpPr>
          <p:spPr bwMode="auto">
            <a:xfrm>
              <a:off x="2761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5" name="Line 427"/>
            <p:cNvSpPr>
              <a:spLocks noChangeShapeType="1"/>
            </p:cNvSpPr>
            <p:nvPr/>
          </p:nvSpPr>
          <p:spPr bwMode="auto">
            <a:xfrm flipV="1">
              <a:off x="2942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6" name="Oval 428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7" name="Oval 429"/>
            <p:cNvSpPr>
              <a:spLocks noChangeArrowheads="1"/>
            </p:cNvSpPr>
            <p:nvPr/>
          </p:nvSpPr>
          <p:spPr bwMode="auto">
            <a:xfrm>
              <a:off x="2727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8" name="Oval 430"/>
            <p:cNvSpPr>
              <a:spLocks noChangeArrowheads="1"/>
            </p:cNvSpPr>
            <p:nvPr/>
          </p:nvSpPr>
          <p:spPr bwMode="auto">
            <a:xfrm>
              <a:off x="2903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9" name="Oval 431"/>
            <p:cNvSpPr>
              <a:spLocks noChangeArrowheads="1"/>
            </p:cNvSpPr>
            <p:nvPr/>
          </p:nvSpPr>
          <p:spPr bwMode="auto">
            <a:xfrm>
              <a:off x="3072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0" name="Oval 432"/>
            <p:cNvSpPr>
              <a:spLocks noChangeArrowheads="1"/>
            </p:cNvSpPr>
            <p:nvPr/>
          </p:nvSpPr>
          <p:spPr bwMode="auto">
            <a:xfrm>
              <a:off x="2841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1" name="Line 433"/>
            <p:cNvSpPr>
              <a:spLocks noChangeShapeType="1"/>
            </p:cNvSpPr>
            <p:nvPr/>
          </p:nvSpPr>
          <p:spPr bwMode="auto">
            <a:xfrm>
              <a:off x="2185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2" name="Line 434"/>
            <p:cNvSpPr>
              <a:spLocks noChangeShapeType="1"/>
            </p:cNvSpPr>
            <p:nvPr/>
          </p:nvSpPr>
          <p:spPr bwMode="auto">
            <a:xfrm flipV="1">
              <a:off x="2366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3" name="Line 435"/>
            <p:cNvSpPr>
              <a:spLocks noChangeShapeType="1"/>
            </p:cNvSpPr>
            <p:nvPr/>
          </p:nvSpPr>
          <p:spPr bwMode="auto">
            <a:xfrm flipV="1">
              <a:off x="2297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4" name="Oval 436"/>
            <p:cNvSpPr>
              <a:spLocks noChangeArrowheads="1"/>
            </p:cNvSpPr>
            <p:nvPr/>
          </p:nvSpPr>
          <p:spPr bwMode="auto">
            <a:xfrm>
              <a:off x="1922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5" name="Oval 437"/>
            <p:cNvSpPr>
              <a:spLocks noChangeArrowheads="1"/>
            </p:cNvSpPr>
            <p:nvPr/>
          </p:nvSpPr>
          <p:spPr bwMode="auto">
            <a:xfrm>
              <a:off x="2151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6" name="Oval 438"/>
            <p:cNvSpPr>
              <a:spLocks noChangeArrowheads="1"/>
            </p:cNvSpPr>
            <p:nvPr/>
          </p:nvSpPr>
          <p:spPr bwMode="auto">
            <a:xfrm>
              <a:off x="2327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7" name="Oval 439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8" name="Oval 440"/>
            <p:cNvSpPr>
              <a:spLocks noChangeArrowheads="1"/>
            </p:cNvSpPr>
            <p:nvPr/>
          </p:nvSpPr>
          <p:spPr bwMode="auto">
            <a:xfrm>
              <a:off x="2265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9" name="Line 441"/>
            <p:cNvSpPr>
              <a:spLocks noChangeShapeType="1"/>
            </p:cNvSpPr>
            <p:nvPr/>
          </p:nvSpPr>
          <p:spPr bwMode="auto">
            <a:xfrm>
              <a:off x="2354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0" name="Line 442"/>
            <p:cNvSpPr>
              <a:spLocks noChangeShapeType="1"/>
            </p:cNvSpPr>
            <p:nvPr/>
          </p:nvSpPr>
          <p:spPr bwMode="auto">
            <a:xfrm flipV="1">
              <a:off x="2535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1" name="Line 443"/>
            <p:cNvSpPr>
              <a:spLocks noChangeShapeType="1"/>
            </p:cNvSpPr>
            <p:nvPr/>
          </p:nvSpPr>
          <p:spPr bwMode="auto">
            <a:xfrm flipV="1">
              <a:off x="2466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2" name="Oval 444"/>
            <p:cNvSpPr>
              <a:spLocks noChangeArrowheads="1"/>
            </p:cNvSpPr>
            <p:nvPr/>
          </p:nvSpPr>
          <p:spPr bwMode="auto">
            <a:xfrm>
              <a:off x="2091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3" name="Oval 445"/>
            <p:cNvSpPr>
              <a:spLocks noChangeArrowheads="1"/>
            </p:cNvSpPr>
            <p:nvPr/>
          </p:nvSpPr>
          <p:spPr bwMode="auto">
            <a:xfrm>
              <a:off x="2320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4" name="Oval 446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5" name="Oval 447"/>
            <p:cNvSpPr>
              <a:spLocks noChangeArrowheads="1"/>
            </p:cNvSpPr>
            <p:nvPr/>
          </p:nvSpPr>
          <p:spPr bwMode="auto">
            <a:xfrm>
              <a:off x="2665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6" name="Oval 448"/>
            <p:cNvSpPr>
              <a:spLocks noChangeArrowheads="1"/>
            </p:cNvSpPr>
            <p:nvPr/>
          </p:nvSpPr>
          <p:spPr bwMode="auto">
            <a:xfrm>
              <a:off x="2434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7" name="Line 449"/>
            <p:cNvSpPr>
              <a:spLocks noChangeShapeType="1"/>
            </p:cNvSpPr>
            <p:nvPr/>
          </p:nvSpPr>
          <p:spPr bwMode="auto">
            <a:xfrm>
              <a:off x="2533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8" name="Line 450"/>
            <p:cNvSpPr>
              <a:spLocks noChangeShapeType="1"/>
            </p:cNvSpPr>
            <p:nvPr/>
          </p:nvSpPr>
          <p:spPr bwMode="auto">
            <a:xfrm flipV="1">
              <a:off x="2713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9" name="Line 451"/>
            <p:cNvSpPr>
              <a:spLocks noChangeShapeType="1"/>
            </p:cNvSpPr>
            <p:nvPr/>
          </p:nvSpPr>
          <p:spPr bwMode="auto">
            <a:xfrm flipV="1">
              <a:off x="2645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0" name="Oval 452"/>
            <p:cNvSpPr>
              <a:spLocks noChangeArrowheads="1"/>
            </p:cNvSpPr>
            <p:nvPr/>
          </p:nvSpPr>
          <p:spPr bwMode="auto">
            <a:xfrm>
              <a:off x="227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1" name="Oval 453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2" name="Oval 454"/>
            <p:cNvSpPr>
              <a:spLocks noChangeArrowheads="1"/>
            </p:cNvSpPr>
            <p:nvPr/>
          </p:nvSpPr>
          <p:spPr bwMode="auto">
            <a:xfrm>
              <a:off x="2674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3" name="Oval 455"/>
            <p:cNvSpPr>
              <a:spLocks noChangeArrowheads="1"/>
            </p:cNvSpPr>
            <p:nvPr/>
          </p:nvSpPr>
          <p:spPr bwMode="auto">
            <a:xfrm>
              <a:off x="2843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4" name="Oval 456"/>
            <p:cNvSpPr>
              <a:spLocks noChangeArrowheads="1"/>
            </p:cNvSpPr>
            <p:nvPr/>
          </p:nvSpPr>
          <p:spPr bwMode="auto">
            <a:xfrm>
              <a:off x="2613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5" name="Line 457"/>
            <p:cNvSpPr>
              <a:spLocks noChangeShapeType="1"/>
            </p:cNvSpPr>
            <p:nvPr/>
          </p:nvSpPr>
          <p:spPr bwMode="auto">
            <a:xfrm>
              <a:off x="3798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6" name="Line 458"/>
            <p:cNvSpPr>
              <a:spLocks noChangeShapeType="1"/>
            </p:cNvSpPr>
            <p:nvPr/>
          </p:nvSpPr>
          <p:spPr bwMode="auto">
            <a:xfrm flipV="1">
              <a:off x="3978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7" name="Line 459"/>
            <p:cNvSpPr>
              <a:spLocks noChangeShapeType="1"/>
            </p:cNvSpPr>
            <p:nvPr/>
          </p:nvSpPr>
          <p:spPr bwMode="auto">
            <a:xfrm flipV="1">
              <a:off x="3910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8" name="Oval 460"/>
            <p:cNvSpPr>
              <a:spLocks noChangeArrowheads="1"/>
            </p:cNvSpPr>
            <p:nvPr/>
          </p:nvSpPr>
          <p:spPr bwMode="auto">
            <a:xfrm>
              <a:off x="3535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9" name="Oval 461"/>
            <p:cNvSpPr>
              <a:spLocks noChangeArrowheads="1"/>
            </p:cNvSpPr>
            <p:nvPr/>
          </p:nvSpPr>
          <p:spPr bwMode="auto">
            <a:xfrm>
              <a:off x="3763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0" name="Oval 462"/>
            <p:cNvSpPr>
              <a:spLocks noChangeArrowheads="1"/>
            </p:cNvSpPr>
            <p:nvPr/>
          </p:nvSpPr>
          <p:spPr bwMode="auto">
            <a:xfrm>
              <a:off x="3939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1" name="Oval 463"/>
            <p:cNvSpPr>
              <a:spLocks noChangeArrowheads="1"/>
            </p:cNvSpPr>
            <p:nvPr/>
          </p:nvSpPr>
          <p:spPr bwMode="auto">
            <a:xfrm>
              <a:off x="4108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2" name="Oval 464"/>
            <p:cNvSpPr>
              <a:spLocks noChangeArrowheads="1"/>
            </p:cNvSpPr>
            <p:nvPr/>
          </p:nvSpPr>
          <p:spPr bwMode="auto">
            <a:xfrm>
              <a:off x="3878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3" name="Line 465"/>
            <p:cNvSpPr>
              <a:spLocks noChangeShapeType="1"/>
            </p:cNvSpPr>
            <p:nvPr/>
          </p:nvSpPr>
          <p:spPr bwMode="auto">
            <a:xfrm>
              <a:off x="4145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4" name="Line 466"/>
            <p:cNvSpPr>
              <a:spLocks noChangeShapeType="1"/>
            </p:cNvSpPr>
            <p:nvPr/>
          </p:nvSpPr>
          <p:spPr bwMode="auto">
            <a:xfrm flipV="1">
              <a:off x="4326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5" name="Line 467"/>
            <p:cNvSpPr>
              <a:spLocks noChangeShapeType="1"/>
            </p:cNvSpPr>
            <p:nvPr/>
          </p:nvSpPr>
          <p:spPr bwMode="auto">
            <a:xfrm flipV="1">
              <a:off x="4257" y="26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6" name="Oval 468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7" name="Oval 469"/>
            <p:cNvSpPr>
              <a:spLocks noChangeArrowheads="1"/>
            </p:cNvSpPr>
            <p:nvPr/>
          </p:nvSpPr>
          <p:spPr bwMode="auto">
            <a:xfrm>
              <a:off x="4111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8" name="Oval 470"/>
            <p:cNvSpPr>
              <a:spLocks noChangeArrowheads="1"/>
            </p:cNvSpPr>
            <p:nvPr/>
          </p:nvSpPr>
          <p:spPr bwMode="auto">
            <a:xfrm>
              <a:off x="4287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9" name="Oval 471"/>
            <p:cNvSpPr>
              <a:spLocks noChangeArrowheads="1"/>
            </p:cNvSpPr>
            <p:nvPr/>
          </p:nvSpPr>
          <p:spPr bwMode="auto">
            <a:xfrm>
              <a:off x="4456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0" name="Oval 472"/>
            <p:cNvSpPr>
              <a:spLocks noChangeArrowheads="1"/>
            </p:cNvSpPr>
            <p:nvPr/>
          </p:nvSpPr>
          <p:spPr bwMode="auto">
            <a:xfrm>
              <a:off x="4225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1" name="Line 473"/>
            <p:cNvSpPr>
              <a:spLocks noChangeShapeType="1"/>
            </p:cNvSpPr>
            <p:nvPr/>
          </p:nvSpPr>
          <p:spPr bwMode="auto">
            <a:xfrm>
              <a:off x="3569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2" name="Line 474"/>
            <p:cNvSpPr>
              <a:spLocks noChangeShapeType="1"/>
            </p:cNvSpPr>
            <p:nvPr/>
          </p:nvSpPr>
          <p:spPr bwMode="auto">
            <a:xfrm flipV="1">
              <a:off x="3750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3" name="Line 475"/>
            <p:cNvSpPr>
              <a:spLocks noChangeShapeType="1"/>
            </p:cNvSpPr>
            <p:nvPr/>
          </p:nvSpPr>
          <p:spPr bwMode="auto">
            <a:xfrm flipV="1">
              <a:off x="3681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4" name="Oval 476"/>
            <p:cNvSpPr>
              <a:spLocks noChangeArrowheads="1"/>
            </p:cNvSpPr>
            <p:nvPr/>
          </p:nvSpPr>
          <p:spPr bwMode="auto">
            <a:xfrm>
              <a:off x="3306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5" name="Oval 477"/>
            <p:cNvSpPr>
              <a:spLocks noChangeArrowheads="1"/>
            </p:cNvSpPr>
            <p:nvPr/>
          </p:nvSpPr>
          <p:spPr bwMode="auto">
            <a:xfrm>
              <a:off x="3535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6" name="Oval 478"/>
            <p:cNvSpPr>
              <a:spLocks noChangeArrowheads="1"/>
            </p:cNvSpPr>
            <p:nvPr/>
          </p:nvSpPr>
          <p:spPr bwMode="auto">
            <a:xfrm>
              <a:off x="3711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7" name="Oval 479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8" name="Oval 480"/>
            <p:cNvSpPr>
              <a:spLocks noChangeArrowheads="1"/>
            </p:cNvSpPr>
            <p:nvPr/>
          </p:nvSpPr>
          <p:spPr bwMode="auto">
            <a:xfrm>
              <a:off x="3649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9" name="Line 481"/>
            <p:cNvSpPr>
              <a:spLocks noChangeShapeType="1"/>
            </p:cNvSpPr>
            <p:nvPr/>
          </p:nvSpPr>
          <p:spPr bwMode="auto">
            <a:xfrm>
              <a:off x="3738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0" name="Line 482"/>
            <p:cNvSpPr>
              <a:spLocks noChangeShapeType="1"/>
            </p:cNvSpPr>
            <p:nvPr/>
          </p:nvSpPr>
          <p:spPr bwMode="auto">
            <a:xfrm flipV="1">
              <a:off x="3919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1" name="Line 483"/>
            <p:cNvSpPr>
              <a:spLocks noChangeShapeType="1"/>
            </p:cNvSpPr>
            <p:nvPr/>
          </p:nvSpPr>
          <p:spPr bwMode="auto">
            <a:xfrm flipV="1">
              <a:off x="3850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2" name="Oval 484"/>
            <p:cNvSpPr>
              <a:spLocks noChangeArrowheads="1"/>
            </p:cNvSpPr>
            <p:nvPr/>
          </p:nvSpPr>
          <p:spPr bwMode="auto">
            <a:xfrm>
              <a:off x="3475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3" name="Oval 485"/>
            <p:cNvSpPr>
              <a:spLocks noChangeArrowheads="1"/>
            </p:cNvSpPr>
            <p:nvPr/>
          </p:nvSpPr>
          <p:spPr bwMode="auto">
            <a:xfrm>
              <a:off x="3704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4" name="Oval 486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5" name="Oval 487"/>
            <p:cNvSpPr>
              <a:spLocks noChangeArrowheads="1"/>
            </p:cNvSpPr>
            <p:nvPr/>
          </p:nvSpPr>
          <p:spPr bwMode="auto">
            <a:xfrm>
              <a:off x="4049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6" name="Oval 488"/>
            <p:cNvSpPr>
              <a:spLocks noChangeArrowheads="1"/>
            </p:cNvSpPr>
            <p:nvPr/>
          </p:nvSpPr>
          <p:spPr bwMode="auto">
            <a:xfrm>
              <a:off x="3818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7" name="Line 489"/>
            <p:cNvSpPr>
              <a:spLocks noChangeShapeType="1"/>
            </p:cNvSpPr>
            <p:nvPr/>
          </p:nvSpPr>
          <p:spPr bwMode="auto">
            <a:xfrm>
              <a:off x="3917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8" name="Line 490"/>
            <p:cNvSpPr>
              <a:spLocks noChangeShapeType="1"/>
            </p:cNvSpPr>
            <p:nvPr/>
          </p:nvSpPr>
          <p:spPr bwMode="auto">
            <a:xfrm flipV="1">
              <a:off x="4097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9" name="Line 491"/>
            <p:cNvSpPr>
              <a:spLocks noChangeShapeType="1"/>
            </p:cNvSpPr>
            <p:nvPr/>
          </p:nvSpPr>
          <p:spPr bwMode="auto">
            <a:xfrm flipV="1">
              <a:off x="4029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0" name="Oval 492"/>
            <p:cNvSpPr>
              <a:spLocks noChangeArrowheads="1"/>
            </p:cNvSpPr>
            <p:nvPr/>
          </p:nvSpPr>
          <p:spPr bwMode="auto">
            <a:xfrm>
              <a:off x="3654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1" name="Oval 493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2" name="Oval 494"/>
            <p:cNvSpPr>
              <a:spLocks noChangeArrowheads="1"/>
            </p:cNvSpPr>
            <p:nvPr/>
          </p:nvSpPr>
          <p:spPr bwMode="auto">
            <a:xfrm>
              <a:off x="4058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3" name="Oval 495"/>
            <p:cNvSpPr>
              <a:spLocks noChangeArrowheads="1"/>
            </p:cNvSpPr>
            <p:nvPr/>
          </p:nvSpPr>
          <p:spPr bwMode="auto">
            <a:xfrm>
              <a:off x="4227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4" name="Oval 496"/>
            <p:cNvSpPr>
              <a:spLocks noChangeArrowheads="1"/>
            </p:cNvSpPr>
            <p:nvPr/>
          </p:nvSpPr>
          <p:spPr bwMode="auto">
            <a:xfrm>
              <a:off x="3997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5" name="Line 497"/>
            <p:cNvSpPr>
              <a:spLocks noChangeShapeType="1"/>
            </p:cNvSpPr>
            <p:nvPr/>
          </p:nvSpPr>
          <p:spPr bwMode="auto">
            <a:xfrm>
              <a:off x="2414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6" name="Line 498"/>
            <p:cNvSpPr>
              <a:spLocks noChangeShapeType="1"/>
            </p:cNvSpPr>
            <p:nvPr/>
          </p:nvSpPr>
          <p:spPr bwMode="auto">
            <a:xfrm flipV="1">
              <a:off x="2594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7" name="Line 499"/>
            <p:cNvSpPr>
              <a:spLocks noChangeShapeType="1"/>
            </p:cNvSpPr>
            <p:nvPr/>
          </p:nvSpPr>
          <p:spPr bwMode="auto">
            <a:xfrm flipV="1">
              <a:off x="2526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8" name="Oval 500"/>
            <p:cNvSpPr>
              <a:spLocks noChangeArrowheads="1"/>
            </p:cNvSpPr>
            <p:nvPr/>
          </p:nvSpPr>
          <p:spPr bwMode="auto">
            <a:xfrm>
              <a:off x="2151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9" name="Oval 501"/>
            <p:cNvSpPr>
              <a:spLocks noChangeArrowheads="1"/>
            </p:cNvSpPr>
            <p:nvPr/>
          </p:nvSpPr>
          <p:spPr bwMode="auto">
            <a:xfrm>
              <a:off x="2379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0" name="Oval 502"/>
            <p:cNvSpPr>
              <a:spLocks noChangeArrowheads="1"/>
            </p:cNvSpPr>
            <p:nvPr/>
          </p:nvSpPr>
          <p:spPr bwMode="auto">
            <a:xfrm>
              <a:off x="2555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1" name="Oval 503"/>
            <p:cNvSpPr>
              <a:spLocks noChangeArrowheads="1"/>
            </p:cNvSpPr>
            <p:nvPr/>
          </p:nvSpPr>
          <p:spPr bwMode="auto">
            <a:xfrm>
              <a:off x="2724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2" name="Oval 504"/>
            <p:cNvSpPr>
              <a:spLocks noChangeArrowheads="1"/>
            </p:cNvSpPr>
            <p:nvPr/>
          </p:nvSpPr>
          <p:spPr bwMode="auto">
            <a:xfrm>
              <a:off x="2494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3" name="Line 505"/>
            <p:cNvSpPr>
              <a:spLocks noChangeShapeType="1"/>
            </p:cNvSpPr>
            <p:nvPr/>
          </p:nvSpPr>
          <p:spPr bwMode="auto">
            <a:xfrm>
              <a:off x="2761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4" name="Line 506"/>
            <p:cNvSpPr>
              <a:spLocks noChangeShapeType="1"/>
            </p:cNvSpPr>
            <p:nvPr/>
          </p:nvSpPr>
          <p:spPr bwMode="auto">
            <a:xfrm flipV="1">
              <a:off x="2942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5" name="Line 507"/>
            <p:cNvSpPr>
              <a:spLocks noChangeShapeType="1"/>
            </p:cNvSpPr>
            <p:nvPr/>
          </p:nvSpPr>
          <p:spPr bwMode="auto">
            <a:xfrm flipV="1">
              <a:off x="2873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6" name="Oval 508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7" name="Oval 509"/>
            <p:cNvSpPr>
              <a:spLocks noChangeArrowheads="1"/>
            </p:cNvSpPr>
            <p:nvPr/>
          </p:nvSpPr>
          <p:spPr bwMode="auto">
            <a:xfrm>
              <a:off x="2727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8" name="Oval 510"/>
            <p:cNvSpPr>
              <a:spLocks noChangeArrowheads="1"/>
            </p:cNvSpPr>
            <p:nvPr/>
          </p:nvSpPr>
          <p:spPr bwMode="auto">
            <a:xfrm>
              <a:off x="2903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9" name="Oval 511"/>
            <p:cNvSpPr>
              <a:spLocks noChangeArrowheads="1"/>
            </p:cNvSpPr>
            <p:nvPr/>
          </p:nvSpPr>
          <p:spPr bwMode="auto">
            <a:xfrm>
              <a:off x="3072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0" name="Oval 512"/>
            <p:cNvSpPr>
              <a:spLocks noChangeArrowheads="1"/>
            </p:cNvSpPr>
            <p:nvPr/>
          </p:nvSpPr>
          <p:spPr bwMode="auto">
            <a:xfrm>
              <a:off x="2841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1" name="Line 513"/>
            <p:cNvSpPr>
              <a:spLocks noChangeShapeType="1"/>
            </p:cNvSpPr>
            <p:nvPr/>
          </p:nvSpPr>
          <p:spPr bwMode="auto">
            <a:xfrm>
              <a:off x="2185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2" name="Line 514"/>
            <p:cNvSpPr>
              <a:spLocks noChangeShapeType="1"/>
            </p:cNvSpPr>
            <p:nvPr/>
          </p:nvSpPr>
          <p:spPr bwMode="auto">
            <a:xfrm flipV="1">
              <a:off x="2366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3" name="Line 515"/>
            <p:cNvSpPr>
              <a:spLocks noChangeShapeType="1"/>
            </p:cNvSpPr>
            <p:nvPr/>
          </p:nvSpPr>
          <p:spPr bwMode="auto">
            <a:xfrm flipV="1">
              <a:off x="2297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4" name="Oval 516"/>
            <p:cNvSpPr>
              <a:spLocks noChangeArrowheads="1"/>
            </p:cNvSpPr>
            <p:nvPr/>
          </p:nvSpPr>
          <p:spPr bwMode="auto">
            <a:xfrm>
              <a:off x="1922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5" name="Oval 517"/>
            <p:cNvSpPr>
              <a:spLocks noChangeArrowheads="1"/>
            </p:cNvSpPr>
            <p:nvPr/>
          </p:nvSpPr>
          <p:spPr bwMode="auto">
            <a:xfrm>
              <a:off x="2151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6" name="Oval 518"/>
            <p:cNvSpPr>
              <a:spLocks noChangeArrowheads="1"/>
            </p:cNvSpPr>
            <p:nvPr/>
          </p:nvSpPr>
          <p:spPr bwMode="auto">
            <a:xfrm>
              <a:off x="2327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7" name="Oval 519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8" name="Oval 520"/>
            <p:cNvSpPr>
              <a:spLocks noChangeArrowheads="1"/>
            </p:cNvSpPr>
            <p:nvPr/>
          </p:nvSpPr>
          <p:spPr bwMode="auto">
            <a:xfrm>
              <a:off x="2265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9" name="Line 521"/>
            <p:cNvSpPr>
              <a:spLocks noChangeShapeType="1"/>
            </p:cNvSpPr>
            <p:nvPr/>
          </p:nvSpPr>
          <p:spPr bwMode="auto">
            <a:xfrm>
              <a:off x="2354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0" name="Line 522"/>
            <p:cNvSpPr>
              <a:spLocks noChangeShapeType="1"/>
            </p:cNvSpPr>
            <p:nvPr/>
          </p:nvSpPr>
          <p:spPr bwMode="auto">
            <a:xfrm flipV="1">
              <a:off x="2535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1" name="Line 523"/>
            <p:cNvSpPr>
              <a:spLocks noChangeShapeType="1"/>
            </p:cNvSpPr>
            <p:nvPr/>
          </p:nvSpPr>
          <p:spPr bwMode="auto">
            <a:xfrm flipV="1">
              <a:off x="2466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2" name="Oval 524"/>
            <p:cNvSpPr>
              <a:spLocks noChangeArrowheads="1"/>
            </p:cNvSpPr>
            <p:nvPr/>
          </p:nvSpPr>
          <p:spPr bwMode="auto">
            <a:xfrm>
              <a:off x="2091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3" name="Oval 525"/>
            <p:cNvSpPr>
              <a:spLocks noChangeArrowheads="1"/>
            </p:cNvSpPr>
            <p:nvPr/>
          </p:nvSpPr>
          <p:spPr bwMode="auto">
            <a:xfrm>
              <a:off x="2320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4" name="Oval 526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5" name="Oval 527"/>
            <p:cNvSpPr>
              <a:spLocks noChangeArrowheads="1"/>
            </p:cNvSpPr>
            <p:nvPr/>
          </p:nvSpPr>
          <p:spPr bwMode="auto">
            <a:xfrm>
              <a:off x="2665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6" name="Oval 528"/>
            <p:cNvSpPr>
              <a:spLocks noChangeArrowheads="1"/>
            </p:cNvSpPr>
            <p:nvPr/>
          </p:nvSpPr>
          <p:spPr bwMode="auto">
            <a:xfrm>
              <a:off x="2434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7" name="Line 529"/>
            <p:cNvSpPr>
              <a:spLocks noChangeShapeType="1"/>
            </p:cNvSpPr>
            <p:nvPr/>
          </p:nvSpPr>
          <p:spPr bwMode="auto">
            <a:xfrm>
              <a:off x="2533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8" name="Line 530"/>
            <p:cNvSpPr>
              <a:spLocks noChangeShapeType="1"/>
            </p:cNvSpPr>
            <p:nvPr/>
          </p:nvSpPr>
          <p:spPr bwMode="auto">
            <a:xfrm flipV="1">
              <a:off x="2713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9" name="Line 531"/>
            <p:cNvSpPr>
              <a:spLocks noChangeShapeType="1"/>
            </p:cNvSpPr>
            <p:nvPr/>
          </p:nvSpPr>
          <p:spPr bwMode="auto">
            <a:xfrm flipV="1">
              <a:off x="2645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0" name="Oval 532"/>
            <p:cNvSpPr>
              <a:spLocks noChangeArrowheads="1"/>
            </p:cNvSpPr>
            <p:nvPr/>
          </p:nvSpPr>
          <p:spPr bwMode="auto">
            <a:xfrm>
              <a:off x="227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1" name="Oval 533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2" name="Oval 534"/>
            <p:cNvSpPr>
              <a:spLocks noChangeArrowheads="1"/>
            </p:cNvSpPr>
            <p:nvPr/>
          </p:nvSpPr>
          <p:spPr bwMode="auto">
            <a:xfrm>
              <a:off x="2674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3" name="Oval 535"/>
            <p:cNvSpPr>
              <a:spLocks noChangeArrowheads="1"/>
            </p:cNvSpPr>
            <p:nvPr/>
          </p:nvSpPr>
          <p:spPr bwMode="auto">
            <a:xfrm>
              <a:off x="2843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4" name="Oval 536"/>
            <p:cNvSpPr>
              <a:spLocks noChangeArrowheads="1"/>
            </p:cNvSpPr>
            <p:nvPr/>
          </p:nvSpPr>
          <p:spPr bwMode="auto">
            <a:xfrm>
              <a:off x="2613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5" name="Line 537"/>
            <p:cNvSpPr>
              <a:spLocks noChangeShapeType="1"/>
            </p:cNvSpPr>
            <p:nvPr/>
          </p:nvSpPr>
          <p:spPr bwMode="auto">
            <a:xfrm>
              <a:off x="3798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6" name="Line 538"/>
            <p:cNvSpPr>
              <a:spLocks noChangeShapeType="1"/>
            </p:cNvSpPr>
            <p:nvPr/>
          </p:nvSpPr>
          <p:spPr bwMode="auto">
            <a:xfrm flipV="1">
              <a:off x="3978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7" name="Line 539"/>
            <p:cNvSpPr>
              <a:spLocks noChangeShapeType="1"/>
            </p:cNvSpPr>
            <p:nvPr/>
          </p:nvSpPr>
          <p:spPr bwMode="auto">
            <a:xfrm flipV="1">
              <a:off x="3910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8" name="Oval 540"/>
            <p:cNvSpPr>
              <a:spLocks noChangeArrowheads="1"/>
            </p:cNvSpPr>
            <p:nvPr/>
          </p:nvSpPr>
          <p:spPr bwMode="auto">
            <a:xfrm>
              <a:off x="3535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9" name="Oval 541"/>
            <p:cNvSpPr>
              <a:spLocks noChangeArrowheads="1"/>
            </p:cNvSpPr>
            <p:nvPr/>
          </p:nvSpPr>
          <p:spPr bwMode="auto">
            <a:xfrm>
              <a:off x="3763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0" name="Oval 542"/>
            <p:cNvSpPr>
              <a:spLocks noChangeArrowheads="1"/>
            </p:cNvSpPr>
            <p:nvPr/>
          </p:nvSpPr>
          <p:spPr bwMode="auto">
            <a:xfrm>
              <a:off x="3939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1" name="Oval 543"/>
            <p:cNvSpPr>
              <a:spLocks noChangeArrowheads="1"/>
            </p:cNvSpPr>
            <p:nvPr/>
          </p:nvSpPr>
          <p:spPr bwMode="auto">
            <a:xfrm>
              <a:off x="4108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2" name="Oval 544"/>
            <p:cNvSpPr>
              <a:spLocks noChangeArrowheads="1"/>
            </p:cNvSpPr>
            <p:nvPr/>
          </p:nvSpPr>
          <p:spPr bwMode="auto">
            <a:xfrm>
              <a:off x="3878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3" name="Line 545"/>
            <p:cNvSpPr>
              <a:spLocks noChangeShapeType="1"/>
            </p:cNvSpPr>
            <p:nvPr/>
          </p:nvSpPr>
          <p:spPr bwMode="auto">
            <a:xfrm>
              <a:off x="4145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4" name="Line 546"/>
            <p:cNvSpPr>
              <a:spLocks noChangeShapeType="1"/>
            </p:cNvSpPr>
            <p:nvPr/>
          </p:nvSpPr>
          <p:spPr bwMode="auto">
            <a:xfrm flipV="1">
              <a:off x="4326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5" name="Line 547"/>
            <p:cNvSpPr>
              <a:spLocks noChangeShapeType="1"/>
            </p:cNvSpPr>
            <p:nvPr/>
          </p:nvSpPr>
          <p:spPr bwMode="auto">
            <a:xfrm flipV="1">
              <a:off x="4257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6" name="Oval 548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7" name="Oval 549"/>
            <p:cNvSpPr>
              <a:spLocks noChangeArrowheads="1"/>
            </p:cNvSpPr>
            <p:nvPr/>
          </p:nvSpPr>
          <p:spPr bwMode="auto">
            <a:xfrm>
              <a:off x="4111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8" name="Oval 550"/>
            <p:cNvSpPr>
              <a:spLocks noChangeArrowheads="1"/>
            </p:cNvSpPr>
            <p:nvPr/>
          </p:nvSpPr>
          <p:spPr bwMode="auto">
            <a:xfrm>
              <a:off x="4287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9" name="Oval 551"/>
            <p:cNvSpPr>
              <a:spLocks noChangeArrowheads="1"/>
            </p:cNvSpPr>
            <p:nvPr/>
          </p:nvSpPr>
          <p:spPr bwMode="auto">
            <a:xfrm>
              <a:off x="4456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0" name="Oval 552"/>
            <p:cNvSpPr>
              <a:spLocks noChangeArrowheads="1"/>
            </p:cNvSpPr>
            <p:nvPr/>
          </p:nvSpPr>
          <p:spPr bwMode="auto">
            <a:xfrm>
              <a:off x="4225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1" name="Line 553"/>
            <p:cNvSpPr>
              <a:spLocks noChangeShapeType="1"/>
            </p:cNvSpPr>
            <p:nvPr/>
          </p:nvSpPr>
          <p:spPr bwMode="auto">
            <a:xfrm>
              <a:off x="3569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2" name="Line 554"/>
            <p:cNvSpPr>
              <a:spLocks noChangeShapeType="1"/>
            </p:cNvSpPr>
            <p:nvPr/>
          </p:nvSpPr>
          <p:spPr bwMode="auto">
            <a:xfrm flipV="1">
              <a:off x="3750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3" name="Line 555"/>
            <p:cNvSpPr>
              <a:spLocks noChangeShapeType="1"/>
            </p:cNvSpPr>
            <p:nvPr/>
          </p:nvSpPr>
          <p:spPr bwMode="auto">
            <a:xfrm flipV="1">
              <a:off x="3681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4" name="Oval 556"/>
            <p:cNvSpPr>
              <a:spLocks noChangeArrowheads="1"/>
            </p:cNvSpPr>
            <p:nvPr/>
          </p:nvSpPr>
          <p:spPr bwMode="auto">
            <a:xfrm>
              <a:off x="3306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5" name="Oval 557"/>
            <p:cNvSpPr>
              <a:spLocks noChangeArrowheads="1"/>
            </p:cNvSpPr>
            <p:nvPr/>
          </p:nvSpPr>
          <p:spPr bwMode="auto">
            <a:xfrm>
              <a:off x="3535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6" name="Oval 558"/>
            <p:cNvSpPr>
              <a:spLocks noChangeArrowheads="1"/>
            </p:cNvSpPr>
            <p:nvPr/>
          </p:nvSpPr>
          <p:spPr bwMode="auto">
            <a:xfrm>
              <a:off x="3711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7" name="Oval 559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8" name="Oval 560"/>
            <p:cNvSpPr>
              <a:spLocks noChangeArrowheads="1"/>
            </p:cNvSpPr>
            <p:nvPr/>
          </p:nvSpPr>
          <p:spPr bwMode="auto">
            <a:xfrm>
              <a:off x="3649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9" name="Line 561"/>
            <p:cNvSpPr>
              <a:spLocks noChangeShapeType="1"/>
            </p:cNvSpPr>
            <p:nvPr/>
          </p:nvSpPr>
          <p:spPr bwMode="auto">
            <a:xfrm>
              <a:off x="3738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0" name="Line 562"/>
            <p:cNvSpPr>
              <a:spLocks noChangeShapeType="1"/>
            </p:cNvSpPr>
            <p:nvPr/>
          </p:nvSpPr>
          <p:spPr bwMode="auto">
            <a:xfrm flipV="1">
              <a:off x="3919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1" name="Line 563"/>
            <p:cNvSpPr>
              <a:spLocks noChangeShapeType="1"/>
            </p:cNvSpPr>
            <p:nvPr/>
          </p:nvSpPr>
          <p:spPr bwMode="auto">
            <a:xfrm flipV="1">
              <a:off x="3850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2" name="Oval 564"/>
            <p:cNvSpPr>
              <a:spLocks noChangeArrowheads="1"/>
            </p:cNvSpPr>
            <p:nvPr/>
          </p:nvSpPr>
          <p:spPr bwMode="auto">
            <a:xfrm>
              <a:off x="3475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3" name="Oval 565"/>
            <p:cNvSpPr>
              <a:spLocks noChangeArrowheads="1"/>
            </p:cNvSpPr>
            <p:nvPr/>
          </p:nvSpPr>
          <p:spPr bwMode="auto">
            <a:xfrm>
              <a:off x="3704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4" name="Oval 566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5" name="Oval 567"/>
            <p:cNvSpPr>
              <a:spLocks noChangeArrowheads="1"/>
            </p:cNvSpPr>
            <p:nvPr/>
          </p:nvSpPr>
          <p:spPr bwMode="auto">
            <a:xfrm>
              <a:off x="4049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6" name="Oval 568"/>
            <p:cNvSpPr>
              <a:spLocks noChangeArrowheads="1"/>
            </p:cNvSpPr>
            <p:nvPr/>
          </p:nvSpPr>
          <p:spPr bwMode="auto">
            <a:xfrm>
              <a:off x="3818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7" name="Line 569"/>
            <p:cNvSpPr>
              <a:spLocks noChangeShapeType="1"/>
            </p:cNvSpPr>
            <p:nvPr/>
          </p:nvSpPr>
          <p:spPr bwMode="auto">
            <a:xfrm>
              <a:off x="3917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8" name="Line 570"/>
            <p:cNvSpPr>
              <a:spLocks noChangeShapeType="1"/>
            </p:cNvSpPr>
            <p:nvPr/>
          </p:nvSpPr>
          <p:spPr bwMode="auto">
            <a:xfrm flipV="1">
              <a:off x="4097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9" name="Line 571"/>
            <p:cNvSpPr>
              <a:spLocks noChangeShapeType="1"/>
            </p:cNvSpPr>
            <p:nvPr/>
          </p:nvSpPr>
          <p:spPr bwMode="auto">
            <a:xfrm flipV="1">
              <a:off x="4029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0" name="Oval 572"/>
            <p:cNvSpPr>
              <a:spLocks noChangeArrowheads="1"/>
            </p:cNvSpPr>
            <p:nvPr/>
          </p:nvSpPr>
          <p:spPr bwMode="auto">
            <a:xfrm>
              <a:off x="3654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1" name="Oval 573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2" name="Oval 574"/>
            <p:cNvSpPr>
              <a:spLocks noChangeArrowheads="1"/>
            </p:cNvSpPr>
            <p:nvPr/>
          </p:nvSpPr>
          <p:spPr bwMode="auto">
            <a:xfrm>
              <a:off x="4058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3" name="Oval 575"/>
            <p:cNvSpPr>
              <a:spLocks noChangeArrowheads="1"/>
            </p:cNvSpPr>
            <p:nvPr/>
          </p:nvSpPr>
          <p:spPr bwMode="auto">
            <a:xfrm>
              <a:off x="4227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4" name="Oval 576"/>
            <p:cNvSpPr>
              <a:spLocks noChangeArrowheads="1"/>
            </p:cNvSpPr>
            <p:nvPr/>
          </p:nvSpPr>
          <p:spPr bwMode="auto">
            <a:xfrm>
              <a:off x="3997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5" name="Rectangle 577"/>
            <p:cNvSpPr>
              <a:spLocks noChangeArrowheads="1"/>
            </p:cNvSpPr>
            <p:nvPr/>
          </p:nvSpPr>
          <p:spPr bwMode="auto">
            <a:xfrm>
              <a:off x="2514" y="2496"/>
              <a:ext cx="1392" cy="1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4" name="Rectangle 2">
            <a:extLst>
              <a:ext uri="{FF2B5EF4-FFF2-40B4-BE49-F238E27FC236}">
                <a16:creationId xmlns:a16="http://schemas.microsoft.com/office/drawing/2014/main" id="{E7184B27-1EB0-F44A-AF09-322946EEE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128299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GB" i="0" dirty="0"/>
              <a:t>ROTATION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38752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1598952" y="838202"/>
            <a:ext cx="899409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If the model were in a different sized box, the Patterson of the intramolecular vectors,  which are located in a sphere centred on the origin, can be overlaid.  We can cut out the peaks corresponding to the inter-molecular vectors from each Patterson and just compare the central parts of the </a:t>
            </a:r>
            <a:r>
              <a:rPr lang="en-GB" sz="2000" dirty="0" err="1">
                <a:latin typeface="+mj-lt"/>
              </a:rPr>
              <a:t>Pattersons</a:t>
            </a:r>
            <a:r>
              <a:rPr lang="en-GB" sz="2000" dirty="0">
                <a:latin typeface="+mj-lt"/>
              </a:rPr>
              <a:t>.</a:t>
            </a:r>
          </a:p>
        </p:txBody>
      </p:sp>
      <p:grpSp>
        <p:nvGrpSpPr>
          <p:cNvPr id="287093" name="Group 373"/>
          <p:cNvGrpSpPr>
            <a:grpSpLocks/>
          </p:cNvGrpSpPr>
          <p:nvPr/>
        </p:nvGrpSpPr>
        <p:grpSpPr bwMode="auto">
          <a:xfrm>
            <a:off x="2639159" y="3095627"/>
            <a:ext cx="1762857" cy="1031875"/>
            <a:chOff x="1484" y="2718"/>
            <a:chExt cx="1053" cy="650"/>
          </a:xfrm>
        </p:grpSpPr>
        <p:grpSp>
          <p:nvGrpSpPr>
            <p:cNvPr id="287094" name="Group 374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87095" name="Line 37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6" name="Line 37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7" name="Line 37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8" name="Line 37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9" name="Oval 37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0" name="Oval 38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1" name="Oval 38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2" name="Oval 38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3" name="Oval 38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04" name="Group 384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87105" name="Line 38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6" name="Line 38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7" name="Line 38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8" name="Line 38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9" name="Oval 38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0" name="Oval 39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1" name="Oval 39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2" name="Oval 39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3" name="Oval 39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14" name="Group 394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87115" name="Line 39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6" name="Line 39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7" name="Line 39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8" name="Line 39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9" name="Oval 39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0" name="Oval 40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1" name="Oval 40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2" name="Oval 40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3" name="Oval 40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24" name="Group 404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87125" name="Line 40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6" name="Line 40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7" name="Line 40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8" name="Line 40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9" name="Oval 40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0" name="Oval 41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1" name="Oval 41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2" name="Oval 41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3" name="Oval 41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34" name="Group 414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87135" name="Line 415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6" name="Line 416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7" name="Line 417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8" name="Line 418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9" name="Oval 419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0" name="Oval 420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1" name="Oval 421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2" name="Oval 422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3" name="Oval 423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144" name="Group 424"/>
          <p:cNvGrpSpPr>
            <a:grpSpLocks/>
          </p:cNvGrpSpPr>
          <p:nvPr/>
        </p:nvGrpSpPr>
        <p:grpSpPr bwMode="auto">
          <a:xfrm>
            <a:off x="4196863" y="3095627"/>
            <a:ext cx="1764323" cy="1031875"/>
            <a:chOff x="1484" y="2718"/>
            <a:chExt cx="1053" cy="650"/>
          </a:xfrm>
        </p:grpSpPr>
        <p:grpSp>
          <p:nvGrpSpPr>
            <p:cNvPr id="287145" name="Group 425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87146" name="Line 42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7" name="Line 42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8" name="Line 42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9" name="Line 42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0" name="Oval 43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1" name="Oval 43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2" name="Oval 43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3" name="Oval 43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4" name="Oval 43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55" name="Group 435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87156" name="Line 43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7" name="Line 43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8" name="Line 43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9" name="Line 43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0" name="Oval 44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1" name="Oval 44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2" name="Oval 44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3" name="Oval 44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4" name="Oval 44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65" name="Group 445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87166" name="Line 44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7" name="Line 44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8" name="Line 44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9" name="Line 44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0" name="Oval 45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1" name="Oval 45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2" name="Oval 45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3" name="Oval 45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4" name="Oval 45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75" name="Group 455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87176" name="Line 45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7" name="Line 45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8" name="Line 45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9" name="Line 45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0" name="Oval 46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1" name="Oval 46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2" name="Oval 46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3" name="Oval 46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4" name="Oval 46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185" name="Group 465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87186" name="Line 466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7" name="Line 467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8" name="Line 468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9" name="Line 469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0" name="Oval 470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1" name="Oval 471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2" name="Oval 472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3" name="Oval 473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4" name="Oval 474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195" name="Group 475"/>
          <p:cNvGrpSpPr>
            <a:grpSpLocks/>
          </p:cNvGrpSpPr>
          <p:nvPr/>
        </p:nvGrpSpPr>
        <p:grpSpPr bwMode="auto">
          <a:xfrm>
            <a:off x="2625970" y="5203827"/>
            <a:ext cx="1765789" cy="1031875"/>
            <a:chOff x="1484" y="2718"/>
            <a:chExt cx="1053" cy="650"/>
          </a:xfrm>
        </p:grpSpPr>
        <p:grpSp>
          <p:nvGrpSpPr>
            <p:cNvPr id="287196" name="Group 476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87197" name="Line 47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8" name="Line 47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9" name="Line 47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0" name="Line 48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1" name="Oval 48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2" name="Oval 48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3" name="Oval 48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4" name="Oval 48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5" name="Oval 48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06" name="Group 486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87207" name="Line 48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8" name="Line 48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9" name="Line 48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0" name="Line 49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1" name="Oval 49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2" name="Oval 49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3" name="Oval 49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4" name="Oval 49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5" name="Oval 49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16" name="Group 496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87217" name="Line 49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8" name="Line 49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9" name="Line 49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0" name="Line 50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1" name="Oval 50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2" name="Oval 50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3" name="Oval 50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4" name="Oval 50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5" name="Oval 50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26" name="Group 506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87227" name="Line 50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8" name="Line 50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9" name="Line 50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0" name="Line 51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1" name="Oval 51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2" name="Oval 51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3" name="Oval 51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4" name="Oval 51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5" name="Oval 51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36" name="Group 516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87237" name="Line 517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8" name="Line 518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9" name="Line 519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0" name="Line 520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1" name="Oval 521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2" name="Oval 522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3" name="Oval 523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4" name="Oval 524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5" name="Oval 525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46" name="Group 526"/>
          <p:cNvGrpSpPr>
            <a:grpSpLocks/>
          </p:cNvGrpSpPr>
          <p:nvPr/>
        </p:nvGrpSpPr>
        <p:grpSpPr bwMode="auto">
          <a:xfrm>
            <a:off x="4196863" y="5203827"/>
            <a:ext cx="1764323" cy="1031875"/>
            <a:chOff x="1484" y="2718"/>
            <a:chExt cx="1053" cy="650"/>
          </a:xfrm>
        </p:grpSpPr>
        <p:grpSp>
          <p:nvGrpSpPr>
            <p:cNvPr id="287247" name="Group 527"/>
            <p:cNvGrpSpPr>
              <a:grpSpLocks/>
            </p:cNvGrpSpPr>
            <p:nvPr/>
          </p:nvGrpSpPr>
          <p:grpSpPr bwMode="auto">
            <a:xfrm>
              <a:off x="1684" y="2718"/>
              <a:ext cx="549" cy="350"/>
              <a:chOff x="876" y="3138"/>
              <a:chExt cx="549" cy="350"/>
            </a:xfrm>
          </p:grpSpPr>
          <p:sp>
            <p:nvSpPr>
              <p:cNvPr id="287248" name="Line 528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9" name="Line 529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0" name="Line 530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1" name="Line 531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2" name="Oval 532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3" name="Oval 533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4" name="Oval 534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5" name="Oval 535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6" name="Oval 536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57" name="Group 537"/>
            <p:cNvGrpSpPr>
              <a:grpSpLocks/>
            </p:cNvGrpSpPr>
            <p:nvPr/>
          </p:nvGrpSpPr>
          <p:grpSpPr bwMode="auto">
            <a:xfrm>
              <a:off x="1988" y="3018"/>
              <a:ext cx="549" cy="350"/>
              <a:chOff x="876" y="3138"/>
              <a:chExt cx="549" cy="350"/>
            </a:xfrm>
          </p:grpSpPr>
          <p:sp>
            <p:nvSpPr>
              <p:cNvPr id="287258" name="Line 538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9" name="Line 539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0" name="Line 540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1" name="Line 541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2" name="Oval 542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3" name="Oval 543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4" name="Oval 544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5" name="Oval 545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6" name="Oval 546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67" name="Group 547"/>
            <p:cNvGrpSpPr>
              <a:grpSpLocks/>
            </p:cNvGrpSpPr>
            <p:nvPr/>
          </p:nvGrpSpPr>
          <p:grpSpPr bwMode="auto">
            <a:xfrm>
              <a:off x="1484" y="2918"/>
              <a:ext cx="549" cy="350"/>
              <a:chOff x="876" y="3138"/>
              <a:chExt cx="549" cy="350"/>
            </a:xfrm>
          </p:grpSpPr>
          <p:sp>
            <p:nvSpPr>
              <p:cNvPr id="287268" name="Line 548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9" name="Line 549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0" name="Line 550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1" name="Line 551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2" name="Oval 552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3" name="Oval 553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4" name="Oval 554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5" name="Oval 555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6" name="Oval 556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77" name="Group 557"/>
            <p:cNvGrpSpPr>
              <a:grpSpLocks/>
            </p:cNvGrpSpPr>
            <p:nvPr/>
          </p:nvGrpSpPr>
          <p:grpSpPr bwMode="auto">
            <a:xfrm>
              <a:off x="1632" y="2866"/>
              <a:ext cx="549" cy="350"/>
              <a:chOff x="876" y="3138"/>
              <a:chExt cx="549" cy="350"/>
            </a:xfrm>
          </p:grpSpPr>
          <p:sp>
            <p:nvSpPr>
              <p:cNvPr id="287278" name="Line 558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9" name="Line 559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0" name="Line 560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1" name="Line 561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2" name="Oval 562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3" name="Oval 563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4" name="Oval 564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5" name="Oval 565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6" name="Oval 566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287" name="Group 567"/>
            <p:cNvGrpSpPr>
              <a:grpSpLocks/>
            </p:cNvGrpSpPr>
            <p:nvPr/>
          </p:nvGrpSpPr>
          <p:grpSpPr bwMode="auto">
            <a:xfrm>
              <a:off x="1788" y="3018"/>
              <a:ext cx="549" cy="350"/>
              <a:chOff x="876" y="3138"/>
              <a:chExt cx="549" cy="350"/>
            </a:xfrm>
          </p:grpSpPr>
          <p:sp>
            <p:nvSpPr>
              <p:cNvPr id="287288" name="Line 568"/>
              <p:cNvSpPr>
                <a:spLocks noChangeShapeType="1"/>
              </p:cNvSpPr>
              <p:nvPr/>
            </p:nvSpPr>
            <p:spPr bwMode="auto">
              <a:xfrm>
                <a:off x="908" y="3160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9" name="Line 569"/>
              <p:cNvSpPr>
                <a:spLocks noChangeShapeType="1"/>
              </p:cNvSpPr>
              <p:nvPr/>
            </p:nvSpPr>
            <p:spPr bwMode="auto">
              <a:xfrm>
                <a:off x="1106" y="3168"/>
                <a:ext cx="156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0" name="Line 570"/>
              <p:cNvSpPr>
                <a:spLocks noChangeShapeType="1"/>
              </p:cNvSpPr>
              <p:nvPr/>
            </p:nvSpPr>
            <p:spPr bwMode="auto">
              <a:xfrm flipV="1">
                <a:off x="1264" y="3260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1" name="Line 571"/>
              <p:cNvSpPr>
                <a:spLocks noChangeShapeType="1"/>
              </p:cNvSpPr>
              <p:nvPr/>
            </p:nvSpPr>
            <p:spPr bwMode="auto">
              <a:xfrm flipV="1">
                <a:off x="1204" y="3310"/>
                <a:ext cx="4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2" name="Oval 572"/>
              <p:cNvSpPr>
                <a:spLocks noChangeArrowheads="1"/>
              </p:cNvSpPr>
              <p:nvPr/>
            </p:nvSpPr>
            <p:spPr bwMode="auto">
              <a:xfrm>
                <a:off x="876" y="3138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3" name="Oval 573"/>
              <p:cNvSpPr>
                <a:spLocks noChangeArrowheads="1"/>
              </p:cNvSpPr>
              <p:nvPr/>
            </p:nvSpPr>
            <p:spPr bwMode="auto">
              <a:xfrm>
                <a:off x="1076" y="3138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4" name="Oval 574"/>
              <p:cNvSpPr>
                <a:spLocks noChangeArrowheads="1"/>
              </p:cNvSpPr>
              <p:nvPr/>
            </p:nvSpPr>
            <p:spPr bwMode="auto">
              <a:xfrm>
                <a:off x="1230" y="3290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5" name="Oval 575"/>
              <p:cNvSpPr>
                <a:spLocks noChangeArrowheads="1"/>
              </p:cNvSpPr>
              <p:nvPr/>
            </p:nvSpPr>
            <p:spPr bwMode="auto">
              <a:xfrm>
                <a:off x="1378" y="323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6" name="Oval 576"/>
              <p:cNvSpPr>
                <a:spLocks noChangeArrowheads="1"/>
              </p:cNvSpPr>
              <p:nvPr/>
            </p:nvSpPr>
            <p:spPr bwMode="auto">
              <a:xfrm>
                <a:off x="1176" y="3440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297" name="Rectangle 577"/>
          <p:cNvSpPr>
            <a:spLocks noChangeArrowheads="1"/>
          </p:cNvSpPr>
          <p:nvPr/>
        </p:nvSpPr>
        <p:spPr bwMode="auto">
          <a:xfrm>
            <a:off x="3505201" y="3606800"/>
            <a:ext cx="1559169" cy="210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98" name="Oval 578"/>
          <p:cNvSpPr>
            <a:spLocks noChangeArrowheads="1"/>
          </p:cNvSpPr>
          <p:nvPr/>
        </p:nvSpPr>
        <p:spPr bwMode="auto">
          <a:xfrm>
            <a:off x="4208585" y="26289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99" name="Oval 579"/>
          <p:cNvSpPr>
            <a:spLocks noChangeArrowheads="1"/>
          </p:cNvSpPr>
          <p:nvPr/>
        </p:nvSpPr>
        <p:spPr bwMode="auto">
          <a:xfrm>
            <a:off x="2639159" y="2641600"/>
            <a:ext cx="1768719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00" name="Oval 580"/>
          <p:cNvSpPr>
            <a:spLocks noChangeArrowheads="1"/>
          </p:cNvSpPr>
          <p:nvPr/>
        </p:nvSpPr>
        <p:spPr bwMode="auto">
          <a:xfrm>
            <a:off x="2649416" y="47244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01" name="Oval 581"/>
          <p:cNvSpPr>
            <a:spLocks noChangeArrowheads="1"/>
          </p:cNvSpPr>
          <p:nvPr/>
        </p:nvSpPr>
        <p:spPr bwMode="auto">
          <a:xfrm>
            <a:off x="4208585" y="47498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302" name="Group 582"/>
          <p:cNvGrpSpPr>
            <a:grpSpLocks/>
          </p:cNvGrpSpPr>
          <p:nvPr/>
        </p:nvGrpSpPr>
        <p:grpSpPr bwMode="auto">
          <a:xfrm>
            <a:off x="6380286" y="3235327"/>
            <a:ext cx="3792415" cy="2644775"/>
            <a:chOff x="1922" y="2174"/>
            <a:chExt cx="2588" cy="1666"/>
          </a:xfrm>
        </p:grpSpPr>
        <p:sp>
          <p:nvSpPr>
            <p:cNvPr id="287303" name="Line 583"/>
            <p:cNvSpPr>
              <a:spLocks noChangeShapeType="1"/>
            </p:cNvSpPr>
            <p:nvPr/>
          </p:nvSpPr>
          <p:spPr bwMode="auto">
            <a:xfrm>
              <a:off x="2414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4" name="Line 584"/>
            <p:cNvSpPr>
              <a:spLocks noChangeShapeType="1"/>
            </p:cNvSpPr>
            <p:nvPr/>
          </p:nvSpPr>
          <p:spPr bwMode="auto">
            <a:xfrm flipV="1">
              <a:off x="2594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5" name="Line 585"/>
            <p:cNvSpPr>
              <a:spLocks noChangeShapeType="1"/>
            </p:cNvSpPr>
            <p:nvPr/>
          </p:nvSpPr>
          <p:spPr bwMode="auto">
            <a:xfrm flipV="1">
              <a:off x="2526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6" name="Oval 586"/>
            <p:cNvSpPr>
              <a:spLocks noChangeArrowheads="1"/>
            </p:cNvSpPr>
            <p:nvPr/>
          </p:nvSpPr>
          <p:spPr bwMode="auto">
            <a:xfrm>
              <a:off x="2151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7" name="Oval 587"/>
            <p:cNvSpPr>
              <a:spLocks noChangeArrowheads="1"/>
            </p:cNvSpPr>
            <p:nvPr/>
          </p:nvSpPr>
          <p:spPr bwMode="auto">
            <a:xfrm>
              <a:off x="2379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8" name="Oval 588"/>
            <p:cNvSpPr>
              <a:spLocks noChangeArrowheads="1"/>
            </p:cNvSpPr>
            <p:nvPr/>
          </p:nvSpPr>
          <p:spPr bwMode="auto">
            <a:xfrm>
              <a:off x="2555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9" name="Oval 589"/>
            <p:cNvSpPr>
              <a:spLocks noChangeArrowheads="1"/>
            </p:cNvSpPr>
            <p:nvPr/>
          </p:nvSpPr>
          <p:spPr bwMode="auto">
            <a:xfrm>
              <a:off x="2724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0" name="Oval 590"/>
            <p:cNvSpPr>
              <a:spLocks noChangeArrowheads="1"/>
            </p:cNvSpPr>
            <p:nvPr/>
          </p:nvSpPr>
          <p:spPr bwMode="auto">
            <a:xfrm>
              <a:off x="2494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1" name="Line 591"/>
            <p:cNvSpPr>
              <a:spLocks noChangeShapeType="1"/>
            </p:cNvSpPr>
            <p:nvPr/>
          </p:nvSpPr>
          <p:spPr bwMode="auto">
            <a:xfrm>
              <a:off x="2761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2" name="Line 592"/>
            <p:cNvSpPr>
              <a:spLocks noChangeShapeType="1"/>
            </p:cNvSpPr>
            <p:nvPr/>
          </p:nvSpPr>
          <p:spPr bwMode="auto">
            <a:xfrm flipV="1">
              <a:off x="2942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3" name="Oval 593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4" name="Oval 594"/>
            <p:cNvSpPr>
              <a:spLocks noChangeArrowheads="1"/>
            </p:cNvSpPr>
            <p:nvPr/>
          </p:nvSpPr>
          <p:spPr bwMode="auto">
            <a:xfrm>
              <a:off x="2727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5" name="Oval 595"/>
            <p:cNvSpPr>
              <a:spLocks noChangeArrowheads="1"/>
            </p:cNvSpPr>
            <p:nvPr/>
          </p:nvSpPr>
          <p:spPr bwMode="auto">
            <a:xfrm>
              <a:off x="2903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6" name="Oval 596"/>
            <p:cNvSpPr>
              <a:spLocks noChangeArrowheads="1"/>
            </p:cNvSpPr>
            <p:nvPr/>
          </p:nvSpPr>
          <p:spPr bwMode="auto">
            <a:xfrm>
              <a:off x="3072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7" name="Oval 597"/>
            <p:cNvSpPr>
              <a:spLocks noChangeArrowheads="1"/>
            </p:cNvSpPr>
            <p:nvPr/>
          </p:nvSpPr>
          <p:spPr bwMode="auto">
            <a:xfrm>
              <a:off x="2841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8" name="Line 598"/>
            <p:cNvSpPr>
              <a:spLocks noChangeShapeType="1"/>
            </p:cNvSpPr>
            <p:nvPr/>
          </p:nvSpPr>
          <p:spPr bwMode="auto">
            <a:xfrm>
              <a:off x="2185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9" name="Line 599"/>
            <p:cNvSpPr>
              <a:spLocks noChangeShapeType="1"/>
            </p:cNvSpPr>
            <p:nvPr/>
          </p:nvSpPr>
          <p:spPr bwMode="auto">
            <a:xfrm flipV="1">
              <a:off x="2366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0" name="Line 600"/>
            <p:cNvSpPr>
              <a:spLocks noChangeShapeType="1"/>
            </p:cNvSpPr>
            <p:nvPr/>
          </p:nvSpPr>
          <p:spPr bwMode="auto">
            <a:xfrm flipV="1">
              <a:off x="2297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1" name="Oval 601"/>
            <p:cNvSpPr>
              <a:spLocks noChangeArrowheads="1"/>
            </p:cNvSpPr>
            <p:nvPr/>
          </p:nvSpPr>
          <p:spPr bwMode="auto">
            <a:xfrm>
              <a:off x="1922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2" name="Oval 602"/>
            <p:cNvSpPr>
              <a:spLocks noChangeArrowheads="1"/>
            </p:cNvSpPr>
            <p:nvPr/>
          </p:nvSpPr>
          <p:spPr bwMode="auto">
            <a:xfrm>
              <a:off x="2151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3" name="Oval 603"/>
            <p:cNvSpPr>
              <a:spLocks noChangeArrowheads="1"/>
            </p:cNvSpPr>
            <p:nvPr/>
          </p:nvSpPr>
          <p:spPr bwMode="auto">
            <a:xfrm>
              <a:off x="2327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4" name="Oval 604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5" name="Oval 605"/>
            <p:cNvSpPr>
              <a:spLocks noChangeArrowheads="1"/>
            </p:cNvSpPr>
            <p:nvPr/>
          </p:nvSpPr>
          <p:spPr bwMode="auto">
            <a:xfrm>
              <a:off x="2265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6" name="Line 606"/>
            <p:cNvSpPr>
              <a:spLocks noChangeShapeType="1"/>
            </p:cNvSpPr>
            <p:nvPr/>
          </p:nvSpPr>
          <p:spPr bwMode="auto">
            <a:xfrm>
              <a:off x="2354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7" name="Line 607"/>
            <p:cNvSpPr>
              <a:spLocks noChangeShapeType="1"/>
            </p:cNvSpPr>
            <p:nvPr/>
          </p:nvSpPr>
          <p:spPr bwMode="auto">
            <a:xfrm flipV="1">
              <a:off x="2535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8" name="Line 608"/>
            <p:cNvSpPr>
              <a:spLocks noChangeShapeType="1"/>
            </p:cNvSpPr>
            <p:nvPr/>
          </p:nvSpPr>
          <p:spPr bwMode="auto">
            <a:xfrm flipV="1">
              <a:off x="2466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9" name="Oval 609"/>
            <p:cNvSpPr>
              <a:spLocks noChangeArrowheads="1"/>
            </p:cNvSpPr>
            <p:nvPr/>
          </p:nvSpPr>
          <p:spPr bwMode="auto">
            <a:xfrm>
              <a:off x="2091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0" name="Oval 610"/>
            <p:cNvSpPr>
              <a:spLocks noChangeArrowheads="1"/>
            </p:cNvSpPr>
            <p:nvPr/>
          </p:nvSpPr>
          <p:spPr bwMode="auto">
            <a:xfrm>
              <a:off x="2320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1" name="Oval 611"/>
            <p:cNvSpPr>
              <a:spLocks noChangeArrowheads="1"/>
            </p:cNvSpPr>
            <p:nvPr/>
          </p:nvSpPr>
          <p:spPr bwMode="auto">
            <a:xfrm>
              <a:off x="2496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2" name="Oval 612"/>
            <p:cNvSpPr>
              <a:spLocks noChangeArrowheads="1"/>
            </p:cNvSpPr>
            <p:nvPr/>
          </p:nvSpPr>
          <p:spPr bwMode="auto">
            <a:xfrm>
              <a:off x="2665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3" name="Oval 613"/>
            <p:cNvSpPr>
              <a:spLocks noChangeArrowheads="1"/>
            </p:cNvSpPr>
            <p:nvPr/>
          </p:nvSpPr>
          <p:spPr bwMode="auto">
            <a:xfrm>
              <a:off x="2434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4" name="Line 614"/>
            <p:cNvSpPr>
              <a:spLocks noChangeShapeType="1"/>
            </p:cNvSpPr>
            <p:nvPr/>
          </p:nvSpPr>
          <p:spPr bwMode="auto">
            <a:xfrm>
              <a:off x="2533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5" name="Line 615"/>
            <p:cNvSpPr>
              <a:spLocks noChangeShapeType="1"/>
            </p:cNvSpPr>
            <p:nvPr/>
          </p:nvSpPr>
          <p:spPr bwMode="auto">
            <a:xfrm flipV="1">
              <a:off x="2713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6" name="Line 616"/>
            <p:cNvSpPr>
              <a:spLocks noChangeShapeType="1"/>
            </p:cNvSpPr>
            <p:nvPr/>
          </p:nvSpPr>
          <p:spPr bwMode="auto">
            <a:xfrm flipV="1">
              <a:off x="2645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7" name="Oval 617"/>
            <p:cNvSpPr>
              <a:spLocks noChangeArrowheads="1"/>
            </p:cNvSpPr>
            <p:nvPr/>
          </p:nvSpPr>
          <p:spPr bwMode="auto">
            <a:xfrm>
              <a:off x="227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8" name="Oval 618"/>
            <p:cNvSpPr>
              <a:spLocks noChangeArrowheads="1"/>
            </p:cNvSpPr>
            <p:nvPr/>
          </p:nvSpPr>
          <p:spPr bwMode="auto">
            <a:xfrm>
              <a:off x="2498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9" name="Oval 619"/>
            <p:cNvSpPr>
              <a:spLocks noChangeArrowheads="1"/>
            </p:cNvSpPr>
            <p:nvPr/>
          </p:nvSpPr>
          <p:spPr bwMode="auto">
            <a:xfrm>
              <a:off x="2674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0" name="Oval 620"/>
            <p:cNvSpPr>
              <a:spLocks noChangeArrowheads="1"/>
            </p:cNvSpPr>
            <p:nvPr/>
          </p:nvSpPr>
          <p:spPr bwMode="auto">
            <a:xfrm>
              <a:off x="2843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1" name="Oval 621"/>
            <p:cNvSpPr>
              <a:spLocks noChangeArrowheads="1"/>
            </p:cNvSpPr>
            <p:nvPr/>
          </p:nvSpPr>
          <p:spPr bwMode="auto">
            <a:xfrm>
              <a:off x="2613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2" name="Line 622"/>
            <p:cNvSpPr>
              <a:spLocks noChangeShapeType="1"/>
            </p:cNvSpPr>
            <p:nvPr/>
          </p:nvSpPr>
          <p:spPr bwMode="auto">
            <a:xfrm>
              <a:off x="3798" y="22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3" name="Line 623"/>
            <p:cNvSpPr>
              <a:spLocks noChangeShapeType="1"/>
            </p:cNvSpPr>
            <p:nvPr/>
          </p:nvSpPr>
          <p:spPr bwMode="auto">
            <a:xfrm flipV="1">
              <a:off x="3978" y="22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4" name="Line 624"/>
            <p:cNvSpPr>
              <a:spLocks noChangeShapeType="1"/>
            </p:cNvSpPr>
            <p:nvPr/>
          </p:nvSpPr>
          <p:spPr bwMode="auto">
            <a:xfrm flipV="1">
              <a:off x="3910" y="23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5" name="Oval 625"/>
            <p:cNvSpPr>
              <a:spLocks noChangeArrowheads="1"/>
            </p:cNvSpPr>
            <p:nvPr/>
          </p:nvSpPr>
          <p:spPr bwMode="auto">
            <a:xfrm>
              <a:off x="3535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6" name="Oval 626"/>
            <p:cNvSpPr>
              <a:spLocks noChangeArrowheads="1"/>
            </p:cNvSpPr>
            <p:nvPr/>
          </p:nvSpPr>
          <p:spPr bwMode="auto">
            <a:xfrm>
              <a:off x="3763" y="21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7" name="Oval 627"/>
            <p:cNvSpPr>
              <a:spLocks noChangeArrowheads="1"/>
            </p:cNvSpPr>
            <p:nvPr/>
          </p:nvSpPr>
          <p:spPr bwMode="auto">
            <a:xfrm>
              <a:off x="3939" y="23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8" name="Oval 628"/>
            <p:cNvSpPr>
              <a:spLocks noChangeArrowheads="1"/>
            </p:cNvSpPr>
            <p:nvPr/>
          </p:nvSpPr>
          <p:spPr bwMode="auto">
            <a:xfrm>
              <a:off x="4108" y="22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9" name="Oval 629"/>
            <p:cNvSpPr>
              <a:spLocks noChangeArrowheads="1"/>
            </p:cNvSpPr>
            <p:nvPr/>
          </p:nvSpPr>
          <p:spPr bwMode="auto">
            <a:xfrm>
              <a:off x="3878" y="24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0" name="Line 630"/>
            <p:cNvSpPr>
              <a:spLocks noChangeShapeType="1"/>
            </p:cNvSpPr>
            <p:nvPr/>
          </p:nvSpPr>
          <p:spPr bwMode="auto">
            <a:xfrm>
              <a:off x="4145" y="25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1" name="Line 631"/>
            <p:cNvSpPr>
              <a:spLocks noChangeShapeType="1"/>
            </p:cNvSpPr>
            <p:nvPr/>
          </p:nvSpPr>
          <p:spPr bwMode="auto">
            <a:xfrm flipV="1">
              <a:off x="4326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2" name="Line 632"/>
            <p:cNvSpPr>
              <a:spLocks noChangeShapeType="1"/>
            </p:cNvSpPr>
            <p:nvPr/>
          </p:nvSpPr>
          <p:spPr bwMode="auto">
            <a:xfrm flipV="1">
              <a:off x="4257" y="26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3" name="Oval 633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4" name="Oval 634"/>
            <p:cNvSpPr>
              <a:spLocks noChangeArrowheads="1"/>
            </p:cNvSpPr>
            <p:nvPr/>
          </p:nvSpPr>
          <p:spPr bwMode="auto">
            <a:xfrm>
              <a:off x="4111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5" name="Oval 635"/>
            <p:cNvSpPr>
              <a:spLocks noChangeArrowheads="1"/>
            </p:cNvSpPr>
            <p:nvPr/>
          </p:nvSpPr>
          <p:spPr bwMode="auto">
            <a:xfrm>
              <a:off x="4287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6" name="Oval 636"/>
            <p:cNvSpPr>
              <a:spLocks noChangeArrowheads="1"/>
            </p:cNvSpPr>
            <p:nvPr/>
          </p:nvSpPr>
          <p:spPr bwMode="auto">
            <a:xfrm>
              <a:off x="4456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7" name="Oval 637"/>
            <p:cNvSpPr>
              <a:spLocks noChangeArrowheads="1"/>
            </p:cNvSpPr>
            <p:nvPr/>
          </p:nvSpPr>
          <p:spPr bwMode="auto">
            <a:xfrm>
              <a:off x="4225" y="27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8" name="Line 638"/>
            <p:cNvSpPr>
              <a:spLocks noChangeShapeType="1"/>
            </p:cNvSpPr>
            <p:nvPr/>
          </p:nvSpPr>
          <p:spPr bwMode="auto">
            <a:xfrm>
              <a:off x="3569" y="2404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9" name="Line 639"/>
            <p:cNvSpPr>
              <a:spLocks noChangeShapeType="1"/>
            </p:cNvSpPr>
            <p:nvPr/>
          </p:nvSpPr>
          <p:spPr bwMode="auto">
            <a:xfrm flipV="1">
              <a:off x="3750" y="24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0" name="Line 640"/>
            <p:cNvSpPr>
              <a:spLocks noChangeShapeType="1"/>
            </p:cNvSpPr>
            <p:nvPr/>
          </p:nvSpPr>
          <p:spPr bwMode="auto">
            <a:xfrm flipV="1">
              <a:off x="3681" y="2546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1" name="Oval 641"/>
            <p:cNvSpPr>
              <a:spLocks noChangeArrowheads="1"/>
            </p:cNvSpPr>
            <p:nvPr/>
          </p:nvSpPr>
          <p:spPr bwMode="auto">
            <a:xfrm>
              <a:off x="3306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2" name="Oval 642"/>
            <p:cNvSpPr>
              <a:spLocks noChangeArrowheads="1"/>
            </p:cNvSpPr>
            <p:nvPr/>
          </p:nvSpPr>
          <p:spPr bwMode="auto">
            <a:xfrm>
              <a:off x="3535" y="23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3" name="Oval 643"/>
            <p:cNvSpPr>
              <a:spLocks noChangeArrowheads="1"/>
            </p:cNvSpPr>
            <p:nvPr/>
          </p:nvSpPr>
          <p:spPr bwMode="auto">
            <a:xfrm>
              <a:off x="3711" y="25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4" name="Oval 644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5" name="Oval 645"/>
            <p:cNvSpPr>
              <a:spLocks noChangeArrowheads="1"/>
            </p:cNvSpPr>
            <p:nvPr/>
          </p:nvSpPr>
          <p:spPr bwMode="auto">
            <a:xfrm>
              <a:off x="3649" y="267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6" name="Line 646"/>
            <p:cNvSpPr>
              <a:spLocks noChangeShapeType="1"/>
            </p:cNvSpPr>
            <p:nvPr/>
          </p:nvSpPr>
          <p:spPr bwMode="auto">
            <a:xfrm>
              <a:off x="3738" y="2352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7" name="Line 647"/>
            <p:cNvSpPr>
              <a:spLocks noChangeShapeType="1"/>
            </p:cNvSpPr>
            <p:nvPr/>
          </p:nvSpPr>
          <p:spPr bwMode="auto">
            <a:xfrm flipV="1">
              <a:off x="3919" y="2444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8" name="Line 648"/>
            <p:cNvSpPr>
              <a:spLocks noChangeShapeType="1"/>
            </p:cNvSpPr>
            <p:nvPr/>
          </p:nvSpPr>
          <p:spPr bwMode="auto">
            <a:xfrm flipV="1">
              <a:off x="3850" y="2494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9" name="Oval 649"/>
            <p:cNvSpPr>
              <a:spLocks noChangeArrowheads="1"/>
            </p:cNvSpPr>
            <p:nvPr/>
          </p:nvSpPr>
          <p:spPr bwMode="auto">
            <a:xfrm>
              <a:off x="3475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0" name="Oval 650"/>
            <p:cNvSpPr>
              <a:spLocks noChangeArrowheads="1"/>
            </p:cNvSpPr>
            <p:nvPr/>
          </p:nvSpPr>
          <p:spPr bwMode="auto">
            <a:xfrm>
              <a:off x="3704" y="23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1" name="Oval 651"/>
            <p:cNvSpPr>
              <a:spLocks noChangeArrowheads="1"/>
            </p:cNvSpPr>
            <p:nvPr/>
          </p:nvSpPr>
          <p:spPr bwMode="auto">
            <a:xfrm>
              <a:off x="3880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2" name="Oval 652"/>
            <p:cNvSpPr>
              <a:spLocks noChangeArrowheads="1"/>
            </p:cNvSpPr>
            <p:nvPr/>
          </p:nvSpPr>
          <p:spPr bwMode="auto">
            <a:xfrm>
              <a:off x="4049" y="242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3" name="Oval 653"/>
            <p:cNvSpPr>
              <a:spLocks noChangeArrowheads="1"/>
            </p:cNvSpPr>
            <p:nvPr/>
          </p:nvSpPr>
          <p:spPr bwMode="auto">
            <a:xfrm>
              <a:off x="3818" y="262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4" name="Line 654"/>
            <p:cNvSpPr>
              <a:spLocks noChangeShapeType="1"/>
            </p:cNvSpPr>
            <p:nvPr/>
          </p:nvSpPr>
          <p:spPr bwMode="auto">
            <a:xfrm>
              <a:off x="3917" y="2504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5" name="Line 655"/>
            <p:cNvSpPr>
              <a:spLocks noChangeShapeType="1"/>
            </p:cNvSpPr>
            <p:nvPr/>
          </p:nvSpPr>
          <p:spPr bwMode="auto">
            <a:xfrm flipV="1">
              <a:off x="4097" y="2596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6" name="Line 656"/>
            <p:cNvSpPr>
              <a:spLocks noChangeShapeType="1"/>
            </p:cNvSpPr>
            <p:nvPr/>
          </p:nvSpPr>
          <p:spPr bwMode="auto">
            <a:xfrm flipV="1">
              <a:off x="4029" y="2646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7" name="Oval 657"/>
            <p:cNvSpPr>
              <a:spLocks noChangeArrowheads="1"/>
            </p:cNvSpPr>
            <p:nvPr/>
          </p:nvSpPr>
          <p:spPr bwMode="auto">
            <a:xfrm>
              <a:off x="3654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8" name="Oval 658"/>
            <p:cNvSpPr>
              <a:spLocks noChangeArrowheads="1"/>
            </p:cNvSpPr>
            <p:nvPr/>
          </p:nvSpPr>
          <p:spPr bwMode="auto">
            <a:xfrm>
              <a:off x="3882" y="24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9" name="Oval 659"/>
            <p:cNvSpPr>
              <a:spLocks noChangeArrowheads="1"/>
            </p:cNvSpPr>
            <p:nvPr/>
          </p:nvSpPr>
          <p:spPr bwMode="auto">
            <a:xfrm>
              <a:off x="4058" y="262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0" name="Oval 660"/>
            <p:cNvSpPr>
              <a:spLocks noChangeArrowheads="1"/>
            </p:cNvSpPr>
            <p:nvPr/>
          </p:nvSpPr>
          <p:spPr bwMode="auto">
            <a:xfrm>
              <a:off x="4227" y="2574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1" name="Oval 661"/>
            <p:cNvSpPr>
              <a:spLocks noChangeArrowheads="1"/>
            </p:cNvSpPr>
            <p:nvPr/>
          </p:nvSpPr>
          <p:spPr bwMode="auto">
            <a:xfrm>
              <a:off x="3997" y="2776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2" name="Line 662"/>
            <p:cNvSpPr>
              <a:spLocks noChangeShapeType="1"/>
            </p:cNvSpPr>
            <p:nvPr/>
          </p:nvSpPr>
          <p:spPr bwMode="auto">
            <a:xfrm>
              <a:off x="2414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3" name="Line 663"/>
            <p:cNvSpPr>
              <a:spLocks noChangeShapeType="1"/>
            </p:cNvSpPr>
            <p:nvPr/>
          </p:nvSpPr>
          <p:spPr bwMode="auto">
            <a:xfrm flipV="1">
              <a:off x="2594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4" name="Line 664"/>
            <p:cNvSpPr>
              <a:spLocks noChangeShapeType="1"/>
            </p:cNvSpPr>
            <p:nvPr/>
          </p:nvSpPr>
          <p:spPr bwMode="auto">
            <a:xfrm flipV="1">
              <a:off x="2526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5" name="Oval 665"/>
            <p:cNvSpPr>
              <a:spLocks noChangeArrowheads="1"/>
            </p:cNvSpPr>
            <p:nvPr/>
          </p:nvSpPr>
          <p:spPr bwMode="auto">
            <a:xfrm>
              <a:off x="2151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6" name="Oval 666"/>
            <p:cNvSpPr>
              <a:spLocks noChangeArrowheads="1"/>
            </p:cNvSpPr>
            <p:nvPr/>
          </p:nvSpPr>
          <p:spPr bwMode="auto">
            <a:xfrm>
              <a:off x="2379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7" name="Oval 667"/>
            <p:cNvSpPr>
              <a:spLocks noChangeArrowheads="1"/>
            </p:cNvSpPr>
            <p:nvPr/>
          </p:nvSpPr>
          <p:spPr bwMode="auto">
            <a:xfrm>
              <a:off x="2555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8" name="Oval 668"/>
            <p:cNvSpPr>
              <a:spLocks noChangeArrowheads="1"/>
            </p:cNvSpPr>
            <p:nvPr/>
          </p:nvSpPr>
          <p:spPr bwMode="auto">
            <a:xfrm>
              <a:off x="2724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9" name="Oval 669"/>
            <p:cNvSpPr>
              <a:spLocks noChangeArrowheads="1"/>
            </p:cNvSpPr>
            <p:nvPr/>
          </p:nvSpPr>
          <p:spPr bwMode="auto">
            <a:xfrm>
              <a:off x="2494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0" name="Line 670"/>
            <p:cNvSpPr>
              <a:spLocks noChangeShapeType="1"/>
            </p:cNvSpPr>
            <p:nvPr/>
          </p:nvSpPr>
          <p:spPr bwMode="auto">
            <a:xfrm>
              <a:off x="2761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1" name="Line 671"/>
            <p:cNvSpPr>
              <a:spLocks noChangeShapeType="1"/>
            </p:cNvSpPr>
            <p:nvPr/>
          </p:nvSpPr>
          <p:spPr bwMode="auto">
            <a:xfrm flipV="1">
              <a:off x="2942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2" name="Line 672"/>
            <p:cNvSpPr>
              <a:spLocks noChangeShapeType="1"/>
            </p:cNvSpPr>
            <p:nvPr/>
          </p:nvSpPr>
          <p:spPr bwMode="auto">
            <a:xfrm flipV="1">
              <a:off x="2873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3" name="Oval 673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4" name="Oval 674"/>
            <p:cNvSpPr>
              <a:spLocks noChangeArrowheads="1"/>
            </p:cNvSpPr>
            <p:nvPr/>
          </p:nvSpPr>
          <p:spPr bwMode="auto">
            <a:xfrm>
              <a:off x="2727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5" name="Oval 675"/>
            <p:cNvSpPr>
              <a:spLocks noChangeArrowheads="1"/>
            </p:cNvSpPr>
            <p:nvPr/>
          </p:nvSpPr>
          <p:spPr bwMode="auto">
            <a:xfrm>
              <a:off x="2903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6" name="Oval 676"/>
            <p:cNvSpPr>
              <a:spLocks noChangeArrowheads="1"/>
            </p:cNvSpPr>
            <p:nvPr/>
          </p:nvSpPr>
          <p:spPr bwMode="auto">
            <a:xfrm>
              <a:off x="3072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7" name="Oval 677"/>
            <p:cNvSpPr>
              <a:spLocks noChangeArrowheads="1"/>
            </p:cNvSpPr>
            <p:nvPr/>
          </p:nvSpPr>
          <p:spPr bwMode="auto">
            <a:xfrm>
              <a:off x="2841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8" name="Line 678"/>
            <p:cNvSpPr>
              <a:spLocks noChangeShapeType="1"/>
            </p:cNvSpPr>
            <p:nvPr/>
          </p:nvSpPr>
          <p:spPr bwMode="auto">
            <a:xfrm>
              <a:off x="2185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9" name="Line 679"/>
            <p:cNvSpPr>
              <a:spLocks noChangeShapeType="1"/>
            </p:cNvSpPr>
            <p:nvPr/>
          </p:nvSpPr>
          <p:spPr bwMode="auto">
            <a:xfrm flipV="1">
              <a:off x="2366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0" name="Line 680"/>
            <p:cNvSpPr>
              <a:spLocks noChangeShapeType="1"/>
            </p:cNvSpPr>
            <p:nvPr/>
          </p:nvSpPr>
          <p:spPr bwMode="auto">
            <a:xfrm flipV="1">
              <a:off x="2297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1" name="Oval 681"/>
            <p:cNvSpPr>
              <a:spLocks noChangeArrowheads="1"/>
            </p:cNvSpPr>
            <p:nvPr/>
          </p:nvSpPr>
          <p:spPr bwMode="auto">
            <a:xfrm>
              <a:off x="1922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2" name="Oval 682"/>
            <p:cNvSpPr>
              <a:spLocks noChangeArrowheads="1"/>
            </p:cNvSpPr>
            <p:nvPr/>
          </p:nvSpPr>
          <p:spPr bwMode="auto">
            <a:xfrm>
              <a:off x="2151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3" name="Oval 683"/>
            <p:cNvSpPr>
              <a:spLocks noChangeArrowheads="1"/>
            </p:cNvSpPr>
            <p:nvPr/>
          </p:nvSpPr>
          <p:spPr bwMode="auto">
            <a:xfrm>
              <a:off x="2327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4" name="Oval 684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5" name="Oval 685"/>
            <p:cNvSpPr>
              <a:spLocks noChangeArrowheads="1"/>
            </p:cNvSpPr>
            <p:nvPr/>
          </p:nvSpPr>
          <p:spPr bwMode="auto">
            <a:xfrm>
              <a:off x="2265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6" name="Line 686"/>
            <p:cNvSpPr>
              <a:spLocks noChangeShapeType="1"/>
            </p:cNvSpPr>
            <p:nvPr/>
          </p:nvSpPr>
          <p:spPr bwMode="auto">
            <a:xfrm>
              <a:off x="2354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7" name="Line 687"/>
            <p:cNvSpPr>
              <a:spLocks noChangeShapeType="1"/>
            </p:cNvSpPr>
            <p:nvPr/>
          </p:nvSpPr>
          <p:spPr bwMode="auto">
            <a:xfrm flipV="1">
              <a:off x="2535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8" name="Line 688"/>
            <p:cNvSpPr>
              <a:spLocks noChangeShapeType="1"/>
            </p:cNvSpPr>
            <p:nvPr/>
          </p:nvSpPr>
          <p:spPr bwMode="auto">
            <a:xfrm flipV="1">
              <a:off x="2466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9" name="Oval 689"/>
            <p:cNvSpPr>
              <a:spLocks noChangeArrowheads="1"/>
            </p:cNvSpPr>
            <p:nvPr/>
          </p:nvSpPr>
          <p:spPr bwMode="auto">
            <a:xfrm>
              <a:off x="2091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0" name="Oval 690"/>
            <p:cNvSpPr>
              <a:spLocks noChangeArrowheads="1"/>
            </p:cNvSpPr>
            <p:nvPr/>
          </p:nvSpPr>
          <p:spPr bwMode="auto">
            <a:xfrm>
              <a:off x="2320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1" name="Oval 691"/>
            <p:cNvSpPr>
              <a:spLocks noChangeArrowheads="1"/>
            </p:cNvSpPr>
            <p:nvPr/>
          </p:nvSpPr>
          <p:spPr bwMode="auto">
            <a:xfrm>
              <a:off x="2496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2" name="Oval 692"/>
            <p:cNvSpPr>
              <a:spLocks noChangeArrowheads="1"/>
            </p:cNvSpPr>
            <p:nvPr/>
          </p:nvSpPr>
          <p:spPr bwMode="auto">
            <a:xfrm>
              <a:off x="2665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3" name="Oval 693"/>
            <p:cNvSpPr>
              <a:spLocks noChangeArrowheads="1"/>
            </p:cNvSpPr>
            <p:nvPr/>
          </p:nvSpPr>
          <p:spPr bwMode="auto">
            <a:xfrm>
              <a:off x="2434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4" name="Line 694"/>
            <p:cNvSpPr>
              <a:spLocks noChangeShapeType="1"/>
            </p:cNvSpPr>
            <p:nvPr/>
          </p:nvSpPr>
          <p:spPr bwMode="auto">
            <a:xfrm>
              <a:off x="2533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5" name="Line 695"/>
            <p:cNvSpPr>
              <a:spLocks noChangeShapeType="1"/>
            </p:cNvSpPr>
            <p:nvPr/>
          </p:nvSpPr>
          <p:spPr bwMode="auto">
            <a:xfrm flipV="1">
              <a:off x="2713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6" name="Line 696"/>
            <p:cNvSpPr>
              <a:spLocks noChangeShapeType="1"/>
            </p:cNvSpPr>
            <p:nvPr/>
          </p:nvSpPr>
          <p:spPr bwMode="auto">
            <a:xfrm flipV="1">
              <a:off x="2645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7" name="Oval 697"/>
            <p:cNvSpPr>
              <a:spLocks noChangeArrowheads="1"/>
            </p:cNvSpPr>
            <p:nvPr/>
          </p:nvSpPr>
          <p:spPr bwMode="auto">
            <a:xfrm>
              <a:off x="227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8" name="Oval 698"/>
            <p:cNvSpPr>
              <a:spLocks noChangeArrowheads="1"/>
            </p:cNvSpPr>
            <p:nvPr/>
          </p:nvSpPr>
          <p:spPr bwMode="auto">
            <a:xfrm>
              <a:off x="2498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9" name="Oval 699"/>
            <p:cNvSpPr>
              <a:spLocks noChangeArrowheads="1"/>
            </p:cNvSpPr>
            <p:nvPr/>
          </p:nvSpPr>
          <p:spPr bwMode="auto">
            <a:xfrm>
              <a:off x="2674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0" name="Oval 700"/>
            <p:cNvSpPr>
              <a:spLocks noChangeArrowheads="1"/>
            </p:cNvSpPr>
            <p:nvPr/>
          </p:nvSpPr>
          <p:spPr bwMode="auto">
            <a:xfrm>
              <a:off x="2843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1" name="Oval 701"/>
            <p:cNvSpPr>
              <a:spLocks noChangeArrowheads="1"/>
            </p:cNvSpPr>
            <p:nvPr/>
          </p:nvSpPr>
          <p:spPr bwMode="auto">
            <a:xfrm>
              <a:off x="2613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2" name="Line 702"/>
            <p:cNvSpPr>
              <a:spLocks noChangeShapeType="1"/>
            </p:cNvSpPr>
            <p:nvPr/>
          </p:nvSpPr>
          <p:spPr bwMode="auto">
            <a:xfrm>
              <a:off x="3798" y="32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3" name="Line 703"/>
            <p:cNvSpPr>
              <a:spLocks noChangeShapeType="1"/>
            </p:cNvSpPr>
            <p:nvPr/>
          </p:nvSpPr>
          <p:spPr bwMode="auto">
            <a:xfrm flipV="1">
              <a:off x="3978" y="33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4" name="Line 704"/>
            <p:cNvSpPr>
              <a:spLocks noChangeShapeType="1"/>
            </p:cNvSpPr>
            <p:nvPr/>
          </p:nvSpPr>
          <p:spPr bwMode="auto">
            <a:xfrm flipV="1">
              <a:off x="3910" y="33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5" name="Oval 705"/>
            <p:cNvSpPr>
              <a:spLocks noChangeArrowheads="1"/>
            </p:cNvSpPr>
            <p:nvPr/>
          </p:nvSpPr>
          <p:spPr bwMode="auto">
            <a:xfrm>
              <a:off x="3535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6" name="Oval 706"/>
            <p:cNvSpPr>
              <a:spLocks noChangeArrowheads="1"/>
            </p:cNvSpPr>
            <p:nvPr/>
          </p:nvSpPr>
          <p:spPr bwMode="auto">
            <a:xfrm>
              <a:off x="3763" y="31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7" name="Oval 707"/>
            <p:cNvSpPr>
              <a:spLocks noChangeArrowheads="1"/>
            </p:cNvSpPr>
            <p:nvPr/>
          </p:nvSpPr>
          <p:spPr bwMode="auto">
            <a:xfrm>
              <a:off x="3939" y="33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8" name="Oval 708"/>
            <p:cNvSpPr>
              <a:spLocks noChangeArrowheads="1"/>
            </p:cNvSpPr>
            <p:nvPr/>
          </p:nvSpPr>
          <p:spPr bwMode="auto">
            <a:xfrm>
              <a:off x="4108" y="32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9" name="Oval 709"/>
            <p:cNvSpPr>
              <a:spLocks noChangeArrowheads="1"/>
            </p:cNvSpPr>
            <p:nvPr/>
          </p:nvSpPr>
          <p:spPr bwMode="auto">
            <a:xfrm>
              <a:off x="3878" y="34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0" name="Line 710"/>
            <p:cNvSpPr>
              <a:spLocks noChangeShapeType="1"/>
            </p:cNvSpPr>
            <p:nvPr/>
          </p:nvSpPr>
          <p:spPr bwMode="auto">
            <a:xfrm>
              <a:off x="4145" y="35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1" name="Line 711"/>
            <p:cNvSpPr>
              <a:spLocks noChangeShapeType="1"/>
            </p:cNvSpPr>
            <p:nvPr/>
          </p:nvSpPr>
          <p:spPr bwMode="auto">
            <a:xfrm flipV="1">
              <a:off x="4326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2" name="Line 712"/>
            <p:cNvSpPr>
              <a:spLocks noChangeShapeType="1"/>
            </p:cNvSpPr>
            <p:nvPr/>
          </p:nvSpPr>
          <p:spPr bwMode="auto">
            <a:xfrm flipV="1">
              <a:off x="4257" y="36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3" name="Oval 713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4" name="Oval 714"/>
            <p:cNvSpPr>
              <a:spLocks noChangeArrowheads="1"/>
            </p:cNvSpPr>
            <p:nvPr/>
          </p:nvSpPr>
          <p:spPr bwMode="auto">
            <a:xfrm>
              <a:off x="4111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5" name="Oval 715"/>
            <p:cNvSpPr>
              <a:spLocks noChangeArrowheads="1"/>
            </p:cNvSpPr>
            <p:nvPr/>
          </p:nvSpPr>
          <p:spPr bwMode="auto">
            <a:xfrm>
              <a:off x="4287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6" name="Oval 716"/>
            <p:cNvSpPr>
              <a:spLocks noChangeArrowheads="1"/>
            </p:cNvSpPr>
            <p:nvPr/>
          </p:nvSpPr>
          <p:spPr bwMode="auto">
            <a:xfrm>
              <a:off x="4456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7" name="Oval 717"/>
            <p:cNvSpPr>
              <a:spLocks noChangeArrowheads="1"/>
            </p:cNvSpPr>
            <p:nvPr/>
          </p:nvSpPr>
          <p:spPr bwMode="auto">
            <a:xfrm>
              <a:off x="4225" y="37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8" name="Line 718"/>
            <p:cNvSpPr>
              <a:spLocks noChangeShapeType="1"/>
            </p:cNvSpPr>
            <p:nvPr/>
          </p:nvSpPr>
          <p:spPr bwMode="auto">
            <a:xfrm>
              <a:off x="3569" y="3420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9" name="Line 719"/>
            <p:cNvSpPr>
              <a:spLocks noChangeShapeType="1"/>
            </p:cNvSpPr>
            <p:nvPr/>
          </p:nvSpPr>
          <p:spPr bwMode="auto">
            <a:xfrm flipV="1">
              <a:off x="3750" y="35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0" name="Line 720"/>
            <p:cNvSpPr>
              <a:spLocks noChangeShapeType="1"/>
            </p:cNvSpPr>
            <p:nvPr/>
          </p:nvSpPr>
          <p:spPr bwMode="auto">
            <a:xfrm flipV="1">
              <a:off x="3681" y="3562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1" name="Oval 721"/>
            <p:cNvSpPr>
              <a:spLocks noChangeArrowheads="1"/>
            </p:cNvSpPr>
            <p:nvPr/>
          </p:nvSpPr>
          <p:spPr bwMode="auto">
            <a:xfrm>
              <a:off x="3306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2" name="Oval 722"/>
            <p:cNvSpPr>
              <a:spLocks noChangeArrowheads="1"/>
            </p:cNvSpPr>
            <p:nvPr/>
          </p:nvSpPr>
          <p:spPr bwMode="auto">
            <a:xfrm>
              <a:off x="3535" y="33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3" name="Oval 723"/>
            <p:cNvSpPr>
              <a:spLocks noChangeArrowheads="1"/>
            </p:cNvSpPr>
            <p:nvPr/>
          </p:nvSpPr>
          <p:spPr bwMode="auto">
            <a:xfrm>
              <a:off x="3711" y="35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4" name="Oval 724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5" name="Oval 725"/>
            <p:cNvSpPr>
              <a:spLocks noChangeArrowheads="1"/>
            </p:cNvSpPr>
            <p:nvPr/>
          </p:nvSpPr>
          <p:spPr bwMode="auto">
            <a:xfrm>
              <a:off x="3649" y="369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6" name="Line 726"/>
            <p:cNvSpPr>
              <a:spLocks noChangeShapeType="1"/>
            </p:cNvSpPr>
            <p:nvPr/>
          </p:nvSpPr>
          <p:spPr bwMode="auto">
            <a:xfrm>
              <a:off x="3738" y="33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7" name="Line 727"/>
            <p:cNvSpPr>
              <a:spLocks noChangeShapeType="1"/>
            </p:cNvSpPr>
            <p:nvPr/>
          </p:nvSpPr>
          <p:spPr bwMode="auto">
            <a:xfrm flipV="1">
              <a:off x="3919" y="34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8" name="Line 728"/>
            <p:cNvSpPr>
              <a:spLocks noChangeShapeType="1"/>
            </p:cNvSpPr>
            <p:nvPr/>
          </p:nvSpPr>
          <p:spPr bwMode="auto">
            <a:xfrm flipV="1">
              <a:off x="3850" y="35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9" name="Oval 729"/>
            <p:cNvSpPr>
              <a:spLocks noChangeArrowheads="1"/>
            </p:cNvSpPr>
            <p:nvPr/>
          </p:nvSpPr>
          <p:spPr bwMode="auto">
            <a:xfrm>
              <a:off x="3475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0" name="Oval 730"/>
            <p:cNvSpPr>
              <a:spLocks noChangeArrowheads="1"/>
            </p:cNvSpPr>
            <p:nvPr/>
          </p:nvSpPr>
          <p:spPr bwMode="auto">
            <a:xfrm>
              <a:off x="3704" y="33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1" name="Oval 731"/>
            <p:cNvSpPr>
              <a:spLocks noChangeArrowheads="1"/>
            </p:cNvSpPr>
            <p:nvPr/>
          </p:nvSpPr>
          <p:spPr bwMode="auto">
            <a:xfrm>
              <a:off x="3880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2" name="Oval 732"/>
            <p:cNvSpPr>
              <a:spLocks noChangeArrowheads="1"/>
            </p:cNvSpPr>
            <p:nvPr/>
          </p:nvSpPr>
          <p:spPr bwMode="auto">
            <a:xfrm>
              <a:off x="4049" y="3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3" name="Oval 733"/>
            <p:cNvSpPr>
              <a:spLocks noChangeArrowheads="1"/>
            </p:cNvSpPr>
            <p:nvPr/>
          </p:nvSpPr>
          <p:spPr bwMode="auto">
            <a:xfrm>
              <a:off x="3818" y="36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4" name="Line 734"/>
            <p:cNvSpPr>
              <a:spLocks noChangeShapeType="1"/>
            </p:cNvSpPr>
            <p:nvPr/>
          </p:nvSpPr>
          <p:spPr bwMode="auto">
            <a:xfrm>
              <a:off x="3917" y="3520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5" name="Line 735"/>
            <p:cNvSpPr>
              <a:spLocks noChangeShapeType="1"/>
            </p:cNvSpPr>
            <p:nvPr/>
          </p:nvSpPr>
          <p:spPr bwMode="auto">
            <a:xfrm flipV="1">
              <a:off x="4097" y="3612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6" name="Line 736"/>
            <p:cNvSpPr>
              <a:spLocks noChangeShapeType="1"/>
            </p:cNvSpPr>
            <p:nvPr/>
          </p:nvSpPr>
          <p:spPr bwMode="auto">
            <a:xfrm flipV="1">
              <a:off x="4029" y="3662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7" name="Oval 737"/>
            <p:cNvSpPr>
              <a:spLocks noChangeArrowheads="1"/>
            </p:cNvSpPr>
            <p:nvPr/>
          </p:nvSpPr>
          <p:spPr bwMode="auto">
            <a:xfrm>
              <a:off x="3654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8" name="Oval 738"/>
            <p:cNvSpPr>
              <a:spLocks noChangeArrowheads="1"/>
            </p:cNvSpPr>
            <p:nvPr/>
          </p:nvSpPr>
          <p:spPr bwMode="auto">
            <a:xfrm>
              <a:off x="3882" y="34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9" name="Oval 739"/>
            <p:cNvSpPr>
              <a:spLocks noChangeArrowheads="1"/>
            </p:cNvSpPr>
            <p:nvPr/>
          </p:nvSpPr>
          <p:spPr bwMode="auto">
            <a:xfrm>
              <a:off x="4058" y="3642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0" name="Oval 740"/>
            <p:cNvSpPr>
              <a:spLocks noChangeArrowheads="1"/>
            </p:cNvSpPr>
            <p:nvPr/>
          </p:nvSpPr>
          <p:spPr bwMode="auto">
            <a:xfrm>
              <a:off x="4227" y="3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1" name="Oval 741"/>
            <p:cNvSpPr>
              <a:spLocks noChangeArrowheads="1"/>
            </p:cNvSpPr>
            <p:nvPr/>
          </p:nvSpPr>
          <p:spPr bwMode="auto">
            <a:xfrm>
              <a:off x="3997" y="3792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2" name="Rectangle 742"/>
            <p:cNvSpPr>
              <a:spLocks noChangeArrowheads="1"/>
            </p:cNvSpPr>
            <p:nvPr/>
          </p:nvSpPr>
          <p:spPr bwMode="auto">
            <a:xfrm>
              <a:off x="2514" y="2496"/>
              <a:ext cx="1392" cy="1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463" name="Oval 743"/>
          <p:cNvSpPr>
            <a:spLocks noChangeArrowheads="1"/>
          </p:cNvSpPr>
          <p:nvPr/>
        </p:nvSpPr>
        <p:spPr bwMode="auto">
          <a:xfrm>
            <a:off x="6365632" y="28067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64" name="Oval 744"/>
          <p:cNvSpPr>
            <a:spLocks noChangeArrowheads="1"/>
          </p:cNvSpPr>
          <p:nvPr/>
        </p:nvSpPr>
        <p:spPr bwMode="auto">
          <a:xfrm>
            <a:off x="8417170" y="28067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latin typeface="Times" charset="0"/>
              </a:rPr>
              <a:t>``</a:t>
            </a:r>
          </a:p>
        </p:txBody>
      </p:sp>
      <p:sp>
        <p:nvSpPr>
          <p:cNvPr id="287465" name="Oval 745"/>
          <p:cNvSpPr>
            <a:spLocks noChangeArrowheads="1"/>
          </p:cNvSpPr>
          <p:nvPr/>
        </p:nvSpPr>
        <p:spPr bwMode="auto">
          <a:xfrm>
            <a:off x="6365632" y="44704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66" name="Oval 746"/>
          <p:cNvSpPr>
            <a:spLocks noChangeArrowheads="1"/>
          </p:cNvSpPr>
          <p:nvPr/>
        </p:nvSpPr>
        <p:spPr bwMode="auto">
          <a:xfrm>
            <a:off x="8417170" y="44704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latin typeface="Times" charset="0"/>
              </a:rPr>
              <a:t>``</a:t>
            </a:r>
          </a:p>
        </p:txBody>
      </p:sp>
      <p:sp>
        <p:nvSpPr>
          <p:cNvPr id="380" name="Rectangle 2">
            <a:extLst>
              <a:ext uri="{FF2B5EF4-FFF2-40B4-BE49-F238E27FC236}">
                <a16:creationId xmlns:a16="http://schemas.microsoft.com/office/drawing/2014/main" id="{0C74CB17-37B8-134F-A3EC-819A1E287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128299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GB" i="0" dirty="0"/>
              <a:t>ROTATION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3126629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53" name="Group 481"/>
          <p:cNvGrpSpPr>
            <a:grpSpLocks/>
          </p:cNvGrpSpPr>
          <p:nvPr/>
        </p:nvGrpSpPr>
        <p:grpSpPr bwMode="auto">
          <a:xfrm>
            <a:off x="5451232" y="4381500"/>
            <a:ext cx="1770185" cy="1917700"/>
            <a:chOff x="2680" y="2760"/>
            <a:chExt cx="1208" cy="1208"/>
          </a:xfrm>
        </p:grpSpPr>
        <p:grpSp>
          <p:nvGrpSpPr>
            <p:cNvPr id="284676" name="Group 4"/>
            <p:cNvGrpSpPr>
              <a:grpSpLocks/>
            </p:cNvGrpSpPr>
            <p:nvPr/>
          </p:nvGrpSpPr>
          <p:grpSpPr bwMode="auto">
            <a:xfrm>
              <a:off x="2680" y="3046"/>
              <a:ext cx="1204" cy="650"/>
              <a:chOff x="1484" y="2718"/>
              <a:chExt cx="1053" cy="650"/>
            </a:xfrm>
          </p:grpSpPr>
          <p:grpSp>
            <p:nvGrpSpPr>
              <p:cNvPr id="284677" name="Group 5"/>
              <p:cNvGrpSpPr>
                <a:grpSpLocks/>
              </p:cNvGrpSpPr>
              <p:nvPr/>
            </p:nvGrpSpPr>
            <p:grpSpPr bwMode="auto">
              <a:xfrm>
                <a:off x="1684" y="2718"/>
                <a:ext cx="549" cy="350"/>
                <a:chOff x="876" y="3138"/>
                <a:chExt cx="549" cy="350"/>
              </a:xfrm>
            </p:grpSpPr>
            <p:sp>
              <p:nvSpPr>
                <p:cNvPr id="284678" name="Line 6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79" name="Line 7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2" name="Oval 10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3" name="Oval 11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4" name="Oval 12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5" name="Oval 13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6" name="Oval 14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4687" name="Group 15"/>
              <p:cNvGrpSpPr>
                <a:grpSpLocks/>
              </p:cNvGrpSpPr>
              <p:nvPr/>
            </p:nvGrpSpPr>
            <p:grpSpPr bwMode="auto">
              <a:xfrm>
                <a:off x="1988" y="3018"/>
                <a:ext cx="549" cy="350"/>
                <a:chOff x="876" y="3138"/>
                <a:chExt cx="549" cy="350"/>
              </a:xfrm>
            </p:grpSpPr>
            <p:sp>
              <p:nvSpPr>
                <p:cNvPr id="284688" name="Line 16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89" name="Line 17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2" name="Oval 20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3" name="Oval 21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4" name="Oval 22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5" name="Oval 23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6" name="Oval 24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4697" name="Group 25"/>
              <p:cNvGrpSpPr>
                <a:grpSpLocks/>
              </p:cNvGrpSpPr>
              <p:nvPr/>
            </p:nvGrpSpPr>
            <p:grpSpPr bwMode="auto">
              <a:xfrm>
                <a:off x="1484" y="2918"/>
                <a:ext cx="549" cy="350"/>
                <a:chOff x="876" y="3138"/>
                <a:chExt cx="549" cy="350"/>
              </a:xfrm>
            </p:grpSpPr>
            <p:sp>
              <p:nvSpPr>
                <p:cNvPr id="284698" name="Line 26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9" name="Line 27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2" name="Oval 30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3" name="Oval 31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4" name="Oval 32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5" name="Oval 33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6" name="Oval 34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4707" name="Group 35"/>
              <p:cNvGrpSpPr>
                <a:grpSpLocks/>
              </p:cNvGrpSpPr>
              <p:nvPr/>
            </p:nvGrpSpPr>
            <p:grpSpPr bwMode="auto">
              <a:xfrm>
                <a:off x="1632" y="2866"/>
                <a:ext cx="549" cy="350"/>
                <a:chOff x="876" y="3138"/>
                <a:chExt cx="549" cy="350"/>
              </a:xfrm>
            </p:grpSpPr>
            <p:sp>
              <p:nvSpPr>
                <p:cNvPr id="284708" name="Line 36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9" name="Line 37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2" name="Oval 40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3" name="Oval 41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4" name="Oval 42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5" name="Oval 43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6" name="Oval 44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4717" name="Group 45"/>
              <p:cNvGrpSpPr>
                <a:grpSpLocks/>
              </p:cNvGrpSpPr>
              <p:nvPr/>
            </p:nvGrpSpPr>
            <p:grpSpPr bwMode="auto">
              <a:xfrm>
                <a:off x="1788" y="3018"/>
                <a:ext cx="549" cy="350"/>
                <a:chOff x="876" y="3138"/>
                <a:chExt cx="549" cy="350"/>
              </a:xfrm>
            </p:grpSpPr>
            <p:sp>
              <p:nvSpPr>
                <p:cNvPr id="284718" name="Line 46"/>
                <p:cNvSpPr>
                  <a:spLocks noChangeShapeType="1"/>
                </p:cNvSpPr>
                <p:nvPr/>
              </p:nvSpPr>
              <p:spPr bwMode="auto">
                <a:xfrm>
                  <a:off x="908" y="3160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9" name="Line 47"/>
                <p:cNvSpPr>
                  <a:spLocks noChangeShapeType="1"/>
                </p:cNvSpPr>
                <p:nvPr/>
              </p:nvSpPr>
              <p:spPr bwMode="auto">
                <a:xfrm>
                  <a:off x="1106" y="3168"/>
                  <a:ext cx="156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264" y="3260"/>
                  <a:ext cx="138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204" y="3310"/>
                  <a:ext cx="44" cy="1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2" name="Oval 50"/>
                <p:cNvSpPr>
                  <a:spLocks noChangeArrowheads="1"/>
                </p:cNvSpPr>
                <p:nvPr/>
              </p:nvSpPr>
              <p:spPr bwMode="auto">
                <a:xfrm>
                  <a:off x="876" y="3138"/>
                  <a:ext cx="47" cy="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3" name="Oval 51"/>
                <p:cNvSpPr>
                  <a:spLocks noChangeArrowheads="1"/>
                </p:cNvSpPr>
                <p:nvPr/>
              </p:nvSpPr>
              <p:spPr bwMode="auto">
                <a:xfrm>
                  <a:off x="1076" y="3138"/>
                  <a:ext cx="47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4" name="Oval 52"/>
                <p:cNvSpPr>
                  <a:spLocks noChangeArrowheads="1"/>
                </p:cNvSpPr>
                <p:nvPr/>
              </p:nvSpPr>
              <p:spPr bwMode="auto">
                <a:xfrm>
                  <a:off x="1230" y="3290"/>
                  <a:ext cx="4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5" name="Oval 53"/>
                <p:cNvSpPr>
                  <a:spLocks noChangeArrowheads="1"/>
                </p:cNvSpPr>
                <p:nvPr/>
              </p:nvSpPr>
              <p:spPr bwMode="auto">
                <a:xfrm>
                  <a:off x="1378" y="3238"/>
                  <a:ext cx="47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6" name="Oval 54"/>
                <p:cNvSpPr>
                  <a:spLocks noChangeArrowheads="1"/>
                </p:cNvSpPr>
                <p:nvPr/>
              </p:nvSpPr>
              <p:spPr bwMode="auto">
                <a:xfrm>
                  <a:off x="1176" y="3440"/>
                  <a:ext cx="47" cy="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4892" name="Oval 220"/>
            <p:cNvSpPr>
              <a:spLocks noChangeArrowheads="1"/>
            </p:cNvSpPr>
            <p:nvPr/>
          </p:nvSpPr>
          <p:spPr bwMode="auto">
            <a:xfrm>
              <a:off x="2680" y="2760"/>
              <a:ext cx="1208" cy="12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5059" name="Group 387"/>
          <p:cNvGrpSpPr>
            <a:grpSpLocks/>
          </p:cNvGrpSpPr>
          <p:nvPr/>
        </p:nvGrpSpPr>
        <p:grpSpPr bwMode="auto">
          <a:xfrm>
            <a:off x="7973160" y="4381500"/>
            <a:ext cx="1777511" cy="1917700"/>
            <a:chOff x="1600" y="1456"/>
            <a:chExt cx="1214" cy="1208"/>
          </a:xfrm>
        </p:grpSpPr>
        <p:sp>
          <p:nvSpPr>
            <p:cNvPr id="285017" name="Line 345"/>
            <p:cNvSpPr>
              <a:spLocks noChangeShapeType="1"/>
            </p:cNvSpPr>
            <p:nvPr/>
          </p:nvSpPr>
          <p:spPr bwMode="auto">
            <a:xfrm>
              <a:off x="2102" y="1748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18" name="Line 346"/>
            <p:cNvSpPr>
              <a:spLocks noChangeShapeType="1"/>
            </p:cNvSpPr>
            <p:nvPr/>
          </p:nvSpPr>
          <p:spPr bwMode="auto">
            <a:xfrm flipV="1">
              <a:off x="2282" y="184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19" name="Line 347"/>
            <p:cNvSpPr>
              <a:spLocks noChangeShapeType="1"/>
            </p:cNvSpPr>
            <p:nvPr/>
          </p:nvSpPr>
          <p:spPr bwMode="auto">
            <a:xfrm flipV="1">
              <a:off x="2214" y="1890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0" name="Oval 348"/>
            <p:cNvSpPr>
              <a:spLocks noChangeArrowheads="1"/>
            </p:cNvSpPr>
            <p:nvPr/>
          </p:nvSpPr>
          <p:spPr bwMode="auto">
            <a:xfrm>
              <a:off x="1839" y="17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1" name="Oval 349"/>
            <p:cNvSpPr>
              <a:spLocks noChangeArrowheads="1"/>
            </p:cNvSpPr>
            <p:nvPr/>
          </p:nvSpPr>
          <p:spPr bwMode="auto">
            <a:xfrm>
              <a:off x="2067" y="17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2" name="Oval 350"/>
            <p:cNvSpPr>
              <a:spLocks noChangeArrowheads="1"/>
            </p:cNvSpPr>
            <p:nvPr/>
          </p:nvSpPr>
          <p:spPr bwMode="auto">
            <a:xfrm>
              <a:off x="2243" y="187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3" name="Oval 351"/>
            <p:cNvSpPr>
              <a:spLocks noChangeArrowheads="1"/>
            </p:cNvSpPr>
            <p:nvPr/>
          </p:nvSpPr>
          <p:spPr bwMode="auto">
            <a:xfrm>
              <a:off x="2412" y="18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4" name="Oval 352"/>
            <p:cNvSpPr>
              <a:spLocks noChangeArrowheads="1"/>
            </p:cNvSpPr>
            <p:nvPr/>
          </p:nvSpPr>
          <p:spPr bwMode="auto">
            <a:xfrm>
              <a:off x="2182" y="2020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5" name="Line 353"/>
            <p:cNvSpPr>
              <a:spLocks noChangeShapeType="1"/>
            </p:cNvSpPr>
            <p:nvPr/>
          </p:nvSpPr>
          <p:spPr bwMode="auto">
            <a:xfrm>
              <a:off x="2449" y="204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6" name="Line 354"/>
            <p:cNvSpPr>
              <a:spLocks noChangeShapeType="1"/>
            </p:cNvSpPr>
            <p:nvPr/>
          </p:nvSpPr>
          <p:spPr bwMode="auto">
            <a:xfrm flipV="1">
              <a:off x="2630" y="214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7" name="Line 355"/>
            <p:cNvSpPr>
              <a:spLocks noChangeShapeType="1"/>
            </p:cNvSpPr>
            <p:nvPr/>
          </p:nvSpPr>
          <p:spPr bwMode="auto">
            <a:xfrm flipV="1">
              <a:off x="2561" y="219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8" name="Oval 356"/>
            <p:cNvSpPr>
              <a:spLocks noChangeArrowheads="1"/>
            </p:cNvSpPr>
            <p:nvPr/>
          </p:nvSpPr>
          <p:spPr bwMode="auto">
            <a:xfrm>
              <a:off x="2186" y="20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29" name="Oval 357"/>
            <p:cNvSpPr>
              <a:spLocks noChangeArrowheads="1"/>
            </p:cNvSpPr>
            <p:nvPr/>
          </p:nvSpPr>
          <p:spPr bwMode="auto">
            <a:xfrm>
              <a:off x="2415" y="20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0" name="Oval 358"/>
            <p:cNvSpPr>
              <a:spLocks noChangeArrowheads="1"/>
            </p:cNvSpPr>
            <p:nvPr/>
          </p:nvSpPr>
          <p:spPr bwMode="auto">
            <a:xfrm>
              <a:off x="2591" y="217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1" name="Oval 359"/>
            <p:cNvSpPr>
              <a:spLocks noChangeArrowheads="1"/>
            </p:cNvSpPr>
            <p:nvPr/>
          </p:nvSpPr>
          <p:spPr bwMode="auto">
            <a:xfrm>
              <a:off x="2760" y="21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2" name="Oval 360"/>
            <p:cNvSpPr>
              <a:spLocks noChangeArrowheads="1"/>
            </p:cNvSpPr>
            <p:nvPr/>
          </p:nvSpPr>
          <p:spPr bwMode="auto">
            <a:xfrm>
              <a:off x="2529" y="232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3" name="Line 361"/>
            <p:cNvSpPr>
              <a:spLocks noChangeShapeType="1"/>
            </p:cNvSpPr>
            <p:nvPr/>
          </p:nvSpPr>
          <p:spPr bwMode="auto">
            <a:xfrm>
              <a:off x="1873" y="194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4" name="Line 362"/>
            <p:cNvSpPr>
              <a:spLocks noChangeShapeType="1"/>
            </p:cNvSpPr>
            <p:nvPr/>
          </p:nvSpPr>
          <p:spPr bwMode="auto">
            <a:xfrm flipV="1">
              <a:off x="2054" y="204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5" name="Line 363"/>
            <p:cNvSpPr>
              <a:spLocks noChangeShapeType="1"/>
            </p:cNvSpPr>
            <p:nvPr/>
          </p:nvSpPr>
          <p:spPr bwMode="auto">
            <a:xfrm flipV="1">
              <a:off x="1985" y="209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6" name="Oval 364"/>
            <p:cNvSpPr>
              <a:spLocks noChangeArrowheads="1"/>
            </p:cNvSpPr>
            <p:nvPr/>
          </p:nvSpPr>
          <p:spPr bwMode="auto">
            <a:xfrm>
              <a:off x="1610" y="19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7" name="Oval 365"/>
            <p:cNvSpPr>
              <a:spLocks noChangeArrowheads="1"/>
            </p:cNvSpPr>
            <p:nvPr/>
          </p:nvSpPr>
          <p:spPr bwMode="auto">
            <a:xfrm>
              <a:off x="1839" y="19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8" name="Oval 366"/>
            <p:cNvSpPr>
              <a:spLocks noChangeArrowheads="1"/>
            </p:cNvSpPr>
            <p:nvPr/>
          </p:nvSpPr>
          <p:spPr bwMode="auto">
            <a:xfrm>
              <a:off x="2015" y="207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39" name="Oval 367"/>
            <p:cNvSpPr>
              <a:spLocks noChangeArrowheads="1"/>
            </p:cNvSpPr>
            <p:nvPr/>
          </p:nvSpPr>
          <p:spPr bwMode="auto">
            <a:xfrm>
              <a:off x="2184" y="20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0" name="Oval 368"/>
            <p:cNvSpPr>
              <a:spLocks noChangeArrowheads="1"/>
            </p:cNvSpPr>
            <p:nvPr/>
          </p:nvSpPr>
          <p:spPr bwMode="auto">
            <a:xfrm>
              <a:off x="1953" y="222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1" name="Line 369"/>
            <p:cNvSpPr>
              <a:spLocks noChangeShapeType="1"/>
            </p:cNvSpPr>
            <p:nvPr/>
          </p:nvSpPr>
          <p:spPr bwMode="auto">
            <a:xfrm>
              <a:off x="2042" y="1896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2" name="Line 370"/>
            <p:cNvSpPr>
              <a:spLocks noChangeShapeType="1"/>
            </p:cNvSpPr>
            <p:nvPr/>
          </p:nvSpPr>
          <p:spPr bwMode="auto">
            <a:xfrm flipV="1">
              <a:off x="2223" y="1988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3" name="Line 371"/>
            <p:cNvSpPr>
              <a:spLocks noChangeShapeType="1"/>
            </p:cNvSpPr>
            <p:nvPr/>
          </p:nvSpPr>
          <p:spPr bwMode="auto">
            <a:xfrm flipV="1">
              <a:off x="2154" y="2038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4" name="Oval 372"/>
            <p:cNvSpPr>
              <a:spLocks noChangeArrowheads="1"/>
            </p:cNvSpPr>
            <p:nvPr/>
          </p:nvSpPr>
          <p:spPr bwMode="auto">
            <a:xfrm>
              <a:off x="1779" y="186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5" name="Oval 373"/>
            <p:cNvSpPr>
              <a:spLocks noChangeArrowheads="1"/>
            </p:cNvSpPr>
            <p:nvPr/>
          </p:nvSpPr>
          <p:spPr bwMode="auto">
            <a:xfrm>
              <a:off x="2008" y="186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6" name="Oval 374"/>
            <p:cNvSpPr>
              <a:spLocks noChangeArrowheads="1"/>
            </p:cNvSpPr>
            <p:nvPr/>
          </p:nvSpPr>
          <p:spPr bwMode="auto">
            <a:xfrm>
              <a:off x="2184" y="20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7" name="Oval 375"/>
            <p:cNvSpPr>
              <a:spLocks noChangeArrowheads="1"/>
            </p:cNvSpPr>
            <p:nvPr/>
          </p:nvSpPr>
          <p:spPr bwMode="auto">
            <a:xfrm>
              <a:off x="2353" y="196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8" name="Oval 376"/>
            <p:cNvSpPr>
              <a:spLocks noChangeArrowheads="1"/>
            </p:cNvSpPr>
            <p:nvPr/>
          </p:nvSpPr>
          <p:spPr bwMode="auto">
            <a:xfrm>
              <a:off x="2122" y="216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49" name="Line 377"/>
            <p:cNvSpPr>
              <a:spLocks noChangeShapeType="1"/>
            </p:cNvSpPr>
            <p:nvPr/>
          </p:nvSpPr>
          <p:spPr bwMode="auto">
            <a:xfrm>
              <a:off x="2221" y="2048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0" name="Line 378"/>
            <p:cNvSpPr>
              <a:spLocks noChangeShapeType="1"/>
            </p:cNvSpPr>
            <p:nvPr/>
          </p:nvSpPr>
          <p:spPr bwMode="auto">
            <a:xfrm flipV="1">
              <a:off x="2401" y="214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1" name="Line 379"/>
            <p:cNvSpPr>
              <a:spLocks noChangeShapeType="1"/>
            </p:cNvSpPr>
            <p:nvPr/>
          </p:nvSpPr>
          <p:spPr bwMode="auto">
            <a:xfrm flipV="1">
              <a:off x="2333" y="2190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2" name="Oval 380"/>
            <p:cNvSpPr>
              <a:spLocks noChangeArrowheads="1"/>
            </p:cNvSpPr>
            <p:nvPr/>
          </p:nvSpPr>
          <p:spPr bwMode="auto">
            <a:xfrm>
              <a:off x="1958" y="20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3" name="Oval 381"/>
            <p:cNvSpPr>
              <a:spLocks noChangeArrowheads="1"/>
            </p:cNvSpPr>
            <p:nvPr/>
          </p:nvSpPr>
          <p:spPr bwMode="auto">
            <a:xfrm>
              <a:off x="2186" y="20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4" name="Oval 382"/>
            <p:cNvSpPr>
              <a:spLocks noChangeArrowheads="1"/>
            </p:cNvSpPr>
            <p:nvPr/>
          </p:nvSpPr>
          <p:spPr bwMode="auto">
            <a:xfrm>
              <a:off x="2362" y="217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5" name="Oval 383"/>
            <p:cNvSpPr>
              <a:spLocks noChangeArrowheads="1"/>
            </p:cNvSpPr>
            <p:nvPr/>
          </p:nvSpPr>
          <p:spPr bwMode="auto">
            <a:xfrm>
              <a:off x="2531" y="211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6" name="Oval 384"/>
            <p:cNvSpPr>
              <a:spLocks noChangeArrowheads="1"/>
            </p:cNvSpPr>
            <p:nvPr/>
          </p:nvSpPr>
          <p:spPr bwMode="auto">
            <a:xfrm>
              <a:off x="2301" y="2320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058" name="Oval 386"/>
            <p:cNvSpPr>
              <a:spLocks noChangeArrowheads="1"/>
            </p:cNvSpPr>
            <p:nvPr/>
          </p:nvSpPr>
          <p:spPr bwMode="auto">
            <a:xfrm>
              <a:off x="1600" y="1456"/>
              <a:ext cx="1208" cy="12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5155" name="Group 483"/>
          <p:cNvGrpSpPr>
            <a:grpSpLocks/>
          </p:cNvGrpSpPr>
          <p:nvPr/>
        </p:nvGrpSpPr>
        <p:grpSpPr bwMode="auto">
          <a:xfrm>
            <a:off x="7973160" y="1866900"/>
            <a:ext cx="1777511" cy="1917700"/>
            <a:chOff x="4400" y="1176"/>
            <a:chExt cx="1214" cy="1208"/>
          </a:xfrm>
        </p:grpSpPr>
        <p:sp>
          <p:nvSpPr>
            <p:cNvPr id="285112" name="Line 440"/>
            <p:cNvSpPr>
              <a:spLocks noChangeShapeType="1"/>
            </p:cNvSpPr>
            <p:nvPr/>
          </p:nvSpPr>
          <p:spPr bwMode="auto">
            <a:xfrm>
              <a:off x="4902" y="1468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3" name="Line 441"/>
            <p:cNvSpPr>
              <a:spLocks noChangeShapeType="1"/>
            </p:cNvSpPr>
            <p:nvPr/>
          </p:nvSpPr>
          <p:spPr bwMode="auto">
            <a:xfrm flipV="1">
              <a:off x="5082" y="15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4" name="Line 442"/>
            <p:cNvSpPr>
              <a:spLocks noChangeShapeType="1"/>
            </p:cNvSpPr>
            <p:nvPr/>
          </p:nvSpPr>
          <p:spPr bwMode="auto">
            <a:xfrm flipV="1">
              <a:off x="5014" y="1610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5" name="Oval 443"/>
            <p:cNvSpPr>
              <a:spLocks noChangeArrowheads="1"/>
            </p:cNvSpPr>
            <p:nvPr/>
          </p:nvSpPr>
          <p:spPr bwMode="auto">
            <a:xfrm>
              <a:off x="4639" y="1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6" name="Oval 444"/>
            <p:cNvSpPr>
              <a:spLocks noChangeArrowheads="1"/>
            </p:cNvSpPr>
            <p:nvPr/>
          </p:nvSpPr>
          <p:spPr bwMode="auto">
            <a:xfrm>
              <a:off x="4867" y="14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7" name="Oval 445"/>
            <p:cNvSpPr>
              <a:spLocks noChangeArrowheads="1"/>
            </p:cNvSpPr>
            <p:nvPr/>
          </p:nvSpPr>
          <p:spPr bwMode="auto">
            <a:xfrm>
              <a:off x="5043" y="15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8" name="Oval 446"/>
            <p:cNvSpPr>
              <a:spLocks noChangeArrowheads="1"/>
            </p:cNvSpPr>
            <p:nvPr/>
          </p:nvSpPr>
          <p:spPr bwMode="auto">
            <a:xfrm>
              <a:off x="5212" y="15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19" name="Oval 447"/>
            <p:cNvSpPr>
              <a:spLocks noChangeArrowheads="1"/>
            </p:cNvSpPr>
            <p:nvPr/>
          </p:nvSpPr>
          <p:spPr bwMode="auto">
            <a:xfrm>
              <a:off x="4982" y="1740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0" name="Line 448"/>
            <p:cNvSpPr>
              <a:spLocks noChangeShapeType="1"/>
            </p:cNvSpPr>
            <p:nvPr/>
          </p:nvSpPr>
          <p:spPr bwMode="auto">
            <a:xfrm>
              <a:off x="5249" y="17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1" name="Line 449"/>
            <p:cNvSpPr>
              <a:spLocks noChangeShapeType="1"/>
            </p:cNvSpPr>
            <p:nvPr/>
          </p:nvSpPr>
          <p:spPr bwMode="auto">
            <a:xfrm flipV="1">
              <a:off x="5430" y="18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2" name="Line 450"/>
            <p:cNvSpPr>
              <a:spLocks noChangeShapeType="1"/>
            </p:cNvSpPr>
            <p:nvPr/>
          </p:nvSpPr>
          <p:spPr bwMode="auto">
            <a:xfrm flipV="1">
              <a:off x="5361" y="19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3" name="Oval 451"/>
            <p:cNvSpPr>
              <a:spLocks noChangeArrowheads="1"/>
            </p:cNvSpPr>
            <p:nvPr/>
          </p:nvSpPr>
          <p:spPr bwMode="auto">
            <a:xfrm>
              <a:off x="4986" y="17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4" name="Oval 452"/>
            <p:cNvSpPr>
              <a:spLocks noChangeArrowheads="1"/>
            </p:cNvSpPr>
            <p:nvPr/>
          </p:nvSpPr>
          <p:spPr bwMode="auto">
            <a:xfrm>
              <a:off x="5215" y="17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5" name="Oval 453"/>
            <p:cNvSpPr>
              <a:spLocks noChangeArrowheads="1"/>
            </p:cNvSpPr>
            <p:nvPr/>
          </p:nvSpPr>
          <p:spPr bwMode="auto">
            <a:xfrm>
              <a:off x="5391" y="18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6" name="Oval 454"/>
            <p:cNvSpPr>
              <a:spLocks noChangeArrowheads="1"/>
            </p:cNvSpPr>
            <p:nvPr/>
          </p:nvSpPr>
          <p:spPr bwMode="auto">
            <a:xfrm>
              <a:off x="5560" y="18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7" name="Oval 455"/>
            <p:cNvSpPr>
              <a:spLocks noChangeArrowheads="1"/>
            </p:cNvSpPr>
            <p:nvPr/>
          </p:nvSpPr>
          <p:spPr bwMode="auto">
            <a:xfrm>
              <a:off x="5329" y="20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8" name="Line 456"/>
            <p:cNvSpPr>
              <a:spLocks noChangeShapeType="1"/>
            </p:cNvSpPr>
            <p:nvPr/>
          </p:nvSpPr>
          <p:spPr bwMode="auto">
            <a:xfrm>
              <a:off x="4673" y="1668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29" name="Line 457"/>
            <p:cNvSpPr>
              <a:spLocks noChangeShapeType="1"/>
            </p:cNvSpPr>
            <p:nvPr/>
          </p:nvSpPr>
          <p:spPr bwMode="auto">
            <a:xfrm flipV="1">
              <a:off x="4854" y="17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0" name="Line 458"/>
            <p:cNvSpPr>
              <a:spLocks noChangeShapeType="1"/>
            </p:cNvSpPr>
            <p:nvPr/>
          </p:nvSpPr>
          <p:spPr bwMode="auto">
            <a:xfrm flipV="1">
              <a:off x="4785" y="1810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1" name="Oval 459"/>
            <p:cNvSpPr>
              <a:spLocks noChangeArrowheads="1"/>
            </p:cNvSpPr>
            <p:nvPr/>
          </p:nvSpPr>
          <p:spPr bwMode="auto">
            <a:xfrm>
              <a:off x="4410" y="16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2" name="Oval 460"/>
            <p:cNvSpPr>
              <a:spLocks noChangeArrowheads="1"/>
            </p:cNvSpPr>
            <p:nvPr/>
          </p:nvSpPr>
          <p:spPr bwMode="auto">
            <a:xfrm>
              <a:off x="4639" y="16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3" name="Oval 461"/>
            <p:cNvSpPr>
              <a:spLocks noChangeArrowheads="1"/>
            </p:cNvSpPr>
            <p:nvPr/>
          </p:nvSpPr>
          <p:spPr bwMode="auto">
            <a:xfrm>
              <a:off x="4815" y="17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4" name="Oval 462"/>
            <p:cNvSpPr>
              <a:spLocks noChangeArrowheads="1"/>
            </p:cNvSpPr>
            <p:nvPr/>
          </p:nvSpPr>
          <p:spPr bwMode="auto">
            <a:xfrm>
              <a:off x="4984" y="17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5" name="Oval 463"/>
            <p:cNvSpPr>
              <a:spLocks noChangeArrowheads="1"/>
            </p:cNvSpPr>
            <p:nvPr/>
          </p:nvSpPr>
          <p:spPr bwMode="auto">
            <a:xfrm>
              <a:off x="4753" y="194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6" name="Line 464"/>
            <p:cNvSpPr>
              <a:spLocks noChangeShapeType="1"/>
            </p:cNvSpPr>
            <p:nvPr/>
          </p:nvSpPr>
          <p:spPr bwMode="auto">
            <a:xfrm>
              <a:off x="4842" y="1616"/>
              <a:ext cx="179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7" name="Line 465"/>
            <p:cNvSpPr>
              <a:spLocks noChangeShapeType="1"/>
            </p:cNvSpPr>
            <p:nvPr/>
          </p:nvSpPr>
          <p:spPr bwMode="auto">
            <a:xfrm flipV="1">
              <a:off x="5023" y="1708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8" name="Line 466"/>
            <p:cNvSpPr>
              <a:spLocks noChangeShapeType="1"/>
            </p:cNvSpPr>
            <p:nvPr/>
          </p:nvSpPr>
          <p:spPr bwMode="auto">
            <a:xfrm flipV="1">
              <a:off x="4954" y="1758"/>
              <a:ext cx="51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39" name="Oval 467"/>
            <p:cNvSpPr>
              <a:spLocks noChangeArrowheads="1"/>
            </p:cNvSpPr>
            <p:nvPr/>
          </p:nvSpPr>
          <p:spPr bwMode="auto">
            <a:xfrm>
              <a:off x="4579" y="158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0" name="Oval 468"/>
            <p:cNvSpPr>
              <a:spLocks noChangeArrowheads="1"/>
            </p:cNvSpPr>
            <p:nvPr/>
          </p:nvSpPr>
          <p:spPr bwMode="auto">
            <a:xfrm>
              <a:off x="4808" y="158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1" name="Oval 469"/>
            <p:cNvSpPr>
              <a:spLocks noChangeArrowheads="1"/>
            </p:cNvSpPr>
            <p:nvPr/>
          </p:nvSpPr>
          <p:spPr bwMode="auto">
            <a:xfrm>
              <a:off x="4984" y="17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2" name="Oval 470"/>
            <p:cNvSpPr>
              <a:spLocks noChangeArrowheads="1"/>
            </p:cNvSpPr>
            <p:nvPr/>
          </p:nvSpPr>
          <p:spPr bwMode="auto">
            <a:xfrm>
              <a:off x="5153" y="1686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3" name="Oval 471"/>
            <p:cNvSpPr>
              <a:spLocks noChangeArrowheads="1"/>
            </p:cNvSpPr>
            <p:nvPr/>
          </p:nvSpPr>
          <p:spPr bwMode="auto">
            <a:xfrm>
              <a:off x="4922" y="188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4" name="Line 472"/>
            <p:cNvSpPr>
              <a:spLocks noChangeShapeType="1"/>
            </p:cNvSpPr>
            <p:nvPr/>
          </p:nvSpPr>
          <p:spPr bwMode="auto">
            <a:xfrm>
              <a:off x="5021" y="1768"/>
              <a:ext cx="178" cy="15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5" name="Line 473"/>
            <p:cNvSpPr>
              <a:spLocks noChangeShapeType="1"/>
            </p:cNvSpPr>
            <p:nvPr/>
          </p:nvSpPr>
          <p:spPr bwMode="auto">
            <a:xfrm flipV="1">
              <a:off x="5201" y="1860"/>
              <a:ext cx="158" cy="4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6" name="Line 474"/>
            <p:cNvSpPr>
              <a:spLocks noChangeShapeType="1"/>
            </p:cNvSpPr>
            <p:nvPr/>
          </p:nvSpPr>
          <p:spPr bwMode="auto">
            <a:xfrm flipV="1">
              <a:off x="5133" y="1910"/>
              <a:ext cx="50" cy="15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7" name="Oval 475"/>
            <p:cNvSpPr>
              <a:spLocks noChangeArrowheads="1"/>
            </p:cNvSpPr>
            <p:nvPr/>
          </p:nvSpPr>
          <p:spPr bwMode="auto">
            <a:xfrm>
              <a:off x="4758" y="17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8" name="Oval 476"/>
            <p:cNvSpPr>
              <a:spLocks noChangeArrowheads="1"/>
            </p:cNvSpPr>
            <p:nvPr/>
          </p:nvSpPr>
          <p:spPr bwMode="auto">
            <a:xfrm>
              <a:off x="4986" y="17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49" name="Oval 477"/>
            <p:cNvSpPr>
              <a:spLocks noChangeArrowheads="1"/>
            </p:cNvSpPr>
            <p:nvPr/>
          </p:nvSpPr>
          <p:spPr bwMode="auto">
            <a:xfrm>
              <a:off x="5162" y="1890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50" name="Oval 478"/>
            <p:cNvSpPr>
              <a:spLocks noChangeArrowheads="1"/>
            </p:cNvSpPr>
            <p:nvPr/>
          </p:nvSpPr>
          <p:spPr bwMode="auto">
            <a:xfrm>
              <a:off x="5331" y="1838"/>
              <a:ext cx="54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51" name="Oval 479"/>
            <p:cNvSpPr>
              <a:spLocks noChangeArrowheads="1"/>
            </p:cNvSpPr>
            <p:nvPr/>
          </p:nvSpPr>
          <p:spPr bwMode="auto">
            <a:xfrm>
              <a:off x="5101" y="2040"/>
              <a:ext cx="53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152" name="Oval 480"/>
            <p:cNvSpPr>
              <a:spLocks noChangeArrowheads="1"/>
            </p:cNvSpPr>
            <p:nvPr/>
          </p:nvSpPr>
          <p:spPr bwMode="auto">
            <a:xfrm>
              <a:off x="4400" y="1176"/>
              <a:ext cx="1208" cy="12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5060" name="Group 388"/>
          <p:cNvGrpSpPr>
            <a:grpSpLocks/>
          </p:cNvGrpSpPr>
          <p:nvPr/>
        </p:nvGrpSpPr>
        <p:grpSpPr bwMode="auto">
          <a:xfrm>
            <a:off x="5635869" y="2197100"/>
            <a:ext cx="1390650" cy="1244600"/>
            <a:chOff x="2198" y="2588"/>
            <a:chExt cx="949" cy="784"/>
          </a:xfrm>
        </p:grpSpPr>
        <p:grpSp>
          <p:nvGrpSpPr>
            <p:cNvPr id="285061" name="Group 389"/>
            <p:cNvGrpSpPr>
              <a:grpSpLocks/>
            </p:cNvGrpSpPr>
            <p:nvPr/>
          </p:nvGrpSpPr>
          <p:grpSpPr bwMode="auto">
            <a:xfrm>
              <a:off x="2198" y="2588"/>
              <a:ext cx="501" cy="416"/>
              <a:chOff x="966" y="3156"/>
              <a:chExt cx="501" cy="416"/>
            </a:xfrm>
          </p:grpSpPr>
          <p:sp>
            <p:nvSpPr>
              <p:cNvPr id="285062" name="Line 390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63" name="Line 391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64" name="Line 392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65" name="Line 393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66" name="Oval 394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67" name="Oval 395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68" name="Oval 396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69" name="Oval 397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0" name="Oval 398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071" name="Group 399"/>
            <p:cNvGrpSpPr>
              <a:grpSpLocks/>
            </p:cNvGrpSpPr>
            <p:nvPr/>
          </p:nvGrpSpPr>
          <p:grpSpPr bwMode="auto">
            <a:xfrm>
              <a:off x="2402" y="2956"/>
              <a:ext cx="501" cy="416"/>
              <a:chOff x="966" y="3156"/>
              <a:chExt cx="501" cy="416"/>
            </a:xfrm>
          </p:grpSpPr>
          <p:sp>
            <p:nvSpPr>
              <p:cNvPr id="285072" name="Line 400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3" name="Line 401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4" name="Line 402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5" name="Line 403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6" name="Oval 404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7" name="Oval 405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8" name="Oval 406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79" name="Oval 407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0" name="Oval 408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081" name="Group 409"/>
            <p:cNvGrpSpPr>
              <a:grpSpLocks/>
            </p:cNvGrpSpPr>
            <p:nvPr/>
          </p:nvGrpSpPr>
          <p:grpSpPr bwMode="auto">
            <a:xfrm>
              <a:off x="2646" y="2812"/>
              <a:ext cx="501" cy="416"/>
              <a:chOff x="966" y="3156"/>
              <a:chExt cx="501" cy="416"/>
            </a:xfrm>
          </p:grpSpPr>
          <p:sp>
            <p:nvSpPr>
              <p:cNvPr id="285082" name="Line 410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3" name="Line 411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4" name="Line 412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5" name="Line 413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6" name="Oval 414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7" name="Oval 415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8" name="Oval 416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89" name="Oval 417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0" name="Oval 418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091" name="Group 419"/>
            <p:cNvGrpSpPr>
              <a:grpSpLocks/>
            </p:cNvGrpSpPr>
            <p:nvPr/>
          </p:nvGrpSpPr>
          <p:grpSpPr bwMode="auto">
            <a:xfrm>
              <a:off x="2490" y="2820"/>
              <a:ext cx="501" cy="416"/>
              <a:chOff x="966" y="3156"/>
              <a:chExt cx="501" cy="416"/>
            </a:xfrm>
          </p:grpSpPr>
          <p:sp>
            <p:nvSpPr>
              <p:cNvPr id="285092" name="Line 420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3" name="Line 421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4" name="Line 422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5" name="Line 423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6" name="Oval 424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7" name="Oval 425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8" name="Oval 426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099" name="Oval 427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0" name="Oval 428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101" name="Group 429"/>
            <p:cNvGrpSpPr>
              <a:grpSpLocks/>
            </p:cNvGrpSpPr>
            <p:nvPr/>
          </p:nvGrpSpPr>
          <p:grpSpPr bwMode="auto">
            <a:xfrm>
              <a:off x="2382" y="2636"/>
              <a:ext cx="501" cy="416"/>
              <a:chOff x="966" y="3156"/>
              <a:chExt cx="501" cy="416"/>
            </a:xfrm>
          </p:grpSpPr>
          <p:sp>
            <p:nvSpPr>
              <p:cNvPr id="285102" name="Line 430"/>
              <p:cNvSpPr>
                <a:spLocks noChangeShapeType="1"/>
              </p:cNvSpPr>
              <p:nvPr/>
            </p:nvSpPr>
            <p:spPr bwMode="auto">
              <a:xfrm flipV="1">
                <a:off x="980" y="3312"/>
                <a:ext cx="170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3" name="Line 431"/>
              <p:cNvSpPr>
                <a:spLocks noChangeShapeType="1"/>
              </p:cNvSpPr>
              <p:nvPr/>
            </p:nvSpPr>
            <p:spPr bwMode="auto">
              <a:xfrm>
                <a:off x="1146" y="3312"/>
                <a:ext cx="10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4" name="Line 432"/>
              <p:cNvSpPr>
                <a:spLocks noChangeShapeType="1"/>
              </p:cNvSpPr>
              <p:nvPr/>
            </p:nvSpPr>
            <p:spPr bwMode="auto">
              <a:xfrm>
                <a:off x="1258" y="3496"/>
                <a:ext cx="19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5" name="Line 433"/>
              <p:cNvSpPr>
                <a:spLocks noChangeShapeType="1"/>
              </p:cNvSpPr>
              <p:nvPr/>
            </p:nvSpPr>
            <p:spPr bwMode="auto">
              <a:xfrm flipV="1">
                <a:off x="1150" y="3186"/>
                <a:ext cx="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6" name="Oval 434"/>
              <p:cNvSpPr>
                <a:spLocks noChangeArrowheads="1"/>
              </p:cNvSpPr>
              <p:nvPr/>
            </p:nvSpPr>
            <p:spPr bwMode="auto">
              <a:xfrm>
                <a:off x="1420" y="3524"/>
                <a:ext cx="47" cy="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7" name="Oval 435"/>
              <p:cNvSpPr>
                <a:spLocks noChangeArrowheads="1"/>
              </p:cNvSpPr>
              <p:nvPr/>
            </p:nvSpPr>
            <p:spPr bwMode="auto">
              <a:xfrm>
                <a:off x="1230" y="3472"/>
                <a:ext cx="47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8" name="Oval 436"/>
              <p:cNvSpPr>
                <a:spLocks noChangeArrowheads="1"/>
              </p:cNvSpPr>
              <p:nvPr/>
            </p:nvSpPr>
            <p:spPr bwMode="auto">
              <a:xfrm>
                <a:off x="1122" y="3286"/>
                <a:ext cx="47" cy="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09" name="Oval 437"/>
              <p:cNvSpPr>
                <a:spLocks noChangeArrowheads="1"/>
              </p:cNvSpPr>
              <p:nvPr/>
            </p:nvSpPr>
            <p:spPr bwMode="auto">
              <a:xfrm>
                <a:off x="966" y="329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110" name="Oval 438"/>
              <p:cNvSpPr>
                <a:spLocks noChangeArrowheads="1"/>
              </p:cNvSpPr>
              <p:nvPr/>
            </p:nvSpPr>
            <p:spPr bwMode="auto">
              <a:xfrm>
                <a:off x="1212" y="3156"/>
                <a:ext cx="47" cy="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5154" name="Oval 482"/>
          <p:cNvSpPr>
            <a:spLocks noChangeArrowheads="1"/>
          </p:cNvSpPr>
          <p:nvPr/>
        </p:nvSpPr>
        <p:spPr bwMode="auto">
          <a:xfrm>
            <a:off x="5451232" y="1866900"/>
            <a:ext cx="1770185" cy="191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157" name="Text Box 485"/>
          <p:cNvSpPr txBox="1">
            <a:spLocks noChangeArrowheads="1"/>
          </p:cNvSpPr>
          <p:nvPr/>
        </p:nvSpPr>
        <p:spPr bwMode="auto">
          <a:xfrm>
            <a:off x="7370885" y="2368552"/>
            <a:ext cx="491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/>
              <a:t>=</a:t>
            </a:r>
            <a:endParaRPr lang="en-GB" sz="2000">
              <a:latin typeface="Times" charset="0"/>
            </a:endParaRPr>
          </a:p>
        </p:txBody>
      </p:sp>
      <p:sp>
        <p:nvSpPr>
          <p:cNvPr id="285158" name="Rectangle 486"/>
          <p:cNvSpPr>
            <a:spLocks noChangeArrowheads="1"/>
          </p:cNvSpPr>
          <p:nvPr/>
        </p:nvSpPr>
        <p:spPr bwMode="auto">
          <a:xfrm>
            <a:off x="7308096" y="2436814"/>
            <a:ext cx="5610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4400">
                <a:solidFill>
                  <a:srgbClr val="FF0000"/>
                </a:solidFill>
                <a:latin typeface="Arial" charset="0"/>
              </a:rPr>
              <a:t>X</a:t>
            </a:r>
            <a:endParaRPr lang="en-GB" sz="4400">
              <a:latin typeface="Arial" charset="0"/>
            </a:endParaRPr>
          </a:p>
        </p:txBody>
      </p:sp>
      <p:sp>
        <p:nvSpPr>
          <p:cNvPr id="285159" name="Text Box 487"/>
          <p:cNvSpPr txBox="1">
            <a:spLocks noChangeArrowheads="1"/>
          </p:cNvSpPr>
          <p:nvPr/>
        </p:nvSpPr>
        <p:spPr bwMode="auto">
          <a:xfrm>
            <a:off x="7331320" y="4826002"/>
            <a:ext cx="491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/>
              <a:t>=</a:t>
            </a:r>
            <a:endParaRPr lang="en-GB" sz="2000">
              <a:latin typeface="Times" charset="0"/>
            </a:endParaRPr>
          </a:p>
        </p:txBody>
      </p:sp>
      <p:sp>
        <p:nvSpPr>
          <p:cNvPr id="285160" name="Text Box 488"/>
          <p:cNvSpPr txBox="1">
            <a:spLocks noChangeArrowheads="1"/>
          </p:cNvSpPr>
          <p:nvPr/>
        </p:nvSpPr>
        <p:spPr bwMode="auto">
          <a:xfrm>
            <a:off x="819807" y="2197101"/>
            <a:ext cx="39983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+mj-lt"/>
              </a:rPr>
              <a:t>Now, the </a:t>
            </a:r>
            <a:r>
              <a:rPr lang="en-GB" sz="2000" dirty="0" err="1">
                <a:latin typeface="+mj-lt"/>
              </a:rPr>
              <a:t>Pattersons</a:t>
            </a:r>
            <a:r>
              <a:rPr lang="en-GB" sz="2000" dirty="0">
                <a:latin typeface="+mj-lt"/>
              </a:rPr>
              <a:t> of the intra-molecular vectors will match when the model is in the correct orientation. </a:t>
            </a:r>
          </a:p>
        </p:txBody>
      </p:sp>
      <p:sp>
        <p:nvSpPr>
          <p:cNvPr id="198" name="Rectangle 2">
            <a:extLst>
              <a:ext uri="{FF2B5EF4-FFF2-40B4-BE49-F238E27FC236}">
                <a16:creationId xmlns:a16="http://schemas.microsoft.com/office/drawing/2014/main" id="{E2AA371E-0FAF-B344-9FA0-19BBC89F0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128299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GB" i="0" dirty="0"/>
              <a:t>ROTATION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247606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19" y="1"/>
            <a:ext cx="7083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Translation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61" y="2679960"/>
            <a:ext cx="35306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695" y="1280674"/>
            <a:ext cx="66802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EB95A-6F5C-0843-9893-5211FC56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1" b="60483"/>
          <a:stretch/>
        </p:blipFill>
        <p:spPr>
          <a:xfrm>
            <a:off x="2873114" y="4455981"/>
            <a:ext cx="6180893" cy="13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3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>
            <a:extLst>
              <a:ext uri="{FF2B5EF4-FFF2-40B4-BE49-F238E27FC236}">
                <a16:creationId xmlns:a16="http://schemas.microsoft.com/office/drawing/2014/main" id="{21634462-02C0-A641-B52C-EF865B75F3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5821" y="1828800"/>
            <a:ext cx="11676993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cs-CZ" sz="4000" dirty="0">
                <a:ea typeface="ＭＳ Ｐゴシック" panose="020B0600070205080204" pitchFamily="34" charset="-128"/>
              </a:rPr>
              <a:t>Multiple/Single-wavelength </a:t>
            </a:r>
            <a:r>
              <a:rPr lang="en-US" altLang="cs-CZ" sz="4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anomalous diffraction</a:t>
            </a:r>
            <a:r>
              <a:rPr lang="en-US" altLang="cs-CZ" sz="4000" dirty="0">
                <a:ea typeface="ＭＳ Ｐゴシック" panose="020B0600070205080204" pitchFamily="34" charset="-128"/>
              </a:rPr>
              <a:t> (MAD/SAD)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>
                <a:ea typeface="ＭＳ Ｐゴシック" panose="020B0600070205080204" pitchFamily="34" charset="-128"/>
              </a:rPr>
              <a:t>source of phases – intensity differences between structure factors due to the presence of atom that specifically interacts with X-rays of a given wavelength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>
                <a:ea typeface="ＭＳ Ｐゴシック" panose="020B0600070205080204" pitchFamily="34" charset="-128"/>
              </a:rPr>
              <a:t>Positions of heavy atoms identified from anomalous difference Patterson maps</a:t>
            </a:r>
            <a:endParaRPr lang="en-GB" altLang="cs-CZ" sz="2800" dirty="0">
              <a:ea typeface="ＭＳ Ｐゴシック" panose="020B0600070205080204" pitchFamily="34" charset="-128"/>
            </a:endParaRPr>
          </a:p>
        </p:txBody>
      </p:sp>
      <p:sp>
        <p:nvSpPr>
          <p:cNvPr id="73730" name="TextBox 3">
            <a:extLst>
              <a:ext uri="{FF2B5EF4-FFF2-40B4-BE49-F238E27FC236}">
                <a16:creationId xmlns:a16="http://schemas.microsoft.com/office/drawing/2014/main" id="{405A1DD5-95A8-344F-BB19-0ADA9A3B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1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4000">
                <a:latin typeface="Calibri" panose="020F0502020204030204" pitchFamily="34" charset="0"/>
              </a:rPr>
              <a:t>Solving the phase problem 3</a:t>
            </a:r>
          </a:p>
        </p:txBody>
      </p:sp>
    </p:spTree>
    <p:extLst>
      <p:ext uri="{BB962C8B-B14F-4D97-AF65-F5344CB8AC3E}">
        <p14:creationId xmlns:p14="http://schemas.microsoft.com/office/powerpoint/2010/main" val="21045292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4">
            <a:extLst>
              <a:ext uri="{FF2B5EF4-FFF2-40B4-BE49-F238E27FC236}">
                <a16:creationId xmlns:a16="http://schemas.microsoft.com/office/drawing/2014/main" id="{C84E6FFA-8E81-1041-B0DA-41D90527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3" descr="piccat">
            <a:extLst>
              <a:ext uri="{FF2B5EF4-FFF2-40B4-BE49-F238E27FC236}">
                <a16:creationId xmlns:a16="http://schemas.microsoft.com/office/drawing/2014/main" id="{24046380-BC2D-D74D-AB4B-2E12D044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810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9" descr="picmanxfft">
            <a:extLst>
              <a:ext uri="{FF2B5EF4-FFF2-40B4-BE49-F238E27FC236}">
                <a16:creationId xmlns:a16="http://schemas.microsoft.com/office/drawing/2014/main" id="{F353CF0B-D780-3443-9E66-3D9A0081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810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10">
            <a:extLst>
              <a:ext uri="{FF2B5EF4-FFF2-40B4-BE49-F238E27FC236}">
                <a16:creationId xmlns:a16="http://schemas.microsoft.com/office/drawing/2014/main" id="{2BF3B449-AD8D-8A40-B501-65B9D6E4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657601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Observed amplitudes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6565" name="Text Box 13">
            <a:extLst>
              <a:ext uri="{FF2B5EF4-FFF2-40B4-BE49-F238E27FC236}">
                <a16:creationId xmlns:a16="http://schemas.microsoft.com/office/drawing/2014/main" id="{5C7FBE62-87E5-3A4C-8760-30BEA0807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81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/>
          </a:p>
        </p:txBody>
      </p:sp>
      <p:sp>
        <p:nvSpPr>
          <p:cNvPr id="66566" name="Text Box 14">
            <a:extLst>
              <a:ext uri="{FF2B5EF4-FFF2-40B4-BE49-F238E27FC236}">
                <a16:creationId xmlns:a16="http://schemas.microsoft.com/office/drawing/2014/main" id="{914A882B-F587-3F49-97DB-129FF18C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89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amplitudes and phases</a:t>
            </a:r>
            <a:endParaRPr lang="en-GB" altLang="cs-CZ">
              <a:latin typeface="Calibri" panose="020F0502020204030204" pitchFamily="34" charset="0"/>
            </a:endParaRPr>
          </a:p>
        </p:txBody>
      </p:sp>
      <p:pic>
        <p:nvPicPr>
          <p:cNvPr id="66567" name="Picture 16">
            <a:extLst>
              <a:ext uri="{FF2B5EF4-FFF2-40B4-BE49-F238E27FC236}">
                <a16:creationId xmlns:a16="http://schemas.microsoft.com/office/drawing/2014/main" id="{DA11F3B1-5B69-D147-8FE2-1F7277F4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4" y="1219200"/>
            <a:ext cx="6254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20">
            <a:extLst>
              <a:ext uri="{FF2B5EF4-FFF2-40B4-BE49-F238E27FC236}">
                <a16:creationId xmlns:a16="http://schemas.microsoft.com/office/drawing/2014/main" id="{C410488A-C9E3-2B43-B7AD-FA163ED10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Real space cat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6569" name="Text Box 25">
            <a:extLst>
              <a:ext uri="{FF2B5EF4-FFF2-40B4-BE49-F238E27FC236}">
                <a16:creationId xmlns:a16="http://schemas.microsoft.com/office/drawing/2014/main" id="{CFDDE1C3-DA5E-2D4A-92FF-B466229D4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57401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transform</a:t>
            </a:r>
            <a:endParaRPr lang="en-GB" altLang="cs-CZ">
              <a:latin typeface="Calibri" panose="020F0502020204030204" pitchFamily="34" charset="0"/>
            </a:endParaRPr>
          </a:p>
        </p:txBody>
      </p:sp>
      <p:pic>
        <p:nvPicPr>
          <p:cNvPr id="66570" name="Picture 22">
            <a:extLst>
              <a:ext uri="{FF2B5EF4-FFF2-40B4-BE49-F238E27FC236}">
                <a16:creationId xmlns:a16="http://schemas.microsoft.com/office/drawing/2014/main" id="{9B31013E-415A-B240-B4A6-7081751D7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336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4">
            <a:extLst>
              <a:ext uri="{FF2B5EF4-FFF2-40B4-BE49-F238E27FC236}">
                <a16:creationId xmlns:a16="http://schemas.microsoft.com/office/drawing/2014/main" id="{346F18AF-60FC-E547-9187-9A3E2C381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1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 sz="2000">
                <a:latin typeface="Calibri" panose="020F0502020204030204" pitchFamily="34" charset="0"/>
              </a:rPr>
              <a:t>Circular rainbow scale of phases</a:t>
            </a:r>
            <a:endParaRPr lang="en-GB" altLang="cs-CZ" sz="2000">
              <a:latin typeface="Calibri" panose="020F0502020204030204" pitchFamily="34" charset="0"/>
            </a:endParaRPr>
          </a:p>
        </p:txBody>
      </p:sp>
      <p:pic>
        <p:nvPicPr>
          <p:cNvPr id="66572" name="Picture 24">
            <a:extLst>
              <a:ext uri="{FF2B5EF4-FFF2-40B4-BE49-F238E27FC236}">
                <a16:creationId xmlns:a16="http://schemas.microsoft.com/office/drawing/2014/main" id="{632B0ED2-570F-AD45-BACC-915ACFFFF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4267200"/>
            <a:ext cx="4746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Text Box 14">
            <a:extLst>
              <a:ext uri="{FF2B5EF4-FFF2-40B4-BE49-F238E27FC236}">
                <a16:creationId xmlns:a16="http://schemas.microsoft.com/office/drawing/2014/main" id="{D1C7461F-38A4-7A4B-A065-82068BAE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30576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 sz="2000">
                <a:latin typeface="Calibri" panose="020F0502020204030204" pitchFamily="34" charset="0"/>
              </a:rPr>
              <a:t>Linear intensity scale of amplitude size</a:t>
            </a:r>
            <a:endParaRPr lang="en-GB" altLang="cs-CZ" sz="2000">
              <a:latin typeface="Calibri" panose="020F0502020204030204" pitchFamily="34" charset="0"/>
            </a:endParaRPr>
          </a:p>
        </p:txBody>
      </p:sp>
      <p:sp>
        <p:nvSpPr>
          <p:cNvPr id="66574" name="Text Box 20">
            <a:extLst>
              <a:ext uri="{FF2B5EF4-FFF2-40B4-BE49-F238E27FC236}">
                <a16:creationId xmlns:a16="http://schemas.microsoft.com/office/drawing/2014/main" id="{ABDBD87B-F03E-6D4A-9182-18124DCA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743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cat</a:t>
            </a:r>
            <a:endParaRPr lang="en-GB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1">
            <a:extLst>
              <a:ext uri="{FF2B5EF4-FFF2-40B4-BE49-F238E27FC236}">
                <a16:creationId xmlns:a16="http://schemas.microsoft.com/office/drawing/2014/main" id="{3654465A-BD95-C645-9AD4-0D1B66F7F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 descr="piccat">
            <a:extLst>
              <a:ext uri="{FF2B5EF4-FFF2-40B4-BE49-F238E27FC236}">
                <a16:creationId xmlns:a16="http://schemas.microsoft.com/office/drawing/2014/main" id="{83758D2A-6820-5041-8237-46D42B82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048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7" descr="picmanx">
            <a:extLst>
              <a:ext uri="{FF2B5EF4-FFF2-40B4-BE49-F238E27FC236}">
                <a16:creationId xmlns:a16="http://schemas.microsoft.com/office/drawing/2014/main" id="{9ACD87A3-3E9C-A145-A06F-7FC6DEE3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4290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0">
            <a:extLst>
              <a:ext uri="{FF2B5EF4-FFF2-40B4-BE49-F238E27FC236}">
                <a16:creationId xmlns:a16="http://schemas.microsoft.com/office/drawing/2014/main" id="{2332DE89-3EF2-DB46-8D71-E4D1E06B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1"/>
            <a:ext cx="281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Observed amplitudes Phases unknown!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8613" name="Text Box 11">
            <a:extLst>
              <a:ext uri="{FF2B5EF4-FFF2-40B4-BE49-F238E27FC236}">
                <a16:creationId xmlns:a16="http://schemas.microsoft.com/office/drawing/2014/main" id="{B5F2781E-D2B9-E543-B13E-C3C15690A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"/>
            <a:ext cx="2895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lv-LV" altLang="cs-CZ" b="1">
                <a:latin typeface="Calibri" panose="020F0502020204030204" pitchFamily="34" charset="0"/>
              </a:rPr>
              <a:t>Unknown structure,</a:t>
            </a:r>
          </a:p>
          <a:p>
            <a:pPr algn="ctr" eaLnBrk="1" hangingPunct="1"/>
            <a:r>
              <a:rPr lang="lv-LV" altLang="cs-CZ" b="1">
                <a:latin typeface="Calibri" panose="020F0502020204030204" pitchFamily="34" charset="0"/>
              </a:rPr>
              <a:t>unknown orientation</a:t>
            </a:r>
            <a:endParaRPr lang="en-GB" altLang="cs-CZ" b="1">
              <a:latin typeface="Calibri" panose="020F0502020204030204" pitchFamily="34" charset="0"/>
            </a:endParaRPr>
          </a:p>
        </p:txBody>
      </p:sp>
      <p:sp>
        <p:nvSpPr>
          <p:cNvPr id="68614" name="Text Box 12">
            <a:extLst>
              <a:ext uri="{FF2B5EF4-FFF2-40B4-BE49-F238E27FC236}">
                <a16:creationId xmlns:a16="http://schemas.microsoft.com/office/drawing/2014/main" id="{AD3A1CB0-2064-EB4E-9833-A27D7EF6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29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Known structure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8615" name="Text Box 13">
            <a:extLst>
              <a:ext uri="{FF2B5EF4-FFF2-40B4-BE49-F238E27FC236}">
                <a16:creationId xmlns:a16="http://schemas.microsoft.com/office/drawing/2014/main" id="{6BEA84CE-512B-F447-B334-DA8E060F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81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/>
          </a:p>
        </p:txBody>
      </p:sp>
      <p:pic>
        <p:nvPicPr>
          <p:cNvPr id="68616" name="Picture 16">
            <a:extLst>
              <a:ext uri="{FF2B5EF4-FFF2-40B4-BE49-F238E27FC236}">
                <a16:creationId xmlns:a16="http://schemas.microsoft.com/office/drawing/2014/main" id="{7018A8E0-513F-944D-9414-8ECBE814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572000"/>
            <a:ext cx="6254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20">
            <a:extLst>
              <a:ext uri="{FF2B5EF4-FFF2-40B4-BE49-F238E27FC236}">
                <a16:creationId xmlns:a16="http://schemas.microsoft.com/office/drawing/2014/main" id="{FB91C8C5-7A86-374E-AFBA-08F66452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743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cat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8618" name="Text Box 21">
            <a:extLst>
              <a:ext uri="{FF2B5EF4-FFF2-40B4-BE49-F238E27FC236}">
                <a16:creationId xmlns:a16="http://schemas.microsoft.com/office/drawing/2014/main" id="{C53F86FA-45B4-A443-80CD-B5587137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Cat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8619" name="Text Box 25">
            <a:extLst>
              <a:ext uri="{FF2B5EF4-FFF2-40B4-BE49-F238E27FC236}">
                <a16:creationId xmlns:a16="http://schemas.microsoft.com/office/drawing/2014/main" id="{ABE82D28-DDDF-DB42-A6B3-6A38A50E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181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transform</a:t>
            </a:r>
            <a:endParaRPr lang="en-GB" altLang="cs-CZ">
              <a:latin typeface="Calibri" panose="020F0502020204030204" pitchFamily="34" charset="0"/>
            </a:endParaRPr>
          </a:p>
        </p:txBody>
      </p:sp>
      <p:pic>
        <p:nvPicPr>
          <p:cNvPr id="68620" name="Picture 5">
            <a:extLst>
              <a:ext uri="{FF2B5EF4-FFF2-40B4-BE49-F238E27FC236}">
                <a16:creationId xmlns:a16="http://schemas.microsoft.com/office/drawing/2014/main" id="{4CE1E0BC-50A1-3146-A469-8935DF13B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3284"/>
          <a:stretch>
            <a:fillRect/>
          </a:stretch>
        </p:blipFill>
        <p:spPr bwMode="auto">
          <a:xfrm>
            <a:off x="5080000" y="1295400"/>
            <a:ext cx="185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1" name="Text Box 10">
            <a:extLst>
              <a:ext uri="{FF2B5EF4-FFF2-40B4-BE49-F238E27FC236}">
                <a16:creationId xmlns:a16="http://schemas.microsoft.com/office/drawing/2014/main" id="{A51C68A2-3908-5542-BF7F-1C77C6875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5138"/>
            <a:ext cx="213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Diffraction experiment</a:t>
            </a:r>
            <a:endParaRPr lang="en-GB" altLang="cs-CZ">
              <a:latin typeface="Calibri" panose="020F0502020204030204" pitchFamily="34" charset="0"/>
            </a:endParaRPr>
          </a:p>
        </p:txBody>
      </p:sp>
      <p:pic>
        <p:nvPicPr>
          <p:cNvPr id="68622" name="Picture 7" descr="picmanx">
            <a:extLst>
              <a:ext uri="{FF2B5EF4-FFF2-40B4-BE49-F238E27FC236}">
                <a16:creationId xmlns:a16="http://schemas.microsoft.com/office/drawing/2014/main" id="{EBC3EA52-40E6-6F48-A1B7-9C1D3732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20668" r="22498" b="22498"/>
          <a:stretch>
            <a:fillRect/>
          </a:stretch>
        </p:blipFill>
        <p:spPr bwMode="auto">
          <a:xfrm rot="-5400000">
            <a:off x="2619375" y="4129088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3" name="Text Box 22">
            <a:extLst>
              <a:ext uri="{FF2B5EF4-FFF2-40B4-BE49-F238E27FC236}">
                <a16:creationId xmlns:a16="http://schemas.microsoft.com/office/drawing/2014/main" id="{18400119-8BBA-8844-BF40-5592A7EE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91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Manx cat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8624" name="Text Box 23">
            <a:extLst>
              <a:ext uri="{FF2B5EF4-FFF2-40B4-BE49-F238E27FC236}">
                <a16:creationId xmlns:a16="http://schemas.microsoft.com/office/drawing/2014/main" id="{5BEEDA27-1E6A-7C4A-95F2-5238508E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324601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 b="1">
                <a:solidFill>
                  <a:srgbClr val="FF0000"/>
                </a:solidFill>
                <a:latin typeface="Calibri" panose="020F0502020204030204" pitchFamily="34" charset="0"/>
              </a:rPr>
              <a:t>Wrong orientation!</a:t>
            </a:r>
            <a:endParaRPr lang="en-GB" altLang="cs-CZ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8625" name="Picture 28">
            <a:extLst>
              <a:ext uri="{FF2B5EF4-FFF2-40B4-BE49-F238E27FC236}">
                <a16:creationId xmlns:a16="http://schemas.microsoft.com/office/drawing/2014/main" id="{1492920E-568B-F340-BC69-2C53B5F7A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297180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6" name="Text Box 14">
            <a:extLst>
              <a:ext uri="{FF2B5EF4-FFF2-40B4-BE49-F238E27FC236}">
                <a16:creationId xmlns:a16="http://schemas.microsoft.com/office/drawing/2014/main" id="{33C39220-4D50-7748-ABCC-FE7B6CD95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29001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Calculated amplitudes and phases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8627" name="Text Box 23">
            <a:extLst>
              <a:ext uri="{FF2B5EF4-FFF2-40B4-BE49-F238E27FC236}">
                <a16:creationId xmlns:a16="http://schemas.microsoft.com/office/drawing/2014/main" id="{257117AA-D4B4-5B45-96A3-78AD7E1F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79120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FT of Manx cat</a:t>
            </a:r>
            <a:endParaRPr lang="en-GB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6">
            <a:extLst>
              <a:ext uri="{FF2B5EF4-FFF2-40B4-BE49-F238E27FC236}">
                <a16:creationId xmlns:a16="http://schemas.microsoft.com/office/drawing/2014/main" id="{6939A002-12C5-8445-8987-F6B1DE287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5">
            <a:extLst>
              <a:ext uri="{FF2B5EF4-FFF2-40B4-BE49-F238E27FC236}">
                <a16:creationId xmlns:a16="http://schemas.microsoft.com/office/drawing/2014/main" id="{6CBBA9B4-4697-0C47-93E7-BD6B4021D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4">
            <a:extLst>
              <a:ext uri="{FF2B5EF4-FFF2-40B4-BE49-F238E27FC236}">
                <a16:creationId xmlns:a16="http://schemas.microsoft.com/office/drawing/2014/main" id="{26B37EA7-E228-F74D-A164-208B89DF0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7" descr="picmanx">
            <a:extLst>
              <a:ext uri="{FF2B5EF4-FFF2-40B4-BE49-F238E27FC236}">
                <a16:creationId xmlns:a16="http://schemas.microsoft.com/office/drawing/2014/main" id="{93048D52-FD59-0545-80C3-B50F4CF0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286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10">
            <a:extLst>
              <a:ext uri="{FF2B5EF4-FFF2-40B4-BE49-F238E27FC236}">
                <a16:creationId xmlns:a16="http://schemas.microsoft.com/office/drawing/2014/main" id="{4B315B8D-7901-7043-B43E-2E98E31A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1"/>
            <a:ext cx="281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Observed amplitudes Phases unknown!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9638" name="Text Box 12">
            <a:extLst>
              <a:ext uri="{FF2B5EF4-FFF2-40B4-BE49-F238E27FC236}">
                <a16:creationId xmlns:a16="http://schemas.microsoft.com/office/drawing/2014/main" id="{2CFCF66E-E43F-DF45-8685-C86CE623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Known structure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9639" name="Text Box 13">
            <a:extLst>
              <a:ext uri="{FF2B5EF4-FFF2-40B4-BE49-F238E27FC236}">
                <a16:creationId xmlns:a16="http://schemas.microsoft.com/office/drawing/2014/main" id="{F80EB419-2590-E343-9A28-B79B51B6C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81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/>
          </a:p>
        </p:txBody>
      </p:sp>
      <p:sp>
        <p:nvSpPr>
          <p:cNvPr id="69640" name="Text Box 20">
            <a:extLst>
              <a:ext uri="{FF2B5EF4-FFF2-40B4-BE49-F238E27FC236}">
                <a16:creationId xmlns:a16="http://schemas.microsoft.com/office/drawing/2014/main" id="{61A99C0E-76FC-0B46-AC41-ECF6FFE5F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743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cat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9641" name="Text Box 25">
            <a:extLst>
              <a:ext uri="{FF2B5EF4-FFF2-40B4-BE49-F238E27FC236}">
                <a16:creationId xmlns:a16="http://schemas.microsoft.com/office/drawing/2014/main" id="{8EA6E2D3-630C-4E4E-8A2A-4F14C2F1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transform,</a:t>
            </a:r>
          </a:p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try different orientations</a:t>
            </a:r>
            <a:endParaRPr lang="en-GB" altLang="cs-CZ">
              <a:latin typeface="Calibri" panose="020F0502020204030204" pitchFamily="34" charset="0"/>
            </a:endParaRPr>
          </a:p>
        </p:txBody>
      </p:sp>
      <p:pic>
        <p:nvPicPr>
          <p:cNvPr id="69642" name="Picture 7" descr="picmanx">
            <a:extLst>
              <a:ext uri="{FF2B5EF4-FFF2-40B4-BE49-F238E27FC236}">
                <a16:creationId xmlns:a16="http://schemas.microsoft.com/office/drawing/2014/main" id="{1E36551F-ABD6-0A4C-956F-B0F33461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20668" r="22498" b="22498"/>
          <a:stretch>
            <a:fillRect/>
          </a:stretch>
        </p:blipFill>
        <p:spPr bwMode="auto">
          <a:xfrm rot="-5400000">
            <a:off x="2619375" y="928688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 Box 22">
            <a:extLst>
              <a:ext uri="{FF2B5EF4-FFF2-40B4-BE49-F238E27FC236}">
                <a16:creationId xmlns:a16="http://schemas.microsoft.com/office/drawing/2014/main" id="{4ADB0106-794F-C541-A7FD-FBCDD14C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Manx cat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9644" name="Text Box 23">
            <a:extLst>
              <a:ext uri="{FF2B5EF4-FFF2-40B4-BE49-F238E27FC236}">
                <a16:creationId xmlns:a16="http://schemas.microsoft.com/office/drawing/2014/main" id="{2EFA44F7-2A8E-7C4A-949E-BB50A24D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324601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 b="1">
                <a:solidFill>
                  <a:srgbClr val="FF0000"/>
                </a:solidFill>
                <a:latin typeface="Calibri" panose="020F0502020204030204" pitchFamily="34" charset="0"/>
              </a:rPr>
              <a:t>Wrong orientation!</a:t>
            </a:r>
            <a:endParaRPr lang="en-GB" altLang="cs-CZ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9645" name="Text Box 14">
            <a:extLst>
              <a:ext uri="{FF2B5EF4-FFF2-40B4-BE49-F238E27FC236}">
                <a16:creationId xmlns:a16="http://schemas.microsoft.com/office/drawing/2014/main" id="{1631527E-8F7B-B54E-99F1-3FFDD2D5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429001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Calculated amplitudes and phases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69646" name="Text Box 23">
            <a:extLst>
              <a:ext uri="{FF2B5EF4-FFF2-40B4-BE49-F238E27FC236}">
                <a16:creationId xmlns:a16="http://schemas.microsoft.com/office/drawing/2014/main" id="{06120B44-B2AF-6D4D-BA2D-D04E9A67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79120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FT of Manx cat</a:t>
            </a:r>
            <a:endParaRPr lang="en-GB" altLang="cs-CZ">
              <a:latin typeface="Calibri" panose="020F0502020204030204" pitchFamily="34" charset="0"/>
            </a:endParaRPr>
          </a:p>
        </p:txBody>
      </p:sp>
      <p:pic>
        <p:nvPicPr>
          <p:cNvPr id="69647" name="Picture 7" descr="picmanx">
            <a:extLst>
              <a:ext uri="{FF2B5EF4-FFF2-40B4-BE49-F238E27FC236}">
                <a16:creationId xmlns:a16="http://schemas.microsoft.com/office/drawing/2014/main" id="{08BEF0B8-DDB4-224A-92B5-82F731DF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8753" r="40582" b="40581"/>
          <a:stretch>
            <a:fillRect/>
          </a:stretch>
        </p:blipFill>
        <p:spPr bwMode="auto">
          <a:xfrm rot="-5400000">
            <a:off x="3238500" y="61341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7" descr="picmanx">
            <a:extLst>
              <a:ext uri="{FF2B5EF4-FFF2-40B4-BE49-F238E27FC236}">
                <a16:creationId xmlns:a16="http://schemas.microsoft.com/office/drawing/2014/main" id="{D675F0C3-1646-4342-8DF9-E0E87E87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8753" r="40582" b="40581"/>
          <a:stretch>
            <a:fillRect/>
          </a:stretch>
        </p:blipFill>
        <p:spPr bwMode="auto">
          <a:xfrm rot="-197338">
            <a:off x="1909763" y="5554663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Picture 7" descr="picmanx">
            <a:extLst>
              <a:ext uri="{FF2B5EF4-FFF2-40B4-BE49-F238E27FC236}">
                <a16:creationId xmlns:a16="http://schemas.microsoft.com/office/drawing/2014/main" id="{6A9917B2-D0D8-6C4F-BA7C-98246E7A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8753" r="40582" b="40581"/>
          <a:stretch>
            <a:fillRect/>
          </a:stretch>
        </p:blipFill>
        <p:spPr bwMode="auto">
          <a:xfrm rot="2327859">
            <a:off x="3255963" y="4443413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0" name="Picture 7" descr="picmanx">
            <a:extLst>
              <a:ext uri="{FF2B5EF4-FFF2-40B4-BE49-F238E27FC236}">
                <a16:creationId xmlns:a16="http://schemas.microsoft.com/office/drawing/2014/main" id="{059E19A5-121D-4346-AB73-9824D991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8753" r="40582" b="40581"/>
          <a:stretch>
            <a:fillRect/>
          </a:stretch>
        </p:blipFill>
        <p:spPr bwMode="auto">
          <a:xfrm rot="7992423">
            <a:off x="2652713" y="5737225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1" name="Picture 7" descr="picmanx">
            <a:extLst>
              <a:ext uri="{FF2B5EF4-FFF2-40B4-BE49-F238E27FC236}">
                <a16:creationId xmlns:a16="http://schemas.microsoft.com/office/drawing/2014/main" id="{CE329DC5-531A-244E-846A-D83C5BA7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8753" r="40582" b="40581"/>
          <a:stretch>
            <a:fillRect/>
          </a:stretch>
        </p:blipFill>
        <p:spPr bwMode="auto">
          <a:xfrm rot="4165466">
            <a:off x="3160713" y="5157788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2" name="Picture 7" descr="picmanx">
            <a:extLst>
              <a:ext uri="{FF2B5EF4-FFF2-40B4-BE49-F238E27FC236}">
                <a16:creationId xmlns:a16="http://schemas.microsoft.com/office/drawing/2014/main" id="{20E6FB32-ADFB-B44D-9E6A-AC833CC4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8753" r="40582" b="40581"/>
          <a:stretch>
            <a:fillRect/>
          </a:stretch>
        </p:blipFill>
        <p:spPr bwMode="auto">
          <a:xfrm rot="-8295182">
            <a:off x="2649538" y="4367213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3" name="Picture 7" descr="picmanx">
            <a:extLst>
              <a:ext uri="{FF2B5EF4-FFF2-40B4-BE49-F238E27FC236}">
                <a16:creationId xmlns:a16="http://schemas.microsoft.com/office/drawing/2014/main" id="{2C336431-8C78-FC49-8F86-F83C799E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5" t="38753" r="40582" b="40581"/>
          <a:stretch>
            <a:fillRect/>
          </a:stretch>
        </p:blipFill>
        <p:spPr bwMode="auto">
          <a:xfrm rot="-3166536">
            <a:off x="1814513" y="4511675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BA585E-ADF1-EC49-964B-22515A9A54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0" y="4953000"/>
            <a:ext cx="4533900" cy="1447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32974D2-A400-A34A-A7DF-8E89749774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86000" y="4876800"/>
            <a:ext cx="3124200" cy="990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 descr="piccatmanx3">
            <a:extLst>
              <a:ext uri="{FF2B5EF4-FFF2-40B4-BE49-F238E27FC236}">
                <a16:creationId xmlns:a16="http://schemas.microsoft.com/office/drawing/2014/main" id="{002CAD93-DA2D-8E46-9FCA-7DBC084A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384426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5" descr="piccatmanx3fft">
            <a:extLst>
              <a:ext uri="{FF2B5EF4-FFF2-40B4-BE49-F238E27FC236}">
                <a16:creationId xmlns:a16="http://schemas.microsoft.com/office/drawing/2014/main" id="{B91FA5F2-8415-CC45-BE1B-4A48D7D0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4384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14">
            <a:extLst>
              <a:ext uri="{FF2B5EF4-FFF2-40B4-BE49-F238E27FC236}">
                <a16:creationId xmlns:a16="http://schemas.microsoft.com/office/drawing/2014/main" id="{833BF926-917B-7046-AEBC-22BF41C4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04826"/>
            <a:ext cx="731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 sz="4000">
                <a:latin typeface="Calibri" panose="020F0502020204030204" pitchFamily="34" charset="0"/>
              </a:rPr>
              <a:t>Observed </a:t>
            </a:r>
            <a:r>
              <a:rPr lang="lv-LV" altLang="cs-CZ" sz="4000" b="1">
                <a:latin typeface="Calibri" panose="020F0502020204030204" pitchFamily="34" charset="0"/>
              </a:rPr>
              <a:t>a</a:t>
            </a:r>
            <a:r>
              <a:rPr lang="lv-LV" altLang="cs-CZ" sz="4000" b="1">
                <a:solidFill>
                  <a:srgbClr val="262626"/>
                </a:solidFill>
                <a:latin typeface="Calibri" panose="020F0502020204030204" pitchFamily="34" charset="0"/>
              </a:rPr>
              <a:t>mp</a:t>
            </a:r>
            <a:r>
              <a:rPr lang="lv-LV" altLang="cs-CZ" sz="4000" b="1">
                <a:solidFill>
                  <a:srgbClr val="404040"/>
                </a:solidFill>
                <a:latin typeface="Calibri" panose="020F0502020204030204" pitchFamily="34" charset="0"/>
              </a:rPr>
              <a:t>li</a:t>
            </a:r>
            <a:r>
              <a:rPr lang="lv-LV" altLang="cs-CZ" sz="4000" b="1">
                <a:solidFill>
                  <a:srgbClr val="595959"/>
                </a:solidFill>
                <a:latin typeface="Calibri" panose="020F0502020204030204" pitchFamily="34" charset="0"/>
              </a:rPr>
              <a:t>tud</a:t>
            </a:r>
            <a:r>
              <a:rPr lang="lv-LV" altLang="cs-CZ" sz="4000" b="1">
                <a:solidFill>
                  <a:srgbClr val="7F7F7F"/>
                </a:solidFill>
                <a:latin typeface="Calibri" panose="020F0502020204030204" pitchFamily="34" charset="0"/>
              </a:rPr>
              <a:t>es</a:t>
            </a:r>
            <a:r>
              <a:rPr lang="lv-LV" altLang="cs-CZ" sz="4000">
                <a:latin typeface="Calibri" panose="020F0502020204030204" pitchFamily="34" charset="0"/>
              </a:rPr>
              <a:t> (tailed cat), calculated </a:t>
            </a:r>
            <a:r>
              <a:rPr lang="lv-LV" altLang="cs-CZ" sz="4000" b="1">
                <a:solidFill>
                  <a:srgbClr val="660066"/>
                </a:solidFill>
                <a:latin typeface="Calibri" panose="020F0502020204030204" pitchFamily="34" charset="0"/>
              </a:rPr>
              <a:t>p</a:t>
            </a:r>
            <a:r>
              <a:rPr lang="lv-LV" altLang="cs-CZ" sz="4000" b="1">
                <a:solidFill>
                  <a:srgbClr val="0000FF"/>
                </a:solidFill>
                <a:latin typeface="Calibri" panose="020F0502020204030204" pitchFamily="34" charset="0"/>
              </a:rPr>
              <a:t>h</a:t>
            </a:r>
            <a:r>
              <a:rPr lang="lv-LV" altLang="cs-CZ" sz="4000" b="1">
                <a:solidFill>
                  <a:srgbClr val="008000"/>
                </a:solidFill>
                <a:latin typeface="Calibri" panose="020F0502020204030204" pitchFamily="34" charset="0"/>
              </a:rPr>
              <a:t>a</a:t>
            </a:r>
            <a:r>
              <a:rPr lang="lv-LV" altLang="cs-CZ" sz="4000" b="1">
                <a:solidFill>
                  <a:srgbClr val="FFFF00"/>
                </a:solidFill>
                <a:latin typeface="Calibri" panose="020F0502020204030204" pitchFamily="34" charset="0"/>
              </a:rPr>
              <a:t>s</a:t>
            </a:r>
            <a:r>
              <a:rPr lang="lv-LV" altLang="cs-CZ" sz="4000" b="1">
                <a:solidFill>
                  <a:srgbClr val="FF6600"/>
                </a:solidFill>
                <a:latin typeface="Calibri" panose="020F0502020204030204" pitchFamily="34" charset="0"/>
              </a:rPr>
              <a:t>e</a:t>
            </a:r>
            <a:r>
              <a:rPr lang="lv-LV" altLang="cs-CZ" sz="4000" b="1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lv-LV" altLang="cs-CZ" sz="4000">
                <a:latin typeface="Calibri" panose="020F0502020204030204" pitchFamily="34" charset="0"/>
              </a:rPr>
              <a:t> (Manx cat)</a:t>
            </a:r>
            <a:endParaRPr lang="en-GB" altLang="cs-CZ" sz="4000">
              <a:latin typeface="Calibri" panose="020F0502020204030204" pitchFamily="34" charset="0"/>
            </a:endParaRPr>
          </a:p>
        </p:txBody>
      </p:sp>
      <p:pic>
        <p:nvPicPr>
          <p:cNvPr id="70660" name="Picture 15">
            <a:extLst>
              <a:ext uri="{FF2B5EF4-FFF2-40B4-BE49-F238E27FC236}">
                <a16:creationId xmlns:a16="http://schemas.microsoft.com/office/drawing/2014/main" id="{E4FA64F8-606D-1649-A94D-3228250B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971800"/>
            <a:ext cx="893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16">
            <a:extLst>
              <a:ext uri="{FF2B5EF4-FFF2-40B4-BE49-F238E27FC236}">
                <a16:creationId xmlns:a16="http://schemas.microsoft.com/office/drawing/2014/main" id="{79094A94-3A32-B941-815B-42052672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86740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Even the tail becomes visible!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70662" name="Text Box 25">
            <a:extLst>
              <a:ext uri="{FF2B5EF4-FFF2-40B4-BE49-F238E27FC236}">
                <a16:creationId xmlns:a16="http://schemas.microsoft.com/office/drawing/2014/main" id="{7A06C52B-4878-9E4E-BBC9-6A3B98E7C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Inverted Fourier transform</a:t>
            </a:r>
            <a:endParaRPr lang="en-GB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picduck">
            <a:extLst>
              <a:ext uri="{FF2B5EF4-FFF2-40B4-BE49-F238E27FC236}">
                <a16:creationId xmlns:a16="http://schemas.microsoft.com/office/drawing/2014/main" id="{B90EDF97-6677-CA49-A9FD-6FC99E93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620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4" descr="picduckfft">
            <a:extLst>
              <a:ext uri="{FF2B5EF4-FFF2-40B4-BE49-F238E27FC236}">
                <a16:creationId xmlns:a16="http://schemas.microsoft.com/office/drawing/2014/main" id="{FBD60FD2-BF88-804F-BC5A-DC82D94B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762001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 descr="piccatduckfft">
            <a:extLst>
              <a:ext uri="{FF2B5EF4-FFF2-40B4-BE49-F238E27FC236}">
                <a16:creationId xmlns:a16="http://schemas.microsoft.com/office/drawing/2014/main" id="{BA18DE64-DE8A-E14F-9E63-9C67761E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32226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6" descr="piccatduck">
            <a:extLst>
              <a:ext uri="{FF2B5EF4-FFF2-40B4-BE49-F238E27FC236}">
                <a16:creationId xmlns:a16="http://schemas.microsoft.com/office/drawing/2014/main" id="{0ED7CED8-90D2-474B-A4CE-99389CB8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832226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">
            <a:extLst>
              <a:ext uri="{FF2B5EF4-FFF2-40B4-BE49-F238E27FC236}">
                <a16:creationId xmlns:a16="http://schemas.microsoft.com/office/drawing/2014/main" id="{AB24BBFA-655A-9546-9188-5C335227F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94138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Duck amplitudes + cat phases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71686" name="Text Box 8">
            <a:extLst>
              <a:ext uri="{FF2B5EF4-FFF2-40B4-BE49-F238E27FC236}">
                <a16:creationId xmlns:a16="http://schemas.microsoft.com/office/drawing/2014/main" id="{9AAAEC90-A3FF-AB4B-94D9-EEE27073C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62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Duck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71687" name="Text Box 9">
            <a:extLst>
              <a:ext uri="{FF2B5EF4-FFF2-40B4-BE49-F238E27FC236}">
                <a16:creationId xmlns:a16="http://schemas.microsoft.com/office/drawing/2014/main" id="{0F25AB0B-75A5-274A-984B-7B796C78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762001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transform of duck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71688" name="Text Box 10">
            <a:extLst>
              <a:ext uri="{FF2B5EF4-FFF2-40B4-BE49-F238E27FC236}">
                <a16:creationId xmlns:a16="http://schemas.microsoft.com/office/drawing/2014/main" id="{20A12F0D-58B9-EB46-BB94-12230FFD6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886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Looks like a cat!!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71689" name="Text Box 11">
            <a:extLst>
              <a:ext uri="{FF2B5EF4-FFF2-40B4-BE49-F238E27FC236}">
                <a16:creationId xmlns:a16="http://schemas.microsoft.com/office/drawing/2014/main" id="{F65E6025-E1AA-1B4F-B729-BEAA7F129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-2222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 sz="4000">
                <a:latin typeface="Calibri" panose="020F0502020204030204" pitchFamily="34" charset="0"/>
              </a:rPr>
              <a:t>Model Bias</a:t>
            </a:r>
            <a:endParaRPr lang="en-GB" altLang="cs-CZ" sz="4000">
              <a:latin typeface="Calibri" panose="020F0502020204030204" pitchFamily="34" charset="0"/>
            </a:endParaRPr>
          </a:p>
        </p:txBody>
      </p:sp>
      <p:pic>
        <p:nvPicPr>
          <p:cNvPr id="71690" name="Picture 12">
            <a:extLst>
              <a:ext uri="{FF2B5EF4-FFF2-40B4-BE49-F238E27FC236}">
                <a16:creationId xmlns:a16="http://schemas.microsoft.com/office/drawing/2014/main" id="{00B87D4E-F110-7B4E-9B20-1545CF0FC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676400"/>
            <a:ext cx="8937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3">
            <a:extLst>
              <a:ext uri="{FF2B5EF4-FFF2-40B4-BE49-F238E27FC236}">
                <a16:creationId xmlns:a16="http://schemas.microsoft.com/office/drawing/2014/main" id="{22496BA9-38BC-C543-9818-B5E13D56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4191000"/>
            <a:ext cx="8937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Text Box 25">
            <a:extLst>
              <a:ext uri="{FF2B5EF4-FFF2-40B4-BE49-F238E27FC236}">
                <a16:creationId xmlns:a16="http://schemas.microsoft.com/office/drawing/2014/main" id="{E77CA2B1-B49C-864A-B688-AC9B5F2A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273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Fourier transform</a:t>
            </a:r>
            <a:endParaRPr lang="en-GB" altLang="cs-CZ">
              <a:latin typeface="Calibri" panose="020F0502020204030204" pitchFamily="34" charset="0"/>
            </a:endParaRPr>
          </a:p>
        </p:txBody>
      </p:sp>
      <p:sp>
        <p:nvSpPr>
          <p:cNvPr id="71693" name="Text Box 25">
            <a:extLst>
              <a:ext uri="{FF2B5EF4-FFF2-40B4-BE49-F238E27FC236}">
                <a16:creationId xmlns:a16="http://schemas.microsoft.com/office/drawing/2014/main" id="{14C56B18-39F2-2B43-B496-7FB0BFE8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864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cs-CZ">
                <a:latin typeface="Calibri" panose="020F0502020204030204" pitchFamily="34" charset="0"/>
              </a:rPr>
              <a:t>Inverted Fourier transform</a:t>
            </a:r>
            <a:endParaRPr lang="en-GB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3">
            <a:extLst>
              <a:ext uri="{FF2B5EF4-FFF2-40B4-BE49-F238E27FC236}">
                <a16:creationId xmlns:a16="http://schemas.microsoft.com/office/drawing/2014/main" id="{AC7FE9F5-6437-2941-8B40-49EABDAE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762000"/>
            <a:ext cx="50482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>
            <a:extLst>
              <a:ext uri="{FF2B5EF4-FFF2-40B4-BE49-F238E27FC236}">
                <a16:creationId xmlns:a16="http://schemas.microsoft.com/office/drawing/2014/main" id="{84B29251-09FD-A14A-812B-9F58B37B9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/>
          <a:lstStyle/>
          <a:p>
            <a:pPr eaLnBrk="1" hangingPunct="1"/>
            <a:r>
              <a:rPr lang="lv-LV" altLang="cs-CZ">
                <a:ea typeface="ＭＳ Ｐゴシック" panose="020B0600070205080204" pitchFamily="34" charset="-128"/>
              </a:rPr>
              <a:t>Model building &amp; resolution</a:t>
            </a:r>
            <a:endParaRPr lang="en-GB" altLang="cs-CZ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19" y="1"/>
            <a:ext cx="7083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Phase improvement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085231"/>
            <a:ext cx="84201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9601" y="1184467"/>
            <a:ext cx="321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to use:</a:t>
            </a:r>
          </a:p>
        </p:txBody>
      </p:sp>
    </p:spTree>
    <p:extLst>
      <p:ext uri="{BB962C8B-B14F-4D97-AF65-F5344CB8AC3E}">
        <p14:creationId xmlns:p14="http://schemas.microsoft.com/office/powerpoint/2010/main" val="3679935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692" y="181440"/>
            <a:ext cx="876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Refinement of the Model Structure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201" y="2636344"/>
            <a:ext cx="3530600" cy="115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9923" y="5560455"/>
            <a:ext cx="734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 to measurement ratio – x, y, z, B (anisotropic B-&gt; 8 parameters)</a:t>
            </a:r>
          </a:p>
          <a:p>
            <a:r>
              <a:rPr lang="en-US" dirty="0"/>
              <a:t> - other data than |Fobs|:	stereochemical data (bond lengths and angles)</a:t>
            </a:r>
          </a:p>
          <a:p>
            <a:r>
              <a:rPr lang="en-US" dirty="0"/>
              <a:t>						solvent flattening</a:t>
            </a:r>
          </a:p>
          <a:p>
            <a:r>
              <a:rPr lang="en-US" dirty="0"/>
              <a:t>						NCS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C992B11-37DB-5446-9178-616F19A5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10426"/>
          <a:stretch>
            <a:fillRect/>
          </a:stretch>
        </p:blipFill>
        <p:spPr bwMode="auto">
          <a:xfrm>
            <a:off x="1809923" y="1733862"/>
            <a:ext cx="4548057" cy="26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2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03" y="1804020"/>
            <a:ext cx="83693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970" y="259200"/>
            <a:ext cx="659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Constrains x Restrains</a:t>
            </a:r>
          </a:p>
        </p:txBody>
      </p:sp>
    </p:spTree>
    <p:extLst>
      <p:ext uri="{BB962C8B-B14F-4D97-AF65-F5344CB8AC3E}">
        <p14:creationId xmlns:p14="http://schemas.microsoft.com/office/powerpoint/2010/main" val="1977444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B9DDABDD-B8A9-814B-9C13-ACD12C06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lv-LV" altLang="cs-CZ" sz="4400">
                <a:latin typeface="Calibri" panose="020F0502020204030204" pitchFamily="34" charset="0"/>
              </a:rPr>
              <a:t>R-factor, R</a:t>
            </a:r>
            <a:r>
              <a:rPr lang="lv-LV" altLang="cs-CZ" sz="4400" baseline="-25000">
                <a:latin typeface="Calibri" panose="020F0502020204030204" pitchFamily="34" charset="0"/>
              </a:rPr>
              <a:t>free</a:t>
            </a:r>
            <a:r>
              <a:rPr lang="lv-LV" altLang="cs-CZ" sz="4400">
                <a:latin typeface="Calibri" panose="020F0502020204030204" pitchFamily="34" charset="0"/>
              </a:rPr>
              <a:t>factor</a:t>
            </a:r>
            <a:endParaRPr lang="en-GB" altLang="cs-CZ" sz="4400">
              <a:latin typeface="Calibri" panose="020F0502020204030204" pitchFamily="34" charset="0"/>
            </a:endParaRPr>
          </a:p>
        </p:txBody>
      </p:sp>
      <p:pic>
        <p:nvPicPr>
          <p:cNvPr id="79874" name="Picture 1028">
            <a:extLst>
              <a:ext uri="{FF2B5EF4-FFF2-40B4-BE49-F238E27FC236}">
                <a16:creationId xmlns:a16="http://schemas.microsoft.com/office/drawing/2014/main" id="{16FF7EE3-C666-524C-8BFB-45749057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87476"/>
            <a:ext cx="41386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1030">
            <a:extLst>
              <a:ext uri="{FF2B5EF4-FFF2-40B4-BE49-F238E27FC236}">
                <a16:creationId xmlns:a16="http://schemas.microsoft.com/office/drawing/2014/main" id="{619B726A-3F75-834C-951A-C30A1BF1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371600"/>
            <a:ext cx="40751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9">
            <a:extLst>
              <a:ext uri="{FF2B5EF4-FFF2-40B4-BE49-F238E27FC236}">
                <a16:creationId xmlns:a16="http://schemas.microsoft.com/office/drawing/2014/main" id="{2871A5D5-C44A-9544-8834-694C87195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105400"/>
            <a:ext cx="4279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10">
            <a:extLst>
              <a:ext uri="{FF2B5EF4-FFF2-40B4-BE49-F238E27FC236}">
                <a16:creationId xmlns:a16="http://schemas.microsoft.com/office/drawing/2014/main" id="{7A6B0302-0A74-D44E-B391-F368541EF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3708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59E342-17D2-B841-AB55-93F4821065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3960814"/>
            <a:ext cx="82296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F159C2-1F97-EF44-820C-7B3090B906D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29201" y="5486401"/>
            <a:ext cx="22860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0" name="TextBox 17">
            <a:extLst>
              <a:ext uri="{FF2B5EF4-FFF2-40B4-BE49-F238E27FC236}">
                <a16:creationId xmlns:a16="http://schemas.microsoft.com/office/drawing/2014/main" id="{1A9D51AC-F93A-6F49-A47A-ED78542C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1910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3200">
                <a:latin typeface="Calibri" panose="020F0502020204030204" pitchFamily="34" charset="0"/>
              </a:rPr>
              <a:t>R-factor</a:t>
            </a:r>
          </a:p>
        </p:txBody>
      </p:sp>
      <p:sp>
        <p:nvSpPr>
          <p:cNvPr id="79881" name="TextBox 18">
            <a:extLst>
              <a:ext uri="{FF2B5EF4-FFF2-40B4-BE49-F238E27FC236}">
                <a16:creationId xmlns:a16="http://schemas.microsoft.com/office/drawing/2014/main" id="{0EB44DFD-2E32-CC44-A788-21908F46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3200">
                <a:latin typeface="Calibri" panose="020F0502020204030204" pitchFamily="34" charset="0"/>
              </a:rPr>
              <a:t>R</a:t>
            </a:r>
            <a:r>
              <a:rPr lang="en-US" altLang="cs-CZ" sz="3200" baseline="-25000">
                <a:latin typeface="Calibri" panose="020F0502020204030204" pitchFamily="34" charset="0"/>
              </a:rPr>
              <a:t>free</a:t>
            </a:r>
            <a:r>
              <a:rPr lang="en-US" altLang="cs-CZ" sz="3200">
                <a:latin typeface="Calibri" panose="020F0502020204030204" pitchFamily="34" charset="0"/>
              </a:rPr>
              <a:t> factor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2247"/>
            <a:ext cx="9144000" cy="9367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59DD6C-0290-8C47-A7E5-FD97109FF3AA}"/>
              </a:ext>
            </a:extLst>
          </p:cNvPr>
          <p:cNvGrpSpPr/>
          <p:nvPr/>
        </p:nvGrpSpPr>
        <p:grpSpPr>
          <a:xfrm>
            <a:off x="1489028" y="2707374"/>
            <a:ext cx="9158989" cy="2880259"/>
            <a:chOff x="-119922" y="2707373"/>
            <a:chExt cx="9158989" cy="2880259"/>
          </a:xfrm>
        </p:grpSpPr>
        <p:sp>
          <p:nvSpPr>
            <p:cNvPr id="2" name="TextBox 1"/>
            <p:cNvSpPr txBox="1"/>
            <p:nvPr/>
          </p:nvSpPr>
          <p:spPr>
            <a:xfrm>
              <a:off x="-119922" y="2707373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Patterson function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4868" b="53857"/>
            <a:stretch/>
          </p:blipFill>
          <p:spPr>
            <a:xfrm>
              <a:off x="-83766" y="3442742"/>
              <a:ext cx="9122833" cy="214489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F7A778-9E07-B24C-AF48-F281AB647EDF}"/>
              </a:ext>
            </a:extLst>
          </p:cNvPr>
          <p:cNvSpPr txBox="1"/>
          <p:nvPr/>
        </p:nvSpPr>
        <p:spPr>
          <a:xfrm>
            <a:off x="1545167" y="137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Phase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E1D9BA-EF9F-6545-97BE-1B82674E27A5}"/>
              </a:ext>
            </a:extLst>
          </p:cNvPr>
          <p:cNvSpPr/>
          <p:nvPr/>
        </p:nvSpPr>
        <p:spPr>
          <a:xfrm>
            <a:off x="8239594" y="1453445"/>
            <a:ext cx="893896" cy="41033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4D3A3A-D08C-374C-85C3-013847627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878" y="5752740"/>
            <a:ext cx="66802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>
            <a:extLst>
              <a:ext uri="{FF2B5EF4-FFF2-40B4-BE49-F238E27FC236}">
                <a16:creationId xmlns:a16="http://schemas.microsoft.com/office/drawing/2014/main" id="{572E6500-5411-134B-ADEC-E3690C6E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9525" r="14960" b="36879"/>
          <a:stretch>
            <a:fillRect/>
          </a:stretch>
        </p:blipFill>
        <p:spPr bwMode="auto">
          <a:xfrm>
            <a:off x="1981200" y="1371600"/>
            <a:ext cx="510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>
            <a:extLst>
              <a:ext uri="{FF2B5EF4-FFF2-40B4-BE49-F238E27FC236}">
                <a16:creationId xmlns:a16="http://schemas.microsoft.com/office/drawing/2014/main" id="{A274CE96-4540-484D-9371-A43F6406C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lv-LV" altLang="cs-CZ" sz="4400">
                <a:latin typeface="Calibri" panose="020F0502020204030204" pitchFamily="34" charset="0"/>
              </a:rPr>
              <a:t>Ramachandran plot</a:t>
            </a:r>
            <a:endParaRPr lang="en-GB" altLang="cs-CZ" sz="4400">
              <a:latin typeface="Calibri" panose="020F0502020204030204" pitchFamily="34" charset="0"/>
            </a:endParaRP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238B2481-9B05-4C44-8737-E686094AB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524000"/>
            <a:ext cx="35417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Box 4">
            <a:extLst>
              <a:ext uri="{FF2B5EF4-FFF2-40B4-BE49-F238E27FC236}">
                <a16:creationId xmlns:a16="http://schemas.microsoft.com/office/drawing/2014/main" id="{97D7EC87-EA2C-C243-BBCF-3E0E1DCE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54376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4000">
                <a:latin typeface="Calibri" panose="020F0502020204030204" pitchFamily="34" charset="0"/>
              </a:rPr>
              <a:t>Ψ</a:t>
            </a:r>
          </a:p>
        </p:txBody>
      </p:sp>
      <p:sp>
        <p:nvSpPr>
          <p:cNvPr id="80901" name="TextBox 5">
            <a:extLst>
              <a:ext uri="{FF2B5EF4-FFF2-40B4-BE49-F238E27FC236}">
                <a16:creationId xmlns:a16="http://schemas.microsoft.com/office/drawing/2014/main" id="{768B88D9-A883-7C46-917A-586DBAA3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943601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4000">
                <a:latin typeface="Calibri" panose="020F0502020204030204" pitchFamily="34" charset="0"/>
              </a:rPr>
              <a:t>φ</a:t>
            </a:r>
          </a:p>
        </p:txBody>
      </p:sp>
      <p:sp>
        <p:nvSpPr>
          <p:cNvPr id="80902" name="TextBox 6">
            <a:extLst>
              <a:ext uri="{FF2B5EF4-FFF2-40B4-BE49-F238E27FC236}">
                <a16:creationId xmlns:a16="http://schemas.microsoft.com/office/drawing/2014/main" id="{D51A662C-E8B0-CD43-AE01-FC4EA382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724401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4000">
                <a:latin typeface="Calibri" panose="020F0502020204030204" pitchFamily="34" charset="0"/>
              </a:rPr>
              <a:t>φ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FA34B2-A0D0-ED47-BF1F-50CE97934F8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8763000" y="4038600"/>
            <a:ext cx="1066800" cy="762000"/>
          </a:xfrm>
          <a:prstGeom prst="straightConnector1">
            <a:avLst/>
          </a:prstGeom>
          <a:noFill/>
          <a:ln w="31750">
            <a:solidFill>
              <a:schemeClr val="accent1"/>
            </a:solidFill>
            <a:round/>
            <a:headEnd/>
            <a:tailEnd type="stealth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BB5102-7FBD-504A-9F5E-8D0EB004FC6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96200" y="3276600"/>
            <a:ext cx="1066800" cy="457200"/>
          </a:xfrm>
          <a:prstGeom prst="straightConnector1">
            <a:avLst/>
          </a:prstGeom>
          <a:noFill/>
          <a:ln w="31750">
            <a:solidFill>
              <a:schemeClr val="accent1"/>
            </a:solidFill>
            <a:round/>
            <a:headEnd/>
            <a:tailEnd type="stealth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5" name="TextBox 16">
            <a:extLst>
              <a:ext uri="{FF2B5EF4-FFF2-40B4-BE49-F238E27FC236}">
                <a16:creationId xmlns:a16="http://schemas.microsoft.com/office/drawing/2014/main" id="{7C7DA995-2B74-4146-9BEB-6F11EA11E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352801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4000">
                <a:latin typeface="Calibri" panose="020F0502020204030204" pitchFamily="34" charset="0"/>
              </a:rPr>
              <a:t>Ψ</a:t>
            </a:r>
          </a:p>
        </p:txBody>
      </p:sp>
      <p:sp>
        <p:nvSpPr>
          <p:cNvPr id="80906" name="TextBox 20">
            <a:extLst>
              <a:ext uri="{FF2B5EF4-FFF2-40B4-BE49-F238E27FC236}">
                <a16:creationId xmlns:a16="http://schemas.microsoft.com/office/drawing/2014/main" id="{594F1C8F-0FCD-3A4C-B435-68C414A5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6670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cs-CZ" sz="4000">
                <a:latin typeface="Calibri" panose="020F0502020204030204" pitchFamily="34" charset="0"/>
              </a:rPr>
              <a:t>ω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499186-2708-2242-8D30-1151E6764919}"/>
              </a:ext>
            </a:extLst>
          </p:cNvPr>
          <p:cNvCxnSpPr>
            <a:cxnSpLocks noChangeShapeType="1"/>
            <a:stCxn id="80906" idx="1"/>
          </p:cNvCxnSpPr>
          <p:nvPr/>
        </p:nvCxnSpPr>
        <p:spPr bwMode="auto">
          <a:xfrm rot="10800000">
            <a:off x="9296400" y="2590801"/>
            <a:ext cx="609600" cy="430213"/>
          </a:xfrm>
          <a:prstGeom prst="straightConnector1">
            <a:avLst/>
          </a:prstGeom>
          <a:noFill/>
          <a:ln w="31750">
            <a:solidFill>
              <a:schemeClr val="accent1"/>
            </a:solidFill>
            <a:round/>
            <a:headEnd/>
            <a:tailEnd type="stealth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835" y="13619"/>
            <a:ext cx="639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</a:t>
            </a:r>
            <a:r>
              <a:rPr lang="en-US" sz="4000" dirty="0" err="1"/>
              <a:t>Ramachandran</a:t>
            </a:r>
            <a:r>
              <a:rPr lang="en-US" sz="4000" dirty="0"/>
              <a:t> Plot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193800"/>
            <a:ext cx="4448657" cy="4504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54" t="3260" r="14770" b="15490"/>
          <a:stretch/>
        </p:blipFill>
        <p:spPr>
          <a:xfrm>
            <a:off x="5960527" y="629972"/>
            <a:ext cx="4707473" cy="62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81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>
            <a:extLst>
              <a:ext uri="{FF2B5EF4-FFF2-40B4-BE49-F238E27FC236}">
                <a16:creationId xmlns:a16="http://schemas.microsoft.com/office/drawing/2014/main" id="{5A2B85F2-75F8-5045-A895-6A1D1F835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35650"/>
            <a:ext cx="38989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4">
            <a:extLst>
              <a:ext uri="{FF2B5EF4-FFF2-40B4-BE49-F238E27FC236}">
                <a16:creationId xmlns:a16="http://schemas.microsoft.com/office/drawing/2014/main" id="{0FA5EEE8-55BF-B444-9BA3-25919550E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667000"/>
            <a:ext cx="4341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>
            <a:extLst>
              <a:ext uri="{FF2B5EF4-FFF2-40B4-BE49-F238E27FC236}">
                <a16:creationId xmlns:a16="http://schemas.microsoft.com/office/drawing/2014/main" id="{06A2E364-5E60-3F4E-A7EA-8A3D86515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1"/>
            <a:ext cx="41910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6">
            <a:extLst>
              <a:ext uri="{FF2B5EF4-FFF2-40B4-BE49-F238E27FC236}">
                <a16:creationId xmlns:a16="http://schemas.microsoft.com/office/drawing/2014/main" id="{CE028A64-9ED2-744C-9F41-F2C1967CD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1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4000">
                <a:latin typeface="Calibri" panose="020F0502020204030204" pitchFamily="34" charset="0"/>
              </a:rPr>
              <a:t>Geometry and stereochemistry</a:t>
            </a:r>
          </a:p>
        </p:txBody>
      </p:sp>
      <p:sp>
        <p:nvSpPr>
          <p:cNvPr id="81925" name="TextBox 7">
            <a:extLst>
              <a:ext uri="{FF2B5EF4-FFF2-40B4-BE49-F238E27FC236}">
                <a16:creationId xmlns:a16="http://schemas.microsoft.com/office/drawing/2014/main" id="{470F7365-5C7C-3F40-94BE-98EB44832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732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3200">
                <a:latin typeface="Calibri" panose="020F0502020204030204" pitchFamily="34" charset="0"/>
              </a:rPr>
              <a:t>Bond lengths</a:t>
            </a:r>
          </a:p>
        </p:txBody>
      </p:sp>
      <p:sp>
        <p:nvSpPr>
          <p:cNvPr id="81926" name="TextBox 8">
            <a:extLst>
              <a:ext uri="{FF2B5EF4-FFF2-40B4-BE49-F238E27FC236}">
                <a16:creationId xmlns:a16="http://schemas.microsoft.com/office/drawing/2014/main" id="{72DC8009-7A9B-C749-A4E6-19639DB3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4732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cs-CZ" sz="3200">
                <a:latin typeface="Calibri" panose="020F0502020204030204" pitchFamily="34" charset="0"/>
              </a:rPr>
              <a:t>Dihedral angles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70" y="0"/>
            <a:ext cx="8860060" cy="5807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0667" y="5740400"/>
            <a:ext cx="4051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1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99" y="1497421"/>
            <a:ext cx="8547100" cy="256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97" y="4162269"/>
            <a:ext cx="8445500" cy="74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B367B-3DB4-A541-BD43-861010892389}"/>
              </a:ext>
            </a:extLst>
          </p:cNvPr>
          <p:cNvSpPr txBox="1"/>
          <p:nvPr/>
        </p:nvSpPr>
        <p:spPr>
          <a:xfrm>
            <a:off x="1715692" y="181440"/>
            <a:ext cx="876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Quality of diffraction data</a:t>
            </a:r>
          </a:p>
        </p:txBody>
      </p:sp>
    </p:spTree>
    <p:extLst>
      <p:ext uri="{BB962C8B-B14F-4D97-AF65-F5344CB8AC3E}">
        <p14:creationId xmlns:p14="http://schemas.microsoft.com/office/powerpoint/2010/main" val="21533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00101"/>
            <a:ext cx="9144000" cy="52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0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1" y="0"/>
            <a:ext cx="865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5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2832"/>
            <a:ext cx="9144000" cy="210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74900"/>
            <a:ext cx="7459579" cy="322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97712"/>
            <a:ext cx="9144000" cy="1071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5388" y="3296777"/>
            <a:ext cx="5774490" cy="458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768866"/>
            <a:ext cx="9144000" cy="13764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8C49F4-44EF-3E4F-8E0F-BD67FD110181}"/>
              </a:ext>
            </a:extLst>
          </p:cNvPr>
          <p:cNvSpPr/>
          <p:nvPr/>
        </p:nvSpPr>
        <p:spPr>
          <a:xfrm>
            <a:off x="6885483" y="1603948"/>
            <a:ext cx="3717561" cy="444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7EAF5-3ACE-DA40-8161-1C67EA8A4A73}"/>
              </a:ext>
            </a:extLst>
          </p:cNvPr>
          <p:cNvSpPr/>
          <p:nvPr/>
        </p:nvSpPr>
        <p:spPr>
          <a:xfrm>
            <a:off x="1791325" y="1989424"/>
            <a:ext cx="4949252" cy="385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A3692-D532-A742-82F0-13F4126C3B70}"/>
              </a:ext>
            </a:extLst>
          </p:cNvPr>
          <p:cNvSpPr/>
          <p:nvPr/>
        </p:nvSpPr>
        <p:spPr>
          <a:xfrm>
            <a:off x="5756224" y="3060578"/>
            <a:ext cx="4911777" cy="385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5FBC88-1FCC-9349-9C7A-A462FF537DB3}"/>
              </a:ext>
            </a:extLst>
          </p:cNvPr>
          <p:cNvSpPr/>
          <p:nvPr/>
        </p:nvSpPr>
        <p:spPr>
          <a:xfrm>
            <a:off x="1615914" y="2284217"/>
            <a:ext cx="7459579" cy="385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82FE84-D45C-C44D-8846-32954E66EF07}"/>
              </a:ext>
            </a:extLst>
          </p:cNvPr>
          <p:cNvSpPr/>
          <p:nvPr/>
        </p:nvSpPr>
        <p:spPr>
          <a:xfrm>
            <a:off x="1524000" y="3396759"/>
            <a:ext cx="8615878" cy="385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27236-60F3-A94F-A7E6-A32F2ED9AF06}"/>
              </a:ext>
            </a:extLst>
          </p:cNvPr>
          <p:cNvSpPr txBox="1"/>
          <p:nvPr/>
        </p:nvSpPr>
        <p:spPr>
          <a:xfrm>
            <a:off x="1523999" y="5626310"/>
            <a:ext cx="914400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/>
              <a:t>Patterson map of a macromolecule is a mess!</a:t>
            </a:r>
          </a:p>
        </p:txBody>
      </p:sp>
    </p:spTree>
    <p:extLst>
      <p:ext uri="{BB962C8B-B14F-4D97-AF65-F5344CB8AC3E}">
        <p14:creationId xmlns:p14="http://schemas.microsoft.com/office/powerpoint/2010/main" val="156183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7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Isomorphous</a:t>
            </a:r>
            <a:r>
              <a:rPr lang="en-US" sz="4400" dirty="0"/>
              <a:t> replacement method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0B43810D-022E-C846-AFA1-E5A5C087792B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1972457"/>
            <a:ext cx="8001000" cy="3200400"/>
            <a:chOff x="685800" y="3276600"/>
            <a:chExt cx="8001000" cy="320040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CC68BC0-701D-804B-9C01-6FAFB3CF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60841BE8-14FD-074E-9C6B-82744F97E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8B5EFF2B-C76B-724F-B796-1B8AEBCA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C48D93FB-A03E-314A-BCA2-444777987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11554A8-A409-F748-AE19-11C0B4304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766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BE281797-CE31-DF46-9BE7-C06DB547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B89C375E-1348-F745-B826-61996DF01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A1AB98EE-ECE2-C24F-BA4C-A4B2D6A1C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889E7D83-080F-5945-A6CD-BB16E6D48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34FD40E6-7FA7-6B47-85A6-C6EFED997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876800"/>
              <a:ext cx="1600200" cy="160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ECD40F-0485-3841-84D3-4D9ACF79F3A7}"/>
              </a:ext>
            </a:extLst>
          </p:cNvPr>
          <p:cNvGrpSpPr/>
          <p:nvPr/>
        </p:nvGrpSpPr>
        <p:grpSpPr>
          <a:xfrm>
            <a:off x="2208552" y="2128582"/>
            <a:ext cx="6762437" cy="1898793"/>
            <a:chOff x="684551" y="2763164"/>
            <a:chExt cx="6762437" cy="18987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B0CC0D-51B9-1C43-B338-7E2022C129B9}"/>
                </a:ext>
              </a:extLst>
            </p:cNvPr>
            <p:cNvSpPr/>
            <p:nvPr/>
          </p:nvSpPr>
          <p:spPr>
            <a:xfrm>
              <a:off x="684551" y="2788160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C4D15F-8FF3-1B44-89D3-E42331FF1CE5}"/>
                </a:ext>
              </a:extLst>
            </p:cNvPr>
            <p:cNvSpPr/>
            <p:nvPr/>
          </p:nvSpPr>
          <p:spPr>
            <a:xfrm>
              <a:off x="2330658" y="2763167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65A740-5260-4C4B-861A-8B4C03246D82}"/>
                </a:ext>
              </a:extLst>
            </p:cNvPr>
            <p:cNvSpPr/>
            <p:nvPr/>
          </p:nvSpPr>
          <p:spPr>
            <a:xfrm>
              <a:off x="3941788" y="2763166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B0EEF6-887F-4647-8B4B-CE0B3AD492A8}"/>
                </a:ext>
              </a:extLst>
            </p:cNvPr>
            <p:cNvSpPr/>
            <p:nvPr/>
          </p:nvSpPr>
          <p:spPr>
            <a:xfrm>
              <a:off x="5546985" y="2763165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2EDD02-6F50-6E4C-983B-20D5DC207F1A}"/>
                </a:ext>
              </a:extLst>
            </p:cNvPr>
            <p:cNvSpPr/>
            <p:nvPr/>
          </p:nvSpPr>
          <p:spPr>
            <a:xfrm>
              <a:off x="7147185" y="2763164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B89B19-C2D2-5749-83F3-07C403581D99}"/>
                </a:ext>
              </a:extLst>
            </p:cNvPr>
            <p:cNvSpPr/>
            <p:nvPr/>
          </p:nvSpPr>
          <p:spPr>
            <a:xfrm>
              <a:off x="684551" y="4382140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90A71A-3C4D-E740-BAC5-1B2DFAD3D26A}"/>
                </a:ext>
              </a:extLst>
            </p:cNvPr>
            <p:cNvSpPr/>
            <p:nvPr/>
          </p:nvSpPr>
          <p:spPr>
            <a:xfrm>
              <a:off x="2330658" y="4357147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20E9EA-FF2E-4041-97D8-2373AD91EDC3}"/>
                </a:ext>
              </a:extLst>
            </p:cNvPr>
            <p:cNvSpPr/>
            <p:nvPr/>
          </p:nvSpPr>
          <p:spPr>
            <a:xfrm>
              <a:off x="3941788" y="4357146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38876C-F46A-9C4E-AA84-A036EEFC8305}"/>
                </a:ext>
              </a:extLst>
            </p:cNvPr>
            <p:cNvSpPr/>
            <p:nvPr/>
          </p:nvSpPr>
          <p:spPr>
            <a:xfrm>
              <a:off x="5546985" y="4357145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586213-A28B-FD43-A3C4-A38DB5F6C764}"/>
                </a:ext>
              </a:extLst>
            </p:cNvPr>
            <p:cNvSpPr/>
            <p:nvPr/>
          </p:nvSpPr>
          <p:spPr>
            <a:xfrm>
              <a:off x="7147185" y="4357144"/>
              <a:ext cx="299803" cy="279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2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7790</TotalTime>
  <Words>905</Words>
  <Application>Microsoft Macintosh PowerPoint</Application>
  <PresentationFormat>Widescreen</PresentationFormat>
  <Paragraphs>164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Molecular Replacement</vt:lpstr>
      <vt:lpstr>MR Technique</vt:lpstr>
      <vt:lpstr>ROTATION FUNCTION</vt:lpstr>
      <vt:lpstr>ROTATION FUNCTION</vt:lpstr>
      <vt:lpstr>ROTATION FUNCTION</vt:lpstr>
      <vt:lpstr>ROTATION FUNCTION</vt:lpstr>
      <vt:lpstr>ROTATION FUNCTION</vt:lpstr>
      <vt:lpstr>ROTATION FUNCTION</vt:lpstr>
      <vt:lpstr>ROTATION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building &amp;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CEITEC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Plevka</dc:creator>
  <cp:lastModifiedBy>Pavel Plevka</cp:lastModifiedBy>
  <cp:revision>57</cp:revision>
  <dcterms:created xsi:type="dcterms:W3CDTF">2015-10-05T21:53:53Z</dcterms:created>
  <dcterms:modified xsi:type="dcterms:W3CDTF">2022-10-18T08:16:00Z</dcterms:modified>
</cp:coreProperties>
</file>