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7"/>
  </p:notesMasterIdLst>
  <p:handoutMasterIdLst>
    <p:handoutMasterId r:id="rId18"/>
  </p:handoutMasterIdLst>
  <p:sldIdLst>
    <p:sldId id="267" r:id="rId2"/>
    <p:sldId id="257" r:id="rId3"/>
    <p:sldId id="279" r:id="rId4"/>
    <p:sldId id="280" r:id="rId5"/>
    <p:sldId id="281" r:id="rId6"/>
    <p:sldId id="282" r:id="rId7"/>
    <p:sldId id="283" r:id="rId8"/>
    <p:sldId id="287" r:id="rId9"/>
    <p:sldId id="284" r:id="rId10"/>
    <p:sldId id="277" r:id="rId11"/>
    <p:sldId id="285" r:id="rId12"/>
    <p:sldId id="286" r:id="rId13"/>
    <p:sldId id="278" r:id="rId14"/>
    <p:sldId id="288" r:id="rId15"/>
    <p:sldId id="290" r:id="rId1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F3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75" d="100"/>
          <a:sy n="75" d="100"/>
        </p:scale>
        <p:origin x="720" y="60"/>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inik Alvaro" userId="7d16c0c8-493b-4c83-8146-d41fe50cd105" providerId="ADAL" clId="{70EA9790-398E-456E-B5DF-4F95ACE9B27D}"/>
    <pc:docChg chg="modSld">
      <pc:chgData name="Dominik Alvaro" userId="7d16c0c8-493b-4c83-8146-d41fe50cd105" providerId="ADAL" clId="{70EA9790-398E-456E-B5DF-4F95ACE9B27D}" dt="2022-08-19T12:50:33.818" v="4"/>
      <pc:docMkLst>
        <pc:docMk/>
      </pc:docMkLst>
      <pc:sldChg chg="modSp mod">
        <pc:chgData name="Dominik Alvaro" userId="7d16c0c8-493b-4c83-8146-d41fe50cd105" providerId="ADAL" clId="{70EA9790-398E-456E-B5DF-4F95ACE9B27D}" dt="2022-08-19T12:50:33.818" v="4"/>
        <pc:sldMkLst>
          <pc:docMk/>
          <pc:sldMk cId="855657649" sldId="289"/>
        </pc:sldMkLst>
        <pc:spChg chg="mod">
          <ac:chgData name="Dominik Alvaro" userId="7d16c0c8-493b-4c83-8146-d41fe50cd105" providerId="ADAL" clId="{70EA9790-398E-456E-B5DF-4F95ACE9B27D}" dt="2022-08-19T12:50:33.818" v="4"/>
          <ac:spMkLst>
            <pc:docMk/>
            <pc:sldMk cId="855657649" sldId="289"/>
            <ac:spMk id="4" creationId="{2491EF5B-3067-7546-837B-2D005F3ED499}"/>
          </ac:spMkLst>
        </pc:spChg>
        <pc:spChg chg="mod">
          <ac:chgData name="Dominik Alvaro" userId="7d16c0c8-493b-4c83-8146-d41fe50cd105" providerId="ADAL" clId="{70EA9790-398E-456E-B5DF-4F95ACE9B27D}" dt="2022-08-19T12:46:16.920" v="3" actId="20577"/>
          <ac:spMkLst>
            <pc:docMk/>
            <pc:sldMk cId="855657649" sldId="289"/>
            <ac:spMk id="6" creationId="{08F4D2D7-F9C9-4268-A33B-A47DF2BE8D24}"/>
          </ac:spMkLst>
        </pc:spChg>
      </pc:sldChg>
    </pc:docChg>
  </pc:docChgLst>
  <pc:docChgLst>
    <pc:chgData name="Dominik Alvaro Rada" userId="7d16c0c8-493b-4c83-8146-d41fe50cd105" providerId="ADAL" clId="{B35352DA-3E26-4F51-B07C-60001B271312}"/>
    <pc:docChg chg="delSld modSld">
      <pc:chgData name="Dominik Alvaro Rada" userId="7d16c0c8-493b-4c83-8146-d41fe50cd105" providerId="ADAL" clId="{B35352DA-3E26-4F51-B07C-60001B271312}" dt="2022-09-12T17:57:47.141" v="18" actId="47"/>
      <pc:docMkLst>
        <pc:docMk/>
      </pc:docMkLst>
      <pc:sldChg chg="del">
        <pc:chgData name="Dominik Alvaro Rada" userId="7d16c0c8-493b-4c83-8146-d41fe50cd105" providerId="ADAL" clId="{B35352DA-3E26-4F51-B07C-60001B271312}" dt="2022-08-23T07:12:35.131" v="0" actId="47"/>
        <pc:sldMkLst>
          <pc:docMk/>
          <pc:sldMk cId="3263342447" sldId="256"/>
        </pc:sldMkLst>
      </pc:sldChg>
      <pc:sldChg chg="modSp mod">
        <pc:chgData name="Dominik Alvaro Rada" userId="7d16c0c8-493b-4c83-8146-d41fe50cd105" providerId="ADAL" clId="{B35352DA-3E26-4F51-B07C-60001B271312}" dt="2022-09-01T14:34:55.491" v="17" actId="1036"/>
        <pc:sldMkLst>
          <pc:docMk/>
          <pc:sldMk cId="2877790604" sldId="267"/>
        </pc:sldMkLst>
        <pc:picChg chg="mod">
          <ac:chgData name="Dominik Alvaro Rada" userId="7d16c0c8-493b-4c83-8146-d41fe50cd105" providerId="ADAL" clId="{B35352DA-3E26-4F51-B07C-60001B271312}" dt="2022-09-01T14:34:55.491" v="17" actId="1036"/>
          <ac:picMkLst>
            <pc:docMk/>
            <pc:sldMk cId="2877790604" sldId="267"/>
            <ac:picMk id="5" creationId="{02AA6C27-B7F7-4B15-AB4F-4ADECECD5640}"/>
          </ac:picMkLst>
        </pc:picChg>
      </pc:sldChg>
      <pc:sldChg chg="modSp mod">
        <pc:chgData name="Dominik Alvaro Rada" userId="7d16c0c8-493b-4c83-8146-d41fe50cd105" providerId="ADAL" clId="{B35352DA-3E26-4F51-B07C-60001B271312}" dt="2022-08-23T12:56:45.370" v="2" actId="5793"/>
        <pc:sldMkLst>
          <pc:docMk/>
          <pc:sldMk cId="1769547479" sldId="288"/>
        </pc:sldMkLst>
        <pc:spChg chg="mod">
          <ac:chgData name="Dominik Alvaro Rada" userId="7d16c0c8-493b-4c83-8146-d41fe50cd105" providerId="ADAL" clId="{B35352DA-3E26-4F51-B07C-60001B271312}" dt="2022-08-23T12:56:45.370" v="2" actId="5793"/>
          <ac:spMkLst>
            <pc:docMk/>
            <pc:sldMk cId="1769547479" sldId="288"/>
            <ac:spMk id="5" creationId="{C2AC7EA7-3DDB-4CB7-B3C8-E4D5FC0957F9}"/>
          </ac:spMkLst>
        </pc:spChg>
      </pc:sldChg>
      <pc:sldChg chg="modSp del mod">
        <pc:chgData name="Dominik Alvaro Rada" userId="7d16c0c8-493b-4c83-8146-d41fe50cd105" providerId="ADAL" clId="{B35352DA-3E26-4F51-B07C-60001B271312}" dt="2022-09-12T17:57:47.141" v="18" actId="47"/>
        <pc:sldMkLst>
          <pc:docMk/>
          <pc:sldMk cId="855657649" sldId="289"/>
        </pc:sldMkLst>
        <pc:spChg chg="mod">
          <ac:chgData name="Dominik Alvaro Rada" userId="7d16c0c8-493b-4c83-8146-d41fe50cd105" providerId="ADAL" clId="{B35352DA-3E26-4F51-B07C-60001B271312}" dt="2022-08-23T16:23:44.459" v="3" actId="6549"/>
          <ac:spMkLst>
            <pc:docMk/>
            <pc:sldMk cId="855657649" sldId="289"/>
            <ac:spMk id="6" creationId="{08F4D2D7-F9C9-4268-A33B-A47DF2BE8D24}"/>
          </ac:spMkLst>
        </pc:spChg>
      </pc:sldChg>
    </pc:docChg>
  </pc:docChgLst>
  <pc:docChgLst>
    <pc:chgData name="Dominik Alvaro Rada" userId="7d16c0c8-493b-4c83-8146-d41fe50cd105" providerId="ADAL" clId="{DA02E8BD-BF85-411A-845E-36F38867C9C5}"/>
    <pc:docChg chg="custSel addSld modSld">
      <pc:chgData name="Dominik Alvaro Rada" userId="7d16c0c8-493b-4c83-8146-d41fe50cd105" providerId="ADAL" clId="{DA02E8BD-BF85-411A-845E-36F38867C9C5}" dt="2022-09-02T14:40:06.697" v="68" actId="6549"/>
      <pc:docMkLst>
        <pc:docMk/>
      </pc:docMkLst>
      <pc:sldChg chg="addSp delSp modSp new mod">
        <pc:chgData name="Dominik Alvaro Rada" userId="7d16c0c8-493b-4c83-8146-d41fe50cd105" providerId="ADAL" clId="{DA02E8BD-BF85-411A-845E-36F38867C9C5}" dt="2022-09-02T14:40:06.697" v="68" actId="6549"/>
        <pc:sldMkLst>
          <pc:docMk/>
          <pc:sldMk cId="2941361500" sldId="290"/>
        </pc:sldMkLst>
        <pc:spChg chg="del">
          <ac:chgData name="Dominik Alvaro Rada" userId="7d16c0c8-493b-4c83-8146-d41fe50cd105" providerId="ADAL" clId="{DA02E8BD-BF85-411A-845E-36F38867C9C5}" dt="2022-09-02T14:36:00.807" v="1" actId="478"/>
          <ac:spMkLst>
            <pc:docMk/>
            <pc:sldMk cId="2941361500" sldId="290"/>
            <ac:spMk id="2" creationId="{ED7EC56A-F895-1E4A-02C1-2109F45FF816}"/>
          </ac:spMkLst>
        </pc:spChg>
        <pc:spChg chg="del">
          <ac:chgData name="Dominik Alvaro Rada" userId="7d16c0c8-493b-4c83-8146-d41fe50cd105" providerId="ADAL" clId="{DA02E8BD-BF85-411A-845E-36F38867C9C5}" dt="2022-09-02T14:36:02.706" v="2" actId="478"/>
          <ac:spMkLst>
            <pc:docMk/>
            <pc:sldMk cId="2941361500" sldId="290"/>
            <ac:spMk id="3" creationId="{C6A0A8C3-590C-F3BB-659D-716A30B860E5}"/>
          </ac:spMkLst>
        </pc:spChg>
        <pc:spChg chg="del">
          <ac:chgData name="Dominik Alvaro Rada" userId="7d16c0c8-493b-4c83-8146-d41fe50cd105" providerId="ADAL" clId="{DA02E8BD-BF85-411A-845E-36F38867C9C5}" dt="2022-09-02T14:36:07.159" v="3" actId="478"/>
          <ac:spMkLst>
            <pc:docMk/>
            <pc:sldMk cId="2941361500" sldId="290"/>
            <ac:spMk id="4" creationId="{07ADC90D-F0DE-6B6F-FBF3-F2392B1AB1F9}"/>
          </ac:spMkLst>
        </pc:spChg>
        <pc:spChg chg="del mod">
          <ac:chgData name="Dominik Alvaro Rada" userId="7d16c0c8-493b-4c83-8146-d41fe50cd105" providerId="ADAL" clId="{DA02E8BD-BF85-411A-845E-36F38867C9C5}" dt="2022-09-02T14:36:16.560" v="6" actId="22"/>
          <ac:spMkLst>
            <pc:docMk/>
            <pc:sldMk cId="2941361500" sldId="290"/>
            <ac:spMk id="5" creationId="{2199EA5F-D60E-3FB8-3821-9A89C7234D5F}"/>
          </ac:spMkLst>
        </pc:spChg>
        <pc:spChg chg="add mod">
          <ac:chgData name="Dominik Alvaro Rada" userId="7d16c0c8-493b-4c83-8146-d41fe50cd105" providerId="ADAL" clId="{DA02E8BD-BF85-411A-845E-36F38867C9C5}" dt="2022-09-02T14:40:06.697" v="68" actId="6549"/>
          <ac:spMkLst>
            <pc:docMk/>
            <pc:sldMk cId="2941361500" sldId="290"/>
            <ac:spMk id="8" creationId="{BAF8C0B6-739E-04F8-D9ED-73E9A9D731E5}"/>
          </ac:spMkLst>
        </pc:spChg>
        <pc:picChg chg="add mod ord">
          <ac:chgData name="Dominik Alvaro Rada" userId="7d16c0c8-493b-4c83-8146-d41fe50cd105" providerId="ADAL" clId="{DA02E8BD-BF85-411A-845E-36F38867C9C5}" dt="2022-09-02T14:37:49.818" v="61" actId="1036"/>
          <ac:picMkLst>
            <pc:docMk/>
            <pc:sldMk cId="2941361500" sldId="290"/>
            <ac:picMk id="7" creationId="{9CB732F7-51FF-762F-5F3B-15FD6CB21FF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B0F7ADA8-E0D8-E140-B3EB-7B177B99ED3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84321F44-F4CD-1342-9190-83F80271759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AF3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E82366C8-899C-3046-9F1A-E4AA93091E8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AF3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2C8EF9BC-CA15-F749-AE84-143521C1B7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AF3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SCI slide">
    <p:bg>
      <p:bgPr>
        <a:solidFill>
          <a:srgbClr val="00AF3F"/>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CDFB5469-7B43-0D44-819F-C704135239E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3839D93F-D054-0C49-B5BA-33CA7A41AAB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E1F77B3-EBC6-1040-9535-33D9549B746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797919FE-C3ED-C14E-AED0-882F982294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24329B9F-B123-B646-A47E-27058DD10E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1109301E-D1AD-0B43-976E-29DC995E1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3DE62B41-48ED-D243-8CF8-571E1EC807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B2E98577-C944-7148-9D17-F5F41F0E8A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qNf9nzvnd1k&amp;ab_channel=adminofthissi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wistedwave.com/online" TargetMode="External"/><Relationship Id="rId2" Type="http://schemas.openxmlformats.org/officeDocument/2006/relationships/hyperlink" Target="https://audiomass.c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9E2804-C383-45B4-91DC-6D45D15B48E3}"/>
              </a:ext>
            </a:extLst>
          </p:cNvPr>
          <p:cNvSpPr>
            <a:spLocks noGrp="1"/>
          </p:cNvSpPr>
          <p:nvPr>
            <p:ph type="title"/>
          </p:nvPr>
        </p:nvSpPr>
        <p:spPr/>
        <p:txBody>
          <a:bodyPr/>
          <a:lstStyle/>
          <a:p>
            <a:pPr rtl="0"/>
            <a:r>
              <a:rPr lang="cs-CZ" i="0" dirty="0">
                <a:effectLst/>
                <a:latin typeface="Arial" panose="020B0604020202020204" pitchFamily="34" charset="0"/>
              </a:rPr>
              <a:t>Audio – úprava a střih pro výuková videa </a:t>
            </a:r>
            <a:endParaRPr lang="cs-CZ" dirty="0"/>
          </a:p>
        </p:txBody>
      </p:sp>
      <p:sp>
        <p:nvSpPr>
          <p:cNvPr id="7" name="Obdélník 6"/>
          <p:cNvSpPr/>
          <p:nvPr/>
        </p:nvSpPr>
        <p:spPr>
          <a:xfrm>
            <a:off x="5965195" y="3198168"/>
            <a:ext cx="261610" cy="461665"/>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a:t>
            </a:r>
            <a:endParaRPr kumimoji="0" lang="cs-CZ" sz="2400" b="0" i="0" u="none" strike="noStrike" kern="1200" cap="none" spc="0" normalizeH="0" baseline="0" noProof="0">
              <a:ln>
                <a:noFill/>
              </a:ln>
              <a:solidFill>
                <a:srgbClr val="000000"/>
              </a:solidFill>
              <a:effectLst/>
              <a:uLnTx/>
              <a:uFillTx/>
              <a:latin typeface="Tahoma" pitchFamily="34" charset="0"/>
              <a:ea typeface="+mn-ea"/>
              <a:cs typeface="+mn-cs"/>
            </a:endParaRPr>
          </a:p>
        </p:txBody>
      </p:sp>
      <p:sp>
        <p:nvSpPr>
          <p:cNvPr id="3" name="Podnadpis 2">
            <a:extLst>
              <a:ext uri="{FF2B5EF4-FFF2-40B4-BE49-F238E27FC236}">
                <a16:creationId xmlns:a16="http://schemas.microsoft.com/office/drawing/2014/main" id="{71C03F00-F217-4336-83B8-CDDDAAF544B7}"/>
              </a:ext>
            </a:extLst>
          </p:cNvPr>
          <p:cNvSpPr>
            <a:spLocks noGrp="1"/>
          </p:cNvSpPr>
          <p:nvPr>
            <p:ph type="subTitle" idx="1"/>
          </p:nvPr>
        </p:nvSpPr>
        <p:spPr>
          <a:xfrm>
            <a:off x="398502" y="4704642"/>
            <a:ext cx="11361600" cy="698497"/>
          </a:xfrm>
        </p:spPr>
        <p:txBody>
          <a:bodyPr/>
          <a:lstStyle/>
          <a:p>
            <a:pPr algn="ctr"/>
            <a:r>
              <a:rPr lang="cs-CZ" sz="1800" spc="10" dirty="0">
                <a:effectLst/>
                <a:ea typeface="Times New Roman" panose="02020603050405020304" pitchFamily="18" charset="0"/>
                <a:cs typeface="Calibri" panose="020F0502020204030204" pitchFamily="34" charset="0"/>
              </a:rPr>
              <a:t>Prezentace je vytvořena v rámci projektu ZIP, </a:t>
            </a:r>
            <a:r>
              <a:rPr lang="cs-CZ" sz="1800" spc="10" dirty="0" err="1">
                <a:effectLst/>
                <a:ea typeface="Times New Roman" panose="02020603050405020304" pitchFamily="18" charset="0"/>
                <a:cs typeface="Calibri" panose="020F0502020204030204" pitchFamily="34" charset="0"/>
              </a:rPr>
              <a:t>reg</a:t>
            </a:r>
            <a:r>
              <a:rPr lang="cs-CZ" sz="1800" spc="10" dirty="0">
                <a:effectLst/>
                <a:ea typeface="Times New Roman" panose="02020603050405020304" pitchFamily="18" charset="0"/>
                <a:cs typeface="Calibri" panose="020F0502020204030204" pitchFamily="34" charset="0"/>
              </a:rPr>
              <a:t>. č. CZ.02.3.68/0.0/0.0/19_068/0016170</a:t>
            </a:r>
            <a:endParaRPr lang="en-US" dirty="0"/>
          </a:p>
        </p:txBody>
      </p:sp>
      <p:pic>
        <p:nvPicPr>
          <p:cNvPr id="5" name="Obrázek 4" descr="Obsah obrázku text&#10;&#10;Popis byl vytvořen automaticky">
            <a:extLst>
              <a:ext uri="{FF2B5EF4-FFF2-40B4-BE49-F238E27FC236}">
                <a16:creationId xmlns:a16="http://schemas.microsoft.com/office/drawing/2014/main" id="{02AA6C27-B7F7-4B15-AB4F-4ADECECD56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5309" y="5049706"/>
            <a:ext cx="6479771" cy="1438102"/>
          </a:xfrm>
          <a:prstGeom prst="rect">
            <a:avLst/>
          </a:prstGeom>
        </p:spPr>
      </p:pic>
    </p:spTree>
    <p:extLst>
      <p:ext uri="{BB962C8B-B14F-4D97-AF65-F5344CB8AC3E}">
        <p14:creationId xmlns:p14="http://schemas.microsoft.com/office/powerpoint/2010/main" val="2877790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70E663-5509-424D-8AF0-03C326016837}"/>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1C7AA9A6-4CF5-46F0-9808-F6F8A40DFC4E}"/>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D45CBB31-A0B4-4FEE-8C06-6DDB43556BD8}"/>
              </a:ext>
            </a:extLst>
          </p:cNvPr>
          <p:cNvSpPr>
            <a:spLocks noGrp="1"/>
          </p:cNvSpPr>
          <p:nvPr>
            <p:ph type="title"/>
          </p:nvPr>
        </p:nvSpPr>
        <p:spPr/>
        <p:txBody>
          <a:bodyPr/>
          <a:lstStyle/>
          <a:p>
            <a:r>
              <a:rPr lang="cs-CZ" dirty="0"/>
              <a:t>Praktická část I</a:t>
            </a:r>
          </a:p>
        </p:txBody>
      </p:sp>
      <p:sp>
        <p:nvSpPr>
          <p:cNvPr id="5" name="Zástupný obsah 4">
            <a:extLst>
              <a:ext uri="{FF2B5EF4-FFF2-40B4-BE49-F238E27FC236}">
                <a16:creationId xmlns:a16="http://schemas.microsoft.com/office/drawing/2014/main" id="{76F15A58-DD79-4DD8-B337-628A201224DF}"/>
              </a:ext>
            </a:extLst>
          </p:cNvPr>
          <p:cNvSpPr>
            <a:spLocks noGrp="1"/>
          </p:cNvSpPr>
          <p:nvPr>
            <p:ph idx="1"/>
          </p:nvPr>
        </p:nvSpPr>
        <p:spPr/>
        <p:txBody>
          <a:bodyPr/>
          <a:lstStyle/>
          <a:p>
            <a:r>
              <a:rPr lang="cs-CZ" dirty="0"/>
              <a:t>Nahrajte si Váš hlas na mobilní telefon/tablet. Můžete namluvit zprávu, zazpívat (záleží na aktuálních opatřeních </a:t>
            </a:r>
            <a:r>
              <a:rPr lang="cs-CZ" dirty="0">
                <a:sym typeface="Wingdings" panose="05000000000000000000" pitchFamily="2" charset="2"/>
              </a:rPr>
              <a:t></a:t>
            </a:r>
            <a:r>
              <a:rPr lang="cs-CZ" dirty="0"/>
              <a:t>), atp.</a:t>
            </a:r>
          </a:p>
          <a:p>
            <a:r>
              <a:rPr lang="cs-CZ" dirty="0"/>
              <a:t>Stejnou nahrávku proveďte i v nahrávacím studiu.</a:t>
            </a:r>
          </a:p>
          <a:p>
            <a:r>
              <a:rPr lang="cs-CZ" dirty="0"/>
              <a:t>Následně porovnejte nahrávky, šum a zkreslení hlasu.</a:t>
            </a:r>
          </a:p>
          <a:p>
            <a:r>
              <a:rPr lang="cs-CZ" b="1" kern="0" dirty="0">
                <a:solidFill>
                  <a:srgbClr val="0000DC"/>
                </a:solidFill>
              </a:rPr>
              <a:t>Úkoly </a:t>
            </a:r>
            <a:endParaRPr lang="cs-CZ" dirty="0"/>
          </a:p>
          <a:p>
            <a:pPr lvl="1"/>
            <a:r>
              <a:rPr lang="cs-CZ" dirty="0"/>
              <a:t>Odfiltrování šumu</a:t>
            </a:r>
          </a:p>
          <a:p>
            <a:pPr lvl="1"/>
            <a:r>
              <a:rPr lang="cs-CZ" dirty="0"/>
              <a:t>Úprava hlasitosti</a:t>
            </a:r>
          </a:p>
          <a:p>
            <a:pPr lvl="1"/>
            <a:r>
              <a:rPr lang="cs-CZ" dirty="0"/>
              <a:t>Změna dynamiky hlasu</a:t>
            </a:r>
          </a:p>
        </p:txBody>
      </p:sp>
    </p:spTree>
    <p:extLst>
      <p:ext uri="{BB962C8B-B14F-4D97-AF65-F5344CB8AC3E}">
        <p14:creationId xmlns:p14="http://schemas.microsoft.com/office/powerpoint/2010/main" val="99595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F03C82C-9C15-4456-B7D1-08355E5C038A}"/>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685FEA00-A456-47AC-9A35-BD5580BD0824}"/>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460625AF-C5F0-47F1-A9CF-E81B44844BB7}"/>
              </a:ext>
            </a:extLst>
          </p:cNvPr>
          <p:cNvSpPr>
            <a:spLocks noGrp="1"/>
          </p:cNvSpPr>
          <p:nvPr>
            <p:ph type="title"/>
          </p:nvPr>
        </p:nvSpPr>
        <p:spPr/>
        <p:txBody>
          <a:bodyPr/>
          <a:lstStyle/>
          <a:p>
            <a:r>
              <a:rPr lang="cs-CZ" dirty="0"/>
              <a:t>Praktická část II</a:t>
            </a:r>
          </a:p>
        </p:txBody>
      </p:sp>
      <p:sp>
        <p:nvSpPr>
          <p:cNvPr id="5" name="Zástupný obsah 4">
            <a:extLst>
              <a:ext uri="{FF2B5EF4-FFF2-40B4-BE49-F238E27FC236}">
                <a16:creationId xmlns:a16="http://schemas.microsoft.com/office/drawing/2014/main" id="{2DE5D751-CE18-4D25-86F6-0E022B5B72CF}"/>
              </a:ext>
            </a:extLst>
          </p:cNvPr>
          <p:cNvSpPr>
            <a:spLocks noGrp="1"/>
          </p:cNvSpPr>
          <p:nvPr>
            <p:ph idx="1"/>
          </p:nvPr>
        </p:nvSpPr>
        <p:spPr/>
        <p:txBody>
          <a:bodyPr/>
          <a:lstStyle/>
          <a:p>
            <a:r>
              <a:rPr lang="cs-CZ" b="1" kern="0" dirty="0">
                <a:solidFill>
                  <a:srgbClr val="0000DC"/>
                </a:solidFill>
              </a:rPr>
              <a:t>Úkoly</a:t>
            </a:r>
            <a:endParaRPr lang="cs-CZ" dirty="0"/>
          </a:p>
          <a:p>
            <a:pPr lvl="1"/>
            <a:r>
              <a:rPr lang="cs-CZ" dirty="0"/>
              <a:t>„Namixujte“ několik nahrávek</a:t>
            </a:r>
          </a:p>
          <a:p>
            <a:pPr lvl="1"/>
            <a:r>
              <a:rPr lang="cs-CZ" dirty="0"/>
              <a:t>Vyhledejte instrumentální hudbu (či hudbu s delší předehrou) – podkres </a:t>
            </a:r>
          </a:p>
          <a:p>
            <a:pPr lvl="1"/>
            <a:r>
              <a:rPr lang="cs-CZ" dirty="0"/>
              <a:t>Přidání podkresu („</a:t>
            </a:r>
            <a:r>
              <a:rPr lang="cs-CZ" dirty="0" err="1"/>
              <a:t>podmazu</a:t>
            </a:r>
            <a:r>
              <a:rPr lang="cs-CZ" dirty="0"/>
              <a:t>“) k Vašemu hlasu</a:t>
            </a:r>
          </a:p>
          <a:p>
            <a:pPr lvl="1"/>
            <a:r>
              <a:rPr lang="cs-CZ" dirty="0"/>
              <a:t>Zkouška vytvoření vlastního „</a:t>
            </a:r>
            <a:r>
              <a:rPr lang="cs-CZ" dirty="0" err="1"/>
              <a:t>podmazu</a:t>
            </a:r>
            <a:r>
              <a:rPr lang="cs-CZ" dirty="0"/>
              <a:t>“</a:t>
            </a:r>
          </a:p>
          <a:p>
            <a:pPr lvl="1"/>
            <a:r>
              <a:rPr lang="cs-CZ" dirty="0" err="1"/>
              <a:t>Youtube</a:t>
            </a:r>
            <a:endParaRPr lang="cs-CZ" dirty="0"/>
          </a:p>
          <a:p>
            <a:pPr lvl="1"/>
            <a:r>
              <a:rPr lang="cs-CZ" dirty="0"/>
              <a:t>Zkuste převod videa na audio – vyhledejte nějaký online nástroj</a:t>
            </a:r>
          </a:p>
        </p:txBody>
      </p:sp>
    </p:spTree>
    <p:extLst>
      <p:ext uri="{BB962C8B-B14F-4D97-AF65-F5344CB8AC3E}">
        <p14:creationId xmlns:p14="http://schemas.microsoft.com/office/powerpoint/2010/main" val="3134350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AB35B7A-FACA-433F-9BB8-172ACB1F2E9F}"/>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AB20A479-4B30-4BDF-9832-1B14CF738ACB}"/>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47DB6283-8DF9-46BE-9CAE-1D17620977FE}"/>
              </a:ext>
            </a:extLst>
          </p:cNvPr>
          <p:cNvSpPr>
            <a:spLocks noGrp="1"/>
          </p:cNvSpPr>
          <p:nvPr>
            <p:ph type="title"/>
          </p:nvPr>
        </p:nvSpPr>
        <p:spPr/>
        <p:txBody>
          <a:bodyPr/>
          <a:lstStyle/>
          <a:p>
            <a:r>
              <a:rPr lang="cs-CZ" dirty="0"/>
              <a:t>Vytvoření </a:t>
            </a:r>
            <a:r>
              <a:rPr lang="cs-CZ" dirty="0" err="1"/>
              <a:t>podcastu</a:t>
            </a:r>
            <a:endParaRPr lang="cs-CZ" dirty="0"/>
          </a:p>
        </p:txBody>
      </p:sp>
      <p:sp>
        <p:nvSpPr>
          <p:cNvPr id="5" name="Zástupný obsah 4">
            <a:extLst>
              <a:ext uri="{FF2B5EF4-FFF2-40B4-BE49-F238E27FC236}">
                <a16:creationId xmlns:a16="http://schemas.microsoft.com/office/drawing/2014/main" id="{50A3956E-6D21-4B6E-93D7-D2408A7737C7}"/>
              </a:ext>
            </a:extLst>
          </p:cNvPr>
          <p:cNvSpPr>
            <a:spLocks noGrp="1"/>
          </p:cNvSpPr>
          <p:nvPr>
            <p:ph idx="1"/>
          </p:nvPr>
        </p:nvSpPr>
        <p:spPr/>
        <p:txBody>
          <a:bodyPr/>
          <a:lstStyle/>
          <a:p>
            <a:r>
              <a:rPr lang="cs-CZ" dirty="0"/>
              <a:t>Zamyšlení nad </a:t>
            </a:r>
          </a:p>
          <a:p>
            <a:pPr lvl="1"/>
            <a:r>
              <a:rPr lang="cs-CZ" dirty="0"/>
              <a:t>formou,</a:t>
            </a:r>
          </a:p>
          <a:p>
            <a:pPr lvl="1"/>
            <a:r>
              <a:rPr lang="cs-CZ" dirty="0"/>
              <a:t>délkou,</a:t>
            </a:r>
          </a:p>
          <a:p>
            <a:pPr lvl="1"/>
            <a:r>
              <a:rPr lang="cs-CZ" dirty="0"/>
              <a:t>skupinou posluchačů,</a:t>
            </a:r>
          </a:p>
          <a:p>
            <a:pPr lvl="1"/>
            <a:r>
              <a:rPr lang="cs-CZ" dirty="0"/>
              <a:t>tématy, …</a:t>
            </a:r>
          </a:p>
          <a:p>
            <a:r>
              <a:rPr lang="cs-CZ" dirty="0"/>
              <a:t>Pořízení techniky (hardwarová část)</a:t>
            </a:r>
          </a:p>
          <a:p>
            <a:r>
              <a:rPr lang="cs-CZ" dirty="0"/>
              <a:t>Provedení korektury nahrávky (softwarová část) </a:t>
            </a:r>
          </a:p>
          <a:p>
            <a:r>
              <a:rPr lang="cs-CZ" dirty="0"/>
              <a:t>Publikace (YouTube, Spotify, webové stránky…)</a:t>
            </a:r>
          </a:p>
          <a:p>
            <a:endParaRPr lang="cs-CZ" dirty="0"/>
          </a:p>
          <a:p>
            <a:endParaRPr lang="cs-CZ" dirty="0"/>
          </a:p>
        </p:txBody>
      </p:sp>
    </p:spTree>
    <p:extLst>
      <p:ext uri="{BB962C8B-B14F-4D97-AF65-F5344CB8AC3E}">
        <p14:creationId xmlns:p14="http://schemas.microsoft.com/office/powerpoint/2010/main" val="1396898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70E663-5509-424D-8AF0-03C326016837}"/>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1C7AA9A6-4CF5-46F0-9808-F6F8A40DFC4E}"/>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D45CBB31-A0B4-4FEE-8C06-6DDB43556BD8}"/>
              </a:ext>
            </a:extLst>
          </p:cNvPr>
          <p:cNvSpPr>
            <a:spLocks noGrp="1"/>
          </p:cNvSpPr>
          <p:nvPr>
            <p:ph type="title"/>
          </p:nvPr>
        </p:nvSpPr>
        <p:spPr>
          <a:xfrm>
            <a:off x="666000" y="3203212"/>
            <a:ext cx="10753200" cy="451576"/>
          </a:xfrm>
        </p:spPr>
        <p:txBody>
          <a:bodyPr/>
          <a:lstStyle/>
          <a:p>
            <a:r>
              <a:rPr lang="cs-CZ" dirty="0"/>
              <a:t>Dotazy a diskuze</a:t>
            </a:r>
          </a:p>
        </p:txBody>
      </p:sp>
    </p:spTree>
    <p:extLst>
      <p:ext uri="{BB962C8B-B14F-4D97-AF65-F5344CB8AC3E}">
        <p14:creationId xmlns:p14="http://schemas.microsoft.com/office/powerpoint/2010/main" val="749813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D05437E-FDA7-48AF-ACBE-6B44746347E1}"/>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48709C6B-DA06-4E35-B26C-D5F6A2956128}"/>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BB489CC2-B391-4B9F-A6D3-B79F72393681}"/>
              </a:ext>
            </a:extLst>
          </p:cNvPr>
          <p:cNvSpPr>
            <a:spLocks noGrp="1"/>
          </p:cNvSpPr>
          <p:nvPr>
            <p:ph type="title"/>
          </p:nvPr>
        </p:nvSpPr>
        <p:spPr/>
        <p:txBody>
          <a:bodyPr/>
          <a:lstStyle/>
          <a:p>
            <a:r>
              <a:rPr lang="cs-CZ" dirty="0"/>
              <a:t>Zdroje</a:t>
            </a:r>
          </a:p>
        </p:txBody>
      </p:sp>
      <p:sp>
        <p:nvSpPr>
          <p:cNvPr id="5" name="Zástupný obsah 4">
            <a:extLst>
              <a:ext uri="{FF2B5EF4-FFF2-40B4-BE49-F238E27FC236}">
                <a16:creationId xmlns:a16="http://schemas.microsoft.com/office/drawing/2014/main" id="{C2AC7EA7-3DDB-4CB7-B3C8-E4D5FC0957F9}"/>
              </a:ext>
            </a:extLst>
          </p:cNvPr>
          <p:cNvSpPr>
            <a:spLocks noGrp="1"/>
          </p:cNvSpPr>
          <p:nvPr>
            <p:ph idx="1"/>
          </p:nvPr>
        </p:nvSpPr>
        <p:spPr/>
        <p:txBody>
          <a:bodyPr/>
          <a:lstStyle/>
          <a:p>
            <a:pPr>
              <a:lnSpc>
                <a:spcPct val="107000"/>
              </a:lnSpc>
              <a:spcAft>
                <a:spcPts val="800"/>
              </a:spcAft>
            </a:pPr>
            <a:r>
              <a:rPr lang="en-US" sz="1800" dirty="0" err="1">
                <a:effectLst/>
                <a:latin typeface="Arial" panose="020B0604020202020204" pitchFamily="34" charset="0"/>
                <a:ea typeface="Arial" panose="020B0604020202020204" pitchFamily="34" charset="0"/>
              </a:rPr>
              <a:t>Formáty</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ukládání</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zvukových</a:t>
            </a:r>
            <a:r>
              <a:rPr lang="en-US" sz="1800" dirty="0">
                <a:effectLst/>
                <a:latin typeface="Arial" panose="020B0604020202020204" pitchFamily="34" charset="0"/>
                <a:ea typeface="Arial" panose="020B0604020202020204" pitchFamily="34" charset="0"/>
              </a:rPr>
              <a:t> dat.</a:t>
            </a:r>
            <a:r>
              <a:rPr lang="en-US" sz="1800" i="1" dirty="0">
                <a:effectLst/>
                <a:latin typeface="Arial" panose="020B0604020202020204" pitchFamily="34" charset="0"/>
                <a:ea typeface="Arial" panose="020B0604020202020204" pitchFamily="34" charset="0"/>
              </a:rPr>
              <a:t> Audiozone.cz</a:t>
            </a:r>
            <a:r>
              <a:rPr lang="en-US" sz="1800" dirty="0">
                <a:effectLst/>
                <a:latin typeface="Arial" panose="020B0604020202020204" pitchFamily="34" charset="0"/>
                <a:ea typeface="Arial" panose="020B0604020202020204" pitchFamily="34" charset="0"/>
              </a:rPr>
              <a:t> [online]. Praha: ATLANTIDA, 2013 [cit. 2021-09-23].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https://www.audiozone.cz/recenze/formaty-ukladani-zvukovych-dat-t20011.html</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r>
              <a:rPr lang="en-US" sz="1800" dirty="0" err="1">
                <a:effectLst/>
                <a:latin typeface="Arial" panose="020B0604020202020204" pitchFamily="34" charset="0"/>
                <a:ea typeface="Arial" panose="020B0604020202020204" pitchFamily="34" charset="0"/>
              </a:rPr>
              <a:t>Mikrofony</a:t>
            </a:r>
            <a:r>
              <a:rPr lang="en-US" sz="1800" dirty="0">
                <a:effectLst/>
                <a:latin typeface="Arial" panose="020B0604020202020204" pitchFamily="34" charset="0"/>
                <a:ea typeface="Arial" panose="020B0604020202020204" pitchFamily="34" charset="0"/>
              </a:rPr>
              <a:t>.</a:t>
            </a:r>
            <a:r>
              <a:rPr lang="en-US" sz="1800" i="1" dirty="0">
                <a:effectLst/>
                <a:latin typeface="Arial" panose="020B0604020202020204" pitchFamily="34" charset="0"/>
                <a:ea typeface="Arial" panose="020B0604020202020204" pitchFamily="34" charset="0"/>
              </a:rPr>
              <a:t> Recenzer.cz</a:t>
            </a:r>
            <a:r>
              <a:rPr lang="en-US" sz="1800" dirty="0">
                <a:effectLst/>
                <a:latin typeface="Arial" panose="020B0604020202020204" pitchFamily="34" charset="0"/>
                <a:ea typeface="Arial" panose="020B0604020202020204" pitchFamily="34" charset="0"/>
              </a:rPr>
              <a:t> [online]. Praha: Converso Group, 2021 [cit. 2021-08-19].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https://www.recenzer.cz/mikrofony/</a:t>
            </a:r>
            <a:endParaRPr lang="cs-CZ" sz="1800" dirty="0">
              <a:effectLst/>
              <a:latin typeface="Arial" panose="020B0604020202020204" pitchFamily="34" charset="0"/>
              <a:ea typeface="Arial" panose="020B0604020202020204" pitchFamily="34" charset="0"/>
            </a:endParaRPr>
          </a:p>
          <a:p>
            <a:pPr marL="72000" indent="0">
              <a:buNone/>
            </a:pPr>
            <a:endParaRPr lang="cs-CZ" dirty="0"/>
          </a:p>
        </p:txBody>
      </p:sp>
    </p:spTree>
    <p:extLst>
      <p:ext uri="{BB962C8B-B14F-4D97-AF65-F5344CB8AC3E}">
        <p14:creationId xmlns:p14="http://schemas.microsoft.com/office/powerpoint/2010/main" val="1769547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Zástupný obsah 6">
            <a:extLst>
              <a:ext uri="{FF2B5EF4-FFF2-40B4-BE49-F238E27FC236}">
                <a16:creationId xmlns:a16="http://schemas.microsoft.com/office/drawing/2014/main" id="{9CB732F7-51FF-762F-5F3B-15FD6CB21FFA}"/>
              </a:ext>
            </a:extLst>
          </p:cNvPr>
          <p:cNvPicPr>
            <a:picLocks noGrp="1" noChangeAspect="1"/>
          </p:cNvPicPr>
          <p:nvPr>
            <p:ph idx="1"/>
          </p:nvPr>
        </p:nvPicPr>
        <p:blipFill>
          <a:blip r:embed="rId2"/>
          <a:stretch>
            <a:fillRect/>
          </a:stretch>
        </p:blipFill>
        <p:spPr>
          <a:xfrm>
            <a:off x="757774" y="1209337"/>
            <a:ext cx="1503431" cy="650739"/>
          </a:xfrm>
        </p:spPr>
      </p:pic>
      <p:sp>
        <p:nvSpPr>
          <p:cNvPr id="8" name="Zástupný obsah 4">
            <a:extLst>
              <a:ext uri="{FF2B5EF4-FFF2-40B4-BE49-F238E27FC236}">
                <a16:creationId xmlns:a16="http://schemas.microsoft.com/office/drawing/2014/main" id="{BAF8C0B6-739E-04F8-D9ED-73E9A9D731E5}"/>
              </a:ext>
            </a:extLst>
          </p:cNvPr>
          <p:cNvSpPr txBox="1">
            <a:spLocks/>
          </p:cNvSpPr>
          <p:nvPr/>
        </p:nvSpPr>
        <p:spPr>
          <a:xfrm>
            <a:off x="719999" y="2100442"/>
            <a:ext cx="10861125" cy="3731558"/>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00" indent="0">
              <a:buNone/>
            </a:pPr>
            <a:r>
              <a:rPr lang="cs-CZ" sz="1800" b="0" i="0" u="none" strike="noStrike" baseline="0" dirty="0">
                <a:solidFill>
                  <a:srgbClr val="000000"/>
                </a:solidFill>
                <a:latin typeface="Calibri" panose="020F0502020204030204" pitchFamily="34" charset="0"/>
              </a:rPr>
              <a:t>„Tento materiál, </a:t>
            </a:r>
            <a:r>
              <a:rPr lang="cs-CZ" sz="1800" b="1" i="0" u="none" strike="noStrike" baseline="0" dirty="0">
                <a:solidFill>
                  <a:srgbClr val="000000"/>
                </a:solidFill>
                <a:latin typeface="Calibri-Bold"/>
              </a:rPr>
              <a:t>Popis inovace předmětu C7660</a:t>
            </a:r>
            <a:r>
              <a:rPr lang="cs-CZ" sz="1800" b="0" i="0" u="none" strike="noStrike" baseline="0" dirty="0">
                <a:solidFill>
                  <a:srgbClr val="000000"/>
                </a:solidFill>
                <a:latin typeface="Calibri" panose="020F0502020204030204" pitchFamily="34" charset="0"/>
              </a:rPr>
              <a:t>, jehož autorem je Mgr. </a:t>
            </a:r>
            <a:r>
              <a:rPr lang="cs-CZ" sz="1800" b="0" i="0" u="none" strike="noStrike" baseline="0">
                <a:solidFill>
                  <a:srgbClr val="000000"/>
                </a:solidFill>
                <a:latin typeface="Calibri" panose="020F0502020204030204" pitchFamily="34" charset="0"/>
              </a:rPr>
              <a:t>Tomáš Bouchal, </a:t>
            </a:r>
            <a:r>
              <a:rPr lang="cs-CZ" sz="1800" b="0" i="0" u="none" strike="noStrike" baseline="0" dirty="0">
                <a:solidFill>
                  <a:srgbClr val="000000"/>
                </a:solidFill>
                <a:latin typeface="Calibri" panose="020F0502020204030204" pitchFamily="34" charset="0"/>
              </a:rPr>
              <a:t>který je dostupný z: </a:t>
            </a:r>
            <a:r>
              <a:rPr lang="cs-CZ" sz="1800" b="1" i="0" u="none" strike="noStrike" baseline="0" dirty="0">
                <a:solidFill>
                  <a:srgbClr val="000000"/>
                </a:solidFill>
                <a:latin typeface="Calibri-Bold"/>
              </a:rPr>
              <a:t>Databáze výstupů projektů OP VVV</a:t>
            </a:r>
            <a:r>
              <a:rPr lang="cs-CZ" sz="1800" b="0" i="0" u="none" strike="noStrike" baseline="0" dirty="0">
                <a:solidFill>
                  <a:srgbClr val="000000"/>
                </a:solidFill>
                <a:latin typeface="Calibri" panose="020F0502020204030204" pitchFamily="34" charset="0"/>
              </a:rPr>
              <a:t>, (</a:t>
            </a:r>
            <a:r>
              <a:rPr lang="cs-CZ" sz="1800" b="0" i="0" u="none" strike="noStrike" baseline="0" dirty="0">
                <a:solidFill>
                  <a:srgbClr val="0000FF"/>
                </a:solidFill>
                <a:latin typeface="Calibri" panose="020F0502020204030204" pitchFamily="34" charset="0"/>
              </a:rPr>
              <a:t>https://databaze.opvvv.msmt.cz</a:t>
            </a:r>
            <a:r>
              <a:rPr lang="cs-CZ" sz="1800" b="0" i="0" u="none" strike="noStrike" baseline="0" dirty="0">
                <a:solidFill>
                  <a:srgbClr val="000000"/>
                </a:solidFill>
                <a:latin typeface="Calibri" panose="020F0502020204030204" pitchFamily="34" charset="0"/>
              </a:rPr>
              <a:t>), lze užít </a:t>
            </a:r>
            <a:r>
              <a:rPr lang="en-US" sz="1800" b="0" i="0" u="none" strike="noStrike" baseline="0" dirty="0">
                <a:solidFill>
                  <a:srgbClr val="000000"/>
                </a:solidFill>
                <a:latin typeface="Calibri" panose="020F0502020204030204" pitchFamily="34" charset="0"/>
              </a:rPr>
              <a:t>v </a:t>
            </a:r>
            <a:r>
              <a:rPr lang="en-US" sz="1800" b="0" i="0" u="none" strike="noStrike" baseline="0" dirty="0" err="1">
                <a:solidFill>
                  <a:srgbClr val="000000"/>
                </a:solidFill>
                <a:latin typeface="Calibri" panose="020F0502020204030204" pitchFamily="34" charset="0"/>
              </a:rPr>
              <a:t>souladu</a:t>
            </a:r>
            <a:r>
              <a:rPr lang="en-US" sz="1800" b="0" i="0" u="none" strike="noStrike" baseline="0" dirty="0">
                <a:solidFill>
                  <a:srgbClr val="000000"/>
                </a:solidFill>
                <a:latin typeface="Calibri" panose="020F0502020204030204" pitchFamily="34" charset="0"/>
              </a:rPr>
              <a:t> s </a:t>
            </a:r>
            <a:r>
              <a:rPr lang="en-US" sz="1800" b="0" i="0" u="none" strike="noStrike" baseline="0" dirty="0" err="1">
                <a:solidFill>
                  <a:srgbClr val="000000"/>
                </a:solidFill>
                <a:latin typeface="Calibri" panose="020F0502020204030204" pitchFamily="34" charset="0"/>
              </a:rPr>
              <a:t>licenčními</a:t>
            </a:r>
            <a:r>
              <a:rPr lang="en-US" sz="1800" b="0" i="0" u="none" strike="noStrike" baseline="0" dirty="0">
                <a:solidFill>
                  <a:srgbClr val="000000"/>
                </a:solidFill>
                <a:latin typeface="Calibri" panose="020F0502020204030204" pitchFamily="34" charset="0"/>
              </a:rPr>
              <a:t> </a:t>
            </a:r>
            <a:r>
              <a:rPr lang="en-US" sz="1800" b="0" i="0" u="none" strike="noStrike" baseline="0" dirty="0" err="1">
                <a:solidFill>
                  <a:srgbClr val="000000"/>
                </a:solidFill>
                <a:latin typeface="Calibri" panose="020F0502020204030204" pitchFamily="34" charset="0"/>
              </a:rPr>
              <a:t>podmínkami</a:t>
            </a:r>
            <a:r>
              <a:rPr lang="en-US" sz="1800" b="0" i="0" u="none" strike="noStrike" baseline="0" dirty="0">
                <a:solidFill>
                  <a:srgbClr val="000000"/>
                </a:solidFill>
                <a:latin typeface="Calibri" panose="020F0502020204030204" pitchFamily="34" charset="0"/>
              </a:rPr>
              <a:t> </a:t>
            </a:r>
            <a:r>
              <a:rPr lang="en-US" sz="1800" b="1" i="0" u="none" strike="noStrike" baseline="0" dirty="0">
                <a:solidFill>
                  <a:srgbClr val="000000"/>
                </a:solidFill>
                <a:latin typeface="Calibri-Bold"/>
              </a:rPr>
              <a:t>Creative Commons BY‐SA 4.0 International</a:t>
            </a:r>
            <a:r>
              <a:rPr lang="cs-CZ" sz="1800" b="1" dirty="0">
                <a:solidFill>
                  <a:srgbClr val="000000"/>
                </a:solidFill>
                <a:latin typeface="Calibri-Bold"/>
              </a:rPr>
              <a:t> </a:t>
            </a:r>
            <a:r>
              <a:rPr lang="cs-CZ" sz="1800" b="0" i="0" u="none" strike="noStrike" baseline="0" dirty="0">
                <a:solidFill>
                  <a:srgbClr val="000000"/>
                </a:solidFill>
                <a:latin typeface="Calibri" panose="020F0502020204030204" pitchFamily="34" charset="0"/>
              </a:rPr>
              <a:t>(</a:t>
            </a:r>
            <a:r>
              <a:rPr lang="cs-CZ" sz="1800" b="0" i="0" u="none" strike="noStrike" baseline="0" dirty="0">
                <a:solidFill>
                  <a:srgbClr val="0000FF"/>
                </a:solidFill>
                <a:latin typeface="Calibri" panose="020F0502020204030204" pitchFamily="34" charset="0"/>
              </a:rPr>
              <a:t>https://creativecommons.org/</a:t>
            </a:r>
            <a:r>
              <a:rPr lang="cs-CZ" sz="1800" b="0" i="0" u="none" strike="noStrike" baseline="0" dirty="0" err="1">
                <a:solidFill>
                  <a:srgbClr val="0000FF"/>
                </a:solidFill>
                <a:latin typeface="Calibri" panose="020F0502020204030204" pitchFamily="34" charset="0"/>
              </a:rPr>
              <a:t>licenses</a:t>
            </a:r>
            <a:r>
              <a:rPr lang="cs-CZ" sz="1800" b="0" i="0" u="none" strike="noStrike" baseline="0" dirty="0">
                <a:solidFill>
                  <a:srgbClr val="0000FF"/>
                </a:solidFill>
                <a:latin typeface="Calibri" panose="020F0502020204030204" pitchFamily="34" charset="0"/>
              </a:rPr>
              <a:t>/by‐</a:t>
            </a:r>
            <a:r>
              <a:rPr lang="cs-CZ" sz="1800" b="0" i="0" u="none" strike="noStrike" baseline="0" dirty="0" err="1">
                <a:solidFill>
                  <a:srgbClr val="0000FF"/>
                </a:solidFill>
                <a:latin typeface="Calibri" panose="020F0502020204030204" pitchFamily="34" charset="0"/>
              </a:rPr>
              <a:t>sa</a:t>
            </a:r>
            <a:r>
              <a:rPr lang="cs-CZ" sz="1800" b="0" i="0" u="none" strike="noStrike" baseline="0" dirty="0">
                <a:solidFill>
                  <a:srgbClr val="0000FF"/>
                </a:solidFill>
                <a:latin typeface="Calibri" panose="020F0502020204030204" pitchFamily="34" charset="0"/>
              </a:rPr>
              <a:t>/4.0/</a:t>
            </a:r>
            <a:r>
              <a:rPr lang="cs-CZ" sz="1800" b="0" i="0" u="none" strike="noStrike" baseline="0" dirty="0" err="1">
                <a:solidFill>
                  <a:srgbClr val="0000FF"/>
                </a:solidFill>
                <a:latin typeface="Calibri" panose="020F0502020204030204" pitchFamily="34" charset="0"/>
              </a:rPr>
              <a:t>legalcode</a:t>
            </a:r>
            <a:r>
              <a:rPr lang="cs-CZ" sz="1800" b="0" i="0" u="none" strike="noStrike" baseline="0" dirty="0">
                <a:solidFill>
                  <a:srgbClr val="000000"/>
                </a:solidFill>
                <a:latin typeface="Calibri" panose="020F0502020204030204" pitchFamily="34" charset="0"/>
              </a:rPr>
              <a:t>). Uvedené se nevztahuje na díla nebo jiné předměty ochrany (např. obrazovou či fotografickou dokumentaci), které jsou ve výstupu užity zejména na základě smluvní licence nebo výjimky či omezení příslušných práv, jak je uvedeno u konkrétního jednotlivého předmětu ochrany.“</a:t>
            </a:r>
            <a:endParaRPr lang="cs-CZ" kern="0" dirty="0"/>
          </a:p>
        </p:txBody>
      </p:sp>
    </p:spTree>
    <p:extLst>
      <p:ext uri="{BB962C8B-B14F-4D97-AF65-F5344CB8AC3E}">
        <p14:creationId xmlns:p14="http://schemas.microsoft.com/office/powerpoint/2010/main" val="2941361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880A3F5-60A4-4FA7-973F-991275763168}"/>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DB57DE12-B5E7-438B-ADF2-9D57F21A6C95}"/>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29E9840A-B59F-4CC4-9313-1B0C5989F18E}"/>
              </a:ext>
            </a:extLst>
          </p:cNvPr>
          <p:cNvSpPr>
            <a:spLocks noGrp="1"/>
          </p:cNvSpPr>
          <p:nvPr>
            <p:ph type="title"/>
          </p:nvPr>
        </p:nvSpPr>
        <p:spPr/>
        <p:txBody>
          <a:bodyPr/>
          <a:lstStyle/>
          <a:p>
            <a:r>
              <a:rPr lang="cs-CZ" dirty="0"/>
              <a:t>Osnova</a:t>
            </a:r>
          </a:p>
        </p:txBody>
      </p:sp>
      <p:sp>
        <p:nvSpPr>
          <p:cNvPr id="5" name="Zástupný obsah 4">
            <a:extLst>
              <a:ext uri="{FF2B5EF4-FFF2-40B4-BE49-F238E27FC236}">
                <a16:creationId xmlns:a16="http://schemas.microsoft.com/office/drawing/2014/main" id="{44AA2EE6-B3DD-4E4A-9852-241B577E5AA5}"/>
              </a:ext>
            </a:extLst>
          </p:cNvPr>
          <p:cNvSpPr>
            <a:spLocks noGrp="1"/>
          </p:cNvSpPr>
          <p:nvPr>
            <p:ph idx="1"/>
          </p:nvPr>
        </p:nvSpPr>
        <p:spPr/>
        <p:txBody>
          <a:bodyPr/>
          <a:lstStyle/>
          <a:p>
            <a:r>
              <a:rPr lang="cs-CZ" dirty="0"/>
              <a:t>Úvod do audia</a:t>
            </a:r>
          </a:p>
          <a:p>
            <a:r>
              <a:rPr lang="cs-CZ" dirty="0"/>
              <a:t>Základní pojmy</a:t>
            </a:r>
          </a:p>
          <a:p>
            <a:r>
              <a:rPr lang="cs-CZ" dirty="0"/>
              <a:t>Formáty zvukových stop</a:t>
            </a:r>
          </a:p>
          <a:p>
            <a:r>
              <a:rPr lang="cs-CZ" dirty="0"/>
              <a:t>Mikrofony a doporučení</a:t>
            </a:r>
          </a:p>
          <a:p>
            <a:r>
              <a:rPr lang="cs-CZ" dirty="0"/>
              <a:t>Audio programy</a:t>
            </a:r>
          </a:p>
          <a:p>
            <a:r>
              <a:rPr lang="cs-CZ" dirty="0"/>
              <a:t>Praktická část střihu a úpravy audia</a:t>
            </a:r>
          </a:p>
        </p:txBody>
      </p:sp>
    </p:spTree>
    <p:extLst>
      <p:ext uri="{BB962C8B-B14F-4D97-AF65-F5344CB8AC3E}">
        <p14:creationId xmlns:p14="http://schemas.microsoft.com/office/powerpoint/2010/main" val="1102589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AC4062B-C29B-41DE-9317-A2E4C4A94117}"/>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C5F5665B-216C-43EA-A8FF-504241B4609C}"/>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63D2414B-2A90-4DBC-A1F3-639992222498}"/>
              </a:ext>
            </a:extLst>
          </p:cNvPr>
          <p:cNvSpPr>
            <a:spLocks noGrp="1"/>
          </p:cNvSpPr>
          <p:nvPr>
            <p:ph type="title"/>
          </p:nvPr>
        </p:nvSpPr>
        <p:spPr/>
        <p:txBody>
          <a:bodyPr/>
          <a:lstStyle/>
          <a:p>
            <a:r>
              <a:rPr lang="cs-CZ" dirty="0"/>
              <a:t>Úvod do audia</a:t>
            </a:r>
          </a:p>
        </p:txBody>
      </p:sp>
      <p:sp>
        <p:nvSpPr>
          <p:cNvPr id="5" name="Zástupný obsah 4">
            <a:extLst>
              <a:ext uri="{FF2B5EF4-FFF2-40B4-BE49-F238E27FC236}">
                <a16:creationId xmlns:a16="http://schemas.microsoft.com/office/drawing/2014/main" id="{1482ED2D-D468-4337-A4AD-38D47F8C1CA8}"/>
              </a:ext>
            </a:extLst>
          </p:cNvPr>
          <p:cNvSpPr>
            <a:spLocks noGrp="1"/>
          </p:cNvSpPr>
          <p:nvPr>
            <p:ph idx="1"/>
          </p:nvPr>
        </p:nvSpPr>
        <p:spPr/>
        <p:txBody>
          <a:bodyPr/>
          <a:lstStyle/>
          <a:p>
            <a:r>
              <a:rPr lang="cs-CZ" dirty="0"/>
              <a:t>Co to je audio?</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87948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AC4062B-C29B-41DE-9317-A2E4C4A94117}"/>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C5F5665B-216C-43EA-A8FF-504241B4609C}"/>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63D2414B-2A90-4DBC-A1F3-639992222498}"/>
              </a:ext>
            </a:extLst>
          </p:cNvPr>
          <p:cNvSpPr>
            <a:spLocks noGrp="1"/>
          </p:cNvSpPr>
          <p:nvPr>
            <p:ph type="title"/>
          </p:nvPr>
        </p:nvSpPr>
        <p:spPr/>
        <p:txBody>
          <a:bodyPr/>
          <a:lstStyle/>
          <a:p>
            <a:r>
              <a:rPr lang="cs-CZ" dirty="0"/>
              <a:t>Úvod do audia</a:t>
            </a:r>
          </a:p>
        </p:txBody>
      </p:sp>
      <p:sp>
        <p:nvSpPr>
          <p:cNvPr id="5" name="Zástupný obsah 4">
            <a:extLst>
              <a:ext uri="{FF2B5EF4-FFF2-40B4-BE49-F238E27FC236}">
                <a16:creationId xmlns:a16="http://schemas.microsoft.com/office/drawing/2014/main" id="{1482ED2D-D468-4337-A4AD-38D47F8C1CA8}"/>
              </a:ext>
            </a:extLst>
          </p:cNvPr>
          <p:cNvSpPr>
            <a:spLocks noGrp="1"/>
          </p:cNvSpPr>
          <p:nvPr>
            <p:ph idx="1"/>
          </p:nvPr>
        </p:nvSpPr>
        <p:spPr/>
        <p:txBody>
          <a:bodyPr/>
          <a:lstStyle/>
          <a:p>
            <a:r>
              <a:rPr lang="cs-CZ" dirty="0"/>
              <a:t>Co to je audio?</a:t>
            </a:r>
          </a:p>
          <a:p>
            <a:r>
              <a:rPr lang="cs-CZ" b="1" dirty="0"/>
              <a:t>Mluvené slovo </a:t>
            </a:r>
            <a:r>
              <a:rPr lang="cs-CZ" dirty="0"/>
              <a:t>vs. hudba vs. zvukové efekty a šumy</a:t>
            </a:r>
          </a:p>
          <a:p>
            <a:r>
              <a:rPr lang="cs-CZ" dirty="0"/>
              <a:t>Lidské ucho – rozsah 16–20 000 Hz </a:t>
            </a:r>
          </a:p>
          <a:p>
            <a:pPr lvl="1"/>
            <a:r>
              <a:rPr lang="cs-CZ" dirty="0"/>
              <a:t>Nemusí být jenom omezení v lidském uchu </a:t>
            </a:r>
            <a:r>
              <a:rPr lang="cs-CZ" dirty="0">
                <a:sym typeface="Wingdings" panose="05000000000000000000" pitchFamily="2" charset="2"/>
              </a:rPr>
              <a:t></a:t>
            </a:r>
          </a:p>
          <a:p>
            <a:pPr lvl="1"/>
            <a:r>
              <a:rPr lang="cs-CZ" dirty="0"/>
              <a:t>ukázka: </a:t>
            </a:r>
            <a:r>
              <a:rPr lang="cs-CZ" dirty="0">
                <a:hlinkClick r:id="rId2"/>
              </a:rPr>
              <a:t>https://www.youtube.com/watch?v=qNf9nzvnd1k&amp;ab_channel=adminofthissite</a:t>
            </a:r>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23212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8BEBE1A-D7E7-413C-92C9-B8FEADF6150A}"/>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77AE8CCC-531A-461B-83EB-EDBC4855EEF8}"/>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F65CA9D2-1B01-4E00-B3BD-1C4ADC869F00}"/>
              </a:ext>
            </a:extLst>
          </p:cNvPr>
          <p:cNvSpPr>
            <a:spLocks noGrp="1"/>
          </p:cNvSpPr>
          <p:nvPr>
            <p:ph type="title"/>
          </p:nvPr>
        </p:nvSpPr>
        <p:spPr/>
        <p:txBody>
          <a:bodyPr/>
          <a:lstStyle/>
          <a:p>
            <a:r>
              <a:rPr lang="cs-CZ" dirty="0"/>
              <a:t>Základní pojmy</a:t>
            </a:r>
          </a:p>
        </p:txBody>
      </p:sp>
      <p:sp>
        <p:nvSpPr>
          <p:cNvPr id="5" name="Zástupný obsah 4">
            <a:extLst>
              <a:ext uri="{FF2B5EF4-FFF2-40B4-BE49-F238E27FC236}">
                <a16:creationId xmlns:a16="http://schemas.microsoft.com/office/drawing/2014/main" id="{15489B3F-C125-4787-AE15-DD75DA40E176}"/>
              </a:ext>
            </a:extLst>
          </p:cNvPr>
          <p:cNvSpPr>
            <a:spLocks noGrp="1"/>
          </p:cNvSpPr>
          <p:nvPr>
            <p:ph idx="1"/>
          </p:nvPr>
        </p:nvSpPr>
        <p:spPr/>
        <p:txBody>
          <a:bodyPr/>
          <a:lstStyle/>
          <a:p>
            <a:r>
              <a:rPr lang="cs-CZ" dirty="0"/>
              <a:t>Frekvenční rozsah</a:t>
            </a:r>
          </a:p>
          <a:p>
            <a:r>
              <a:rPr lang="cs-CZ" dirty="0"/>
              <a:t>Vzorkovací frekvence (standard pro CD </a:t>
            </a:r>
            <a:r>
              <a:rPr lang="cs-CZ"/>
              <a:t>44,1 kHz)</a:t>
            </a:r>
            <a:endParaRPr lang="cs-CZ" dirty="0"/>
          </a:p>
          <a:p>
            <a:r>
              <a:rPr lang="cs-CZ" dirty="0" err="1"/>
              <a:t>Bitrate</a:t>
            </a:r>
            <a:r>
              <a:rPr lang="cs-CZ" dirty="0"/>
              <a:t> (</a:t>
            </a:r>
            <a:r>
              <a:rPr lang="cs-CZ" dirty="0" err="1"/>
              <a:t>kbps</a:t>
            </a:r>
            <a:r>
              <a:rPr lang="cs-CZ" dirty="0"/>
              <a:t>; většinou dostačující 128 </a:t>
            </a:r>
            <a:r>
              <a:rPr lang="cs-CZ" dirty="0" err="1"/>
              <a:t>kbps</a:t>
            </a:r>
            <a:r>
              <a:rPr lang="cs-CZ" dirty="0"/>
              <a:t>) – „kvalita“</a:t>
            </a:r>
          </a:p>
          <a:p>
            <a:r>
              <a:rPr lang="cs-CZ" dirty="0"/>
              <a:t>BPM (údery za minuty; taneční hudba 120–130 a více BPM)</a:t>
            </a:r>
          </a:p>
          <a:p>
            <a:r>
              <a:rPr lang="cs-CZ" dirty="0"/>
              <a:t>Filtry</a:t>
            </a:r>
          </a:p>
          <a:p>
            <a:r>
              <a:rPr lang="cs-CZ" dirty="0"/>
              <a:t>Šum</a:t>
            </a:r>
          </a:p>
          <a:p>
            <a:r>
              <a:rPr lang="cs-CZ" dirty="0"/>
              <a:t>Hlasitost (dB) </a:t>
            </a:r>
          </a:p>
          <a:p>
            <a:r>
              <a:rPr lang="cs-CZ" dirty="0"/>
              <a:t>Mikrofonní vstupy: XLR, </a:t>
            </a:r>
            <a:r>
              <a:rPr lang="cs-CZ" dirty="0" err="1"/>
              <a:t>jack</a:t>
            </a:r>
            <a:r>
              <a:rPr lang="cs-CZ" dirty="0"/>
              <a:t> 3,5 mm (6,3 mm, 2,5 mm), USB</a:t>
            </a:r>
          </a:p>
          <a:p>
            <a:endParaRPr lang="cs-CZ" dirty="0"/>
          </a:p>
        </p:txBody>
      </p:sp>
    </p:spTree>
    <p:extLst>
      <p:ext uri="{BB962C8B-B14F-4D97-AF65-F5344CB8AC3E}">
        <p14:creationId xmlns:p14="http://schemas.microsoft.com/office/powerpoint/2010/main" val="1330332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4884D5B-9526-408E-A58C-4230E9A754A7}"/>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ECB4C2E7-F083-4D97-8D21-051110E4A497}"/>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592F705D-D584-4ED9-9714-89C58B973FAC}"/>
              </a:ext>
            </a:extLst>
          </p:cNvPr>
          <p:cNvSpPr>
            <a:spLocks noGrp="1"/>
          </p:cNvSpPr>
          <p:nvPr>
            <p:ph type="title"/>
          </p:nvPr>
        </p:nvSpPr>
        <p:spPr/>
        <p:txBody>
          <a:bodyPr/>
          <a:lstStyle/>
          <a:p>
            <a:r>
              <a:rPr lang="cs-CZ" dirty="0"/>
              <a:t>Formáty audio stop</a:t>
            </a:r>
          </a:p>
        </p:txBody>
      </p:sp>
      <p:sp>
        <p:nvSpPr>
          <p:cNvPr id="5" name="Zástupný obsah 4">
            <a:extLst>
              <a:ext uri="{FF2B5EF4-FFF2-40B4-BE49-F238E27FC236}">
                <a16:creationId xmlns:a16="http://schemas.microsoft.com/office/drawing/2014/main" id="{95E13FC5-74D0-4D55-953A-E11A0D70F7C4}"/>
              </a:ext>
            </a:extLst>
          </p:cNvPr>
          <p:cNvSpPr>
            <a:spLocks noGrp="1"/>
          </p:cNvSpPr>
          <p:nvPr>
            <p:ph idx="1"/>
          </p:nvPr>
        </p:nvSpPr>
        <p:spPr/>
        <p:txBody>
          <a:bodyPr/>
          <a:lstStyle/>
          <a:p>
            <a:r>
              <a:rPr lang="cs-CZ" dirty="0"/>
              <a:t>Typy formátů </a:t>
            </a:r>
          </a:p>
          <a:p>
            <a:pPr lvl="1"/>
            <a:r>
              <a:rPr lang="cs-CZ" dirty="0"/>
              <a:t>MP3 – komprese, zmenšení až na desetinu, odstranění zvuků pro člověka „nedůležitých“</a:t>
            </a:r>
          </a:p>
          <a:p>
            <a:pPr lvl="1"/>
            <a:r>
              <a:rPr lang="cs-CZ" dirty="0" err="1"/>
              <a:t>wav</a:t>
            </a:r>
            <a:r>
              <a:rPr lang="cs-CZ" dirty="0"/>
              <a:t> – „ořezání“ vyšších frekvencí, bezztrátová komprese</a:t>
            </a:r>
          </a:p>
          <a:p>
            <a:pPr lvl="1"/>
            <a:r>
              <a:rPr lang="cs-CZ" dirty="0" err="1"/>
              <a:t>wma</a:t>
            </a:r>
            <a:r>
              <a:rPr lang="cs-CZ" dirty="0"/>
              <a:t> – speciální Windows kodek</a:t>
            </a:r>
          </a:p>
          <a:p>
            <a:pPr lvl="1"/>
            <a:r>
              <a:rPr lang="cs-CZ" dirty="0" err="1"/>
              <a:t>flac</a:t>
            </a:r>
            <a:r>
              <a:rPr lang="cs-CZ" dirty="0"/>
              <a:t> – bezztrátová komprese</a:t>
            </a:r>
          </a:p>
          <a:p>
            <a:pPr lvl="1"/>
            <a:r>
              <a:rPr lang="cs-CZ" dirty="0" err="1"/>
              <a:t>ogg</a:t>
            </a:r>
            <a:r>
              <a:rPr lang="cs-CZ" dirty="0"/>
              <a:t> – často v telefonech</a:t>
            </a:r>
          </a:p>
          <a:p>
            <a:r>
              <a:rPr lang="cs-CZ" dirty="0"/>
              <a:t>Je potřeba kvalitnější audio? Hudba vs. hlas?</a:t>
            </a:r>
          </a:p>
          <a:p>
            <a:pPr marL="72000" indent="0">
              <a:buNone/>
            </a:pPr>
            <a:r>
              <a:rPr lang="cs-CZ" b="1" kern="0" dirty="0">
                <a:solidFill>
                  <a:srgbClr val="0000DC"/>
                </a:solidFill>
              </a:rPr>
              <a:t>Úkoly</a:t>
            </a:r>
            <a:endParaRPr lang="cs-CZ" dirty="0"/>
          </a:p>
          <a:p>
            <a:r>
              <a:rPr lang="cs-CZ" dirty="0"/>
              <a:t>Kolik místa zabere jedna zvuková stopa ve formátu .mp3 a.wav?</a:t>
            </a:r>
          </a:p>
          <a:p>
            <a:r>
              <a:rPr lang="cs-CZ" dirty="0"/>
              <a:t>Upravte přenosová rychlost (kvalitu nahrávky). Jak se změnila velikost?</a:t>
            </a:r>
          </a:p>
        </p:txBody>
      </p:sp>
    </p:spTree>
    <p:extLst>
      <p:ext uri="{BB962C8B-B14F-4D97-AF65-F5344CB8AC3E}">
        <p14:creationId xmlns:p14="http://schemas.microsoft.com/office/powerpoint/2010/main" val="1374801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1AB4DB4-0E0C-4ED8-9ADA-2DDD47227915}"/>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74C4B541-E18C-459F-B248-E0925CA4859A}"/>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B96C91AD-560E-4EC3-B4EC-568F4928FCCF}"/>
              </a:ext>
            </a:extLst>
          </p:cNvPr>
          <p:cNvSpPr>
            <a:spLocks noGrp="1"/>
          </p:cNvSpPr>
          <p:nvPr>
            <p:ph type="title"/>
          </p:nvPr>
        </p:nvSpPr>
        <p:spPr/>
        <p:txBody>
          <a:bodyPr/>
          <a:lstStyle/>
          <a:p>
            <a:r>
              <a:rPr lang="cs-CZ" dirty="0"/>
              <a:t>Mikrofony</a:t>
            </a:r>
          </a:p>
        </p:txBody>
      </p:sp>
      <p:sp>
        <p:nvSpPr>
          <p:cNvPr id="5" name="Zástupný obsah 4">
            <a:extLst>
              <a:ext uri="{FF2B5EF4-FFF2-40B4-BE49-F238E27FC236}">
                <a16:creationId xmlns:a16="http://schemas.microsoft.com/office/drawing/2014/main" id="{0ADD7C95-3EC6-498E-8A23-F8408D5A611C}"/>
              </a:ext>
            </a:extLst>
          </p:cNvPr>
          <p:cNvSpPr>
            <a:spLocks noGrp="1"/>
          </p:cNvSpPr>
          <p:nvPr>
            <p:ph idx="1"/>
          </p:nvPr>
        </p:nvSpPr>
        <p:spPr/>
        <p:txBody>
          <a:bodyPr/>
          <a:lstStyle/>
          <a:p>
            <a:r>
              <a:rPr lang="cs-CZ" dirty="0"/>
              <a:t>Dynamické a kondenzátorové, případně USB mikrofony</a:t>
            </a:r>
          </a:p>
          <a:p>
            <a:pPr lvl="1"/>
            <a:r>
              <a:rPr lang="cs-CZ" b="1" dirty="0"/>
              <a:t>Dynamické</a:t>
            </a:r>
            <a:r>
              <a:rPr lang="cs-CZ" dirty="0"/>
              <a:t> – menší vzdálenosti, méně citlivé, větší směrovost (více osob současně) </a:t>
            </a:r>
          </a:p>
          <a:p>
            <a:pPr lvl="1"/>
            <a:r>
              <a:rPr lang="cs-CZ" b="1" dirty="0"/>
              <a:t>Kondenzátorové</a:t>
            </a:r>
            <a:r>
              <a:rPr lang="cs-CZ" dirty="0"/>
              <a:t> – potřeba fantomového napájení (většinou speciální zvuková karta / zařízení), přirozenější zvuk, citlivé na šum</a:t>
            </a:r>
          </a:p>
          <a:p>
            <a:pPr lvl="1"/>
            <a:r>
              <a:rPr lang="cs-CZ" b="1" dirty="0"/>
              <a:t>USB mikrofony </a:t>
            </a:r>
            <a:r>
              <a:rPr lang="cs-CZ" dirty="0"/>
              <a:t>– bez nutnosti externích či složitých zapojení</a:t>
            </a:r>
          </a:p>
          <a:p>
            <a:r>
              <a:rPr lang="cs-CZ" dirty="0"/>
              <a:t>Záhlavní, ruční, integrovaný</a:t>
            </a:r>
          </a:p>
          <a:p>
            <a:pPr lvl="1"/>
            <a:r>
              <a:rPr lang="cs-CZ" dirty="0"/>
              <a:t>Předem si ujasnit </a:t>
            </a:r>
            <a:r>
              <a:rPr lang="cs-CZ" b="1" dirty="0"/>
              <a:t>počet účastníků </a:t>
            </a:r>
            <a:r>
              <a:rPr lang="cs-CZ" dirty="0"/>
              <a:t>a potřebnou </a:t>
            </a:r>
            <a:r>
              <a:rPr lang="cs-CZ" b="1" dirty="0"/>
              <a:t>směrovost</a:t>
            </a:r>
          </a:p>
          <a:p>
            <a:r>
              <a:rPr lang="cs-CZ" dirty="0"/>
              <a:t>Frekvenční omezení a mnoho dalšího (pro profesionální využití </a:t>
            </a:r>
            <a:r>
              <a:rPr lang="cs-CZ" dirty="0">
                <a:sym typeface="Wingdings" panose="05000000000000000000" pitchFamily="2" charset="2"/>
              </a:rPr>
              <a:t></a:t>
            </a:r>
            <a:r>
              <a:rPr lang="cs-CZ" dirty="0"/>
              <a:t>)</a:t>
            </a:r>
          </a:p>
        </p:txBody>
      </p:sp>
    </p:spTree>
    <p:extLst>
      <p:ext uri="{BB962C8B-B14F-4D97-AF65-F5344CB8AC3E}">
        <p14:creationId xmlns:p14="http://schemas.microsoft.com/office/powerpoint/2010/main" val="624090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3B2A2E6-0E54-4B42-8929-E28A869F2ED5}"/>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5FC5990F-A651-4CB7-96E4-01E5493D1BC3}"/>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FD4F7FB9-8364-4FC3-B6FC-1262AC1DA3CF}"/>
              </a:ext>
            </a:extLst>
          </p:cNvPr>
          <p:cNvSpPr>
            <a:spLocks noGrp="1"/>
          </p:cNvSpPr>
          <p:nvPr>
            <p:ph type="title"/>
          </p:nvPr>
        </p:nvSpPr>
        <p:spPr/>
        <p:txBody>
          <a:bodyPr/>
          <a:lstStyle/>
          <a:p>
            <a:r>
              <a:rPr lang="cs-CZ" dirty="0"/>
              <a:t>Doporučení pro záznam</a:t>
            </a:r>
          </a:p>
        </p:txBody>
      </p:sp>
      <p:sp>
        <p:nvSpPr>
          <p:cNvPr id="5" name="Zástupný obsah 4">
            <a:extLst>
              <a:ext uri="{FF2B5EF4-FFF2-40B4-BE49-F238E27FC236}">
                <a16:creationId xmlns:a16="http://schemas.microsoft.com/office/drawing/2014/main" id="{322460F0-DE9B-4580-B9E6-98FB2A26CE34}"/>
              </a:ext>
            </a:extLst>
          </p:cNvPr>
          <p:cNvSpPr>
            <a:spLocks noGrp="1"/>
          </p:cNvSpPr>
          <p:nvPr>
            <p:ph idx="1"/>
          </p:nvPr>
        </p:nvSpPr>
        <p:spPr/>
        <p:txBody>
          <a:bodyPr/>
          <a:lstStyle/>
          <a:p>
            <a:r>
              <a:rPr lang="cs-CZ" dirty="0"/>
              <a:t>Některé šumy se špatně filtrují – využití tzv. pop filtrů</a:t>
            </a:r>
          </a:p>
          <a:p>
            <a:r>
              <a:rPr lang="cs-CZ" dirty="0"/>
              <a:t>Pozor na ozvěny v místnosti</a:t>
            </a:r>
          </a:p>
          <a:p>
            <a:r>
              <a:rPr lang="cs-CZ" dirty="0"/>
              <a:t>Předem vyzkoušet omezení hlasitosti mikrofonu</a:t>
            </a:r>
          </a:p>
        </p:txBody>
      </p:sp>
    </p:spTree>
    <p:extLst>
      <p:ext uri="{BB962C8B-B14F-4D97-AF65-F5344CB8AC3E}">
        <p14:creationId xmlns:p14="http://schemas.microsoft.com/office/powerpoint/2010/main" val="1349025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58AC4E8-D826-405B-A3C3-4FD19B815740}"/>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AFD051B1-253C-4721-9384-51738A9833E9}"/>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BB9DA566-4DC8-4D95-8A0E-637F392599CA}"/>
              </a:ext>
            </a:extLst>
          </p:cNvPr>
          <p:cNvSpPr>
            <a:spLocks noGrp="1"/>
          </p:cNvSpPr>
          <p:nvPr>
            <p:ph type="title"/>
          </p:nvPr>
        </p:nvSpPr>
        <p:spPr/>
        <p:txBody>
          <a:bodyPr/>
          <a:lstStyle/>
          <a:p>
            <a:r>
              <a:rPr lang="cs-CZ" dirty="0"/>
              <a:t>Audio programy</a:t>
            </a:r>
          </a:p>
        </p:txBody>
      </p:sp>
      <p:sp>
        <p:nvSpPr>
          <p:cNvPr id="5" name="Zástupný obsah 4">
            <a:extLst>
              <a:ext uri="{FF2B5EF4-FFF2-40B4-BE49-F238E27FC236}">
                <a16:creationId xmlns:a16="http://schemas.microsoft.com/office/drawing/2014/main" id="{9C5CBC88-E2F9-4245-862B-EDD88591027B}"/>
              </a:ext>
            </a:extLst>
          </p:cNvPr>
          <p:cNvSpPr>
            <a:spLocks noGrp="1"/>
          </p:cNvSpPr>
          <p:nvPr>
            <p:ph idx="1"/>
          </p:nvPr>
        </p:nvSpPr>
        <p:spPr/>
        <p:txBody>
          <a:bodyPr/>
          <a:lstStyle/>
          <a:p>
            <a:r>
              <a:rPr lang="cs-CZ" dirty="0" err="1"/>
              <a:t>Audacity</a:t>
            </a:r>
            <a:endParaRPr lang="cs-CZ" dirty="0"/>
          </a:p>
          <a:p>
            <a:r>
              <a:rPr lang="cs-CZ" dirty="0" err="1"/>
              <a:t>Goldawave</a:t>
            </a:r>
            <a:endParaRPr lang="cs-CZ" dirty="0"/>
          </a:p>
          <a:p>
            <a:r>
              <a:rPr lang="cs-CZ" dirty="0"/>
              <a:t>Adobe </a:t>
            </a:r>
            <a:r>
              <a:rPr lang="cs-CZ" dirty="0" err="1"/>
              <a:t>Audition</a:t>
            </a:r>
            <a:r>
              <a:rPr lang="cs-CZ" dirty="0"/>
              <a:t> CC </a:t>
            </a:r>
          </a:p>
          <a:p>
            <a:r>
              <a:rPr lang="cs-CZ" dirty="0"/>
              <a:t>Online programy (</a:t>
            </a:r>
            <a:r>
              <a:rPr lang="cs-CZ" dirty="0">
                <a:hlinkClick r:id="rId2"/>
              </a:rPr>
              <a:t>https://audiomass.co/</a:t>
            </a:r>
            <a:r>
              <a:rPr lang="cs-CZ" dirty="0"/>
              <a:t>, </a:t>
            </a:r>
            <a:r>
              <a:rPr lang="cs-CZ" dirty="0">
                <a:hlinkClick r:id="rId3"/>
              </a:rPr>
              <a:t>https://twistedwave.com/online</a:t>
            </a:r>
            <a:r>
              <a:rPr lang="cs-CZ" dirty="0"/>
              <a:t>) </a:t>
            </a:r>
          </a:p>
          <a:p>
            <a:r>
              <a:rPr lang="cs-CZ" dirty="0"/>
              <a:t>Současně pro úpravu videa (většinou omezené možnosti ve verzích zdarma) – příští hodina </a:t>
            </a:r>
          </a:p>
        </p:txBody>
      </p:sp>
    </p:spTree>
    <p:extLst>
      <p:ext uri="{BB962C8B-B14F-4D97-AF65-F5344CB8AC3E}">
        <p14:creationId xmlns:p14="http://schemas.microsoft.com/office/powerpoint/2010/main" val="106095183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sci-prezentace-16-9-cz-v11.potx" id="{752B7536-5AE2-417E-ADC9-516CF57E47A0}" vid="{C3A561A7-18A2-4AA4-BD35-A7AB220CBEDF}"/>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muni-sci-prezentace-16-9-cz-v11</Template>
  <TotalTime>699</TotalTime>
  <Words>773</Words>
  <Application>Microsoft Office PowerPoint</Application>
  <PresentationFormat>Širokoúhlá obrazovka</PresentationFormat>
  <Paragraphs>118</Paragraphs>
  <Slides>15</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15</vt:i4>
      </vt:variant>
    </vt:vector>
  </HeadingPairs>
  <TitlesOfParts>
    <vt:vector size="22" baseType="lpstr">
      <vt:lpstr>Arial</vt:lpstr>
      <vt:lpstr>Calibri</vt:lpstr>
      <vt:lpstr>Calibri-Bold</vt:lpstr>
      <vt:lpstr>Tahoma</vt:lpstr>
      <vt:lpstr>Times New Roman</vt:lpstr>
      <vt:lpstr>Wingdings</vt:lpstr>
      <vt:lpstr>Prezentace_MU_CZ</vt:lpstr>
      <vt:lpstr>Audio – úprava a střih pro výuková videa </vt:lpstr>
      <vt:lpstr>Osnova</vt:lpstr>
      <vt:lpstr>Úvod do audia</vt:lpstr>
      <vt:lpstr>Úvod do audia</vt:lpstr>
      <vt:lpstr>Základní pojmy</vt:lpstr>
      <vt:lpstr>Formáty audio stop</vt:lpstr>
      <vt:lpstr>Mikrofony</vt:lpstr>
      <vt:lpstr>Doporučení pro záznam</vt:lpstr>
      <vt:lpstr>Audio programy</vt:lpstr>
      <vt:lpstr>Praktická část I</vt:lpstr>
      <vt:lpstr>Praktická část II</vt:lpstr>
      <vt:lpstr>Vytvoření podcastu</vt:lpstr>
      <vt:lpstr>Dotazy a diskuze</vt:lpstr>
      <vt:lpstr>Zdroje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Rastrová grafika</dc:title>
  <dc:creator>Dominik Rada</dc:creator>
  <cp:lastModifiedBy>Dominik Alvaro Rada</cp:lastModifiedBy>
  <cp:revision>6</cp:revision>
  <cp:lastPrinted>1601-01-01T00:00:00Z</cp:lastPrinted>
  <dcterms:created xsi:type="dcterms:W3CDTF">2021-10-11T13:34:10Z</dcterms:created>
  <dcterms:modified xsi:type="dcterms:W3CDTF">2022-09-12T17:57:50Z</dcterms:modified>
</cp:coreProperties>
</file>