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77" r:id="rId4"/>
    <p:sldId id="270" r:id="rId5"/>
    <p:sldId id="282" r:id="rId6"/>
    <p:sldId id="283" r:id="rId7"/>
    <p:sldId id="281" r:id="rId8"/>
    <p:sldId id="278" r:id="rId9"/>
    <p:sldId id="279" r:id="rId10"/>
    <p:sldId id="280" r:id="rId11"/>
    <p:sldId id="273" r:id="rId12"/>
    <p:sldId id="284" r:id="rId13"/>
    <p:sldId id="275" r:id="rId14"/>
    <p:sldId id="274" r:id="rId15"/>
    <p:sldId id="276" r:id="rId16"/>
    <p:sldId id="266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318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23F0-FB46-4A1C-9DFA-CE05B8BC13D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57238-1A49-4A22-BF84-DE1A2BD879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3078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A26A5-7667-4557-A253-68DABF33CAF6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FDAF8-6CE3-4A95-8DB3-F702E79686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270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2060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222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645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703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75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993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543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012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267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969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02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BF510-BFD7-49B8-B297-917E934BD0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971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E36B-555B-48AF-B6D9-C820220EEA1C}" type="datetimeFigureOut">
              <a:rPr lang="cs-CZ" smtClean="0"/>
              <a:t>23.4.2019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BF510-BFD7-49B8-B297-917E934BD033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433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rgbClr val="08080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rgbClr val="08080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rgbClr val="08080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rgbClr val="08080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nbest.com/cryonics/lessons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google.cz/url?sa=i&amp;rct=j&amp;q=&amp;esrc=s&amp;source=images&amp;cd=&amp;cad=rja&amp;uact=8&amp;ved=2ahUKEwjWjp7Km-bhAhWjyoUKHbaqCR4QjRx6BAgBEAU&amp;url=https%3A%2F%2Fslideplayer.com%2Fslide%2F10464410%2F&amp;psig=AOvVaw0fTG2EdJwfCNUn7tlMo_Iw&amp;ust=155610889647658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z/url?sa=i&amp;rct=j&amp;q=&amp;esrc=s&amp;source=images&amp;cd=&amp;cad=rja&amp;uact=8&amp;ved=2ahUKEwiYgMzqpubhAhVLzRoKHbPCBJMQjRx6BAgBEAU&amp;url=https%3A%2F%2Facemachinerychina.en.made-in-china.com%2Fproduct%2FoSyxaiYvgzrL%2FChina-Hot-Sales-Copper-Vodka-Distillation-Reflux-Still-Equipment-with-Bubble-Cap-Plates-Stripper-Distillation-and-Distiller.html&amp;psig=AOvVaw0j1sd-9qlri2mxIe-h5VJv&amp;ust=15561119100226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s://www.google.cz/url?sa=i&amp;rct=j&amp;q=&amp;esrc=s&amp;source=images&amp;cd=&amp;cad=rja&amp;uact=8&amp;ved=2ahUKEwjE9Zegp-bhAhUl-YUKHRTzBC4QjRx6BAgBEAU&amp;url=https%3A%2F%2Fwww.alibaba.com%2Fproduct-detail%2Fcopper-pipe-for-gas-water-heater_1566322389.html&amp;psig=AOvVaw1SbjmB4Z87fAk8RDiV_AvI&amp;ust=155611202405872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anganese" TargetMode="External"/><Relationship Id="rId13" Type="http://schemas.openxmlformats.org/officeDocument/2006/relationships/hyperlink" Target="https://en.wikipedia.org/wiki/Phosphorus" TargetMode="External"/><Relationship Id="rId3" Type="http://schemas.openxmlformats.org/officeDocument/2006/relationships/hyperlink" Target="https://en.wikipedia.org/wiki/List_of_copper_alloys" TargetMode="External"/><Relationship Id="rId7" Type="http://schemas.openxmlformats.org/officeDocument/2006/relationships/hyperlink" Target="https://en.wikipedia.org/wiki/Aluminium" TargetMode="External"/><Relationship Id="rId12" Type="http://schemas.openxmlformats.org/officeDocument/2006/relationships/hyperlink" Target="https://en.wikipedia.org/wiki/Arseni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n.wikipedia.org/wiki/Alloy" TargetMode="External"/><Relationship Id="rId11" Type="http://schemas.openxmlformats.org/officeDocument/2006/relationships/hyperlink" Target="https://en.wikipedia.org/wiki/Metalloids" TargetMode="External"/><Relationship Id="rId5" Type="http://schemas.openxmlformats.org/officeDocument/2006/relationships/hyperlink" Target="https://en.wikipedia.org/wiki/Tin" TargetMode="External"/><Relationship Id="rId15" Type="http://schemas.openxmlformats.org/officeDocument/2006/relationships/hyperlink" Target="https://en.wikipedia.org/wiki/Ductility" TargetMode="External"/><Relationship Id="rId10" Type="http://schemas.openxmlformats.org/officeDocument/2006/relationships/hyperlink" Target="https://en.wikipedia.org/wiki/Zinc" TargetMode="External"/><Relationship Id="rId4" Type="http://schemas.openxmlformats.org/officeDocument/2006/relationships/hyperlink" Target="https://en.wikipedia.org/wiki/Copper" TargetMode="External"/><Relationship Id="rId9" Type="http://schemas.openxmlformats.org/officeDocument/2006/relationships/hyperlink" Target="https://en.wikipedia.org/wiki/Nickel" TargetMode="External"/><Relationship Id="rId14" Type="http://schemas.openxmlformats.org/officeDocument/2006/relationships/hyperlink" Target="https://en.wikipedia.org/wiki/Silico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s://en.wikipedia.org/wiki/Alloy" TargetMode="External"/><Relationship Id="rId7" Type="http://schemas.openxmlformats.org/officeDocument/2006/relationships/hyperlink" Target="https://www.google.cz/url?sa=i&amp;rct=j&amp;q=&amp;esrc=s&amp;source=images&amp;cd=&amp;cad=rja&amp;uact=8&amp;ved=2ahUKEwjAm-7TnubhAhUKxoUKHTMBDd8QjRx6BAgBEAU&amp;url=https%3A%2F%2Fwww.pinterest.com%2Fpin%2F433964114070933617%2F&amp;psig=AOvVaw2R5eOdQ5etfrU2KO43dDOY&amp;ust=1556109717232921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n.wikipedia.org/wiki/Brass#cite_note-1" TargetMode="External"/><Relationship Id="rId5" Type="http://schemas.openxmlformats.org/officeDocument/2006/relationships/hyperlink" Target="https://en.wikipedia.org/wiki/Zinc" TargetMode="External"/><Relationship Id="rId4" Type="http://schemas.openxmlformats.org/officeDocument/2006/relationships/hyperlink" Target="https://en.wikipedia.org/wiki/Copper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74691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cs-CZ" sz="3600" dirty="0" err="1" smtClean="0"/>
              <a:t>Nonferrous</a:t>
            </a:r>
            <a:r>
              <a:rPr lang="cs-CZ" sz="3600" dirty="0" smtClean="0"/>
              <a:t> Metals and </a:t>
            </a:r>
            <a:r>
              <a:rPr lang="cs-CZ" sz="3600" dirty="0" err="1" smtClean="0"/>
              <a:t>Alloys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/>
              <a:t>(</a:t>
            </a:r>
            <a:r>
              <a:rPr lang="cs-CZ" sz="3600" dirty="0" err="1" smtClean="0"/>
              <a:t>phase</a:t>
            </a:r>
            <a:r>
              <a:rPr lang="cs-CZ" sz="3600" dirty="0" smtClean="0"/>
              <a:t> </a:t>
            </a:r>
            <a:r>
              <a:rPr lang="cs-CZ" sz="3600" dirty="0" err="1" smtClean="0"/>
              <a:t>diagrams</a:t>
            </a:r>
            <a:r>
              <a:rPr lang="cs-CZ" sz="3600" dirty="0" smtClean="0"/>
              <a:t> and </a:t>
            </a:r>
            <a:r>
              <a:rPr lang="cs-CZ" sz="3600" dirty="0" err="1" smtClean="0"/>
              <a:t>phase</a:t>
            </a:r>
            <a:r>
              <a:rPr lang="cs-CZ" sz="3600" dirty="0" smtClean="0"/>
              <a:t> </a:t>
            </a:r>
            <a:r>
              <a:rPr lang="cs-CZ" sz="3600" dirty="0" err="1" smtClean="0"/>
              <a:t>transformations</a:t>
            </a:r>
            <a:r>
              <a:rPr lang="cs-CZ" sz="3600" dirty="0" smtClean="0"/>
              <a:t>)</a:t>
            </a:r>
            <a:endParaRPr lang="en-GB" sz="3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18964" y="5854501"/>
            <a:ext cx="8280920" cy="379363"/>
          </a:xfrm>
        </p:spPr>
        <p:txBody>
          <a:bodyPr>
            <a:normAutofit lnSpcReduction="10000"/>
          </a:bodyPr>
          <a:lstStyle/>
          <a:p>
            <a:r>
              <a:rPr lang="cs-CZ" altLang="cs-CZ" sz="2000" b="0" dirty="0" smtClean="0"/>
              <a:t>Prof</a:t>
            </a:r>
            <a:r>
              <a:rPr lang="cs-CZ" altLang="cs-CZ" sz="2000" b="0" dirty="0"/>
              <a:t>. RNDr. Jiří Sopoušek, CSc. </a:t>
            </a:r>
            <a:endParaRPr lang="cs-CZ" altLang="cs-CZ" sz="2000" b="0" dirty="0" smtClean="0"/>
          </a:p>
        </p:txBody>
      </p:sp>
      <p:sp>
        <p:nvSpPr>
          <p:cNvPr id="4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/>
          <a:p>
            <a:pPr>
              <a:defRPr/>
            </a:pPr>
            <a:fld id="{D1717E11-0762-493E-A01B-C71EE42A2945}" type="slidenum">
              <a:rPr lang="cs-CZ" altLang="cs-CZ"/>
              <a:pPr>
                <a:defRPr/>
              </a:pPr>
              <a:t>1</a:t>
            </a:fld>
            <a:endParaRPr lang="cs-CZ" altLang="cs-CZ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59024" y="6237312"/>
            <a:ext cx="6400800" cy="483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altLang="cs-CZ" sz="2400" dirty="0" smtClean="0"/>
              <a:t>Brno, PS </a:t>
            </a:r>
            <a:r>
              <a:rPr lang="cs-CZ" altLang="cs-CZ" sz="2400" dirty="0" smtClean="0">
                <a:cs typeface="Times New Roman" pitchFamily="18" charset="0"/>
              </a:rPr>
              <a:t> 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711325" y="141446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1798638" y="2574925"/>
            <a:ext cx="9525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Char char="•"/>
            </a:pPr>
            <a:endParaRPr lang="cs-CZ" altLang="cs-CZ" sz="2400" b="0">
              <a:solidFill>
                <a:srgbClr val="CC0000"/>
              </a:solidFill>
              <a:latin typeface="Times New Roman" pitchFamily="18" charset="0"/>
            </a:endParaRPr>
          </a:p>
          <a:p>
            <a:pPr>
              <a:spcBef>
                <a:spcPct val="0"/>
              </a:spcBef>
              <a:buSzTx/>
              <a:buFontTx/>
              <a:buNone/>
            </a:pPr>
            <a:endParaRPr lang="cs-CZ" altLang="cs-CZ" sz="2400" b="0">
              <a:latin typeface="Times New Roman" pitchFamily="18" charset="0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6934200" y="609600"/>
            <a:ext cx="990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cs-CZ" altLang="cs-CZ" sz="1200">
                <a:latin typeface="Times New Roman" pitchFamily="18" charset="0"/>
              </a:rPr>
              <a:t>Audio test:</a:t>
            </a:r>
          </a:p>
        </p:txBody>
      </p:sp>
      <p:sp>
        <p:nvSpPr>
          <p:cNvPr id="13" name="AutoShape 17">
            <a:hlinkClick r:id="" action="ppaction://noaction" highlightClick="1">
              <a:snd r:embed="rId3" name="IC_A0008.wav"/>
            </a:hlinkClick>
          </p:cNvPr>
          <p:cNvSpPr>
            <a:spLocks noChangeArrowheads="1"/>
          </p:cNvSpPr>
          <p:nvPr/>
        </p:nvSpPr>
        <p:spPr bwMode="auto">
          <a:xfrm>
            <a:off x="8077200" y="533400"/>
            <a:ext cx="533400" cy="457200"/>
          </a:xfrm>
          <a:prstGeom prst="actionButtonSou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cs-CZ" altLang="cs-CZ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35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208911" cy="565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467544" y="6093296"/>
            <a:ext cx="79208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/>
              <a:t>https://www.kme.com/fileadmin/DOWNLOADCENTER/COPPER%20DIVISON/4%20Industrial%20Rolled/4_Alloys/CuZn36.pdf</a:t>
            </a:r>
          </a:p>
        </p:txBody>
      </p:sp>
    </p:spTree>
    <p:extLst>
      <p:ext uri="{BB962C8B-B14F-4D97-AF65-F5344CB8AC3E}">
        <p14:creationId xmlns:p14="http://schemas.microsoft.com/office/powerpoint/2010/main" val="1313151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Cu-Sn</a:t>
            </a:r>
            <a:r>
              <a:rPr lang="cs-CZ" dirty="0" smtClean="0"/>
              <a:t> </a:t>
            </a:r>
            <a:r>
              <a:rPr lang="cs-CZ" dirty="0" err="1" smtClean="0"/>
              <a:t>phase</a:t>
            </a:r>
            <a:r>
              <a:rPr lang="cs-CZ" dirty="0" smtClean="0"/>
              <a:t> diagram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79512" y="6438594"/>
            <a:ext cx="27429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https://micorr.org/scientific-bases/</a:t>
            </a:r>
          </a:p>
        </p:txBody>
      </p:sp>
      <p:pic>
        <p:nvPicPr>
          <p:cNvPr id="6148" name="Picture 4" descr="Fig.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5758218" cy="461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682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Hardering</a:t>
            </a:r>
            <a:r>
              <a:rPr lang="cs-CZ" dirty="0" smtClean="0"/>
              <a:t> of </a:t>
            </a:r>
            <a:r>
              <a:rPr lang="cs-CZ" dirty="0" err="1" smtClean="0"/>
              <a:t>Cu</a:t>
            </a:r>
            <a:r>
              <a:rPr lang="cs-CZ" dirty="0" smtClean="0"/>
              <a:t> </a:t>
            </a:r>
            <a:r>
              <a:rPr lang="cs-CZ" dirty="0" err="1" smtClean="0"/>
              <a:t>alloys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1340768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Copper </a:t>
            </a:r>
            <a:r>
              <a:rPr lang="en-US" dirty="0"/>
              <a:t>alloys that are hardened through heat treatment are divided into two general types</a:t>
            </a:r>
            <a:r>
              <a:rPr lang="en-US" dirty="0" smtClean="0"/>
              <a:t>: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those that are softened by high-temperature quenching and hardened by lower-temperature </a:t>
            </a:r>
            <a:r>
              <a:rPr lang="en-US" dirty="0" smtClean="0"/>
              <a:t>treatments</a:t>
            </a:r>
            <a:r>
              <a:rPr lang="cs-CZ" dirty="0"/>
              <a:t> </a:t>
            </a:r>
            <a:r>
              <a:rPr lang="cs-CZ" dirty="0" smtClean="0"/>
              <a:t>(</a:t>
            </a:r>
            <a:r>
              <a:rPr lang="cs-CZ" dirty="0" err="1" smtClean="0"/>
              <a:t>comprise</a:t>
            </a:r>
            <a:r>
              <a:rPr lang="cs-CZ" dirty="0" smtClean="0"/>
              <a:t> </a:t>
            </a:r>
            <a:r>
              <a:rPr lang="cs-CZ" dirty="0" err="1" smtClean="0"/>
              <a:t>pure</a:t>
            </a:r>
            <a:r>
              <a:rPr lang="cs-CZ" dirty="0" smtClean="0"/>
              <a:t> </a:t>
            </a:r>
            <a:r>
              <a:rPr lang="cs-CZ" dirty="0" err="1" smtClean="0"/>
              <a:t>Cu</a:t>
            </a:r>
            <a:r>
              <a:rPr lang="cs-CZ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and </a:t>
            </a:r>
            <a:r>
              <a:rPr lang="en-US" dirty="0"/>
              <a:t>those that are hardened by quenching from high temperatures through martensitic-type reactions.</a:t>
            </a:r>
          </a:p>
          <a:p>
            <a:endParaRPr lang="cs-CZ" dirty="0" smtClean="0"/>
          </a:p>
          <a:p>
            <a:r>
              <a:rPr lang="en-US" dirty="0" smtClean="0"/>
              <a:t> </a:t>
            </a:r>
            <a:r>
              <a:rPr lang="en-US" dirty="0"/>
              <a:t>Alloys that harden during low-to-intermediate temperature treatments following solution quenching include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precipitation </a:t>
            </a:r>
            <a:r>
              <a:rPr lang="en-US" dirty="0"/>
              <a:t>hardening,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spinodal-hardening </a:t>
            </a:r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and </a:t>
            </a:r>
            <a:r>
              <a:rPr lang="en-US" dirty="0"/>
              <a:t>order-hardening types. </a:t>
            </a:r>
            <a:endParaRPr lang="cs-CZ" dirty="0" smtClean="0"/>
          </a:p>
          <a:p>
            <a:endParaRPr lang="cs-CZ" dirty="0"/>
          </a:p>
          <a:p>
            <a:r>
              <a:rPr lang="en-US" dirty="0" smtClean="0"/>
              <a:t>Quench-hardening </a:t>
            </a:r>
            <a:r>
              <a:rPr lang="en-US" dirty="0"/>
              <a:t>alloys comprise aluminum bronzes, nickel-aluminum bronzes, and a few copper-zinc alloys. </a:t>
            </a:r>
          </a:p>
          <a:p>
            <a:endParaRPr lang="en-US" dirty="0"/>
          </a:p>
        </p:txBody>
      </p:sp>
      <p:sp>
        <p:nvSpPr>
          <p:cNvPr id="6" name="Obdélník 5"/>
          <p:cNvSpPr/>
          <p:nvPr/>
        </p:nvSpPr>
        <p:spPr>
          <a:xfrm>
            <a:off x="6012160" y="6093296"/>
            <a:ext cx="43379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http://www.totalmateria.com/Article71.htm</a:t>
            </a:r>
          </a:p>
        </p:txBody>
      </p:sp>
    </p:spTree>
    <p:extLst>
      <p:ext uri="{BB962C8B-B14F-4D97-AF65-F5344CB8AC3E}">
        <p14:creationId xmlns:p14="http://schemas.microsoft.com/office/powerpoint/2010/main" val="323896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 </a:t>
            </a:r>
            <a:r>
              <a:rPr lang="cs-CZ" dirty="0" err="1" smtClean="0"/>
              <a:t>alloys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196752"/>
            <a:ext cx="38884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Aluminium</a:t>
            </a:r>
            <a:r>
              <a:rPr lang="en-US" dirty="0"/>
              <a:t> alloys were developed in the later part of the 19</a:t>
            </a:r>
            <a:r>
              <a:rPr lang="en-US" baseline="30000" dirty="0"/>
              <a:t>th</a:t>
            </a:r>
            <a:r>
              <a:rPr lang="en-US" dirty="0"/>
              <a:t> century. Pure </a:t>
            </a:r>
            <a:r>
              <a:rPr lang="en-US" dirty="0" err="1"/>
              <a:t>aluminium</a:t>
            </a:r>
            <a:r>
              <a:rPr lang="en-US" dirty="0"/>
              <a:t> was first produced chemically at a very high cost. When electrolytic production was developed in 1886 the metal became cheap and very quickly found use as an important industrial material. </a:t>
            </a:r>
            <a:r>
              <a:rPr lang="en-US" b="1" dirty="0" err="1"/>
              <a:t>Aluminium</a:t>
            </a:r>
            <a:r>
              <a:rPr lang="en-US" b="1" dirty="0"/>
              <a:t> alloys are divided in families: Al, Al/Cu, Al/</a:t>
            </a:r>
            <a:r>
              <a:rPr lang="en-US" b="1" dirty="0" err="1"/>
              <a:t>Mn</a:t>
            </a:r>
            <a:r>
              <a:rPr lang="en-US" b="1" dirty="0"/>
              <a:t>, Al/Si, Al/Mg, Al/Mg/Si, Al/Zn. </a:t>
            </a:r>
            <a:r>
              <a:rPr lang="en-US" dirty="0"/>
              <a:t>Some of them are cast, others are wrought alloys hardened by heat treatment (heat-treatable: Al/Cu, Al/Mg/Si and Al/Zn) or by the presence of the alloying elements (non-heat-treatable: Al, Al/</a:t>
            </a:r>
            <a:r>
              <a:rPr lang="en-US" dirty="0" err="1"/>
              <a:t>Mn</a:t>
            </a:r>
            <a:r>
              <a:rPr lang="en-US" dirty="0"/>
              <a:t>, Al/Mg) (Selwyn 2004[1]).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90395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Al-</a:t>
            </a:r>
            <a:r>
              <a:rPr lang="cs-CZ" dirty="0" err="1" smtClean="0"/>
              <a:t>Cu</a:t>
            </a:r>
            <a:r>
              <a:rPr lang="cs-CZ" dirty="0" smtClean="0"/>
              <a:t> </a:t>
            </a:r>
            <a:r>
              <a:rPr lang="cs-CZ" dirty="0" err="1" smtClean="0"/>
              <a:t>phase</a:t>
            </a:r>
            <a:r>
              <a:rPr lang="cs-CZ" dirty="0" smtClean="0"/>
              <a:t> diagram</a:t>
            </a:r>
            <a:endParaRPr lang="cs-CZ" dirty="0"/>
          </a:p>
        </p:txBody>
      </p:sp>
      <p:pic>
        <p:nvPicPr>
          <p:cNvPr id="7170" name="Picture 2" descr="Fig.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128792" cy="537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23528" y="6432058"/>
            <a:ext cx="3472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https://micorr.org/scientific-bases/</a:t>
            </a:r>
          </a:p>
        </p:txBody>
      </p:sp>
    </p:spTree>
    <p:extLst>
      <p:ext uri="{BB962C8B-B14F-4D97-AF65-F5344CB8AC3E}">
        <p14:creationId xmlns:p14="http://schemas.microsoft.com/office/powerpoint/2010/main" val="1869574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Sn-Pb</a:t>
            </a:r>
            <a:r>
              <a:rPr lang="cs-CZ" dirty="0" smtClean="0"/>
              <a:t> </a:t>
            </a:r>
            <a:r>
              <a:rPr lang="cs-CZ" dirty="0" err="1" smtClean="0"/>
              <a:t>alloy</a:t>
            </a:r>
            <a:endParaRPr lang="cs-CZ" dirty="0"/>
          </a:p>
        </p:txBody>
      </p:sp>
      <p:pic>
        <p:nvPicPr>
          <p:cNvPr id="8194" name="Picture 2" descr="Fig.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98496"/>
            <a:ext cx="5904656" cy="4015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5940152" y="1268760"/>
            <a:ext cx="28803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/>
              <a:t>Phase diagram of </a:t>
            </a:r>
            <a:r>
              <a:rPr lang="en-US" i="1" dirty="0" err="1"/>
              <a:t>Pb</a:t>
            </a:r>
            <a:r>
              <a:rPr lang="en-US" i="1" dirty="0"/>
              <a:t>-Sn alloys with sketches of the microstructure observed depending on the composition of the alloy (from </a:t>
            </a:r>
            <a:r>
              <a:rPr lang="en-US" i="1" dirty="0">
                <a:hlinkClick r:id="rId3"/>
              </a:rPr>
              <a:t>http://www.benbest.com/cryonics/lessons.html</a:t>
            </a:r>
            <a:r>
              <a:rPr lang="en-US" i="1" dirty="0"/>
              <a:t>, accessed on January, 02 2018). The eutectic point corresponds to a mixture of elements having a unique chemical composition that solidifies at a lower temperature than any combination of the same constituent elements.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539552" y="5885408"/>
            <a:ext cx="3472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https://micorr.org/scientific-bases/</a:t>
            </a:r>
          </a:p>
        </p:txBody>
      </p:sp>
    </p:spTree>
    <p:extLst>
      <p:ext uri="{BB962C8B-B14F-4D97-AF65-F5344CB8AC3E}">
        <p14:creationId xmlns:p14="http://schemas.microsoft.com/office/powerpoint/2010/main" val="2530891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Discussion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402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Výsledek obrázku pro non ferrous metal alloys tabl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208912" cy="61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3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Copper</a:t>
            </a:r>
            <a:r>
              <a:rPr lang="cs-CZ" dirty="0" smtClean="0"/>
              <a:t> </a:t>
            </a:r>
            <a:r>
              <a:rPr lang="cs-CZ" dirty="0" err="1" smtClean="0"/>
              <a:t>alloys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467544" y="1268760"/>
            <a:ext cx="374441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Copper is one of the earliest metals to be used by humans (8500 BC, northern Iraq: Selwyn 2004[1]). </a:t>
            </a:r>
            <a:r>
              <a:rPr lang="en-US" b="1" dirty="0"/>
              <a:t>Copper alloys are often divided in four large families: pure Cu, bronzes (Cu/Sn), brasses (Cu/Zn) and quaternary alloys (Cu/Sn/Zn/</a:t>
            </a:r>
            <a:r>
              <a:rPr lang="en-US" b="1" dirty="0" err="1"/>
              <a:t>Pb</a:t>
            </a:r>
            <a:r>
              <a:rPr lang="en-US" b="1" dirty="0"/>
              <a:t>). </a:t>
            </a:r>
            <a:r>
              <a:rPr lang="en-US" dirty="0"/>
              <a:t>The oldest Cu alloys contained As or Sb. Zn, </a:t>
            </a:r>
            <a:r>
              <a:rPr lang="en-US" dirty="0" err="1"/>
              <a:t>Pb</a:t>
            </a:r>
            <a:r>
              <a:rPr lang="en-US" dirty="0"/>
              <a:t> or As are often secondary elements in bronzes whereas brasses can contain Sn or </a:t>
            </a:r>
            <a:r>
              <a:rPr lang="en-US" dirty="0" err="1"/>
              <a:t>Pb</a:t>
            </a:r>
            <a:r>
              <a:rPr lang="en-US" dirty="0"/>
              <a:t>. Cu/Ni, Cu/Zn/Ni and Cu/Al alloys have been developed in recent times (19</a:t>
            </a:r>
            <a:r>
              <a:rPr lang="en-US" baseline="30000" dirty="0"/>
              <a:t>th</a:t>
            </a:r>
            <a:r>
              <a:rPr lang="en-US" dirty="0"/>
              <a:t> century).</a:t>
            </a:r>
          </a:p>
        </p:txBody>
      </p:sp>
      <p:sp>
        <p:nvSpPr>
          <p:cNvPr id="5" name="Obdélník 4"/>
          <p:cNvSpPr/>
          <p:nvPr/>
        </p:nvSpPr>
        <p:spPr>
          <a:xfrm>
            <a:off x="467544" y="5805264"/>
            <a:ext cx="3472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/>
              <a:t>https://micorr.org/scientific-bases/</a:t>
            </a:r>
          </a:p>
        </p:txBody>
      </p:sp>
      <p:pic>
        <p:nvPicPr>
          <p:cNvPr id="14338" name="Picture 2" descr="Výsledek obrázku pro Copper disti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34256"/>
            <a:ext cx="2492896" cy="244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Výsledek obrázku pro Copper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14342" name="Picture 6" descr="Výsledek obrázku pro Copper heat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333750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763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Bronze (</a:t>
            </a:r>
            <a:r>
              <a:rPr lang="cs-CZ" dirty="0" err="1" smtClean="0"/>
              <a:t>Cu+Sn</a:t>
            </a:r>
            <a:r>
              <a:rPr lang="cs-CZ" dirty="0" smtClean="0"/>
              <a:t>) 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9040" y="1484784"/>
            <a:ext cx="4215688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95536" y="1531902"/>
            <a:ext cx="360350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Bronze</a:t>
            </a:r>
            <a:r>
              <a:rPr lang="en-US" dirty="0"/>
              <a:t> is a 80+% </a:t>
            </a:r>
            <a:r>
              <a:rPr lang="en-US" dirty="0">
                <a:hlinkClick r:id="rId3" tooltip="List of copper alloys"/>
              </a:rPr>
              <a:t>copper alloy</a:t>
            </a:r>
            <a:r>
              <a:rPr lang="en-US" dirty="0"/>
              <a:t> and 90+% </a:t>
            </a:r>
            <a:r>
              <a:rPr lang="en-US" dirty="0" err="1">
                <a:hlinkClick r:id="rId4" tooltip="Copper"/>
              </a:rPr>
              <a:t>copper</a:t>
            </a:r>
            <a:r>
              <a:rPr lang="en-US" dirty="0" err="1"/>
              <a:t>&amp;</a:t>
            </a:r>
            <a:r>
              <a:rPr lang="en-US" dirty="0" err="1">
                <a:hlinkClick r:id="rId5" tooltip="Tin"/>
              </a:rPr>
              <a:t>tin</a:t>
            </a:r>
            <a:r>
              <a:rPr lang="en-US" dirty="0"/>
              <a:t> </a:t>
            </a:r>
            <a:r>
              <a:rPr lang="en-US" dirty="0">
                <a:hlinkClick r:id="rId6" tooltip="Alloy"/>
              </a:rPr>
              <a:t>alloy</a:t>
            </a:r>
            <a:r>
              <a:rPr lang="en-US" dirty="0"/>
              <a:t> (commonly 12–12.5% tin) with often the addition of other metals, such as </a:t>
            </a:r>
            <a:r>
              <a:rPr lang="en-US" dirty="0" err="1">
                <a:hlinkClick r:id="rId7" tooltip="Aluminium"/>
              </a:rPr>
              <a:t>aluminium</a:t>
            </a:r>
            <a:r>
              <a:rPr lang="en-US" dirty="0"/>
              <a:t>, </a:t>
            </a:r>
            <a:r>
              <a:rPr lang="en-US" dirty="0">
                <a:hlinkClick r:id="rId8" tooltip="Manganese"/>
              </a:rPr>
              <a:t>manganese</a:t>
            </a:r>
            <a:r>
              <a:rPr lang="en-US" dirty="0"/>
              <a:t>, </a:t>
            </a:r>
            <a:r>
              <a:rPr lang="en-US" dirty="0">
                <a:hlinkClick r:id="rId9" tooltip="Nickel"/>
              </a:rPr>
              <a:t>nickel</a:t>
            </a:r>
            <a:r>
              <a:rPr lang="en-US" dirty="0"/>
              <a:t> or </a:t>
            </a:r>
            <a:r>
              <a:rPr lang="en-US" dirty="0">
                <a:hlinkClick r:id="rId10" tooltip="Zinc"/>
              </a:rPr>
              <a:t>zinc</a:t>
            </a:r>
            <a:r>
              <a:rPr lang="en-US" dirty="0"/>
              <a:t>, and sometimes non-metals or </a:t>
            </a:r>
            <a:r>
              <a:rPr lang="en-US" dirty="0">
                <a:hlinkClick r:id="rId11" tooltip="Metalloids"/>
              </a:rPr>
              <a:t>metalloids</a:t>
            </a:r>
            <a:r>
              <a:rPr lang="en-US" dirty="0"/>
              <a:t> such as </a:t>
            </a:r>
            <a:r>
              <a:rPr lang="en-US" dirty="0">
                <a:hlinkClick r:id="rId12" tooltip="Arsenic"/>
              </a:rPr>
              <a:t>arsenic</a:t>
            </a:r>
            <a:r>
              <a:rPr lang="en-US" dirty="0"/>
              <a:t>, </a:t>
            </a:r>
            <a:r>
              <a:rPr lang="en-US" dirty="0">
                <a:hlinkClick r:id="rId13" tooltip="Phosphorus"/>
              </a:rPr>
              <a:t>phosphorus</a:t>
            </a:r>
            <a:r>
              <a:rPr lang="en-US" dirty="0"/>
              <a:t> or </a:t>
            </a:r>
            <a:r>
              <a:rPr lang="en-US" dirty="0">
                <a:hlinkClick r:id="rId14" tooltip="Silicon"/>
              </a:rPr>
              <a:t>silicon</a:t>
            </a:r>
            <a:r>
              <a:rPr lang="en-US" dirty="0"/>
              <a:t>. These additions produce a range of alloys that may be harder than copper alone, or have other useful properties, such as stiffness, </a:t>
            </a:r>
            <a:r>
              <a:rPr lang="en-US" dirty="0">
                <a:hlinkClick r:id="rId15" tooltip="Ductility"/>
              </a:rPr>
              <a:t>ductility</a:t>
            </a:r>
            <a:r>
              <a:rPr lang="en-US" dirty="0"/>
              <a:t>, or machinability.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1475656" y="6381328"/>
            <a:ext cx="24990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200" dirty="0"/>
              <a:t>https://en.wikipedia.org/wiki/Bronze</a:t>
            </a:r>
          </a:p>
        </p:txBody>
      </p:sp>
      <p:sp>
        <p:nvSpPr>
          <p:cNvPr id="5" name="Obdélník 4"/>
          <p:cNvSpPr/>
          <p:nvPr/>
        </p:nvSpPr>
        <p:spPr>
          <a:xfrm>
            <a:off x="3999040" y="464899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Typically, pure annealed copper shows a hardness of HV1 40-50. Small additions of Sn or Sb increase this slightly, to HV1 70-100. Cast tin bronzes or alloys with final cold working show the highest hardness values (HV1 between 120 and 180).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949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143000"/>
          </a:xfrm>
        </p:spPr>
        <p:txBody>
          <a:bodyPr/>
          <a:lstStyle/>
          <a:p>
            <a:r>
              <a:rPr lang="cs-CZ" dirty="0" err="1" smtClean="0"/>
              <a:t>Cu-Sn</a:t>
            </a:r>
            <a:r>
              <a:rPr lang="cs-CZ" dirty="0" smtClean="0"/>
              <a:t> </a:t>
            </a:r>
            <a:r>
              <a:rPr lang="cs-CZ" dirty="0" err="1" smtClean="0"/>
              <a:t>Phase</a:t>
            </a:r>
            <a:r>
              <a:rPr lang="cs-CZ" dirty="0" smtClean="0"/>
              <a:t> diagram </a:t>
            </a:r>
            <a:endParaRPr lang="cs-CZ" dirty="0"/>
          </a:p>
        </p:txBody>
      </p:sp>
      <p:pic>
        <p:nvPicPr>
          <p:cNvPr id="9218" name="Picture 2" descr="Fig.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584152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6228184" y="453089"/>
            <a:ext cx="27718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As cast, bronzes </a:t>
            </a:r>
            <a:r>
              <a:rPr lang="en-US" dirty="0"/>
              <a:t>are categorized as belonging to the Cu α phase only if their Sn content does not exceed 4 mass% (Fig. 2). Above this value the alloys have an α (alpha) + δ (delta) microstructure. Depending on the Sn and secondary elements (</a:t>
            </a:r>
            <a:r>
              <a:rPr lang="en-US" dirty="0" err="1"/>
              <a:t>Pb</a:t>
            </a:r>
            <a:r>
              <a:rPr lang="en-US" dirty="0"/>
              <a:t>, As) content, as well as the heat treatments applied, bronzes are either constituted of Cu α phase or Cu α phase associated to the eutectoid α + δ phase. </a:t>
            </a:r>
            <a:r>
              <a:rPr lang="en-US" dirty="0" err="1"/>
              <a:t>Pb</a:t>
            </a:r>
            <a:r>
              <a:rPr lang="en-US" dirty="0"/>
              <a:t> (up to 7 mass% in the alloys studied) is insoluble in copper alloys and forms inclusions. Their fineness and regular distribution give high quality alloys.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343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err="1" smtClean="0"/>
              <a:t>Structures</a:t>
            </a:r>
            <a:r>
              <a:rPr lang="cs-CZ" dirty="0" smtClean="0"/>
              <a:t> of </a:t>
            </a:r>
            <a:r>
              <a:rPr lang="cs-CZ" dirty="0" err="1" smtClean="0"/>
              <a:t>phases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24" y="1628800"/>
            <a:ext cx="40767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4" descr="Výsledek obrázku pro Bronze metallography sn cu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4226416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/>
              <a:t>https://www.copper.org/resources/properties/microstructure/cu_tin.html</a:t>
            </a:r>
          </a:p>
        </p:txBody>
      </p:sp>
      <p:pic>
        <p:nvPicPr>
          <p:cNvPr id="15368" name="Picture 8" descr="https://www.copper.org/resources/properties/microstructure/images/D2_045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507" y="2060848"/>
            <a:ext cx="4248485" cy="283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590296" y="5025950"/>
            <a:ext cx="40141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err="1"/>
              <a:t>Nominal</a:t>
            </a:r>
            <a:r>
              <a:rPr lang="cs-CZ" b="1" dirty="0"/>
              <a:t> </a:t>
            </a:r>
            <a:r>
              <a:rPr lang="cs-CZ" b="1" dirty="0" err="1"/>
              <a:t>Composition</a:t>
            </a:r>
            <a:r>
              <a:rPr lang="cs-CZ" b="1" dirty="0"/>
              <a:t>:</a:t>
            </a:r>
            <a:br>
              <a:rPr lang="cs-CZ" b="1" dirty="0"/>
            </a:br>
            <a:r>
              <a:rPr lang="cs-CZ" dirty="0" err="1"/>
              <a:t>Cu</a:t>
            </a:r>
            <a:r>
              <a:rPr lang="cs-CZ" dirty="0"/>
              <a:t> 88-90, </a:t>
            </a:r>
            <a:r>
              <a:rPr lang="cs-CZ" dirty="0" err="1"/>
              <a:t>Sn</a:t>
            </a:r>
            <a:r>
              <a:rPr lang="cs-CZ" dirty="0"/>
              <a:t> 10-12, </a:t>
            </a:r>
            <a:r>
              <a:rPr lang="cs-CZ" dirty="0" err="1"/>
              <a:t>Pb</a:t>
            </a:r>
            <a:r>
              <a:rPr lang="cs-CZ" dirty="0"/>
              <a:t> .50, </a:t>
            </a:r>
            <a:r>
              <a:rPr lang="cs-CZ" dirty="0" err="1"/>
              <a:t>Zn</a:t>
            </a:r>
            <a:r>
              <a:rPr lang="cs-CZ" dirty="0"/>
              <a:t> .50, Ni .50, P .30, </a:t>
            </a:r>
            <a:r>
              <a:rPr lang="cs-CZ" dirty="0" err="1"/>
              <a:t>Sb</a:t>
            </a:r>
            <a:r>
              <a:rPr lang="cs-CZ" dirty="0"/>
              <a:t> .20, </a:t>
            </a:r>
            <a:r>
              <a:rPr lang="cs-CZ" dirty="0" err="1"/>
              <a:t>Fe</a:t>
            </a:r>
            <a:r>
              <a:rPr lang="cs-CZ" dirty="0"/>
              <a:t> .15, S .05, Al .005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004048" y="1628800"/>
            <a:ext cx="2359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Bronze </a:t>
            </a:r>
            <a:r>
              <a:rPr lang="cs-CZ" b="1" dirty="0" err="1" smtClean="0"/>
              <a:t>microstructure</a:t>
            </a:r>
            <a:r>
              <a:rPr lang="cs-CZ" b="1" dirty="0" smtClean="0"/>
              <a:t> 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9281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Cu-Sn</a:t>
            </a:r>
            <a:r>
              <a:rPr lang="cs-CZ" dirty="0" smtClean="0"/>
              <a:t> </a:t>
            </a:r>
            <a:r>
              <a:rPr lang="cs-CZ" dirty="0" err="1" smtClean="0"/>
              <a:t>phase</a:t>
            </a:r>
            <a:r>
              <a:rPr lang="cs-CZ" dirty="0" smtClean="0"/>
              <a:t> </a:t>
            </a:r>
            <a:r>
              <a:rPr lang="cs-CZ" dirty="0" err="1" smtClean="0"/>
              <a:t>transformations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357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Brass</a:t>
            </a:r>
            <a:r>
              <a:rPr lang="cs-CZ" dirty="0" smtClean="0"/>
              <a:t> </a:t>
            </a:r>
            <a:r>
              <a:rPr lang="cs-CZ" dirty="0" err="1" smtClean="0"/>
              <a:t>Cu</a:t>
            </a:r>
            <a:r>
              <a:rPr lang="cs-CZ" dirty="0" smtClean="0"/>
              <a:t>+(5-40)</a:t>
            </a:r>
            <a:r>
              <a:rPr lang="cs-CZ" dirty="0" err="1" smtClean="0"/>
              <a:t>wt%Zn</a:t>
            </a:r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57350"/>
            <a:ext cx="380047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67544" y="1657350"/>
            <a:ext cx="40324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Brass</a:t>
            </a:r>
            <a:r>
              <a:rPr lang="en-US" dirty="0"/>
              <a:t> is an </a:t>
            </a:r>
            <a:r>
              <a:rPr lang="en-US" dirty="0">
                <a:hlinkClick r:id="rId3" tooltip="Alloy"/>
              </a:rPr>
              <a:t>alloy</a:t>
            </a:r>
            <a:r>
              <a:rPr lang="en-US" dirty="0"/>
              <a:t> of </a:t>
            </a:r>
            <a:r>
              <a:rPr lang="en-US" dirty="0">
                <a:hlinkClick r:id="rId4" tooltip="Copper"/>
              </a:rPr>
              <a:t>copper</a:t>
            </a:r>
            <a:r>
              <a:rPr lang="en-US" dirty="0"/>
              <a:t> and </a:t>
            </a:r>
            <a:r>
              <a:rPr lang="en-US" dirty="0">
                <a:hlinkClick r:id="rId5" tooltip="Zinc"/>
              </a:rPr>
              <a:t>zinc</a:t>
            </a:r>
            <a:r>
              <a:rPr lang="en-US" dirty="0"/>
              <a:t>, in proportions which can be varied to achieve varying mechanical and electrical properties.</a:t>
            </a:r>
            <a:r>
              <a:rPr lang="en-US" baseline="30000" dirty="0">
                <a:hlinkClick r:id="rId6"/>
              </a:rPr>
              <a:t>[1]</a:t>
            </a:r>
            <a:r>
              <a:rPr lang="en-US" dirty="0"/>
              <a:t> It is a </a:t>
            </a:r>
            <a:r>
              <a:rPr lang="en-US" dirty="0">
                <a:hlinkClick r:id="rId3" tooltip="Alloy"/>
              </a:rPr>
              <a:t>substitutional alloy</a:t>
            </a:r>
            <a:r>
              <a:rPr lang="en-US" dirty="0"/>
              <a:t>: atoms of the two constituents may replace each other within the same crystal structure. 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730147" y="6165304"/>
            <a:ext cx="2773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https://en.wikipedia.org/wiki/Brass</a:t>
            </a:r>
          </a:p>
        </p:txBody>
      </p:sp>
      <p:sp>
        <p:nvSpPr>
          <p:cNvPr id="8" name="AutoShape 4" descr="Výsledek obrázku pro musical instruments brass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9" name="AutoShape 6" descr="Výsledek obrázku pro musical instruments brass"/>
          <p:cNvSpPr>
            <a:spLocks noChangeAspect="1" noChangeArrowheads="1"/>
          </p:cNvSpPr>
          <p:nvPr/>
        </p:nvSpPr>
        <p:spPr bwMode="auto">
          <a:xfrm>
            <a:off x="2159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pic>
        <p:nvPicPr>
          <p:cNvPr id="2056" name="Picture 8" descr="Výsledek obrázku pro musical instruments bras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410" y="3861048"/>
            <a:ext cx="2780642" cy="208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723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qph.fs.quoracdn.net/main-qimg-9513d0a8ccf492c1d41ca71e0ad3da21-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591650" cy="645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18186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730</Words>
  <Application>Microsoft Office PowerPoint</Application>
  <PresentationFormat>Předvádění na obrazovce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Nonferrous Metals and Alloys (phase diagrams and phase transformations)</vt:lpstr>
      <vt:lpstr>Prezentace aplikace PowerPoint</vt:lpstr>
      <vt:lpstr>Copper alloys</vt:lpstr>
      <vt:lpstr>Bronze (Cu+Sn) </vt:lpstr>
      <vt:lpstr>Cu-Sn Phase diagram </vt:lpstr>
      <vt:lpstr>Structures of phases </vt:lpstr>
      <vt:lpstr>Cu-Sn phase transformations</vt:lpstr>
      <vt:lpstr>Brass Cu+(5-40)wt%Zn</vt:lpstr>
      <vt:lpstr>Prezentace aplikace PowerPoint</vt:lpstr>
      <vt:lpstr>Prezentace aplikace PowerPoint</vt:lpstr>
      <vt:lpstr>Cu-Sn phase diagram</vt:lpstr>
      <vt:lpstr>Hardering of Cu alloys</vt:lpstr>
      <vt:lpstr>Al alloys</vt:lpstr>
      <vt:lpstr>Al-Cu phase diagram</vt:lpstr>
      <vt:lpstr>Sn-Pb alloy</vt:lpstr>
      <vt:lpstr>Discussion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ffff</dc:title>
  <dc:creator>sopousek</dc:creator>
  <cp:lastModifiedBy>sopousek</cp:lastModifiedBy>
  <cp:revision>26</cp:revision>
  <dcterms:created xsi:type="dcterms:W3CDTF">2018-10-09T06:26:52Z</dcterms:created>
  <dcterms:modified xsi:type="dcterms:W3CDTF">2019-04-23T13:58:33Z</dcterms:modified>
</cp:coreProperties>
</file>