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24"/>
  </p:notesMasterIdLst>
  <p:sldIdLst>
    <p:sldId id="256" r:id="rId4"/>
    <p:sldId id="264" r:id="rId5"/>
    <p:sldId id="281" r:id="rId6"/>
    <p:sldId id="282" r:id="rId7"/>
    <p:sldId id="265" r:id="rId8"/>
    <p:sldId id="266" r:id="rId9"/>
    <p:sldId id="291" r:id="rId10"/>
    <p:sldId id="268" r:id="rId11"/>
    <p:sldId id="267" r:id="rId12"/>
    <p:sldId id="269" r:id="rId13"/>
    <p:sldId id="295" r:id="rId14"/>
    <p:sldId id="292" r:id="rId15"/>
    <p:sldId id="294" r:id="rId16"/>
    <p:sldId id="296" r:id="rId17"/>
    <p:sldId id="285" r:id="rId18"/>
    <p:sldId id="286" r:id="rId19"/>
    <p:sldId id="272" r:id="rId20"/>
    <p:sldId id="287" r:id="rId21"/>
    <p:sldId id="297" r:id="rId22"/>
    <p:sldId id="261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áš Kratochvíl" initials="TK" lastIdx="1" clrIdx="0">
    <p:extLst>
      <p:ext uri="{19B8F6BF-5375-455C-9EA6-DF929625EA0E}">
        <p15:presenceInfo xmlns:p15="http://schemas.microsoft.com/office/powerpoint/2012/main" userId="Tomáš Kratochví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4249" autoAdjust="0"/>
  </p:normalViewPr>
  <p:slideViewPr>
    <p:cSldViewPr snapToGrid="0">
      <p:cViewPr varScale="1">
        <p:scale>
          <a:sx n="104" d="100"/>
          <a:sy n="104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33232-92D4-4EC3-9847-3281C884B49B}" type="datetimeFigureOut">
              <a:rPr lang="cs-CZ" smtClean="0"/>
              <a:t>1. 11. 2021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2D579-B2DA-4740-AEE2-820DE1F1E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31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810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955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867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867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b="0" dirty="0">
                <a:effectLst/>
              </a:rPr>
              <a:t>https://www.mentimeter.com/s/1788c750112fb46b0b00a2c796a3860c/9669460a5c7b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706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b="0" dirty="0">
                <a:effectLst/>
              </a:rPr>
              <a:t>Windows </a:t>
            </a:r>
            <a:r>
              <a:rPr lang="en-US" b="0" dirty="0" err="1">
                <a:effectLst/>
              </a:rPr>
              <a:t>f.lux</a:t>
            </a:r>
            <a:r>
              <a:rPr lang="en-US" b="0" dirty="0">
                <a:effectLst/>
              </a:rPr>
              <a:t>, pro Android Twilight</a:t>
            </a:r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501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924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841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b="0" dirty="0">
                <a:effectLst/>
              </a:rPr>
              <a:t>Nejprve samostatně vymyslet, pak rozebrat ve skupinách.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2219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927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549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8804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477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b="0" dirty="0">
                <a:effectLst/>
              </a:rPr>
              <a:t>Co si představíte pod pojmem </a:t>
            </a:r>
            <a:r>
              <a:rPr lang="cs-CZ" b="0" dirty="0" err="1">
                <a:effectLst/>
              </a:rPr>
              <a:t>self</a:t>
            </a:r>
            <a:r>
              <a:rPr lang="cs-CZ" b="0" dirty="0">
                <a:effectLst/>
              </a:rPr>
              <a:t>-management? A v čem byste ho chtěli mít lepší?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846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135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b="0" dirty="0">
                <a:effectLst/>
              </a:rPr>
              <a:t>Stresory moderního člověka jsou věci, na které nebývá vhodné reagovat útěkem ani útokem. Přílišná aktivizace a tunelové vidění ve chvíli, kdy se můžu soustředit, tak může způsobovat problémy </a:t>
            </a:r>
            <a:r>
              <a:rPr lang="cs-CZ" b="0" dirty="0">
                <a:effectLst/>
                <a:sym typeface="Wingdings" panose="05000000000000000000" pitchFamily="2" charset="2"/>
              </a:rPr>
              <a:t> pomáhá s tím zarámování.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879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latin typeface="Segoe UI" panose="020B0502040204020203" pitchFamily="34" charset="0"/>
              </a:rPr>
              <a:t>Proč myslíte, že mladí to tak mají?</a:t>
            </a:r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699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latin typeface="Segoe UI" panose="020B0502040204020203" pitchFamily="34" charset="0"/>
              </a:rPr>
              <a:t>Proč myslíte, že mladí to tak mají?</a:t>
            </a:r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0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231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Jaké strategie se dají aplikovat (zvládání, diskuse, orientace v emocích x řešení problému)</a:t>
            </a:r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47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D9E079-B7C4-4018-996A-7A94413A2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D1AFCE-8D7D-41D7-BE92-ADC63E13F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1D4E36-D048-454C-831B-CA6D124BA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1. 11. 2021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15871F-4212-4EB9-A2EE-06E9298B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194835-93DF-4B5A-90D6-E649F3D0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02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DCA751-051C-468E-B295-5D274B181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645F8BF-2D58-4935-BF98-595734128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DAEF92-360B-45E3-A594-9D755E8CB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1. 11. 2021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2A15A4-6E1F-4352-98B5-AE69517A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773854-DDF4-4DC4-BA83-E9F3BD05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63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F885375-6638-4BB9-902D-CB76488DB2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18633C6-66A4-438B-A3EB-161A81613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440D71-F0D8-4B92-83B6-B3C0E6392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1. 11. 2021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90D861-403F-4D98-86DC-3000FB30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810E8C-6849-4ECE-973E-B47686B5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19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5364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495761" y="998537"/>
            <a:ext cx="1904999" cy="365125"/>
          </a:xfrm>
        </p:spPr>
        <p:txBody>
          <a:bodyPr/>
          <a:lstStyle/>
          <a:p>
            <a:fld id="{78C94063-DF36-4330-A365-08DA1FA5B7D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custData r:id="rId1"/>
            </p:custDataLst>
          </p:nvPr>
        </p:nvSpPr>
        <p:spPr>
          <a:xfrm rot="16200000">
            <a:off x="-1333962" y="4046537"/>
            <a:ext cx="3581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463" y="6172200"/>
            <a:ext cx="914400" cy="5937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35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7722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06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80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88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67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7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6AB6AF-EAE0-4395-AE36-2EBA6C1C6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7B6705-AD95-468D-9F4C-6E7E946AC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738DFC-3B10-48C1-8BF3-401A5B268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1. 11. 2021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37D769-FB85-41BB-9893-E96FDCB2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C9BCD8-590B-419C-A909-91ADFDB3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176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526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59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40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CA322F-FD5B-44D4-89E7-5A18BEBAB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E4104B0-0244-4FEE-85AF-26B5D8106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5318D8-8224-488B-A612-D7D0588E8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1. 11. 2021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74B453-C256-46CF-9DE8-CEBE8C505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BD4083-E215-43FE-8D31-7A693BF7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3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E8DF5-278E-47F4-94FF-8EA7CA98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26AE64-79C5-4062-87D5-578A9309D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E95472A-9D0F-4FE0-9556-9AD398117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3BB1C9-B6E0-4B4A-9976-8876E1EE9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1. 11. 2021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15762C-D05C-4E0C-B800-F6D84348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E24B7A-0486-4CFC-A7F4-CCFBC0DC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85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7242B5-6180-4BBA-99E0-B8C3B33C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509EA03-45B3-46C1-985E-3DE2CA91B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FD9603A-5984-46FF-A8D5-8F6C24E42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9F9E5D9-91CE-47FE-A1EE-3BF4BF93D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DABD118-688D-43DE-87B3-1AD4C5A89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44A81C3-D0F6-4C37-94CD-8226D21C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1. 11. 2021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16012CE-706A-47E1-AC74-DF58C5FB5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EED0D1E-F5B6-4F34-87DE-67CF3F06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94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3E7DCB-B577-4156-85BF-995462A64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8F45A77-E6BF-42C0-B840-BC3E29806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1. 11. 2021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5FE431-4839-4308-B776-765809569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609FA4-313D-4EF3-A74F-1134FCCB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04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671AEF4-5BE5-4505-83D6-E15141814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1. 11. 2021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F02B9A6-09C2-4359-8D52-2E9287EA6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4012418-312A-40C2-B5FA-720D189D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26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0940D9-836D-439C-AEB1-C6E7BA68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503CA2-97C2-464E-973C-177C0C02D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12F791C-284F-4867-9FF0-9EED05DB1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CAE305-041F-4126-9695-42BA9776B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1. 11. 2021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AFC5B1-C388-4022-BA17-770DDB7DA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62C6E4-4507-487D-B761-3DF9125C2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59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BE2413-8BED-432E-8F39-CBD17016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D23CD03-F63E-4573-9CBD-FE5C09547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A65FDC6-433A-4247-BA9D-829B9F28F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ADEE1E-CD51-429C-922D-2B740792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1. 11. 2021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249BA2-FC33-4DAF-B462-439E4CA88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3EFFC3-E5AB-48DD-A7DA-B64406E39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91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C61378B-0B24-4FCE-9A55-2B631CC1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0E4CF3A-3147-4CE3-B429-6E7C78AB5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46CD85-5242-47CD-8830-21E8A9C6F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03080-7DE6-4722-A2D8-D8422CF628A9}" type="datetimeFigureOut">
              <a:rPr lang="cs-CZ" smtClean="0"/>
              <a:t>1. 11. 2021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BEF89D-962F-4068-9825-CA1A29762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CB9277-AEE8-4FF1-82A1-23DFE4D50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34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6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menti.com/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microsoft.com/office/2007/relationships/hdphoto" Target="../media/hdphoto6.wdp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1871" y="758952"/>
            <a:ext cx="9845839" cy="404164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000" dirty="0">
                <a:solidFill>
                  <a:srgbClr val="00897E"/>
                </a:solidFill>
              </a:rPr>
              <a:t>  C8995: Týmy, řízení a komunikace</a:t>
            </a:r>
            <a:br>
              <a:rPr lang="cs-CZ" sz="2000" dirty="0">
                <a:solidFill>
                  <a:srgbClr val="00897E"/>
                </a:solidFill>
              </a:rPr>
            </a:br>
            <a:r>
              <a:rPr lang="cs-CZ" sz="6000" dirty="0">
                <a:solidFill>
                  <a:srgbClr val="00897E"/>
                </a:solidFill>
              </a:rPr>
              <a:t>(Sebe)řízení</a:t>
            </a:r>
            <a:br>
              <a:rPr lang="cs-CZ" sz="6000" dirty="0">
                <a:solidFill>
                  <a:srgbClr val="00897E"/>
                </a:solidFill>
              </a:rPr>
            </a:br>
            <a:endParaRPr lang="cs-CZ" sz="2000" dirty="0">
              <a:solidFill>
                <a:srgbClr val="00897E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3547" y="4592780"/>
            <a:ext cx="9418320" cy="1691640"/>
          </a:xfrm>
        </p:spPr>
        <p:txBody>
          <a:bodyPr/>
          <a:lstStyle/>
          <a:p>
            <a:r>
              <a:rPr lang="cs-CZ" dirty="0">
                <a:solidFill>
                  <a:schemeClr val="tx2">
                    <a:lumMod val="10000"/>
                  </a:schemeClr>
                </a:solidFill>
              </a:rPr>
              <a:t>Mgr. Tomáš Kratochvíl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461913" cy="6858000"/>
          </a:xfrm>
          <a:prstGeom prst="rect">
            <a:avLst/>
          </a:prstGeom>
          <a:solidFill>
            <a:srgbClr val="00897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92" y="176129"/>
            <a:ext cx="1165645" cy="116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5"/>
          <p:cNvSpPr>
            <a:spLocks noGrp="1" noChangeArrowheads="1"/>
          </p:cNvSpPr>
          <p:nvPr/>
        </p:nvSpPr>
        <p:spPr bwMode="auto">
          <a:xfrm>
            <a:off x="624157" y="6492240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</p:spTree>
    <p:extLst>
      <p:ext uri="{BB962C8B-B14F-4D97-AF65-F5344CB8AC3E}">
        <p14:creationId xmlns:p14="http://schemas.microsoft.com/office/powerpoint/2010/main" val="3608078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Zdroje pracovního stresu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neadekvátní požadavky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časové, náročnost práce, na kvalitu výstupů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přetížení odpovědností (i za neovlivnitelné)</a:t>
            </a:r>
          </a:p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přetížení </a:t>
            </a: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(přesčasy, spěch)</a:t>
            </a:r>
          </a:p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špatná životospráva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nedostatek spánku, špatný biorytmus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špatná a nepravidelná strava</a:t>
            </a:r>
          </a:p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nedostatek času na sebe a odpočinek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pocit nemožnosti zastavit, zpomalit, uniknout</a:t>
            </a:r>
          </a:p>
          <a:p>
            <a:pPr lvl="1">
              <a:buClr>
                <a:srgbClr val="6F6F74"/>
              </a:buClr>
            </a:pPr>
            <a:endParaRPr lang="cs-CZ" sz="2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182563" lvl="1" indent="-182563"/>
            <a:endParaRPr lang="cs-CZ" sz="2400" b="1" cap="small" spc="10" dirty="0">
              <a:solidFill>
                <a:srgbClr val="00766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>
              <a:buClr>
                <a:srgbClr val="6F6F74"/>
              </a:buClr>
            </a:pPr>
            <a:endParaRPr lang="cs-CZ" sz="2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Týmy a řízení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C8995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 poznávání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Stres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Stresory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Řízení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2228153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026" name="Picture 2" descr="Student Guide: Understanding Stress and How to Manage It | ELG">
            <a:extLst>
              <a:ext uri="{FF2B5EF4-FFF2-40B4-BE49-F238E27FC236}">
                <a16:creationId xmlns:a16="http://schemas.microsoft.com/office/drawing/2014/main" id="{08722DB3-937A-48B0-A365-BD53914579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 bwMode="auto">
          <a:xfrm>
            <a:off x="9085461" y="1658323"/>
            <a:ext cx="2872615" cy="262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95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Zdroje pracovního stresu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ztráta hranic a soukromí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nutnost nebo očekávání dostupnosti</a:t>
            </a:r>
          </a:p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hostilita či nátlak nadřízeného</a:t>
            </a:r>
            <a:endParaRPr lang="cs-CZ" sz="2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nedocenění kvality práce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chybějící pocit smysluplnosti, uspokojení</a:t>
            </a:r>
          </a:p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tlak na výdělek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vnější i vnitřní</a:t>
            </a:r>
          </a:p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konflikty v osobním životě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nemožnost plnit role, negativní reakce okolí</a:t>
            </a:r>
          </a:p>
          <a:p>
            <a:pPr marL="182563" lvl="1" indent="-182563"/>
            <a:endParaRPr lang="cs-CZ" sz="2400" b="1" cap="small" spc="10" dirty="0">
              <a:solidFill>
                <a:srgbClr val="00766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>
              <a:buClr>
                <a:srgbClr val="6F6F74"/>
              </a:buClr>
            </a:pPr>
            <a:endParaRPr lang="cs-CZ" sz="2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Týmy a řízení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C8995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Opakování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k poznávání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Stres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Stresory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Řízení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2225860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026" name="Picture 2" descr="Student Guide: Understanding Stress and How to Manage It | ELG">
            <a:extLst>
              <a:ext uri="{FF2B5EF4-FFF2-40B4-BE49-F238E27FC236}">
                <a16:creationId xmlns:a16="http://schemas.microsoft.com/office/drawing/2014/main" id="{08722DB3-937A-48B0-A365-BD53914579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 bwMode="auto">
          <a:xfrm>
            <a:off x="8752952" y="2218401"/>
            <a:ext cx="2872615" cy="262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94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Symptomy stresu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fyzické</a:t>
            </a:r>
          </a:p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kognitivní</a:t>
            </a:r>
            <a:endParaRPr lang="cs-CZ" sz="2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emocionální</a:t>
            </a:r>
          </a:p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behaviorální</a:t>
            </a:r>
          </a:p>
          <a:p>
            <a:pPr lvl="1">
              <a:buClr>
                <a:srgbClr val="6F6F74"/>
              </a:buClr>
            </a:pPr>
            <a:endParaRPr lang="cs-CZ" sz="2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Týmy a řízení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C8995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 poznávání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Stres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Stresory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Řízení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2228152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4968759-DB1E-4C14-8D05-55D501065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0" y="484197"/>
            <a:ext cx="3070845" cy="543603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9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Jaké strategie zvládání využíváte?</a:t>
            </a: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Týmy a řízení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C8995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 poznávání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Stres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Stresory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Řízení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2228153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A51F939-F44D-42B6-AFAD-261EEB7D7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77270" y="2218401"/>
            <a:ext cx="2729099" cy="272909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3C8CE417-E84A-43B3-A9E1-51118D49039B}"/>
              </a:ext>
            </a:extLst>
          </p:cNvPr>
          <p:cNvSpPr/>
          <p:nvPr/>
        </p:nvSpPr>
        <p:spPr>
          <a:xfrm>
            <a:off x="1793472" y="590665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  <a:hlinkClick r:id="rId5"/>
              </a:rPr>
              <a:t>www.menti.com</a:t>
            </a: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kód 7717 3060</a:t>
            </a:r>
          </a:p>
        </p:txBody>
      </p:sp>
    </p:spTree>
    <p:extLst>
      <p:ext uri="{BB962C8B-B14F-4D97-AF65-F5344CB8AC3E}">
        <p14:creationId xmlns:p14="http://schemas.microsoft.com/office/powerpoint/2010/main" val="387264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Strategie seberegulace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51429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pravidelně a postupně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vůle jako sval</a:t>
            </a:r>
          </a:p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menší úkoly</a:t>
            </a:r>
            <a:endParaRPr lang="cs-CZ" sz="2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být na sebe hodní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dopřejte si možnost regenerace</a:t>
            </a:r>
          </a:p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vytvořit si averzi ke zlozvykům</a:t>
            </a:r>
          </a:p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praktické tipy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„Rychlé poznámky“, „</a:t>
            </a:r>
            <a:r>
              <a:rPr lang="cs-CZ" sz="2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buzer</a:t>
            </a: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lístek“ (Ludwig)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soustředit se na 1 věc (Windows </a:t>
            </a:r>
            <a:r>
              <a:rPr lang="cs-CZ" sz="2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Stay</a:t>
            </a: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cs-CZ" sz="2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Focused</a:t>
            </a: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)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před spaním bez modrého světla</a:t>
            </a:r>
          </a:p>
          <a:p>
            <a:pPr marL="182563" lvl="1" indent="-182563"/>
            <a:endParaRPr lang="cs-CZ" sz="2400" b="1" cap="small" spc="10" dirty="0">
              <a:solidFill>
                <a:srgbClr val="00766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>
              <a:buClr>
                <a:srgbClr val="6F6F74"/>
              </a:buClr>
            </a:pPr>
            <a:endParaRPr lang="cs-CZ" sz="2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Týmy a řízení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C8995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Opakování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k poznávání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Stres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Stresory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Řízení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2225860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722DB3-937A-48B0-A365-BD5391457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06" b="91736" l="10000" r="90000">
                        <a14:foregroundMark x1="26286" y1="55785" x2="58571" y2="26860"/>
                        <a14:foregroundMark x1="51429" y1="87190" x2="52857" y2="26446"/>
                        <a14:foregroundMark x1="66286" y1="57025" x2="34857" y2="46281"/>
                        <a14:foregroundMark x1="34857" y1="46281" x2="26286" y2="38017"/>
                        <a14:foregroundMark x1="42286" y1="69008" x2="64857" y2="15702"/>
                        <a14:foregroundMark x1="70857" y1="43802" x2="27429" y2="50000"/>
                        <a14:foregroundMark x1="22571" y1="57851" x2="43714" y2="11157"/>
                        <a14:foregroundMark x1="29714" y1="18595" x2="76000" y2="33471"/>
                        <a14:foregroundMark x1="74571" y1="70248" x2="74571" y2="70248"/>
                        <a14:foregroundMark x1="57714" y1="88430" x2="70000" y2="76446"/>
                        <a14:foregroundMark x1="70000" y1="76446" x2="71429" y2="30579"/>
                        <a14:foregroundMark x1="71429" y1="30579" x2="61429" y2="13636"/>
                        <a14:foregroundMark x1="61429" y1="13636" x2="40286" y2="15289"/>
                        <a14:foregroundMark x1="40286" y1="15289" x2="27714" y2="28099"/>
                        <a14:foregroundMark x1="27714" y1="28099" x2="28286" y2="50000"/>
                        <a14:foregroundMark x1="28286" y1="50000" x2="42000" y2="60331"/>
                        <a14:foregroundMark x1="42000" y1="60331" x2="52000" y2="76033"/>
                        <a14:foregroundMark x1="52000" y1="76033" x2="38000" y2="80579"/>
                        <a14:foregroundMark x1="38000" y1="80579" x2="57143" y2="55785"/>
                        <a14:foregroundMark x1="57143" y1="55785" x2="78857" y2="55372"/>
                        <a14:foregroundMark x1="78857" y1="55372" x2="67143" y2="69421"/>
                        <a14:foregroundMark x1="67143" y1="69421" x2="71143" y2="48347"/>
                        <a14:foregroundMark x1="71143" y1="48347" x2="76571" y2="40909"/>
                        <a14:foregroundMark x1="54286" y1="89256" x2="62571" y2="70248"/>
                        <a14:foregroundMark x1="62571" y1="70248" x2="62857" y2="70248"/>
                        <a14:foregroundMark x1="44571" y1="86364" x2="30857" y2="79752"/>
                        <a14:foregroundMark x1="30857" y1="79752" x2="23429" y2="59917"/>
                        <a14:foregroundMark x1="23429" y1="59917" x2="24000" y2="39256"/>
                        <a14:foregroundMark x1="24000" y1="39256" x2="30286" y2="19008"/>
                        <a14:foregroundMark x1="30286" y1="19008" x2="43714" y2="8264"/>
                        <a14:foregroundMark x1="43714" y1="8264" x2="59429" y2="11157"/>
                        <a14:foregroundMark x1="59429" y1="11157" x2="73143" y2="23140"/>
                        <a14:foregroundMark x1="73143" y1="23140" x2="79429" y2="43802"/>
                        <a14:foregroundMark x1="41714" y1="87190" x2="41714" y2="87190"/>
                        <a14:foregroundMark x1="48571" y1="87190" x2="34571" y2="83471"/>
                        <a14:foregroundMark x1="56286" y1="89669" x2="42286" y2="89256"/>
                        <a14:foregroundMark x1="53714" y1="91736" x2="53714" y2="91736"/>
                        <a14:foregroundMark x1="50571" y1="3306" x2="50571" y2="3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26021" y="1542821"/>
            <a:ext cx="4365979" cy="301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32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Co je to leadership?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51429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vůdce/vedoucí/lídr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Kdo se stává lídrem? Proč?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Jací lídři jsou efektivní?</a:t>
            </a:r>
            <a:endParaRPr lang="cs-CZ" sz="2400" b="1" cap="small" spc="10" dirty="0">
              <a:solidFill>
                <a:srgbClr val="00766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vedení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Jak lídr jedná?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Jak funguje vedená skupina?</a:t>
            </a:r>
            <a:endParaRPr lang="cs-CZ" sz="2800" b="1" cap="small" spc="10" dirty="0">
              <a:solidFill>
                <a:srgbClr val="00766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teorie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„</a:t>
            </a:r>
            <a:r>
              <a:rPr lang="cs-CZ" sz="2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great</a:t>
            </a: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man“, rysové, prototypická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situační, kontingenční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transakčně-transformační</a:t>
            </a:r>
          </a:p>
          <a:p>
            <a:pPr lvl="1">
              <a:buClr>
                <a:srgbClr val="6F6F74"/>
              </a:buClr>
            </a:pPr>
            <a:endParaRPr lang="cs-CZ" sz="2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Týmy a řízení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C8995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 poznávání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Stres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Stresory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Řízení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2657538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6309BE-6D37-4704-A122-E5D3881A6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57116" y="1998250"/>
            <a:ext cx="4394463" cy="24079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92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Teorie sociální identity v leadershipu</a:t>
            </a: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Týmy a řízení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C8995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 poznávání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Stres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Stresory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Řízení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2657538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81495D2-F6A4-4CA5-B9B5-4B7F8501E9CD}"/>
              </a:ext>
            </a:extLst>
          </p:cNvPr>
          <p:cNvGrpSpPr/>
          <p:nvPr/>
        </p:nvGrpSpPr>
        <p:grpSpPr>
          <a:xfrm>
            <a:off x="1261872" y="2602376"/>
            <a:ext cx="11981784" cy="2614769"/>
            <a:chOff x="896342" y="1894873"/>
            <a:chExt cx="15432479" cy="3583092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A57C5A65-083C-4C54-AF10-A5B7D90A4F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45" b="76172" l="6369" r="33675">
                          <a14:foregroundMark x1="6442" y1="51823" x2="6442" y2="51823"/>
                          <a14:foregroundMark x1="17277" y1="34245" x2="17277" y2="34245"/>
                          <a14:foregroundMark x1="32796" y1="53385" x2="32796" y2="53385"/>
                        </a14:backgroundRemoval>
                      </a14:imgEffect>
                    </a14:imgLayer>
                  </a14:imgProps>
                </a:ext>
              </a:extLst>
            </a:blip>
            <a:srcRect l="3948" t="29381" r="63010" b="18347"/>
            <a:stretch/>
          </p:blipFill>
          <p:spPr>
            <a:xfrm>
              <a:off x="896342" y="1894874"/>
              <a:ext cx="4028584" cy="3583091"/>
            </a:xfrm>
            <a:prstGeom prst="rect">
              <a:avLst/>
            </a:prstGeom>
          </p:spPr>
        </p:pic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274151C7-C36A-429A-9E29-3345A76B6A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432" b="67448" l="2562" r="89971">
                          <a14:foregroundMark x1="77086" y1="27083" x2="77086" y2="27083"/>
                          <a14:foregroundMark x1="42240" y1="61458" x2="48536" y2="31250"/>
                          <a14:foregroundMark x1="48536" y1="31250" x2="48536" y2="29167"/>
                          <a14:foregroundMark x1="62811" y1="46224" x2="62811" y2="46224"/>
                          <a14:foregroundMark x1="33016" y1="45833" x2="33016" y2="45833"/>
                          <a14:foregroundMark x1="14641" y1="59375" x2="16837" y2="33203"/>
                          <a14:foregroundMark x1="6442" y1="46745" x2="6442" y2="46745"/>
                          <a14:foregroundMark x1="5564" y1="48307" x2="5564" y2="48307"/>
                          <a14:foregroundMark x1="47145" y1="26563" x2="47145" y2="26563"/>
                          <a14:foregroundMark x1="2635" y1="45833" x2="2635" y2="45833"/>
                          <a14:foregroundMark x1="76574" y1="26432" x2="76574" y2="26432"/>
                        </a14:backgroundRemoval>
                      </a14:imgEffect>
                    </a14:imgLayer>
                  </a14:imgProps>
                </a:ext>
              </a:extLst>
            </a:blip>
            <a:srcRect t="21955" b="27475"/>
            <a:stretch/>
          </p:blipFill>
          <p:spPr>
            <a:xfrm>
              <a:off x="4136821" y="1894873"/>
              <a:ext cx="12192000" cy="34664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259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Situační a kontingenční  teorie</a:t>
            </a: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Týmy a řízení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C8995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 poznávání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Stres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Stresory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Řízení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2659968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840DA75-35A9-4164-BF56-F18F5B219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27202" y="1535236"/>
            <a:ext cx="7629235" cy="495264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2D52118-CBB7-4DDE-A8FF-BD3A3630B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27202" y="2301348"/>
            <a:ext cx="7629235" cy="370674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2F8E50F4-7A14-4FF0-B4D9-09FB5DD9AE1C}"/>
              </a:ext>
            </a:extLst>
          </p:cNvPr>
          <p:cNvSpPr/>
          <p:nvPr/>
        </p:nvSpPr>
        <p:spPr>
          <a:xfrm>
            <a:off x="7527636" y="3260436"/>
            <a:ext cx="1570182" cy="3429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10699001-2691-4602-B9DF-2660A6ACBD64}"/>
              </a:ext>
            </a:extLst>
          </p:cNvPr>
          <p:cNvSpPr/>
          <p:nvPr/>
        </p:nvSpPr>
        <p:spPr>
          <a:xfrm>
            <a:off x="5892800" y="3626931"/>
            <a:ext cx="1616363" cy="3429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74E50222-9AC6-49A9-B72B-3AEBB1090389}"/>
              </a:ext>
            </a:extLst>
          </p:cNvPr>
          <p:cNvSpPr/>
          <p:nvPr/>
        </p:nvSpPr>
        <p:spPr>
          <a:xfrm>
            <a:off x="5892800" y="3969831"/>
            <a:ext cx="3205018" cy="3429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1E68A6C7-6832-4808-AA5D-98542A36A1C8}"/>
              </a:ext>
            </a:extLst>
          </p:cNvPr>
          <p:cNvSpPr/>
          <p:nvPr/>
        </p:nvSpPr>
        <p:spPr>
          <a:xfrm>
            <a:off x="4322617" y="5295413"/>
            <a:ext cx="4775201" cy="53273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159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Transformační a transakční teorie</a:t>
            </a: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Týmy a řízení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C8995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 poznávání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Stres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Stresory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Řízení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2652763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644EB1F-263D-46DA-B663-9FE66CD915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29"/>
          <a:stretch/>
        </p:blipFill>
        <p:spPr>
          <a:xfrm>
            <a:off x="1544819" y="1607060"/>
            <a:ext cx="5343161" cy="324080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713CA30-6D7E-4BC4-84D9-36F1690340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2055" y="1877127"/>
            <a:ext cx="4484218" cy="2937163"/>
          </a:xfrm>
          <a:prstGeom prst="rect">
            <a:avLst/>
          </a:prstGeom>
        </p:spPr>
      </p:pic>
      <p:pic>
        <p:nvPicPr>
          <p:cNvPr id="1030" name="Picture 6" descr="Hands Off Initiative | LinkedIn">
            <a:extLst>
              <a:ext uri="{FF2B5EF4-FFF2-40B4-BE49-F238E27FC236}">
                <a16:creationId xmlns:a16="http://schemas.microsoft.com/office/drawing/2014/main" id="{D24B9A60-AFCD-4B81-9692-499EA48FEB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1481" y1="51019" x2="51481" y2="51019"/>
                        <a14:foregroundMark x1="46759" y1="52963" x2="46759" y2="5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56" t="28018" r="39027" b="41161"/>
          <a:stretch/>
        </p:blipFill>
        <p:spPr bwMode="auto">
          <a:xfrm>
            <a:off x="4830979" y="5020108"/>
            <a:ext cx="411380" cy="46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ands Off Initiative | LinkedIn">
            <a:extLst>
              <a:ext uri="{FF2B5EF4-FFF2-40B4-BE49-F238E27FC236}">
                <a16:creationId xmlns:a16="http://schemas.microsoft.com/office/drawing/2014/main" id="{F338D14B-5163-4C74-B563-A6AF8C7104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1481" y1="51019" x2="51481" y2="51019"/>
                        <a14:foregroundMark x1="46759" y1="52963" x2="46759" y2="5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56" t="28018" r="39027" b="41161"/>
          <a:stretch/>
        </p:blipFill>
        <p:spPr bwMode="auto">
          <a:xfrm>
            <a:off x="4419600" y="5020108"/>
            <a:ext cx="411379" cy="46243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65C15C80-0031-424C-9E6B-DE89E91DD381}"/>
              </a:ext>
            </a:extLst>
          </p:cNvPr>
          <p:cNvSpPr/>
          <p:nvPr/>
        </p:nvSpPr>
        <p:spPr>
          <a:xfrm>
            <a:off x="4830979" y="5020107"/>
            <a:ext cx="5223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6F6F74"/>
              </a:buClr>
            </a:pPr>
            <a:r>
              <a:rPr lang="cs-CZ" sz="2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Hands-off</a:t>
            </a: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přístup. Neřešení.</a:t>
            </a:r>
          </a:p>
        </p:txBody>
      </p:sp>
      <p:pic>
        <p:nvPicPr>
          <p:cNvPr id="1034" name="Picture 10" descr="7 Tips on How to Kick the Habit of Indecisiveness">
            <a:extLst>
              <a:ext uri="{FF2B5EF4-FFF2-40B4-BE49-F238E27FC236}">
                <a16:creationId xmlns:a16="http://schemas.microsoft.com/office/drawing/2014/main" id="{FC276C42-67BA-403D-8748-683DA7FF3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1429" b="98095" l="35556" r="67302">
                        <a14:foregroundMark x1="39365" y1="78571" x2="39365" y2="78571"/>
                        <a14:foregroundMark x1="38413" y1="86667" x2="43492" y2="69524"/>
                        <a14:foregroundMark x1="43810" y1="92381" x2="57143" y2="97143"/>
                        <a14:foregroundMark x1="41587" y1="73810" x2="54603" y2="89524"/>
                        <a14:foregroundMark x1="54603" y1="89524" x2="54603" y2="89524"/>
                        <a14:foregroundMark x1="46984" y1="83333" x2="59683" y2="71905"/>
                        <a14:foregroundMark x1="55556" y1="98095" x2="55556" y2="98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16" t="57410" r="28454"/>
          <a:stretch/>
        </p:blipFill>
        <p:spPr bwMode="auto">
          <a:xfrm>
            <a:off x="4468228" y="5530461"/>
            <a:ext cx="725502" cy="51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bdélník 19">
            <a:extLst>
              <a:ext uri="{FF2B5EF4-FFF2-40B4-BE49-F238E27FC236}">
                <a16:creationId xmlns:a16="http://schemas.microsoft.com/office/drawing/2014/main" id="{57623056-F074-45B3-86E8-3E032380AF07}"/>
              </a:ext>
            </a:extLst>
          </p:cNvPr>
          <p:cNvSpPr/>
          <p:nvPr/>
        </p:nvSpPr>
        <p:spPr>
          <a:xfrm>
            <a:off x="4830979" y="5553189"/>
            <a:ext cx="4701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Nerozhodnost. Nehodnocení.</a:t>
            </a:r>
          </a:p>
        </p:txBody>
      </p:sp>
      <p:pic>
        <p:nvPicPr>
          <p:cNvPr id="1036" name="Picture 12" descr="Shift Responsibility Stock Illustrations – 65 Shift Responsibility Stock  Illustrations, Vectors &amp; Clipart - Dreamstime">
            <a:extLst>
              <a:ext uri="{FF2B5EF4-FFF2-40B4-BE49-F238E27FC236}">
                <a16:creationId xmlns:a16="http://schemas.microsoft.com/office/drawing/2014/main" id="{A6C98F20-EF0E-4AD3-A4B6-53601B69D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29063" y1="36484" x2="29063" y2="30464"/>
                        <a14:foregroundMark x1="28188" y1="21975" x2="28188" y2="21975"/>
                        <a14:foregroundMark x1="28438" y1="25467" x2="28438" y2="16255"/>
                        <a14:foregroundMark x1="23625" y1="81156" x2="23625" y2="81156"/>
                        <a14:foregroundMark x1="28938" y1="80734" x2="28938" y2="80734"/>
                        <a14:foregroundMark x1="72750" y1="76641" x2="78375" y2="74895"/>
                        <a14:foregroundMark x1="56625" y1="28417" x2="56625" y2="28417"/>
                        <a14:backgroundMark x1="52188" y1="26249" x2="52188" y2="26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846" y="6120346"/>
            <a:ext cx="624265" cy="64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délník 21">
            <a:extLst>
              <a:ext uri="{FF2B5EF4-FFF2-40B4-BE49-F238E27FC236}">
                <a16:creationId xmlns:a16="http://schemas.microsoft.com/office/drawing/2014/main" id="{B1E00081-7D97-4A89-A1E8-39930583133A}"/>
              </a:ext>
            </a:extLst>
          </p:cNvPr>
          <p:cNvSpPr/>
          <p:nvPr/>
        </p:nvSpPr>
        <p:spPr>
          <a:xfrm>
            <a:off x="4830978" y="6172820"/>
            <a:ext cx="4419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Přesouvání zodpovědnosti.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00057A88-9050-4C08-9DED-CD0486B26C0E}"/>
              </a:ext>
            </a:extLst>
          </p:cNvPr>
          <p:cNvCxnSpPr>
            <a:cxnSpLocks/>
          </p:cNvCxnSpPr>
          <p:nvPr/>
        </p:nvCxnSpPr>
        <p:spPr>
          <a:xfrm>
            <a:off x="1544819" y="4923692"/>
            <a:ext cx="10141454" cy="0"/>
          </a:xfrm>
          <a:prstGeom prst="line">
            <a:avLst/>
          </a:prstGeom>
          <a:ln w="28575">
            <a:solidFill>
              <a:srgbClr val="00897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E9D78C8B-B3F8-4BCE-9BE0-D6F3CE1F61A1}"/>
              </a:ext>
            </a:extLst>
          </p:cNvPr>
          <p:cNvCxnSpPr>
            <a:cxnSpLocks/>
          </p:cNvCxnSpPr>
          <p:nvPr/>
        </p:nvCxnSpPr>
        <p:spPr>
          <a:xfrm>
            <a:off x="6975270" y="1607060"/>
            <a:ext cx="0" cy="3316632"/>
          </a:xfrm>
          <a:prstGeom prst="line">
            <a:avLst/>
          </a:prstGeom>
          <a:ln w="28575">
            <a:solidFill>
              <a:srgbClr val="00897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5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Zařaďte následující lídry podle teorií</a:t>
            </a: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Týmy a řízení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C8995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 poznávání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Stres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Stresory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Řízení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3084443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9" name="Zástupný symbol pro obsah 2">
            <a:extLst>
              <a:ext uri="{FF2B5EF4-FFF2-40B4-BE49-F238E27FC236}">
                <a16:creationId xmlns:a16="http://schemas.microsoft.com/office/drawing/2014/main" id="{5BFE2FE5-4128-41B4-B236-55E967550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51429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nebojte se k zařazení použít internet.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stačí i Wiki</a:t>
            </a:r>
          </a:p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Pokud žádného neznáte dost dobře, vyberte vlastního. Klidně i fiktivního.</a:t>
            </a:r>
            <a:endParaRPr lang="cs-CZ" sz="2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Seznam: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Napoleon Bonaparte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papež František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Harry Potter</a:t>
            </a:r>
          </a:p>
          <a:p>
            <a:pPr marL="182563" lvl="1" indent="-182563"/>
            <a:endParaRPr lang="cs-CZ" sz="2400" b="1" cap="small" spc="10" dirty="0">
              <a:solidFill>
                <a:srgbClr val="00766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>
              <a:buClr>
                <a:srgbClr val="6F6F74"/>
              </a:buClr>
            </a:pPr>
            <a:endParaRPr lang="cs-CZ" sz="2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2597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6B92F1B-F314-4193-8C81-BD80CD6DA078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Týmy a řízení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C8995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  <a:br>
              <a:rPr lang="cs-CZ" sz="1400" dirty="0">
                <a:solidFill>
                  <a:srgbClr val="FFFFFF"/>
                </a:solidFill>
              </a:rPr>
            </a:br>
            <a:r>
              <a:rPr lang="cs-CZ" sz="1400" dirty="0">
                <a:solidFill>
                  <a:srgbClr val="FFFFFF"/>
                </a:solidFill>
              </a:rPr>
              <a:t>k motivaci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Komunikace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Stresory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Řízení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EE08CFC0-E822-4D70-AC10-D528FECDC851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Opakování: Motivace</a:t>
            </a: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1259625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Google Shape;98;p2">
            <a:extLst>
              <a:ext uri="{FF2B5EF4-FFF2-40B4-BE49-F238E27FC236}">
                <a16:creationId xmlns:a16="http://schemas.microsoft.com/office/drawing/2014/main" id="{7F69A986-A1EF-4F02-B80A-1D0053E4F7DD}"/>
              </a:ext>
            </a:extLst>
          </p:cNvPr>
          <p:cNvSpPr txBox="1"/>
          <p:nvPr/>
        </p:nvSpPr>
        <p:spPr>
          <a:xfrm>
            <a:off x="2224141" y="1795332"/>
            <a:ext cx="3943351" cy="294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2563" marR="0" lvl="1" indent="-182563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2800"/>
              <a:buFont typeface="Wingdings 2" pitchFamily="18" charset="2"/>
              <a:buChar char=""/>
            </a:pPr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  <a:sym typeface="Calibri"/>
              </a:rPr>
              <a:t>Klíčové pojmy</a:t>
            </a:r>
            <a:endParaRPr sz="2400" b="1" cap="small" spc="10" dirty="0">
              <a:solidFill>
                <a:srgbClr val="00766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  <a:sym typeface="Calibri"/>
            </a:endParaRPr>
          </a:p>
          <a:p>
            <a:pPr marR="0"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6F6F74"/>
              </a:buClr>
              <a:buSzPts val="2800"/>
              <a:buFont typeface="Wingdings 2" pitchFamily="18" charset="2"/>
              <a:buChar char=""/>
            </a:pPr>
            <a: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cs"/>
                <a:sym typeface="Calibri"/>
              </a:rPr>
              <a:t>interní vs externí</a:t>
            </a:r>
            <a:b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cs"/>
              </a:rPr>
            </a:b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cs"/>
              </a:rPr>
              <a:t>	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cs"/>
                <a:sym typeface="Calibri"/>
              </a:rPr>
              <a:t>…a jejich škála</a:t>
            </a:r>
            <a:endParaRPr sz="2000" dirty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</a:endParaRPr>
          </a:p>
          <a:p>
            <a:pPr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6F6F74"/>
              </a:buClr>
              <a:buSzPts val="2800"/>
              <a:buFont typeface="Wingdings 2" pitchFamily="18" charset="2"/>
              <a:buChar char=""/>
            </a:pPr>
            <a: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cs"/>
                <a:sym typeface="Calibri"/>
              </a:rPr>
              <a:t>potřeba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cs"/>
                <a:sym typeface="Calibri"/>
              </a:rPr>
              <a:t>úspěchu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cs"/>
                <a:sym typeface="Calibri"/>
              </a:rPr>
              <a:t>	…vyhnutí (ne)úspěchu</a:t>
            </a:r>
            <a:b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cs"/>
                <a:sym typeface="Calibri"/>
              </a:rPr>
            </a:b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cs"/>
                <a:sym typeface="Calibri"/>
              </a:rPr>
              <a:t>	…vnímání (ne)úspěchu</a:t>
            </a:r>
            <a:endParaRPr sz="2000" dirty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cs"/>
              <a:sym typeface="Calibri"/>
            </a:endParaRPr>
          </a:p>
          <a:p>
            <a:pPr lvl="1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6F6F74"/>
              </a:buClr>
              <a:buSzPts val="2800"/>
              <a:buFont typeface="Wingdings 2" pitchFamily="18" charset="2"/>
              <a:buChar char=""/>
            </a:pPr>
            <a:r>
              <a:rPr lang="cs-CZ" sz="2000" b="1" dirty="0" err="1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cs"/>
                <a:sym typeface="Calibri"/>
              </a:rPr>
              <a:t>overjustification</a:t>
            </a:r>
            <a: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cs-CZ" sz="2000" b="1" dirty="0" err="1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cs"/>
                <a:sym typeface="Calibri"/>
              </a:rPr>
              <a:t>effect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97;p2">
            <a:extLst>
              <a:ext uri="{FF2B5EF4-FFF2-40B4-BE49-F238E27FC236}">
                <a16:creationId xmlns:a16="http://schemas.microsoft.com/office/drawing/2014/main" id="{0A827183-C6CE-4DDA-A547-78B87739FC81}"/>
              </a:ext>
            </a:extLst>
          </p:cNvPr>
          <p:cNvSpPr txBox="1">
            <a:spLocks/>
          </p:cNvSpPr>
          <p:nvPr/>
        </p:nvSpPr>
        <p:spPr>
          <a:xfrm>
            <a:off x="6797186" y="1846746"/>
            <a:ext cx="4768754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 pitchFamily="34" charset="0"/>
              <a:buNone/>
            </a:pPr>
            <a:r>
              <a:rPr lang="cs-CZ" sz="2400" b="1" cap="small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sym typeface="Arial"/>
              </a:rPr>
              <a:t>Základní teorie motivace</a:t>
            </a:r>
            <a:endParaRPr lang="cs-CZ" dirty="0"/>
          </a:p>
          <a:p>
            <a:pPr lvl="1">
              <a:buClr>
                <a:srgbClr val="6F6F74"/>
              </a:buClr>
              <a:buSzPts val="2800"/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  <a:sym typeface="Arial"/>
              </a:rPr>
              <a:t>teorie potřeb</a:t>
            </a:r>
          </a:p>
          <a:p>
            <a:pPr lvl="1">
              <a:buClr>
                <a:srgbClr val="6F6F74"/>
              </a:buClr>
              <a:buSzPts val="2800"/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  <a:sym typeface="Arial"/>
              </a:rPr>
              <a:t>teorie očekávání</a:t>
            </a:r>
          </a:p>
          <a:p>
            <a:pPr lvl="1">
              <a:buClr>
                <a:srgbClr val="6F6F74"/>
              </a:buClr>
              <a:buSzPts val="2800"/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  <a:sym typeface="Arial"/>
              </a:rPr>
              <a:t>teorie stanovování cílů</a:t>
            </a:r>
          </a:p>
          <a:p>
            <a:pPr lvl="1">
              <a:buClr>
                <a:srgbClr val="6F6F74"/>
              </a:buClr>
              <a:buSzPts val="2800"/>
            </a:pPr>
            <a:r>
              <a:rPr lang="cs-CZ" sz="2000" dirty="0" err="1">
                <a:solidFill>
                  <a:srgbClr val="000000">
                    <a:lumMod val="85000"/>
                    <a:lumOff val="15000"/>
                  </a:srgbClr>
                </a:solidFill>
                <a:sym typeface="Arial"/>
              </a:rPr>
              <a:t>sebedeterminační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  <a:sym typeface="Arial"/>
              </a:rPr>
              <a:t> teorie</a:t>
            </a:r>
          </a:p>
        </p:txBody>
      </p:sp>
    </p:spTree>
    <p:extLst>
      <p:ext uri="{BB962C8B-B14F-4D97-AF65-F5344CB8AC3E}">
        <p14:creationId xmlns:p14="http://schemas.microsoft.com/office/powerpoint/2010/main" val="138248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1872" y="896112"/>
            <a:ext cx="9418320" cy="1399032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00897E"/>
                </a:solidFill>
              </a:rPr>
              <a:t>C8995: Týmy, řízení a komunikace</a:t>
            </a:r>
            <a:br>
              <a:rPr lang="cs-CZ" sz="3000" dirty="0">
                <a:solidFill>
                  <a:srgbClr val="00897E"/>
                </a:solidFill>
              </a:rPr>
            </a:br>
            <a:r>
              <a:rPr lang="cs-CZ" dirty="0">
                <a:solidFill>
                  <a:srgbClr val="00897E"/>
                </a:solidFill>
              </a:rPr>
              <a:t>(Sebe)řízení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61872" y="2424934"/>
            <a:ext cx="9418320" cy="828805"/>
          </a:xfrm>
        </p:spPr>
        <p:txBody>
          <a:bodyPr/>
          <a:lstStyle/>
          <a:p>
            <a:r>
              <a:rPr lang="cs-CZ" dirty="0">
                <a:solidFill>
                  <a:schemeClr val="tx2">
                    <a:lumMod val="10000"/>
                  </a:schemeClr>
                </a:solidFill>
              </a:rPr>
              <a:t>Mgr. Tomáš Kratochvíl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461913" cy="6858000"/>
          </a:xfrm>
          <a:prstGeom prst="rect">
            <a:avLst/>
          </a:prstGeom>
          <a:solidFill>
            <a:srgbClr val="00897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92" y="176129"/>
            <a:ext cx="1165645" cy="116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5"/>
          <p:cNvSpPr>
            <a:spLocks noGrp="1" noChangeArrowheads="1"/>
          </p:cNvSpPr>
          <p:nvPr/>
        </p:nvSpPr>
        <p:spPr bwMode="auto">
          <a:xfrm>
            <a:off x="624157" y="6492240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-446532" y="4212336"/>
            <a:ext cx="8592312" cy="1691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6F6F74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cs-CZ" sz="2200" b="0" i="0" u="none" strike="noStrike" kern="1200" cap="none" spc="1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Díky za pozornost!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E1B4FFC-661B-4DF9-85B9-B2BE1E65E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44444" y="3015127"/>
            <a:ext cx="3335748" cy="278847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56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6B92F1B-F314-4193-8C81-BD80CD6DA078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Týmy a řízení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C8995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  <a:br>
              <a:rPr lang="cs-CZ" sz="1400" dirty="0">
                <a:solidFill>
                  <a:srgbClr val="FFFFFF"/>
                </a:solidFill>
              </a:rPr>
            </a:br>
            <a:r>
              <a:rPr lang="cs-CZ" sz="1400" dirty="0">
                <a:solidFill>
                  <a:srgbClr val="FFFFFF"/>
                </a:solidFill>
              </a:rPr>
              <a:t>k poznávání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Komunikace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Stresory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Řízení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EE08CFC0-E822-4D70-AC10-D528FECDC851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Aktivita na úvod</a:t>
            </a: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pic>
        <p:nvPicPr>
          <p:cNvPr id="22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A37E7998-7F09-4AD3-A42E-405DB8D2D36F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33" y="158899"/>
            <a:ext cx="9124565" cy="625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3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1871" y="758952"/>
            <a:ext cx="9845839" cy="169164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000" dirty="0">
                <a:solidFill>
                  <a:srgbClr val="00897E"/>
                </a:solidFill>
              </a:rPr>
              <a:t>  C8995: Týmy, řízení </a:t>
            </a:r>
            <a:r>
              <a:rPr lang="cs-CZ" sz="2000">
                <a:solidFill>
                  <a:srgbClr val="00897E"/>
                </a:solidFill>
              </a:rPr>
              <a:t>a komunikace</a:t>
            </a:r>
            <a:br>
              <a:rPr lang="cs-CZ" sz="2000" dirty="0">
                <a:solidFill>
                  <a:srgbClr val="00897E"/>
                </a:solidFill>
              </a:rPr>
            </a:br>
            <a:r>
              <a:rPr lang="cs-CZ" sz="6000" dirty="0">
                <a:solidFill>
                  <a:srgbClr val="00897E"/>
                </a:solidFill>
              </a:rPr>
              <a:t>Řízení a sebeřízení</a:t>
            </a:r>
            <a:br>
              <a:rPr lang="cs-CZ" sz="6000" dirty="0">
                <a:solidFill>
                  <a:srgbClr val="00897E"/>
                </a:solidFill>
              </a:rPr>
            </a:br>
            <a:endParaRPr lang="cs-CZ" sz="2000" dirty="0">
              <a:solidFill>
                <a:srgbClr val="00897E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461913" cy="6858000"/>
          </a:xfrm>
          <a:prstGeom prst="rect">
            <a:avLst/>
          </a:prstGeom>
          <a:solidFill>
            <a:srgbClr val="00897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92" y="176129"/>
            <a:ext cx="1165645" cy="116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5"/>
          <p:cNvSpPr>
            <a:spLocks noGrp="1" noChangeArrowheads="1"/>
          </p:cNvSpPr>
          <p:nvPr/>
        </p:nvSpPr>
        <p:spPr bwMode="auto">
          <a:xfrm>
            <a:off x="624157" y="6492240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pic>
        <p:nvPicPr>
          <p:cNvPr id="10" name="Google Shape;114;p4">
            <a:extLst>
              <a:ext uri="{FF2B5EF4-FFF2-40B4-BE49-F238E27FC236}">
                <a16:creationId xmlns:a16="http://schemas.microsoft.com/office/drawing/2014/main" id="{553E5AE6-72AE-44FF-B82A-44BEF4A405F1}"/>
              </a:ext>
            </a:extLst>
          </p:cNvPr>
          <p:cNvPicPr preferRelativeResize="0"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2066" y="2450592"/>
            <a:ext cx="4829805" cy="283819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27A0BF19-0EBC-4432-AABA-51B1D80D2932}"/>
              </a:ext>
            </a:extLst>
          </p:cNvPr>
          <p:cNvSpPr txBox="1"/>
          <p:nvPr/>
        </p:nvSpPr>
        <p:spPr>
          <a:xfrm>
            <a:off x="1646710" y="5567348"/>
            <a:ext cx="105839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entury Schoolbook" panose="02040604050505020304"/>
              </a:rPr>
              <a:t>DOPORUČENÁ LITERATURA z knihoven MU: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Fink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,</a:t>
            </a:r>
            <a:r>
              <a:rPr lang="cs-CZ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G. (2017). 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Stress concepts and cognition, emotion, and behavior. Amsterdam: Academic Press</a:t>
            </a:r>
            <a:r>
              <a:rPr lang="cs-CZ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Century Schoolbook" panose="02040604050505020304"/>
              </a:rPr>
              <a:t>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Century Schoolbook" panose="02040604050505020304"/>
              </a:rPr>
              <a:t>Procházka, J., Vaculík, M., &amp; Smutný, P. (2013). Psychologie efektivního leadershipu. Praha: Grada.</a:t>
            </a:r>
          </a:p>
        </p:txBody>
      </p:sp>
    </p:spTree>
    <p:extLst>
      <p:ext uri="{BB962C8B-B14F-4D97-AF65-F5344CB8AC3E}">
        <p14:creationId xmlns:p14="http://schemas.microsoft.com/office/powerpoint/2010/main" val="2185994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FF4AE206-1F6C-4365-83C8-FABA34B423CA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Týmy a řízení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C8995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  <a:br>
              <a:rPr lang="cs-CZ" sz="1400" dirty="0">
                <a:solidFill>
                  <a:srgbClr val="FFFFFF"/>
                </a:solidFill>
              </a:rPr>
            </a:br>
            <a:r>
              <a:rPr lang="cs-CZ" sz="1400" dirty="0">
                <a:solidFill>
                  <a:srgbClr val="FFFFFF"/>
                </a:solidFill>
              </a:rPr>
              <a:t>k poznávání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Stres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Stresory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Řízení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1FDEE4C-BB4D-4939-B992-9AC1FD9C2451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Co je to stres?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914400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nespecifická reakce na požadavek </a:t>
            </a:r>
            <a:r>
              <a:rPr lang="cs-CZ" sz="2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(</a:t>
            </a:r>
            <a:r>
              <a:rPr lang="cs-CZ" sz="21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Selye</a:t>
            </a:r>
            <a:r>
              <a:rPr lang="cs-CZ" sz="2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, 1967)</a:t>
            </a:r>
            <a:endParaRPr lang="cs-CZ" sz="2100" b="1" cap="small" spc="10" dirty="0">
              <a:solidFill>
                <a:srgbClr val="00766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tedy příjemný i nepříjemný</a:t>
            </a:r>
          </a:p>
          <a:p>
            <a:pPr marL="182563" lvl="1" indent="-182563">
              <a:spcAft>
                <a:spcPts val="1200"/>
              </a:spcAft>
            </a:pPr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Produkt interakce stresorů a schopnosti zvládat jejich působení </a:t>
            </a: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(Cooper et al., 2001)</a:t>
            </a:r>
            <a:endParaRPr lang="cs-CZ" sz="2400" b="1" cap="small" spc="10" dirty="0">
              <a:solidFill>
                <a:srgbClr val="00766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Chronická nerovnováha mezi investicí úsilí do práce a do aktivit podporujících zotavení </a:t>
            </a:r>
            <a:r>
              <a:rPr lang="cs-CZ" sz="2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(</a:t>
            </a:r>
            <a:r>
              <a:rPr lang="cs-CZ" sz="21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Taris</a:t>
            </a:r>
            <a:r>
              <a:rPr lang="cs-CZ" sz="2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et al., 2008)</a:t>
            </a: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1795332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B7C23E08-E809-498D-8AA5-1312E3038FFD}"/>
              </a:ext>
            </a:extLst>
          </p:cNvPr>
          <p:cNvSpPr txBox="1">
            <a:spLocks/>
          </p:cNvSpPr>
          <p:nvPr/>
        </p:nvSpPr>
        <p:spPr>
          <a:xfrm>
            <a:off x="2244140" y="4475857"/>
            <a:ext cx="9144000" cy="2405906"/>
          </a:xfrm>
          <a:prstGeom prst="rect">
            <a:avLst/>
          </a:prstGeom>
        </p:spPr>
        <p:txBody>
          <a:bodyPr vert="horz" lIns="91440" tIns="45720" rIns="91440" bIns="45720" numCol="2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Krátkodobý stres</a:t>
            </a:r>
            <a:endParaRPr lang="cs-CZ" sz="2100" b="1" cap="small" spc="10" dirty="0">
              <a:solidFill>
                <a:srgbClr val="00766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aktivizuje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pomáhá s náročností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nereflektuje modernitu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dočasné fyzické důsledky</a:t>
            </a:r>
          </a:p>
          <a:p>
            <a:pPr lvl="1">
              <a:buClr>
                <a:srgbClr val="6F6F74"/>
              </a:buClr>
            </a:pPr>
            <a:endParaRPr lang="cs-CZ" sz="2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Dlouhodobý stres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brzdí a unavuje 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horší reakce na akutní stres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zvyšuje riziko chorob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chronické bolesti</a:t>
            </a:r>
          </a:p>
          <a:p>
            <a:pPr marL="182563" lvl="1" indent="-182563"/>
            <a:endParaRPr lang="cs-CZ" sz="21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6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44BE9982-7FA4-4554-82EF-4125534B16C7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Týmy a řízení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C8995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 poznávání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Stres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Stresory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Řízení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3D61111E-6044-41B3-A84C-2B517F5B1422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Z výzkumu</a:t>
            </a: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1795332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8ADDDFAD-9B55-4B47-9F4E-32048E036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140" y="1890127"/>
            <a:ext cx="9144000" cy="451429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50 % lidí zažívá běžně stres v práci </a:t>
            </a:r>
            <a:r>
              <a:rPr lang="cs-CZ" sz="2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(EU-OSHA)</a:t>
            </a:r>
            <a:endParaRPr lang="cs-CZ" sz="2100" b="1" cap="small" spc="10" dirty="0">
              <a:solidFill>
                <a:srgbClr val="00766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 ČR asi 39 % (Karlova univerzita, 2015)</a:t>
            </a:r>
          </a:p>
          <a:p>
            <a:pPr marL="182563" lvl="1" indent="-182563">
              <a:spcAft>
                <a:spcPts val="1200"/>
              </a:spcAft>
            </a:pPr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mladí pracovníci zažívají v práci více stresu než jejich starší kolegové</a:t>
            </a:r>
          </a:p>
          <a:p>
            <a:pPr marL="182563" lvl="1" indent="-182563">
              <a:spcAft>
                <a:spcPts val="1200"/>
              </a:spcAft>
            </a:pPr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 způsobuje nárůst v moderní společnosti?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dvojkariérové domácnosti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rychlé proměny v pracovním prostředí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prodloužení produktivního věku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dostupnost práce z domova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31BE826-DD8E-485D-B19F-F121FBE73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66417" y="4707165"/>
            <a:ext cx="1853687" cy="185001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69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44BE9982-7FA4-4554-82EF-4125534B16C7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Týmy a řízení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C8995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 poznávání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Stres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Stresory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Řízení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3D61111E-6044-41B3-A84C-2B517F5B1422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Z výzkumu</a:t>
            </a: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1795332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8ADDDFAD-9B55-4B47-9F4E-32048E036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140" y="1890127"/>
            <a:ext cx="9144000" cy="451429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51 % zaměstnanců podává kvůli stresu snížený výkon </a:t>
            </a:r>
            <a:r>
              <a:rPr lang="cs-CZ" sz="2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(APA, 2009)</a:t>
            </a:r>
            <a:endParaRPr lang="cs-CZ" sz="2100" b="1" cap="small" spc="10" dirty="0">
              <a:solidFill>
                <a:srgbClr val="00766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 ČR asi 39 % (Karlova univerzita, 2015)</a:t>
            </a:r>
          </a:p>
          <a:p>
            <a:pPr marL="182563" lvl="1" indent="-182563">
              <a:spcAft>
                <a:spcPts val="1200"/>
              </a:spcAft>
            </a:pPr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dle zákoníku práce (2016): </a:t>
            </a: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povinnost předcházet stresu na pracovišti</a:t>
            </a:r>
          </a:p>
          <a:p>
            <a:pPr marL="182563" lvl="1" indent="-182563">
              <a:spcAft>
                <a:spcPts val="1200"/>
              </a:spcAft>
            </a:pPr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Negativní dopad na pracovníky i organizace?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chyby v práci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nehody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absence</a:t>
            </a:r>
          </a:p>
          <a:p>
            <a:pPr lvl="1">
              <a:buClr>
                <a:srgbClr val="6F6F74"/>
              </a:buClr>
            </a:pP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narušení klimatu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31BE826-DD8E-485D-B19F-F121FBE73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66417" y="4707165"/>
            <a:ext cx="1853687" cy="185001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48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11FA44CD-03B6-49BE-A365-C19BDA3251AA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Týmy a řízení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C8995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 poznávání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Stres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Stresory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Řízení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E46576D3-5647-4C1F-8035-E065B57DB6DB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Řešení?</a:t>
            </a: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1802779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3" name="Google Shape;143;p8">
            <a:extLst>
              <a:ext uri="{FF2B5EF4-FFF2-40B4-BE49-F238E27FC236}">
                <a16:creationId xmlns:a16="http://schemas.microsoft.com/office/drawing/2014/main" id="{3CAF45A2-3BB7-416E-AAEC-ED836DDC1165}"/>
              </a:ext>
            </a:extLst>
          </p:cNvPr>
          <p:cNvPicPr preferRelativeResize="0"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4141" y="1739004"/>
            <a:ext cx="2263073" cy="31495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Google Shape;144;p8">
            <a:extLst>
              <a:ext uri="{FF2B5EF4-FFF2-40B4-BE49-F238E27FC236}">
                <a16:creationId xmlns:a16="http://schemas.microsoft.com/office/drawing/2014/main" id="{FFE97F55-220B-4BDF-AE7A-74BF9503567F}"/>
              </a:ext>
            </a:extLst>
          </p:cNvPr>
          <p:cNvPicPr preferRelativeResize="0"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7128" y="734731"/>
            <a:ext cx="2105346" cy="29236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Google Shape;145;p8">
            <a:extLst>
              <a:ext uri="{FF2B5EF4-FFF2-40B4-BE49-F238E27FC236}">
                <a16:creationId xmlns:a16="http://schemas.microsoft.com/office/drawing/2014/main" id="{74293151-06AE-45B0-955C-0DBCB2CC698B}"/>
              </a:ext>
            </a:extLst>
          </p:cNvPr>
          <p:cNvPicPr preferRelativeResize="0"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8455" y="2655605"/>
            <a:ext cx="2257432" cy="31495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Google Shape;147;p8">
            <a:extLst>
              <a:ext uri="{FF2B5EF4-FFF2-40B4-BE49-F238E27FC236}">
                <a16:creationId xmlns:a16="http://schemas.microsoft.com/office/drawing/2014/main" id="{526C15C2-0467-48AA-9FCD-CBE3D0F7C5B0}"/>
              </a:ext>
            </a:extLst>
          </p:cNvPr>
          <p:cNvPicPr preferRelativeResize="0"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5801" y="2655604"/>
            <a:ext cx="2105346" cy="31495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9AD89B44-220E-446B-BFEC-C9225B7BCA20}"/>
              </a:ext>
            </a:extLst>
          </p:cNvPr>
          <p:cNvSpPr/>
          <p:nvPr/>
        </p:nvSpPr>
        <p:spPr>
          <a:xfrm>
            <a:off x="2258208" y="5997130"/>
            <a:ext cx="10209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…redesign </a:t>
            </a:r>
            <a:r>
              <a:rPr lang="cs-CZ" sz="2800" b="1" cap="small" spc="10" dirty="0" err="1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prac</a:t>
            </a:r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 podmínek &amp; posílení pracovníků</a:t>
            </a:r>
            <a:endParaRPr lang="cs-CZ" sz="2100" b="1" cap="small" spc="10" dirty="0">
              <a:solidFill>
                <a:srgbClr val="00766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70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EADBC54-053C-467B-B518-53AA5BD8F19A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Týmy a řízení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C8995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 poznávání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Stres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Stresory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Řízení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96010F5-F546-4862-851B-01D6BB4CDEFB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Co při studiu stresuje vás?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195260" cy="451429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Roztřídění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Které jsou akutní?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Které dlouhodobé?</a:t>
            </a:r>
          </a:p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Zkuste je seřadit podle palčivosti</a:t>
            </a:r>
          </a:p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U kterých si dovedete představit,</a:t>
            </a:r>
            <a:b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že by se s nimi mohlo dobře pracovat?</a:t>
            </a:r>
          </a:p>
          <a:p>
            <a:pPr lvl="1">
              <a:buClr>
                <a:srgbClr val="6F6F74"/>
              </a:buClr>
            </a:pPr>
            <a:endParaRPr lang="cs-CZ" sz="2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1795332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A48839B-F54B-4507-8647-BBE4393F1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89105" y="4422712"/>
            <a:ext cx="2252889" cy="22528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74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5e339676-2431-4c6d-95ea-8eb9d31273fc" Revision="1" Stencil="System.MyShapes" StencilVersion="1.0"/>
</Control>
</file>

<file path=customXml/itemProps1.xml><?xml version="1.0" encoding="utf-8"?>
<ds:datastoreItem xmlns:ds="http://schemas.openxmlformats.org/officeDocument/2006/customXml" ds:itemID="{AB544161-9813-438A-8620-BAFB1F9351EE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10625</TotalTime>
  <Words>1035</Words>
  <Application>Microsoft Office PowerPoint</Application>
  <PresentationFormat>Širokoúhlá obrazovka</PresentationFormat>
  <Paragraphs>458</Paragraphs>
  <Slides>20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Century Schoolbook</vt:lpstr>
      <vt:lpstr>Segoe UI</vt:lpstr>
      <vt:lpstr>Sylfaen</vt:lpstr>
      <vt:lpstr>Wingdings 2</vt:lpstr>
      <vt:lpstr>Motiv Office</vt:lpstr>
      <vt:lpstr>View</vt:lpstr>
      <vt:lpstr>  C8995: Týmy, řízení a komunikace (Sebe)řízení </vt:lpstr>
      <vt:lpstr>Opakování: Motivace</vt:lpstr>
      <vt:lpstr>Aktivita na úvod</vt:lpstr>
      <vt:lpstr>  C8995: Týmy, řízení a komunikace Řízení a sebeřízení </vt:lpstr>
      <vt:lpstr>Co je to stres?</vt:lpstr>
      <vt:lpstr>Z výzkumu</vt:lpstr>
      <vt:lpstr>Z výzkumu</vt:lpstr>
      <vt:lpstr>Řešení?</vt:lpstr>
      <vt:lpstr>Co při studiu stresuje vás?</vt:lpstr>
      <vt:lpstr>Zdroje pracovního stresu</vt:lpstr>
      <vt:lpstr>Zdroje pracovního stresu</vt:lpstr>
      <vt:lpstr>Symptomy stresu</vt:lpstr>
      <vt:lpstr>Jaké strategie zvládání využíváte?</vt:lpstr>
      <vt:lpstr>Strategie seberegulace</vt:lpstr>
      <vt:lpstr>Co je to leadership?</vt:lpstr>
      <vt:lpstr>Teorie sociální identity v leadershipu</vt:lpstr>
      <vt:lpstr>Situační a kontingenční  teorie</vt:lpstr>
      <vt:lpstr>Transformační a transakční teorie</vt:lpstr>
      <vt:lpstr>Zařaďte následující lídry podle teorií</vt:lpstr>
      <vt:lpstr>C8995: Týmy, řízení a komunikace (Sebe)řízení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PSY535 Diplomový projekt Gamifikace</dc:title>
  <dc:creator>Brog</dc:creator>
  <cp:lastModifiedBy>Tomáš Kratochvíl</cp:lastModifiedBy>
  <cp:revision>146</cp:revision>
  <dcterms:created xsi:type="dcterms:W3CDTF">2017-11-08T08:56:52Z</dcterms:created>
  <dcterms:modified xsi:type="dcterms:W3CDTF">2021-11-01T19:32:14Z</dcterms:modified>
</cp:coreProperties>
</file>