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256" r:id="rId2"/>
    <p:sldId id="357" r:id="rId3"/>
    <p:sldId id="358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68" r:id="rId13"/>
    <p:sldId id="351" r:id="rId14"/>
    <p:sldId id="352" r:id="rId15"/>
    <p:sldId id="367" r:id="rId16"/>
    <p:sldId id="359" r:id="rId17"/>
    <p:sldId id="360" r:id="rId18"/>
    <p:sldId id="362" r:id="rId19"/>
    <p:sldId id="363" r:id="rId20"/>
    <p:sldId id="364" r:id="rId21"/>
    <p:sldId id="365" r:id="rId22"/>
    <p:sldId id="366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FFCCFF"/>
    <a:srgbClr val="3366FF"/>
    <a:srgbClr val="333399"/>
    <a:srgbClr val="0000FF"/>
    <a:srgbClr val="0066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92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26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141F30E8-536A-4B45-B472-ADB5BC2179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1E7B87E-9878-426C-B082-4DBF6B3AA34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6" name="Rectangle 4">
            <a:extLst>
              <a:ext uri="{FF2B5EF4-FFF2-40B4-BE49-F238E27FC236}">
                <a16:creationId xmlns:a16="http://schemas.microsoft.com/office/drawing/2014/main" id="{0D784F2F-B326-4454-9260-FE4A9BBCA88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AC1A8BB4-4313-4DC1-B04D-7FF8FE91217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983C61B-7CF6-44FB-BAF9-BD9926B1DDD9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A76507E8-0F91-4359-B3CB-812370C318C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5D209B98-E74B-485A-A62D-A549567B1E7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5524D6F5-3DE2-4796-84E5-A2164FB77A76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8DA8281B-9D65-423F-9781-068CFD60CC6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BF1D73A7-CEB3-43BA-8E41-F80234BE32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BFFF690D-0FB6-42AE-B88F-A429EE8DFE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8701C00-B3C1-470D-B254-4D005D50166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3826B11-B15D-413B-AAD7-9CCBFBC15A7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5BD83E5-54DC-4D35-8389-162613B8CB2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 sz="700">
                <a:latin typeface="Arial" panose="020B0604020202020204" pitchFamily="34" charset="0"/>
                <a:cs typeface="Arial" panose="020B0604020202020204" pitchFamily="34" charset="0"/>
              </a:rPr>
              <a:t>Immunosensors are being developed to enhance the sensing capabilities, lower limits of detection and provide point-of-care mode of use with short analysis times. The promising approaches recently initiated in our laboratory include digital affinity sensing - single-molecule assays (or better single-analyte to include also viruses, bacteria and cells), combination of optical and electrochemical transduction (electrochemiluminescence, photoelectrochemical conversion), and inorganic nanocrystals for either luminescent labelling (quantum dots, photon up-conversion nanoparticles) or catalytic (Prussian blue) signal enhancement [2]. Furthermore, advanced nanotools based on scanning probe microscopies allowed to touch and interface individual cells using nanomechanical biosensors, in combination with microelectrode arrays and fluorescence [3]. This provides detailed information on the physiological state of patients-derived cells, allows to model disease progress at the cellular level and optimize medication leading to personalized medicine. </a:t>
            </a:r>
            <a:endParaRPr lang="cs-CZ" altLang="cs-CZ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3353298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1140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69100" y="149225"/>
            <a:ext cx="2206625" cy="64928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9225" y="149225"/>
            <a:ext cx="6467475" cy="6492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53554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025" y="149225"/>
            <a:ext cx="3844925" cy="44291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149225" y="754063"/>
            <a:ext cx="4337050" cy="5888037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38675" y="754063"/>
            <a:ext cx="4337050" cy="58880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6683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0060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6050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9225" y="754063"/>
            <a:ext cx="4337050" cy="5888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38675" y="754063"/>
            <a:ext cx="4337050" cy="5888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0934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3155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20782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09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5750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3927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7">
            <a:extLst>
              <a:ext uri="{FF2B5EF4-FFF2-40B4-BE49-F238E27FC236}">
                <a16:creationId xmlns:a16="http://schemas.microsoft.com/office/drawing/2014/main" id="{C151B276-A34B-47A7-B0D8-9A1CB5C091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0025" y="149225"/>
            <a:ext cx="3844925" cy="442913"/>
          </a:xfrm>
          <a:prstGeom prst="rect">
            <a:avLst/>
          </a:prstGeom>
          <a:solidFill>
            <a:srgbClr val="FFFF66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cs-CZ"/>
          </a:p>
        </p:txBody>
      </p:sp>
      <p:sp>
        <p:nvSpPr>
          <p:cNvPr id="28683" name="Rectangle 11">
            <a:extLst>
              <a:ext uri="{FF2B5EF4-FFF2-40B4-BE49-F238E27FC236}">
                <a16:creationId xmlns:a16="http://schemas.microsoft.com/office/drawing/2014/main" id="{226F1715-6610-419E-ACB5-01929953E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9225" y="754063"/>
            <a:ext cx="8826500" cy="58880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§"/>
        <a:defRPr sz="24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-"/>
        <a:defRPr sz="28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§"/>
        <a:defRPr sz="24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§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§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mailto:skladal@chemi.muni.cz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C66DE92-FD8D-4E96-B1AB-D481A3137F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1179" y="631657"/>
            <a:ext cx="6569242" cy="1359568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dirty="0"/>
              <a:t>B</a:t>
            </a:r>
            <a:r>
              <a:rPr lang="cs-CZ" sz="8000" dirty="0"/>
              <a:t>iosensor</a:t>
            </a:r>
            <a:r>
              <a:rPr lang="en-US" sz="8000" b="1" dirty="0"/>
              <a:t>y</a:t>
            </a:r>
            <a:endParaRPr lang="cs-CZ" sz="6600" b="1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6102A27-0F6D-4161-8752-1DFCF6A7FF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" y="2286000"/>
            <a:ext cx="8229600" cy="3505200"/>
          </a:xfrm>
        </p:spPr>
        <p:txBody>
          <a:bodyPr/>
          <a:lstStyle/>
          <a:p>
            <a:pPr eaLnBrk="1" hangingPunct="1"/>
            <a:r>
              <a:rPr lang="en-US" altLang="cs-CZ" sz="2800" dirty="0"/>
              <a:t>Petr </a:t>
            </a:r>
            <a:r>
              <a:rPr lang="en-US" altLang="cs-CZ" sz="2800" dirty="0" err="1"/>
              <a:t>Skl</a:t>
            </a:r>
            <a:r>
              <a:rPr lang="cs-CZ" altLang="cs-CZ" sz="2800" dirty="0"/>
              <a:t>ádal</a:t>
            </a:r>
          </a:p>
          <a:p>
            <a:pPr eaLnBrk="1" hangingPunct="1"/>
            <a:endParaRPr lang="en-US" altLang="cs-CZ" sz="2000" i="1" baseline="30000" dirty="0"/>
          </a:p>
          <a:p>
            <a:pPr eaLnBrk="1" hangingPunct="1"/>
            <a:r>
              <a:rPr lang="en-US" altLang="cs-CZ" i="1" dirty="0" err="1"/>
              <a:t>Ústav</a:t>
            </a:r>
            <a:r>
              <a:rPr lang="en-US" altLang="cs-CZ" i="1" dirty="0"/>
              <a:t> </a:t>
            </a:r>
            <a:r>
              <a:rPr lang="en-US" altLang="cs-CZ" i="1" dirty="0" err="1"/>
              <a:t>biochemie</a:t>
            </a:r>
            <a:endParaRPr lang="cs-CZ" altLang="cs-CZ" i="1" dirty="0"/>
          </a:p>
          <a:p>
            <a:pPr eaLnBrk="1" hangingPunct="1"/>
            <a:r>
              <a:rPr lang="en-US" altLang="cs-CZ" sz="2000" i="1" dirty="0" err="1"/>
              <a:t>Přírodovědecká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fakulta</a:t>
            </a:r>
            <a:r>
              <a:rPr lang="cs-CZ" altLang="cs-CZ" sz="2000" i="1" dirty="0"/>
              <a:t>, </a:t>
            </a:r>
            <a:r>
              <a:rPr lang="en-US" altLang="cs-CZ" sz="2000" i="1" dirty="0"/>
              <a:t>Masaryk</a:t>
            </a:r>
            <a:r>
              <a:rPr lang="cs-CZ" altLang="cs-CZ" sz="2000" i="1" dirty="0"/>
              <a:t>ova</a:t>
            </a:r>
            <a:r>
              <a:rPr lang="en-US" altLang="cs-CZ" sz="2000" i="1" dirty="0"/>
              <a:t> </a:t>
            </a:r>
            <a:r>
              <a:rPr lang="cs-CZ" altLang="cs-CZ" sz="2000" i="1" dirty="0"/>
              <a:t>u</a:t>
            </a:r>
            <a:r>
              <a:rPr lang="en-US" altLang="cs-CZ" sz="2000" i="1" dirty="0" err="1"/>
              <a:t>niver</a:t>
            </a:r>
            <a:r>
              <a:rPr lang="cs-CZ" altLang="cs-CZ" sz="2000" i="1" dirty="0"/>
              <a:t>z</a:t>
            </a:r>
            <a:r>
              <a:rPr lang="en-US" altLang="cs-CZ" sz="2000" i="1" dirty="0"/>
              <a:t>it</a:t>
            </a:r>
            <a:r>
              <a:rPr lang="cs-CZ" altLang="cs-CZ" sz="2000" i="1" dirty="0"/>
              <a:t>a</a:t>
            </a:r>
            <a:r>
              <a:rPr lang="en-US" altLang="cs-CZ" sz="2000" i="1" dirty="0"/>
              <a:t>, </a:t>
            </a:r>
            <a:endParaRPr lang="cs-CZ" altLang="cs-CZ" sz="2000" i="1" dirty="0"/>
          </a:p>
          <a:p>
            <a:pPr eaLnBrk="1" hangingPunct="1"/>
            <a:r>
              <a:rPr lang="en-US" altLang="cs-CZ" sz="2000" i="1" dirty="0" err="1"/>
              <a:t>Kamenice</a:t>
            </a:r>
            <a:r>
              <a:rPr lang="en-US" altLang="cs-CZ" sz="2000" i="1" dirty="0"/>
              <a:t> 5, 625 00 Brno</a:t>
            </a:r>
          </a:p>
          <a:p>
            <a:pPr eaLnBrk="1" hangingPunct="1"/>
            <a:endParaRPr lang="en-US" altLang="cs-CZ" sz="2000" i="1" dirty="0"/>
          </a:p>
          <a:p>
            <a:pPr eaLnBrk="1" hangingPunct="1"/>
            <a:r>
              <a:rPr lang="cs-CZ" altLang="cs-CZ" dirty="0">
                <a:hlinkClick r:id="rId5"/>
              </a:rPr>
              <a:t>skladal</a:t>
            </a:r>
            <a:r>
              <a:rPr lang="en-US" altLang="cs-CZ" dirty="0">
                <a:hlinkClick r:id="rId5"/>
              </a:rPr>
              <a:t>@chemi.muni.cz</a:t>
            </a:r>
            <a:endParaRPr lang="en-US" altLang="cs-CZ" dirty="0"/>
          </a:p>
          <a:p>
            <a:pPr eaLnBrk="1" hangingPunct="1"/>
            <a:endParaRPr lang="en-US" altLang="cs-CZ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07BC51-9B3E-48C3-AC09-D1F14E4EB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41"/>
    </mc:Choice>
    <mc:Fallback>
      <p:transition spd="slow" advTm="27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71F91F2-A8E9-4621-9B34-B2F460C5C4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610600" cy="6324600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50.-60. léta: první enzymové elektrody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1969: potenciometrická enzymová elektroda (Guilbault)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1974: enzymový termistor (Mosbach)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1975: komerční biosensor pro glukosu (fa. YSI, Ohio)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70. léta: objevuje se pojem „</a:t>
            </a:r>
            <a:r>
              <a:rPr lang="cs-CZ" dirty="0">
                <a:solidFill>
                  <a:srgbClr val="FF0000"/>
                </a:solidFill>
              </a:rPr>
              <a:t>biosensor</a:t>
            </a:r>
            <a:r>
              <a:rPr lang="cs-CZ" sz="2000" dirty="0"/>
              <a:t>“ (byla snaha použít "bioprobe", tento název však byl chráněn).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zavádí se pojem „optoda“ pro sensory na bázi optických vláken (Lubbers a Opitz) 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1976: na trhu umělý pankreas Biostator (fa. Miles), biosensor pro laktát (fa. La Roche)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1982: popsán implantovatelný glukosový biosensor – jehlová enzymová elektroda (Schichiri)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výzkum imunochemických biosensorů (imunosensory)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1990: na trh uveden BIAcore (fa. Pharmacia)</a:t>
            </a:r>
            <a:endParaRPr lang="en-US" sz="2000" dirty="0"/>
          </a:p>
          <a:p>
            <a:pPr eaLnBrk="1" hangingPunct="1">
              <a:spcBef>
                <a:spcPct val="30000"/>
              </a:spcBef>
              <a:defRPr/>
            </a:pPr>
            <a:r>
              <a:rPr lang="en-US" sz="2000" dirty="0"/>
              <a:t>~2000: </a:t>
            </a:r>
            <a:r>
              <a:rPr lang="cs-CZ" sz="2000" dirty="0"/>
              <a:t>nástup DNA biočipů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B772AC41-5714-493D-B0D8-41B1DBB27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724400"/>
            <a:ext cx="8135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36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A3518A-E37F-481D-AE54-83A26E1BD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154"/>
    </mc:Choice>
    <mc:Fallback>
      <p:transition spd="slow" advTm="238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07F126DB-027F-4734-85E7-181FFC41A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763" y="165100"/>
            <a:ext cx="5289550" cy="576263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Biosensor pro glukosu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FA09463A-60B6-4869-A72F-D55B56415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965575"/>
            <a:ext cx="8305800" cy="2511425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dosud nejúspěšnější biosensor je založen na ferrocenu - přenašeči elektronů z oxidoreduktas na elektrodu (fa. Medisense).</a:t>
            </a:r>
          </a:p>
          <a:p>
            <a:pPr eaLnBrk="1" hangingPunct="1">
              <a:defRPr/>
            </a:pPr>
            <a:r>
              <a:rPr lang="cs-CZ"/>
              <a:t>Levný osobní biosensor pro domácí měření krevní glukosy diabetiky.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9A163B65-8A7C-459B-A4AD-801CED6D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908050"/>
            <a:ext cx="64770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FE0672-8874-4B1E-9A8E-127616F37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29"/>
    </mc:Choice>
    <mc:Fallback>
      <p:transition spd="slow" advTm="10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ek 3">
            <a:extLst>
              <a:ext uri="{FF2B5EF4-FFF2-40B4-BE49-F238E27FC236}">
                <a16:creationId xmlns:a16="http://schemas.microsoft.com/office/drawing/2014/main" id="{5E1FCD9A-89B2-4862-B2C7-2088C5265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76200"/>
            <a:ext cx="5992812" cy="6629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BCC982A-C8BA-45FF-A261-BDC5E96FAB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304800"/>
            <a:ext cx="3429000" cy="1143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altLang="cs-CZ" sz="3600" dirty="0"/>
              <a:t>Glu</a:t>
            </a:r>
            <a:r>
              <a:rPr lang="en-US" altLang="cs-CZ" sz="3600" dirty="0"/>
              <a:t>c</a:t>
            </a:r>
            <a:r>
              <a:rPr lang="cs-CZ" altLang="cs-CZ" sz="3600" dirty="0"/>
              <a:t>ometry nyní</a:t>
            </a:r>
          </a:p>
        </p:txBody>
      </p:sp>
      <p:pic>
        <p:nvPicPr>
          <p:cNvPr id="50181" name="Obrázek 4">
            <a:extLst>
              <a:ext uri="{FF2B5EF4-FFF2-40B4-BE49-F238E27FC236}">
                <a16:creationId xmlns:a16="http://schemas.microsoft.com/office/drawing/2014/main" id="{D35C9AE5-E20E-4483-99A1-C4EEDDF7A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3592513" cy="22875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Zástupný symbol pro obsah 2">
            <a:extLst>
              <a:ext uri="{FF2B5EF4-FFF2-40B4-BE49-F238E27FC236}">
                <a16:creationId xmlns:a16="http://schemas.microsoft.com/office/drawing/2014/main" id="{45C4FE66-D21B-47CC-B839-98344BE907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1524000"/>
            <a:ext cx="3276600" cy="21336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altLang="cs-CZ" sz="2000" dirty="0"/>
              <a:t>běžně dostupné</a:t>
            </a:r>
            <a:endParaRPr lang="en-US" altLang="cs-CZ" sz="2000" dirty="0"/>
          </a:p>
          <a:p>
            <a:r>
              <a:rPr lang="cs-CZ" altLang="cs-CZ" sz="2000" dirty="0"/>
              <a:t>propojitelné s telefonem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13733F-27A5-4F9E-91E4-C75699B76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88"/>
    </mc:Choice>
    <mc:Fallback>
      <p:transition spd="slow" advTm="4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E9A0BC7-5A2E-4C08-AAA4-552B5003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8547" name="Rectangle 3">
            <a:extLst>
              <a:ext uri="{FF2B5EF4-FFF2-40B4-BE49-F238E27FC236}">
                <a16:creationId xmlns:a16="http://schemas.microsoft.com/office/drawing/2014/main" id="{2315BEBF-8153-49A9-8C74-D6215B4D9F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182563"/>
            <a:ext cx="3771900" cy="5238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solidFill>
                  <a:schemeClr val="bg1"/>
                </a:solidFill>
              </a:rPr>
              <a:t>Biosensor</a:t>
            </a:r>
            <a:r>
              <a:rPr lang="cs-CZ" sz="2800">
                <a:solidFill>
                  <a:schemeClr val="bg1"/>
                </a:solidFill>
              </a:rPr>
              <a:t>y v</a:t>
            </a:r>
            <a:r>
              <a:rPr lang="en-US" sz="2800">
                <a:solidFill>
                  <a:schemeClr val="bg1"/>
                </a:solidFill>
              </a:rPr>
              <a:t> Brn</a:t>
            </a:r>
            <a:r>
              <a:rPr lang="cs-CZ" sz="2800">
                <a:solidFill>
                  <a:schemeClr val="bg1"/>
                </a:solidFill>
              </a:rPr>
              <a:t>ě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08548" name="Rectangle 4">
            <a:extLst>
              <a:ext uri="{FF2B5EF4-FFF2-40B4-BE49-F238E27FC236}">
                <a16:creationId xmlns:a16="http://schemas.microsoft.com/office/drawing/2014/main" id="{49A8001F-BBC0-4E58-94B0-C9ADA4F90F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39788"/>
            <a:ext cx="8986838" cy="5724525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defRPr/>
            </a:pPr>
            <a:r>
              <a:rPr lang="en-US" sz="2000" dirty="0"/>
              <a:t>1950 - </a:t>
            </a:r>
            <a:r>
              <a:rPr lang="cs-CZ" sz="2000" dirty="0"/>
              <a:t>založena Katedra biochemie na </a:t>
            </a:r>
            <a:r>
              <a:rPr lang="cs-CZ" sz="2000" dirty="0" err="1"/>
              <a:t>PřF</a:t>
            </a:r>
            <a:r>
              <a:rPr lang="en-US" sz="2000" dirty="0"/>
              <a:t> MU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US" sz="2000" dirty="0"/>
              <a:t>1970 - Prof. </a:t>
            </a:r>
            <a:r>
              <a:rPr lang="en-US" sz="2000" dirty="0" err="1"/>
              <a:t>Lum</a:t>
            </a:r>
            <a:r>
              <a:rPr lang="cs-CZ" sz="2000" dirty="0" err="1"/>
              <a:t>ír</a:t>
            </a:r>
            <a:r>
              <a:rPr lang="cs-CZ" sz="2000" dirty="0"/>
              <a:t> </a:t>
            </a:r>
            <a:r>
              <a:rPr lang="cs-CZ" sz="2000" dirty="0" err="1"/>
              <a:t>Macholán</a:t>
            </a:r>
            <a:r>
              <a:rPr lang="cs-CZ" sz="2000" dirty="0"/>
              <a:t> </a:t>
            </a:r>
            <a:r>
              <a:rPr lang="en-US" sz="2000" dirty="0"/>
              <a:t>-</a:t>
            </a:r>
            <a:r>
              <a:rPr lang="cs-CZ" sz="2000" dirty="0"/>
              <a:t> enzymové elektrody (inhibice </a:t>
            </a:r>
            <a:r>
              <a:rPr lang="cs-CZ" sz="2000" dirty="0" err="1"/>
              <a:t>tyrosinasy</a:t>
            </a:r>
            <a:r>
              <a:rPr lang="cs-CZ" sz="2000" dirty="0"/>
              <a:t>, </a:t>
            </a:r>
            <a:r>
              <a:rPr lang="cs-CZ" sz="2000" dirty="0" err="1"/>
              <a:t>konduktometrické</a:t>
            </a:r>
            <a:r>
              <a:rPr lang="cs-CZ" sz="2000" dirty="0"/>
              <a:t> měření močoviny, </a:t>
            </a:r>
            <a:r>
              <a:rPr lang="cs-CZ" sz="2000" dirty="0" err="1"/>
              <a:t>diaminoxidasa</a:t>
            </a:r>
            <a:r>
              <a:rPr lang="cs-CZ" sz="2000" dirty="0"/>
              <a:t>)</a:t>
            </a:r>
            <a:endParaRPr lang="en-US" sz="2000" dirty="0"/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1990 – inhibice </a:t>
            </a:r>
            <a:r>
              <a:rPr lang="cs-CZ" sz="2000" dirty="0" err="1"/>
              <a:t>cholinesterasy</a:t>
            </a:r>
            <a:r>
              <a:rPr lang="cs-CZ" sz="2000" dirty="0"/>
              <a:t> pro detekci organofosfátů - spolupráce s armádou (VTUO Brno)</a:t>
            </a:r>
            <a:endParaRPr lang="en-US" sz="2000" dirty="0"/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1993 – </a:t>
            </a:r>
            <a:r>
              <a:rPr lang="en-US" sz="2000" dirty="0" err="1"/>
              <a:t>piezoele</a:t>
            </a:r>
            <a:r>
              <a:rPr lang="cs-CZ" sz="2000" dirty="0"/>
              <a:t>k</a:t>
            </a:r>
            <a:r>
              <a:rPr lang="en-US" sz="2000" dirty="0" err="1"/>
              <a:t>tric</a:t>
            </a:r>
            <a:r>
              <a:rPr lang="cs-CZ" sz="2000" dirty="0" err="1"/>
              <a:t>ké</a:t>
            </a:r>
            <a:r>
              <a:rPr lang="en-US" sz="2000" dirty="0"/>
              <a:t> sensor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cs-CZ" sz="2000" dirty="0"/>
              <a:t>(první experimenty s Prof. Marco </a:t>
            </a:r>
            <a:r>
              <a:rPr lang="cs-CZ" sz="2000" dirty="0" err="1"/>
              <a:t>Mascinim</a:t>
            </a:r>
            <a:r>
              <a:rPr lang="cs-CZ" sz="2000" dirty="0"/>
              <a:t>) </a:t>
            </a:r>
            <a:r>
              <a:rPr lang="en-US" sz="2000" dirty="0"/>
              <a:t>a </a:t>
            </a:r>
            <a:r>
              <a:rPr lang="cs-CZ" sz="2000" dirty="0"/>
              <a:t>studie </a:t>
            </a:r>
            <a:r>
              <a:rPr lang="en-US" sz="2000" dirty="0" err="1"/>
              <a:t>afinit</a:t>
            </a:r>
            <a:r>
              <a:rPr lang="cs-CZ" sz="2000" dirty="0" err="1"/>
              <a:t>ních</a:t>
            </a:r>
            <a:r>
              <a:rPr lang="en-US" sz="2000" dirty="0"/>
              <a:t> </a:t>
            </a:r>
            <a:r>
              <a:rPr lang="en-US" sz="2000" dirty="0" err="1"/>
              <a:t>intera</a:t>
            </a:r>
            <a:r>
              <a:rPr lang="cs-CZ" sz="2000" dirty="0" err="1"/>
              <a:t>kcí</a:t>
            </a:r>
            <a:r>
              <a:rPr lang="cs-CZ" sz="2000" dirty="0"/>
              <a:t> pomocí </a:t>
            </a:r>
            <a:r>
              <a:rPr lang="cs-CZ" sz="2000" dirty="0" err="1"/>
              <a:t>biosensorů</a:t>
            </a:r>
            <a:endParaRPr lang="en-US" sz="2000" dirty="0"/>
          </a:p>
          <a:p>
            <a:pPr eaLnBrk="1" hangingPunct="1">
              <a:spcBef>
                <a:spcPct val="30000"/>
              </a:spcBef>
              <a:defRPr/>
            </a:pPr>
            <a:r>
              <a:rPr lang="en-US" sz="2000" dirty="0"/>
              <a:t>1995 – </a:t>
            </a:r>
            <a:r>
              <a:rPr lang="cs-CZ" sz="2000" dirty="0"/>
              <a:t>používání sítotiskových </a:t>
            </a:r>
            <a:r>
              <a:rPr lang="cs-CZ" sz="2000" dirty="0" err="1"/>
              <a:t>sensorů</a:t>
            </a:r>
            <a:r>
              <a:rPr lang="cs-CZ" sz="20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Krej</a:t>
            </a:r>
            <a:r>
              <a:rPr lang="cs-CZ" sz="2000" dirty="0"/>
              <a:t>čí </a:t>
            </a:r>
            <a:r>
              <a:rPr lang="cs-CZ" sz="2000" dirty="0" err="1"/>
              <a:t>Engineering</a:t>
            </a:r>
            <a:r>
              <a:rPr lang="cs-CZ" sz="2000" dirty="0"/>
              <a:t>, dnes BVT Technologies)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cs-CZ" sz="2000" dirty="0"/>
              <a:t>1999 – </a:t>
            </a:r>
            <a:r>
              <a:rPr lang="cs-CZ" sz="2000" dirty="0" err="1"/>
              <a:t>mikroraménka</a:t>
            </a:r>
            <a:r>
              <a:rPr lang="cs-CZ" sz="2000" dirty="0"/>
              <a:t> jako afinitní </a:t>
            </a:r>
            <a:r>
              <a:rPr lang="cs-CZ" sz="2000" dirty="0" err="1"/>
              <a:t>sensory</a:t>
            </a:r>
            <a:r>
              <a:rPr lang="cs-CZ" sz="2000" dirty="0"/>
              <a:t> (University v </a:t>
            </a:r>
            <a:r>
              <a:rPr lang="cs-CZ" sz="2000" dirty="0" err="1"/>
              <a:t>Mainzu</a:t>
            </a:r>
            <a:r>
              <a:rPr lang="cs-CZ" sz="2000" dirty="0"/>
              <a:t> a Janově, Dr. </a:t>
            </a:r>
            <a:r>
              <a:rPr lang="cs-CZ" sz="2000" dirty="0" err="1"/>
              <a:t>Roberto</a:t>
            </a:r>
            <a:r>
              <a:rPr lang="cs-CZ" sz="2000" dirty="0"/>
              <a:t> </a:t>
            </a:r>
            <a:r>
              <a:rPr lang="cs-CZ" sz="2000" dirty="0" err="1"/>
              <a:t>Raiteri</a:t>
            </a:r>
            <a:r>
              <a:rPr lang="cs-CZ" sz="2000" dirty="0"/>
              <a:t>)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US" sz="2000" dirty="0"/>
              <a:t>~</a:t>
            </a:r>
            <a:r>
              <a:rPr lang="cs-CZ" sz="2000" dirty="0"/>
              <a:t>2002</a:t>
            </a:r>
            <a:r>
              <a:rPr lang="en-US" sz="2000" dirty="0"/>
              <a:t> – </a:t>
            </a:r>
            <a:r>
              <a:rPr lang="cs-CZ" sz="2000" dirty="0"/>
              <a:t>aktivity na poli elektrochemických </a:t>
            </a:r>
            <a:r>
              <a:rPr lang="cs-CZ" sz="2000" dirty="0" err="1"/>
              <a:t>imunosensorů</a:t>
            </a:r>
            <a:r>
              <a:rPr lang="cs-CZ" sz="2000" dirty="0"/>
              <a:t> pro biologická agens (</a:t>
            </a:r>
            <a:r>
              <a:rPr lang="cs-CZ" sz="2000" i="1" dirty="0"/>
              <a:t>F. </a:t>
            </a:r>
            <a:r>
              <a:rPr lang="cs-CZ" sz="2000" i="1" dirty="0" err="1"/>
              <a:t>tularensis</a:t>
            </a:r>
            <a:r>
              <a:rPr lang="cs-CZ" sz="2000" dirty="0"/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EBA16C-DEB0-4D6C-94F0-83DBF3C81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08"/>
    </mc:Choice>
    <mc:Fallback>
      <p:transition spd="slow" advTm="125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C6E1590-C1D8-4804-80D6-D9757567F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430213"/>
            <a:ext cx="607695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AC3B9B55-C77E-4220-AB25-2202D16AB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3394075"/>
            <a:ext cx="492760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9572" name="Rectangle 4">
            <a:extLst>
              <a:ext uri="{FF2B5EF4-FFF2-40B4-BE49-F238E27FC236}">
                <a16:creationId xmlns:a16="http://schemas.microsoft.com/office/drawing/2014/main" id="{517FAAF2-D9B8-4EE3-BDF3-BCDC8D724A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8" y="147638"/>
            <a:ext cx="5546725" cy="5238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solidFill>
                  <a:schemeClr val="bg1"/>
                </a:solidFill>
              </a:rPr>
              <a:t>Biosensor</a:t>
            </a:r>
            <a:r>
              <a:rPr lang="cs-CZ" sz="2800">
                <a:solidFill>
                  <a:schemeClr val="bg1"/>
                </a:solidFill>
              </a:rPr>
              <a:t>y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cs-CZ" sz="2800">
                <a:solidFill>
                  <a:schemeClr val="bg1"/>
                </a:solidFill>
              </a:rPr>
              <a:t>v</a:t>
            </a:r>
            <a:r>
              <a:rPr lang="en-US" sz="2800">
                <a:solidFill>
                  <a:schemeClr val="bg1"/>
                </a:solidFill>
              </a:rPr>
              <a:t> Brn</a:t>
            </a:r>
            <a:r>
              <a:rPr lang="cs-CZ" sz="2800">
                <a:solidFill>
                  <a:schemeClr val="bg1"/>
                </a:solidFill>
              </a:rPr>
              <a:t>ě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ECA208DB-6C57-4D9F-BBC7-C989E9C5D0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463" y="719138"/>
            <a:ext cx="8821737" cy="56292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2005 – přesun do nového kampusu v </a:t>
            </a:r>
            <a:r>
              <a:rPr lang="en-US" sz="2000" dirty="0" err="1"/>
              <a:t>Brn</a:t>
            </a:r>
            <a:r>
              <a:rPr lang="cs-CZ" sz="2000" dirty="0"/>
              <a:t>ě </a:t>
            </a:r>
            <a:r>
              <a:rPr lang="en-US" sz="2000" dirty="0"/>
              <a:t>-</a:t>
            </a:r>
            <a:r>
              <a:rPr lang="cs-CZ" sz="2000" dirty="0"/>
              <a:t> Bohunicích</a:t>
            </a:r>
            <a:br>
              <a:rPr lang="en-US" sz="2000" dirty="0"/>
            </a:br>
            <a:r>
              <a:rPr lang="cs-CZ" sz="2000" dirty="0"/>
              <a:t>zpočátku v rámci ILBIT (</a:t>
            </a:r>
            <a:r>
              <a:rPr lang="cs-CZ" sz="2000" dirty="0" err="1"/>
              <a:t>integrated</a:t>
            </a:r>
            <a:r>
              <a:rPr lang="cs-CZ" sz="2000" dirty="0"/>
              <a:t> </a:t>
            </a:r>
            <a:r>
              <a:rPr lang="cs-CZ" sz="2000" dirty="0" err="1"/>
              <a:t>laboratories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biomedical</a:t>
            </a:r>
            <a:r>
              <a:rPr lang="cs-CZ" sz="2000" dirty="0"/>
              <a:t> </a:t>
            </a:r>
            <a:r>
              <a:rPr lang="cs-CZ" sz="2000" dirty="0" err="1"/>
              <a:t>technologies</a:t>
            </a:r>
            <a:r>
              <a:rPr lang="cs-CZ" sz="2000" dirty="0"/>
              <a:t>)</a:t>
            </a:r>
            <a:r>
              <a:rPr lang="en-US" sz="2000" dirty="0"/>
              <a:t> </a:t>
            </a:r>
            <a:endParaRPr 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/>
              <a:t>2006 – </a:t>
            </a:r>
            <a:r>
              <a:rPr lang="cs-CZ" sz="2000" dirty="0"/>
              <a:t>iniciován výzkum </a:t>
            </a:r>
            <a:r>
              <a:rPr lang="cs-CZ" sz="2000" dirty="0" err="1"/>
              <a:t>nanobiotechnologií</a:t>
            </a:r>
            <a:r>
              <a:rPr lang="cs-CZ" sz="2000" dirty="0"/>
              <a:t> - pod Národním centrem pro výzkum biomolekul</a:t>
            </a: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v současnosti aktivity realizovány v</a:t>
            </a:r>
            <a:r>
              <a:rPr lang="en-US" sz="2000" dirty="0"/>
              <a:t>:</a:t>
            </a:r>
            <a:br>
              <a:rPr lang="en-US" sz="2000" dirty="0"/>
            </a:br>
            <a:endParaRPr lang="en-US" sz="2000" dirty="0"/>
          </a:p>
          <a:p>
            <a:pPr lvl="1" eaLnBrk="1" hangingPunct="1">
              <a:lnSpc>
                <a:spcPct val="80000"/>
              </a:lnSpc>
              <a:buFont typeface="Arial" charset="0"/>
              <a:buChar char="-"/>
              <a:defRPr/>
            </a:pPr>
            <a:r>
              <a:rPr lang="en-US" dirty="0"/>
              <a:t>A5 / </a:t>
            </a:r>
            <a:r>
              <a:rPr lang="cs-CZ" dirty="0"/>
              <a:t>Ústav biochemie </a:t>
            </a:r>
            <a:r>
              <a:rPr lang="en-US" dirty="0"/>
              <a:t>- </a:t>
            </a:r>
            <a:r>
              <a:rPr lang="cs-CZ" dirty="0"/>
              <a:t>přednášky a výuka zaměřená na </a:t>
            </a:r>
            <a:r>
              <a:rPr lang="cs-CZ" dirty="0" err="1"/>
              <a:t>biosensory</a:t>
            </a:r>
            <a:r>
              <a:rPr lang="cs-CZ" dirty="0"/>
              <a:t>,  „tradiční“ oblasti výzkumu </a:t>
            </a:r>
            <a:r>
              <a:rPr lang="en-US" dirty="0"/>
              <a:t>(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trochemic</a:t>
            </a:r>
            <a:r>
              <a:rPr lang="cs-CZ" dirty="0" err="1"/>
              <a:t>ké</a:t>
            </a:r>
            <a:r>
              <a:rPr lang="en-US" dirty="0"/>
              <a:t>, </a:t>
            </a:r>
            <a:r>
              <a:rPr lang="en-US" dirty="0" err="1"/>
              <a:t>piezoele</a:t>
            </a:r>
            <a:r>
              <a:rPr lang="cs-CZ" dirty="0"/>
              <a:t>k</a:t>
            </a:r>
            <a:r>
              <a:rPr lang="en-US" dirty="0" err="1"/>
              <a:t>tric</a:t>
            </a:r>
            <a:r>
              <a:rPr lang="cs-CZ" dirty="0" err="1"/>
              <a:t>ké</a:t>
            </a:r>
            <a:r>
              <a:rPr lang="en-US" dirty="0"/>
              <a:t>, optic</a:t>
            </a:r>
            <a:r>
              <a:rPr lang="cs-CZ" dirty="0" err="1"/>
              <a:t>ké</a:t>
            </a:r>
            <a:r>
              <a:rPr lang="en-US" dirty="0"/>
              <a:t>, …)</a:t>
            </a:r>
            <a:br>
              <a:rPr lang="en-US" dirty="0"/>
            </a:br>
            <a:endParaRPr lang="en-US" dirty="0"/>
          </a:p>
          <a:p>
            <a:pPr lvl="1" eaLnBrk="1" hangingPunct="1">
              <a:lnSpc>
                <a:spcPct val="80000"/>
              </a:lnSpc>
              <a:buFont typeface="Arial" charset="0"/>
              <a:buChar char="-"/>
              <a:defRPr/>
            </a:pPr>
            <a:r>
              <a:rPr lang="en-US" dirty="0"/>
              <a:t>A4 / </a:t>
            </a:r>
            <a:r>
              <a:rPr lang="cs-CZ" dirty="0"/>
              <a:t>Národní centrum pro výzkum biomolekul - </a:t>
            </a:r>
            <a:r>
              <a:rPr lang="cs-CZ" dirty="0" err="1"/>
              <a:t>nanobiotechnologie</a:t>
            </a:r>
            <a:r>
              <a:rPr lang="cs-CZ" dirty="0"/>
              <a:t> – AFM</a:t>
            </a:r>
            <a:r>
              <a:rPr lang="en-US" dirty="0"/>
              <a:t> </a:t>
            </a:r>
            <a:r>
              <a:rPr lang="en-US" dirty="0" err="1"/>
              <a:t>Ntegra</a:t>
            </a:r>
            <a:r>
              <a:rPr lang="en-US" dirty="0"/>
              <a:t> Vita a Solaris</a:t>
            </a:r>
            <a:r>
              <a:rPr lang="cs-CZ" dirty="0"/>
              <a:t>, </a:t>
            </a:r>
            <a:r>
              <a:rPr lang="en-US" dirty="0"/>
              <a:t>AFM JPK / </a:t>
            </a:r>
            <a:r>
              <a:rPr lang="en-US" dirty="0" err="1"/>
              <a:t>konfok</a:t>
            </a:r>
            <a:r>
              <a:rPr lang="en-US" dirty="0"/>
              <a:t>. </a:t>
            </a:r>
            <a:r>
              <a:rPr lang="en-US" dirty="0" err="1"/>
              <a:t>Mikroskop</a:t>
            </a:r>
            <a:r>
              <a:rPr lang="en-US" dirty="0"/>
              <a:t> Olympus, </a:t>
            </a:r>
            <a:r>
              <a:rPr lang="cs-CZ" dirty="0" err="1"/>
              <a:t>biointerakce</a:t>
            </a:r>
            <a:r>
              <a:rPr lang="cs-CZ" dirty="0"/>
              <a:t> – </a:t>
            </a:r>
            <a:r>
              <a:rPr lang="cs-CZ" dirty="0" err="1"/>
              <a:t>Biacore</a:t>
            </a:r>
            <a:r>
              <a:rPr lang="en-US" dirty="0"/>
              <a:t> 3000</a:t>
            </a:r>
            <a:r>
              <a:rPr lang="cs-CZ" dirty="0"/>
              <a:t>)</a:t>
            </a:r>
            <a:endParaRPr lang="en-US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2CC484-1B3D-4DAA-9540-D416B4938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58"/>
    </mc:Choice>
    <mc:Fallback>
      <p:transition spd="slow" advTm="43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ázek 3">
            <a:extLst>
              <a:ext uri="{FF2B5EF4-FFF2-40B4-BE49-F238E27FC236}">
                <a16:creationId xmlns:a16="http://schemas.microsoft.com/office/drawing/2014/main" id="{9EFB9A37-44AE-4AFA-9EB2-223647B7D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4800"/>
            <a:ext cx="4929188" cy="58816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9A124F-4BB2-4B17-A154-FC21F5B010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122238"/>
            <a:ext cx="3352800" cy="715962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altLang="cs-CZ" sz="2400" dirty="0"/>
              <a:t>První setkání </a:t>
            </a:r>
            <a:r>
              <a:rPr lang="en-US" altLang="cs-CZ" sz="2400" dirty="0"/>
              <a:t>...</a:t>
            </a:r>
            <a:endParaRPr lang="cs-CZ" altLang="cs-CZ" sz="2400" dirty="0"/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86431EF-582E-4228-B3F3-7AE452602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762000"/>
            <a:ext cx="4043362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dirty="0">
                <a:solidFill>
                  <a:schemeClr val="bg2"/>
                </a:solidFill>
              </a:rPr>
              <a:t>Enzymologie, přednáška </a:t>
            </a:r>
            <a:r>
              <a:rPr lang="en-US" altLang="cs-CZ" sz="2000" dirty="0">
                <a:solidFill>
                  <a:schemeClr val="bg2"/>
                </a:solidFill>
              </a:rPr>
              <a:t>prof. Lum</a:t>
            </a:r>
            <a:r>
              <a:rPr lang="cs-CZ" altLang="cs-CZ" sz="2000" dirty="0">
                <a:solidFill>
                  <a:schemeClr val="bg2"/>
                </a:solidFill>
              </a:rPr>
              <a:t>íra Macholána</a:t>
            </a:r>
            <a:br>
              <a:rPr lang="en-US" altLang="cs-CZ" sz="2000" dirty="0">
                <a:solidFill>
                  <a:schemeClr val="bg2"/>
                </a:solidFill>
              </a:rPr>
            </a:br>
            <a:r>
              <a:rPr lang="cs-CZ" altLang="cs-CZ" sz="2000" dirty="0">
                <a:solidFill>
                  <a:schemeClr val="bg2"/>
                </a:solidFill>
              </a:rPr>
              <a:t>(</a:t>
            </a:r>
            <a:r>
              <a:rPr lang="en-US" altLang="cs-CZ" sz="2000" dirty="0">
                <a:solidFill>
                  <a:schemeClr val="bg2"/>
                </a:solidFill>
              </a:rPr>
              <a:t>1985</a:t>
            </a:r>
            <a:r>
              <a:rPr lang="cs-CZ" altLang="cs-CZ" sz="2000" dirty="0">
                <a:solidFill>
                  <a:schemeClr val="bg2"/>
                </a:solidFill>
              </a:rPr>
              <a:t>)</a:t>
            </a:r>
            <a:endParaRPr lang="en-US" altLang="cs-CZ" sz="2000" dirty="0">
              <a:solidFill>
                <a:schemeClr val="bg2"/>
              </a:solidFill>
            </a:endParaRPr>
          </a:p>
          <a:p>
            <a:r>
              <a:rPr lang="cs-CZ" altLang="cs-CZ" sz="2000" dirty="0">
                <a:solidFill>
                  <a:schemeClr val="bg2"/>
                </a:solidFill>
              </a:rPr>
              <a:t>první publikace z </a:t>
            </a:r>
            <a:r>
              <a:rPr lang="en-US" altLang="cs-CZ" sz="2000" dirty="0" err="1">
                <a:solidFill>
                  <a:schemeClr val="bg2"/>
                </a:solidFill>
              </a:rPr>
              <a:t>Brn</a:t>
            </a:r>
            <a:r>
              <a:rPr lang="cs-CZ" altLang="cs-CZ" sz="2000" dirty="0">
                <a:solidFill>
                  <a:schemeClr val="bg2"/>
                </a:solidFill>
              </a:rPr>
              <a:t>a</a:t>
            </a:r>
            <a:r>
              <a:rPr lang="en-US" altLang="cs-CZ" sz="2000" dirty="0">
                <a:solidFill>
                  <a:schemeClr val="bg2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cs-CZ" sz="1800" dirty="0" err="1">
                <a:solidFill>
                  <a:schemeClr val="bg2"/>
                </a:solidFill>
              </a:rPr>
              <a:t>Macholan</a:t>
            </a:r>
            <a:r>
              <a:rPr lang="en-US" altLang="cs-CZ" sz="1800" dirty="0">
                <a:solidFill>
                  <a:schemeClr val="bg2"/>
                </a:solidFill>
              </a:rPr>
              <a:t>, L. Use of Czechoslovak analyzer of dissolved oxygen for study of enzymatic oxidations. </a:t>
            </a:r>
            <a:r>
              <a:rPr lang="en-US" altLang="cs-CZ" sz="1800" i="1" dirty="0">
                <a:solidFill>
                  <a:schemeClr val="bg2"/>
                </a:solidFill>
              </a:rPr>
              <a:t>Chem. </a:t>
            </a:r>
            <a:r>
              <a:rPr lang="en-US" altLang="cs-CZ" sz="1800" i="1" dirty="0" err="1">
                <a:solidFill>
                  <a:schemeClr val="bg2"/>
                </a:solidFill>
              </a:rPr>
              <a:t>Listy</a:t>
            </a:r>
            <a:r>
              <a:rPr lang="en-US" altLang="cs-CZ" sz="1800" dirty="0">
                <a:solidFill>
                  <a:schemeClr val="bg2"/>
                </a:solidFill>
              </a:rPr>
              <a:t> 62 (1968) 1256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1800" dirty="0">
                <a:solidFill>
                  <a:schemeClr val="bg2"/>
                </a:solidFill>
              </a:rPr>
              <a:t>T</a:t>
            </a:r>
            <a:r>
              <a:rPr lang="en-US" altLang="cs-CZ" sz="1800" dirty="0" err="1">
                <a:solidFill>
                  <a:schemeClr val="bg2"/>
                </a:solidFill>
              </a:rPr>
              <a:t>oul</a:t>
            </a:r>
            <a:r>
              <a:rPr lang="en-US" altLang="cs-CZ" sz="1800" dirty="0">
                <a:solidFill>
                  <a:schemeClr val="bg2"/>
                </a:solidFill>
              </a:rPr>
              <a:t>, Z; </a:t>
            </a:r>
            <a:r>
              <a:rPr lang="en-US" altLang="cs-CZ" sz="1800" dirty="0" err="1">
                <a:solidFill>
                  <a:schemeClr val="bg2"/>
                </a:solidFill>
              </a:rPr>
              <a:t>Macholan</a:t>
            </a:r>
            <a:r>
              <a:rPr lang="en-US" altLang="cs-CZ" sz="1800" dirty="0">
                <a:solidFill>
                  <a:schemeClr val="bg2"/>
                </a:solidFill>
              </a:rPr>
              <a:t>, </a:t>
            </a:r>
            <a:r>
              <a:rPr lang="cs-CZ" altLang="cs-CZ" sz="1800" dirty="0">
                <a:solidFill>
                  <a:schemeClr val="bg2"/>
                </a:solidFill>
              </a:rPr>
              <a:t>L</a:t>
            </a:r>
            <a:r>
              <a:rPr lang="en-US" altLang="cs-CZ" sz="1800" dirty="0">
                <a:solidFill>
                  <a:schemeClr val="bg2"/>
                </a:solidFill>
              </a:rPr>
              <a:t>. Enzyme electrode for rapid</a:t>
            </a:r>
            <a:r>
              <a:rPr lang="cs-CZ" altLang="cs-CZ" sz="1800" dirty="0">
                <a:solidFill>
                  <a:schemeClr val="bg2"/>
                </a:solidFill>
              </a:rPr>
              <a:t> </a:t>
            </a:r>
            <a:r>
              <a:rPr lang="en-US" altLang="cs-CZ" sz="1800" dirty="0">
                <a:solidFill>
                  <a:schemeClr val="bg2"/>
                </a:solidFill>
              </a:rPr>
              <a:t>determination of biogenic polyamines. </a:t>
            </a:r>
            <a:r>
              <a:rPr lang="en-US" altLang="cs-CZ" sz="1800" i="1" dirty="0">
                <a:solidFill>
                  <a:schemeClr val="bg2"/>
                </a:solidFill>
              </a:rPr>
              <a:t>Collect. Czechoslovak Chem. </a:t>
            </a:r>
            <a:r>
              <a:rPr lang="en-US" altLang="cs-CZ" sz="1800" i="1" dirty="0" err="1">
                <a:solidFill>
                  <a:schemeClr val="bg2"/>
                </a:solidFill>
              </a:rPr>
              <a:t>Commun</a:t>
            </a:r>
            <a:r>
              <a:rPr lang="en-US" altLang="cs-CZ" sz="1800" dirty="0">
                <a:solidFill>
                  <a:schemeClr val="bg2"/>
                </a:solidFill>
              </a:rPr>
              <a:t>. 40 (1975) 2208</a:t>
            </a:r>
          </a:p>
          <a:p>
            <a:endParaRPr lang="en-US" altLang="cs-CZ" sz="1800" dirty="0">
              <a:solidFill>
                <a:schemeClr val="bg2"/>
              </a:solidFill>
            </a:endParaRPr>
          </a:p>
          <a:p>
            <a:endParaRPr lang="cs-CZ" altLang="cs-CZ" sz="2000" dirty="0">
              <a:solidFill>
                <a:schemeClr val="bg2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6373E5-AF9B-4A18-8FF6-0AE1AC17E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77"/>
    </mc:Choice>
    <mc:Fallback>
      <p:transition spd="slow" advTm="83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7E3F46B7-0C2C-4BA9-8347-D843C5BF7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20650"/>
            <a:ext cx="6019800" cy="641350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Časopisy</a:t>
            </a:r>
            <a:r>
              <a:rPr lang="en-US" b="1"/>
              <a:t> o biosensorech</a:t>
            </a:r>
            <a:endParaRPr lang="cs-CZ" b="1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D35AD2EF-D13F-43E5-8C46-72ACCD65D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3838" y="914400"/>
            <a:ext cx="8739187" cy="4953000"/>
          </a:xfrm>
        </p:spPr>
        <p:txBody>
          <a:bodyPr/>
          <a:lstStyle/>
          <a:p>
            <a:pPr eaLnBrk="1" hangingPunct="1">
              <a:spcAft>
                <a:spcPct val="40000"/>
              </a:spcAft>
              <a:defRPr/>
            </a:pPr>
            <a:r>
              <a:rPr lang="cs-CZ" sz="1800">
                <a:solidFill>
                  <a:srgbClr val="0000FF"/>
                </a:solidFill>
              </a:rPr>
              <a:t>Biosensors and Bioelectronics</a:t>
            </a:r>
            <a:r>
              <a:rPr lang="cs-CZ" sz="1800"/>
              <a:t> – všechny aspekty oboru, nové trendy</a:t>
            </a:r>
          </a:p>
          <a:p>
            <a:pPr eaLnBrk="1" hangingPunct="1">
              <a:spcAft>
                <a:spcPct val="40000"/>
              </a:spcAft>
              <a:defRPr/>
            </a:pPr>
            <a:r>
              <a:rPr lang="cs-CZ" sz="1800">
                <a:solidFill>
                  <a:srgbClr val="0000FF"/>
                </a:solidFill>
              </a:rPr>
              <a:t>Sensors and Actuators B Chemical</a:t>
            </a:r>
            <a:r>
              <a:rPr lang="cs-CZ" sz="1800"/>
              <a:t> - zejména fyzikálně-chemické převodníky</a:t>
            </a:r>
          </a:p>
          <a:p>
            <a:pPr eaLnBrk="1" hangingPunct="1">
              <a:spcAft>
                <a:spcPct val="40000"/>
              </a:spcAft>
              <a:defRPr/>
            </a:pPr>
            <a:r>
              <a:rPr lang="cs-CZ" sz="1800">
                <a:solidFill>
                  <a:srgbClr val="0000FF"/>
                </a:solidFill>
              </a:rPr>
              <a:t>Electroanalysis  /  Journal of Electroanalytical Chemistry  /  Bioelectrochemistry and Bioenergetics</a:t>
            </a:r>
            <a:r>
              <a:rPr lang="cs-CZ" sz="1800"/>
              <a:t> - elektrochemické biosensory</a:t>
            </a:r>
          </a:p>
          <a:p>
            <a:pPr eaLnBrk="1" hangingPunct="1">
              <a:spcAft>
                <a:spcPct val="40000"/>
              </a:spcAft>
              <a:defRPr/>
            </a:pPr>
            <a:r>
              <a:rPr lang="cs-CZ" sz="1800">
                <a:solidFill>
                  <a:srgbClr val="0000FF"/>
                </a:solidFill>
              </a:rPr>
              <a:t>Analytical Chemistry  /  Analytica Chimica Acta  / Analytical Biochemistry  / Analytical Letters  /  Analyst  / Trends in Analytical Chemistry</a:t>
            </a:r>
            <a:r>
              <a:rPr lang="cs-CZ" sz="1800"/>
              <a:t>   - čistě analytické, mnoho článků o biosensorech a jejich aplikacích </a:t>
            </a:r>
          </a:p>
          <a:p>
            <a:pPr eaLnBrk="1" hangingPunct="1">
              <a:spcAft>
                <a:spcPct val="40000"/>
              </a:spcAft>
              <a:defRPr/>
            </a:pPr>
            <a:r>
              <a:rPr lang="cs-CZ" sz="1800">
                <a:solidFill>
                  <a:srgbClr val="0000FF"/>
                </a:solidFill>
              </a:rPr>
              <a:t>Enzyme and Microbial Technology</a:t>
            </a:r>
            <a:r>
              <a:rPr lang="cs-CZ" sz="1800"/>
              <a:t>  - mikrobiální sensory</a:t>
            </a:r>
          </a:p>
          <a:p>
            <a:pPr eaLnBrk="1" hangingPunct="1">
              <a:spcAft>
                <a:spcPct val="40000"/>
              </a:spcAft>
              <a:defRPr/>
            </a:pPr>
            <a:r>
              <a:rPr lang="cs-CZ" sz="1800">
                <a:solidFill>
                  <a:srgbClr val="0000FF"/>
                </a:solidFill>
              </a:rPr>
              <a:t>Journal of Biotechnology</a:t>
            </a:r>
            <a:r>
              <a:rPr lang="cs-CZ" sz="1800"/>
              <a:t>  - aplikace při biotechnologických procesech</a:t>
            </a:r>
          </a:p>
          <a:p>
            <a:pPr eaLnBrk="1" hangingPunct="1">
              <a:spcAft>
                <a:spcPct val="40000"/>
              </a:spcAft>
              <a:defRPr/>
            </a:pPr>
            <a:r>
              <a:rPr lang="cs-CZ" sz="1800">
                <a:solidFill>
                  <a:srgbClr val="0000FF"/>
                </a:solidFill>
              </a:rPr>
              <a:t>Journal of Immunological Methods</a:t>
            </a:r>
            <a:r>
              <a:rPr lang="cs-CZ" sz="1800"/>
              <a:t> – imunochemické sensory</a:t>
            </a:r>
          </a:p>
          <a:p>
            <a:pPr eaLnBrk="1" hangingPunct="1">
              <a:spcAft>
                <a:spcPct val="40000"/>
              </a:spcAft>
              <a:defRPr/>
            </a:pPr>
            <a:r>
              <a:rPr lang="cs-CZ" sz="1800">
                <a:solidFill>
                  <a:srgbClr val="0000FF"/>
                </a:solidFill>
              </a:rPr>
              <a:t>Langmuir  /  Thin Solid Films</a:t>
            </a:r>
            <a:r>
              <a:rPr lang="cs-CZ" sz="1800"/>
              <a:t> - některé aspekty imobilizačních postupů.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068ACE-0264-40DB-9651-47E62A9EB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09"/>
    </mc:Choice>
    <mc:Fallback>
      <p:transition spd="slow" advTm="9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1EFF5166-EB39-4DFC-9C3E-EA661EA0C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0175"/>
            <a:ext cx="5072063" cy="631825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Knihy o biosensorech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EDD023D0-44EC-469B-9498-B54E0873B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Mosbach K. Immobilized Enzymes and Cells, Methods in Enzymology, Vol. 137, Academic Press, San Diego, 1988.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>
                <a:solidFill>
                  <a:srgbClr val="0000FF"/>
                </a:solidFill>
              </a:rPr>
              <a:t>Turner A. P. F., Karube I., Wilson G. S. Biosensors: Fundamentals and Applications, Oxford University Press, Oxford, 1987.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Cass A. E. G. Biosensors: A Practical Approach, IRL Press, Oxford, 1990.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Scheller F., Schubert F. Biosensors, Elsevier, Amsterdam, 1992.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>
                <a:solidFill>
                  <a:srgbClr val="0000FF"/>
                </a:solidFill>
              </a:rPr>
              <a:t>Buerk D. G. Biosensors, Theory and Applications, Technomic, Lancaster, 1993.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Buck R. P., Hatfield W. E., Umana M., Bowden E. F. Biosensor Technology, Fundamentals and Applicati-ons, M. Dekker, New York, 1990.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Wise D. L. Bioinstrumentation: Research, Development and Applications, Butterworth, Boston, 1990.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Wise D. L. Bioinstrumentation and Biosensors, M. Dekker, New York, 1991.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Blum L. J., Coulet P. R. Biosensors: Principles and Applications, M. Dekker, New York, 1991.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Turner A. P. F. Advances in Biosensors, JAI Press, London, Vol. 1, 1991; Vol. 2, 1992; Vol. 3, 1994.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Scheller F., Schmid R. D. Biosensors: Fundamentals, Technologies and Applications, GBF Monographs 17, VCH, Weinheim, 1992.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Wise D. L., Lemuel B. Biosensors and Fiberoptics, Humana, Clifton, 1991.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Alcock S. J., Turner A. P. F. In Vivo Chemical Sensors, Recent Developments, Cranfield Press, Bedford, 1993.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Wagner G., Guilbault G.G. Food Biosensor Analysis, M. Dekker, New York, 1993.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1600"/>
              <a:t>Scott D. A. Biosensors for Food Analysis, Royal Society of Chemistry, London, 1996.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89AD99-CC3E-491F-AF0F-669BE35E7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76"/>
    </mc:Choice>
    <mc:Fallback>
      <p:transition spd="slow" advTm="4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659EC7C-8F80-403D-8DF8-B3060D10B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2000"/>
            <a:ext cx="4267200" cy="6096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22F0EDC5-9F5F-488F-AF23-02119BF02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3688" y="160338"/>
            <a:ext cx="4202112" cy="525462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Základní pojmy</a:t>
            </a:r>
          </a:p>
        </p:txBody>
      </p:sp>
      <p:sp>
        <p:nvSpPr>
          <p:cNvPr id="119812" name="Rectangle 4">
            <a:extLst>
              <a:ext uri="{FF2B5EF4-FFF2-40B4-BE49-F238E27FC236}">
                <a16:creationId xmlns:a16="http://schemas.microsoft.com/office/drawing/2014/main" id="{E50B3CF3-DE4D-4742-831B-3229CE14A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0" y="990600"/>
            <a:ext cx="4572000" cy="5867400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 b="0">
                <a:solidFill>
                  <a:srgbClr val="FF0000"/>
                </a:solidFill>
              </a:rPr>
              <a:t>Citlivost</a:t>
            </a:r>
            <a:r>
              <a:rPr lang="cs-CZ" sz="2000"/>
              <a:t> je konečná ustálená změna výstupního signálu biosensoru (S) v důsledku změny koncentrace analytu (c), tj. </a:t>
            </a:r>
            <a:r>
              <a:rPr lang="cs-CZ" sz="2000">
                <a:sym typeface="Symbol" pitchFamily="18" charset="2"/>
              </a:rPr>
              <a:t></a:t>
            </a:r>
            <a:r>
              <a:rPr lang="cs-CZ" sz="2000"/>
              <a:t>S/</a:t>
            </a:r>
            <a:r>
              <a:rPr lang="cs-CZ" sz="2000">
                <a:sym typeface="Symbol" pitchFamily="18" charset="2"/>
              </a:rPr>
              <a:t></a:t>
            </a:r>
            <a:r>
              <a:rPr lang="cs-CZ" sz="2000"/>
              <a:t>c, nebo dS/dc. Při provádění kinetických měření (sleduje se časová změna signálu dS/dt) se citlivost vypočítá jako </a:t>
            </a:r>
            <a:r>
              <a:rPr lang="cs-CZ" sz="2000">
                <a:sym typeface="Symbol" pitchFamily="18" charset="2"/>
              </a:rPr>
              <a:t></a:t>
            </a:r>
            <a:r>
              <a:rPr lang="cs-CZ" sz="2000"/>
              <a:t>(dS/dt)/</a:t>
            </a:r>
            <a:r>
              <a:rPr lang="cs-CZ" sz="2000">
                <a:sym typeface="Symbol" pitchFamily="18" charset="2"/>
              </a:rPr>
              <a:t></a:t>
            </a:r>
            <a:r>
              <a:rPr lang="cs-CZ" sz="2000"/>
              <a:t>c.</a:t>
            </a:r>
            <a:br>
              <a:rPr lang="cs-CZ" sz="2000"/>
            </a:br>
            <a:endParaRPr lang="cs-CZ" sz="2000"/>
          </a:p>
          <a:p>
            <a:pPr eaLnBrk="1" hangingPunct="1">
              <a:defRPr/>
            </a:pPr>
            <a:r>
              <a:rPr lang="cs-CZ" sz="2000" b="0">
                <a:solidFill>
                  <a:srgbClr val="FF0000"/>
                </a:solidFill>
              </a:rPr>
              <a:t>Kalibrace</a:t>
            </a:r>
            <a:r>
              <a:rPr lang="cs-CZ" sz="2000"/>
              <a:t> spočívá ve vystavení biosensoru různým standardním roztokům o známé koncentraci analytu. Kalibrační body by měly uzavírat pracovní oblast biosensoru, aby nebylo třeba provádět nespolehlivé extrapolace.</a:t>
            </a: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8C589148-A0DA-405B-9CA6-7CB65F3CE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2433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FEC2DDB7-21D6-410E-A4D4-A986C4326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4191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>
            <a:extLst>
              <a:ext uri="{FF2B5EF4-FFF2-40B4-BE49-F238E27FC236}">
                <a16:creationId xmlns:a16="http://schemas.microsoft.com/office/drawing/2014/main" id="{C3A7AFD4-CE61-44FD-947E-E5058472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78275"/>
            <a:ext cx="3886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5D9D37-E1DC-48D6-85DD-EA51B8587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758"/>
    </mc:Choice>
    <mc:Fallback>
      <p:transition spd="slow" advTm="33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357F2896-4BB6-42B2-A1B0-5BD6B8FBB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87813" y="0"/>
            <a:ext cx="5056187" cy="2644775"/>
          </a:xfrm>
        </p:spPr>
        <p:txBody>
          <a:bodyPr/>
          <a:lstStyle/>
          <a:p>
            <a:pPr eaLnBrk="1" hangingPunct="1">
              <a:defRPr/>
            </a:pPr>
            <a:r>
              <a:rPr lang="cs-CZ" sz="1800">
                <a:solidFill>
                  <a:srgbClr val="0000FF"/>
                </a:solidFill>
              </a:rPr>
              <a:t>Limit detekce</a:t>
            </a:r>
            <a:r>
              <a:rPr lang="cs-CZ" sz="1800"/>
              <a:t> (LOD) biosensoru je nejnižší stanovitelná koncentrace analytu. Ideálně je dán rozlišením měřícího přístroje, obvykle je však zhoršován vedlejšími procesy. Pro definici se používá velikost šumu (N, noise) signálu a limit detekce se bere pro poměr </a:t>
            </a:r>
            <a:r>
              <a:rPr lang="cs-CZ" sz="1800">
                <a:solidFill>
                  <a:srgbClr val="FF0000"/>
                </a:solidFill>
              </a:rPr>
              <a:t>S/N = 3</a:t>
            </a:r>
            <a:r>
              <a:rPr lang="cs-CZ" sz="1800"/>
              <a:t>.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E9639C9-DB6E-477C-8066-04118508A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3962400" cy="1828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07A52190-B1E2-48C7-BBDE-2470F6B56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37338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>
            <a:extLst>
              <a:ext uri="{FF2B5EF4-FFF2-40B4-BE49-F238E27FC236}">
                <a16:creationId xmlns:a16="http://schemas.microsoft.com/office/drawing/2014/main" id="{F5165DC2-A705-4599-B76B-B79C69E34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9800"/>
            <a:ext cx="9144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altLang="cs-CZ" sz="2000" b="1">
                <a:solidFill>
                  <a:srgbClr val="0000FF"/>
                </a:solidFill>
                <a:latin typeface="Arial" panose="020B0604020202020204" pitchFamily="34" charset="0"/>
              </a:rPr>
              <a:t>Signál pozadí</a:t>
            </a: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 (background) je signál v nepřítomnosti analytu, obvykle se odečítá od měřeného signálu: </a:t>
            </a:r>
            <a:r>
              <a:rPr lang="cs-CZ" altLang="cs-CZ" sz="2000" b="1">
                <a:solidFill>
                  <a:schemeClr val="bg2"/>
                </a:solidFill>
                <a:latin typeface="Arial" panose="020B0604020202020204" pitchFamily="34" charset="0"/>
              </a:rPr>
              <a:t>S = S(měřený) ‑ S(pozadí)</a:t>
            </a: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. Někdy je výhodnější použít referentní koncentraci analytu a vůči ní vztáhnout měřený signál. Pro semilogaritmický případ dostaneme S/S(ref) = (měření‑pozadí)/(reference‑pozadí).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altLang="cs-CZ" sz="2000" b="1">
                <a:solidFill>
                  <a:srgbClr val="0000FF"/>
                </a:solidFill>
                <a:latin typeface="Arial" panose="020B0604020202020204" pitchFamily="34" charset="0"/>
              </a:rPr>
              <a:t>Dlouhodobá stabilita</a:t>
            </a: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 (drift) je podmíněna změnami citlivosti biosensoru v čase. Citlivost obvykle klesá, ale může i přechodně vzrůst (změna biovrstvy - ztenčení, nabobtnání). Postupný pokles citlivosti může být vyvolán oxidaxí povrchu kovových elektrod, usazováním vrstev proteinů či jiných biomolekul (měření in vivo), otrava biovrstvy těžkými kovy. Skokové změny jsou vyvolány mechanickými vli-vy, mohou často uniknout pozornosti.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altLang="cs-CZ" sz="2000" b="1">
                <a:solidFill>
                  <a:srgbClr val="0000FF"/>
                </a:solidFill>
                <a:latin typeface="Arial" panose="020B0604020202020204" pitchFamily="34" charset="0"/>
              </a:rPr>
              <a:t>Selektivita</a:t>
            </a: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 (vliv interferencí). Odezva biosensoru by měla být vyvolána pouze přítomností stanovované látky. Prakticky je často nutné rušivé látky eliminovat (zře-dění, konverse na nerušící sloučeniny, předřazení selektivní bariéry) nebo jejich příspěvek na měřený signál paralelně určit jiným sensorem (</a:t>
            </a:r>
            <a:r>
              <a:rPr lang="cs-CZ" altLang="cs-CZ" sz="2000" b="1">
                <a:solidFill>
                  <a:schemeClr val="bg2"/>
                </a:solidFill>
                <a:latin typeface="Arial" panose="020B0604020202020204" pitchFamily="34" charset="0"/>
              </a:rPr>
              <a:t>diferenciální uspořádání</a:t>
            </a:r>
            <a:r>
              <a:rPr lang="cs-CZ" altLang="cs-CZ" sz="2000">
                <a:solidFill>
                  <a:schemeClr val="bg2"/>
                </a:solidFill>
                <a:latin typeface="Arial" panose="020B0604020202020204" pitchFamily="34" charset="0"/>
              </a:rPr>
              <a:t>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005964-90D2-4667-9A3C-8A9F0D63C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425"/>
    </mc:Choice>
    <mc:Fallback>
      <p:transition spd="slow" advTm="312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D43224C7-4F12-432D-9EEE-651F5D220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3371850" cy="727075"/>
          </a:xfrm>
        </p:spPr>
        <p:txBody>
          <a:bodyPr/>
          <a:lstStyle/>
          <a:p>
            <a:pPr eaLnBrk="1" hangingPunct="1">
              <a:defRPr/>
            </a:pPr>
            <a:r>
              <a:rPr lang="en-US" b="1"/>
              <a:t>B</a:t>
            </a:r>
            <a:r>
              <a:rPr lang="cs-CZ" b="1"/>
              <a:t>IOSENSORY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E8410EA-B97E-42DA-B0A6-18217055D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1470025"/>
            <a:ext cx="8826500" cy="51720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Co to je biosensor?</a:t>
            </a:r>
            <a:endParaRPr lang="cs-CZ" sz="2800"/>
          </a:p>
          <a:p>
            <a:pPr eaLnBrk="1" hangingPunct="1">
              <a:defRPr/>
            </a:pPr>
            <a:r>
              <a:rPr lang="cs-CZ" sz="2800"/>
              <a:t>Přehled témat přednášky</a:t>
            </a:r>
            <a:endParaRPr lang="en-US" sz="2800"/>
          </a:p>
          <a:p>
            <a:pPr eaLnBrk="1" hangingPunct="1">
              <a:defRPr/>
            </a:pPr>
            <a:r>
              <a:rPr lang="cs-CZ" sz="2800"/>
              <a:t>Zlepšení očekávaná od biosensorů</a:t>
            </a:r>
          </a:p>
          <a:p>
            <a:pPr eaLnBrk="1" hangingPunct="1">
              <a:defRPr/>
            </a:pPr>
            <a:r>
              <a:rPr lang="cs-CZ" sz="2800"/>
              <a:t>Historická východiska</a:t>
            </a:r>
          </a:p>
          <a:p>
            <a:pPr eaLnBrk="1" hangingPunct="1">
              <a:defRPr/>
            </a:pPr>
            <a:r>
              <a:rPr lang="cs-CZ" sz="2800"/>
              <a:t>Informace o biosensorech</a:t>
            </a:r>
          </a:p>
          <a:p>
            <a:pPr eaLnBrk="1" hangingPunct="1">
              <a:defRPr/>
            </a:pPr>
            <a:r>
              <a:rPr lang="cs-CZ" sz="2800"/>
              <a:t>Vlastnosti ideálních biosensorů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7D255D-31E1-4C31-A77C-B2D7595D6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63"/>
    </mc:Choice>
    <mc:Fallback>
      <p:transition spd="slow" advTm="2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CEEB88DE-3869-4E13-B6FE-F33621D7014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8600"/>
            <a:ext cx="8839200" cy="6477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000">
                <a:solidFill>
                  <a:srgbClr val="0000FF"/>
                </a:solidFill>
              </a:rPr>
              <a:t>Rychlost odezvy</a:t>
            </a:r>
            <a:r>
              <a:rPr lang="cs-CZ" sz="2000"/>
              <a:t> je určována zejména fyzikálními vlastnostmi biosensoru (velikost). Závisí na rychlosti difúze analytu z okolního prostředí k povrchu biosensoru a dále pak vnitřní difúzí uvnitř systému biosensoru.</a:t>
            </a:r>
            <a:endParaRPr lang="en-US" sz="2000"/>
          </a:p>
          <a:p>
            <a:pPr eaLnBrk="1" hangingPunct="1">
              <a:lnSpc>
                <a:spcPct val="90000"/>
              </a:lnSpc>
              <a:defRPr/>
            </a:pPr>
            <a:endParaRPr lang="cs-CZ" sz="200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>
                <a:solidFill>
                  <a:srgbClr val="0000FF"/>
                </a:solidFill>
              </a:rPr>
              <a:t>Doba odezvy</a:t>
            </a:r>
            <a:r>
              <a:rPr lang="cs-CZ" sz="2000"/>
              <a:t> se obvykle určuje jako čas potřebný k dosažení určité velikosti signálu v konečném ustáleném stavu (t </a:t>
            </a:r>
            <a:r>
              <a:rPr lang="cs-CZ" sz="2000">
                <a:sym typeface="Symbol" pitchFamily="18" charset="2"/>
              </a:rPr>
              <a:t></a:t>
            </a:r>
            <a:r>
              <a:rPr lang="cs-CZ" sz="2000"/>
              <a:t> </a:t>
            </a:r>
            <a:r>
              <a:rPr lang="cs-CZ" sz="2000">
                <a:sym typeface="Symbol" pitchFamily="18" charset="2"/>
              </a:rPr>
              <a:t></a:t>
            </a:r>
            <a:r>
              <a:rPr lang="cs-CZ" sz="2000"/>
              <a:t>), např. </a:t>
            </a:r>
            <a:r>
              <a:rPr lang="cs-CZ" sz="2000">
                <a:sym typeface="Symbol" pitchFamily="18" charset="2"/>
              </a:rPr>
              <a:t></a:t>
            </a:r>
            <a:r>
              <a:rPr lang="cs-CZ" sz="2000" baseline="-25000"/>
              <a:t>95</a:t>
            </a:r>
            <a:r>
              <a:rPr lang="cs-CZ" sz="2000"/>
              <a:t> pro dosažení 95%.</a:t>
            </a:r>
            <a:endParaRPr lang="en-US" sz="2000"/>
          </a:p>
          <a:p>
            <a:pPr eaLnBrk="1" hangingPunct="1">
              <a:lnSpc>
                <a:spcPct val="90000"/>
              </a:lnSpc>
              <a:defRPr/>
            </a:pPr>
            <a:endParaRPr lang="cs-CZ" sz="200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>
                <a:solidFill>
                  <a:srgbClr val="0000FF"/>
                </a:solidFill>
              </a:rPr>
              <a:t>Teplotní závislost</a:t>
            </a:r>
            <a:r>
              <a:rPr lang="cs-CZ" sz="2000"/>
              <a:t> při měřeních s biosensory působí jednak na difúzní jevy, jednak na probíhající chemické reakce. Proto se obvykle pracuje za isotermických podmínek, používá se vodní cirkulující termostat nebo vyhřívaný kovový blok.</a:t>
            </a:r>
            <a:endParaRPr lang="en-US" sz="2000"/>
          </a:p>
          <a:p>
            <a:pPr eaLnBrk="1" hangingPunct="1">
              <a:lnSpc>
                <a:spcPct val="90000"/>
              </a:lnSpc>
              <a:defRPr/>
            </a:pPr>
            <a:endParaRPr lang="cs-CZ" sz="200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>
                <a:solidFill>
                  <a:srgbClr val="0000FF"/>
                </a:solidFill>
              </a:rPr>
              <a:t>Životnost biosensoru</a:t>
            </a:r>
            <a:r>
              <a:rPr lang="cs-CZ" sz="2000"/>
              <a:t> je obykle limitována neslabším prvkem, což je biorekogniční část. Přitom je třeba odlišit </a:t>
            </a:r>
            <a:r>
              <a:rPr lang="cs-CZ" sz="2000" b="0"/>
              <a:t>stabilitu při skladování</a:t>
            </a:r>
            <a:r>
              <a:rPr lang="cs-CZ" sz="2000"/>
              <a:t> (shelf life) od </a:t>
            </a:r>
            <a:r>
              <a:rPr lang="cs-CZ" sz="2000" b="0"/>
              <a:t>operační stability</a:t>
            </a:r>
            <a:r>
              <a:rPr lang="cs-CZ" sz="2000"/>
              <a:t>, která může být závislá na počtu a druhu analysovaných vzorků. Pro dlouhodobé uložení biosensoru je obecně vhodná nižší teplota (chladnička, mraznička), z praktického hlediska je pohodlnější skladování v suchém stavu.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CF4997-CAE4-44CB-8F77-C3EEBC8A5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024"/>
    </mc:Choice>
    <mc:Fallback>
      <p:transition spd="slow" advTm="23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F3339D4-D938-46C0-864E-DE9E85376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838200"/>
            <a:ext cx="3962400" cy="2743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9BA9F210-F3F1-4FA0-B1D7-227C59A8E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613" y="146050"/>
            <a:ext cx="7051675" cy="615950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Podmínky měření s biosensory</a:t>
            </a:r>
          </a:p>
        </p:txBody>
      </p:sp>
      <p:sp>
        <p:nvSpPr>
          <p:cNvPr id="122884" name="Rectangle 4">
            <a:extLst>
              <a:ext uri="{FF2B5EF4-FFF2-40B4-BE49-F238E27FC236}">
                <a16:creationId xmlns:a16="http://schemas.microsoft.com/office/drawing/2014/main" id="{86162B9B-A1EE-4CB1-ABDE-8149F388D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43400" y="914400"/>
            <a:ext cx="4800600" cy="5715000"/>
          </a:xfrm>
        </p:spPr>
        <p:txBody>
          <a:bodyPr/>
          <a:lstStyle/>
          <a:p>
            <a:pPr eaLnBrk="1" hangingPunct="1">
              <a:spcAft>
                <a:spcPct val="30000"/>
              </a:spcAft>
              <a:defRPr/>
            </a:pPr>
            <a:r>
              <a:rPr lang="cs-CZ" sz="1800"/>
              <a:t>Biosensor se nachází přímo ve sledovaném prostředí (řeka, tkáň, krevní řečiště, fermentor, ...). </a:t>
            </a:r>
            <a:r>
              <a:rPr lang="en-US" sz="1800"/>
              <a:t>J</a:t>
            </a:r>
            <a:r>
              <a:rPr lang="cs-CZ" sz="1800"/>
              <a:t>eho činnost</a:t>
            </a:r>
            <a:r>
              <a:rPr lang="en-US" sz="1800"/>
              <a:t> by</a:t>
            </a:r>
            <a:r>
              <a:rPr lang="cs-CZ" sz="1800"/>
              <a:t> neměla okolní prostředí ovlivnit - vyčerpávání analytu důsledkem měření, ovlivnění toku jiných látek</a:t>
            </a:r>
            <a:r>
              <a:rPr lang="en-US" sz="1800"/>
              <a:t>, ...</a:t>
            </a:r>
            <a:br>
              <a:rPr lang="en-US" sz="1800"/>
            </a:br>
            <a:endParaRPr lang="en-US" sz="1800"/>
          </a:p>
          <a:p>
            <a:pPr eaLnBrk="1" hangingPunct="1">
              <a:spcAft>
                <a:spcPct val="30000"/>
              </a:spcAft>
              <a:defRPr/>
            </a:pPr>
            <a:r>
              <a:rPr lang="cs-CZ" sz="1800"/>
              <a:t>Biosensor je umístěn ve vhodné nádobce (často opatřená vodním pláštěm pro temperaci a magne-tickým míchadlem). Nejprve se vyčká ustavení pozadí signálu v přítomnosti pracovního roztoku (pufr obsahující dle potřeby další pomocné reagenty). Přidá </a:t>
            </a:r>
            <a:r>
              <a:rPr lang="en-US" sz="1800"/>
              <a:t>se </a:t>
            </a:r>
            <a:r>
              <a:rPr lang="cs-CZ" sz="1800"/>
              <a:t>vzorek a po ustálení se odečte signál. Přídavky vzorku lze často několikrát opakovat. </a:t>
            </a: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03651D15-C1E5-436B-B8B6-DF0F1503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5052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">
            <a:extLst>
              <a:ext uri="{FF2B5EF4-FFF2-40B4-BE49-F238E27FC236}">
                <a16:creationId xmlns:a16="http://schemas.microsoft.com/office/drawing/2014/main" id="{2BDABB94-94D9-469B-847E-1D54104EB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10000"/>
            <a:ext cx="3962400" cy="2743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1511" name="Picture 7">
            <a:extLst>
              <a:ext uri="{FF2B5EF4-FFF2-40B4-BE49-F238E27FC236}">
                <a16:creationId xmlns:a16="http://schemas.microsoft.com/office/drawing/2014/main" id="{7F635BD1-408F-4F8E-97C4-F9BC60F2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39624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19D0AA-C324-4854-96EB-29E0BA736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90"/>
    </mc:Choice>
    <mc:Fallback>
      <p:transition spd="slow" advTm="15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219BBBBD-7956-42B5-BC93-389F05464B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0" y="215900"/>
            <a:ext cx="7081838" cy="546100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Podmínky měření s biosensory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1616CDAF-F326-43FE-92DA-7819B0B11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4114800"/>
            <a:ext cx="8686800" cy="25146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cs-CZ" sz="1800"/>
              <a:t>Biosensor je umístěn ve vhodné průtočné cele. Jsou možné dva způsoby činnosti. Systémem se nechá střídavě protékat zóna základního roztoku a zóny vzork</a:t>
            </a:r>
            <a:r>
              <a:rPr lang="en-US" sz="1800"/>
              <a:t>u</a:t>
            </a:r>
            <a:r>
              <a:rPr lang="cs-CZ" sz="1800"/>
              <a:t> (A). Měřený signál je tedy vyvolán přímo neředěným vzorkem.</a:t>
            </a:r>
            <a:endParaRPr lang="en-US" sz="1800"/>
          </a:p>
          <a:p>
            <a:pPr eaLnBrk="1" hangingPunct="1">
              <a:lnSpc>
                <a:spcPct val="110000"/>
              </a:lnSpc>
              <a:defRPr/>
            </a:pPr>
            <a:r>
              <a:rPr lang="cs-CZ" sz="1800"/>
              <a:t>Při druhém způsobu systémem neustále protéká pracovní roztok, do kterého se nastřikují vzorky (FIA, flow injection analysis). Přitom vždy dojde k definovanému naředění vzorku a signál má charakteristický tvar píků (B); vyhodnocuje se buď jejich výška nebo plocha. Průtočná uspořádání umožňují automatizovat měření</a:t>
            </a:r>
            <a:r>
              <a:rPr lang="en-US" sz="1800"/>
              <a:t>.</a:t>
            </a:r>
            <a:endParaRPr lang="cs-CZ" sz="1800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A3602B08-3275-43D6-85C9-6AB15EF27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838200"/>
            <a:ext cx="5486400" cy="3124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2533" name="Picture 5">
            <a:extLst>
              <a:ext uri="{FF2B5EF4-FFF2-40B4-BE49-F238E27FC236}">
                <a16:creationId xmlns:a16="http://schemas.microsoft.com/office/drawing/2014/main" id="{65B0C469-7B72-4351-B228-290BBC733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52578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DCE971-1C0A-4D0B-8202-7E2B70AC6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114"/>
    </mc:Choice>
    <mc:Fallback>
      <p:transition spd="slow" advTm="17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E57F1A05-3D1E-4239-BAB5-DA05C9858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2590800" cy="384175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Sylabus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DE1A489E-A9BA-4567-A748-B6A6DF66A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574675"/>
            <a:ext cx="8763000" cy="6054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r>
              <a:rPr lang="cs-CZ" sz="1400"/>
              <a:t>1. Definice biosensoru. Historický přehled. Charakteristiky ideálního biosensoru. Základní měřící přístupy.</a:t>
            </a:r>
            <a:endParaRPr lang="en-US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endParaRPr lang="cs-CZ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r>
              <a:rPr lang="cs-CZ" sz="1400"/>
              <a:t>2. Elektrochemické biosensory, enzymové elektrody. Potenciometrické systémy a ISFETy. Referenční elektrody. 3. Amperometrické měření kyslíku, peroxidu vodíku a NADH, biosensory s oxidázami a dehydrogenázami. 4.</a:t>
            </a:r>
            <a:r>
              <a:rPr lang="en-US" sz="1400"/>
              <a:t> </a:t>
            </a:r>
            <a:r>
              <a:rPr lang="cs-CZ" sz="1400"/>
              <a:t>Přenos elektronů z enzymů na elektrodu pomocí mediátorů. Kompozitní a organokovové molekuly. 5.Měření impedance a konduktometrické biosensory. Voltametrické techniky.</a:t>
            </a:r>
            <a:endParaRPr lang="en-US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endParaRPr lang="cs-CZ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r>
              <a:rPr lang="cs-CZ" sz="1400"/>
              <a:t>6. Spektrofotometrické, fluorimetrické a chemiluminiscenční sensory, optická vlákna. Optické biokatalytické sensory. Bioluminiscence. </a:t>
            </a:r>
            <a:endParaRPr lang="en-US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endParaRPr lang="cs-CZ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r>
              <a:rPr lang="cs-CZ" sz="1400"/>
              <a:t>7. Biosensory pro detekci inhibitorů. Recyklační enzymové systémy. Mikrobiální, tkáňové a receptorové sensory.</a:t>
            </a:r>
            <a:endParaRPr lang="en-US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endParaRPr lang="cs-CZ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r>
              <a:rPr lang="cs-CZ" sz="1400"/>
              <a:t>8. Afinitní biosensory s nepřímou detekcí pomocí značek. Imunosensory. 9. Hybridizační biosensory pro stanovení nukleových kyselin a detekci sekvencí oligonukleotidů.</a:t>
            </a:r>
            <a:r>
              <a:rPr lang="en-US" sz="1400"/>
              <a:t> </a:t>
            </a:r>
            <a:r>
              <a:rPr lang="cs-CZ" sz="1400"/>
              <a:t>10. Přímé optické afinitní sensory. Využítí exponenciální vlny a resonance povrchových plasmonů ke sledování bioafinitních interakcí v reálné čase. Integrované optické systémy, interferometry a podobné techniky.</a:t>
            </a:r>
            <a:endParaRPr lang="en-US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endParaRPr lang="cs-CZ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r>
              <a:rPr lang="cs-CZ" sz="1400"/>
              <a:t>11. Imobilizace biomolekul při konstrukci biosensorů. Membránové techniky. Elektropolymerace. 12. Aktivace povrchu sensorů. Kovalentní vazba biomolekul. 13. Miniaturizace a masová produkce biosensorů. Sítotisk, litografie, biosensory jako součást integrovaných analytických systémů, biočipy.</a:t>
            </a:r>
            <a:endParaRPr lang="en-US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endParaRPr lang="cs-CZ" sz="14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defRPr/>
            </a:pPr>
            <a:r>
              <a:rPr lang="cs-CZ" sz="1400"/>
              <a:t>14. Komerční biosensory. Perspektivy biosensorů, oblasti uplatnění v medicíně, potravinářství, ochraně životního prostředí, vojenství.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6B2105-7B8E-426C-A8F3-38AAAC660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47"/>
    </mc:Choice>
    <mc:Fallback>
      <p:transition spd="slow" advTm="98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B8EB7E09-02E8-49C5-84E7-6AA752E1E4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8163" y="244475"/>
            <a:ext cx="7243762" cy="725488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Biosensor je analytický přístroj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B6E7B0E-ACA0-4270-886F-8301ADF35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3494088"/>
            <a:ext cx="1724025" cy="1752600"/>
          </a:xfrm>
          <a:prstGeom prst="rect">
            <a:avLst/>
          </a:prstGeom>
          <a:solidFill>
            <a:srgbClr val="FFFF00"/>
          </a:solidFill>
          <a:ln w="238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C13A3EF-30CB-4AF5-A15E-3913BF4D1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494088"/>
            <a:ext cx="1724025" cy="1752600"/>
          </a:xfrm>
          <a:prstGeom prst="rect">
            <a:avLst/>
          </a:prstGeom>
          <a:solidFill>
            <a:srgbClr val="99CCFF"/>
          </a:solidFill>
          <a:ln w="238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1" name="Oval 5">
            <a:extLst>
              <a:ext uri="{FF2B5EF4-FFF2-40B4-BE49-F238E27FC236}">
                <a16:creationId xmlns:a16="http://schemas.microsoft.com/office/drawing/2014/main" id="{C10E29D6-93A5-48D6-AF1D-5ECFFB3CF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4719638"/>
            <a:ext cx="431800" cy="449262"/>
          </a:xfrm>
          <a:prstGeom prst="ellipse">
            <a:avLst/>
          </a:prstGeom>
          <a:solidFill>
            <a:srgbClr val="FF00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2" name="Oval 6">
            <a:extLst>
              <a:ext uri="{FF2B5EF4-FFF2-40B4-BE49-F238E27FC236}">
                <a16:creationId xmlns:a16="http://schemas.microsoft.com/office/drawing/2014/main" id="{6D0517A5-1B6A-4A80-83DF-01E14D464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975" y="4781550"/>
            <a:ext cx="236538" cy="323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3" name="Oval 7">
            <a:extLst>
              <a:ext uri="{FF2B5EF4-FFF2-40B4-BE49-F238E27FC236}">
                <a16:creationId xmlns:a16="http://schemas.microsoft.com/office/drawing/2014/main" id="{35DF7CE4-5A2B-49A1-9DE1-0E1DF2ADB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4105275"/>
            <a:ext cx="431800" cy="444500"/>
          </a:xfrm>
          <a:prstGeom prst="ellipse">
            <a:avLst/>
          </a:prstGeom>
          <a:solidFill>
            <a:srgbClr val="FF00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4" name="Oval 8">
            <a:extLst>
              <a:ext uri="{FF2B5EF4-FFF2-40B4-BE49-F238E27FC236}">
                <a16:creationId xmlns:a16="http://schemas.microsoft.com/office/drawing/2014/main" id="{06EA91ED-E8AD-487A-A5C2-155DE7F3A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975" y="4164013"/>
            <a:ext cx="236538" cy="3270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5" name="Oval 9">
            <a:extLst>
              <a:ext uri="{FF2B5EF4-FFF2-40B4-BE49-F238E27FC236}">
                <a16:creationId xmlns:a16="http://schemas.microsoft.com/office/drawing/2014/main" id="{031749F1-DCCB-4912-8E50-8B86B92B4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3514725"/>
            <a:ext cx="431800" cy="444500"/>
          </a:xfrm>
          <a:prstGeom prst="ellipse">
            <a:avLst/>
          </a:prstGeom>
          <a:solidFill>
            <a:srgbClr val="FF00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6" name="Oval 10">
            <a:extLst>
              <a:ext uri="{FF2B5EF4-FFF2-40B4-BE49-F238E27FC236}">
                <a16:creationId xmlns:a16="http://schemas.microsoft.com/office/drawing/2014/main" id="{DBBCCF3E-A60A-4D4F-A93D-0FA368A27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975" y="3573463"/>
            <a:ext cx="236538" cy="3270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8B4A055A-2939-4B75-8CEB-341D32492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810000"/>
            <a:ext cx="34464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7371CDCC-6F94-4403-96A5-B5D562D36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88" y="3733800"/>
            <a:ext cx="3254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převodník        elektronická</a:t>
            </a:r>
            <a:endParaRPr lang="cs-CZ" altLang="cs-CZ" sz="2000"/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91D7F3C6-4C84-41F9-9534-3D02C6964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4137025"/>
            <a:ext cx="3014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(transducer)       jednotka</a:t>
            </a:r>
            <a:endParaRPr lang="cs-CZ" altLang="cs-CZ" sz="2000"/>
          </a:p>
        </p:txBody>
      </p:sp>
      <p:sp>
        <p:nvSpPr>
          <p:cNvPr id="4110" name="Rectangle 14">
            <a:extLst>
              <a:ext uri="{FF2B5EF4-FFF2-40B4-BE49-F238E27FC236}">
                <a16:creationId xmlns:a16="http://schemas.microsoft.com/office/drawing/2014/main" id="{F7215008-C925-4746-AEC6-691F913DA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063" y="5432425"/>
            <a:ext cx="273208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11" name="Rectangle 15">
            <a:extLst>
              <a:ext uri="{FF2B5EF4-FFF2-40B4-BE49-F238E27FC236}">
                <a16:creationId xmlns:a16="http://schemas.microsoft.com/office/drawing/2014/main" id="{12D95709-EC34-46BF-84A2-AA79958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25" y="5491163"/>
            <a:ext cx="1298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rgbClr val="FF00FF"/>
                </a:solidFill>
                <a:latin typeface="Arial" panose="020B0604020202020204" pitchFamily="34" charset="0"/>
              </a:rPr>
              <a:t>biorekogni</a:t>
            </a:r>
            <a:endParaRPr lang="cs-CZ" altLang="cs-CZ" sz="2000"/>
          </a:p>
        </p:txBody>
      </p:sp>
      <p:sp>
        <p:nvSpPr>
          <p:cNvPr id="4112" name="Rectangle 16">
            <a:extLst>
              <a:ext uri="{FF2B5EF4-FFF2-40B4-BE49-F238E27FC236}">
                <a16:creationId xmlns:a16="http://schemas.microsoft.com/office/drawing/2014/main" id="{43354C84-98D7-4FF4-980F-772BD23D5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5486400"/>
            <a:ext cx="1184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rgbClr val="FF00FF"/>
                </a:solidFill>
                <a:latin typeface="Arial" panose="020B0604020202020204" pitchFamily="34" charset="0"/>
              </a:rPr>
              <a:t>ční vrstva</a:t>
            </a:r>
            <a:endParaRPr lang="cs-CZ" altLang="cs-CZ" sz="2000"/>
          </a:p>
        </p:txBody>
      </p:sp>
      <p:sp>
        <p:nvSpPr>
          <p:cNvPr id="4113" name="Rectangle 17">
            <a:extLst>
              <a:ext uri="{FF2B5EF4-FFF2-40B4-BE49-F238E27FC236}">
                <a16:creationId xmlns:a16="http://schemas.microsoft.com/office/drawing/2014/main" id="{80A0CFA1-D9EB-466F-9937-CEC59657D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25" y="5988050"/>
            <a:ext cx="733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rgbClr val="0099FF"/>
                </a:solidFill>
                <a:latin typeface="Arial" panose="020B0604020202020204" pitchFamily="34" charset="0"/>
              </a:rPr>
              <a:t>analyt</a:t>
            </a:r>
            <a:endParaRPr lang="cs-CZ" altLang="cs-CZ" sz="2000">
              <a:solidFill>
                <a:srgbClr val="0099FF"/>
              </a:solidFill>
            </a:endParaRPr>
          </a:p>
        </p:txBody>
      </p:sp>
      <p:sp>
        <p:nvSpPr>
          <p:cNvPr id="4114" name="Rectangle 18">
            <a:extLst>
              <a:ext uri="{FF2B5EF4-FFF2-40B4-BE49-F238E27FC236}">
                <a16:creationId xmlns:a16="http://schemas.microsoft.com/office/drawing/2014/main" id="{D696CE73-E8A9-47E4-8127-9CA80E7B6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3698875"/>
            <a:ext cx="217963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15" name="Rectangle 19">
            <a:extLst>
              <a:ext uri="{FF2B5EF4-FFF2-40B4-BE49-F238E27FC236}">
                <a16:creationId xmlns:a16="http://schemas.microsoft.com/office/drawing/2014/main" id="{8F40686B-49E8-47DC-8488-BB229A1D3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38" y="3762375"/>
            <a:ext cx="184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chemeClr val="bg2"/>
                </a:solidFill>
                <a:latin typeface="Arial" panose="020B0604020202020204" pitchFamily="34" charset="0"/>
              </a:rPr>
              <a:t>výstupní signál</a:t>
            </a:r>
            <a:endParaRPr lang="cs-CZ" altLang="cs-CZ" sz="2000">
              <a:solidFill>
                <a:schemeClr val="bg2"/>
              </a:solidFill>
            </a:endParaRPr>
          </a:p>
        </p:txBody>
      </p:sp>
      <p:grpSp>
        <p:nvGrpSpPr>
          <p:cNvPr id="4116" name="Group 20">
            <a:extLst>
              <a:ext uri="{FF2B5EF4-FFF2-40B4-BE49-F238E27FC236}">
                <a16:creationId xmlns:a16="http://schemas.microsoft.com/office/drawing/2014/main" id="{0145B748-E794-470E-A03E-4491D363F1D0}"/>
              </a:ext>
            </a:extLst>
          </p:cNvPr>
          <p:cNvGrpSpPr>
            <a:grpSpLocks/>
          </p:cNvGrpSpPr>
          <p:nvPr/>
        </p:nvGrpSpPr>
        <p:grpSpPr bwMode="auto">
          <a:xfrm>
            <a:off x="2043113" y="5345113"/>
            <a:ext cx="704850" cy="247650"/>
            <a:chOff x="1310" y="2167"/>
            <a:chExt cx="444" cy="156"/>
          </a:xfrm>
        </p:grpSpPr>
        <p:sp>
          <p:nvSpPr>
            <p:cNvPr id="4141" name="Freeform 21">
              <a:extLst>
                <a:ext uri="{FF2B5EF4-FFF2-40B4-BE49-F238E27FC236}">
                  <a16:creationId xmlns:a16="http://schemas.microsoft.com/office/drawing/2014/main" id="{8FF04F7C-F260-4C72-9598-B5542B5DC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2249"/>
              <a:ext cx="434" cy="74"/>
            </a:xfrm>
            <a:custGeom>
              <a:avLst/>
              <a:gdLst>
                <a:gd name="T0" fmla="*/ 42 w 434"/>
                <a:gd name="T1" fmla="*/ 5 h 74"/>
                <a:gd name="T2" fmla="*/ 30 w 434"/>
                <a:gd name="T3" fmla="*/ 0 h 74"/>
                <a:gd name="T4" fmla="*/ 2 w 434"/>
                <a:gd name="T5" fmla="*/ 57 h 74"/>
                <a:gd name="T6" fmla="*/ 0 w 434"/>
                <a:gd name="T7" fmla="*/ 60 h 74"/>
                <a:gd name="T8" fmla="*/ 0 w 434"/>
                <a:gd name="T9" fmla="*/ 60 h 74"/>
                <a:gd name="T10" fmla="*/ 2 w 434"/>
                <a:gd name="T11" fmla="*/ 62 h 74"/>
                <a:gd name="T12" fmla="*/ 5 w 434"/>
                <a:gd name="T13" fmla="*/ 65 h 74"/>
                <a:gd name="T14" fmla="*/ 7 w 434"/>
                <a:gd name="T15" fmla="*/ 67 h 74"/>
                <a:gd name="T16" fmla="*/ 7 w 434"/>
                <a:gd name="T17" fmla="*/ 67 h 74"/>
                <a:gd name="T18" fmla="*/ 434 w 434"/>
                <a:gd name="T19" fmla="*/ 74 h 74"/>
                <a:gd name="T20" fmla="*/ 434 w 434"/>
                <a:gd name="T21" fmla="*/ 60 h 74"/>
                <a:gd name="T22" fmla="*/ 7 w 434"/>
                <a:gd name="T23" fmla="*/ 52 h 74"/>
                <a:gd name="T24" fmla="*/ 15 w 434"/>
                <a:gd name="T25" fmla="*/ 60 h 74"/>
                <a:gd name="T26" fmla="*/ 15 w 434"/>
                <a:gd name="T27" fmla="*/ 60 h 74"/>
                <a:gd name="T28" fmla="*/ 12 w 434"/>
                <a:gd name="T29" fmla="*/ 57 h 74"/>
                <a:gd name="T30" fmla="*/ 10 w 434"/>
                <a:gd name="T31" fmla="*/ 55 h 74"/>
                <a:gd name="T32" fmla="*/ 7 w 434"/>
                <a:gd name="T33" fmla="*/ 52 h 74"/>
                <a:gd name="T34" fmla="*/ 7 w 434"/>
                <a:gd name="T35" fmla="*/ 60 h 74"/>
                <a:gd name="T36" fmla="*/ 15 w 434"/>
                <a:gd name="T37" fmla="*/ 62 h 74"/>
                <a:gd name="T38" fmla="*/ 42 w 434"/>
                <a:gd name="T39" fmla="*/ 5 h 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4"/>
                <a:gd name="T61" fmla="*/ 0 h 74"/>
                <a:gd name="T62" fmla="*/ 434 w 434"/>
                <a:gd name="T63" fmla="*/ 74 h 7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4" h="74">
                  <a:moveTo>
                    <a:pt x="42" y="5"/>
                  </a:moveTo>
                  <a:lnTo>
                    <a:pt x="30" y="0"/>
                  </a:lnTo>
                  <a:lnTo>
                    <a:pt x="2" y="57"/>
                  </a:lnTo>
                  <a:lnTo>
                    <a:pt x="0" y="60"/>
                  </a:lnTo>
                  <a:lnTo>
                    <a:pt x="2" y="62"/>
                  </a:lnTo>
                  <a:lnTo>
                    <a:pt x="5" y="65"/>
                  </a:lnTo>
                  <a:lnTo>
                    <a:pt x="7" y="67"/>
                  </a:lnTo>
                  <a:lnTo>
                    <a:pt x="434" y="74"/>
                  </a:lnTo>
                  <a:lnTo>
                    <a:pt x="434" y="60"/>
                  </a:lnTo>
                  <a:lnTo>
                    <a:pt x="7" y="52"/>
                  </a:lnTo>
                  <a:lnTo>
                    <a:pt x="15" y="60"/>
                  </a:lnTo>
                  <a:lnTo>
                    <a:pt x="12" y="57"/>
                  </a:lnTo>
                  <a:lnTo>
                    <a:pt x="10" y="55"/>
                  </a:lnTo>
                  <a:lnTo>
                    <a:pt x="7" y="52"/>
                  </a:lnTo>
                  <a:lnTo>
                    <a:pt x="7" y="60"/>
                  </a:lnTo>
                  <a:lnTo>
                    <a:pt x="15" y="62"/>
                  </a:lnTo>
                  <a:lnTo>
                    <a:pt x="42" y="5"/>
                  </a:lnTo>
                  <a:close/>
                </a:path>
              </a:pathLst>
            </a:custGeom>
            <a:solidFill>
              <a:srgbClr val="FF3399"/>
            </a:solidFill>
            <a:ln w="9525">
              <a:solidFill>
                <a:srgbClr val="FF3399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142" name="Freeform 22">
              <a:extLst>
                <a:ext uri="{FF2B5EF4-FFF2-40B4-BE49-F238E27FC236}">
                  <a16:creationId xmlns:a16="http://schemas.microsoft.com/office/drawing/2014/main" id="{04942917-49A0-42D4-8064-BFC8CC3B0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2167"/>
              <a:ext cx="92" cy="112"/>
            </a:xfrm>
            <a:custGeom>
              <a:avLst/>
              <a:gdLst>
                <a:gd name="T0" fmla="*/ 92 w 92"/>
                <a:gd name="T1" fmla="*/ 112 h 112"/>
                <a:gd name="T2" fmla="*/ 89 w 92"/>
                <a:gd name="T3" fmla="*/ 0 h 112"/>
                <a:gd name="T4" fmla="*/ 0 w 92"/>
                <a:gd name="T5" fmla="*/ 67 h 112"/>
                <a:gd name="T6" fmla="*/ 92 w 92"/>
                <a:gd name="T7" fmla="*/ 112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112"/>
                <a:gd name="T14" fmla="*/ 92 w 92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112">
                  <a:moveTo>
                    <a:pt x="92" y="112"/>
                  </a:moveTo>
                  <a:lnTo>
                    <a:pt x="89" y="0"/>
                  </a:lnTo>
                  <a:lnTo>
                    <a:pt x="0" y="67"/>
                  </a:lnTo>
                  <a:lnTo>
                    <a:pt x="92" y="112"/>
                  </a:lnTo>
                  <a:close/>
                </a:path>
              </a:pathLst>
            </a:custGeom>
            <a:solidFill>
              <a:srgbClr val="FF3399"/>
            </a:solidFill>
            <a:ln w="9525">
              <a:solidFill>
                <a:srgbClr val="FF3399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grpSp>
        <p:nvGrpSpPr>
          <p:cNvPr id="4117" name="Group 23">
            <a:extLst>
              <a:ext uri="{FF2B5EF4-FFF2-40B4-BE49-F238E27FC236}">
                <a16:creationId xmlns:a16="http://schemas.microsoft.com/office/drawing/2014/main" id="{9852F10E-9700-4E4D-97D5-5776CB0E42C4}"/>
              </a:ext>
            </a:extLst>
          </p:cNvPr>
          <p:cNvGrpSpPr>
            <a:grpSpLocks/>
          </p:cNvGrpSpPr>
          <p:nvPr/>
        </p:nvGrpSpPr>
        <p:grpSpPr bwMode="auto">
          <a:xfrm>
            <a:off x="6107113" y="4187825"/>
            <a:ext cx="2270125" cy="401638"/>
            <a:chOff x="3870" y="1438"/>
            <a:chExt cx="1430" cy="253"/>
          </a:xfrm>
        </p:grpSpPr>
        <p:sp>
          <p:nvSpPr>
            <p:cNvPr id="4139" name="Freeform 24">
              <a:extLst>
                <a:ext uri="{FF2B5EF4-FFF2-40B4-BE49-F238E27FC236}">
                  <a16:creationId xmlns:a16="http://schemas.microsoft.com/office/drawing/2014/main" id="{2CDCADDD-8182-412D-9463-B5B57C697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1448"/>
              <a:ext cx="1400" cy="233"/>
            </a:xfrm>
            <a:custGeom>
              <a:avLst/>
              <a:gdLst>
                <a:gd name="T0" fmla="*/ 1051 w 1400"/>
                <a:gd name="T1" fmla="*/ 0 h 233"/>
                <a:gd name="T2" fmla="*/ 1051 w 1400"/>
                <a:gd name="T3" fmla="*/ 57 h 233"/>
                <a:gd name="T4" fmla="*/ 0 w 1400"/>
                <a:gd name="T5" fmla="*/ 57 h 233"/>
                <a:gd name="T6" fmla="*/ 0 w 1400"/>
                <a:gd name="T7" fmla="*/ 173 h 233"/>
                <a:gd name="T8" fmla="*/ 1051 w 1400"/>
                <a:gd name="T9" fmla="*/ 173 h 233"/>
                <a:gd name="T10" fmla="*/ 1051 w 1400"/>
                <a:gd name="T11" fmla="*/ 233 h 233"/>
                <a:gd name="T12" fmla="*/ 1400 w 1400"/>
                <a:gd name="T13" fmla="*/ 116 h 233"/>
                <a:gd name="T14" fmla="*/ 1051 w 1400"/>
                <a:gd name="T15" fmla="*/ 0 h 2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00"/>
                <a:gd name="T25" fmla="*/ 0 h 233"/>
                <a:gd name="T26" fmla="*/ 1400 w 1400"/>
                <a:gd name="T27" fmla="*/ 233 h 2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00" h="233">
                  <a:moveTo>
                    <a:pt x="1051" y="0"/>
                  </a:moveTo>
                  <a:lnTo>
                    <a:pt x="1051" y="57"/>
                  </a:lnTo>
                  <a:lnTo>
                    <a:pt x="0" y="57"/>
                  </a:lnTo>
                  <a:lnTo>
                    <a:pt x="0" y="173"/>
                  </a:lnTo>
                  <a:lnTo>
                    <a:pt x="1051" y="173"/>
                  </a:lnTo>
                  <a:lnTo>
                    <a:pt x="1051" y="233"/>
                  </a:lnTo>
                  <a:lnTo>
                    <a:pt x="1400" y="11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140" name="Freeform 25">
              <a:extLst>
                <a:ext uri="{FF2B5EF4-FFF2-40B4-BE49-F238E27FC236}">
                  <a16:creationId xmlns:a16="http://schemas.microsoft.com/office/drawing/2014/main" id="{5A2FB722-6F42-47FE-BF6D-1FD3532B7F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0" y="1438"/>
              <a:ext cx="1430" cy="253"/>
            </a:xfrm>
            <a:custGeom>
              <a:avLst/>
              <a:gdLst>
                <a:gd name="T0" fmla="*/ 1051 w 1430"/>
                <a:gd name="T1" fmla="*/ 67 h 253"/>
                <a:gd name="T2" fmla="*/ 1059 w 1430"/>
                <a:gd name="T3" fmla="*/ 67 h 253"/>
                <a:gd name="T4" fmla="*/ 1059 w 1430"/>
                <a:gd name="T5" fmla="*/ 59 h 253"/>
                <a:gd name="T6" fmla="*/ 8 w 1430"/>
                <a:gd name="T7" fmla="*/ 59 h 253"/>
                <a:gd name="T8" fmla="*/ 0 w 1430"/>
                <a:gd name="T9" fmla="*/ 59 h 253"/>
                <a:gd name="T10" fmla="*/ 0 w 1430"/>
                <a:gd name="T11" fmla="*/ 67 h 253"/>
                <a:gd name="T12" fmla="*/ 0 w 1430"/>
                <a:gd name="T13" fmla="*/ 183 h 253"/>
                <a:gd name="T14" fmla="*/ 0 w 1430"/>
                <a:gd name="T15" fmla="*/ 191 h 253"/>
                <a:gd name="T16" fmla="*/ 8 w 1430"/>
                <a:gd name="T17" fmla="*/ 191 h 253"/>
                <a:gd name="T18" fmla="*/ 1059 w 1430"/>
                <a:gd name="T19" fmla="*/ 191 h 253"/>
                <a:gd name="T20" fmla="*/ 1059 w 1430"/>
                <a:gd name="T21" fmla="*/ 183 h 253"/>
                <a:gd name="T22" fmla="*/ 1051 w 1430"/>
                <a:gd name="T23" fmla="*/ 183 h 253"/>
                <a:gd name="T24" fmla="*/ 1051 w 1430"/>
                <a:gd name="T25" fmla="*/ 243 h 253"/>
                <a:gd name="T26" fmla="*/ 1051 w 1430"/>
                <a:gd name="T27" fmla="*/ 253 h 253"/>
                <a:gd name="T28" fmla="*/ 1061 w 1430"/>
                <a:gd name="T29" fmla="*/ 250 h 253"/>
                <a:gd name="T30" fmla="*/ 1411 w 1430"/>
                <a:gd name="T31" fmla="*/ 134 h 253"/>
                <a:gd name="T32" fmla="*/ 1430 w 1430"/>
                <a:gd name="T33" fmla="*/ 126 h 253"/>
                <a:gd name="T34" fmla="*/ 1411 w 1430"/>
                <a:gd name="T35" fmla="*/ 119 h 253"/>
                <a:gd name="T36" fmla="*/ 1061 w 1430"/>
                <a:gd name="T37" fmla="*/ 2 h 253"/>
                <a:gd name="T38" fmla="*/ 1051 w 1430"/>
                <a:gd name="T39" fmla="*/ 0 h 253"/>
                <a:gd name="T40" fmla="*/ 1051 w 1430"/>
                <a:gd name="T41" fmla="*/ 10 h 253"/>
                <a:gd name="T42" fmla="*/ 1051 w 1430"/>
                <a:gd name="T43" fmla="*/ 67 h 253"/>
                <a:gd name="T44" fmla="*/ 1066 w 1430"/>
                <a:gd name="T45" fmla="*/ 10 h 253"/>
                <a:gd name="T46" fmla="*/ 1059 w 1430"/>
                <a:gd name="T47" fmla="*/ 10 h 253"/>
                <a:gd name="T48" fmla="*/ 1059 w 1430"/>
                <a:gd name="T49" fmla="*/ 17 h 253"/>
                <a:gd name="T50" fmla="*/ 1408 w 1430"/>
                <a:gd name="T51" fmla="*/ 134 h 253"/>
                <a:gd name="T52" fmla="*/ 1408 w 1430"/>
                <a:gd name="T53" fmla="*/ 126 h 253"/>
                <a:gd name="T54" fmla="*/ 1408 w 1430"/>
                <a:gd name="T55" fmla="*/ 119 h 253"/>
                <a:gd name="T56" fmla="*/ 1059 w 1430"/>
                <a:gd name="T57" fmla="*/ 236 h 253"/>
                <a:gd name="T58" fmla="*/ 1059 w 1430"/>
                <a:gd name="T59" fmla="*/ 243 h 253"/>
                <a:gd name="T60" fmla="*/ 1066 w 1430"/>
                <a:gd name="T61" fmla="*/ 243 h 253"/>
                <a:gd name="T62" fmla="*/ 1066 w 1430"/>
                <a:gd name="T63" fmla="*/ 183 h 253"/>
                <a:gd name="T64" fmla="*/ 1066 w 1430"/>
                <a:gd name="T65" fmla="*/ 176 h 253"/>
                <a:gd name="T66" fmla="*/ 1059 w 1430"/>
                <a:gd name="T67" fmla="*/ 176 h 253"/>
                <a:gd name="T68" fmla="*/ 8 w 1430"/>
                <a:gd name="T69" fmla="*/ 176 h 253"/>
                <a:gd name="T70" fmla="*/ 8 w 1430"/>
                <a:gd name="T71" fmla="*/ 183 h 253"/>
                <a:gd name="T72" fmla="*/ 15 w 1430"/>
                <a:gd name="T73" fmla="*/ 183 h 253"/>
                <a:gd name="T74" fmla="*/ 15 w 1430"/>
                <a:gd name="T75" fmla="*/ 67 h 253"/>
                <a:gd name="T76" fmla="*/ 8 w 1430"/>
                <a:gd name="T77" fmla="*/ 67 h 253"/>
                <a:gd name="T78" fmla="*/ 8 w 1430"/>
                <a:gd name="T79" fmla="*/ 74 h 253"/>
                <a:gd name="T80" fmla="*/ 1059 w 1430"/>
                <a:gd name="T81" fmla="*/ 74 h 253"/>
                <a:gd name="T82" fmla="*/ 1066 w 1430"/>
                <a:gd name="T83" fmla="*/ 74 h 253"/>
                <a:gd name="T84" fmla="*/ 1066 w 1430"/>
                <a:gd name="T85" fmla="*/ 67 h 253"/>
                <a:gd name="T86" fmla="*/ 1066 w 1430"/>
                <a:gd name="T87" fmla="*/ 10 h 2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30"/>
                <a:gd name="T133" fmla="*/ 0 h 253"/>
                <a:gd name="T134" fmla="*/ 1430 w 1430"/>
                <a:gd name="T135" fmla="*/ 253 h 25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30" h="253">
                  <a:moveTo>
                    <a:pt x="1051" y="67"/>
                  </a:moveTo>
                  <a:lnTo>
                    <a:pt x="1059" y="67"/>
                  </a:lnTo>
                  <a:lnTo>
                    <a:pt x="1059" y="59"/>
                  </a:lnTo>
                  <a:lnTo>
                    <a:pt x="8" y="59"/>
                  </a:lnTo>
                  <a:lnTo>
                    <a:pt x="0" y="59"/>
                  </a:lnTo>
                  <a:lnTo>
                    <a:pt x="0" y="67"/>
                  </a:lnTo>
                  <a:lnTo>
                    <a:pt x="0" y="183"/>
                  </a:lnTo>
                  <a:lnTo>
                    <a:pt x="0" y="191"/>
                  </a:lnTo>
                  <a:lnTo>
                    <a:pt x="8" y="191"/>
                  </a:lnTo>
                  <a:lnTo>
                    <a:pt x="1059" y="191"/>
                  </a:lnTo>
                  <a:lnTo>
                    <a:pt x="1059" y="183"/>
                  </a:lnTo>
                  <a:lnTo>
                    <a:pt x="1051" y="183"/>
                  </a:lnTo>
                  <a:lnTo>
                    <a:pt x="1051" y="243"/>
                  </a:lnTo>
                  <a:lnTo>
                    <a:pt x="1051" y="253"/>
                  </a:lnTo>
                  <a:lnTo>
                    <a:pt x="1061" y="250"/>
                  </a:lnTo>
                  <a:lnTo>
                    <a:pt x="1411" y="134"/>
                  </a:lnTo>
                  <a:lnTo>
                    <a:pt x="1430" y="126"/>
                  </a:lnTo>
                  <a:lnTo>
                    <a:pt x="1411" y="119"/>
                  </a:lnTo>
                  <a:lnTo>
                    <a:pt x="1061" y="2"/>
                  </a:lnTo>
                  <a:lnTo>
                    <a:pt x="1051" y="0"/>
                  </a:lnTo>
                  <a:lnTo>
                    <a:pt x="1051" y="10"/>
                  </a:lnTo>
                  <a:lnTo>
                    <a:pt x="1051" y="67"/>
                  </a:lnTo>
                  <a:close/>
                  <a:moveTo>
                    <a:pt x="1066" y="10"/>
                  </a:moveTo>
                  <a:lnTo>
                    <a:pt x="1059" y="10"/>
                  </a:lnTo>
                  <a:lnTo>
                    <a:pt x="1059" y="17"/>
                  </a:lnTo>
                  <a:lnTo>
                    <a:pt x="1408" y="134"/>
                  </a:lnTo>
                  <a:lnTo>
                    <a:pt x="1408" y="126"/>
                  </a:lnTo>
                  <a:lnTo>
                    <a:pt x="1408" y="119"/>
                  </a:lnTo>
                  <a:lnTo>
                    <a:pt x="1059" y="236"/>
                  </a:lnTo>
                  <a:lnTo>
                    <a:pt x="1059" y="243"/>
                  </a:lnTo>
                  <a:lnTo>
                    <a:pt x="1066" y="243"/>
                  </a:lnTo>
                  <a:lnTo>
                    <a:pt x="1066" y="183"/>
                  </a:lnTo>
                  <a:lnTo>
                    <a:pt x="1066" y="176"/>
                  </a:lnTo>
                  <a:lnTo>
                    <a:pt x="1059" y="176"/>
                  </a:lnTo>
                  <a:lnTo>
                    <a:pt x="8" y="176"/>
                  </a:lnTo>
                  <a:lnTo>
                    <a:pt x="8" y="183"/>
                  </a:lnTo>
                  <a:lnTo>
                    <a:pt x="15" y="183"/>
                  </a:lnTo>
                  <a:lnTo>
                    <a:pt x="15" y="67"/>
                  </a:lnTo>
                  <a:lnTo>
                    <a:pt x="8" y="67"/>
                  </a:lnTo>
                  <a:lnTo>
                    <a:pt x="8" y="74"/>
                  </a:lnTo>
                  <a:lnTo>
                    <a:pt x="1059" y="74"/>
                  </a:lnTo>
                  <a:lnTo>
                    <a:pt x="1066" y="74"/>
                  </a:lnTo>
                  <a:lnTo>
                    <a:pt x="1066" y="67"/>
                  </a:lnTo>
                  <a:lnTo>
                    <a:pt x="106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4118" name="Oval 26">
            <a:extLst>
              <a:ext uri="{FF2B5EF4-FFF2-40B4-BE49-F238E27FC236}">
                <a16:creationId xmlns:a16="http://schemas.microsoft.com/office/drawing/2014/main" id="{D1E8A98E-19D5-4D8D-A507-0705C342D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4829175"/>
            <a:ext cx="260350" cy="252413"/>
          </a:xfrm>
          <a:prstGeom prst="ellipse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19" name="Oval 27">
            <a:extLst>
              <a:ext uri="{FF2B5EF4-FFF2-40B4-BE49-F238E27FC236}">
                <a16:creationId xmlns:a16="http://schemas.microsoft.com/office/drawing/2014/main" id="{2101B3DA-1EEE-40AA-8F55-49714CF36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3624263"/>
            <a:ext cx="263525" cy="247650"/>
          </a:xfrm>
          <a:prstGeom prst="ellipse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20" name="Oval 28">
            <a:extLst>
              <a:ext uri="{FF2B5EF4-FFF2-40B4-BE49-F238E27FC236}">
                <a16:creationId xmlns:a16="http://schemas.microsoft.com/office/drawing/2014/main" id="{807D0A73-37FC-4688-A735-2D59F0CBC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3624263"/>
            <a:ext cx="260350" cy="247650"/>
          </a:xfrm>
          <a:prstGeom prst="ellipse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21" name="Oval 29">
            <a:extLst>
              <a:ext uri="{FF2B5EF4-FFF2-40B4-BE49-F238E27FC236}">
                <a16:creationId xmlns:a16="http://schemas.microsoft.com/office/drawing/2014/main" id="{79B11C9B-9173-4001-8943-CAAC4DFCF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4191000"/>
            <a:ext cx="260350" cy="249238"/>
          </a:xfrm>
          <a:prstGeom prst="ellipse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22" name="Oval 30">
            <a:extLst>
              <a:ext uri="{FF2B5EF4-FFF2-40B4-BE49-F238E27FC236}">
                <a16:creationId xmlns:a16="http://schemas.microsoft.com/office/drawing/2014/main" id="{55E40EB3-22F4-415C-9A30-B1A3F878B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25" y="5557838"/>
            <a:ext cx="263525" cy="247650"/>
          </a:xfrm>
          <a:prstGeom prst="ellipse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4123" name="Group 31">
            <a:extLst>
              <a:ext uri="{FF2B5EF4-FFF2-40B4-BE49-F238E27FC236}">
                <a16:creationId xmlns:a16="http://schemas.microsoft.com/office/drawing/2014/main" id="{F518EB98-A3F9-4D93-9FFA-7C87D208CBFE}"/>
              </a:ext>
            </a:extLst>
          </p:cNvPr>
          <p:cNvGrpSpPr>
            <a:grpSpLocks/>
          </p:cNvGrpSpPr>
          <p:nvPr/>
        </p:nvGrpSpPr>
        <p:grpSpPr bwMode="auto">
          <a:xfrm>
            <a:off x="1382713" y="5783263"/>
            <a:ext cx="1365250" cy="279400"/>
            <a:chOff x="894" y="2443"/>
            <a:chExt cx="860" cy="176"/>
          </a:xfrm>
        </p:grpSpPr>
        <p:sp>
          <p:nvSpPr>
            <p:cNvPr id="4137" name="Freeform 32">
              <a:extLst>
                <a:ext uri="{FF2B5EF4-FFF2-40B4-BE49-F238E27FC236}">
                  <a16:creationId xmlns:a16="http://schemas.microsoft.com/office/drawing/2014/main" id="{03F9AFAD-8F8B-43F3-AD92-E024F1B9D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2482"/>
              <a:ext cx="779" cy="137"/>
            </a:xfrm>
            <a:custGeom>
              <a:avLst/>
              <a:gdLst>
                <a:gd name="T0" fmla="*/ 5 w 779"/>
                <a:gd name="T1" fmla="*/ 0 h 137"/>
                <a:gd name="T2" fmla="*/ 0 w 779"/>
                <a:gd name="T3" fmla="*/ 15 h 137"/>
                <a:gd name="T4" fmla="*/ 266 w 779"/>
                <a:gd name="T5" fmla="*/ 137 h 137"/>
                <a:gd name="T6" fmla="*/ 268 w 779"/>
                <a:gd name="T7" fmla="*/ 137 h 137"/>
                <a:gd name="T8" fmla="*/ 779 w 779"/>
                <a:gd name="T9" fmla="*/ 137 h 137"/>
                <a:gd name="T10" fmla="*/ 779 w 779"/>
                <a:gd name="T11" fmla="*/ 122 h 137"/>
                <a:gd name="T12" fmla="*/ 268 w 779"/>
                <a:gd name="T13" fmla="*/ 122 h 137"/>
                <a:gd name="T14" fmla="*/ 268 w 779"/>
                <a:gd name="T15" fmla="*/ 129 h 137"/>
                <a:gd name="T16" fmla="*/ 271 w 779"/>
                <a:gd name="T17" fmla="*/ 122 h 137"/>
                <a:gd name="T18" fmla="*/ 5 w 779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79"/>
                <a:gd name="T31" fmla="*/ 0 h 137"/>
                <a:gd name="T32" fmla="*/ 779 w 779"/>
                <a:gd name="T33" fmla="*/ 137 h 1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79" h="137">
                  <a:moveTo>
                    <a:pt x="5" y="0"/>
                  </a:moveTo>
                  <a:lnTo>
                    <a:pt x="0" y="15"/>
                  </a:lnTo>
                  <a:lnTo>
                    <a:pt x="266" y="137"/>
                  </a:lnTo>
                  <a:lnTo>
                    <a:pt x="268" y="137"/>
                  </a:lnTo>
                  <a:lnTo>
                    <a:pt x="779" y="137"/>
                  </a:lnTo>
                  <a:lnTo>
                    <a:pt x="779" y="122"/>
                  </a:lnTo>
                  <a:lnTo>
                    <a:pt x="268" y="122"/>
                  </a:lnTo>
                  <a:lnTo>
                    <a:pt x="268" y="129"/>
                  </a:lnTo>
                  <a:lnTo>
                    <a:pt x="271" y="12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138" name="Freeform 33">
              <a:extLst>
                <a:ext uri="{FF2B5EF4-FFF2-40B4-BE49-F238E27FC236}">
                  <a16:creationId xmlns:a16="http://schemas.microsoft.com/office/drawing/2014/main" id="{53F5F0AB-9683-41E6-9A26-5FF5C2D42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" y="2443"/>
              <a:ext cx="111" cy="91"/>
            </a:xfrm>
            <a:custGeom>
              <a:avLst/>
              <a:gdLst>
                <a:gd name="T0" fmla="*/ 111 w 111"/>
                <a:gd name="T1" fmla="*/ 0 h 91"/>
                <a:gd name="T2" fmla="*/ 0 w 111"/>
                <a:gd name="T3" fmla="*/ 4 h 91"/>
                <a:gd name="T4" fmla="*/ 69 w 111"/>
                <a:gd name="T5" fmla="*/ 91 h 91"/>
                <a:gd name="T6" fmla="*/ 111 w 111"/>
                <a:gd name="T7" fmla="*/ 0 h 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"/>
                <a:gd name="T13" fmla="*/ 0 h 91"/>
                <a:gd name="T14" fmla="*/ 111 w 111"/>
                <a:gd name="T15" fmla="*/ 91 h 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" h="91">
                  <a:moveTo>
                    <a:pt x="111" y="0"/>
                  </a:moveTo>
                  <a:lnTo>
                    <a:pt x="0" y="4"/>
                  </a:lnTo>
                  <a:lnTo>
                    <a:pt x="69" y="91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4124" name="Rectangle 34">
            <a:extLst>
              <a:ext uri="{FF2B5EF4-FFF2-40B4-BE49-F238E27FC236}">
                <a16:creationId xmlns:a16="http://schemas.microsoft.com/office/drawing/2014/main" id="{8A345817-6FF9-4831-AF0D-B5D06F4D3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4743450"/>
            <a:ext cx="200025" cy="188913"/>
          </a:xfrm>
          <a:prstGeom prst="rect">
            <a:avLst/>
          </a:prstGeom>
          <a:solidFill>
            <a:srgbClr val="FF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25" name="Rectangle 35">
            <a:extLst>
              <a:ext uri="{FF2B5EF4-FFF2-40B4-BE49-F238E27FC236}">
                <a16:creationId xmlns:a16="http://schemas.microsoft.com/office/drawing/2014/main" id="{BA4C6E5D-BF39-423E-A497-737F32E3E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88" y="4030663"/>
            <a:ext cx="200025" cy="188912"/>
          </a:xfrm>
          <a:prstGeom prst="rect">
            <a:avLst/>
          </a:prstGeom>
          <a:solidFill>
            <a:srgbClr val="FF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26" name="Rectangle 36">
            <a:extLst>
              <a:ext uri="{FF2B5EF4-FFF2-40B4-BE49-F238E27FC236}">
                <a16:creationId xmlns:a16="http://schemas.microsoft.com/office/drawing/2014/main" id="{ECBBFDF8-A485-481A-8F56-ACA6C623C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088" y="4584700"/>
            <a:ext cx="200025" cy="188913"/>
          </a:xfrm>
          <a:prstGeom prst="rect">
            <a:avLst/>
          </a:prstGeom>
          <a:solidFill>
            <a:srgbClr val="FF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27" name="Freeform 37">
            <a:extLst>
              <a:ext uri="{FF2B5EF4-FFF2-40B4-BE49-F238E27FC236}">
                <a16:creationId xmlns:a16="http://schemas.microsoft.com/office/drawing/2014/main" id="{F1465574-6FD9-445E-A6B4-23BF572D17FB}"/>
              </a:ext>
            </a:extLst>
          </p:cNvPr>
          <p:cNvSpPr>
            <a:spLocks/>
          </p:cNvSpPr>
          <p:nvPr/>
        </p:nvSpPr>
        <p:spPr bwMode="auto">
          <a:xfrm>
            <a:off x="622300" y="3352800"/>
            <a:ext cx="209550" cy="220663"/>
          </a:xfrm>
          <a:custGeom>
            <a:avLst/>
            <a:gdLst>
              <a:gd name="T0" fmla="*/ 65 w 132"/>
              <a:gd name="T1" fmla="*/ 0 h 139"/>
              <a:gd name="T2" fmla="*/ 0 w 132"/>
              <a:gd name="T3" fmla="*/ 139 h 139"/>
              <a:gd name="T4" fmla="*/ 132 w 132"/>
              <a:gd name="T5" fmla="*/ 139 h 139"/>
              <a:gd name="T6" fmla="*/ 65 w 132"/>
              <a:gd name="T7" fmla="*/ 0 h 139"/>
              <a:gd name="T8" fmla="*/ 0 60000 65536"/>
              <a:gd name="T9" fmla="*/ 0 60000 65536"/>
              <a:gd name="T10" fmla="*/ 0 60000 65536"/>
              <a:gd name="T11" fmla="*/ 0 60000 65536"/>
              <a:gd name="T12" fmla="*/ 0 w 132"/>
              <a:gd name="T13" fmla="*/ 0 h 139"/>
              <a:gd name="T14" fmla="*/ 132 w 132"/>
              <a:gd name="T15" fmla="*/ 139 h 1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2" h="139">
                <a:moveTo>
                  <a:pt x="65" y="0"/>
                </a:moveTo>
                <a:lnTo>
                  <a:pt x="0" y="139"/>
                </a:lnTo>
                <a:lnTo>
                  <a:pt x="132" y="139"/>
                </a:lnTo>
                <a:lnTo>
                  <a:pt x="65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28" name="Freeform 38">
            <a:extLst>
              <a:ext uri="{FF2B5EF4-FFF2-40B4-BE49-F238E27FC236}">
                <a16:creationId xmlns:a16="http://schemas.microsoft.com/office/drawing/2014/main" id="{CA9CDE98-B045-4D98-BCD2-477DFC3C7AA9}"/>
              </a:ext>
            </a:extLst>
          </p:cNvPr>
          <p:cNvSpPr>
            <a:spLocks/>
          </p:cNvSpPr>
          <p:nvPr/>
        </p:nvSpPr>
        <p:spPr bwMode="auto">
          <a:xfrm>
            <a:off x="1162050" y="5124450"/>
            <a:ext cx="207963" cy="220663"/>
          </a:xfrm>
          <a:custGeom>
            <a:avLst/>
            <a:gdLst>
              <a:gd name="T0" fmla="*/ 67 w 131"/>
              <a:gd name="T1" fmla="*/ 0 h 139"/>
              <a:gd name="T2" fmla="*/ 0 w 131"/>
              <a:gd name="T3" fmla="*/ 139 h 139"/>
              <a:gd name="T4" fmla="*/ 131 w 131"/>
              <a:gd name="T5" fmla="*/ 139 h 139"/>
              <a:gd name="T6" fmla="*/ 67 w 131"/>
              <a:gd name="T7" fmla="*/ 0 h 139"/>
              <a:gd name="T8" fmla="*/ 0 60000 65536"/>
              <a:gd name="T9" fmla="*/ 0 60000 65536"/>
              <a:gd name="T10" fmla="*/ 0 60000 65536"/>
              <a:gd name="T11" fmla="*/ 0 60000 65536"/>
              <a:gd name="T12" fmla="*/ 0 w 131"/>
              <a:gd name="T13" fmla="*/ 0 h 139"/>
              <a:gd name="T14" fmla="*/ 131 w 131"/>
              <a:gd name="T15" fmla="*/ 139 h 1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1" h="139">
                <a:moveTo>
                  <a:pt x="67" y="0"/>
                </a:moveTo>
                <a:lnTo>
                  <a:pt x="0" y="139"/>
                </a:lnTo>
                <a:lnTo>
                  <a:pt x="131" y="139"/>
                </a:lnTo>
                <a:lnTo>
                  <a:pt x="67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29" name="Freeform 39">
            <a:extLst>
              <a:ext uri="{FF2B5EF4-FFF2-40B4-BE49-F238E27FC236}">
                <a16:creationId xmlns:a16="http://schemas.microsoft.com/office/drawing/2014/main" id="{E3549AAE-EE73-4B4B-8066-F2FCA69ACE8F}"/>
              </a:ext>
            </a:extLst>
          </p:cNvPr>
          <p:cNvSpPr>
            <a:spLocks/>
          </p:cNvSpPr>
          <p:nvPr/>
        </p:nvSpPr>
        <p:spPr bwMode="auto">
          <a:xfrm>
            <a:off x="1358900" y="3403600"/>
            <a:ext cx="207963" cy="220663"/>
          </a:xfrm>
          <a:custGeom>
            <a:avLst/>
            <a:gdLst>
              <a:gd name="T0" fmla="*/ 67 w 131"/>
              <a:gd name="T1" fmla="*/ 0 h 139"/>
              <a:gd name="T2" fmla="*/ 0 w 131"/>
              <a:gd name="T3" fmla="*/ 139 h 139"/>
              <a:gd name="T4" fmla="*/ 131 w 131"/>
              <a:gd name="T5" fmla="*/ 139 h 139"/>
              <a:gd name="T6" fmla="*/ 67 w 131"/>
              <a:gd name="T7" fmla="*/ 0 h 139"/>
              <a:gd name="T8" fmla="*/ 0 60000 65536"/>
              <a:gd name="T9" fmla="*/ 0 60000 65536"/>
              <a:gd name="T10" fmla="*/ 0 60000 65536"/>
              <a:gd name="T11" fmla="*/ 0 60000 65536"/>
              <a:gd name="T12" fmla="*/ 0 w 131"/>
              <a:gd name="T13" fmla="*/ 0 h 139"/>
              <a:gd name="T14" fmla="*/ 131 w 131"/>
              <a:gd name="T15" fmla="*/ 139 h 1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1" h="139">
                <a:moveTo>
                  <a:pt x="67" y="0"/>
                </a:moveTo>
                <a:lnTo>
                  <a:pt x="0" y="139"/>
                </a:lnTo>
                <a:lnTo>
                  <a:pt x="131" y="139"/>
                </a:lnTo>
                <a:lnTo>
                  <a:pt x="67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30" name="Freeform 40">
            <a:extLst>
              <a:ext uri="{FF2B5EF4-FFF2-40B4-BE49-F238E27FC236}">
                <a16:creationId xmlns:a16="http://schemas.microsoft.com/office/drawing/2014/main" id="{9A066F9C-CB2B-46D3-803F-9F01CCE5223D}"/>
              </a:ext>
            </a:extLst>
          </p:cNvPr>
          <p:cNvSpPr>
            <a:spLocks/>
          </p:cNvSpPr>
          <p:nvPr/>
        </p:nvSpPr>
        <p:spPr bwMode="auto">
          <a:xfrm>
            <a:off x="693738" y="4325938"/>
            <a:ext cx="212725" cy="220662"/>
          </a:xfrm>
          <a:custGeom>
            <a:avLst/>
            <a:gdLst>
              <a:gd name="T0" fmla="*/ 67 w 134"/>
              <a:gd name="T1" fmla="*/ 0 h 139"/>
              <a:gd name="T2" fmla="*/ 0 w 134"/>
              <a:gd name="T3" fmla="*/ 139 h 139"/>
              <a:gd name="T4" fmla="*/ 134 w 134"/>
              <a:gd name="T5" fmla="*/ 139 h 139"/>
              <a:gd name="T6" fmla="*/ 67 w 134"/>
              <a:gd name="T7" fmla="*/ 0 h 139"/>
              <a:gd name="T8" fmla="*/ 0 60000 65536"/>
              <a:gd name="T9" fmla="*/ 0 60000 65536"/>
              <a:gd name="T10" fmla="*/ 0 60000 65536"/>
              <a:gd name="T11" fmla="*/ 0 60000 65536"/>
              <a:gd name="T12" fmla="*/ 0 w 134"/>
              <a:gd name="T13" fmla="*/ 0 h 139"/>
              <a:gd name="T14" fmla="*/ 134 w 134"/>
              <a:gd name="T15" fmla="*/ 139 h 1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" h="139">
                <a:moveTo>
                  <a:pt x="67" y="0"/>
                </a:moveTo>
                <a:lnTo>
                  <a:pt x="0" y="139"/>
                </a:lnTo>
                <a:lnTo>
                  <a:pt x="134" y="139"/>
                </a:lnTo>
                <a:lnTo>
                  <a:pt x="67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31" name="Freeform 41">
            <a:extLst>
              <a:ext uri="{FF2B5EF4-FFF2-40B4-BE49-F238E27FC236}">
                <a16:creationId xmlns:a16="http://schemas.microsoft.com/office/drawing/2014/main" id="{4F108773-58D6-4547-BC32-FFBC2EDF0F1B}"/>
              </a:ext>
            </a:extLst>
          </p:cNvPr>
          <p:cNvSpPr>
            <a:spLocks/>
          </p:cNvSpPr>
          <p:nvPr/>
        </p:nvSpPr>
        <p:spPr bwMode="auto">
          <a:xfrm>
            <a:off x="1457325" y="4041775"/>
            <a:ext cx="207963" cy="220663"/>
          </a:xfrm>
          <a:custGeom>
            <a:avLst/>
            <a:gdLst>
              <a:gd name="T0" fmla="*/ 67 w 131"/>
              <a:gd name="T1" fmla="*/ 0 h 139"/>
              <a:gd name="T2" fmla="*/ 0 w 131"/>
              <a:gd name="T3" fmla="*/ 139 h 139"/>
              <a:gd name="T4" fmla="*/ 131 w 131"/>
              <a:gd name="T5" fmla="*/ 139 h 139"/>
              <a:gd name="T6" fmla="*/ 67 w 131"/>
              <a:gd name="T7" fmla="*/ 0 h 139"/>
              <a:gd name="T8" fmla="*/ 0 60000 65536"/>
              <a:gd name="T9" fmla="*/ 0 60000 65536"/>
              <a:gd name="T10" fmla="*/ 0 60000 65536"/>
              <a:gd name="T11" fmla="*/ 0 60000 65536"/>
              <a:gd name="T12" fmla="*/ 0 w 131"/>
              <a:gd name="T13" fmla="*/ 0 h 139"/>
              <a:gd name="T14" fmla="*/ 131 w 131"/>
              <a:gd name="T15" fmla="*/ 139 h 1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1" h="139">
                <a:moveTo>
                  <a:pt x="67" y="0"/>
                </a:moveTo>
                <a:lnTo>
                  <a:pt x="0" y="139"/>
                </a:lnTo>
                <a:lnTo>
                  <a:pt x="131" y="139"/>
                </a:lnTo>
                <a:lnTo>
                  <a:pt x="67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32" name="Freeform 42">
            <a:extLst>
              <a:ext uri="{FF2B5EF4-FFF2-40B4-BE49-F238E27FC236}">
                <a16:creationId xmlns:a16="http://schemas.microsoft.com/office/drawing/2014/main" id="{4942459F-A388-4DD9-AE15-97D7B5FD1189}"/>
              </a:ext>
            </a:extLst>
          </p:cNvPr>
          <p:cNvSpPr>
            <a:spLocks/>
          </p:cNvSpPr>
          <p:nvPr/>
        </p:nvSpPr>
        <p:spPr bwMode="auto">
          <a:xfrm>
            <a:off x="1247775" y="3797300"/>
            <a:ext cx="260350" cy="196850"/>
          </a:xfrm>
          <a:custGeom>
            <a:avLst/>
            <a:gdLst>
              <a:gd name="T0" fmla="*/ 82 w 164"/>
              <a:gd name="T1" fmla="*/ 0 h 124"/>
              <a:gd name="T2" fmla="*/ 0 w 164"/>
              <a:gd name="T3" fmla="*/ 62 h 124"/>
              <a:gd name="T4" fmla="*/ 82 w 164"/>
              <a:gd name="T5" fmla="*/ 124 h 124"/>
              <a:gd name="T6" fmla="*/ 164 w 164"/>
              <a:gd name="T7" fmla="*/ 62 h 124"/>
              <a:gd name="T8" fmla="*/ 82 w 164"/>
              <a:gd name="T9" fmla="*/ 0 h 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124"/>
              <a:gd name="T17" fmla="*/ 164 w 164"/>
              <a:gd name="T18" fmla="*/ 124 h 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124">
                <a:moveTo>
                  <a:pt x="82" y="0"/>
                </a:moveTo>
                <a:lnTo>
                  <a:pt x="0" y="62"/>
                </a:lnTo>
                <a:lnTo>
                  <a:pt x="82" y="124"/>
                </a:lnTo>
                <a:lnTo>
                  <a:pt x="164" y="62"/>
                </a:lnTo>
                <a:lnTo>
                  <a:pt x="82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33" name="Freeform 43">
            <a:extLst>
              <a:ext uri="{FF2B5EF4-FFF2-40B4-BE49-F238E27FC236}">
                <a16:creationId xmlns:a16="http://schemas.microsoft.com/office/drawing/2014/main" id="{909CA15D-288C-4F85-A9FF-99BF88A8A1D8}"/>
              </a:ext>
            </a:extLst>
          </p:cNvPr>
          <p:cNvSpPr>
            <a:spLocks/>
          </p:cNvSpPr>
          <p:nvPr/>
        </p:nvSpPr>
        <p:spPr bwMode="auto">
          <a:xfrm>
            <a:off x="1016000" y="3363913"/>
            <a:ext cx="255588" cy="196850"/>
          </a:xfrm>
          <a:custGeom>
            <a:avLst/>
            <a:gdLst>
              <a:gd name="T0" fmla="*/ 79 w 161"/>
              <a:gd name="T1" fmla="*/ 0 h 124"/>
              <a:gd name="T2" fmla="*/ 0 w 161"/>
              <a:gd name="T3" fmla="*/ 62 h 124"/>
              <a:gd name="T4" fmla="*/ 79 w 161"/>
              <a:gd name="T5" fmla="*/ 124 h 124"/>
              <a:gd name="T6" fmla="*/ 161 w 161"/>
              <a:gd name="T7" fmla="*/ 62 h 124"/>
              <a:gd name="T8" fmla="*/ 79 w 161"/>
              <a:gd name="T9" fmla="*/ 0 h 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"/>
              <a:gd name="T16" fmla="*/ 0 h 124"/>
              <a:gd name="T17" fmla="*/ 161 w 161"/>
              <a:gd name="T18" fmla="*/ 124 h 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" h="124">
                <a:moveTo>
                  <a:pt x="79" y="0"/>
                </a:moveTo>
                <a:lnTo>
                  <a:pt x="0" y="62"/>
                </a:lnTo>
                <a:lnTo>
                  <a:pt x="79" y="124"/>
                </a:lnTo>
                <a:lnTo>
                  <a:pt x="161" y="62"/>
                </a:lnTo>
                <a:lnTo>
                  <a:pt x="79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34" name="Freeform 44">
            <a:extLst>
              <a:ext uri="{FF2B5EF4-FFF2-40B4-BE49-F238E27FC236}">
                <a16:creationId xmlns:a16="http://schemas.microsoft.com/office/drawing/2014/main" id="{E803A1AE-EDFB-4D4C-8181-5874C5F33C7F}"/>
              </a:ext>
            </a:extLst>
          </p:cNvPr>
          <p:cNvSpPr>
            <a:spLocks/>
          </p:cNvSpPr>
          <p:nvPr/>
        </p:nvSpPr>
        <p:spPr bwMode="auto">
          <a:xfrm>
            <a:off x="622300" y="5148263"/>
            <a:ext cx="255588" cy="196850"/>
          </a:xfrm>
          <a:custGeom>
            <a:avLst/>
            <a:gdLst>
              <a:gd name="T0" fmla="*/ 80 w 161"/>
              <a:gd name="T1" fmla="*/ 0 h 124"/>
              <a:gd name="T2" fmla="*/ 0 w 161"/>
              <a:gd name="T3" fmla="*/ 62 h 124"/>
              <a:gd name="T4" fmla="*/ 80 w 161"/>
              <a:gd name="T5" fmla="*/ 124 h 124"/>
              <a:gd name="T6" fmla="*/ 161 w 161"/>
              <a:gd name="T7" fmla="*/ 62 h 124"/>
              <a:gd name="T8" fmla="*/ 80 w 161"/>
              <a:gd name="T9" fmla="*/ 0 h 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"/>
              <a:gd name="T16" fmla="*/ 0 h 124"/>
              <a:gd name="T17" fmla="*/ 161 w 161"/>
              <a:gd name="T18" fmla="*/ 124 h 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" h="124">
                <a:moveTo>
                  <a:pt x="80" y="0"/>
                </a:moveTo>
                <a:lnTo>
                  <a:pt x="0" y="62"/>
                </a:lnTo>
                <a:lnTo>
                  <a:pt x="80" y="124"/>
                </a:lnTo>
                <a:lnTo>
                  <a:pt x="161" y="62"/>
                </a:lnTo>
                <a:lnTo>
                  <a:pt x="80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35" name="Freeform 45">
            <a:extLst>
              <a:ext uri="{FF2B5EF4-FFF2-40B4-BE49-F238E27FC236}">
                <a16:creationId xmlns:a16="http://schemas.microsoft.com/office/drawing/2014/main" id="{412121A2-11F1-4081-80E8-307F90017694}"/>
              </a:ext>
            </a:extLst>
          </p:cNvPr>
          <p:cNvSpPr>
            <a:spLocks/>
          </p:cNvSpPr>
          <p:nvPr/>
        </p:nvSpPr>
        <p:spPr bwMode="auto">
          <a:xfrm>
            <a:off x="1409700" y="4991100"/>
            <a:ext cx="255588" cy="196850"/>
          </a:xfrm>
          <a:custGeom>
            <a:avLst/>
            <a:gdLst>
              <a:gd name="T0" fmla="*/ 79 w 161"/>
              <a:gd name="T1" fmla="*/ 0 h 124"/>
              <a:gd name="T2" fmla="*/ 0 w 161"/>
              <a:gd name="T3" fmla="*/ 62 h 124"/>
              <a:gd name="T4" fmla="*/ 79 w 161"/>
              <a:gd name="T5" fmla="*/ 124 h 124"/>
              <a:gd name="T6" fmla="*/ 161 w 161"/>
              <a:gd name="T7" fmla="*/ 62 h 124"/>
              <a:gd name="T8" fmla="*/ 79 w 161"/>
              <a:gd name="T9" fmla="*/ 0 h 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"/>
              <a:gd name="T16" fmla="*/ 0 h 124"/>
              <a:gd name="T17" fmla="*/ 161 w 161"/>
              <a:gd name="T18" fmla="*/ 124 h 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" h="124">
                <a:moveTo>
                  <a:pt x="79" y="0"/>
                </a:moveTo>
                <a:lnTo>
                  <a:pt x="0" y="62"/>
                </a:lnTo>
                <a:lnTo>
                  <a:pt x="79" y="124"/>
                </a:lnTo>
                <a:lnTo>
                  <a:pt x="161" y="62"/>
                </a:lnTo>
                <a:lnTo>
                  <a:pt x="79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0398" name="Rectangle 46">
            <a:extLst>
              <a:ext uri="{FF2B5EF4-FFF2-40B4-BE49-F238E27FC236}">
                <a16:creationId xmlns:a16="http://schemas.microsoft.com/office/drawing/2014/main" id="{DD5F98E8-2E6B-444D-B8AF-0841D2766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19200"/>
            <a:ext cx="89154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obsahující citlivý prvek biologického původu, který je buď součástí nebo v těsném kontaktu s fyzikálně-chemickým převodníkem. Poskytuje průběžný elektronický signál, který je přímo úměrný koncentraci jedné nebo několika (skupiny) chemických látek ve vzorku 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64FEEA-8F38-4645-8589-1EA9A7594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95"/>
    </mc:Choice>
    <mc:Fallback>
      <p:transition spd="slow" advTm="9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3961C3CC-1A8F-400C-820D-25BE5DBA4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4927600" cy="787400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Biorekogniční složka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000B0788-0BAC-4938-88FB-F3621BDBA8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8077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400"/>
              <a:t>	rozpoznává stanovovanou látku, kterou buď: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40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/>
              <a:t>specificky přeměňuje = </a:t>
            </a:r>
            <a:r>
              <a:rPr lang="cs-CZ" sz="2400" u="sng">
                <a:solidFill>
                  <a:schemeClr val="bg1"/>
                </a:solidFill>
              </a:rPr>
              <a:t>biokatalytická reakce</a:t>
            </a:r>
            <a:r>
              <a:rPr lang="cs-CZ" sz="2400"/>
              <a:t>:</a:t>
            </a:r>
            <a:br>
              <a:rPr lang="cs-CZ" sz="2400"/>
            </a:br>
            <a:r>
              <a:rPr lang="cs-CZ" sz="2400"/>
              <a:t>enzym, organela, buňka, tkáň, orgán, organismus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40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/>
              <a:t>nebo specificky váže = </a:t>
            </a:r>
            <a:r>
              <a:rPr lang="cs-CZ" sz="2400" u="sng">
                <a:solidFill>
                  <a:schemeClr val="bg1"/>
                </a:solidFill>
              </a:rPr>
              <a:t>bioafinitní reakce</a:t>
            </a:r>
            <a:r>
              <a:rPr lang="cs-CZ" sz="2400"/>
              <a:t>:</a:t>
            </a:r>
            <a:br>
              <a:rPr lang="cs-CZ" sz="2400"/>
            </a:br>
            <a:r>
              <a:rPr lang="cs-CZ" sz="2400"/>
              <a:t>vazba protilátek s antigeny (hapteny)</a:t>
            </a:r>
            <a:br>
              <a:rPr lang="cs-CZ" sz="2400"/>
            </a:br>
            <a:r>
              <a:rPr lang="cs-CZ" sz="2400"/>
              <a:t>hybridizace nukleových kyselin</a:t>
            </a:r>
            <a:br>
              <a:rPr lang="cs-CZ" sz="2400"/>
            </a:br>
            <a:r>
              <a:rPr lang="cs-CZ" sz="2400"/>
              <a:t>vazba ligandů na receptory</a:t>
            </a:r>
            <a:br>
              <a:rPr lang="cs-CZ" sz="2400"/>
            </a:br>
            <a:r>
              <a:rPr lang="cs-CZ" sz="2400"/>
              <a:t>interakce sacharidů s lektiny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74F7AB-AD01-4E01-BAB8-6500E5275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16"/>
    </mc:Choice>
    <mc:Fallback>
      <p:transition spd="slow" advTm="81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9A2602CD-80DF-48AB-B37C-901845342A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038975" cy="835025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Fyzikálně-chemický převodník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C2C5E6D7-9E7E-4275-846E-664BDDD02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3700" y="1333500"/>
            <a:ext cx="8434388" cy="5143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/>
              <a:t>	převádí biorekogn</a:t>
            </a:r>
            <a:r>
              <a:rPr lang="en-US"/>
              <a:t>i</a:t>
            </a:r>
            <a:r>
              <a:rPr lang="cs-CZ"/>
              <a:t>ční reakci na signál vhodný pro další zpracování, lze je rozdělit do následujících skupin:</a:t>
            </a:r>
            <a:br>
              <a:rPr lang="cs-CZ"/>
            </a:br>
            <a:endParaRPr lang="cs-CZ"/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elektrochemické (potenciometrie, amperometrie, konduktometrie, voltametrie)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optické (fotometrie, fluorimetrie, luminometrie, </a:t>
            </a:r>
            <a:r>
              <a:rPr lang="cs-CZ" u="sng"/>
              <a:t>nelineární optika</a:t>
            </a:r>
            <a:r>
              <a:rPr lang="cs-CZ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u="sng"/>
              <a:t>piezoelektrické</a:t>
            </a:r>
            <a:r>
              <a:rPr lang="cs-CZ"/>
              <a:t> a akustické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elektromagnetické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kalorimetrické</a:t>
            </a:r>
            <a:endParaRPr lang="en-US"/>
          </a:p>
          <a:p>
            <a:pPr eaLnBrk="1" hangingPunct="1">
              <a:lnSpc>
                <a:spcPct val="90000"/>
              </a:lnSpc>
              <a:defRPr/>
            </a:pPr>
            <a:r>
              <a:rPr lang="en-US"/>
              <a:t>nanomechanick</a:t>
            </a:r>
            <a:r>
              <a:rPr lang="cs-CZ"/>
              <a:t>é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B9D8A9-B314-4E6B-B3B0-373B52B93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80"/>
    </mc:Choice>
    <mc:Fallback>
      <p:transition spd="slow" advTm="13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647BAF25-DF81-4BA1-A250-189ABB814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196850"/>
            <a:ext cx="5265737" cy="457200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Historická východiska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3E8550A8-E2B3-4BD8-9535-ADF1EB1AF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počátek 20. století: formulace koncepce redoxního potenciálu a první měření pH.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1922: Heyrovského objev polarografie - zlom na poli elektrochemie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1935: pokusy měřit koncentrace kyslíku v biologických tekutinách pomocí rtuťové kapkové elektrody (Müller a Bamberger)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1938: měření spotřeby kyslíku živými organismy - sinice, kvasinky a krevní buňky, Petering a Daniels); tyto pokusy vyžadovaly práci se rtutí a poměrně komplikovanou polarografickou aparaturu.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40. léta: využití katodické redukce kyslíku na ušlechtilých kovech (Au, Pt); holé elektrody však v biologickém materiálu postupně ztrácely citlivost.</a:t>
            </a:r>
          </a:p>
        </p:txBody>
      </p:sp>
      <p:pic>
        <p:nvPicPr>
          <p:cNvPr id="7172" name="Picture 5" descr="heyrovsky_polarograph3">
            <a:extLst>
              <a:ext uri="{FF2B5EF4-FFF2-40B4-BE49-F238E27FC236}">
                <a16:creationId xmlns:a16="http://schemas.microsoft.com/office/drawing/2014/main" id="{5B9E1513-ECE1-401C-938A-38C219990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3979863"/>
            <a:ext cx="3433762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heyrovsky203">
            <a:extLst>
              <a:ext uri="{FF2B5EF4-FFF2-40B4-BE49-F238E27FC236}">
                <a16:creationId xmlns:a16="http://schemas.microsoft.com/office/drawing/2014/main" id="{8658C3F6-CA12-4507-B08B-E796FF453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4311650"/>
            <a:ext cx="2049462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EEFE83-8F26-4712-95AB-69B9A3F20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16"/>
    </mc:Choice>
    <mc:Fallback>
      <p:transition spd="slow" advTm="125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FA79F4D3-531B-4020-A444-69FBDCCEE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7975"/>
            <a:ext cx="7843838" cy="582613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Spolehlivé měření koncentrace O</a:t>
            </a:r>
            <a:r>
              <a:rPr lang="cs-CZ" b="1" baseline="-25000"/>
              <a:t>2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66602A89-73CF-4260-A270-05085EDEB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6350" y="1066800"/>
            <a:ext cx="47244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1956: revoluční změnu provedl Clark: předřadil elektrodovému systému </a:t>
            </a:r>
            <a:r>
              <a:rPr lang="cs-CZ" sz="2000" b="0"/>
              <a:t>membránu propustnou pro plyny</a:t>
            </a:r>
            <a:r>
              <a:rPr lang="cs-CZ" sz="2000"/>
              <a:t>, a tak elektrody (pracovní Au nebo Pt katoda zatavená ve skle a Ag/AgCl referentní) fyzikálně izoloval od měřeného</a:t>
            </a:r>
            <a:br>
              <a:rPr lang="cs-CZ" sz="2000"/>
            </a:br>
            <a:r>
              <a:rPr lang="cs-CZ" sz="2000"/>
              <a:t> prostředí.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F539F437-3FBE-458F-B60C-CE1B8CAF1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58140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145D168A-93AF-43F2-8EF6-031AC0E9A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027613"/>
            <a:ext cx="38528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chemeClr val="bg1"/>
                </a:solidFill>
                <a:latin typeface="Arial" panose="020B0604020202020204" pitchFamily="34" charset="0"/>
              </a:rPr>
              <a:t>Leland C. Clark, Jr.</a:t>
            </a:r>
          </a:p>
          <a:p>
            <a:pPr eaLnBrk="1" hangingPunct="1"/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s první enzymovou elektrodou</a:t>
            </a:r>
          </a:p>
        </p:txBody>
      </p:sp>
      <p:pic>
        <p:nvPicPr>
          <p:cNvPr id="8198" name="Picture 6" descr="clark_leland_electrode">
            <a:extLst>
              <a:ext uri="{FF2B5EF4-FFF2-40B4-BE49-F238E27FC236}">
                <a16:creationId xmlns:a16="http://schemas.microsoft.com/office/drawing/2014/main" id="{742E240B-94CB-406B-8664-5571AF9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2794000"/>
            <a:ext cx="1704975" cy="38100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473C81-E1DC-4926-B1A1-C053B62FA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25"/>
    </mc:Choice>
    <mc:Fallback>
      <p:transition spd="slow" advTm="13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EE4A3F47-E9DD-48ED-9B2F-ACF98CA68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763000" cy="6248400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 dirty="0"/>
              <a:t>1962: na symposiu New York Academy of Sciences  Clark popsal jak „</a:t>
            </a:r>
            <a:r>
              <a:rPr lang="cs-CZ" sz="2800" dirty="0">
                <a:solidFill>
                  <a:srgbClr val="0000FF"/>
                </a:solidFill>
              </a:rPr>
              <a:t>udělat elektrochemické sensory (pH, polarografické, potenciometrické nebo konduktometricé) inteligentnějšími přidáním enzymových převodníků uzavřených jako sendvič v membránách</a:t>
            </a:r>
            <a:r>
              <a:rPr lang="cs-CZ" sz="2000" dirty="0"/>
              <a:t>“</a:t>
            </a:r>
          </a:p>
          <a:p>
            <a:pPr eaLnBrk="1" hangingPunct="1"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sz="2000" dirty="0"/>
              <a:t>tento koncept ilustroval experimentem s glukosa oxidasou zachycenou na povrchu kyslíkové elektrody pomocí dialyzační membrány - měřený pokles koncentrace kyslíku byl úměrný koncentraci glukózy</a:t>
            </a:r>
          </a:p>
          <a:p>
            <a:pPr eaLnBrk="1" hangingPunct="1"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sz="2000" dirty="0"/>
              <a:t>Clark s Lyonsem v publikaci  poprvé uvedli termín enzymová elektroda (často nesprávně připisovaný Updikovi a Hicksovi, kteří propracovali experimentální detaily potřebné k získání funkční enzymové elektrody pro glukosu)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C681B5-EEDF-429E-88FB-A42EDF731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836"/>
    </mc:Choice>
    <mc:Fallback>
      <p:transition spd="slow" advTm="137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dré diagonály">
  <a:themeElements>
    <a:clrScheme name="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0099FF"/>
      </a:accent1>
      <a:accent2>
        <a:srgbClr val="FF33CC"/>
      </a:accent2>
      <a:accent3>
        <a:srgbClr val="AAAAE2"/>
      </a:accent3>
      <a:accent4>
        <a:srgbClr val="DADADA"/>
      </a:accent4>
      <a:accent5>
        <a:srgbClr val="AACAFF"/>
      </a:accent5>
      <a:accent6>
        <a:srgbClr val="E72DB9"/>
      </a:accent6>
      <a:hlink>
        <a:srgbClr val="FF4568"/>
      </a:hlink>
      <a:folHlink>
        <a:srgbClr val="CCECFF"/>
      </a:folHlink>
    </a:clrScheme>
    <a:fontScheme name="Modré diagonál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ré diagonály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ré diagonály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ré diagonály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ré diagonály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Designs\Modré diagonály.pot</Template>
  <TotalTime>937</TotalTime>
  <Words>2447</Words>
  <Application>Microsoft Office PowerPoint</Application>
  <PresentationFormat>On-screen Show (4:3)</PresentationFormat>
  <Paragraphs>149</Paragraphs>
  <Slides>22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Times New Roman</vt:lpstr>
      <vt:lpstr>Arial</vt:lpstr>
      <vt:lpstr>Arial Black</vt:lpstr>
      <vt:lpstr>Wingdings</vt:lpstr>
      <vt:lpstr>Symbol</vt:lpstr>
      <vt:lpstr>Modré diagonály</vt:lpstr>
      <vt:lpstr>Biosensory</vt:lpstr>
      <vt:lpstr>BIOSENSORY</vt:lpstr>
      <vt:lpstr>Sylabus</vt:lpstr>
      <vt:lpstr>Biosensor je analytický přístroj</vt:lpstr>
      <vt:lpstr>Biorekogniční složka</vt:lpstr>
      <vt:lpstr>Fyzikálně-chemický převodník</vt:lpstr>
      <vt:lpstr>Historická východiska</vt:lpstr>
      <vt:lpstr>Spolehlivé měření koncentrace O2</vt:lpstr>
      <vt:lpstr>PowerPoint Presentation</vt:lpstr>
      <vt:lpstr>PowerPoint Presentation</vt:lpstr>
      <vt:lpstr>Biosensor pro glukosu</vt:lpstr>
      <vt:lpstr>Glucometry nyní</vt:lpstr>
      <vt:lpstr>Biosensory v Brně</vt:lpstr>
      <vt:lpstr>Biosensory v Brně</vt:lpstr>
      <vt:lpstr>První setkání ...</vt:lpstr>
      <vt:lpstr>Časopisy o biosensorech</vt:lpstr>
      <vt:lpstr>Knihy o biosensorech</vt:lpstr>
      <vt:lpstr>Základní pojmy</vt:lpstr>
      <vt:lpstr>PowerPoint Presentation</vt:lpstr>
      <vt:lpstr>PowerPoint Presentation</vt:lpstr>
      <vt:lpstr>Podmínky měření s biosensory</vt:lpstr>
      <vt:lpstr>Podmínky měření s biosensory</vt:lpstr>
    </vt:vector>
  </TitlesOfParts>
  <Company>Biochemie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Kinetic analysis with biosensors</dc:title>
  <dc:creator>Petr Skládal</dc:creator>
  <cp:lastModifiedBy>Petr Skládal</cp:lastModifiedBy>
  <cp:revision>102</cp:revision>
  <dcterms:created xsi:type="dcterms:W3CDTF">1998-11-18T16:57:34Z</dcterms:created>
  <dcterms:modified xsi:type="dcterms:W3CDTF">2020-10-04T16:42:22Z</dcterms:modified>
</cp:coreProperties>
</file>