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3" r:id="rId3"/>
    <p:sldId id="1197" r:id="rId4"/>
    <p:sldId id="1194" r:id="rId5"/>
    <p:sldId id="1195" r:id="rId6"/>
    <p:sldId id="1096" r:id="rId7"/>
    <p:sldId id="385" r:id="rId8"/>
    <p:sldId id="389" r:id="rId9"/>
    <p:sldId id="1165" r:id="rId10"/>
    <p:sldId id="1163" r:id="rId11"/>
    <p:sldId id="1164" r:id="rId12"/>
    <p:sldId id="1162" r:id="rId13"/>
    <p:sldId id="1196" r:id="rId14"/>
    <p:sldId id="1199" r:id="rId15"/>
    <p:sldId id="1198" r:id="rId16"/>
    <p:sldId id="1166" r:id="rId17"/>
    <p:sldId id="388" r:id="rId18"/>
    <p:sldId id="1111" r:id="rId19"/>
    <p:sldId id="1183" r:id="rId20"/>
    <p:sldId id="1184" r:id="rId21"/>
    <p:sldId id="1185" r:id="rId22"/>
    <p:sldId id="1186" r:id="rId23"/>
    <p:sldId id="1168" r:id="rId24"/>
    <p:sldId id="1169" r:id="rId25"/>
    <p:sldId id="1170" r:id="rId26"/>
    <p:sldId id="1171" r:id="rId27"/>
    <p:sldId id="1173" r:id="rId28"/>
    <p:sldId id="1174" r:id="rId29"/>
    <p:sldId id="1172" r:id="rId30"/>
    <p:sldId id="1175" r:id="rId31"/>
    <p:sldId id="1176" r:id="rId32"/>
    <p:sldId id="1177" r:id="rId33"/>
    <p:sldId id="1178" r:id="rId34"/>
    <p:sldId id="1180" r:id="rId35"/>
    <p:sldId id="1181" r:id="rId36"/>
    <p:sldId id="1179" r:id="rId37"/>
    <p:sldId id="1182" r:id="rId38"/>
    <p:sldId id="1161" r:id="rId39"/>
    <p:sldId id="1187" r:id="rId40"/>
    <p:sldId id="1188" r:id="rId41"/>
    <p:sldId id="1189" r:id="rId42"/>
    <p:sldId id="1190" r:id="rId43"/>
    <p:sldId id="1191" r:id="rId44"/>
    <p:sldId id="1192" r:id="rId45"/>
    <p:sldId id="1193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AF3F"/>
    <a:srgbClr val="9100DC"/>
    <a:srgbClr val="00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Zástupný symbol pro obrázek snímku 1">
            <a:extLst>
              <a:ext uri="{FF2B5EF4-FFF2-40B4-BE49-F238E27FC236}">
                <a16:creationId xmlns:a16="http://schemas.microsoft.com/office/drawing/2014/main" id="{D51A1BD4-7F8B-41AD-BCC8-FC56094720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299" name="Zástupný symbol pro poznámky 2">
            <a:extLst>
              <a:ext uri="{FF2B5EF4-FFF2-40B4-BE49-F238E27FC236}">
                <a16:creationId xmlns:a16="http://schemas.microsoft.com/office/drawing/2014/main" id="{0D0ACDFC-43E5-4234-892D-D2389524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67300" name="Zástupný symbol pro číslo snímku 3">
            <a:extLst>
              <a:ext uri="{FF2B5EF4-FFF2-40B4-BE49-F238E27FC236}">
                <a16:creationId xmlns:a16="http://schemas.microsoft.com/office/drawing/2014/main" id="{2604407D-295B-4845-AA32-7364C2584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225D27-2235-4545-AE14-F7F6DCA8F065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lnacht.com/cdrom.htm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76.png"/><Relationship Id="rId3" Type="http://schemas.openxmlformats.org/officeDocument/2006/relationships/image" Target="../media/image70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5.wmf"/><Relationship Id="rId2" Type="http://schemas.openxmlformats.org/officeDocument/2006/relationships/hyperlink" Target="http://upload.wikimedia.org/wikipedia/commons/b/b3/Latex_drippin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4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Polymerní materiály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1788002"/>
            <a:ext cx="11361600" cy="1963866"/>
          </a:xfrm>
        </p:spPr>
        <p:txBody>
          <a:bodyPr/>
          <a:lstStyle/>
          <a:p>
            <a:pPr algn="ctr"/>
            <a:r>
              <a:rPr lang="cs-CZ" sz="2800" dirty="0"/>
              <a:t>C9500 Užitá chemie</a:t>
            </a:r>
            <a:br>
              <a:rPr lang="cs-CZ" dirty="0"/>
            </a:br>
            <a:r>
              <a:rPr lang="cs-CZ" sz="1800" dirty="0"/>
              <a:t>7. lekce</a:t>
            </a:r>
            <a:br>
              <a:rPr lang="cs-CZ" dirty="0"/>
            </a:br>
            <a:r>
              <a:rPr lang="cs-CZ" dirty="0"/>
              <a:t>Polymerní materiály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0CF15C-30F8-4427-89F9-9E7A1B10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8000"/>
            <a:ext cx="9439275" cy="18954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0EA93B-6A37-4F43-92F6-25D4B5BA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607851"/>
            <a:ext cx="5770562" cy="35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E31B28-94CC-4DE5-9372-5F36EF6A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43324"/>
            <a:ext cx="11190466" cy="16922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B722C3-4B4C-4E5E-B842-CC77A4FB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398400"/>
            <a:ext cx="11169650" cy="25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LYMER INSTITUTE BRNO">
            <a:extLst>
              <a:ext uri="{FF2B5EF4-FFF2-40B4-BE49-F238E27FC236}">
                <a16:creationId xmlns:a16="http://schemas.microsoft.com/office/drawing/2014/main" id="{158DD3F2-6CB2-4DE9-9E16-2FA1903F7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51" y="588434"/>
            <a:ext cx="5624999" cy="37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DDD2EA-D777-4843-92A9-7588C219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0" y="274637"/>
            <a:ext cx="6774200" cy="4335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2457AC-1560-496A-A99C-2039EB88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0" y="5402263"/>
            <a:ext cx="7496175" cy="11811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0B7FD9D-4F72-4505-83CD-D8924C9D4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350500" y="4594107"/>
            <a:ext cx="79248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8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F0EBCA-EF9C-0728-5215-46D6D2FFA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2E4E35-75C0-9751-DD90-C6811CC18280}"/>
              </a:ext>
            </a:extLst>
          </p:cNvPr>
          <p:cNvSpPr txBox="1"/>
          <p:nvPr/>
        </p:nvSpPr>
        <p:spPr>
          <a:xfrm>
            <a:off x="190501" y="97340"/>
            <a:ext cx="318135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Polymerační způsoby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E813D2C-3F43-1A57-346A-2115DB0D7D37}"/>
              </a:ext>
            </a:extLst>
          </p:cNvPr>
          <p:cNvSpPr txBox="1"/>
          <p:nvPr/>
        </p:nvSpPr>
        <p:spPr>
          <a:xfrm>
            <a:off x="190501" y="719495"/>
            <a:ext cx="288607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Radikálová polymerace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74DA5FD-9275-50FC-03CC-84890AB4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719495"/>
            <a:ext cx="7477125" cy="8325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00B4651-F958-AD1F-E876-59C01888D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1577262"/>
            <a:ext cx="9248774" cy="32706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6E8CEBD-5FCC-23EA-6474-373865C2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5021836"/>
            <a:ext cx="7362824" cy="15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2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42082B-18C4-9F67-2600-82549A0DE3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3AEEA9F-A61D-10D9-DA42-98F7A05E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97026"/>
            <a:ext cx="9458325" cy="33496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F8A5D3C-935F-DC8B-3648-F6C7A7D18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" y="3706089"/>
            <a:ext cx="9053850" cy="27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BEFDE3-6C4A-0ACB-73EC-A8300A18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9D7534-7DDD-7942-DDC1-619D372C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358950"/>
            <a:ext cx="8919210" cy="22536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9DCF8C0-EF31-2B84-EFDC-56CC6602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" y="2982559"/>
            <a:ext cx="11866880" cy="303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9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4F9D18-6CA3-49BA-83A7-D00D305F4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888" y="431800"/>
            <a:ext cx="2632468" cy="16548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7D2280D-8F54-4B4D-9957-667A81FD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4" y="276224"/>
            <a:ext cx="8736712" cy="58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94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423567-EC41-4281-A5A2-1BCB3D48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750"/>
            <a:ext cx="5092700" cy="21932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3A1474-9DAE-4686-9958-A2BEEE1F4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31" y="3586708"/>
            <a:ext cx="6203469" cy="3119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A2088D-65E8-498E-9FCA-51883E623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307024"/>
            <a:ext cx="9299575" cy="32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7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>
            <a:extLst>
              <a:ext uri="{FF2B5EF4-FFF2-40B4-BE49-F238E27FC236}">
                <a16:creationId xmlns:a16="http://schemas.microsoft.com/office/drawing/2014/main" id="{12539127-F18A-4EA0-AFB3-D061F3754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513" y="214311"/>
            <a:ext cx="2043112" cy="511175"/>
          </a:xfrm>
          <a:solidFill>
            <a:srgbClr val="FFC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2000" dirty="0">
                <a:solidFill>
                  <a:schemeClr val="tx1"/>
                </a:solidFill>
              </a:rPr>
              <a:t>Dělení plastů</a:t>
            </a:r>
          </a:p>
        </p:txBody>
      </p:sp>
      <p:pic>
        <p:nvPicPr>
          <p:cNvPr id="568326" name="Picture 7" descr="209.jpg (16261 bytes)">
            <a:extLst>
              <a:ext uri="{FF2B5EF4-FFF2-40B4-BE49-F238E27FC236}">
                <a16:creationId xmlns:a16="http://schemas.microsoft.com/office/drawing/2014/main" id="{CF49412A-ED3B-4C58-A407-CB8A3653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49" y="2051052"/>
            <a:ext cx="2000250" cy="1500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327" name="Picture 5" descr="Bild zoomen!">
            <a:hlinkClick r:id="rId3"/>
            <a:extLst>
              <a:ext uri="{FF2B5EF4-FFF2-40B4-BE49-F238E27FC236}">
                <a16:creationId xmlns:a16="http://schemas.microsoft.com/office/drawing/2014/main" id="{4E48EDBF-7503-4419-8E6C-AA089A9D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4" y="214311"/>
            <a:ext cx="2035175" cy="1500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C52B476-309F-47EA-8935-714AA35D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66675"/>
            <a:ext cx="6810375" cy="6724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4727B3-7CDB-4278-BD47-60B48E8A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1015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8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E7BD33-B715-4C7F-BFC0-98F9FEC1B73C}"/>
              </a:ext>
            </a:extLst>
          </p:cNvPr>
          <p:cNvSpPr txBox="1"/>
          <p:nvPr/>
        </p:nvSpPr>
        <p:spPr>
          <a:xfrm>
            <a:off x="3228976" y="378000"/>
            <a:ext cx="8686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latin typeface="+mn-lt"/>
              </a:rPr>
              <a:t>Polymery jsou především organické látky, přírodního (např. kaučuk) nebo syntetického původu (mohou být i anorganického charakteru – např. silikony).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FBE820E-7381-43C8-B109-BD65A2269683}"/>
              </a:ext>
            </a:extLst>
          </p:cNvPr>
          <p:cNvSpPr txBox="1"/>
          <p:nvPr/>
        </p:nvSpPr>
        <p:spPr>
          <a:xfrm>
            <a:off x="276226" y="361028"/>
            <a:ext cx="284797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0192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latin typeface="+mn-lt"/>
              </a:rPr>
              <a:t>Polymerní látky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2360F1-BD74-4A5F-8BB1-D9EAE8B4C486}"/>
              </a:ext>
            </a:extLst>
          </p:cNvPr>
          <p:cNvSpPr txBox="1"/>
          <p:nvPr/>
        </p:nvSpPr>
        <p:spPr>
          <a:xfrm>
            <a:off x="276224" y="1104860"/>
            <a:ext cx="11664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latin typeface="+mn-lt"/>
              </a:rPr>
              <a:t>Polymer</a:t>
            </a:r>
            <a:r>
              <a:rPr lang="cs-CZ" sz="1800" dirty="0">
                <a:latin typeface="+mn-lt"/>
              </a:rPr>
              <a:t>-látka tvořená makromolekulami, ve kterých se opakují atomy nebo skupiny atomů (konstituční jednotky) navzájem spojených v tak velkém počtu, že existuje řada vlastností, které se znatelně nezmění přidáním nebo odstraněním jedné nebo několika konstitučních jednotek.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410B83-0572-4FE4-BD30-868FBDB64361}"/>
              </a:ext>
            </a:extLst>
          </p:cNvPr>
          <p:cNvSpPr txBox="1"/>
          <p:nvPr/>
        </p:nvSpPr>
        <p:spPr>
          <a:xfrm>
            <a:off x="276224" y="2210558"/>
            <a:ext cx="11639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latin typeface="+mn-lt"/>
              </a:rPr>
              <a:t>Monomer</a:t>
            </a:r>
            <a:r>
              <a:rPr lang="cs-CZ" sz="1800" dirty="0">
                <a:latin typeface="+mn-lt"/>
              </a:rPr>
              <a:t>-sloučenina tvořená molekulami, obsahujícími nejméně jednu dvojnou vazbu nebo dvě funkční skupiny, které vzájemnou reakcí vytvoří polymer, tj. molekula monomeru se přemění na konstituční jednotku polymeru. </a:t>
            </a:r>
            <a:r>
              <a:rPr lang="cs-CZ" sz="1800" b="1" dirty="0">
                <a:latin typeface="+mn-lt"/>
              </a:rPr>
              <a:t>Monomerní jednotka (</a:t>
            </a:r>
            <a:r>
              <a:rPr lang="cs-CZ" sz="1800" b="1" dirty="0" err="1">
                <a:latin typeface="+mn-lt"/>
              </a:rPr>
              <a:t>mer</a:t>
            </a:r>
            <a:r>
              <a:rPr lang="cs-CZ" sz="1800" b="1" dirty="0">
                <a:latin typeface="+mn-lt"/>
              </a:rPr>
              <a:t>) </a:t>
            </a:r>
            <a:r>
              <a:rPr lang="cs-CZ" sz="1800" dirty="0">
                <a:latin typeface="+mn-lt"/>
              </a:rPr>
              <a:t>–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největší konstituční jednotka vznikající v průběhu polymerizace z jediné molekuly monomeru.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CFAAEF8-A092-4C9C-B08A-5B2F76B09A65}"/>
              </a:ext>
            </a:extLst>
          </p:cNvPr>
          <p:cNvSpPr txBox="1"/>
          <p:nvPr/>
        </p:nvSpPr>
        <p:spPr>
          <a:xfrm>
            <a:off x="276225" y="3457052"/>
            <a:ext cx="7740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latin typeface="+mn-lt"/>
              </a:rPr>
              <a:t>Polymerizace (polymerace) </a:t>
            </a:r>
            <a:r>
              <a:rPr lang="cs-CZ" sz="1800" dirty="0">
                <a:latin typeface="+mn-lt"/>
              </a:rPr>
              <a:t>– proces, ve kterém se monomer nebo směs monomerů přeměňuje na polymer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14D392-83AB-421F-9B90-A3AEC10E2487}"/>
              </a:ext>
            </a:extLst>
          </p:cNvPr>
          <p:cNvSpPr txBox="1"/>
          <p:nvPr/>
        </p:nvSpPr>
        <p:spPr>
          <a:xfrm>
            <a:off x="287412" y="5206892"/>
            <a:ext cx="7740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Názvosloví polymerů: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Názvosloví založené na názvu suroviny (zdroje, monomeru), př. polyethylen, polystyren, polyvinylchlorid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Názvosloví založené na struktuře polymeru (IUPAC), př. </a:t>
            </a:r>
            <a:r>
              <a:rPr lang="cs-CZ" sz="1600" dirty="0" err="1">
                <a:latin typeface="+mn-lt"/>
              </a:rPr>
              <a:t>poly</a:t>
            </a:r>
            <a:r>
              <a:rPr lang="cs-CZ" sz="1600" dirty="0">
                <a:latin typeface="+mn-lt"/>
              </a:rPr>
              <a:t>(</a:t>
            </a:r>
            <a:r>
              <a:rPr lang="cs-CZ" sz="1600" dirty="0" err="1">
                <a:latin typeface="+mn-lt"/>
              </a:rPr>
              <a:t>methylen</a:t>
            </a:r>
            <a:r>
              <a:rPr lang="cs-CZ" sz="1600" dirty="0">
                <a:latin typeface="+mn-lt"/>
              </a:rPr>
              <a:t>), </a:t>
            </a:r>
            <a:r>
              <a:rPr lang="cs-CZ" sz="1600" dirty="0" err="1">
                <a:latin typeface="+mn-lt"/>
              </a:rPr>
              <a:t>poly</a:t>
            </a:r>
            <a:r>
              <a:rPr lang="cs-CZ" sz="1600" dirty="0">
                <a:latin typeface="+mn-lt"/>
              </a:rPr>
              <a:t>(1-fenylethylen), </a:t>
            </a:r>
            <a:r>
              <a:rPr lang="cs-CZ" sz="1600" dirty="0" err="1">
                <a:latin typeface="+mn-lt"/>
              </a:rPr>
              <a:t>poly</a:t>
            </a:r>
            <a:r>
              <a:rPr lang="cs-CZ" sz="1600" dirty="0">
                <a:latin typeface="+mn-lt"/>
              </a:rPr>
              <a:t>(1-chlor-ethylene) 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75114FE-3349-4A47-A99A-4161020C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306110"/>
            <a:ext cx="3344697" cy="33186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3ADB724-657F-49FA-B6FE-C0D8A004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303" y="3843200"/>
            <a:ext cx="3481072" cy="13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25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407BD7-E4CC-4C71-A9FD-B29A8545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0"/>
            <a:ext cx="999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8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6A0439-632B-4C99-8D28-B4D2341D0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506927-096E-4287-A2B9-D2BDFC1E9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ADF446-E666-42C0-B457-773A369B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14300"/>
            <a:ext cx="10351554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DB5EA9-EE3B-4B1A-8716-90364B64A9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97D317-5115-405F-82B5-094D52B79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AB8208-E5B0-4D84-8339-1C822411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6" y="378000"/>
            <a:ext cx="9582523" cy="57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7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781424-7B8A-4711-917E-EFBE42BB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00" y="142700"/>
            <a:ext cx="105060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6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F642AF-74ED-4B3C-9B34-C293CACC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4" y="0"/>
            <a:ext cx="1110172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95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D5B386-4387-4913-AD91-B136BDC8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10204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28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A1931EA-68ED-41FC-A624-293F5B4E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47625"/>
            <a:ext cx="110826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98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0C827F-5352-4747-9F4D-1B6D9C03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37" y="563562"/>
            <a:ext cx="101441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2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8959FE-C98A-4460-9F7E-AB508046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33337"/>
            <a:ext cx="11039813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66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F340CD-943C-4CD1-BA59-EE9221E4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0"/>
            <a:ext cx="10044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C078A6-893D-C1BF-7F8D-42341D666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6E4BD4-876B-E8D5-8019-D552D999C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342" y="778050"/>
            <a:ext cx="7636607" cy="4194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33AFC6A-4287-B8D4-1BBD-049A9244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1" y="778050"/>
            <a:ext cx="3268097" cy="57976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5592B6-5F8B-76B0-E8F4-E7D72396B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975" y="5321146"/>
            <a:ext cx="3058583" cy="12545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C5FE4CE-74ED-4648-17F2-000D3CCB9107}"/>
              </a:ext>
            </a:extLst>
          </p:cNvPr>
          <p:cNvSpPr txBox="1"/>
          <p:nvPr/>
        </p:nvSpPr>
        <p:spPr>
          <a:xfrm>
            <a:off x="421975" y="236950"/>
            <a:ext cx="5648625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>
                <a:latin typeface="+mn-lt"/>
              </a:rPr>
              <a:t>Historické mezníky vývoje plastických hmot</a:t>
            </a:r>
          </a:p>
        </p:txBody>
      </p:sp>
    </p:spTree>
    <p:extLst>
      <p:ext uri="{BB962C8B-B14F-4D97-AF65-F5344CB8AC3E}">
        <p14:creationId xmlns:p14="http://schemas.microsoft.com/office/powerpoint/2010/main" val="1620001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AE48E6-08E3-47E3-B5E4-5CF081B3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10473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45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AFF849-4915-4A64-B945-0163445F2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10412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178C86-44BC-42B1-B684-EC3FCF2E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59" y="0"/>
            <a:ext cx="1045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1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5E1109-8597-4BBE-A2B4-D745119D2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0" y="0"/>
            <a:ext cx="10544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1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4F079A-FD93-4061-B269-BB8BB14C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79" y="0"/>
            <a:ext cx="10477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2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ACB925-C256-4A66-8F3E-4F4833FF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17" y="0"/>
            <a:ext cx="10538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1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846905-514F-4098-895D-D21846A8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10183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36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ADD54A-622A-4C31-B366-8C20014E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15" y="0"/>
            <a:ext cx="10681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30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3">
            <a:extLst>
              <a:ext uri="{FF2B5EF4-FFF2-40B4-BE49-F238E27FC236}">
                <a16:creationId xmlns:a16="http://schemas.microsoft.com/office/drawing/2014/main" id="{3C6D968C-98D2-4F78-81C5-4EB8982AE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5532" y="214313"/>
            <a:ext cx="7433468" cy="257175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Z kaučukovníku brazilského – bílá šťáva – latex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90% se vyrábí synteticky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err="1"/>
              <a:t>Poly</a:t>
            </a:r>
            <a:r>
              <a:rPr lang="cs-CZ" altLang="cs-CZ" sz="1800" dirty="0"/>
              <a:t> -1,3 – butadien, </a:t>
            </a:r>
            <a:r>
              <a:rPr lang="cs-CZ" altLang="cs-CZ" sz="1800" dirty="0" err="1"/>
              <a:t>polyizopren</a:t>
            </a:r>
            <a:endParaRPr lang="cs-CZ" alt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Butadien – styrenový kaučuk, nejběžnější, podrážky bot, pneumatiky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Vulkanizace – S můstky mezi vlákny, tvrdost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Měkká pryž – guma na gumování, prezervativy, chirurgické rukavice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FCE60E4-3D67-44B0-828C-894F9BA8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06379"/>
            <a:ext cx="1725614" cy="333374"/>
          </a:xfrm>
          <a:prstGeom prst="rect">
            <a:avLst/>
          </a:prstGeom>
          <a:solidFill>
            <a:srgbClr val="FFFF9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Kaučuky</a:t>
            </a:r>
          </a:p>
        </p:txBody>
      </p:sp>
      <p:pic>
        <p:nvPicPr>
          <p:cNvPr id="576516" name="Picture 5" descr="Soubor:Latex dripping.JPG">
            <a:hlinkClick r:id="rId2"/>
            <a:extLst>
              <a:ext uri="{FF2B5EF4-FFF2-40B4-BE49-F238E27FC236}">
                <a16:creationId xmlns:a16="http://schemas.microsoft.com/office/drawing/2014/main" id="{CB044311-A19B-4056-B9F1-ED5091B5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9" y="206379"/>
            <a:ext cx="1733550" cy="2571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17" name="Picture 2">
            <a:extLst>
              <a:ext uri="{FF2B5EF4-FFF2-40B4-BE49-F238E27FC236}">
                <a16:creationId xmlns:a16="http://schemas.microsoft.com/office/drawing/2014/main" id="{D9FC27E6-D066-4352-AF92-669C0BE0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7" y="674691"/>
            <a:ext cx="1223963" cy="18049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75CA28D-953F-44E4-BCC2-7B96FF68D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3203576"/>
            <a:ext cx="7209632" cy="414337"/>
          </a:xfrm>
          <a:prstGeom prst="rect">
            <a:avLst/>
          </a:prstGeom>
          <a:solidFill>
            <a:srgbClr val="FFFF9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Anorganické polymery – </a:t>
            </a:r>
            <a:r>
              <a:rPr lang="cs-CZ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polysiloxany</a:t>
            </a:r>
            <a:r>
              <a:rPr lang="cs-CZ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(silikony)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FEA987C-7A85-487A-99BE-F10123B0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6" y="3719516"/>
            <a:ext cx="5857875" cy="1428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Si-O – pevná a pružná vazba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Silikonové kaučuky a oleje – tepelně odolné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Vlasové </a:t>
            </a:r>
            <a:r>
              <a:rPr lang="cs-CZ" sz="1800" kern="0" dirty="0" err="1">
                <a:latin typeface="+mn-lt"/>
              </a:rPr>
              <a:t>kondicionery</a:t>
            </a:r>
            <a:endParaRPr lang="cs-CZ" sz="1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Separátory (oddělení od formy – např. v gumárnách)</a:t>
            </a:r>
          </a:p>
        </p:txBody>
      </p:sp>
      <p:graphicFrame>
        <p:nvGraphicFramePr>
          <p:cNvPr id="576520" name="Object 3">
            <a:extLst>
              <a:ext uri="{FF2B5EF4-FFF2-40B4-BE49-F238E27FC236}">
                <a16:creationId xmlns:a16="http://schemas.microsoft.com/office/drawing/2014/main" id="{0FB40FC3-C683-4A3B-8D63-8AC369FFFD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639" y="3719516"/>
          <a:ext cx="273526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164546" imgH="703287" progId="ISISServer">
                  <p:embed/>
                </p:oleObj>
              </mc:Choice>
              <mc:Fallback>
                <p:oleObj r:id="rId5" imgW="2164546" imgH="703287" progId="ISISServer">
                  <p:embed/>
                  <p:pic>
                    <p:nvPicPr>
                      <p:cNvPr id="576520" name="Object 3">
                        <a:extLst>
                          <a:ext uri="{FF2B5EF4-FFF2-40B4-BE49-F238E27FC236}">
                            <a16:creationId xmlns:a16="http://schemas.microsoft.com/office/drawing/2014/main" id="{0FB40FC3-C683-4A3B-8D63-8AC369FFFD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9" y="3719516"/>
                        <a:ext cx="273526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21" name="Object 4">
            <a:extLst>
              <a:ext uri="{FF2B5EF4-FFF2-40B4-BE49-F238E27FC236}">
                <a16:creationId xmlns:a16="http://schemas.microsoft.com/office/drawing/2014/main" id="{E814B528-CB09-4E69-A4C6-42F09BFD8D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9526" y="5582451"/>
          <a:ext cx="142875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27081" imgH="748840" progId="ISISServer">
                  <p:embed/>
                </p:oleObj>
              </mc:Choice>
              <mc:Fallback>
                <p:oleObj r:id="rId7" imgW="1127081" imgH="748840" progId="ISISServer">
                  <p:embed/>
                  <p:pic>
                    <p:nvPicPr>
                      <p:cNvPr id="576521" name="Object 4">
                        <a:extLst>
                          <a:ext uri="{FF2B5EF4-FFF2-40B4-BE49-F238E27FC236}">
                            <a16:creationId xmlns:a16="http://schemas.microsoft.com/office/drawing/2014/main" id="{E814B528-CB09-4E69-A4C6-42F09BFD8D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9526" y="5582451"/>
                        <a:ext cx="142875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22" name="Object 5">
            <a:extLst>
              <a:ext uri="{FF2B5EF4-FFF2-40B4-BE49-F238E27FC236}">
                <a16:creationId xmlns:a16="http://schemas.microsoft.com/office/drawing/2014/main" id="{C64E60D4-D12B-49CB-B3A2-6A63CB3196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1309" y="4959358"/>
          <a:ext cx="1301750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127081" imgH="1167834" progId="ISISServer">
                  <p:embed/>
                </p:oleObj>
              </mc:Choice>
              <mc:Fallback>
                <p:oleObj r:id="rId9" imgW="1127081" imgH="1167834" progId="ISISServer">
                  <p:embed/>
                  <p:pic>
                    <p:nvPicPr>
                      <p:cNvPr id="576522" name="Object 5">
                        <a:extLst>
                          <a:ext uri="{FF2B5EF4-FFF2-40B4-BE49-F238E27FC236}">
                            <a16:creationId xmlns:a16="http://schemas.microsoft.com/office/drawing/2014/main" id="{C64E60D4-D12B-49CB-B3A2-6A63CB319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09" y="4959358"/>
                        <a:ext cx="1301750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23" name="Object 6">
            <a:extLst>
              <a:ext uri="{FF2B5EF4-FFF2-40B4-BE49-F238E27FC236}">
                <a16:creationId xmlns:a16="http://schemas.microsoft.com/office/drawing/2014/main" id="{66D962DA-970B-4FCB-897E-C23A7E68BF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2" y="4737902"/>
          <a:ext cx="1214437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127081" imgH="1661967" progId="ISISServer">
                  <p:embed/>
                </p:oleObj>
              </mc:Choice>
              <mc:Fallback>
                <p:oleObj r:id="rId11" imgW="1127081" imgH="1661967" progId="ISISServer">
                  <p:embed/>
                  <p:pic>
                    <p:nvPicPr>
                      <p:cNvPr id="576523" name="Object 6">
                        <a:extLst>
                          <a:ext uri="{FF2B5EF4-FFF2-40B4-BE49-F238E27FC236}">
                            <a16:creationId xmlns:a16="http://schemas.microsoft.com/office/drawing/2014/main" id="{66D962DA-970B-4FCB-897E-C23A7E68BF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2" y="4737902"/>
                        <a:ext cx="1214437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6524" name="Picture 7">
            <a:extLst>
              <a:ext uri="{FF2B5EF4-FFF2-40B4-BE49-F238E27FC236}">
                <a16:creationId xmlns:a16="http://schemas.microsoft.com/office/drawing/2014/main" id="{70A750AE-AACB-4864-8C42-E0D51373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883" y="3530662"/>
            <a:ext cx="2157413" cy="1636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25" name="Picture 8">
            <a:extLst>
              <a:ext uri="{FF2B5EF4-FFF2-40B4-BE49-F238E27FC236}">
                <a16:creationId xmlns:a16="http://schemas.microsoft.com/office/drawing/2014/main" id="{F59E83B5-F737-4AB7-B393-AFCD3F3A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7096" y="4916438"/>
            <a:ext cx="1357312" cy="2024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17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4E0828-F05D-4D83-8E47-50A7484BAB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4695AE-0000-4119-AAC8-9BE3695088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2B246D-394F-4E34-A75D-1ED65362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30175"/>
            <a:ext cx="3989760" cy="23590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9EBB5D-FD91-4D9B-BC64-626B1544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60" y="378000"/>
            <a:ext cx="7434328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5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50636A-CF62-45A9-B845-54D825D7C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F57DD4-53AB-4487-964F-A78D6A993854}"/>
              </a:ext>
            </a:extLst>
          </p:cNvPr>
          <p:cNvSpPr txBox="1"/>
          <p:nvPr/>
        </p:nvSpPr>
        <p:spPr>
          <a:xfrm>
            <a:off x="117176" y="236950"/>
            <a:ext cx="24641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>
                <a:latin typeface="+mn-lt"/>
              </a:rPr>
              <a:t>Statistiky ze světa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A2A94A-E43E-6D14-B9BA-4DFB01EE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04" y="102416"/>
            <a:ext cx="3152776" cy="33985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AC62CC-4418-70C1-6504-807254CE8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77" y="783779"/>
            <a:ext cx="8455324" cy="53962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2F5410E-97CC-9717-4E4A-EB00A638C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677971"/>
            <a:ext cx="8455324" cy="53962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13CB25F-FD51-86AC-845B-E8655396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533" y="3697145"/>
            <a:ext cx="2755518" cy="29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6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D0A9-DDF2-4C84-8412-40CE992F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03846"/>
            <a:ext cx="9998081" cy="66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3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547CBE-B5B6-49E6-9104-8C77CDBB5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9050"/>
            <a:ext cx="99536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2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BFEF14-B053-4958-AB5B-7F439C49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1" y="170066"/>
            <a:ext cx="9757500" cy="66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7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B812E-1C10-4667-925D-CAB52461D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40458"/>
            <a:ext cx="9606364" cy="6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51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92F4B1-9B99-4E2A-BE4E-03B23AB8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57162"/>
            <a:ext cx="90868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91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2D427C-D4C2-4348-AB96-6B5B9AAD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0"/>
            <a:ext cx="9896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3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9D6787-7FAC-4999-A34C-4548BBC90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4C05D5-F255-4C21-9196-EE1F5109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2" y="168394"/>
            <a:ext cx="6215743" cy="3962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A0B7988-3D5C-4934-B354-54D584EA1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49" y="3779719"/>
            <a:ext cx="6170688" cy="29098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2772D1-11C1-4529-B482-A6DB77E79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59956"/>
            <a:ext cx="3556000" cy="37197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FA1400B-0C68-44D7-8D8A-DCD65BFEC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0" y="4737630"/>
            <a:ext cx="5252059" cy="10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5" name="Rectangle 3">
            <a:extLst>
              <a:ext uri="{FF2B5EF4-FFF2-40B4-BE49-F238E27FC236}">
                <a16:creationId xmlns:a16="http://schemas.microsoft.com/office/drawing/2014/main" id="{A156D019-D382-4257-9F19-26D5A341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1" y="736603"/>
            <a:ext cx="5940424" cy="77484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600" dirty="0"/>
              <a:t>Vnitřní stavba polymerního řetězce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Mezi atomy v řetězci – kovalentní vazba – možnost rotace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Mezi různými řetězci – van der </a:t>
            </a:r>
            <a:r>
              <a:rPr lang="cs-CZ" altLang="cs-CZ" sz="1600" dirty="0" err="1"/>
              <a:t>Waalsovy</a:t>
            </a:r>
            <a:r>
              <a:rPr lang="cs-CZ" altLang="cs-CZ" sz="1600" dirty="0"/>
              <a:t> vazby</a:t>
            </a:r>
          </a:p>
        </p:txBody>
      </p:sp>
      <p:pic>
        <p:nvPicPr>
          <p:cNvPr id="566277" name="Picture 21">
            <a:extLst>
              <a:ext uri="{FF2B5EF4-FFF2-40B4-BE49-F238E27FC236}">
                <a16:creationId xmlns:a16="http://schemas.microsoft.com/office/drawing/2014/main" id="{31C43D60-5941-4573-BAE4-0D2CB288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58" y="658283"/>
            <a:ext cx="5247242" cy="344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6282" name="Picture 24">
            <a:extLst>
              <a:ext uri="{FF2B5EF4-FFF2-40B4-BE49-F238E27FC236}">
                <a16:creationId xmlns:a16="http://schemas.microsoft.com/office/drawing/2014/main" id="{6D665616-34E2-488D-BF73-33AB701B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99" y="4556982"/>
            <a:ext cx="2955926" cy="184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0">
            <a:extLst>
              <a:ext uri="{FF2B5EF4-FFF2-40B4-BE49-F238E27FC236}">
                <a16:creationId xmlns:a16="http://schemas.microsoft.com/office/drawing/2014/main" id="{66EF07F7-5949-4434-ABEA-A94AC270A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1" y="1519764"/>
            <a:ext cx="4864848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Zesítění struktury – kovalentní vazby </a:t>
            </a:r>
            <a:r>
              <a:rPr lang="cs-CZ" altLang="cs-CZ" sz="1600" u="sng" dirty="0"/>
              <a:t>i mezi</a:t>
            </a:r>
            <a:r>
              <a:rPr lang="cs-CZ" altLang="cs-CZ" sz="1600" dirty="0"/>
              <a:t> řetězci.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910D109-AA92-3251-CC39-029C82BB8C3A}"/>
              </a:ext>
            </a:extLst>
          </p:cNvPr>
          <p:cNvSpPr txBox="1"/>
          <p:nvPr/>
        </p:nvSpPr>
        <p:spPr>
          <a:xfrm>
            <a:off x="190501" y="97340"/>
            <a:ext cx="251459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Stavba polymerů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060C5B-E826-8D34-53A9-80F8C1665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2" y="1875196"/>
            <a:ext cx="6563756" cy="48719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Obdélník 5">
            <a:extLst>
              <a:ext uri="{FF2B5EF4-FFF2-40B4-BE49-F238E27FC236}">
                <a16:creationId xmlns:a16="http://schemas.microsoft.com/office/drawing/2014/main" id="{0008ACC1-15CA-4EED-8172-2F565E7C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58" y="214948"/>
            <a:ext cx="8676322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Polymerizace: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 dirty="0"/>
              <a:t>Aditivní polymerizace </a:t>
            </a:r>
            <a:r>
              <a:rPr lang="cs-CZ" altLang="cs-CZ" sz="1800" dirty="0"/>
              <a:t>– nevzniká meziprodukt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 dirty="0"/>
              <a:t>Kondenzační polymerizace </a:t>
            </a:r>
            <a:r>
              <a:rPr lang="cs-CZ" altLang="cs-CZ" sz="1800" dirty="0"/>
              <a:t>– vzniká (odštěpuje se) meziprodukt, např. voda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1DB2D-5714-47B4-A42A-68B67D31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2386648"/>
            <a:ext cx="3852745" cy="40933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ADA99941-D990-498C-BAAB-E7B3A3A32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51" y="1892337"/>
            <a:ext cx="2278063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Aditivní polymerace</a:t>
            </a:r>
          </a:p>
        </p:txBody>
      </p:sp>
      <p:sp>
        <p:nvSpPr>
          <p:cNvPr id="8" name="TextovéPole 8">
            <a:extLst>
              <a:ext uri="{FF2B5EF4-FFF2-40B4-BE49-F238E27FC236}">
                <a16:creationId xmlns:a16="http://schemas.microsoft.com/office/drawing/2014/main" id="{43E9715D-2EF1-41C1-A90C-EB4F9CE5D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7" y="1330364"/>
            <a:ext cx="2868612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Kondenzační polymerace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434D926-AA0F-4B37-945F-FE62870E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2" y="1892337"/>
            <a:ext cx="4317999" cy="45612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sty - ESKO-T">
            <a:extLst>
              <a:ext uri="{FF2B5EF4-FFF2-40B4-BE49-F238E27FC236}">
                <a16:creationId xmlns:a16="http://schemas.microsoft.com/office/drawing/2014/main" id="{091262C7-0623-4C52-B822-235E4E7A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75" y="214948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NEC SVĚTA V ROCE 2050 │ Plasty v oceánech - YouTube">
            <a:extLst>
              <a:ext uri="{FF2B5EF4-FFF2-40B4-BE49-F238E27FC236}">
                <a16:creationId xmlns:a16="http://schemas.microsoft.com/office/drawing/2014/main" id="{CD74C21B-78C1-4CEF-BD7C-B393394ED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27" y="2641600"/>
            <a:ext cx="2114673" cy="11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85BFC36-B63F-48CB-B4E4-A3E4EFFF8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58" y="1207449"/>
            <a:ext cx="4159250" cy="4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05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553E71-C2BF-4B95-A7DC-D2739453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8000"/>
            <a:ext cx="11077286" cy="1539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1638AF-1127-4F31-A9E9-D3D2249B9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006424"/>
            <a:ext cx="9334500" cy="29622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7637DA-1B8C-4C4A-B52C-D072FAB7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7" y="5077884"/>
            <a:ext cx="88106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7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75C7E5-90A9-4598-98DF-7AD8BE6D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47" y="281400"/>
            <a:ext cx="11574237" cy="54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980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6479</TotalTime>
  <Words>477</Words>
  <Application>Microsoft Office PowerPoint</Application>
  <PresentationFormat>Širokoúhlá obrazovka</PresentationFormat>
  <Paragraphs>116</Paragraphs>
  <Slides>45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Open Sans</vt:lpstr>
      <vt:lpstr>Tahoma</vt:lpstr>
      <vt:lpstr>Wingdings</vt:lpstr>
      <vt:lpstr>Prezentace_MU_CZ</vt:lpstr>
      <vt:lpstr>ISISServer</vt:lpstr>
      <vt:lpstr>C9500 Užitá chemie 7. lekce Polymerní materiály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Dělení plastů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Radka Bacovska</cp:lastModifiedBy>
  <cp:revision>48</cp:revision>
  <cp:lastPrinted>1601-01-01T00:00:00Z</cp:lastPrinted>
  <dcterms:created xsi:type="dcterms:W3CDTF">2021-02-28T15:49:05Z</dcterms:created>
  <dcterms:modified xsi:type="dcterms:W3CDTF">2022-11-10T07:40:53Z</dcterms:modified>
</cp:coreProperties>
</file>