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31" r:id="rId2"/>
    <p:sldId id="468" r:id="rId3"/>
    <p:sldId id="524" r:id="rId4"/>
    <p:sldId id="469" r:id="rId5"/>
    <p:sldId id="494" r:id="rId6"/>
    <p:sldId id="495" r:id="rId7"/>
    <p:sldId id="496" r:id="rId8"/>
    <p:sldId id="498" r:id="rId9"/>
    <p:sldId id="497" r:id="rId10"/>
    <p:sldId id="520" r:id="rId11"/>
    <p:sldId id="499" r:id="rId12"/>
    <p:sldId id="472" r:id="rId13"/>
    <p:sldId id="473" r:id="rId14"/>
    <p:sldId id="476" r:id="rId15"/>
    <p:sldId id="477" r:id="rId16"/>
    <p:sldId id="478" r:id="rId17"/>
    <p:sldId id="500" r:id="rId18"/>
    <p:sldId id="484" r:id="rId19"/>
    <p:sldId id="521" r:id="rId20"/>
    <p:sldId id="522" r:id="rId21"/>
    <p:sldId id="523" r:id="rId22"/>
    <p:sldId id="504" r:id="rId23"/>
    <p:sldId id="505" r:id="rId24"/>
    <p:sldId id="506" r:id="rId25"/>
    <p:sldId id="507" r:id="rId26"/>
    <p:sldId id="508" r:id="rId27"/>
    <p:sldId id="509" r:id="rId28"/>
    <p:sldId id="510" r:id="rId29"/>
    <p:sldId id="519" r:id="rId30"/>
    <p:sldId id="511" r:id="rId31"/>
    <p:sldId id="512" r:id="rId32"/>
    <p:sldId id="513" r:id="rId33"/>
    <p:sldId id="514" r:id="rId34"/>
    <p:sldId id="515" r:id="rId35"/>
    <p:sldId id="516" r:id="rId36"/>
    <p:sldId id="517" r:id="rId37"/>
    <p:sldId id="489" r:id="rId38"/>
    <p:sldId id="502" r:id="rId39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EF51C9-CDC1-4D11-B28C-5CD4F9F0FABC}" v="12" dt="2022-09-15T09:52:45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 varScale="1">
        <p:scale>
          <a:sx n="97" d="100"/>
          <a:sy n="97" d="100"/>
        </p:scale>
        <p:origin x="3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ěk Bláha" userId="42617b0c-9dcc-4722-9496-b1459645750d" providerId="ADAL" clId="{C7EF51C9-CDC1-4D11-B28C-5CD4F9F0FABC}"/>
    <pc:docChg chg="undo custSel addSld modSld">
      <pc:chgData name="Luděk Bláha" userId="42617b0c-9dcc-4722-9496-b1459645750d" providerId="ADAL" clId="{C7EF51C9-CDC1-4D11-B28C-5CD4F9F0FABC}" dt="2022-09-15T09:52:50.747" v="1045" actId="21"/>
      <pc:docMkLst>
        <pc:docMk/>
      </pc:docMkLst>
      <pc:sldChg chg="addSp delSp modSp add mod">
        <pc:chgData name="Luděk Bláha" userId="42617b0c-9dcc-4722-9496-b1459645750d" providerId="ADAL" clId="{C7EF51C9-CDC1-4D11-B28C-5CD4F9F0FABC}" dt="2022-09-15T09:52:50.747" v="1045" actId="21"/>
        <pc:sldMkLst>
          <pc:docMk/>
          <pc:sldMk cId="1310862489" sldId="524"/>
        </pc:sldMkLst>
        <pc:spChg chg="mod">
          <ac:chgData name="Luděk Bláha" userId="42617b0c-9dcc-4722-9496-b1459645750d" providerId="ADAL" clId="{C7EF51C9-CDC1-4D11-B28C-5CD4F9F0FABC}" dt="2022-09-15T09:44:54.982" v="51" actId="20577"/>
          <ac:spMkLst>
            <pc:docMk/>
            <pc:sldMk cId="1310862489" sldId="524"/>
            <ac:spMk id="8194" creationId="{B439D131-955A-4663-B3F9-A4D0ADEC26F7}"/>
          </ac:spMkLst>
        </pc:spChg>
        <pc:spChg chg="mod">
          <ac:chgData name="Luděk Bláha" userId="42617b0c-9dcc-4722-9496-b1459645750d" providerId="ADAL" clId="{C7EF51C9-CDC1-4D11-B28C-5CD4F9F0FABC}" dt="2022-09-15T09:52:50.747" v="1045" actId="21"/>
          <ac:spMkLst>
            <pc:docMk/>
            <pc:sldMk cId="1310862489" sldId="524"/>
            <ac:spMk id="13315" creationId="{F1737A48-3875-4262-8647-E0563C6D6B50}"/>
          </ac:spMkLst>
        </pc:spChg>
        <pc:graphicFrameChg chg="add del mod">
          <ac:chgData name="Luděk Bláha" userId="42617b0c-9dcc-4722-9496-b1459645750d" providerId="ADAL" clId="{C7EF51C9-CDC1-4D11-B28C-5CD4F9F0FABC}" dt="2022-09-15T09:48:43.284" v="821"/>
          <ac:graphicFrameMkLst>
            <pc:docMk/>
            <pc:sldMk cId="1310862489" sldId="524"/>
            <ac:graphicFrameMk id="2" creationId="{0BABB733-D7E9-F61B-671A-4E2243AC38D7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6D16AB3A-6A73-4D34-945A-53CEE60BD5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69E4DCD9-16F7-4BAF-9C34-F98EF0083FD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F1CFFC-EA17-4F1B-B577-F84FCDE9832C}" type="datetimeFigureOut">
              <a:rPr lang="cs-CZ"/>
              <a:pPr>
                <a:defRPr/>
              </a:pPr>
              <a:t>15.09.2022</a:t>
            </a:fld>
            <a:endParaRPr lang="cs-CZ"/>
          </a:p>
        </p:txBody>
      </p:sp>
      <p:sp>
        <p:nvSpPr>
          <p:cNvPr id="256004" name="Rectangle 4">
            <a:extLst>
              <a:ext uri="{FF2B5EF4-FFF2-40B4-BE49-F238E27FC236}">
                <a16:creationId xmlns:a16="http://schemas.microsoft.com/office/drawing/2014/main" id="{640BF640-12CA-4D1B-8C3F-62063E1ECD8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>
            <a:extLst>
              <a:ext uri="{FF2B5EF4-FFF2-40B4-BE49-F238E27FC236}">
                <a16:creationId xmlns:a16="http://schemas.microsoft.com/office/drawing/2014/main" id="{067015DD-073D-446F-B86B-37F3142B5D7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4863EEF-DF16-4B12-A960-306BDC76F9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ED9F127-A774-413C-ABDE-AA081F2671A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2C80DCC-4E07-4DE4-835B-F709898073E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833DA9-0475-4FBE-9F38-6234CDFA1F20}" type="datetimeFigureOut">
              <a:rPr lang="cs-CZ"/>
              <a:pPr>
                <a:defRPr/>
              </a:pPr>
              <a:t>15.09.2022</a:t>
            </a:fld>
            <a:endParaRPr lang="cs-CZ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9B9DE54-F64D-4334-927A-A0ED148E7DD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39CA96D3-5DD3-478C-BBA7-1D3FFD6B07D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322276BE-B463-40F3-AE00-1B97E1ACC9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CDB870DA-883B-47E0-9BBD-0BD0E99123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fld id="{2B6D8495-862A-4E22-A940-846308423B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3499CFB-DAC8-4017-B324-8ABB0378B7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28761F9-3319-49A1-8596-3C31A09D1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8728C990-29D5-4EF1-B5F9-CA127A270A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678D2B-436E-477F-A09E-EEC74C54229E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CCF3CE7-0CA0-412D-93E4-43DB77656C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BA4820C-916B-4CA4-8D94-749093A95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00FBE12-FB21-43B4-9F62-E442E78F8D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9C0E0D-5C98-4C36-8269-4F1EFCF6C689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AB1CB1E-377D-4428-8CA0-23CA79C551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EB52BC1-617A-4A4F-A309-124C53E0E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75ACFA9-BBE0-40A3-A0E0-B8AD4CBFF5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1602C1-AA35-4BDA-BE57-E8E6E8F73B34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F116F98-6974-43DD-A439-33F50197B2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7F07007C-4E46-45C2-99F8-DFA57A2CE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6CE2EC7-39B6-4D5F-B369-0DE0EAF36F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D2E91D-E9BC-410C-8190-2982A4627FF9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6C1F9FF-F77C-4625-8F31-9F5E4F57A6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FC9F5D3D-8402-450D-9CB1-E613646CA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E9F6A2D2-F81C-4276-B26A-5BEA8E6AD0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B432B2-1C0D-4B1D-97EF-8ADF1D3E48AA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2B9FF1FC-327D-4B4D-9712-62E8BC957B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A0F9D49-B9DB-4548-A186-C3BFEE50D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91AE11D2-661B-498D-BE9A-4664963DE4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69BA76-AABC-4A07-AD70-FC99550E8FEC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4038EDF-1E1E-419D-8F51-8B1D1C3EE4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5685FD1-1B9E-4361-88FE-F6B1C94A7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9E4AA30C-40C8-4D1E-93A3-E39C73DA65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19D453-D155-4FAA-972D-4A55B22A38DC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FFEAEE60-7E94-4183-A315-86BEA359BA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E3A2BD5-39DF-4B93-A2AA-3B2DA10B5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AF7DC8D-F784-46C7-B90D-743EB1368C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542353-824F-44A5-8EBD-D02447EA766E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32F23FF-DFD8-4F56-B173-54B76C57C5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5DD3810B-B150-4812-8058-FA1F4CA50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4CA928BC-96BB-4DDF-BF6C-7FDB366403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63BAF5-2F08-436B-B753-F899D6502543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36012AE-4A0A-45D5-866E-F1424279FE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C74962C4-BC11-4A17-A713-55B422868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6FC43471-FB39-43CD-88DF-363002DFE9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CAC70A-A058-4C79-8388-396E8804D603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3DA6CC1F-13D9-4CAF-BC89-3B7F8F7A7A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E28A0550-FA51-4D0D-BD8C-846963AF0E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103CDDD-7F80-4C2A-B8C9-AAE258C9F1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E0DEFB-B067-4B2E-A9B3-409F2F82D699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789B2EB-81DD-4829-93F7-A8C3007D39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F91A114-B464-4FF5-B62B-290E9E969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AD723EAA-0A82-4084-971D-E29E51807F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2ACCA3-CBCC-4566-BC4E-842AEB4E89BE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D5872CD7-3E4A-4125-AB17-57E89EA367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DCF44A4E-F5DA-4132-BF49-A681B685C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C787C70C-BD59-411C-A55B-8E2B66AAA5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CC6913-637B-46B6-BBF4-5FFAE58525B2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DE22FE4E-C76A-40D6-80A9-D521128B50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3F30ADE-31BE-4F64-B09A-C4AA05AA3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>
            <a:extLst>
              <a:ext uri="{FF2B5EF4-FFF2-40B4-BE49-F238E27FC236}">
                <a16:creationId xmlns:a16="http://schemas.microsoft.com/office/drawing/2014/main" id="{77AA3ACB-D84D-4D04-9401-629E0D6C1E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Zástupný symbol pro poznámky 2">
            <a:extLst>
              <a:ext uri="{FF2B5EF4-FFF2-40B4-BE49-F238E27FC236}">
                <a16:creationId xmlns:a16="http://schemas.microsoft.com/office/drawing/2014/main" id="{3119DB62-6A43-4B04-8D95-A03C1BF68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48132" name="Zástupný symbol pro číslo snímku 3">
            <a:extLst>
              <a:ext uri="{FF2B5EF4-FFF2-40B4-BE49-F238E27FC236}">
                <a16:creationId xmlns:a16="http://schemas.microsoft.com/office/drawing/2014/main" id="{8BCBE620-CA9E-47CC-8FFD-E854D445B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2BC79D-6CE6-4DB1-9CF0-D7233D5D2DDD}" type="slidenum">
              <a:rPr lang="en-US" altLang="cs-CZ"/>
              <a:pPr/>
              <a:t>22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>
            <a:extLst>
              <a:ext uri="{FF2B5EF4-FFF2-40B4-BE49-F238E27FC236}">
                <a16:creationId xmlns:a16="http://schemas.microsoft.com/office/drawing/2014/main" id="{AD3E7BB9-6961-47A1-86A5-13A7BC94AF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79" name="Zástupný symbol pro poznámky 2">
            <a:extLst>
              <a:ext uri="{FF2B5EF4-FFF2-40B4-BE49-F238E27FC236}">
                <a16:creationId xmlns:a16="http://schemas.microsoft.com/office/drawing/2014/main" id="{D2FEC067-0E6F-49A9-BFBB-99C306CCB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50180" name="Zástupný symbol pro číslo snímku 3">
            <a:extLst>
              <a:ext uri="{FF2B5EF4-FFF2-40B4-BE49-F238E27FC236}">
                <a16:creationId xmlns:a16="http://schemas.microsoft.com/office/drawing/2014/main" id="{479A3C0B-C371-4CB4-9C0E-E91159F9E4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E9FFF4-A67D-411F-90B7-7FF9757805B7}" type="slidenum">
              <a:rPr lang="en-US" altLang="cs-CZ"/>
              <a:pPr/>
              <a:t>23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23149A32-A167-4183-86D6-846D9E1A3B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544FBAB-FF60-40F4-959E-5CAF2567F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0D2144C5-3B57-4E31-ADEC-35F4908D7F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9732AF6B-46D5-411B-B62B-FC7A876EEF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E951C94-5384-447C-AAA1-2696F7956B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067EF68-9BF9-4BEB-B813-ABAD1D8D9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>
            <a:extLst>
              <a:ext uri="{FF2B5EF4-FFF2-40B4-BE49-F238E27FC236}">
                <a16:creationId xmlns:a16="http://schemas.microsoft.com/office/drawing/2014/main" id="{0AB7949F-4EDC-4293-AB7B-AF89B729A2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1" name="Zástupný symbol pro poznámky 2">
            <a:extLst>
              <a:ext uri="{FF2B5EF4-FFF2-40B4-BE49-F238E27FC236}">
                <a16:creationId xmlns:a16="http://schemas.microsoft.com/office/drawing/2014/main" id="{6DF25E89-9AA8-436C-933E-D789EA2C0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58372" name="Zástupný symbol pro číslo snímku 3">
            <a:extLst>
              <a:ext uri="{FF2B5EF4-FFF2-40B4-BE49-F238E27FC236}">
                <a16:creationId xmlns:a16="http://schemas.microsoft.com/office/drawing/2014/main" id="{01D24FCA-2C25-42F9-AC4C-62BB0D9A64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79E947-EF3B-4EF5-8D02-37C492D83B90}" type="slidenum">
              <a:rPr lang="en-US" altLang="cs-CZ"/>
              <a:pPr/>
              <a:t>27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>
            <a:extLst>
              <a:ext uri="{FF2B5EF4-FFF2-40B4-BE49-F238E27FC236}">
                <a16:creationId xmlns:a16="http://schemas.microsoft.com/office/drawing/2014/main" id="{0F080364-4A6B-44DA-8491-701E018F7C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19" name="Zástupný symbol pro poznámky 2">
            <a:extLst>
              <a:ext uri="{FF2B5EF4-FFF2-40B4-BE49-F238E27FC236}">
                <a16:creationId xmlns:a16="http://schemas.microsoft.com/office/drawing/2014/main" id="{D005C8C3-D0A9-49CF-BA51-A7665F3D5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60420" name="Zástupný symbol pro číslo snímku 3">
            <a:extLst>
              <a:ext uri="{FF2B5EF4-FFF2-40B4-BE49-F238E27FC236}">
                <a16:creationId xmlns:a16="http://schemas.microsoft.com/office/drawing/2014/main" id="{96CC18F2-D8BF-4F27-8816-C354FC1669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63BF1A-3F6A-4DCB-A6DC-4D623F42AE0E}" type="slidenum">
              <a:rPr lang="en-US" altLang="cs-CZ"/>
              <a:pPr/>
              <a:t>28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ED29414B-FD14-4574-85E4-620FF8B4C5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583F66-181F-494B-9D2D-52F4C67451A3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83683628-4601-4244-B3ED-9615509BD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5783719A-33CD-430F-9805-C0E04FE06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103CDDD-7F80-4C2A-B8C9-AAE258C9F1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E0DEFB-B067-4B2E-A9B3-409F2F82D699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789B2EB-81DD-4829-93F7-A8C3007D39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F91A114-B464-4FF5-B62B-290E9E969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641501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1535717-CD4B-4D88-A7CE-FD2FF419A3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B23FF0BE-C98D-4258-8806-AD3D8A2AF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341813"/>
            <a:ext cx="5483225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>
            <a:extLst>
              <a:ext uri="{FF2B5EF4-FFF2-40B4-BE49-F238E27FC236}">
                <a16:creationId xmlns:a16="http://schemas.microsoft.com/office/drawing/2014/main" id="{8184A57A-1163-46C6-BD2B-B47C148394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3" name="Zástupný symbol pro poznámky 2">
            <a:extLst>
              <a:ext uri="{FF2B5EF4-FFF2-40B4-BE49-F238E27FC236}">
                <a16:creationId xmlns:a16="http://schemas.microsoft.com/office/drawing/2014/main" id="{7D441D86-1D3E-451D-8DDA-1880C9792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>
            <a:extLst>
              <a:ext uri="{FF2B5EF4-FFF2-40B4-BE49-F238E27FC236}">
                <a16:creationId xmlns:a16="http://schemas.microsoft.com/office/drawing/2014/main" id="{485691E9-AD3D-4701-86E6-23E20F9A84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Zástupný symbol pro poznámky 2">
            <a:extLst>
              <a:ext uri="{FF2B5EF4-FFF2-40B4-BE49-F238E27FC236}">
                <a16:creationId xmlns:a16="http://schemas.microsoft.com/office/drawing/2014/main" id="{0B00AEA9-F7EE-4707-B11D-ADAA55CAA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68612" name="Zástupný symbol pro číslo snímku 3">
            <a:extLst>
              <a:ext uri="{FF2B5EF4-FFF2-40B4-BE49-F238E27FC236}">
                <a16:creationId xmlns:a16="http://schemas.microsoft.com/office/drawing/2014/main" id="{91A63820-6662-42B6-8190-C19B6414EA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FD0D93-B794-4BF3-AF0C-7198B86130C4}" type="slidenum">
              <a:rPr lang="en-US" altLang="cs-CZ"/>
              <a:pPr/>
              <a:t>32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4BEDE260-F139-415A-A35B-535BDD04EA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95AB3578-2AF4-4A3E-AA81-86CD0154C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9633B01-C815-41B3-8F38-02A8806783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24152EE-A04C-4E3A-86DA-18084D5AFD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341813"/>
            <a:ext cx="5483225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>
            <a:extLst>
              <a:ext uri="{FF2B5EF4-FFF2-40B4-BE49-F238E27FC236}">
                <a16:creationId xmlns:a16="http://schemas.microsoft.com/office/drawing/2014/main" id="{61F3723F-BD33-494C-B3D3-386122B116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5" name="Zástupný symbol pro poznámky 2">
            <a:extLst>
              <a:ext uri="{FF2B5EF4-FFF2-40B4-BE49-F238E27FC236}">
                <a16:creationId xmlns:a16="http://schemas.microsoft.com/office/drawing/2014/main" id="{9B33F039-9B97-45D9-9385-5542BDD7D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8EAFE8A3-6620-4A03-B44F-E9C98DDB51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01A9F704-46D7-415D-95DF-ECBBA0B5C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341813"/>
            <a:ext cx="5483225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8D420691-2AD3-4B7E-A266-7BACBC6ECF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2BC668-DE1C-4B26-85C7-7C6763DAC959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D26D87F8-3504-4679-BC33-DAC92A067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82F05202-C74D-46B1-8FF6-04E7396BC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826C255A-4EB4-4939-B65B-B775E1D3B0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F9E9FD-C81C-45D8-AC7C-A1F6C3529133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767D2B39-1B32-418B-B301-4C262BED78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4E4994DB-FEDE-447F-AF4E-E58144B04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203C6E18-1163-4A35-93C1-B170726DC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F27BA6-7E15-4A75-8DFE-A332F3253861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4A2AEE8-30B9-4099-A0B7-5784ED05A2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05440DA-44CC-435F-A01A-CB459C971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92AB003-02D2-4D30-A4AF-7BA60EB6E1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5400"/>
          </a:xfrm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20577E4-606F-4DE8-923A-13D96925D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80075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02" tIns="48452" rIns="96902" bIns="48452"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56A6FAA-D2EB-4816-BD4F-B4BCFE349C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5400"/>
          </a:xfrm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A03BEB9-B2E2-4935-9D68-E61551C7D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80075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02" tIns="48452" rIns="96902" bIns="48452"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5B1CEFF-8BC6-4D1F-8B6F-A537A93CD6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5400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83B6BE6-5EBF-460B-9F26-07C4F56E1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80075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02" tIns="48452" rIns="96902" bIns="48452"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C0EEE57-EF23-44C5-ACEA-528B09B141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5400"/>
          </a:xfrm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FADD70B-EC99-4E7F-921B-29EED1B95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80075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02" tIns="48452" rIns="96902" bIns="48452"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3F0E353-BCDE-47E7-96D9-F0433A99A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5400"/>
          </a:xfrm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06DBB92-F790-4593-8139-383CC35B36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80075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02" tIns="48452" rIns="96902" bIns="48452"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>
            <a:extLst>
              <a:ext uri="{FF2B5EF4-FFF2-40B4-BE49-F238E27FC236}">
                <a16:creationId xmlns:a16="http://schemas.microsoft.com/office/drawing/2014/main" id="{D7B933DF-494B-4EF7-8E68-E482753D4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>
            <a:extLst>
              <a:ext uri="{FF2B5EF4-FFF2-40B4-BE49-F238E27FC236}">
                <a16:creationId xmlns:a16="http://schemas.microsoft.com/office/drawing/2014/main" id="{CAF03762-7411-4900-B455-CFFD96A773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8A1422A-720E-40A5-9DFA-36639B44F2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428CFD0-2016-4ABB-81B9-F393F10CD1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4E5F73-6301-489F-98BC-E703B2EF17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099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C0DC550A-4FC4-4DF8-BD7A-B07D011394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0A598A54-6501-486E-8C64-4A774C58DB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B63B8-10B8-4D9D-8676-741055E94E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31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48CC407E-EEB0-493E-82F5-6FBC82C9B6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E474F7CC-1051-4C17-AA19-23F03DC9F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E03B1-4174-4ED2-80DC-B00B75DEF5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137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0B264A0C-12DC-4E50-87AA-24FBC59034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8506200C-2377-4BD9-A2DD-B863570EEE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63506-B29E-44D7-9059-65A96EAEB4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765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>
            <a:extLst>
              <a:ext uri="{FF2B5EF4-FFF2-40B4-BE49-F238E27FC236}">
                <a16:creationId xmlns:a16="http://schemas.microsoft.com/office/drawing/2014/main" id="{C2D00DC7-3FF8-4B14-92DC-FE43DA894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>
            <a:extLst>
              <a:ext uri="{FF2B5EF4-FFF2-40B4-BE49-F238E27FC236}">
                <a16:creationId xmlns:a16="http://schemas.microsoft.com/office/drawing/2014/main" id="{DCC6FF09-49EB-4A07-97CA-F17EAAAEB7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7CA20708-2C97-4C20-B22F-122BA81729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094C4B77-61EB-4615-A184-DB2DD8AEDE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291149-E75A-4E55-AD9C-CB26FEE7414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833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0FEE70-48F2-4327-ADC2-983F95F38B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4ADB65-D9EE-4847-9F94-78019304ED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6FF60-B65C-40FF-B6E1-6F3BA15E81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234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6E92C7CE-32DA-4B7A-B420-C316E85844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B73E9D35-6D4F-4CDD-9CFC-9312180B33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61B2F-B806-4499-9178-84E5F01AA76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074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41ED874B-85B0-44D6-8CBD-54EA726B05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49FA6679-B5F1-4FA9-8CA7-8B6A13A90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AE169-96BD-4FCA-A45B-26183AE08C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465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>
            <a:extLst>
              <a:ext uri="{FF2B5EF4-FFF2-40B4-BE49-F238E27FC236}">
                <a16:creationId xmlns:a16="http://schemas.microsoft.com/office/drawing/2014/main" id="{83C3000D-0F5D-4EEE-90C3-53410A8ABB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F2752A99-7DEC-4754-952B-1B00C792F9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50A03-5937-41E6-94BA-D82E0018F4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585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08E7E5-B938-4BF5-B50E-A1814DB459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3D0B05-6B09-4FC9-B9F1-DA6F0B1DC7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3801-2698-4AB9-A67F-410A39A313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472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E34D63-E0D4-49CF-93C1-B0065F2D3A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39F825-CBE1-41BA-A11B-7DDD1E9CDA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F87DC-1233-4ACE-8BD1-8B8FC47341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11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>
            <a:extLst>
              <a:ext uri="{FF2B5EF4-FFF2-40B4-BE49-F238E27FC236}">
                <a16:creationId xmlns:a16="http://schemas.microsoft.com/office/drawing/2014/main" id="{3D29DD25-09B8-414F-BCE7-2C03A47E4F8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C9DC031A-9BC5-4A6F-AB26-FB7D51CD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>
            <a:extLst>
              <a:ext uri="{FF2B5EF4-FFF2-40B4-BE49-F238E27FC236}">
                <a16:creationId xmlns:a16="http://schemas.microsoft.com/office/drawing/2014/main" id="{E5053ADB-BD2F-42F1-884C-3372BE907E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B9C1C8-EC1E-4D89-B2D8-2B4043734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6C6648-8CE3-49E8-806B-4CE8DD849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F588E80A-1BC3-407F-859B-B1AAE720C8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1031" name="Obrázek 9" descr="logo_mu_cerne.gif">
            <a:extLst>
              <a:ext uri="{FF2B5EF4-FFF2-40B4-BE49-F238E27FC236}">
                <a16:creationId xmlns:a16="http://schemas.microsoft.com/office/drawing/2014/main" id="{834C2026-36C1-41DD-A934-9957E947DAB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52" r:id="rId2"/>
    <p:sldLayoutId id="214748386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6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6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47644/;%20https:/open.umn.edu/opentextbooks/textbooks/940;%20PDF%20to%20download%20-%20https:/export.wikiwijs.nl/asset/arrangement/147644.pdf" TargetMode="External"/><Relationship Id="rId7" Type="http://schemas.openxmlformats.org/officeDocument/2006/relationships/hyperlink" Target="https://en.wikipedia.org/wiki/Our_Stolen_Futur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ilent_Spring" TargetMode="External"/><Relationship Id="rId5" Type="http://schemas.openxmlformats.org/officeDocument/2006/relationships/hyperlink" Target="https://katalog.muni.cz/Record/MUB01006503461" TargetMode="External"/><Relationship Id="rId4" Type="http://schemas.openxmlformats.org/officeDocument/2006/relationships/hyperlink" Target="https://is.muni.cz/auth/publication/2212072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opkb.org/aopwiki/index.php/Main_Page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>
            <a:extLst>
              <a:ext uri="{FF2B5EF4-FFF2-40B4-BE49-F238E27FC236}">
                <a16:creationId xmlns:a16="http://schemas.microsoft.com/office/drawing/2014/main" id="{6B21A386-318B-4AE0-A89C-01553A29AEEC}"/>
              </a:ext>
            </a:extLst>
          </p:cNvPr>
          <p:cNvSpPr>
            <a:spLocks/>
          </p:cNvSpPr>
          <p:nvPr/>
        </p:nvSpPr>
        <p:spPr bwMode="auto">
          <a:xfrm>
            <a:off x="1371600" y="3743325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cs-CZ" altLang="cs-CZ" sz="2000" b="1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cs-CZ" altLang="cs-CZ" sz="2000">
                <a:solidFill>
                  <a:srgbClr val="000066"/>
                </a:solidFill>
                <a:latin typeface="Tahoma" panose="020B0604030504040204" pitchFamily="34" charset="0"/>
              </a:rPr>
              <a:t> Luděk Bláha, PřF MU</a:t>
            </a:r>
            <a:r>
              <a:rPr lang="en-US" altLang="cs-CZ" sz="2000">
                <a:solidFill>
                  <a:srgbClr val="000066"/>
                </a:solidFill>
                <a:latin typeface="Tahoma" panose="020B0604030504040204" pitchFamily="34" charset="0"/>
              </a:rPr>
              <a:t>, RECETOX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cs-CZ" sz="2000">
                <a:solidFill>
                  <a:srgbClr val="000066"/>
                </a:solidFill>
                <a:latin typeface="Tahoma" panose="020B0604030504040204" pitchFamily="34" charset="0"/>
              </a:rPr>
              <a:t>www.recetox.cz</a:t>
            </a:r>
            <a:endParaRPr lang="cs-CZ" altLang="cs-CZ" sz="200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6147" name="Rectangle 6">
            <a:extLst>
              <a:ext uri="{FF2B5EF4-FFF2-40B4-BE49-F238E27FC236}">
                <a16:creationId xmlns:a16="http://schemas.microsoft.com/office/drawing/2014/main" id="{9DF90D92-6444-4AE2-B1BF-31F70C6E8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84425"/>
            <a:ext cx="8382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cs-CZ" sz="2800">
                <a:solidFill>
                  <a:srgbClr val="FF3300"/>
                </a:solidFill>
              </a:rPr>
              <a:t>BIOMARKERS AND TOXICITY MECHANISMS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cs-CZ" sz="3600" b="1">
                <a:solidFill>
                  <a:srgbClr val="FF3300"/>
                </a:solidFill>
              </a:rPr>
              <a:t>01 - INTRODUCTION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cs-CZ" sz="4000">
              <a:solidFill>
                <a:schemeClr val="tx1"/>
              </a:solidFill>
            </a:endParaRPr>
          </a:p>
        </p:txBody>
      </p:sp>
      <p:pic>
        <p:nvPicPr>
          <p:cNvPr id="6148" name="Picture 7" descr="OPVK_MU_stred_2">
            <a:extLst>
              <a:ext uri="{FF2B5EF4-FFF2-40B4-BE49-F238E27FC236}">
                <a16:creationId xmlns:a16="http://schemas.microsoft.com/office/drawing/2014/main" id="{C18BFB58-FE92-4D6B-BDA2-9CDA363E2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394AC6F-20C9-419F-A109-50A0C9A25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2800">
                <a:solidFill>
                  <a:schemeClr val="tx1"/>
                </a:solidFill>
              </a:rPr>
              <a:t>MECHANISMS of chronic toxicity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4249DCE-EA60-4940-A08E-2CE0B78171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624887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1"/>
                </a:solidFill>
              </a:rPr>
              <a:t>Various chronic effects have uniform biochemical basis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0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GB" altLang="cs-CZ" sz="20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GB" altLang="cs-CZ" sz="20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GB" altLang="cs-CZ" sz="20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GB" altLang="cs-CZ" sz="20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>
                <a:solidFill>
                  <a:schemeClr val="tx1"/>
                </a:solidFill>
              </a:rPr>
              <a:t>principle studies with mechanistically based </a:t>
            </a:r>
            <a:r>
              <a:rPr lang="cs-CZ" altLang="cs-CZ" sz="2000" i="1">
                <a:solidFill>
                  <a:schemeClr val="tx1"/>
                </a:solidFill>
              </a:rPr>
              <a:t>in vitro </a:t>
            </a:r>
            <a:r>
              <a:rPr lang="cs-CZ" altLang="cs-CZ" sz="2000">
                <a:solidFill>
                  <a:schemeClr val="tx1"/>
                </a:solidFill>
              </a:rPr>
              <a:t>techniques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cs-CZ" sz="2000">
                <a:solidFill>
                  <a:schemeClr val="tx1"/>
                </a:solidFill>
              </a:rPr>
              <a:t>estimation of </a:t>
            </a:r>
            <a:r>
              <a:rPr lang="en-US" altLang="cs-CZ" sz="2000" i="1">
                <a:solidFill>
                  <a:schemeClr val="tx1"/>
                </a:solidFill>
              </a:rPr>
              <a:t>in vitro </a:t>
            </a:r>
            <a:r>
              <a:rPr lang="en-US" altLang="cs-CZ" sz="2000">
                <a:solidFill>
                  <a:schemeClr val="tx1"/>
                </a:solidFill>
              </a:rPr>
              <a:t>effects of individual compounds</a:t>
            </a:r>
          </a:p>
        </p:txBody>
      </p:sp>
      <p:grpSp>
        <p:nvGrpSpPr>
          <p:cNvPr id="22532" name="Group 5">
            <a:extLst>
              <a:ext uri="{FF2B5EF4-FFF2-40B4-BE49-F238E27FC236}">
                <a16:creationId xmlns:a16="http://schemas.microsoft.com/office/drawing/2014/main" id="{69B694D4-2844-42BA-9C86-2DA5844C3A38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484313"/>
            <a:ext cx="7634287" cy="1219200"/>
            <a:chOff x="279" y="1536"/>
            <a:chExt cx="4809" cy="768"/>
          </a:xfrm>
        </p:grpSpPr>
        <p:grpSp>
          <p:nvGrpSpPr>
            <p:cNvPr id="22542" name="Group 6">
              <a:extLst>
                <a:ext uri="{FF2B5EF4-FFF2-40B4-BE49-F238E27FC236}">
                  <a16:creationId xmlns:a16="http://schemas.microsoft.com/office/drawing/2014/main" id="{573F935C-5D7D-4E8E-9717-FD64C25EAB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1536"/>
              <a:ext cx="4656" cy="768"/>
              <a:chOff x="672" y="1584"/>
              <a:chExt cx="4656" cy="768"/>
            </a:xfrm>
          </p:grpSpPr>
          <p:sp>
            <p:nvSpPr>
              <p:cNvPr id="22544" name="AutoShape 7">
                <a:extLst>
                  <a:ext uri="{FF2B5EF4-FFF2-40B4-BE49-F238E27FC236}">
                    <a16:creationId xmlns:a16="http://schemas.microsoft.com/office/drawing/2014/main" id="{3F5EC07B-6D66-4EF8-8C94-F340F3F25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1799"/>
                <a:ext cx="539" cy="3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6 w 21600"/>
                  <a:gd name="T25" fmla="*/ 3161 h 21600"/>
                  <a:gd name="T26" fmla="*/ 18434 w 21600"/>
                  <a:gd name="T27" fmla="*/ 18439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545" name="Oval 8">
                <a:extLst>
                  <a:ext uri="{FF2B5EF4-FFF2-40B4-BE49-F238E27FC236}">
                    <a16:creationId xmlns:a16="http://schemas.microsoft.com/office/drawing/2014/main" id="{8AD2B301-C5D5-467B-A8E4-D5D6A073F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6" y="2112"/>
                <a:ext cx="713" cy="22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32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8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1600" b="1">
                    <a:solidFill>
                      <a:schemeClr val="bg1"/>
                    </a:solidFill>
                  </a:rPr>
                  <a:t>HORMONE</a:t>
                </a:r>
              </a:p>
            </p:txBody>
          </p:sp>
          <p:sp>
            <p:nvSpPr>
              <p:cNvPr id="22546" name="AutoShape 9">
                <a:extLst>
                  <a:ext uri="{FF2B5EF4-FFF2-40B4-BE49-F238E27FC236}">
                    <a16:creationId xmlns:a16="http://schemas.microsoft.com/office/drawing/2014/main" id="{68BE6FE1-219E-4474-A240-B65E1ED80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924"/>
                <a:ext cx="455" cy="92"/>
              </a:xfrm>
              <a:prstGeom prst="rightArrow">
                <a:avLst>
                  <a:gd name="adj1" fmla="val 50000"/>
                  <a:gd name="adj2" fmla="val 123641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32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8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cs-CZ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2547" name="AutoShape 10">
                <a:extLst>
                  <a:ext uri="{FF2B5EF4-FFF2-40B4-BE49-F238E27FC236}">
                    <a16:creationId xmlns:a16="http://schemas.microsoft.com/office/drawing/2014/main" id="{5F6165F3-23A9-47F8-95FF-7777B1238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014"/>
                <a:ext cx="497" cy="3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73 w 21600"/>
                  <a:gd name="T25" fmla="*/ 3131 h 21600"/>
                  <a:gd name="T26" fmla="*/ 18427 w 21600"/>
                  <a:gd name="T27" fmla="*/ 18469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548" name="Oval 11">
                <a:extLst>
                  <a:ext uri="{FF2B5EF4-FFF2-40B4-BE49-F238E27FC236}">
                    <a16:creationId xmlns:a16="http://schemas.microsoft.com/office/drawing/2014/main" id="{42B60E5B-71F3-4BC7-BAA3-FB8BA2755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2" y="2106"/>
                <a:ext cx="205" cy="13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32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8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cs-CZ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2549" name="AutoShape 12">
                <a:extLst>
                  <a:ext uri="{FF2B5EF4-FFF2-40B4-BE49-F238E27FC236}">
                    <a16:creationId xmlns:a16="http://schemas.microsoft.com/office/drawing/2014/main" id="{EC86EDF0-6A46-4AFB-8E3C-78370B717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728"/>
                <a:ext cx="456" cy="92"/>
              </a:xfrm>
              <a:prstGeom prst="rightArrow">
                <a:avLst>
                  <a:gd name="adj1" fmla="val 50000"/>
                  <a:gd name="adj2" fmla="val 123913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32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8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cs-CZ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2550" name="Rectangle 13">
                <a:extLst>
                  <a:ext uri="{FF2B5EF4-FFF2-40B4-BE49-F238E27FC236}">
                    <a16:creationId xmlns:a16="http://schemas.microsoft.com/office/drawing/2014/main" id="{B14A410D-CBF7-4486-A8F6-7BA805FA3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728"/>
                <a:ext cx="746" cy="4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32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8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1600" b="1">
                    <a:solidFill>
                      <a:schemeClr val="tx1"/>
                    </a:solidFill>
                  </a:rPr>
                  <a:t>Biochemical 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1600" b="1">
                    <a:solidFill>
                      <a:schemeClr val="tx1"/>
                    </a:solidFill>
                  </a:rPr>
                  <a:t>effects</a:t>
                </a:r>
              </a:p>
            </p:txBody>
          </p:sp>
          <p:sp>
            <p:nvSpPr>
              <p:cNvPr id="22551" name="Oval 14">
                <a:extLst>
                  <a:ext uri="{FF2B5EF4-FFF2-40B4-BE49-F238E27FC236}">
                    <a16:creationId xmlns:a16="http://schemas.microsoft.com/office/drawing/2014/main" id="{703C0EBD-8D73-4EE4-99C0-300F3F4E3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1680"/>
                <a:ext cx="539" cy="1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32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8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1600" b="1">
                    <a:solidFill>
                      <a:schemeClr val="bg1"/>
                    </a:solidFill>
                  </a:rPr>
                  <a:t>TOXIN</a:t>
                </a:r>
              </a:p>
            </p:txBody>
          </p:sp>
          <p:sp>
            <p:nvSpPr>
              <p:cNvPr id="22552" name="AutoShape 15">
                <a:extLst>
                  <a:ext uri="{FF2B5EF4-FFF2-40B4-BE49-F238E27FC236}">
                    <a16:creationId xmlns:a16="http://schemas.microsoft.com/office/drawing/2014/main" id="{C4E807B3-8D59-428F-B790-EEE70D1A6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584"/>
                <a:ext cx="497" cy="3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73 w 21600"/>
                  <a:gd name="T25" fmla="*/ 3131 h 21600"/>
                  <a:gd name="T26" fmla="*/ 18427 w 21600"/>
                  <a:gd name="T27" fmla="*/ 18469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553" name="Oval 16">
                <a:extLst>
                  <a:ext uri="{FF2B5EF4-FFF2-40B4-BE49-F238E27FC236}">
                    <a16:creationId xmlns:a16="http://schemas.microsoft.com/office/drawing/2014/main" id="{78872DD8-99A1-43C1-8FB5-C9BA8FCBC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2" y="1676"/>
                <a:ext cx="205" cy="135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32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8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cs-CZ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2554" name="AutoShape 17">
                <a:extLst>
                  <a:ext uri="{FF2B5EF4-FFF2-40B4-BE49-F238E27FC236}">
                    <a16:creationId xmlns:a16="http://schemas.microsoft.com/office/drawing/2014/main" id="{E18CE630-5E40-4917-A260-BED7904C3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1824"/>
                <a:ext cx="456" cy="336"/>
              </a:xfrm>
              <a:prstGeom prst="rightArrow">
                <a:avLst>
                  <a:gd name="adj1" fmla="val 50000"/>
                  <a:gd name="adj2" fmla="val 33929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32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8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cs-CZ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2555" name="AutoShape 18">
                <a:extLst>
                  <a:ext uri="{FF2B5EF4-FFF2-40B4-BE49-F238E27FC236}">
                    <a16:creationId xmlns:a16="http://schemas.microsoft.com/office/drawing/2014/main" id="{12CB4D2B-A3C5-46E3-99FE-C33D83C4B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2112"/>
                <a:ext cx="456" cy="92"/>
              </a:xfrm>
              <a:prstGeom prst="rightArrow">
                <a:avLst>
                  <a:gd name="adj1" fmla="val 50000"/>
                  <a:gd name="adj2" fmla="val 123913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32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8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cs-CZ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2556" name="Rectangle 19">
                <a:extLst>
                  <a:ext uri="{FF2B5EF4-FFF2-40B4-BE49-F238E27FC236}">
                    <a16:creationId xmlns:a16="http://schemas.microsoft.com/office/drawing/2014/main" id="{1F18C662-B094-4760-9539-936E706DF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2" y="1728"/>
                <a:ext cx="746" cy="4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32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8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1600" b="1">
                    <a:solidFill>
                      <a:schemeClr val="tx1"/>
                    </a:solidFill>
                  </a:rPr>
                  <a:t>In vivo 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1600" b="1">
                    <a:solidFill>
                      <a:schemeClr val="tx1"/>
                    </a:solidFill>
                  </a:rPr>
                  <a:t>effects</a:t>
                </a:r>
              </a:p>
            </p:txBody>
          </p:sp>
        </p:grpSp>
        <p:sp>
          <p:nvSpPr>
            <p:cNvPr id="22543" name="Text Box 20">
              <a:extLst>
                <a:ext uri="{FF2B5EF4-FFF2-40B4-BE49-F238E27FC236}">
                  <a16:creationId xmlns:a16="http://schemas.microsoft.com/office/drawing/2014/main" id="{297B2CA0-9BC0-446F-BE97-85A0EC47C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" y="1837"/>
              <a:ext cx="8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600" b="1">
                  <a:solidFill>
                    <a:srgbClr val="FF0000"/>
                  </a:solidFill>
                </a:rPr>
                <a:t>RECEPTOR</a:t>
              </a:r>
            </a:p>
          </p:txBody>
        </p:sp>
      </p:grpSp>
      <p:sp>
        <p:nvSpPr>
          <p:cNvPr id="20" name="Rectangle 2">
            <a:extLst>
              <a:ext uri="{FF2B5EF4-FFF2-40B4-BE49-F238E27FC236}">
                <a16:creationId xmlns:a16="http://schemas.microsoft.com/office/drawing/2014/main" id="{4F091CD7-2940-4F6B-BACA-8AAA257AC49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933825"/>
            <a:ext cx="9144000" cy="654050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hangingPunct="1">
              <a:defRPr/>
            </a:pPr>
            <a:r>
              <a:rPr lang="en-GB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Understanding </a:t>
            </a:r>
            <a:r>
              <a:rPr lang="en-GB" sz="2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MoA</a:t>
            </a:r>
            <a:r>
              <a:rPr lang="en-GB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... may predict higher-level effects</a:t>
            </a:r>
            <a:endParaRPr lang="cs-CZ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2534" name="Group 6">
            <a:extLst>
              <a:ext uri="{FF2B5EF4-FFF2-40B4-BE49-F238E27FC236}">
                <a16:creationId xmlns:a16="http://schemas.microsoft.com/office/drawing/2014/main" id="{71FD19CD-C2F5-4EBC-8D71-8FE080032735}"/>
              </a:ext>
            </a:extLst>
          </p:cNvPr>
          <p:cNvGrpSpPr>
            <a:grpSpLocks/>
          </p:cNvGrpSpPr>
          <p:nvPr/>
        </p:nvGrpSpPr>
        <p:grpSpPr bwMode="auto">
          <a:xfrm>
            <a:off x="1114425" y="5084763"/>
            <a:ext cx="2160588" cy="1579562"/>
            <a:chOff x="1056" y="1056"/>
            <a:chExt cx="3737" cy="2458"/>
          </a:xfrm>
        </p:grpSpPr>
        <p:pic>
          <p:nvPicPr>
            <p:cNvPr id="22539" name="Picture 7" descr="figure4">
              <a:extLst>
                <a:ext uri="{FF2B5EF4-FFF2-40B4-BE49-F238E27FC236}">
                  <a16:creationId xmlns:a16="http://schemas.microsoft.com/office/drawing/2014/main" id="{50AC56D3-D23F-47F2-862F-1749F24ED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056"/>
              <a:ext cx="3737" cy="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0" name="Oval 8">
              <a:extLst>
                <a:ext uri="{FF2B5EF4-FFF2-40B4-BE49-F238E27FC236}">
                  <a16:creationId xmlns:a16="http://schemas.microsoft.com/office/drawing/2014/main" id="{4606B7A7-55CC-4676-A6EE-DE2C11760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592"/>
              <a:ext cx="1008" cy="43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cs-CZ" sz="1800">
                <a:solidFill>
                  <a:schemeClr val="tx1"/>
                </a:solidFill>
              </a:endParaRPr>
            </a:p>
          </p:txBody>
        </p:sp>
        <p:sp>
          <p:nvSpPr>
            <p:cNvPr id="22541" name="Oval 9">
              <a:extLst>
                <a:ext uri="{FF2B5EF4-FFF2-40B4-BE49-F238E27FC236}">
                  <a16:creationId xmlns:a16="http://schemas.microsoft.com/office/drawing/2014/main" id="{F69BBDF8-6798-41C1-B8A6-49F2A8B64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160"/>
              <a:ext cx="288" cy="43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cs-CZ" sz="1800">
                <a:solidFill>
                  <a:schemeClr val="tx1"/>
                </a:solidFill>
              </a:endParaRPr>
            </a:p>
          </p:txBody>
        </p:sp>
      </p:grpSp>
      <p:sp>
        <p:nvSpPr>
          <p:cNvPr id="22535" name="TextovéPole 9">
            <a:extLst>
              <a:ext uri="{FF2B5EF4-FFF2-40B4-BE49-F238E27FC236}">
                <a16:creationId xmlns:a16="http://schemas.microsoft.com/office/drawing/2014/main" id="{1F1F2A8A-9B6F-4779-9164-7D704672B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724400"/>
            <a:ext cx="1470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chemeClr val="tx1"/>
                </a:solidFill>
              </a:rPr>
              <a:t>Organism </a:t>
            </a:r>
          </a:p>
        </p:txBody>
      </p:sp>
      <p:sp>
        <p:nvSpPr>
          <p:cNvPr id="22536" name="Šipka doprava 10">
            <a:extLst>
              <a:ext uri="{FF2B5EF4-FFF2-40B4-BE49-F238E27FC236}">
                <a16:creationId xmlns:a16="http://schemas.microsoft.com/office/drawing/2014/main" id="{DAD6D7AC-D576-4C5C-A170-2F81191EE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5445125"/>
            <a:ext cx="1152525" cy="720725"/>
          </a:xfrm>
          <a:prstGeom prst="rightArrow">
            <a:avLst>
              <a:gd name="adj1" fmla="val 50000"/>
              <a:gd name="adj2" fmla="val 4997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solidFill>
                <a:schemeClr val="tx1"/>
              </a:solidFill>
            </a:endParaRPr>
          </a:p>
        </p:txBody>
      </p:sp>
      <p:sp>
        <p:nvSpPr>
          <p:cNvPr id="22537" name="TextovéPole 11">
            <a:extLst>
              <a:ext uri="{FF2B5EF4-FFF2-40B4-BE49-F238E27FC236}">
                <a16:creationId xmlns:a16="http://schemas.microsoft.com/office/drawing/2014/main" id="{486EC177-1562-4379-B004-1DE96CD11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652963"/>
            <a:ext cx="2814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chemeClr val="tx1"/>
                </a:solidFill>
              </a:rPr>
              <a:t>Population </a:t>
            </a:r>
            <a:r>
              <a:rPr lang="en-US" altLang="cs-CZ" sz="1800">
                <a:solidFill>
                  <a:schemeClr val="tx1"/>
                </a:solidFill>
              </a:rPr>
              <a:t>&amp; beyond</a:t>
            </a:r>
            <a:endParaRPr lang="cs-CZ" altLang="cs-CZ" sz="1800">
              <a:solidFill>
                <a:schemeClr val="tx1"/>
              </a:solidFill>
            </a:endParaRPr>
          </a:p>
        </p:txBody>
      </p:sp>
      <p:pic>
        <p:nvPicPr>
          <p:cNvPr id="22538" name="Picture 3">
            <a:extLst>
              <a:ext uri="{FF2B5EF4-FFF2-40B4-BE49-F238E27FC236}">
                <a16:creationId xmlns:a16="http://schemas.microsoft.com/office/drawing/2014/main" id="{AFF11169-9158-4682-8B09-8BC0D1C78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01015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BF13510-6E88-453A-AB5F-95C618A23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700213"/>
            <a:ext cx="8458200" cy="24018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3400" b="1">
                <a:solidFill>
                  <a:schemeClr val="tx1"/>
                </a:solidFill>
              </a:rPr>
              <a:t>Basics and keywords </a:t>
            </a:r>
            <a:br>
              <a:rPr lang="en-GB" altLang="cs-CZ" sz="3400" b="1">
                <a:solidFill>
                  <a:schemeClr val="tx1"/>
                </a:solidFill>
              </a:rPr>
            </a:br>
            <a:r>
              <a:rPr lang="en-GB" altLang="cs-CZ" sz="3400" b="1">
                <a:solidFill>
                  <a:schemeClr val="tx1"/>
                </a:solidFill>
              </a:rPr>
              <a:t>from toxicology</a:t>
            </a:r>
            <a:endParaRPr lang="cs-CZ" altLang="cs-CZ" sz="3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5CCC273-E3D3-4D9E-99AB-6B37C1311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4000">
                <a:solidFill>
                  <a:schemeClr val="tx1"/>
                </a:solidFill>
              </a:rPr>
              <a:t>Toxicity - concept</a:t>
            </a:r>
          </a:p>
        </p:txBody>
      </p:sp>
      <p:sp>
        <p:nvSpPr>
          <p:cNvPr id="26627" name="Zástupný symbol pro obsah 4">
            <a:extLst>
              <a:ext uri="{FF2B5EF4-FFF2-40B4-BE49-F238E27FC236}">
                <a16:creationId xmlns:a16="http://schemas.microsoft.com/office/drawing/2014/main" id="{78730704-4719-4DC2-B7C3-54A53CEF9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cs-CZ"/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68C16FBF-CC07-4C01-B0F2-5A54A9DC0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18750" r="9375" b="6250"/>
          <a:stretch>
            <a:fillRect/>
          </a:stretch>
        </p:blipFill>
        <p:spPr bwMode="auto">
          <a:xfrm>
            <a:off x="76200" y="1052513"/>
            <a:ext cx="89916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6">
            <a:extLst>
              <a:ext uri="{FF2B5EF4-FFF2-40B4-BE49-F238E27FC236}">
                <a16:creationId xmlns:a16="http://schemas.microsoft.com/office/drawing/2014/main" id="{CA7CE764-952F-4403-A956-5E0CA89A5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75" y="6284913"/>
            <a:ext cx="680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>
                <a:solidFill>
                  <a:schemeClr val="tx1"/>
                </a:solidFill>
              </a:rPr>
              <a:t>Escher, B. I., Behra, R., Eggen, R. I. L., Fent, K. (1997), "Molecular mechanisms in ecotoxicology: </a:t>
            </a:r>
            <a:br>
              <a:rPr lang="cs-CZ" altLang="cs-CZ" sz="1200">
                <a:solidFill>
                  <a:schemeClr val="tx1"/>
                </a:solidFill>
              </a:rPr>
            </a:br>
            <a:r>
              <a:rPr lang="cs-CZ" altLang="cs-CZ" sz="1200">
                <a:solidFill>
                  <a:schemeClr val="tx1"/>
                </a:solidFill>
              </a:rPr>
              <a:t>an interplay between environmental chemistry and biology", </a:t>
            </a:r>
            <a:r>
              <a:rPr lang="cs-CZ" altLang="cs-CZ" sz="1200" i="1">
                <a:solidFill>
                  <a:schemeClr val="tx1"/>
                </a:solidFill>
              </a:rPr>
              <a:t>Chimia, </a:t>
            </a:r>
            <a:r>
              <a:rPr lang="cs-CZ" altLang="cs-CZ" sz="1200" b="1">
                <a:solidFill>
                  <a:schemeClr val="tx1"/>
                </a:solidFill>
              </a:rPr>
              <a:t>51</a:t>
            </a:r>
            <a:r>
              <a:rPr lang="cs-CZ" altLang="cs-CZ" sz="1200">
                <a:solidFill>
                  <a:schemeClr val="tx1"/>
                </a:solidFill>
              </a:rPr>
              <a:t>, 915-921.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63A8C59-0DBC-4520-B9CA-A4F33B341394}"/>
              </a:ext>
            </a:extLst>
          </p:cNvPr>
          <p:cNvSpPr/>
          <p:nvPr/>
        </p:nvSpPr>
        <p:spPr>
          <a:xfrm>
            <a:off x="5364163" y="1989138"/>
            <a:ext cx="2087562" cy="26638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6631" name="TextovéPole 7">
            <a:extLst>
              <a:ext uri="{FF2B5EF4-FFF2-40B4-BE49-F238E27FC236}">
                <a16:creationId xmlns:a16="http://schemas.microsoft.com/office/drawing/2014/main" id="{30EB7A2F-BBDB-46A0-A501-8E6089B1A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557338"/>
            <a:ext cx="2581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>
                <a:solidFill>
                  <a:srgbClr val="FF0000"/>
                </a:solidFill>
              </a:rPr>
              <a:t>MoA = mode of action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38D80AC-391D-4F9A-AA74-101675B35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2800">
                <a:solidFill>
                  <a:schemeClr val="tx1"/>
                </a:solidFill>
              </a:rPr>
              <a:t>From m</a:t>
            </a:r>
            <a:r>
              <a:rPr lang="cs-CZ" altLang="cs-CZ" sz="2800">
                <a:solidFill>
                  <a:schemeClr val="tx1"/>
                </a:solidFill>
              </a:rPr>
              <a:t>echanisms </a:t>
            </a:r>
            <a:r>
              <a:rPr lang="en-GB" altLang="cs-CZ" sz="2800">
                <a:solidFill>
                  <a:schemeClr val="tx1"/>
                </a:solidFill>
              </a:rPr>
              <a:t>(or modes of action) to </a:t>
            </a:r>
            <a:r>
              <a:rPr lang="en-US" altLang="cs-CZ" sz="2800">
                <a:solidFill>
                  <a:schemeClr val="tx1"/>
                </a:solidFill>
              </a:rPr>
              <a:t>biomarkers</a:t>
            </a:r>
            <a:endParaRPr lang="cs-CZ" altLang="cs-CZ" sz="280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6C82590-37FB-4BE2-B0D0-071D11FB3A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981075"/>
            <a:ext cx="5122863" cy="4525963"/>
          </a:xfrm>
        </p:spPr>
        <p:txBody>
          <a:bodyPr/>
          <a:lstStyle/>
          <a:p>
            <a:pPr marL="533400" indent="-533400" eaLnBrk="1" hangingPunct="1">
              <a:buFontTx/>
              <a:buChar char="-"/>
            </a:pPr>
            <a:r>
              <a:rPr lang="cs-CZ" altLang="cs-CZ" sz="2200"/>
              <a:t>Chemical enters organism </a:t>
            </a:r>
            <a:br>
              <a:rPr lang="en-GB" altLang="cs-CZ" sz="2200"/>
            </a:br>
            <a:r>
              <a:rPr lang="en-GB" altLang="cs-CZ" sz="2200"/>
              <a:t>+ </a:t>
            </a:r>
            <a:r>
              <a:rPr lang="en-US" altLang="cs-CZ" sz="2200"/>
              <a:t>ma</a:t>
            </a:r>
            <a:r>
              <a:rPr lang="cs-CZ" altLang="cs-CZ" sz="2200"/>
              <a:t>y be metabolized/detoxified, transported, released</a:t>
            </a:r>
            <a:r>
              <a:rPr lang="en-GB" altLang="cs-CZ" sz="2200"/>
              <a:t> ...</a:t>
            </a:r>
            <a:br>
              <a:rPr lang="en-GB" altLang="cs-CZ" sz="2200"/>
            </a:br>
            <a:endParaRPr lang="cs-CZ" altLang="cs-CZ" sz="2200"/>
          </a:p>
          <a:p>
            <a:pPr marL="533400" indent="-533400" eaLnBrk="1" hangingPunct="1">
              <a:buFontTx/>
              <a:buChar char="-"/>
            </a:pPr>
            <a:r>
              <a:rPr lang="cs-CZ" altLang="cs-CZ" sz="2200"/>
              <a:t>Chemical reacts with target (e.g. DNA) and changes a specific nucleotide (e.g. G </a:t>
            </a:r>
            <a:r>
              <a:rPr lang="cs-CZ" altLang="cs-CZ" sz="2200">
                <a:sym typeface="Wingdings" panose="05000000000000000000" pitchFamily="2" charset="2"/>
              </a:rPr>
              <a:t></a:t>
            </a:r>
            <a:r>
              <a:rPr lang="en-US" altLang="cs-CZ" sz="2200">
                <a:sym typeface="Wingdings" panose="05000000000000000000" pitchFamily="2" charset="2"/>
              </a:rPr>
              <a:t> de</a:t>
            </a:r>
            <a:r>
              <a:rPr lang="cs-CZ" altLang="cs-CZ" sz="2200">
                <a:sym typeface="Wingdings" panose="05000000000000000000" pitchFamily="2" charset="2"/>
              </a:rPr>
              <a:t>-oxo-G)</a:t>
            </a:r>
          </a:p>
          <a:p>
            <a:pPr marL="533400" indent="-533400" eaLnBrk="1" hangingPunct="1">
              <a:buFontTx/>
              <a:buChar char="-"/>
            </a:pPr>
            <a:endParaRPr lang="en-US" altLang="cs-CZ" sz="2200">
              <a:sym typeface="Wingdings" panose="05000000000000000000" pitchFamily="2" charset="2"/>
            </a:endParaRPr>
          </a:p>
          <a:p>
            <a:pPr marL="533400" indent="-533400" eaLnBrk="1" hangingPunct="1">
              <a:buFontTx/>
              <a:buChar char="-"/>
            </a:pPr>
            <a:r>
              <a:rPr lang="cs-CZ" altLang="cs-CZ" sz="2200">
                <a:sym typeface="Wingdings" panose="05000000000000000000" pitchFamily="2" charset="2"/>
              </a:rPr>
              <a:t>Elevated </a:t>
            </a:r>
            <a:r>
              <a:rPr lang="cs-CZ" altLang="cs-CZ" sz="2200" b="1">
                <a:solidFill>
                  <a:srgbClr val="FF0000"/>
                </a:solidFill>
                <a:sym typeface="Wingdings" panose="05000000000000000000" pitchFamily="2" charset="2"/>
              </a:rPr>
              <a:t>de-oxo-G</a:t>
            </a:r>
            <a:r>
              <a:rPr lang="cs-CZ" altLang="cs-CZ" sz="2200">
                <a:sym typeface="Wingdings" panose="05000000000000000000" pitchFamily="2" charset="2"/>
              </a:rPr>
              <a:t> in blood</a:t>
            </a:r>
            <a:endParaRPr lang="cs-CZ" altLang="cs-CZ" sz="2200"/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898AA47D-C476-46D6-99F6-6B4CB0846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92600"/>
            <a:ext cx="467995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BBECE7A-D6D9-4603-88EA-252355E53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198563"/>
            <a:ext cx="38163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GB" sz="2200" b="1" kern="0" dirty="0">
                <a:latin typeface="+mn-lt"/>
                <a:cs typeface="Arial" charset="0"/>
                <a:sym typeface="Wingdings" pitchFamily="2" charset="2"/>
              </a:rPr>
              <a:t> </a:t>
            </a:r>
            <a:r>
              <a:rPr lang="cs-CZ" sz="2200" b="1" kern="0" dirty="0" err="1">
                <a:latin typeface="+mn-lt"/>
                <a:cs typeface="Arial" charset="0"/>
              </a:rPr>
              <a:t>Toxicokinetics</a:t>
            </a:r>
            <a:endParaRPr lang="cs-CZ" sz="2200" b="1" kern="0" dirty="0">
              <a:latin typeface="+mn-lt"/>
              <a:cs typeface="Arial" charset="0"/>
            </a:endParaRPr>
          </a:p>
          <a:p>
            <a:pPr marL="533400" indent="-533400" eaLnBrk="1" hangingPunct="1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-"/>
              <a:defRPr/>
            </a:pPr>
            <a:endParaRPr lang="cs-CZ" sz="2200" kern="0" dirty="0">
              <a:latin typeface="+mn-lt"/>
              <a:cs typeface="Arial" charset="0"/>
            </a:endParaRPr>
          </a:p>
          <a:p>
            <a:pPr marL="533400" indent="-533400" eaLnBrk="1" hangingPunct="1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-"/>
              <a:defRPr/>
            </a:pPr>
            <a:endParaRPr lang="cs-CZ" sz="2200" kern="0" dirty="0">
              <a:latin typeface="+mn-lt"/>
              <a:cs typeface="Arial" charset="0"/>
            </a:endParaRPr>
          </a:p>
          <a:p>
            <a:pPr marL="533400" indent="-533400" eaLnBrk="1" hangingPunct="1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GB" sz="2200" b="1" kern="0" dirty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cs-CZ" sz="2200" b="1" kern="0" dirty="0" err="1">
                <a:latin typeface="+mn-lt"/>
                <a:cs typeface="Arial" charset="0"/>
              </a:rPr>
              <a:t>Toxicodynamics</a:t>
            </a:r>
            <a:r>
              <a:rPr lang="cs-CZ" sz="2200" kern="0" dirty="0">
                <a:latin typeface="+mn-lt"/>
                <a:cs typeface="Arial" charset="0"/>
              </a:rPr>
              <a:t> </a:t>
            </a:r>
            <a:br>
              <a:rPr lang="en-GB" sz="2200" kern="0" dirty="0">
                <a:latin typeface="+mn-lt"/>
                <a:cs typeface="Arial" charset="0"/>
              </a:rPr>
            </a:br>
            <a:r>
              <a:rPr lang="en-GB" sz="1600" kern="0" dirty="0">
                <a:latin typeface="+mn-lt"/>
                <a:cs typeface="Arial" charset="0"/>
              </a:rPr>
              <a:t>= </a:t>
            </a:r>
            <a:r>
              <a:rPr lang="en-GB" sz="2000" b="1" kern="0" dirty="0">
                <a:solidFill>
                  <a:srgbClr val="FF0000"/>
                </a:solidFill>
                <a:latin typeface="+mn-lt"/>
                <a:cs typeface="Arial" charset="0"/>
              </a:rPr>
              <a:t>t</a:t>
            </a:r>
            <a:r>
              <a:rPr lang="cs-CZ" sz="2000" b="1" kern="0" dirty="0" err="1">
                <a:solidFill>
                  <a:srgbClr val="FF0000"/>
                </a:solidFill>
                <a:latin typeface="+mn-lt"/>
                <a:cs typeface="Arial" charset="0"/>
              </a:rPr>
              <a:t>oxicity</a:t>
            </a:r>
            <a:r>
              <a:rPr lang="cs-CZ" sz="2000" b="1" kern="0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cs-CZ" sz="2000" b="1" kern="0" dirty="0" err="1">
                <a:solidFill>
                  <a:srgbClr val="FF0000"/>
                </a:solidFill>
                <a:latin typeface="+mn-lt"/>
                <a:cs typeface="Arial" charset="0"/>
              </a:rPr>
              <a:t>mechanism</a:t>
            </a:r>
            <a:r>
              <a:rPr lang="en-GB" sz="2000" b="1" kern="0" dirty="0">
                <a:solidFill>
                  <a:srgbClr val="FF0000"/>
                </a:solidFill>
                <a:latin typeface="+mn-lt"/>
                <a:cs typeface="Arial" charset="0"/>
              </a:rPr>
              <a:t>s (</a:t>
            </a:r>
            <a:r>
              <a:rPr lang="en-GB" sz="2000" b="1" kern="0" dirty="0" err="1">
                <a:solidFill>
                  <a:srgbClr val="FF0000"/>
                </a:solidFill>
                <a:latin typeface="+mn-lt"/>
                <a:cs typeface="Arial" charset="0"/>
              </a:rPr>
              <a:t>MoA</a:t>
            </a:r>
            <a:r>
              <a:rPr lang="en-GB" sz="2000" b="1" kern="0" dirty="0">
                <a:solidFill>
                  <a:srgbClr val="FF0000"/>
                </a:solidFill>
                <a:latin typeface="+mn-lt"/>
                <a:cs typeface="Arial" charset="0"/>
              </a:rPr>
              <a:t>) </a:t>
            </a:r>
            <a:r>
              <a:rPr lang="en-GB" sz="2000" kern="0" dirty="0">
                <a:latin typeface="+mn-lt"/>
                <a:cs typeface="Arial" charset="0"/>
              </a:rPr>
              <a:t>and following </a:t>
            </a:r>
            <a:r>
              <a:rPr lang="en-GB" sz="2000" b="1" kern="0" dirty="0">
                <a:latin typeface="+mn-lt"/>
                <a:cs typeface="Arial" charset="0"/>
              </a:rPr>
              <a:t>toxic effects </a:t>
            </a:r>
            <a:r>
              <a:rPr lang="en-GB" sz="2000" kern="0" dirty="0">
                <a:latin typeface="+mn-lt"/>
                <a:cs typeface="Arial" charset="0"/>
              </a:rPr>
              <a:t>(e.g. mutation, cancer ...) </a:t>
            </a:r>
            <a:endParaRPr lang="cs-CZ" sz="1600" kern="0" dirty="0">
              <a:latin typeface="+mn-lt"/>
              <a:cs typeface="Arial" charset="0"/>
            </a:endParaRPr>
          </a:p>
          <a:p>
            <a:pPr marL="533400" indent="-533400" eaLnBrk="1" hangingPunct="1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en-US" sz="2200" kern="0" dirty="0">
              <a:latin typeface="+mn-lt"/>
              <a:cs typeface="Arial" charset="0"/>
              <a:sym typeface="Wingdings" pitchFamily="2" charset="2"/>
            </a:endParaRPr>
          </a:p>
          <a:p>
            <a:pPr marL="533400" indent="-533400" eaLnBrk="1" hangingPunct="1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cs-CZ" sz="2200" kern="0" dirty="0">
                <a:latin typeface="+mn-lt"/>
                <a:cs typeface="Arial" charset="0"/>
                <a:sym typeface="Wingdings" pitchFamily="2" charset="2"/>
              </a:rPr>
              <a:t></a:t>
            </a:r>
            <a:r>
              <a:rPr lang="en-US" sz="2200" kern="0" dirty="0">
                <a:latin typeface="+mn-lt"/>
                <a:cs typeface="Arial" charset="0"/>
                <a:sym typeface="Wingdings" pitchFamily="2" charset="2"/>
              </a:rPr>
              <a:t> </a:t>
            </a:r>
            <a:r>
              <a:rPr lang="cs-CZ" sz="2200" b="1" kern="0" dirty="0">
                <a:latin typeface="+mn-lt"/>
                <a:cs typeface="Arial" charset="0"/>
              </a:rPr>
              <a:t>(</a:t>
            </a:r>
            <a:r>
              <a:rPr lang="cs-CZ" sz="2200" b="1" kern="0" dirty="0" err="1">
                <a:latin typeface="+mn-lt"/>
                <a:cs typeface="Arial" charset="0"/>
              </a:rPr>
              <a:t>Selective</a:t>
            </a:r>
            <a:r>
              <a:rPr lang="cs-CZ" sz="2200" b="1" kern="0" dirty="0">
                <a:latin typeface="+mn-lt"/>
                <a:cs typeface="Arial" charset="0"/>
              </a:rPr>
              <a:t>) </a:t>
            </a:r>
            <a:r>
              <a:rPr lang="cs-CZ" sz="2200" b="1" kern="0" dirty="0" err="1">
                <a:latin typeface="+mn-lt"/>
                <a:cs typeface="Arial" charset="0"/>
              </a:rPr>
              <a:t>biochemical</a:t>
            </a:r>
            <a:r>
              <a:rPr lang="cs-CZ" sz="2200" b="1" kern="0" dirty="0">
                <a:latin typeface="+mn-lt"/>
                <a:cs typeface="Arial" charset="0"/>
              </a:rPr>
              <a:t> </a:t>
            </a:r>
            <a:r>
              <a:rPr lang="cs-CZ" sz="2200" kern="0" dirty="0" err="1">
                <a:latin typeface="+mn-lt"/>
                <a:cs typeface="Arial" charset="0"/>
              </a:rPr>
              <a:t>marker</a:t>
            </a:r>
            <a:r>
              <a:rPr lang="cs-CZ" sz="2200" kern="0" dirty="0">
                <a:latin typeface="+mn-lt"/>
                <a:cs typeface="Arial" charset="0"/>
              </a:rPr>
              <a:t> </a:t>
            </a:r>
            <a:r>
              <a:rPr lang="en-GB" sz="2200" kern="0" dirty="0">
                <a:latin typeface="+mn-lt"/>
                <a:cs typeface="Arial" charset="0"/>
              </a:rPr>
              <a:t>(</a:t>
            </a:r>
            <a:r>
              <a:rPr lang="en-GB" sz="2200" b="1" kern="0" dirty="0">
                <a:solidFill>
                  <a:srgbClr val="FF0000"/>
                </a:solidFill>
                <a:latin typeface="+mn-lt"/>
                <a:cs typeface="Arial" charset="0"/>
              </a:rPr>
              <a:t>biomarker</a:t>
            </a:r>
            <a:r>
              <a:rPr lang="en-GB" sz="2200" kern="0" dirty="0">
                <a:latin typeface="+mn-lt"/>
                <a:cs typeface="Arial" charset="0"/>
              </a:rPr>
              <a:t>)</a:t>
            </a:r>
            <a:br>
              <a:rPr lang="en-US" sz="2200" b="1" kern="0" dirty="0">
                <a:latin typeface="+mn-lt"/>
                <a:cs typeface="Arial" charset="0"/>
              </a:rPr>
            </a:br>
            <a:r>
              <a:rPr lang="cs-CZ" sz="2200" kern="0" dirty="0">
                <a:latin typeface="+mn-lt"/>
                <a:cs typeface="Arial" charset="0"/>
              </a:rPr>
              <a:t>= </a:t>
            </a:r>
            <a:r>
              <a:rPr lang="cs-CZ" sz="2200" kern="0" dirty="0" err="1">
                <a:latin typeface="+mn-lt"/>
                <a:cs typeface="Arial" charset="0"/>
              </a:rPr>
              <a:t>information</a:t>
            </a:r>
            <a:r>
              <a:rPr lang="cs-CZ" sz="2200" kern="0" dirty="0">
                <a:latin typeface="+mn-lt"/>
                <a:cs typeface="Arial" charset="0"/>
              </a:rPr>
              <a:t> </a:t>
            </a:r>
            <a:r>
              <a:rPr lang="cs-CZ" sz="2200" kern="0" dirty="0" err="1">
                <a:latin typeface="+mn-lt"/>
                <a:cs typeface="Arial" charset="0"/>
              </a:rPr>
              <a:t>about</a:t>
            </a:r>
            <a:r>
              <a:rPr lang="cs-CZ" sz="2200" kern="0" dirty="0">
                <a:latin typeface="+mn-lt"/>
                <a:cs typeface="Arial" charset="0"/>
              </a:rPr>
              <a:t> </a:t>
            </a:r>
            <a:r>
              <a:rPr lang="cs-CZ" sz="2200" kern="0" dirty="0" err="1">
                <a:latin typeface="+mn-lt"/>
                <a:cs typeface="Arial" charset="0"/>
              </a:rPr>
              <a:t>exposure</a:t>
            </a:r>
            <a:r>
              <a:rPr lang="cs-CZ" sz="2200" kern="0" dirty="0">
                <a:latin typeface="+mn-lt"/>
                <a:cs typeface="Arial" charset="0"/>
              </a:rPr>
              <a:t> </a:t>
            </a:r>
            <a:r>
              <a:rPr lang="cs-CZ" sz="2200" kern="0" dirty="0" err="1">
                <a:latin typeface="+mn-lt"/>
                <a:cs typeface="Arial" charset="0"/>
              </a:rPr>
              <a:t>and</a:t>
            </a:r>
            <a:r>
              <a:rPr lang="cs-CZ" sz="2200" kern="0" dirty="0">
                <a:latin typeface="+mn-lt"/>
                <a:cs typeface="Arial" charset="0"/>
              </a:rPr>
              <a:t>/</a:t>
            </a:r>
            <a:r>
              <a:rPr lang="cs-CZ" sz="2200" kern="0" dirty="0" err="1">
                <a:latin typeface="+mn-lt"/>
                <a:cs typeface="Arial" charset="0"/>
              </a:rPr>
              <a:t>or</a:t>
            </a:r>
            <a:r>
              <a:rPr lang="cs-CZ" sz="2200" kern="0" dirty="0">
                <a:latin typeface="+mn-lt"/>
                <a:cs typeface="Arial" charset="0"/>
              </a:rPr>
              <a:t> </a:t>
            </a:r>
            <a:r>
              <a:rPr lang="cs-CZ" sz="2200" kern="0" dirty="0" err="1">
                <a:latin typeface="+mn-lt"/>
                <a:cs typeface="Arial" charset="0"/>
              </a:rPr>
              <a:t>effect</a:t>
            </a:r>
            <a:endParaRPr lang="cs-CZ" sz="2200" kern="0" dirty="0"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7">
            <a:extLst>
              <a:ext uri="{FF2B5EF4-FFF2-40B4-BE49-F238E27FC236}">
                <a16:creationId xmlns:a16="http://schemas.microsoft.com/office/drawing/2014/main" id="{659C545A-8FE4-4B34-844E-D6B7B1184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55733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2800">
              <a:solidFill>
                <a:schemeClr val="tx1"/>
              </a:solidFill>
            </a:endParaRPr>
          </a:p>
        </p:txBody>
      </p:sp>
      <p:sp>
        <p:nvSpPr>
          <p:cNvPr id="30723" name="Text Box 8">
            <a:extLst>
              <a:ext uri="{FF2B5EF4-FFF2-40B4-BE49-F238E27FC236}">
                <a16:creationId xmlns:a16="http://schemas.microsoft.com/office/drawing/2014/main" id="{53C9D736-6B71-4B2E-AE6D-9C8A93BA0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549400"/>
            <a:ext cx="4735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2800">
                <a:solidFill>
                  <a:schemeClr val="tx1"/>
                </a:solidFill>
                <a:latin typeface="Verdana" panose="020B0604030504040204" pitchFamily="34" charset="0"/>
              </a:rPr>
              <a:t>Paracelsus (1493 - 1541)</a:t>
            </a:r>
            <a:endParaRPr lang="en-US" altLang="cs-CZ" sz="280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BDC526F-CA95-44A0-8A9A-1B8AF710106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anchor="ctr"/>
          <a:lstStyle/>
          <a:p>
            <a:pPr algn="ctr" eaLnBrk="1" hangingPunct="1">
              <a:defRPr/>
            </a:pPr>
            <a:r>
              <a:rPr lang="en-GB" sz="2800" dirty="0">
                <a:latin typeface="+mj-lt"/>
                <a:ea typeface="+mj-ea"/>
                <a:cs typeface="+mj-cs"/>
              </a:rPr>
              <a:t>Toxicity – the cause-effect paradigm</a:t>
            </a:r>
            <a:endParaRPr lang="cs-CZ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917A641A-1B5B-4B9D-AA64-8B4A6E447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86000"/>
            <a:ext cx="5219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cs-CZ" sz="2400">
                <a:solidFill>
                  <a:schemeClr val="tx1"/>
                </a:solidFill>
              </a:rPr>
              <a:t>‘What is there which is not a poison?</a:t>
            </a:r>
          </a:p>
          <a:p>
            <a:pPr algn="ctr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en-GB" altLang="cs-CZ" sz="2400">
              <a:solidFill>
                <a:schemeClr val="tx1"/>
              </a:solidFill>
            </a:endParaRPr>
          </a:p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en-GB" altLang="cs-CZ" sz="2400">
                <a:solidFill>
                  <a:schemeClr val="tx1"/>
                </a:solidFill>
              </a:rPr>
              <a:t>All things are poison and nothing without poison. </a:t>
            </a:r>
          </a:p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en-GB" altLang="cs-CZ" sz="2400">
                <a:solidFill>
                  <a:schemeClr val="tx1"/>
                </a:solidFill>
              </a:rPr>
              <a:t>Solely </a:t>
            </a:r>
            <a:r>
              <a:rPr lang="en-GB" altLang="cs-CZ" sz="2400" b="1" u="sng">
                <a:solidFill>
                  <a:schemeClr val="tx1"/>
                </a:solidFill>
              </a:rPr>
              <a:t>the dose determines</a:t>
            </a:r>
            <a:r>
              <a:rPr lang="en-GB" altLang="cs-CZ" sz="2400">
                <a:solidFill>
                  <a:schemeClr val="tx1"/>
                </a:solidFill>
              </a:rPr>
              <a:t> that a thing is not a poison.</a:t>
            </a:r>
            <a:endParaRPr lang="nl-NL" altLang="cs-CZ" sz="2400">
              <a:solidFill>
                <a:schemeClr val="tx1"/>
              </a:solidFill>
            </a:endParaRPr>
          </a:p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endParaRPr lang="nl-NL" altLang="cs-CZ" sz="2400">
              <a:solidFill>
                <a:schemeClr val="tx1"/>
              </a:solidFill>
            </a:endParaRPr>
          </a:p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nl-NL" altLang="cs-CZ" sz="2400" i="1">
                <a:solidFill>
                  <a:schemeClr val="tx1"/>
                </a:solidFill>
              </a:rPr>
              <a:t>Toxicology – the science of doses</a:t>
            </a:r>
          </a:p>
        </p:txBody>
      </p:sp>
      <p:pic>
        <p:nvPicPr>
          <p:cNvPr id="30726" name="Picture 6" descr="2">
            <a:extLst>
              <a:ext uri="{FF2B5EF4-FFF2-40B4-BE49-F238E27FC236}">
                <a16:creationId xmlns:a16="http://schemas.microsoft.com/office/drawing/2014/main" id="{FB2B3CB1-A816-4F1B-B1D0-B368A3FD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0938"/>
            <a:ext cx="2897188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BBC112F-79F4-4D21-93ED-17E3545BF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3200">
                <a:solidFill>
                  <a:schemeClr val="tx1"/>
                </a:solidFill>
              </a:rPr>
              <a:t>What processes are beyond t</a:t>
            </a:r>
            <a:r>
              <a:rPr lang="cs-CZ" altLang="cs-CZ" sz="3200">
                <a:solidFill>
                  <a:schemeClr val="tx1"/>
                </a:solidFill>
              </a:rPr>
              <a:t>oxicokinetics</a:t>
            </a:r>
            <a:r>
              <a:rPr lang="en-GB" altLang="cs-CZ" sz="3200">
                <a:solidFill>
                  <a:schemeClr val="tx1"/>
                </a:solidFill>
              </a:rPr>
              <a:t>?</a:t>
            </a:r>
            <a:endParaRPr lang="cs-CZ" altLang="cs-CZ" sz="3200">
              <a:solidFill>
                <a:schemeClr val="tx1"/>
              </a:solidFill>
            </a:endParaRP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FFF02675-E0CD-40EA-9725-652504FF5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46894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ovéPole 6">
            <a:extLst>
              <a:ext uri="{FF2B5EF4-FFF2-40B4-BE49-F238E27FC236}">
                <a16:creationId xmlns:a16="http://schemas.microsoft.com/office/drawing/2014/main" id="{17BCE18E-D4AD-4A29-87FE-EF180DCF8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508500"/>
            <a:ext cx="10795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>
                <a:solidFill>
                  <a:srgbClr val="FF0000"/>
                </a:solidFill>
              </a:rPr>
              <a:t>ADME</a:t>
            </a:r>
          </a:p>
        </p:txBody>
      </p:sp>
      <p:sp>
        <p:nvSpPr>
          <p:cNvPr id="10" name="Šipka doprava 9">
            <a:extLst>
              <a:ext uri="{FF2B5EF4-FFF2-40B4-BE49-F238E27FC236}">
                <a16:creationId xmlns:a16="http://schemas.microsoft.com/office/drawing/2014/main" id="{6662C69B-116B-4796-81E6-E3C5BB91F193}"/>
              </a:ext>
            </a:extLst>
          </p:cNvPr>
          <p:cNvSpPr/>
          <p:nvPr/>
        </p:nvSpPr>
        <p:spPr>
          <a:xfrm rot="16200000">
            <a:off x="1367631" y="3609182"/>
            <a:ext cx="649287" cy="431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2774" name="Picture 9" descr="caption">
            <a:extLst>
              <a:ext uri="{FF2B5EF4-FFF2-40B4-BE49-F238E27FC236}">
                <a16:creationId xmlns:a16="http://schemas.microsoft.com/office/drawing/2014/main" id="{312AF9B0-F849-40D9-96C4-79D528EF7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96975"/>
            <a:ext cx="40592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Šipka doprava 11">
            <a:extLst>
              <a:ext uri="{FF2B5EF4-FFF2-40B4-BE49-F238E27FC236}">
                <a16:creationId xmlns:a16="http://schemas.microsoft.com/office/drawing/2014/main" id="{D80678A5-52FB-4F7F-886A-F50A987DF076}"/>
              </a:ext>
            </a:extLst>
          </p:cNvPr>
          <p:cNvSpPr/>
          <p:nvPr/>
        </p:nvSpPr>
        <p:spPr>
          <a:xfrm>
            <a:off x="2700338" y="4508500"/>
            <a:ext cx="647700" cy="4333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2776" name="TextovéPole 12">
            <a:extLst>
              <a:ext uri="{FF2B5EF4-FFF2-40B4-BE49-F238E27FC236}">
                <a16:creationId xmlns:a16="http://schemas.microsoft.com/office/drawing/2014/main" id="{9821535F-DF03-470E-AAF2-F6F921809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45125"/>
            <a:ext cx="5514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 i="1">
                <a:solidFill>
                  <a:schemeClr val="tx1"/>
                </a:solidFill>
              </a:rPr>
              <a:t>Toxicokinetics ...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i="1">
                <a:solidFill>
                  <a:schemeClr val="tx1"/>
                </a:solidFill>
              </a:rPr>
              <a:t>... EXPOSURE phase </a:t>
            </a:r>
            <a:r>
              <a:rPr lang="en-US" altLang="cs-CZ" sz="1800" i="1">
                <a:solidFill>
                  <a:schemeClr val="tx1"/>
                </a:solidFill>
              </a:rPr>
              <a:t> </a:t>
            </a:r>
            <a:r>
              <a:rPr lang="en-GB" altLang="cs-CZ" sz="1800" i="1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altLang="cs-CZ" sz="1800" i="1">
                <a:solidFill>
                  <a:schemeClr val="tx1"/>
                </a:solidFill>
              </a:rPr>
              <a:t>Determines the final dose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E3">
            <a:extLst>
              <a:ext uri="{FF2B5EF4-FFF2-40B4-BE49-F238E27FC236}">
                <a16:creationId xmlns:a16="http://schemas.microsoft.com/office/drawing/2014/main" id="{B09EDD2D-FDF7-4F86-BA1B-7389A3E86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r="23479" b="68808"/>
          <a:stretch>
            <a:fillRect/>
          </a:stretch>
        </p:blipFill>
        <p:spPr bwMode="auto">
          <a:xfrm>
            <a:off x="381000" y="1552575"/>
            <a:ext cx="8458200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Nadpis 4">
            <a:extLst>
              <a:ext uri="{FF2B5EF4-FFF2-40B4-BE49-F238E27FC236}">
                <a16:creationId xmlns:a16="http://schemas.microsoft.com/office/drawing/2014/main" id="{FC987EF6-6B71-4437-B6A1-1DCEFF0BD818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cs-CZ" sz="3200">
                <a:solidFill>
                  <a:schemeClr val="tx1"/>
                </a:solidFill>
              </a:rPr>
              <a:t>Toxicokinetics in fish</a:t>
            </a:r>
            <a:endParaRPr lang="en-GB" altLang="cs-CZ" sz="3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7">
            <a:extLst>
              <a:ext uri="{FF2B5EF4-FFF2-40B4-BE49-F238E27FC236}">
                <a16:creationId xmlns:a16="http://schemas.microsoft.com/office/drawing/2014/main" id="{6B9282CA-9004-4DBC-BF12-3F738CF59264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cs-CZ" sz="3200">
                <a:solidFill>
                  <a:schemeClr val="tx1"/>
                </a:solidFill>
              </a:rPr>
              <a:t>ToxicoD</a:t>
            </a:r>
            <a:r>
              <a:rPr lang="en-GB" altLang="cs-CZ" sz="3200">
                <a:solidFill>
                  <a:schemeClr val="tx1"/>
                </a:solidFill>
              </a:rPr>
              <a:t>YNAMICS</a:t>
            </a:r>
          </a:p>
        </p:txBody>
      </p:sp>
      <p:pic>
        <p:nvPicPr>
          <p:cNvPr id="36867" name="Picture 7" descr="http://4.bp.blogspot.com/-MebbujGDXi0/UAu26D7WxII/AAAAAAAAACk/StePoxIb3Go/s1600/2.png">
            <a:extLst>
              <a:ext uri="{FF2B5EF4-FFF2-40B4-BE49-F238E27FC236}">
                <a16:creationId xmlns:a16="http://schemas.microsoft.com/office/drawing/2014/main" id="{F2A617D5-F65B-499E-9AD8-A4F2E9D34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3987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" descr="Dynamic simulation of processes causing toxicity and their grouping into toxicokinetics and toxicodynamics, illustrated on the example of the aquatic invertebrate Gammarus pulex.">
            <a:extLst>
              <a:ext uri="{FF2B5EF4-FFF2-40B4-BE49-F238E27FC236}">
                <a16:creationId xmlns:a16="http://schemas.microsoft.com/office/drawing/2014/main" id="{4EC7AC28-F135-4856-AEC9-515F9BB80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2520950"/>
            <a:ext cx="51847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ovéPole 10">
            <a:extLst>
              <a:ext uri="{FF2B5EF4-FFF2-40B4-BE49-F238E27FC236}">
                <a16:creationId xmlns:a16="http://schemas.microsoft.com/office/drawing/2014/main" id="{F9107356-FF60-463F-896F-4ACF98172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4532313"/>
            <a:ext cx="20955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>
                <a:solidFill>
                  <a:schemeClr val="tx1"/>
                </a:solidFill>
              </a:rPr>
              <a:t>MoA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>
                <a:solidFill>
                  <a:schemeClr val="tx1"/>
                </a:solidFill>
              </a:rPr>
              <a:t>... and measurable</a:t>
            </a:r>
            <a:br>
              <a:rPr lang="en-GB" altLang="cs-CZ" sz="1800">
                <a:solidFill>
                  <a:schemeClr val="tx1"/>
                </a:solidFill>
              </a:rPr>
            </a:br>
            <a:r>
              <a:rPr lang="en-GB" altLang="cs-CZ" sz="1800" b="1">
                <a:solidFill>
                  <a:schemeClr val="tx1"/>
                </a:solidFill>
              </a:rPr>
              <a:t>EFFECTS</a:t>
            </a:r>
          </a:p>
        </p:txBody>
      </p:sp>
      <p:sp>
        <p:nvSpPr>
          <p:cNvPr id="12" name="Šipka doprava 11">
            <a:extLst>
              <a:ext uri="{FF2B5EF4-FFF2-40B4-BE49-F238E27FC236}">
                <a16:creationId xmlns:a16="http://schemas.microsoft.com/office/drawing/2014/main" id="{DD3E0D73-3B6C-4BC1-8FDF-DD641AB7D1FF}"/>
              </a:ext>
            </a:extLst>
          </p:cNvPr>
          <p:cNvSpPr/>
          <p:nvPr/>
        </p:nvSpPr>
        <p:spPr>
          <a:xfrm>
            <a:off x="3419475" y="4581525"/>
            <a:ext cx="360363" cy="360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3" name="Šipka doprava 12">
            <a:extLst>
              <a:ext uri="{FF2B5EF4-FFF2-40B4-BE49-F238E27FC236}">
                <a16:creationId xmlns:a16="http://schemas.microsoft.com/office/drawing/2014/main" id="{D1C824D3-6036-43FA-A5B6-930FB09BAD19}"/>
              </a:ext>
            </a:extLst>
          </p:cNvPr>
          <p:cNvSpPr/>
          <p:nvPr/>
        </p:nvSpPr>
        <p:spPr>
          <a:xfrm>
            <a:off x="3419475" y="5445125"/>
            <a:ext cx="360363" cy="360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" name="Šipka doprava 13">
            <a:extLst>
              <a:ext uri="{FF2B5EF4-FFF2-40B4-BE49-F238E27FC236}">
                <a16:creationId xmlns:a16="http://schemas.microsoft.com/office/drawing/2014/main" id="{997B2E68-A4D0-4506-8288-2C34C0B82DFD}"/>
              </a:ext>
            </a:extLst>
          </p:cNvPr>
          <p:cNvSpPr/>
          <p:nvPr/>
        </p:nvSpPr>
        <p:spPr>
          <a:xfrm rot="5400000">
            <a:off x="2736057" y="5049044"/>
            <a:ext cx="395287" cy="180975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5BDDBD2-5B2B-473E-ABB2-6AB6B76D20E1}"/>
              </a:ext>
            </a:extLst>
          </p:cNvPr>
          <p:cNvSpPr/>
          <p:nvPr/>
        </p:nvSpPr>
        <p:spPr>
          <a:xfrm>
            <a:off x="5867400" y="4149725"/>
            <a:ext cx="649288" cy="358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11" name="Přímá spojovací šipka 10">
            <a:extLst>
              <a:ext uri="{FF2B5EF4-FFF2-40B4-BE49-F238E27FC236}">
                <a16:creationId xmlns:a16="http://schemas.microsoft.com/office/drawing/2014/main" id="{49071522-E605-475D-A53E-F8A1B79F8F3D}"/>
              </a:ext>
            </a:extLst>
          </p:cNvPr>
          <p:cNvCxnSpPr/>
          <p:nvPr/>
        </p:nvCxnSpPr>
        <p:spPr>
          <a:xfrm flipV="1">
            <a:off x="6372225" y="2133600"/>
            <a:ext cx="0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5" name="TextovéPole 14">
            <a:extLst>
              <a:ext uri="{FF2B5EF4-FFF2-40B4-BE49-F238E27FC236}">
                <a16:creationId xmlns:a16="http://schemas.microsoft.com/office/drawing/2014/main" id="{A907D82D-3396-4980-BCA9-8D3CCA94A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484313"/>
            <a:ext cx="37068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>
                <a:solidFill>
                  <a:schemeClr val="tx1"/>
                </a:solidFill>
              </a:rPr>
              <a:t>TARGETS = macromolecules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(DNA/RNA, proteins, membrane lipids)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CCC2213-952D-430A-A234-CFAF99302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3200">
                <a:solidFill>
                  <a:schemeClr val="tx1"/>
                </a:solidFill>
              </a:rPr>
              <a:t>What is toxicity? What are the types of effects?</a:t>
            </a:r>
            <a:endParaRPr lang="cs-CZ" altLang="cs-CZ" sz="3200">
              <a:solidFill>
                <a:schemeClr val="tx1"/>
              </a:solidFill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0F0AD6C-3EDA-4358-896A-E9DB133E9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052513"/>
            <a:ext cx="8893175" cy="5616575"/>
          </a:xfrm>
        </p:spPr>
        <p:txBody>
          <a:bodyPr>
            <a:normAutofit fontScale="5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GB" b="1" dirty="0"/>
              <a:t>Toxicity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/>
              <a:t>degree to which a substance (at certain dose) can damage an organism</a:t>
            </a:r>
          </a:p>
          <a:p>
            <a:pPr>
              <a:buFont typeface="Arial" charset="0"/>
              <a:buChar char="•"/>
              <a:defRPr/>
            </a:pPr>
            <a:endParaRPr lang="en-GB" dirty="0"/>
          </a:p>
          <a:p>
            <a:pPr>
              <a:buFont typeface="Arial" charset="0"/>
              <a:buChar char="•"/>
              <a:defRPr/>
            </a:pPr>
            <a:r>
              <a:rPr lang="en-GB" b="1" dirty="0"/>
              <a:t>Exposure &amp; toxicity</a:t>
            </a:r>
          </a:p>
          <a:p>
            <a:pPr lvl="1">
              <a:buFont typeface="Arial" charset="0"/>
              <a:buChar char="–"/>
              <a:defRPr/>
            </a:pPr>
            <a:r>
              <a:rPr lang="en-GB" b="1" dirty="0"/>
              <a:t>acute </a:t>
            </a:r>
            <a:r>
              <a:rPr lang="en-GB" dirty="0"/>
              <a:t>(immediate, high doses, days)</a:t>
            </a:r>
          </a:p>
          <a:p>
            <a:pPr lvl="1">
              <a:buFont typeface="Arial" charset="0"/>
              <a:buChar char="–"/>
              <a:defRPr/>
            </a:pPr>
            <a:r>
              <a:rPr lang="en-GB" b="1" dirty="0"/>
              <a:t>chronic </a:t>
            </a:r>
            <a:r>
              <a:rPr lang="en-GB" dirty="0"/>
              <a:t>(</a:t>
            </a:r>
            <a:r>
              <a:rPr lang="en-GB" dirty="0" err="1"/>
              <a:t>sublethal</a:t>
            </a:r>
            <a:r>
              <a:rPr lang="en-GB" dirty="0"/>
              <a:t> / low doses, long-term) </a:t>
            </a:r>
          </a:p>
          <a:p>
            <a:pPr>
              <a:buFont typeface="Arial" charset="0"/>
              <a:buChar char="•"/>
              <a:defRPr/>
            </a:pPr>
            <a:endParaRPr lang="en-GB" dirty="0"/>
          </a:p>
          <a:p>
            <a:pPr>
              <a:buFont typeface="Arial" charset="0"/>
              <a:buChar char="•"/>
              <a:defRPr/>
            </a:pPr>
            <a:r>
              <a:rPr lang="en-GB" b="1" dirty="0"/>
              <a:t>Effect &amp; toxicity</a:t>
            </a:r>
          </a:p>
          <a:p>
            <a:pPr lvl="1">
              <a:buFont typeface="Arial" charset="0"/>
              <a:buChar char="–"/>
              <a:defRPr/>
            </a:pPr>
            <a:r>
              <a:rPr lang="en-GB" b="1" dirty="0"/>
              <a:t>lethal (acute) </a:t>
            </a:r>
          </a:p>
          <a:p>
            <a:pPr lvl="2">
              <a:buFont typeface="Arial" charset="0"/>
              <a:buChar char="•"/>
              <a:defRPr/>
            </a:pPr>
            <a:r>
              <a:rPr lang="en-GB" dirty="0"/>
              <a:t>mortality – definitive endpoint /  high doses </a:t>
            </a:r>
          </a:p>
          <a:p>
            <a:pPr lvl="2">
              <a:buFont typeface="Arial" charset="0"/>
              <a:buChar char="•"/>
              <a:defRPr/>
            </a:pPr>
            <a:r>
              <a:rPr lang="en-GB" dirty="0"/>
              <a:t>easy to determine (single endpoint – death)</a:t>
            </a:r>
          </a:p>
          <a:p>
            <a:pPr lvl="1">
              <a:buFont typeface="Arial" charset="0"/>
              <a:buChar char="–"/>
              <a:defRPr/>
            </a:pPr>
            <a:r>
              <a:rPr lang="en-GB" b="1" dirty="0"/>
              <a:t>nonlethal, </a:t>
            </a:r>
            <a:r>
              <a:rPr lang="en-GB" b="1" dirty="0" err="1"/>
              <a:t>sublethal</a:t>
            </a:r>
            <a:r>
              <a:rPr lang="en-GB" b="1" dirty="0"/>
              <a:t> (chronic) </a:t>
            </a:r>
          </a:p>
          <a:p>
            <a:pPr lvl="2">
              <a:buFont typeface="Arial" charset="0"/>
              <a:buChar char="•"/>
              <a:defRPr/>
            </a:pPr>
            <a:r>
              <a:rPr lang="en-GB" dirty="0"/>
              <a:t>endocrine disruption, reproduction toxicity, </a:t>
            </a:r>
            <a:r>
              <a:rPr lang="en-GB" dirty="0" err="1"/>
              <a:t>immunotoxicity</a:t>
            </a:r>
            <a:r>
              <a:rPr lang="en-GB" dirty="0"/>
              <a:t>, </a:t>
            </a:r>
            <a:r>
              <a:rPr lang="en-GB" dirty="0" err="1"/>
              <a:t>tumor</a:t>
            </a:r>
            <a:r>
              <a:rPr lang="en-GB" dirty="0"/>
              <a:t> induction etc.</a:t>
            </a:r>
          </a:p>
          <a:p>
            <a:pPr lvl="2">
              <a:buFont typeface="Arial" charset="0"/>
              <a:buChar char="•"/>
              <a:defRPr/>
            </a:pPr>
            <a:r>
              <a:rPr lang="en-GB" dirty="0"/>
              <a:t>difficult to determine (multiple endpoints)</a:t>
            </a:r>
          </a:p>
          <a:p>
            <a:pPr lvl="2">
              <a:buFont typeface="Arial" charset="0"/>
              <a:buChar char="•"/>
              <a:defRPr/>
            </a:pPr>
            <a:r>
              <a:rPr lang="en-GB" dirty="0"/>
              <a:t>more specific – low concentrations / longer exposures</a:t>
            </a:r>
          </a:p>
          <a:p>
            <a:pPr lvl="2">
              <a:buFont typeface="Arial" charset="0"/>
              <a:buChar char="•"/>
              <a:defRPr/>
            </a:pPr>
            <a:r>
              <a:rPr lang="en-GB" b="1" dirty="0"/>
              <a:t>often reflected by specific biochemical changes </a:t>
            </a:r>
            <a:r>
              <a:rPr lang="en-GB" b="1" dirty="0">
                <a:solidFill>
                  <a:srgbClr val="FF0000"/>
                </a:solidFill>
              </a:rPr>
              <a:t>(biomarkers)</a:t>
            </a:r>
          </a:p>
          <a:p>
            <a:pPr lvl="2">
              <a:buFont typeface="Arial" charset="0"/>
              <a:buChar char="•"/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GB" b="1" dirty="0"/>
              <a:t>Systems and organ </a:t>
            </a:r>
            <a:r>
              <a:rPr lang="en-US" b="1" dirty="0"/>
              <a:t>&amp; </a:t>
            </a:r>
            <a:r>
              <a:rPr lang="en-US" b="1" dirty="0" err="1"/>
              <a:t>toxicit</a:t>
            </a:r>
            <a:r>
              <a:rPr lang="en-GB" b="1" dirty="0"/>
              <a:t>y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/>
              <a:t>Systemic lethal toxicity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/>
              <a:t>Organ-specific toxicity (neurotoxicity, </a:t>
            </a:r>
            <a:r>
              <a:rPr lang="en-GB" dirty="0" err="1"/>
              <a:t>hepatotoxicity</a:t>
            </a:r>
            <a:r>
              <a:rPr lang="en-GB" dirty="0"/>
              <a:t>, </a:t>
            </a:r>
            <a:r>
              <a:rPr lang="en-GB" dirty="0" err="1"/>
              <a:t>nefrotoxicity</a:t>
            </a:r>
            <a:r>
              <a:rPr lang="en-GB" dirty="0"/>
              <a:t> ...)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/>
              <a:t>Developmental toxicity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/>
              <a:t>Reproduction toxicity</a:t>
            </a:r>
          </a:p>
          <a:p>
            <a:pPr lvl="1">
              <a:buFont typeface="Arial" charset="0"/>
              <a:buChar char="–"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922BB09-F17A-4267-8F7C-D78EF4B66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3200">
                <a:solidFill>
                  <a:schemeClr val="tx1"/>
                </a:solidFill>
              </a:rPr>
              <a:t>Principles of toxicity testing</a:t>
            </a:r>
            <a:endParaRPr lang="cs-CZ" altLang="cs-CZ" sz="3200">
              <a:solidFill>
                <a:schemeClr val="tx1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50D827F-84C5-4BCE-A108-974CFBCD5B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125538"/>
            <a:ext cx="8229600" cy="5040312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buFont typeface="Wingdings" pitchFamily="2" charset="2"/>
              <a:buAutoNum type="arabicParenR"/>
              <a:defRPr/>
            </a:pPr>
            <a:r>
              <a:rPr lang="en-GB" sz="2400" dirty="0"/>
              <a:t>Define and know </a:t>
            </a:r>
            <a:r>
              <a:rPr lang="en-GB" sz="2400" b="1" dirty="0">
                <a:solidFill>
                  <a:schemeClr val="tx2"/>
                </a:solidFill>
              </a:rPr>
              <a:t>b</a:t>
            </a:r>
            <a:r>
              <a:rPr lang="cs-CZ" sz="2400" b="1" dirty="0" err="1">
                <a:solidFill>
                  <a:schemeClr val="tx2"/>
                </a:solidFill>
              </a:rPr>
              <a:t>iological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b="1" dirty="0" err="1">
                <a:solidFill>
                  <a:schemeClr val="tx2"/>
                </a:solidFill>
              </a:rPr>
              <a:t>target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dirty="0"/>
              <a:t>(</a:t>
            </a:r>
            <a:r>
              <a:rPr lang="cs-CZ" sz="2400" dirty="0" err="1"/>
              <a:t>molecule</a:t>
            </a:r>
            <a:r>
              <a:rPr lang="cs-CZ" sz="2400" dirty="0"/>
              <a:t>, cell, </a:t>
            </a:r>
            <a:r>
              <a:rPr lang="cs-CZ" sz="2400" dirty="0" err="1"/>
              <a:t>organism</a:t>
            </a:r>
            <a:r>
              <a:rPr lang="cs-CZ" sz="2400" dirty="0"/>
              <a:t>, </a:t>
            </a:r>
            <a:r>
              <a:rPr lang="cs-CZ" sz="2400" dirty="0" err="1"/>
              <a:t>population</a:t>
            </a:r>
            <a:r>
              <a:rPr lang="cs-CZ" sz="2400" dirty="0"/>
              <a:t>)</a:t>
            </a:r>
            <a:r>
              <a:rPr lang="en-GB" sz="2400" dirty="0"/>
              <a:t> and its properties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AutoNum type="arabicParenR"/>
              <a:defRPr/>
            </a:pP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cs-CZ" sz="2400" dirty="0"/>
              <a:t>2) </a:t>
            </a:r>
            <a:r>
              <a:rPr lang="en-GB" sz="2400" dirty="0"/>
              <a:t>Define and know </a:t>
            </a:r>
            <a:r>
              <a:rPr lang="en-GB" sz="2400" b="1" dirty="0">
                <a:solidFill>
                  <a:schemeClr val="tx2"/>
                </a:solidFill>
              </a:rPr>
              <a:t>c</a:t>
            </a:r>
            <a:r>
              <a:rPr lang="cs-CZ" sz="2400" b="1" dirty="0" err="1">
                <a:solidFill>
                  <a:schemeClr val="tx2"/>
                </a:solidFill>
              </a:rPr>
              <a:t>hemical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en-GB" sz="2400" dirty="0"/>
              <a:t>and its properties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cs-CZ" sz="2400" dirty="0"/>
              <a:t>3) </a:t>
            </a:r>
            <a:r>
              <a:rPr lang="en-GB" sz="2400" b="1" dirty="0">
                <a:solidFill>
                  <a:schemeClr val="tx2"/>
                </a:solidFill>
              </a:rPr>
              <a:t>Define e</a:t>
            </a:r>
            <a:r>
              <a:rPr lang="cs-CZ" sz="2400" b="1" dirty="0" err="1">
                <a:solidFill>
                  <a:schemeClr val="tx2"/>
                </a:solidFill>
              </a:rPr>
              <a:t>xposure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dirty="0"/>
              <a:t>of </a:t>
            </a:r>
            <a:r>
              <a:rPr lang="cs-CZ" sz="2400" dirty="0" err="1"/>
              <a:t>biological</a:t>
            </a:r>
            <a:r>
              <a:rPr lang="cs-CZ" sz="2400" dirty="0"/>
              <a:t> </a:t>
            </a:r>
            <a:r>
              <a:rPr lang="cs-CZ" sz="2400" dirty="0" err="1"/>
              <a:t>system</a:t>
            </a:r>
            <a:r>
              <a:rPr lang="cs-CZ" sz="2400" dirty="0"/>
              <a:t> to </a:t>
            </a:r>
            <a:r>
              <a:rPr lang="en-GB" sz="2400" dirty="0"/>
              <a:t>a </a:t>
            </a:r>
            <a:r>
              <a:rPr lang="cs-CZ" sz="2400" dirty="0" err="1"/>
              <a:t>chemical</a:t>
            </a:r>
            <a:r>
              <a:rPr lang="cs-CZ" sz="2400" dirty="0"/>
              <a:t> </a:t>
            </a:r>
          </a:p>
          <a:p>
            <a:pPr marL="933450" lvl="1" indent="-533400" eaLnBrk="1" hangingPunct="1">
              <a:buFontTx/>
              <a:buChar char="-"/>
              <a:defRPr/>
            </a:pPr>
            <a:r>
              <a:rPr lang="cs-CZ" sz="2000" dirty="0" err="1"/>
              <a:t>variable</a:t>
            </a:r>
            <a:r>
              <a:rPr lang="cs-CZ" sz="2000" dirty="0"/>
              <a:t> </a:t>
            </a:r>
            <a:r>
              <a:rPr lang="cs-CZ" sz="2000" dirty="0" err="1"/>
              <a:t>concentrations</a:t>
            </a:r>
            <a:r>
              <a:rPr lang="cs-CZ" sz="2000" dirty="0"/>
              <a:t> </a:t>
            </a:r>
          </a:p>
          <a:p>
            <a:pPr marL="933450" lvl="1" indent="-533400" eaLnBrk="1" hangingPunct="1">
              <a:buFontTx/>
              <a:buChar char="-"/>
              <a:defRPr/>
            </a:pPr>
            <a:r>
              <a:rPr lang="cs-CZ" sz="2000" dirty="0" err="1"/>
              <a:t>defined</a:t>
            </a:r>
            <a:r>
              <a:rPr lang="cs-CZ" sz="2000" dirty="0"/>
              <a:t>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variable</a:t>
            </a:r>
            <a:r>
              <a:rPr lang="cs-CZ" sz="2000" dirty="0"/>
              <a:t> </a:t>
            </a:r>
            <a:r>
              <a:rPr lang="cs-CZ" sz="2000" dirty="0" err="1"/>
              <a:t>duration</a:t>
            </a:r>
            <a:r>
              <a:rPr lang="cs-CZ" sz="2000" dirty="0"/>
              <a:t> (</a:t>
            </a:r>
            <a:r>
              <a:rPr lang="cs-CZ" sz="2000" dirty="0" err="1"/>
              <a:t>time</a:t>
            </a:r>
            <a:r>
              <a:rPr lang="cs-CZ" sz="2000" dirty="0"/>
              <a:t>)</a:t>
            </a:r>
            <a:endParaRPr lang="en-GB" sz="2000" dirty="0"/>
          </a:p>
          <a:p>
            <a:pPr marL="933450" lvl="1" indent="-533400" eaLnBrk="1" hangingPunct="1">
              <a:buFontTx/>
              <a:buChar char="-"/>
              <a:defRPr/>
            </a:pPr>
            <a:r>
              <a:rPr lang="cs-CZ" sz="2000" dirty="0" err="1"/>
              <a:t>conditions</a:t>
            </a:r>
            <a:r>
              <a:rPr lang="cs-CZ" sz="2000" dirty="0"/>
              <a:t> (T, pH, </a:t>
            </a:r>
            <a:r>
              <a:rPr lang="cs-CZ" sz="2000" dirty="0" err="1"/>
              <a:t>life</a:t>
            </a:r>
            <a:r>
              <a:rPr lang="cs-CZ" sz="2000" dirty="0"/>
              <a:t> </a:t>
            </a:r>
            <a:r>
              <a:rPr lang="cs-CZ" sz="2000" dirty="0" err="1"/>
              <a:t>stage</a:t>
            </a:r>
            <a:r>
              <a:rPr lang="cs-CZ" sz="2000" dirty="0"/>
              <a:t> ....)</a:t>
            </a:r>
          </a:p>
          <a:p>
            <a:pPr marL="933450" lvl="1" indent="-533400" eaLnBrk="1" hangingPunct="1">
              <a:buFontTx/>
              <a:buChar char="-"/>
              <a:defRPr/>
            </a:pPr>
            <a:endParaRPr lang="cs-CZ" sz="2000" dirty="0"/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cs-CZ" sz="2400" dirty="0"/>
              <a:t>4) </a:t>
            </a:r>
            <a:r>
              <a:rPr lang="en-GB" sz="2400" b="1" dirty="0">
                <a:solidFill>
                  <a:schemeClr val="tx2"/>
                </a:solidFill>
              </a:rPr>
              <a:t>Assess effects</a:t>
            </a:r>
            <a:r>
              <a:rPr lang="en-GB" sz="2400" dirty="0"/>
              <a:t>, i.e. Changes </a:t>
            </a:r>
            <a:r>
              <a:rPr lang="cs-CZ" sz="2400" dirty="0"/>
              <a:t>in </a:t>
            </a:r>
            <a:r>
              <a:rPr lang="en-GB" sz="2400" dirty="0"/>
              <a:t>measurable parameter in r</a:t>
            </a:r>
            <a:r>
              <a:rPr lang="cs-CZ" sz="2400" dirty="0" err="1"/>
              <a:t>elationship</a:t>
            </a:r>
            <a:r>
              <a:rPr lang="cs-CZ" sz="2400" dirty="0"/>
              <a:t> to </a:t>
            </a:r>
            <a:r>
              <a:rPr lang="en-GB" sz="2400" dirty="0"/>
              <a:t>variable doses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cs-CZ" sz="2000" dirty="0"/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cs-CZ" sz="2400" dirty="0"/>
              <a:t>5) </a:t>
            </a:r>
            <a:r>
              <a:rPr lang="cs-CZ" sz="2400" b="1" dirty="0" err="1">
                <a:solidFill>
                  <a:schemeClr val="tx2"/>
                </a:solidFill>
              </a:rPr>
              <a:t>Dose</a:t>
            </a:r>
            <a:r>
              <a:rPr lang="cs-CZ" sz="2400" b="1" dirty="0">
                <a:solidFill>
                  <a:schemeClr val="tx2"/>
                </a:solidFill>
              </a:rPr>
              <a:t>-response </a:t>
            </a:r>
            <a:r>
              <a:rPr lang="cs-CZ" sz="2400" b="1" dirty="0" err="1">
                <a:solidFill>
                  <a:schemeClr val="tx2"/>
                </a:solidFill>
              </a:rPr>
              <a:t>evaluation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dirty="0"/>
              <a:t>&amp; </a:t>
            </a:r>
            <a:r>
              <a:rPr lang="cs-CZ" sz="2400" dirty="0" err="1"/>
              <a:t>estimation</a:t>
            </a:r>
            <a:r>
              <a:rPr lang="cs-CZ" sz="2400" dirty="0"/>
              <a:t> of </a:t>
            </a:r>
            <a:r>
              <a:rPr lang="en-GB" sz="2400" dirty="0"/>
              <a:t>the </a:t>
            </a:r>
            <a:r>
              <a:rPr lang="cs-CZ" sz="2400" dirty="0"/>
              <a:t>toxicity </a:t>
            </a:r>
            <a:r>
              <a:rPr lang="cs-CZ" sz="2400" dirty="0" err="1"/>
              <a:t>value</a:t>
            </a:r>
            <a:r>
              <a:rPr lang="cs-CZ" sz="2400" dirty="0"/>
              <a:t> (</a:t>
            </a:r>
            <a:r>
              <a:rPr lang="en-GB" sz="2400" dirty="0"/>
              <a:t>i.e.</a:t>
            </a:r>
            <a:r>
              <a:rPr lang="cs-CZ" sz="2400" dirty="0"/>
              <a:t> </a:t>
            </a:r>
            <a:r>
              <a:rPr lang="cs-CZ" sz="2400" dirty="0" err="1"/>
              <a:t>concentration</a:t>
            </a:r>
            <a:r>
              <a:rPr lang="en-GB" sz="2400" dirty="0"/>
              <a:t> or dose</a:t>
            </a:r>
            <a:r>
              <a:rPr lang="cs-CZ" sz="2400" dirty="0"/>
              <a:t>): </a:t>
            </a:r>
            <a:endParaRPr lang="en-GB" sz="2400" dirty="0"/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GB" sz="2400" dirty="0"/>
              <a:t>	</a:t>
            </a:r>
            <a:r>
              <a:rPr lang="cs-CZ" sz="2400" dirty="0" err="1"/>
              <a:t>LDx</a:t>
            </a:r>
            <a:r>
              <a:rPr lang="cs-CZ" sz="2400" dirty="0"/>
              <a:t>, </a:t>
            </a:r>
            <a:r>
              <a:rPr lang="cs-CZ" sz="2400" dirty="0" err="1"/>
              <a:t>ICx</a:t>
            </a:r>
            <a:r>
              <a:rPr lang="cs-CZ" sz="2400" dirty="0"/>
              <a:t>, </a:t>
            </a:r>
            <a:r>
              <a:rPr lang="cs-CZ" sz="2400" dirty="0" err="1"/>
              <a:t>ECx</a:t>
            </a:r>
            <a:r>
              <a:rPr lang="cs-CZ" sz="2400" dirty="0"/>
              <a:t>, LOEC/LOEL, MIC ...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439D131-955A-4663-B3F9-A4D0ADEC2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>
                <a:solidFill>
                  <a:schemeClr val="tx1"/>
                </a:solidFill>
              </a:rPr>
              <a:t>Course summary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1737A48-3875-4262-8647-E0563C6D6B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125538"/>
            <a:ext cx="8569325" cy="48958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cs-CZ" sz="2400" b="1" dirty="0"/>
              <a:t>1) </a:t>
            </a:r>
            <a:r>
              <a:rPr lang="cs-CZ" sz="2400" b="1" dirty="0" err="1"/>
              <a:t>Introduction</a:t>
            </a:r>
            <a:r>
              <a:rPr lang="cs-CZ" sz="2400" b="1" dirty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sz="2400" dirty="0"/>
              <a:t>	- </a:t>
            </a:r>
            <a:r>
              <a:rPr lang="cs-CZ" sz="2400" dirty="0" err="1"/>
              <a:t>Intro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 err="1"/>
              <a:t>overview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mechanisms</a:t>
            </a:r>
            <a:r>
              <a:rPr lang="cs-CZ" sz="2400" dirty="0"/>
              <a:t> </a:t>
            </a:r>
            <a:r>
              <a:rPr lang="cs-CZ" sz="2400" dirty="0" err="1"/>
              <a:t>beyond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toxicity</a:t>
            </a:r>
          </a:p>
          <a:p>
            <a:pPr eaLnBrk="1" hangingPunct="1">
              <a:buFontTx/>
              <a:buNone/>
              <a:defRPr/>
            </a:pPr>
            <a:r>
              <a:rPr lang="cs-CZ" sz="2200" dirty="0"/>
              <a:t>		(</a:t>
            </a:r>
            <a:r>
              <a:rPr lang="cs-CZ" sz="2200" i="1" dirty="0" err="1"/>
              <a:t>with</a:t>
            </a:r>
            <a:r>
              <a:rPr lang="cs-CZ" sz="2200" i="1" dirty="0"/>
              <a:t> </a:t>
            </a:r>
            <a:r>
              <a:rPr lang="cs-CZ" sz="2200" i="1" dirty="0" err="1"/>
              <a:t>special</a:t>
            </a:r>
            <a:r>
              <a:rPr lang="cs-CZ" sz="2200" i="1" dirty="0"/>
              <a:t> </a:t>
            </a:r>
            <a:r>
              <a:rPr lang="cs-CZ" sz="2200" i="1" dirty="0" err="1"/>
              <a:t>respect</a:t>
            </a:r>
            <a:r>
              <a:rPr lang="cs-CZ" sz="2200" i="1" dirty="0"/>
              <a:t> to </a:t>
            </a:r>
            <a:r>
              <a:rPr lang="cs-CZ" sz="2200" i="1" dirty="0" err="1"/>
              <a:t>environmental</a:t>
            </a:r>
            <a:r>
              <a:rPr lang="cs-CZ" sz="2200" i="1" dirty="0"/>
              <a:t> </a:t>
            </a:r>
            <a:r>
              <a:rPr lang="en-US" sz="2200" i="1" dirty="0"/>
              <a:t>contaminants</a:t>
            </a:r>
            <a:r>
              <a:rPr lang="cs-CZ" sz="2200" i="1" dirty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cs-CZ" sz="2400" dirty="0"/>
              <a:t>	- </a:t>
            </a:r>
            <a:r>
              <a:rPr lang="cs-CZ" sz="2400" dirty="0" err="1"/>
              <a:t>Intro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c</a:t>
            </a:r>
            <a:r>
              <a:rPr lang="en-US" sz="2400" dirty="0" err="1"/>
              <a:t>oncept</a:t>
            </a:r>
            <a:r>
              <a:rPr lang="en-US" sz="2400" dirty="0"/>
              <a:t> of biomarkers</a:t>
            </a:r>
            <a:endParaRPr lang="cs-CZ" sz="2400" dirty="0"/>
          </a:p>
          <a:p>
            <a:pPr eaLnBrk="1" hangingPunct="1">
              <a:buFontTx/>
              <a:buNone/>
              <a:defRPr/>
            </a:pPr>
            <a:endParaRPr lang="cs-CZ" sz="2400" b="1" dirty="0"/>
          </a:p>
          <a:p>
            <a:pPr eaLnBrk="1" hangingPunct="1">
              <a:buFontTx/>
              <a:buNone/>
              <a:defRPr/>
            </a:pPr>
            <a:r>
              <a:rPr lang="cs-CZ" sz="2400" b="1" dirty="0"/>
              <a:t>2) </a:t>
            </a:r>
            <a:r>
              <a:rPr lang="cs-CZ" sz="2400" b="1" dirty="0" err="1"/>
              <a:t>Details</a:t>
            </a:r>
            <a:r>
              <a:rPr lang="cs-CZ" sz="2400" b="1" dirty="0"/>
              <a:t> on </a:t>
            </a:r>
            <a:r>
              <a:rPr lang="cs-CZ" sz="2400" b="1" dirty="0" err="1"/>
              <a:t>selected</a:t>
            </a:r>
            <a:r>
              <a:rPr lang="cs-CZ" sz="2400" b="1" dirty="0"/>
              <a:t> </a:t>
            </a:r>
            <a:r>
              <a:rPr lang="cs-CZ" sz="2400" b="1" dirty="0" err="1"/>
              <a:t>important</a:t>
            </a:r>
            <a:r>
              <a:rPr lang="cs-CZ" sz="2400" b="1" dirty="0"/>
              <a:t> </a:t>
            </a:r>
            <a:r>
              <a:rPr lang="en-US" sz="2400" b="1" dirty="0" err="1"/>
              <a:t>toxicit</a:t>
            </a:r>
            <a:r>
              <a:rPr lang="cs-CZ" sz="2400" b="1" dirty="0"/>
              <a:t>y </a:t>
            </a:r>
            <a:r>
              <a:rPr lang="cs-CZ" sz="2400" b="1" dirty="0" err="1"/>
              <a:t>mechanisms</a:t>
            </a:r>
            <a:endParaRPr lang="cs-CZ" sz="2400" b="1" dirty="0"/>
          </a:p>
          <a:p>
            <a:pPr eaLnBrk="1" hangingPunct="1">
              <a:buFontTx/>
              <a:buNone/>
              <a:defRPr/>
            </a:pPr>
            <a:r>
              <a:rPr lang="cs-CZ" sz="2400" i="1" dirty="0"/>
              <a:t>	- </a:t>
            </a:r>
            <a:r>
              <a:rPr lang="cs-CZ" sz="2400" dirty="0" err="1"/>
              <a:t>Membrane</a:t>
            </a:r>
            <a:r>
              <a:rPr lang="cs-CZ" sz="2400" dirty="0"/>
              <a:t> toxicity, enzyme </a:t>
            </a:r>
            <a:r>
              <a:rPr lang="cs-CZ" sz="2400" dirty="0" err="1"/>
              <a:t>inhibitions</a:t>
            </a:r>
            <a:r>
              <a:rPr lang="cs-CZ" sz="2400" dirty="0"/>
              <a:t>, </a:t>
            </a:r>
            <a:r>
              <a:rPr lang="cs-CZ" sz="2400" dirty="0" err="1"/>
              <a:t>oxidative</a:t>
            </a:r>
            <a:r>
              <a:rPr lang="cs-CZ" sz="2400" dirty="0"/>
              <a:t> stress, </a:t>
            </a:r>
            <a:r>
              <a:rPr lang="cs-CZ" sz="2400" dirty="0" err="1"/>
              <a:t>genotoxicity</a:t>
            </a:r>
            <a:r>
              <a:rPr lang="cs-CZ" sz="2400" dirty="0"/>
              <a:t>, </a:t>
            </a:r>
            <a:r>
              <a:rPr lang="cs-CZ" sz="2400" dirty="0" err="1"/>
              <a:t>Nuclear</a:t>
            </a:r>
            <a:r>
              <a:rPr lang="cs-CZ" sz="2400" dirty="0"/>
              <a:t> </a:t>
            </a:r>
            <a:r>
              <a:rPr lang="cs-CZ" sz="2400" dirty="0" err="1"/>
              <a:t>Receptors</a:t>
            </a:r>
            <a:r>
              <a:rPr lang="cs-CZ" sz="2400" dirty="0"/>
              <a:t> (</a:t>
            </a:r>
            <a:r>
              <a:rPr lang="cs-CZ" sz="2400" dirty="0" err="1"/>
              <a:t>AhR</a:t>
            </a:r>
            <a:r>
              <a:rPr lang="cs-CZ" sz="2400" dirty="0"/>
              <a:t>, ER, AR ….) </a:t>
            </a:r>
            <a:r>
              <a:rPr lang="cs-CZ" sz="2400" dirty="0" err="1"/>
              <a:t>etc</a:t>
            </a:r>
            <a:r>
              <a:rPr lang="cs-CZ" sz="2400" dirty="0"/>
              <a:t>.</a:t>
            </a:r>
          </a:p>
          <a:p>
            <a:pPr eaLnBrk="1" hangingPunct="1">
              <a:buFontTx/>
              <a:buNone/>
              <a:defRPr/>
            </a:pPr>
            <a:r>
              <a:rPr lang="cs-CZ" sz="2400" dirty="0"/>
              <a:t>	- </a:t>
            </a:r>
            <a:r>
              <a:rPr lang="cs-CZ" sz="2400" dirty="0" err="1"/>
              <a:t>Methods</a:t>
            </a:r>
            <a:r>
              <a:rPr lang="cs-CZ" sz="2400" dirty="0"/>
              <a:t> to </a:t>
            </a:r>
            <a:r>
              <a:rPr lang="cs-CZ" sz="2400" dirty="0" err="1"/>
              <a:t>determine</a:t>
            </a:r>
            <a:r>
              <a:rPr lang="cs-CZ" sz="2400" dirty="0"/>
              <a:t> toxicity </a:t>
            </a:r>
            <a:r>
              <a:rPr lang="cs-CZ" sz="2400" dirty="0" err="1"/>
              <a:t>mechanism</a:t>
            </a:r>
            <a:endParaRPr lang="cs-CZ" sz="2400" dirty="0"/>
          </a:p>
          <a:p>
            <a:pPr eaLnBrk="1" hangingPunct="1">
              <a:buFontTx/>
              <a:buNone/>
              <a:defRPr/>
            </a:pPr>
            <a:endParaRPr lang="cs-CZ" sz="2400" b="1" dirty="0"/>
          </a:p>
          <a:p>
            <a:pPr eaLnBrk="1" hangingPunct="1">
              <a:buFontTx/>
              <a:buNone/>
              <a:defRPr/>
            </a:pPr>
            <a:r>
              <a:rPr lang="cs-CZ" sz="2400" b="1" dirty="0"/>
              <a:t>3) </a:t>
            </a:r>
            <a:r>
              <a:rPr lang="cs-CZ" sz="2400" b="1" dirty="0" err="1"/>
              <a:t>Biomarkers</a:t>
            </a:r>
            <a:endParaRPr lang="cs-CZ" sz="2400" b="1" i="1" dirty="0"/>
          </a:p>
          <a:p>
            <a:pPr eaLnBrk="1" hangingPunct="1">
              <a:buFontTx/>
              <a:buNone/>
              <a:defRPr/>
            </a:pPr>
            <a:r>
              <a:rPr lang="cs-CZ" sz="2400" dirty="0"/>
              <a:t>	- </a:t>
            </a:r>
            <a:r>
              <a:rPr lang="cs-CZ" sz="2400" dirty="0" err="1"/>
              <a:t>What</a:t>
            </a:r>
            <a:r>
              <a:rPr lang="cs-CZ" sz="2400" dirty="0"/>
              <a:t> 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 err="1"/>
              <a:t>how</a:t>
            </a:r>
            <a:r>
              <a:rPr lang="cs-CZ" sz="2400" dirty="0"/>
              <a:t> to </a:t>
            </a:r>
            <a:r>
              <a:rPr lang="cs-CZ" sz="2400" dirty="0" err="1"/>
              <a:t>find</a:t>
            </a:r>
            <a:r>
              <a:rPr lang="cs-CZ" sz="2400" dirty="0"/>
              <a:t> (</a:t>
            </a:r>
            <a:r>
              <a:rPr lang="cs-CZ" sz="2400" dirty="0" err="1"/>
              <a:t>identify</a:t>
            </a:r>
            <a:r>
              <a:rPr lang="cs-CZ" sz="2400" dirty="0"/>
              <a:t>) </a:t>
            </a:r>
            <a:r>
              <a:rPr lang="cs-CZ" sz="2400" dirty="0" err="1"/>
              <a:t>suitable</a:t>
            </a:r>
            <a:r>
              <a:rPr lang="cs-CZ" sz="2400" dirty="0"/>
              <a:t> </a:t>
            </a:r>
            <a:r>
              <a:rPr lang="cs-CZ" sz="2400" dirty="0" err="1"/>
              <a:t>biomarker</a:t>
            </a:r>
            <a:r>
              <a:rPr lang="cs-CZ" sz="2400" dirty="0"/>
              <a:t>(s)?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400" dirty="0"/>
              <a:t>	-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overview</a:t>
            </a:r>
            <a:r>
              <a:rPr lang="cs-CZ" sz="2400" dirty="0"/>
              <a:t> of </a:t>
            </a:r>
            <a:r>
              <a:rPr lang="cs-CZ" sz="2400" dirty="0" err="1"/>
              <a:t>the</a:t>
            </a:r>
            <a:r>
              <a:rPr lang="cs-CZ" sz="2400" dirty="0"/>
              <a:t> most </a:t>
            </a:r>
            <a:r>
              <a:rPr lang="cs-CZ" sz="2400" dirty="0" err="1"/>
              <a:t>important</a:t>
            </a:r>
            <a:r>
              <a:rPr lang="cs-CZ" sz="2400" dirty="0"/>
              <a:t> </a:t>
            </a:r>
            <a:r>
              <a:rPr lang="cs-CZ" sz="2400" dirty="0" err="1"/>
              <a:t>biomarker</a:t>
            </a:r>
            <a:r>
              <a:rPr lang="cs-CZ" sz="2400" dirty="0"/>
              <a:t> </a:t>
            </a:r>
            <a:r>
              <a:rPr lang="cs-CZ" sz="2400" dirty="0" err="1"/>
              <a:t>classes</a:t>
            </a:r>
            <a:endParaRPr lang="cs-CZ" sz="2400" dirty="0"/>
          </a:p>
          <a:p>
            <a:pPr eaLnBrk="1" hangingPunct="1">
              <a:buFontTx/>
              <a:buNone/>
              <a:defRPr/>
            </a:pPr>
            <a:r>
              <a:rPr lang="cs-CZ" sz="2400" dirty="0"/>
              <a:t>	- </a:t>
            </a:r>
            <a:r>
              <a:rPr lang="cs-CZ" sz="2400" dirty="0" err="1"/>
              <a:t>Methods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biomarker</a:t>
            </a:r>
            <a:r>
              <a:rPr lang="cs-CZ" sz="2400" dirty="0"/>
              <a:t> </a:t>
            </a:r>
            <a:r>
              <a:rPr lang="cs-CZ" sz="2400" dirty="0" err="1"/>
              <a:t>assessment</a:t>
            </a:r>
            <a:endParaRPr lang="cs-CZ" sz="2400" dirty="0"/>
          </a:p>
          <a:p>
            <a:pPr eaLnBrk="1" hangingPunct="1">
              <a:buFontTx/>
              <a:buNone/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772DD0D-FFE6-4FC7-8828-8AABF842A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4795838"/>
            <a:ext cx="4321175" cy="1512887"/>
          </a:xfrm>
          <a:prstGeom prst="rect">
            <a:avLst/>
          </a:prstGeom>
          <a:solidFill>
            <a:srgbClr val="FFCC66">
              <a:alpha val="52156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solidFill>
                <a:schemeClr val="tx1"/>
              </a:solidFill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F729E4C-4AB7-4538-A06E-108DAFF54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1700213"/>
            <a:ext cx="4321175" cy="2952750"/>
          </a:xfrm>
          <a:prstGeom prst="rect">
            <a:avLst/>
          </a:prstGeom>
          <a:solidFill>
            <a:srgbClr val="99CCFF">
              <a:alpha val="41176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solidFill>
                <a:schemeClr val="tx1"/>
              </a:solidFill>
            </a:endParaRPr>
          </a:p>
        </p:txBody>
      </p:sp>
      <p:pic>
        <p:nvPicPr>
          <p:cNvPr id="43012" name="Picture 5" descr="auto0">
            <a:extLst>
              <a:ext uri="{FF2B5EF4-FFF2-40B4-BE49-F238E27FC236}">
                <a16:creationId xmlns:a16="http://schemas.microsoft.com/office/drawing/2014/main" id="{937A9829-D744-4EF5-8FD1-34B268861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068638"/>
            <a:ext cx="1793875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 descr="AcuteToxScheme_RM">
            <a:extLst>
              <a:ext uri="{FF2B5EF4-FFF2-40B4-BE49-F238E27FC236}">
                <a16:creationId xmlns:a16="http://schemas.microsoft.com/office/drawing/2014/main" id="{036AF819-A809-46F3-A977-995B04C96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4" b="6259"/>
          <a:stretch>
            <a:fillRect/>
          </a:stretch>
        </p:blipFill>
        <p:spPr bwMode="auto">
          <a:xfrm>
            <a:off x="5060950" y="2060575"/>
            <a:ext cx="408305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7" descr="HaF-adult">
            <a:extLst>
              <a:ext uri="{FF2B5EF4-FFF2-40B4-BE49-F238E27FC236}">
                <a16:creationId xmlns:a16="http://schemas.microsoft.com/office/drawing/2014/main" id="{AE60F45F-B08D-4C88-BEA4-AED2C5E01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5013325"/>
            <a:ext cx="17208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8" descr="arenic~4">
            <a:extLst>
              <a:ext uri="{FF2B5EF4-FFF2-40B4-BE49-F238E27FC236}">
                <a16:creationId xmlns:a16="http://schemas.microsoft.com/office/drawing/2014/main" id="{45D073A4-E382-4FF1-9E14-786509E2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013325"/>
            <a:ext cx="187166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9" descr="Daphnia">
            <a:extLst>
              <a:ext uri="{FF2B5EF4-FFF2-40B4-BE49-F238E27FC236}">
                <a16:creationId xmlns:a16="http://schemas.microsoft.com/office/drawing/2014/main" id="{56BA7349-11AC-4EB4-B7D7-37522DB02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2205038"/>
            <a:ext cx="1379537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10" descr="Dania pict">
            <a:extLst>
              <a:ext uri="{FF2B5EF4-FFF2-40B4-BE49-F238E27FC236}">
                <a16:creationId xmlns:a16="http://schemas.microsoft.com/office/drawing/2014/main" id="{367911E2-E912-43DA-91F5-85554B99D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1916113"/>
            <a:ext cx="15843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Text Box 11">
            <a:extLst>
              <a:ext uri="{FF2B5EF4-FFF2-40B4-BE49-F238E27FC236}">
                <a16:creationId xmlns:a16="http://schemas.microsoft.com/office/drawing/2014/main" id="{F2D48932-0C77-4B5E-A437-DC10D80BC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950" y="1628775"/>
            <a:ext cx="3744913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fr-BE" altLang="cs-CZ" sz="1800">
                <a:solidFill>
                  <a:schemeClr val="tx1"/>
                </a:solidFill>
                <a:latin typeface="Tahoma" panose="020B0604030504040204" pitchFamily="34" charset="0"/>
              </a:rPr>
              <a:t>Cu addition</a:t>
            </a:r>
            <a:endParaRPr lang="en-US" altLang="cs-CZ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3019" name="Text Box 12">
            <a:extLst>
              <a:ext uri="{FF2B5EF4-FFF2-40B4-BE49-F238E27FC236}">
                <a16:creationId xmlns:a16="http://schemas.microsoft.com/office/drawing/2014/main" id="{463058B5-FAD7-4122-B2AF-5D8715757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950" y="4508500"/>
            <a:ext cx="3744913" cy="714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fr-BE" altLang="cs-CZ" sz="2000">
                <a:solidFill>
                  <a:schemeClr val="tx1"/>
                </a:solidFill>
                <a:latin typeface="Tahoma" panose="020B0604030504040204" pitchFamily="34" charset="0"/>
              </a:rPr>
              <a:t>Effect concentrations expressed in total/dissolved Cu</a:t>
            </a:r>
            <a:endParaRPr lang="en-US" altLang="cs-CZ" sz="20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3020" name="Line 14">
            <a:extLst>
              <a:ext uri="{FF2B5EF4-FFF2-40B4-BE49-F238E27FC236}">
                <a16:creationId xmlns:a16="http://schemas.microsoft.com/office/drawing/2014/main" id="{2482937F-E549-4E4E-83F6-E9F8F004B4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52663" y="3860800"/>
            <a:ext cx="2735262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3021" name="Line 15">
            <a:extLst>
              <a:ext uri="{FF2B5EF4-FFF2-40B4-BE49-F238E27FC236}">
                <a16:creationId xmlns:a16="http://schemas.microsoft.com/office/drawing/2014/main" id="{AA8F11DE-D760-4324-AE54-606011D12B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60725" y="3500438"/>
            <a:ext cx="17287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3022" name="Line 16">
            <a:extLst>
              <a:ext uri="{FF2B5EF4-FFF2-40B4-BE49-F238E27FC236}">
                <a16:creationId xmlns:a16="http://schemas.microsoft.com/office/drawing/2014/main" id="{42BBB882-0816-4181-845C-D41F6CE9F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3250" y="2779713"/>
            <a:ext cx="6477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3023" name="AutoShape 17">
            <a:extLst>
              <a:ext uri="{FF2B5EF4-FFF2-40B4-BE49-F238E27FC236}">
                <a16:creationId xmlns:a16="http://schemas.microsoft.com/office/drawing/2014/main" id="{948AC892-8CBC-4070-9A8E-E1C38A86D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6713" y="2132013"/>
            <a:ext cx="431800" cy="288925"/>
          </a:xfrm>
          <a:prstGeom prst="downArrow">
            <a:avLst>
              <a:gd name="adj1" fmla="val 44120"/>
              <a:gd name="adj2" fmla="val 4581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solidFill>
                <a:schemeClr val="tx1"/>
              </a:solidFill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584D2109-C95D-45A5-BDEE-1F5DEA5EDFB7}"/>
              </a:ext>
            </a:extLst>
          </p:cNvPr>
          <p:cNvSpPr/>
          <p:nvPr/>
        </p:nvSpPr>
        <p:spPr>
          <a:xfrm>
            <a:off x="7235825" y="4149725"/>
            <a:ext cx="1657350" cy="431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3025" name="Nadpis 19">
            <a:extLst>
              <a:ext uri="{FF2B5EF4-FFF2-40B4-BE49-F238E27FC236}">
                <a16:creationId xmlns:a16="http://schemas.microsoft.com/office/drawing/2014/main" id="{DD8D4918-E581-4D20-AD92-02B0BC47F3BA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sz="3200">
                <a:solidFill>
                  <a:schemeClr val="tx1"/>
                </a:solidFill>
              </a:rPr>
              <a:t>Effect assessment - procedure</a:t>
            </a:r>
            <a:endParaRPr lang="en-GB" altLang="cs-CZ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81C5EC6-B333-4D67-A2C7-0ECF277F5B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2800">
                <a:solidFill>
                  <a:schemeClr val="tx1"/>
                </a:solidFill>
              </a:rPr>
              <a:t>How to study (chronic) toxicity ?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76F1429-7EFB-4D05-96B8-4AD66B3399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8642350" cy="4525963"/>
          </a:xfrm>
        </p:spPr>
        <p:txBody>
          <a:bodyPr/>
          <a:lstStyle/>
          <a:p>
            <a:pPr eaLnBrk="1" hangingPunct="1"/>
            <a:r>
              <a:rPr lang="cs-CZ" altLang="cs-CZ" sz="2000" b="1">
                <a:solidFill>
                  <a:schemeClr val="tx2"/>
                </a:solidFill>
              </a:rPr>
              <a:t>In vitro studies (biochemical mechanisms)</a:t>
            </a:r>
          </a:p>
          <a:p>
            <a:pPr lvl="1" eaLnBrk="1" hangingPunct="1">
              <a:buFontTx/>
              <a:buNone/>
            </a:pPr>
            <a:r>
              <a:rPr lang="cs-CZ" altLang="cs-CZ" sz="3200"/>
              <a:t>+</a:t>
            </a:r>
            <a:r>
              <a:rPr lang="cs-CZ" altLang="cs-CZ" sz="1800"/>
              <a:t> easy to perform, short-term </a:t>
            </a:r>
            <a:r>
              <a:rPr lang="en-US" altLang="cs-CZ" sz="1800"/>
              <a:t>		</a:t>
            </a:r>
            <a:r>
              <a:rPr lang="cs-CZ" altLang="cs-CZ" sz="1800"/>
              <a:t>	</a:t>
            </a:r>
            <a:r>
              <a:rPr lang="cs-CZ" altLang="cs-CZ" sz="3600"/>
              <a:t>- </a:t>
            </a:r>
            <a:r>
              <a:rPr lang="cs-CZ" altLang="cs-CZ" sz="1800"/>
              <a:t>ecotoxicological relevancy</a:t>
            </a:r>
          </a:p>
          <a:p>
            <a:pPr lvl="1" eaLnBrk="1" hangingPunct="1">
              <a:buFontTx/>
              <a:buNone/>
            </a:pPr>
            <a:r>
              <a:rPr lang="cs-CZ" altLang="cs-CZ" sz="1800"/>
              <a:t>+ highly controlled conditions			- mostly with vertebrate cells</a:t>
            </a:r>
          </a:p>
          <a:p>
            <a:pPr lvl="1" eaLnBrk="1" hangingPunct="1">
              <a:buFontTx/>
              <a:buNone/>
            </a:pPr>
            <a:r>
              <a:rPr lang="cs-CZ" altLang="cs-CZ" sz="1800"/>
              <a:t>+ lower amounts of chemicals needed</a:t>
            </a:r>
            <a:r>
              <a:rPr lang="en-US" altLang="cs-CZ" sz="1800"/>
              <a:t> </a:t>
            </a:r>
            <a:br>
              <a:rPr lang="cs-CZ" altLang="cs-CZ" sz="1800"/>
            </a:br>
            <a:r>
              <a:rPr lang="cs-CZ" altLang="cs-CZ" sz="1800"/>
              <a:t>(new cmpnds screening)</a:t>
            </a:r>
          </a:p>
          <a:p>
            <a:pPr lvl="1" eaLnBrk="1" hangingPunct="1"/>
            <a:endParaRPr lang="cs-CZ" altLang="cs-CZ" sz="1100"/>
          </a:p>
          <a:p>
            <a:pPr eaLnBrk="1" hangingPunct="1"/>
            <a:r>
              <a:rPr lang="cs-CZ" altLang="cs-CZ" sz="2000" b="1">
                <a:solidFill>
                  <a:schemeClr val="tx2"/>
                </a:solidFill>
              </a:rPr>
              <a:t>In vivo biotest testing</a:t>
            </a:r>
          </a:p>
          <a:p>
            <a:pPr lvl="1" eaLnBrk="1" hangingPunct="1">
              <a:buFontTx/>
              <a:buNone/>
            </a:pPr>
            <a:r>
              <a:rPr lang="cs-CZ" altLang="cs-CZ" sz="3600"/>
              <a:t>+</a:t>
            </a:r>
            <a:r>
              <a:rPr lang="cs-CZ" altLang="cs-CZ" sz="1800"/>
              <a:t> unique whole organisms			</a:t>
            </a:r>
            <a:r>
              <a:rPr lang="cs-CZ" altLang="cs-CZ" sz="4000"/>
              <a:t>-</a:t>
            </a:r>
            <a:r>
              <a:rPr lang="cs-CZ" altLang="cs-CZ" sz="1800"/>
              <a:t> only few (ecologically </a:t>
            </a:r>
          </a:p>
          <a:p>
            <a:pPr lvl="1" eaLnBrk="1" hangingPunct="1">
              <a:buFontTx/>
              <a:buNone/>
            </a:pPr>
            <a:r>
              <a:rPr lang="cs-CZ" altLang="cs-CZ" sz="1800"/>
              <a:t>+ controlled conditions			  </a:t>
            </a:r>
            <a:r>
              <a:rPr lang="en-GB" altLang="cs-CZ" sz="1800"/>
              <a:t>	</a:t>
            </a:r>
            <a:r>
              <a:rPr lang="cs-CZ" altLang="cs-CZ" sz="1800"/>
              <a:t>nonrelevant) organisms used </a:t>
            </a:r>
          </a:p>
          <a:p>
            <a:pPr lvl="1" eaLnBrk="1" hangingPunct="1">
              <a:buFontTx/>
              <a:buNone/>
            </a:pPr>
            <a:r>
              <a:rPr lang="cs-CZ" altLang="cs-CZ" sz="1800"/>
              <a:t>+ better ecological interpretation		- mostly ACUTE assays</a:t>
            </a:r>
          </a:p>
          <a:p>
            <a:pPr lvl="1" eaLnBrk="1" hangingPunct="1">
              <a:buFontTx/>
              <a:buNone/>
            </a:pPr>
            <a:r>
              <a:rPr lang="cs-CZ" altLang="cs-CZ" sz="1800"/>
              <a:t>							- chronic: long exposures</a:t>
            </a:r>
          </a:p>
          <a:p>
            <a:pPr eaLnBrk="1" hangingPunct="1"/>
            <a:endParaRPr lang="cs-CZ" altLang="cs-CZ" sz="1100" b="1"/>
          </a:p>
          <a:p>
            <a:pPr eaLnBrk="1" hangingPunct="1"/>
            <a:r>
              <a:rPr lang="cs-CZ" altLang="cs-CZ" sz="2000" b="1">
                <a:solidFill>
                  <a:schemeClr val="tx2"/>
                </a:solidFill>
              </a:rPr>
              <a:t>Field </a:t>
            </a:r>
            <a:r>
              <a:rPr lang="en-US" altLang="cs-CZ" sz="2000" b="1">
                <a:solidFill>
                  <a:schemeClr val="tx2"/>
                </a:solidFill>
              </a:rPr>
              <a:t>and </a:t>
            </a:r>
            <a:r>
              <a:rPr lang="en-US" altLang="cs-CZ" sz="2000" b="1" i="1">
                <a:solidFill>
                  <a:schemeClr val="tx2"/>
                </a:solidFill>
              </a:rPr>
              <a:t>in situ </a:t>
            </a:r>
            <a:r>
              <a:rPr lang="cs-CZ" altLang="cs-CZ" sz="2000" b="1">
                <a:solidFill>
                  <a:schemeClr val="tx2"/>
                </a:solidFill>
              </a:rPr>
              <a:t>observations</a:t>
            </a:r>
            <a:r>
              <a:rPr lang="en-US" altLang="cs-CZ" sz="2000" b="1">
                <a:solidFill>
                  <a:schemeClr val="tx2"/>
                </a:solidFill>
              </a:rPr>
              <a:t>, epidemiological studies</a:t>
            </a:r>
            <a:endParaRPr lang="cs-CZ" altLang="cs-CZ" sz="2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3.bp.blogspot.com/-dokK9_P3A4I/UZ38uN8AoUI/AAAAAAAAAJc/d1N8vDjsmAw/s1600/what+is+a+chemical+reactions.jpg">
            <a:extLst>
              <a:ext uri="{FF2B5EF4-FFF2-40B4-BE49-F238E27FC236}">
                <a16:creationId xmlns:a16="http://schemas.microsoft.com/office/drawing/2014/main" id="{18600117-7A61-4E79-8962-F994B1EB9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520825"/>
            <a:ext cx="9080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>
            <a:extLst>
              <a:ext uri="{FF2B5EF4-FFF2-40B4-BE49-F238E27FC236}">
                <a16:creationId xmlns:a16="http://schemas.microsoft.com/office/drawing/2014/main" id="{FC7A1D48-3551-4908-BC49-47F8B34B70A7}"/>
              </a:ext>
            </a:extLst>
          </p:cNvPr>
          <p:cNvSpPr/>
          <p:nvPr/>
        </p:nvSpPr>
        <p:spPr>
          <a:xfrm>
            <a:off x="5075238" y="1808163"/>
            <a:ext cx="936625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7108" name="Picture 4" descr="http://upyourtalent.com/wp-content/uploads/2012/04/white-rat.jpg">
            <a:extLst>
              <a:ext uri="{FF2B5EF4-FFF2-40B4-BE49-F238E27FC236}">
                <a16:creationId xmlns:a16="http://schemas.microsoft.com/office/drawing/2014/main" id="{1F42EBF5-1AB5-404D-B94D-985C860C3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1447800"/>
            <a:ext cx="16906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 descr="https://encrypted-tbn3.gstatic.com/images?q=tbn:ANd9GcS52E4zw_1IWgj6a-zMCfagRjY0GxrrXUj7RPtc7h6W2mD_trk2">
            <a:extLst>
              <a:ext uri="{FF2B5EF4-FFF2-40B4-BE49-F238E27FC236}">
                <a16:creationId xmlns:a16="http://schemas.microsoft.com/office/drawing/2014/main" id="{E7E02D97-E818-428A-A1D3-5DC42A2F6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1808163"/>
            <a:ext cx="8159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8" descr="http://www.lfu.bayern.de/analytik_stoffe/biol_analytik_toxizitaetstests/pic/159498_gr.jpg">
            <a:extLst>
              <a:ext uri="{FF2B5EF4-FFF2-40B4-BE49-F238E27FC236}">
                <a16:creationId xmlns:a16="http://schemas.microsoft.com/office/drawing/2014/main" id="{DAF54178-697A-4AB8-917D-0A71FE2D1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312988"/>
            <a:ext cx="7778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ovéPole 9">
            <a:extLst>
              <a:ext uri="{FF2B5EF4-FFF2-40B4-BE49-F238E27FC236}">
                <a16:creationId xmlns:a16="http://schemas.microsoft.com/office/drawing/2014/main" id="{BF0D91DE-B599-46C6-B296-C98E3E95F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6838" y="2770188"/>
            <a:ext cx="960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400"/>
              <a:t>Organism</a:t>
            </a:r>
          </a:p>
        </p:txBody>
      </p:sp>
      <p:sp>
        <p:nvSpPr>
          <p:cNvPr id="47112" name="TextovéPole 10">
            <a:extLst>
              <a:ext uri="{FF2B5EF4-FFF2-40B4-BE49-F238E27FC236}">
                <a16:creationId xmlns:a16="http://schemas.microsoft.com/office/drawing/2014/main" id="{4283CB74-6EC9-4927-B443-AB40B0FED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2760663"/>
            <a:ext cx="93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400"/>
              <a:t>Chemical</a:t>
            </a:r>
          </a:p>
        </p:txBody>
      </p:sp>
      <p:sp>
        <p:nvSpPr>
          <p:cNvPr id="47113" name="TextovéPole 11">
            <a:extLst>
              <a:ext uri="{FF2B5EF4-FFF2-40B4-BE49-F238E27FC236}">
                <a16:creationId xmlns:a16="http://schemas.microsoft.com/office/drawing/2014/main" id="{8CEB65FE-AA4D-48DB-8970-3F8107210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638" y="1447800"/>
            <a:ext cx="18669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400" b="1"/>
              <a:t>Adverse Effects</a:t>
            </a:r>
          </a:p>
          <a:p>
            <a:pPr algn="ctr" eaLnBrk="1" hangingPunct="1"/>
            <a:r>
              <a:rPr lang="en-US" altLang="cs-CZ" sz="1400" i="1"/>
              <a:t>Death</a:t>
            </a:r>
          </a:p>
          <a:p>
            <a:pPr algn="ctr" eaLnBrk="1" hangingPunct="1"/>
            <a:r>
              <a:rPr lang="en-US" altLang="cs-CZ" sz="1400" i="1"/>
              <a:t>Altered Reproduction</a:t>
            </a:r>
            <a:endParaRPr lang="cs-CZ" altLang="cs-CZ" sz="1400" i="1"/>
          </a:p>
          <a:p>
            <a:pPr algn="ctr" eaLnBrk="1" hangingPunct="1"/>
            <a:r>
              <a:rPr lang="en-US" altLang="cs-CZ" sz="1400" i="1"/>
              <a:t>Inhibition of Growth</a:t>
            </a:r>
            <a:endParaRPr lang="cs-CZ" altLang="cs-CZ" sz="1400" i="1"/>
          </a:p>
          <a:p>
            <a:pPr algn="ctr" eaLnBrk="1" hangingPunct="1"/>
            <a:endParaRPr lang="en-US" altLang="cs-CZ" sz="1400" i="1"/>
          </a:p>
          <a:p>
            <a:pPr algn="ctr" eaLnBrk="1" hangingPunct="1"/>
            <a:r>
              <a:rPr lang="en-US" altLang="cs-CZ" sz="1400" i="1"/>
              <a:t>Tumor</a:t>
            </a:r>
            <a:r>
              <a:rPr lang="cs-CZ" altLang="cs-CZ" sz="1400" i="1"/>
              <a:t>igenicity</a:t>
            </a:r>
            <a:endParaRPr lang="en-US" altLang="cs-CZ" sz="1400" i="1"/>
          </a:p>
          <a:p>
            <a:pPr algn="ctr" eaLnBrk="1" hangingPunct="1"/>
            <a:r>
              <a:rPr lang="en-US" altLang="cs-CZ" sz="1400" i="1"/>
              <a:t>Skin irritation</a:t>
            </a:r>
          </a:p>
          <a:p>
            <a:pPr algn="ctr" eaLnBrk="1" hangingPunct="1"/>
            <a:r>
              <a:rPr lang="en-US" altLang="cs-CZ" sz="1400" i="1"/>
              <a:t>…</a:t>
            </a:r>
            <a:endParaRPr lang="en-US" altLang="cs-CZ" sz="1400"/>
          </a:p>
        </p:txBody>
      </p:sp>
      <p:sp>
        <p:nvSpPr>
          <p:cNvPr id="47114" name="TextovéPole 12">
            <a:extLst>
              <a:ext uri="{FF2B5EF4-FFF2-40B4-BE49-F238E27FC236}">
                <a16:creationId xmlns:a16="http://schemas.microsoft.com/office/drawing/2014/main" id="{3F53AFA5-8CA3-483E-AA3F-380CFC5CF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1376363"/>
            <a:ext cx="784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8000"/>
              <a:t>+</a:t>
            </a:r>
          </a:p>
        </p:txBody>
      </p:sp>
      <p:sp>
        <p:nvSpPr>
          <p:cNvPr id="47115" name="TextovéPole 13">
            <a:extLst>
              <a:ext uri="{FF2B5EF4-FFF2-40B4-BE49-F238E27FC236}">
                <a16:creationId xmlns:a16="http://schemas.microsoft.com/office/drawing/2014/main" id="{D7D1E93D-8429-4391-8DC2-7DE7ACF78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90805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b="1">
                <a:solidFill>
                  <a:srgbClr val="FF0000"/>
                </a:solidFill>
              </a:rPr>
              <a:t>Traditionally</a:t>
            </a:r>
            <a:r>
              <a:rPr lang="en-US" altLang="cs-CZ"/>
              <a:t> – Evaluation of adverse effects using the whole organism models</a:t>
            </a:r>
            <a:endParaRPr lang="en-US" altLang="cs-CZ" b="1"/>
          </a:p>
        </p:txBody>
      </p:sp>
      <p:sp>
        <p:nvSpPr>
          <p:cNvPr id="47116" name="TextovéPole 1">
            <a:extLst>
              <a:ext uri="{FF2B5EF4-FFF2-40B4-BE49-F238E27FC236}">
                <a16:creationId xmlns:a16="http://schemas.microsoft.com/office/drawing/2014/main" id="{35F60604-1B79-4F9F-8C50-52AC0E7B1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588" y="4016375"/>
            <a:ext cx="2701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FF0000"/>
                </a:solidFill>
              </a:rPr>
              <a:t>REGULATORY FOCUS </a:t>
            </a:r>
            <a:br>
              <a:rPr lang="cs-CZ" altLang="cs-CZ" b="1">
                <a:solidFill>
                  <a:srgbClr val="FF0000"/>
                </a:solidFill>
              </a:rPr>
            </a:br>
            <a:r>
              <a:rPr lang="cs-CZ" altLang="cs-CZ">
                <a:solidFill>
                  <a:srgbClr val="FF0000"/>
                </a:solidFill>
              </a:rPr>
              <a:t>(APICAL ENDPOINTS)</a:t>
            </a:r>
            <a:endParaRPr lang="en-GB" altLang="cs-CZ">
              <a:solidFill>
                <a:srgbClr val="FF0000"/>
              </a:solidFill>
            </a:endParaRPr>
          </a:p>
        </p:txBody>
      </p:sp>
      <p:sp>
        <p:nvSpPr>
          <p:cNvPr id="3" name="Šipka doprava 2">
            <a:extLst>
              <a:ext uri="{FF2B5EF4-FFF2-40B4-BE49-F238E27FC236}">
                <a16:creationId xmlns:a16="http://schemas.microsoft.com/office/drawing/2014/main" id="{A842C547-6ED0-4D6A-93FD-EE339A2D966C}"/>
              </a:ext>
            </a:extLst>
          </p:cNvPr>
          <p:cNvSpPr/>
          <p:nvPr/>
        </p:nvSpPr>
        <p:spPr>
          <a:xfrm rot="16200000">
            <a:off x="6859587" y="3265488"/>
            <a:ext cx="633413" cy="604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0000"/>
              </a:solidFill>
            </a:endParaRPr>
          </a:p>
        </p:txBody>
      </p:sp>
      <p:pic>
        <p:nvPicPr>
          <p:cNvPr id="47118" name="Picture 9" descr="Výsledek obrázku pro government icon">
            <a:extLst>
              <a:ext uri="{FF2B5EF4-FFF2-40B4-BE49-F238E27FC236}">
                <a16:creationId xmlns:a16="http://schemas.microsoft.com/office/drawing/2014/main" id="{FF0CC49D-8827-4E38-93FD-0187C0F06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31353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9" name="Nadpis 1">
            <a:extLst>
              <a:ext uri="{FF2B5EF4-FFF2-40B4-BE49-F238E27FC236}">
                <a16:creationId xmlns:a16="http://schemas.microsoft.com/office/drawing/2014/main" id="{9414828B-1125-44AF-8CFD-C35E040E10B1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>
                <a:solidFill>
                  <a:schemeClr val="tx1"/>
                </a:solidFill>
              </a:rPr>
              <a:t>Hazard assessment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3.bp.blogspot.com/-dokK9_P3A4I/UZ38uN8AoUI/AAAAAAAAAJc/d1N8vDjsmAw/s1600/what+is+a+chemical+reactions.jpg">
            <a:extLst>
              <a:ext uri="{FF2B5EF4-FFF2-40B4-BE49-F238E27FC236}">
                <a16:creationId xmlns:a16="http://schemas.microsoft.com/office/drawing/2014/main" id="{5A2FE16C-984E-4AA6-8F48-67F5DB8A6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11300"/>
            <a:ext cx="9080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>
            <a:extLst>
              <a:ext uri="{FF2B5EF4-FFF2-40B4-BE49-F238E27FC236}">
                <a16:creationId xmlns:a16="http://schemas.microsoft.com/office/drawing/2014/main" id="{1DF32C18-54D6-441B-8872-790F802FD5CE}"/>
              </a:ext>
            </a:extLst>
          </p:cNvPr>
          <p:cNvSpPr/>
          <p:nvPr/>
        </p:nvSpPr>
        <p:spPr>
          <a:xfrm>
            <a:off x="5148263" y="1798638"/>
            <a:ext cx="936625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9156" name="Picture 4" descr="http://upyourtalent.com/wp-content/uploads/2012/04/white-rat.jpg">
            <a:extLst>
              <a:ext uri="{FF2B5EF4-FFF2-40B4-BE49-F238E27FC236}">
                <a16:creationId xmlns:a16="http://schemas.microsoft.com/office/drawing/2014/main" id="{B0688193-15F8-47BA-8D34-123E7616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1438275"/>
            <a:ext cx="16906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6" descr="https://encrypted-tbn3.gstatic.com/images?q=tbn:ANd9GcS52E4zw_1IWgj6a-zMCfagRjY0GxrrXUj7RPtc7h6W2mD_trk2">
            <a:extLst>
              <a:ext uri="{FF2B5EF4-FFF2-40B4-BE49-F238E27FC236}">
                <a16:creationId xmlns:a16="http://schemas.microsoft.com/office/drawing/2014/main" id="{B28D5AE2-90E9-48F0-B9B7-42A0FE5D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1798638"/>
            <a:ext cx="8159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8" descr="http://www.lfu.bayern.de/analytik_stoffe/biol_analytik_toxizitaetstests/pic/159498_gr.jpg">
            <a:extLst>
              <a:ext uri="{FF2B5EF4-FFF2-40B4-BE49-F238E27FC236}">
                <a16:creationId xmlns:a16="http://schemas.microsoft.com/office/drawing/2014/main" id="{851602DF-4A3E-4E3C-B46C-3AEF87B69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303463"/>
            <a:ext cx="7778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ovéPole 9">
            <a:extLst>
              <a:ext uri="{FF2B5EF4-FFF2-40B4-BE49-F238E27FC236}">
                <a16:creationId xmlns:a16="http://schemas.microsoft.com/office/drawing/2014/main" id="{22BFB494-797D-4CEB-8D57-1B232173E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863" y="2760663"/>
            <a:ext cx="960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400"/>
              <a:t>Organism</a:t>
            </a:r>
          </a:p>
        </p:txBody>
      </p:sp>
      <p:sp>
        <p:nvSpPr>
          <p:cNvPr id="49160" name="TextovéPole 10">
            <a:extLst>
              <a:ext uri="{FF2B5EF4-FFF2-40B4-BE49-F238E27FC236}">
                <a16:creationId xmlns:a16="http://schemas.microsoft.com/office/drawing/2014/main" id="{B404F592-118C-4DF1-B626-0C1FC7A04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751138"/>
            <a:ext cx="93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400"/>
              <a:t>Chemical</a:t>
            </a:r>
          </a:p>
        </p:txBody>
      </p:sp>
      <p:sp>
        <p:nvSpPr>
          <p:cNvPr id="49161" name="TextovéPole 11">
            <a:extLst>
              <a:ext uri="{FF2B5EF4-FFF2-40B4-BE49-F238E27FC236}">
                <a16:creationId xmlns:a16="http://schemas.microsoft.com/office/drawing/2014/main" id="{668AE024-E0D3-40CE-9EE6-3CC619878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1438275"/>
            <a:ext cx="18669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400" b="1"/>
              <a:t>Adverse Effects</a:t>
            </a:r>
            <a:r>
              <a:rPr lang="cs-CZ" altLang="cs-CZ" sz="1400" b="1"/>
              <a:t> </a:t>
            </a:r>
            <a:br>
              <a:rPr lang="cs-CZ" altLang="cs-CZ" sz="1400" b="1"/>
            </a:br>
            <a:r>
              <a:rPr lang="en-US" altLang="cs-CZ" sz="1400" i="1"/>
              <a:t>Death</a:t>
            </a:r>
          </a:p>
          <a:p>
            <a:pPr algn="ctr" eaLnBrk="1" hangingPunct="1"/>
            <a:r>
              <a:rPr lang="en-US" altLang="cs-CZ" sz="1400" i="1"/>
              <a:t>Inhibition of Growth</a:t>
            </a:r>
          </a:p>
          <a:p>
            <a:pPr algn="ctr" eaLnBrk="1" hangingPunct="1"/>
            <a:r>
              <a:rPr lang="en-US" altLang="cs-CZ" sz="1400" i="1"/>
              <a:t>Altered Reproduction</a:t>
            </a:r>
          </a:p>
          <a:p>
            <a:pPr algn="ctr" eaLnBrk="1" hangingPunct="1"/>
            <a:r>
              <a:rPr lang="en-US" altLang="cs-CZ" sz="1400" i="1"/>
              <a:t>Tumor</a:t>
            </a:r>
          </a:p>
          <a:p>
            <a:pPr algn="ctr" eaLnBrk="1" hangingPunct="1"/>
            <a:r>
              <a:rPr lang="en-US" altLang="cs-CZ" sz="1400" i="1"/>
              <a:t>Skin irritation</a:t>
            </a:r>
          </a:p>
          <a:p>
            <a:pPr algn="ctr" eaLnBrk="1" hangingPunct="1"/>
            <a:r>
              <a:rPr lang="en-US" altLang="cs-CZ" sz="1400" i="1"/>
              <a:t>…</a:t>
            </a:r>
            <a:endParaRPr lang="en-US" altLang="cs-CZ" sz="1400"/>
          </a:p>
        </p:txBody>
      </p:sp>
      <p:sp>
        <p:nvSpPr>
          <p:cNvPr id="49162" name="TextovéPole 12">
            <a:extLst>
              <a:ext uri="{FF2B5EF4-FFF2-40B4-BE49-F238E27FC236}">
                <a16:creationId xmlns:a16="http://schemas.microsoft.com/office/drawing/2014/main" id="{490F7C67-9BB5-425E-A406-24CC6D5AD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366838"/>
            <a:ext cx="784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8000"/>
              <a:t>+</a:t>
            </a:r>
          </a:p>
        </p:txBody>
      </p:sp>
      <p:sp>
        <p:nvSpPr>
          <p:cNvPr id="49163" name="TextovéPole 13">
            <a:extLst>
              <a:ext uri="{FF2B5EF4-FFF2-40B4-BE49-F238E27FC236}">
                <a16:creationId xmlns:a16="http://schemas.microsoft.com/office/drawing/2014/main" id="{1BF78BB3-AC70-4AD3-B115-8CABA2923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0113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b="1">
                <a:solidFill>
                  <a:srgbClr val="FF0000"/>
                </a:solidFill>
              </a:rPr>
              <a:t>Traditionally</a:t>
            </a:r>
            <a:r>
              <a:rPr lang="en-US" altLang="cs-CZ"/>
              <a:t> – Evaluation of adverse effects using the whole organism models</a:t>
            </a:r>
            <a:endParaRPr lang="en-US" altLang="cs-CZ" b="1"/>
          </a:p>
        </p:txBody>
      </p:sp>
      <p:pic>
        <p:nvPicPr>
          <p:cNvPr id="49164" name="Picture 14" descr="http://www.tdi.ox.ac.uk/_asset/image/tdi-barcoded-plates.jpeg/fit/300/300/FF0000">
            <a:extLst>
              <a:ext uri="{FF2B5EF4-FFF2-40B4-BE49-F238E27FC236}">
                <a16:creationId xmlns:a16="http://schemas.microsoft.com/office/drawing/2014/main" id="{C7FEA42C-BF42-4E92-9684-03202BA26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16338"/>
            <a:ext cx="1727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18" descr="http://wallpoper.com/images/00/27/10/25/rainbows-vials_00271025.jpg">
            <a:extLst>
              <a:ext uri="{FF2B5EF4-FFF2-40B4-BE49-F238E27FC236}">
                <a16:creationId xmlns:a16="http://schemas.microsoft.com/office/drawing/2014/main" id="{ADAE6A7A-3E82-4D24-ACF5-39CFEEDDF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716338"/>
            <a:ext cx="15367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6" name="TextovéPole 23">
            <a:extLst>
              <a:ext uri="{FF2B5EF4-FFF2-40B4-BE49-F238E27FC236}">
                <a16:creationId xmlns:a16="http://schemas.microsoft.com/office/drawing/2014/main" id="{592B9BD2-957A-45A3-9380-4C09DB884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3644900"/>
            <a:ext cx="784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8000"/>
              <a:t>+</a:t>
            </a:r>
          </a:p>
        </p:txBody>
      </p:sp>
      <p:sp>
        <p:nvSpPr>
          <p:cNvPr id="26" name="Šipka doprava 25">
            <a:extLst>
              <a:ext uri="{FF2B5EF4-FFF2-40B4-BE49-F238E27FC236}">
                <a16:creationId xmlns:a16="http://schemas.microsoft.com/office/drawing/2014/main" id="{966CD73B-C39B-497C-A80C-9C39502600FD}"/>
              </a:ext>
            </a:extLst>
          </p:cNvPr>
          <p:cNvSpPr/>
          <p:nvPr/>
        </p:nvSpPr>
        <p:spPr>
          <a:xfrm>
            <a:off x="5143500" y="3933825"/>
            <a:ext cx="936625" cy="574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9168" name="Picture 20" descr="http://ehp.niehs.nih.gov/wp-content/uploads/118/4/ehp.0901392.g001.png">
            <a:extLst>
              <a:ext uri="{FF2B5EF4-FFF2-40B4-BE49-F238E27FC236}">
                <a16:creationId xmlns:a16="http://schemas.microsoft.com/office/drawing/2014/main" id="{7A612AEC-07BB-465B-B1B3-4F1DC0ADE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3213100"/>
            <a:ext cx="16335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9" name="TextovéPole 27">
            <a:extLst>
              <a:ext uri="{FF2B5EF4-FFF2-40B4-BE49-F238E27FC236}">
                <a16:creationId xmlns:a16="http://schemas.microsoft.com/office/drawing/2014/main" id="{D783776E-927F-4D76-9BD9-982ACB913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4932363"/>
            <a:ext cx="145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400"/>
              <a:t>10^4 Chemicals</a:t>
            </a:r>
          </a:p>
        </p:txBody>
      </p:sp>
      <p:sp>
        <p:nvSpPr>
          <p:cNvPr id="49170" name="TextovéPole 28">
            <a:extLst>
              <a:ext uri="{FF2B5EF4-FFF2-40B4-BE49-F238E27FC236}">
                <a16:creationId xmlns:a16="http://schemas.microsoft.com/office/drawing/2014/main" id="{CEC3BDB3-69BF-4047-BB4A-3852CF6BC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941888"/>
            <a:ext cx="2392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400"/>
              <a:t>H</a:t>
            </a:r>
            <a:r>
              <a:rPr lang="en-US" altLang="cs-CZ" sz="1400"/>
              <a:t>TS</a:t>
            </a:r>
            <a:br>
              <a:rPr lang="cs-CZ" altLang="cs-CZ" sz="1400"/>
            </a:br>
            <a:r>
              <a:rPr lang="cs-CZ" altLang="cs-CZ" sz="1400"/>
              <a:t>High-Throughput-Screening</a:t>
            </a:r>
            <a:endParaRPr lang="en-US" altLang="cs-CZ" sz="1400"/>
          </a:p>
        </p:txBody>
      </p:sp>
      <p:sp>
        <p:nvSpPr>
          <p:cNvPr id="49171" name="TextovéPole 29">
            <a:extLst>
              <a:ext uri="{FF2B5EF4-FFF2-40B4-BE49-F238E27FC236}">
                <a16:creationId xmlns:a16="http://schemas.microsoft.com/office/drawing/2014/main" id="{DD2B14C9-A47C-4626-9857-1B3FD219E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921250"/>
            <a:ext cx="3529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400" b="1" i="1"/>
              <a:t>Chemical-biological interactions,</a:t>
            </a:r>
          </a:p>
          <a:p>
            <a:pPr algn="ctr" eaLnBrk="1" hangingPunct="1"/>
            <a:r>
              <a:rPr lang="en-US" altLang="cs-CZ" sz="1400" b="1" i="1"/>
              <a:t>Mechanistic Toxicological Data</a:t>
            </a:r>
          </a:p>
        </p:txBody>
      </p:sp>
      <p:sp>
        <p:nvSpPr>
          <p:cNvPr id="49172" name="Nadpis 1">
            <a:extLst>
              <a:ext uri="{FF2B5EF4-FFF2-40B4-BE49-F238E27FC236}">
                <a16:creationId xmlns:a16="http://schemas.microsoft.com/office/drawing/2014/main" id="{449FCDBC-BED0-4FB5-93B3-87E97232A9FC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>
                <a:solidFill>
                  <a:schemeClr val="tx1"/>
                </a:solidFill>
              </a:rPr>
              <a:t>Hazard assessment</a:t>
            </a:r>
          </a:p>
        </p:txBody>
      </p:sp>
      <p:sp>
        <p:nvSpPr>
          <p:cNvPr id="49173" name="TextovéPole 31">
            <a:extLst>
              <a:ext uri="{FF2B5EF4-FFF2-40B4-BE49-F238E27FC236}">
                <a16:creationId xmlns:a16="http://schemas.microsoft.com/office/drawing/2014/main" id="{D697E70D-4A9D-40BF-AF39-5C220BF2D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3" y="3141663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0000"/>
                </a:solidFill>
              </a:rPr>
              <a:t>New</a:t>
            </a:r>
            <a:r>
              <a:rPr lang="en-US" altLang="cs-CZ"/>
              <a:t> – Ex vivo / in vitro / In chemico / In silico Methods</a:t>
            </a:r>
            <a:endParaRPr lang="en-US" altLang="cs-CZ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F16FF42-5A05-4636-A573-5F320F38F7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763000" cy="68580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2500">
                <a:solidFill>
                  <a:schemeClr val="tx1"/>
                </a:solidFill>
              </a:rPr>
              <a:t>Mode of Action (omics) toxicity </a:t>
            </a:r>
            <a:r>
              <a:rPr lang="cs-CZ" altLang="en-US" sz="2500">
                <a:solidFill>
                  <a:schemeClr val="tx1"/>
                </a:solidFill>
                <a:sym typeface="Wingdings" panose="05000000000000000000" pitchFamily="2" charset="2"/>
              </a:rPr>
              <a:t>testing</a:t>
            </a:r>
            <a:endParaRPr lang="cs-CZ" altLang="en-US" sz="2500">
              <a:solidFill>
                <a:schemeClr val="tx1"/>
              </a:solidFill>
            </a:endParaRPr>
          </a:p>
        </p:txBody>
      </p:sp>
      <p:pic>
        <p:nvPicPr>
          <p:cNvPr id="51203" name="Picture 2" descr="http://www.omics.jp/about/img/omics_01.jpg">
            <a:extLst>
              <a:ext uri="{FF2B5EF4-FFF2-40B4-BE49-F238E27FC236}">
                <a16:creationId xmlns:a16="http://schemas.microsoft.com/office/drawing/2014/main" id="{8318EF22-7BD5-4CAF-9FC2-E267D64F3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65213"/>
            <a:ext cx="7345362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0A8B72D-3ABC-4664-BC1E-61BCA12B8ACD}"/>
              </a:ext>
            </a:extLst>
          </p:cNvPr>
          <p:cNvSpPr txBox="1"/>
          <p:nvPr/>
        </p:nvSpPr>
        <p:spPr>
          <a:xfrm>
            <a:off x="6804025" y="5673725"/>
            <a:ext cx="21732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chemeClr val="tx2"/>
                </a:solidFill>
              </a:rPr>
              <a:t>And </a:t>
            </a:r>
            <a:r>
              <a:rPr lang="cs-CZ" b="1" dirty="0" err="1">
                <a:solidFill>
                  <a:schemeClr val="tx2"/>
                </a:solidFill>
              </a:rPr>
              <a:t>other</a:t>
            </a:r>
            <a:r>
              <a:rPr lang="cs-CZ" b="1" dirty="0">
                <a:solidFill>
                  <a:schemeClr val="tx2"/>
                </a:solidFill>
              </a:rPr>
              <a:t> „</a:t>
            </a:r>
            <a:r>
              <a:rPr lang="cs-CZ" b="1" dirty="0" err="1">
                <a:solidFill>
                  <a:schemeClr val="tx2"/>
                </a:solidFill>
              </a:rPr>
              <a:t>omes</a:t>
            </a:r>
            <a:r>
              <a:rPr lang="cs-CZ" b="1" dirty="0">
                <a:solidFill>
                  <a:schemeClr val="tx2"/>
                </a:solidFill>
              </a:rPr>
              <a:t>“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cs-CZ" b="1" dirty="0" err="1">
                <a:solidFill>
                  <a:schemeClr val="tx2"/>
                </a:solidFill>
              </a:rPr>
              <a:t>Lipidome</a:t>
            </a:r>
            <a:endParaRPr lang="cs-CZ" b="1" dirty="0">
              <a:solidFill>
                <a:schemeClr val="tx2"/>
              </a:solidFill>
            </a:endParaRP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cs-CZ" b="1" dirty="0" err="1">
                <a:solidFill>
                  <a:schemeClr val="tx2"/>
                </a:solidFill>
              </a:rPr>
              <a:t>Microbiome</a:t>
            </a:r>
            <a:r>
              <a:rPr lang="cs-CZ" b="1" dirty="0">
                <a:solidFill>
                  <a:schemeClr val="tx2"/>
                </a:solidFill>
              </a:rPr>
              <a:t> …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systemsbiology.usm.edu/SystemsBiologyCenter/EL_ERDC/ERDC_img/Earthworm-Toxicogenomics.jpg">
            <a:extLst>
              <a:ext uri="{FF2B5EF4-FFF2-40B4-BE49-F238E27FC236}">
                <a16:creationId xmlns:a16="http://schemas.microsoft.com/office/drawing/2014/main" id="{9320617E-814E-4021-A4C4-041B1EADC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62025"/>
            <a:ext cx="7704138" cy="578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Nadpis 1">
            <a:extLst>
              <a:ext uri="{FF2B5EF4-FFF2-40B4-BE49-F238E27FC236}">
                <a16:creationId xmlns:a16="http://schemas.microsoft.com/office/drawing/2014/main" id="{02CF8D9D-F1F3-4F34-BD23-8F014E8766E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>
                <a:solidFill>
                  <a:schemeClr val="tx1"/>
                </a:solidFill>
              </a:rPr>
              <a:t>Omes is not only for humans …</a:t>
            </a:r>
            <a:endParaRPr lang="en-GB" alt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0DCA8CE-98AD-42FC-A854-FAE365F39B28}"/>
              </a:ext>
            </a:extLst>
          </p:cNvPr>
          <p:cNvSpPr/>
          <p:nvPr/>
        </p:nvSpPr>
        <p:spPr>
          <a:xfrm>
            <a:off x="179388" y="68263"/>
            <a:ext cx="7337425" cy="1724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MoA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omics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are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supported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by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strategic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documents</a:t>
            </a:r>
            <a:b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&amp;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organi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zations</a:t>
            </a:r>
            <a:endParaRPr lang="cs-CZ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cs-CZ" b="1" dirty="0"/>
          </a:p>
          <a:p>
            <a:pPr eaLnBrk="1" hangingPunct="1">
              <a:defRPr/>
            </a:pPr>
            <a:r>
              <a:rPr lang="en-GB" sz="1600" b="1" dirty="0"/>
              <a:t>Toxicity Testing in the 21st Century: A Vision and a Strategy</a:t>
            </a:r>
            <a:endParaRPr lang="cs-CZ" sz="1600" b="1" dirty="0"/>
          </a:p>
          <a:p>
            <a:pPr eaLnBrk="1" hangingPunct="1">
              <a:defRPr/>
            </a:pPr>
            <a:r>
              <a:rPr lang="cs-CZ" sz="1600" dirty="0"/>
              <a:t>US </a:t>
            </a:r>
            <a:r>
              <a:rPr lang="cs-CZ" sz="1600" dirty="0" err="1"/>
              <a:t>National</a:t>
            </a:r>
            <a:r>
              <a:rPr lang="cs-CZ" sz="1600" dirty="0"/>
              <a:t> </a:t>
            </a:r>
            <a:r>
              <a:rPr lang="cs-CZ" sz="1600" dirty="0" err="1"/>
              <a:t>Academies</a:t>
            </a:r>
            <a:r>
              <a:rPr lang="cs-CZ" sz="1600" dirty="0"/>
              <a:t> of </a:t>
            </a:r>
            <a:r>
              <a:rPr lang="cs-CZ" sz="1600" dirty="0" err="1"/>
              <a:t>Sciences</a:t>
            </a:r>
            <a:endParaRPr lang="en-GB" sz="1600" dirty="0"/>
          </a:p>
          <a:p>
            <a:pPr eaLnBrk="1" hangingPunct="1">
              <a:defRPr/>
            </a:pPr>
            <a:r>
              <a:rPr lang="en-GB" sz="1600" dirty="0"/>
              <a:t>http://www.nap.edu/catalog/11970.html</a:t>
            </a:r>
          </a:p>
        </p:txBody>
      </p:sp>
      <p:pic>
        <p:nvPicPr>
          <p:cNvPr id="55299" name="Picture 2" descr="https://encrypted-tbn3.gstatic.com/images?q=tbn:ANd9GcTAlr7MmMMxBP1Gffwd_0Gk4X2faiMuSVai0zxTF1WtiV1DANMq">
            <a:extLst>
              <a:ext uri="{FF2B5EF4-FFF2-40B4-BE49-F238E27FC236}">
                <a16:creationId xmlns:a16="http://schemas.microsoft.com/office/drawing/2014/main" id="{7BEAC9CE-2E88-47E3-AF1A-68C7A3331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333375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8" descr="https://encrypted-tbn0.gstatic.com/images?q=tbn:ANd9GcQyQs5sVs1TzKletUOC20iLNg93Liu4X5Q_XF_I6rQWsL404Y83">
            <a:extLst>
              <a:ext uri="{FF2B5EF4-FFF2-40B4-BE49-F238E27FC236}">
                <a16:creationId xmlns:a16="http://schemas.microsoft.com/office/drawing/2014/main" id="{136F37A3-2199-4913-8B48-81345686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879975"/>
            <a:ext cx="361315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2">
            <a:extLst>
              <a:ext uri="{FF2B5EF4-FFF2-40B4-BE49-F238E27FC236}">
                <a16:creationId xmlns:a16="http://schemas.microsoft.com/office/drawing/2014/main" id="{478E6C17-2F91-4816-A739-6AD95A90D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920875"/>
            <a:ext cx="458470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2">
            <a:extLst>
              <a:ext uri="{FF2B5EF4-FFF2-40B4-BE49-F238E27FC236}">
                <a16:creationId xmlns:a16="http://schemas.microsoft.com/office/drawing/2014/main" id="{ED9AFC86-6BB3-4DAA-AAB3-9BBCD763E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3325813"/>
            <a:ext cx="41624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3.bp.blogspot.com/-dokK9_P3A4I/UZ38uN8AoUI/AAAAAAAAAJc/d1N8vDjsmAw/s1600/what+is+a+chemical+reactions.jpg">
            <a:extLst>
              <a:ext uri="{FF2B5EF4-FFF2-40B4-BE49-F238E27FC236}">
                <a16:creationId xmlns:a16="http://schemas.microsoft.com/office/drawing/2014/main" id="{6A4A49BB-27FC-47E8-A207-21259B961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11300"/>
            <a:ext cx="9080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>
            <a:extLst>
              <a:ext uri="{FF2B5EF4-FFF2-40B4-BE49-F238E27FC236}">
                <a16:creationId xmlns:a16="http://schemas.microsoft.com/office/drawing/2014/main" id="{AB054E09-6F0D-47B4-BB16-9EE2AC380868}"/>
              </a:ext>
            </a:extLst>
          </p:cNvPr>
          <p:cNvSpPr/>
          <p:nvPr/>
        </p:nvSpPr>
        <p:spPr>
          <a:xfrm>
            <a:off x="5148263" y="1798638"/>
            <a:ext cx="936625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7348" name="Picture 4" descr="http://upyourtalent.com/wp-content/uploads/2012/04/white-rat.jpg">
            <a:extLst>
              <a:ext uri="{FF2B5EF4-FFF2-40B4-BE49-F238E27FC236}">
                <a16:creationId xmlns:a16="http://schemas.microsoft.com/office/drawing/2014/main" id="{B1FCC4D1-4D8C-41E5-B983-29DC1B243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1438275"/>
            <a:ext cx="16906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6" descr="https://encrypted-tbn3.gstatic.com/images?q=tbn:ANd9GcS52E4zw_1IWgj6a-zMCfagRjY0GxrrXUj7RPtc7h6W2mD_trk2">
            <a:extLst>
              <a:ext uri="{FF2B5EF4-FFF2-40B4-BE49-F238E27FC236}">
                <a16:creationId xmlns:a16="http://schemas.microsoft.com/office/drawing/2014/main" id="{5DFD64EE-57F9-4E53-9E00-3CBB267D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1798638"/>
            <a:ext cx="8159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8" descr="http://www.lfu.bayern.de/analytik_stoffe/biol_analytik_toxizitaetstests/pic/159498_gr.jpg">
            <a:extLst>
              <a:ext uri="{FF2B5EF4-FFF2-40B4-BE49-F238E27FC236}">
                <a16:creationId xmlns:a16="http://schemas.microsoft.com/office/drawing/2014/main" id="{C793D838-82E0-4437-B072-88D8D4DE3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303463"/>
            <a:ext cx="7778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ovéPole 9">
            <a:extLst>
              <a:ext uri="{FF2B5EF4-FFF2-40B4-BE49-F238E27FC236}">
                <a16:creationId xmlns:a16="http://schemas.microsoft.com/office/drawing/2014/main" id="{D8D2D814-34B3-4874-91CF-EB9A006D2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863" y="2760663"/>
            <a:ext cx="960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400"/>
              <a:t>Organism</a:t>
            </a:r>
          </a:p>
        </p:txBody>
      </p:sp>
      <p:sp>
        <p:nvSpPr>
          <p:cNvPr id="57352" name="TextovéPole 10">
            <a:extLst>
              <a:ext uri="{FF2B5EF4-FFF2-40B4-BE49-F238E27FC236}">
                <a16:creationId xmlns:a16="http://schemas.microsoft.com/office/drawing/2014/main" id="{1F9D94DF-9D69-4D95-8BD5-45EF50FE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751138"/>
            <a:ext cx="93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400"/>
              <a:t>Chemical</a:t>
            </a:r>
          </a:p>
        </p:txBody>
      </p:sp>
      <p:sp>
        <p:nvSpPr>
          <p:cNvPr id="57353" name="TextovéPole 11">
            <a:extLst>
              <a:ext uri="{FF2B5EF4-FFF2-40B4-BE49-F238E27FC236}">
                <a16:creationId xmlns:a16="http://schemas.microsoft.com/office/drawing/2014/main" id="{3E934ED3-5209-409C-90F1-28B7CD7C8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1438275"/>
            <a:ext cx="18669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400" b="1"/>
              <a:t>Adverse Effects</a:t>
            </a:r>
            <a:r>
              <a:rPr lang="cs-CZ" altLang="cs-CZ" sz="1400" b="1"/>
              <a:t> </a:t>
            </a:r>
            <a:br>
              <a:rPr lang="cs-CZ" altLang="cs-CZ" sz="1400" b="1"/>
            </a:br>
            <a:r>
              <a:rPr lang="en-US" altLang="cs-CZ" sz="1400" i="1"/>
              <a:t>Death</a:t>
            </a:r>
          </a:p>
          <a:p>
            <a:pPr algn="ctr" eaLnBrk="1" hangingPunct="1"/>
            <a:r>
              <a:rPr lang="en-US" altLang="cs-CZ" sz="1400" i="1"/>
              <a:t>Inhibition of Growth</a:t>
            </a:r>
          </a:p>
          <a:p>
            <a:pPr algn="ctr" eaLnBrk="1" hangingPunct="1"/>
            <a:r>
              <a:rPr lang="en-US" altLang="cs-CZ" sz="1400" i="1"/>
              <a:t>Altered Reproduction</a:t>
            </a:r>
          </a:p>
          <a:p>
            <a:pPr algn="ctr" eaLnBrk="1" hangingPunct="1"/>
            <a:r>
              <a:rPr lang="en-US" altLang="cs-CZ" sz="1400" i="1"/>
              <a:t>Tumor</a:t>
            </a:r>
          </a:p>
          <a:p>
            <a:pPr algn="ctr" eaLnBrk="1" hangingPunct="1"/>
            <a:r>
              <a:rPr lang="en-US" altLang="cs-CZ" sz="1400" i="1"/>
              <a:t>Skin irritation</a:t>
            </a:r>
          </a:p>
          <a:p>
            <a:pPr algn="ctr" eaLnBrk="1" hangingPunct="1"/>
            <a:r>
              <a:rPr lang="en-US" altLang="cs-CZ" sz="1400" i="1"/>
              <a:t>…</a:t>
            </a:r>
            <a:endParaRPr lang="en-US" altLang="cs-CZ" sz="1400"/>
          </a:p>
        </p:txBody>
      </p:sp>
      <p:sp>
        <p:nvSpPr>
          <p:cNvPr id="57354" name="TextovéPole 12">
            <a:extLst>
              <a:ext uri="{FF2B5EF4-FFF2-40B4-BE49-F238E27FC236}">
                <a16:creationId xmlns:a16="http://schemas.microsoft.com/office/drawing/2014/main" id="{00FB4AFD-C09D-429B-9CE4-641F7898F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366838"/>
            <a:ext cx="784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8000"/>
              <a:t>+</a:t>
            </a:r>
          </a:p>
        </p:txBody>
      </p:sp>
      <p:sp>
        <p:nvSpPr>
          <p:cNvPr id="57355" name="TextovéPole 13">
            <a:extLst>
              <a:ext uri="{FF2B5EF4-FFF2-40B4-BE49-F238E27FC236}">
                <a16:creationId xmlns:a16="http://schemas.microsoft.com/office/drawing/2014/main" id="{AF87880D-EBE3-4A8D-8A22-517861CFE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0113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b="1">
                <a:solidFill>
                  <a:srgbClr val="FF0000"/>
                </a:solidFill>
              </a:rPr>
              <a:t>Traditionally</a:t>
            </a:r>
            <a:r>
              <a:rPr lang="en-US" altLang="cs-CZ"/>
              <a:t> – Evaluation of adverse effects using the whole organism models</a:t>
            </a:r>
            <a:endParaRPr lang="en-US" altLang="cs-CZ" b="1"/>
          </a:p>
        </p:txBody>
      </p:sp>
      <p:pic>
        <p:nvPicPr>
          <p:cNvPr id="57356" name="Picture 14" descr="http://www.tdi.ox.ac.uk/_asset/image/tdi-barcoded-plates.jpeg/fit/300/300/FF0000">
            <a:extLst>
              <a:ext uri="{FF2B5EF4-FFF2-40B4-BE49-F238E27FC236}">
                <a16:creationId xmlns:a16="http://schemas.microsoft.com/office/drawing/2014/main" id="{CABE4745-0A8C-42DC-B69F-2267EF1B8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16338"/>
            <a:ext cx="1727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Picture 18" descr="http://wallpoper.com/images/00/27/10/25/rainbows-vials_00271025.jpg">
            <a:extLst>
              <a:ext uri="{FF2B5EF4-FFF2-40B4-BE49-F238E27FC236}">
                <a16:creationId xmlns:a16="http://schemas.microsoft.com/office/drawing/2014/main" id="{6D0DDD27-24D1-45DE-8833-B9D5EDA65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716338"/>
            <a:ext cx="15367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8" name="TextovéPole 23">
            <a:extLst>
              <a:ext uri="{FF2B5EF4-FFF2-40B4-BE49-F238E27FC236}">
                <a16:creationId xmlns:a16="http://schemas.microsoft.com/office/drawing/2014/main" id="{809F69E2-B160-41A0-949B-CB6306855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3644900"/>
            <a:ext cx="784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8000"/>
              <a:t>+</a:t>
            </a:r>
          </a:p>
        </p:txBody>
      </p:sp>
      <p:sp>
        <p:nvSpPr>
          <p:cNvPr id="26" name="Šipka doprava 25">
            <a:extLst>
              <a:ext uri="{FF2B5EF4-FFF2-40B4-BE49-F238E27FC236}">
                <a16:creationId xmlns:a16="http://schemas.microsoft.com/office/drawing/2014/main" id="{8E6C3451-8887-49B4-B4B5-1A31DA8FA358}"/>
              </a:ext>
            </a:extLst>
          </p:cNvPr>
          <p:cNvSpPr/>
          <p:nvPr/>
        </p:nvSpPr>
        <p:spPr>
          <a:xfrm>
            <a:off x="5143500" y="3933825"/>
            <a:ext cx="936625" cy="574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7360" name="Picture 20" descr="http://ehp.niehs.nih.gov/wp-content/uploads/118/4/ehp.0901392.g001.png">
            <a:extLst>
              <a:ext uri="{FF2B5EF4-FFF2-40B4-BE49-F238E27FC236}">
                <a16:creationId xmlns:a16="http://schemas.microsoft.com/office/drawing/2014/main" id="{F3165B56-953A-4E83-A28F-A4D81754A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3213100"/>
            <a:ext cx="16335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1" name="TextovéPole 27">
            <a:extLst>
              <a:ext uri="{FF2B5EF4-FFF2-40B4-BE49-F238E27FC236}">
                <a16:creationId xmlns:a16="http://schemas.microsoft.com/office/drawing/2014/main" id="{0F09BE1E-8818-456C-AA60-DB42647BC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4932363"/>
            <a:ext cx="145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400"/>
              <a:t>10^4 Chemicals</a:t>
            </a:r>
          </a:p>
        </p:txBody>
      </p:sp>
      <p:sp>
        <p:nvSpPr>
          <p:cNvPr id="57362" name="TextovéPole 28">
            <a:extLst>
              <a:ext uri="{FF2B5EF4-FFF2-40B4-BE49-F238E27FC236}">
                <a16:creationId xmlns:a16="http://schemas.microsoft.com/office/drawing/2014/main" id="{B7F254B9-69CC-44C6-AA20-9F2E2CE44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941888"/>
            <a:ext cx="2392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400"/>
              <a:t>H</a:t>
            </a:r>
            <a:r>
              <a:rPr lang="en-US" altLang="cs-CZ" sz="1400"/>
              <a:t>TS</a:t>
            </a:r>
            <a:br>
              <a:rPr lang="cs-CZ" altLang="cs-CZ" sz="1400"/>
            </a:br>
            <a:r>
              <a:rPr lang="cs-CZ" altLang="cs-CZ" sz="1400"/>
              <a:t>High-Throughput-Screening</a:t>
            </a:r>
            <a:endParaRPr lang="en-US" altLang="cs-CZ" sz="1400"/>
          </a:p>
        </p:txBody>
      </p:sp>
      <p:sp>
        <p:nvSpPr>
          <p:cNvPr id="57363" name="TextovéPole 29">
            <a:extLst>
              <a:ext uri="{FF2B5EF4-FFF2-40B4-BE49-F238E27FC236}">
                <a16:creationId xmlns:a16="http://schemas.microsoft.com/office/drawing/2014/main" id="{EC71B63E-D959-4963-982A-8AA1D9E10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921250"/>
            <a:ext cx="3529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cs-CZ" sz="1400" b="1" i="1"/>
              <a:t>Chemical-biological interactions,</a:t>
            </a:r>
          </a:p>
          <a:p>
            <a:pPr algn="ctr" eaLnBrk="1" hangingPunct="1"/>
            <a:r>
              <a:rPr lang="en-US" altLang="cs-CZ" sz="1400" b="1" i="1"/>
              <a:t>Mechanistic Toxicological Data</a:t>
            </a:r>
          </a:p>
        </p:txBody>
      </p:sp>
      <p:sp>
        <p:nvSpPr>
          <p:cNvPr id="57364" name="Nadpis 1">
            <a:extLst>
              <a:ext uri="{FF2B5EF4-FFF2-40B4-BE49-F238E27FC236}">
                <a16:creationId xmlns:a16="http://schemas.microsoft.com/office/drawing/2014/main" id="{40FA73B5-B64D-4077-9854-7DA01B328BFE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>
                <a:solidFill>
                  <a:schemeClr val="tx1"/>
                </a:solidFill>
              </a:rPr>
              <a:t>Hazard assessment</a:t>
            </a:r>
          </a:p>
        </p:txBody>
      </p:sp>
      <p:sp>
        <p:nvSpPr>
          <p:cNvPr id="57365" name="TextovéPole 31">
            <a:extLst>
              <a:ext uri="{FF2B5EF4-FFF2-40B4-BE49-F238E27FC236}">
                <a16:creationId xmlns:a16="http://schemas.microsoft.com/office/drawing/2014/main" id="{B371D494-9642-43FF-822B-C69263EA4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3" y="3141663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0000"/>
                </a:solidFill>
              </a:rPr>
              <a:t>New</a:t>
            </a:r>
            <a:r>
              <a:rPr lang="en-US" altLang="cs-CZ"/>
              <a:t> – Ex vivo / in vitro / In chemico / In silico Methods</a:t>
            </a:r>
            <a:endParaRPr lang="en-US" altLang="cs-CZ" b="1"/>
          </a:p>
        </p:txBody>
      </p:sp>
      <p:sp>
        <p:nvSpPr>
          <p:cNvPr id="57366" name="TextovéPole 32">
            <a:extLst>
              <a:ext uri="{FF2B5EF4-FFF2-40B4-BE49-F238E27FC236}">
                <a16:creationId xmlns:a16="http://schemas.microsoft.com/office/drawing/2014/main" id="{9E1BF3D4-3E01-4F81-80F0-036DE633C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13400"/>
            <a:ext cx="9178925" cy="12001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  <a:p>
            <a:pPr algn="ctr" eaLnBrk="1" hangingPunct="1"/>
            <a:r>
              <a:rPr lang="cs-CZ" altLang="cs-CZ" b="1">
                <a:solidFill>
                  <a:schemeClr val="bg1"/>
                </a:solidFill>
              </a:rPr>
              <a:t>Key task</a:t>
            </a:r>
            <a:r>
              <a:rPr lang="en-US" altLang="cs-CZ" b="1">
                <a:solidFill>
                  <a:schemeClr val="bg1"/>
                </a:solidFill>
              </a:rPr>
              <a:t>/question</a:t>
            </a:r>
            <a:r>
              <a:rPr lang="cs-CZ" altLang="cs-CZ" b="1">
                <a:solidFill>
                  <a:schemeClr val="bg1"/>
                </a:solidFill>
              </a:rPr>
              <a:t>: </a:t>
            </a:r>
            <a:endParaRPr lang="en-US" altLang="cs-CZ" b="1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cs-CZ">
                <a:solidFill>
                  <a:schemeClr val="bg1"/>
                </a:solidFill>
              </a:rPr>
              <a:t>How to link </a:t>
            </a:r>
            <a:r>
              <a:rPr lang="cs-CZ" altLang="cs-CZ">
                <a:solidFill>
                  <a:schemeClr val="bg1"/>
                </a:solidFill>
              </a:rPr>
              <a:t>MECHANISTIC INFORMATION with APICAL ENDPOINTS ?</a:t>
            </a:r>
            <a:br>
              <a:rPr lang="en-US" altLang="cs-CZ">
                <a:solidFill>
                  <a:schemeClr val="bg1"/>
                </a:solidFill>
              </a:rPr>
            </a:br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" name="Zahnutá šipka nahoru 1">
            <a:extLst>
              <a:ext uri="{FF2B5EF4-FFF2-40B4-BE49-F238E27FC236}">
                <a16:creationId xmlns:a16="http://schemas.microsoft.com/office/drawing/2014/main" id="{C0907013-4640-463C-9348-A04BB97AA70B}"/>
              </a:ext>
            </a:extLst>
          </p:cNvPr>
          <p:cNvSpPr/>
          <p:nvPr/>
        </p:nvSpPr>
        <p:spPr>
          <a:xfrm rot="15940587">
            <a:off x="6627019" y="3574256"/>
            <a:ext cx="3836988" cy="11271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Šipka doprava 68">
            <a:extLst>
              <a:ext uri="{FF2B5EF4-FFF2-40B4-BE49-F238E27FC236}">
                <a16:creationId xmlns:a16="http://schemas.microsoft.com/office/drawing/2014/main" id="{3E843601-529E-4436-B808-EEBE26A7C9CB}"/>
              </a:ext>
            </a:extLst>
          </p:cNvPr>
          <p:cNvSpPr/>
          <p:nvPr/>
        </p:nvSpPr>
        <p:spPr>
          <a:xfrm>
            <a:off x="1000125" y="1785938"/>
            <a:ext cx="6929438" cy="64293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9395" name="Nadpis 1">
            <a:extLst>
              <a:ext uri="{FF2B5EF4-FFF2-40B4-BE49-F238E27FC236}">
                <a16:creationId xmlns:a16="http://schemas.microsoft.com/office/drawing/2014/main" id="{88CD9062-BA03-486E-86B3-361ADBCB05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-26988"/>
            <a:ext cx="9144000" cy="654051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cs-CZ" sz="2800" b="1">
                <a:solidFill>
                  <a:schemeClr val="tx1"/>
                </a:solidFill>
              </a:rPr>
              <a:t>Adverse Outcome Pathway</a:t>
            </a:r>
            <a:r>
              <a:rPr lang="cs-CZ" altLang="cs-CZ" sz="28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9396" name="TextovéPole 6">
            <a:extLst>
              <a:ext uri="{FF2B5EF4-FFF2-40B4-BE49-F238E27FC236}">
                <a16:creationId xmlns:a16="http://schemas.microsoft.com/office/drawing/2014/main" id="{2F334865-A992-4BBE-A893-614478C51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4789488"/>
            <a:ext cx="8891587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cs-CZ" altLang="cs-CZ" sz="2000"/>
              <a:t>The </a:t>
            </a:r>
            <a:r>
              <a:rPr lang="cs-CZ" altLang="cs-CZ" sz="2000" b="1">
                <a:solidFill>
                  <a:srgbClr val="00B050"/>
                </a:solidFill>
              </a:rPr>
              <a:t>EXISTING KNOWLEDGE</a:t>
            </a:r>
            <a:r>
              <a:rPr lang="en-US" altLang="cs-CZ" sz="2000"/>
              <a:t> </a:t>
            </a:r>
            <a:r>
              <a:rPr lang="cs-CZ" altLang="cs-CZ" sz="2000"/>
              <a:t>is used </a:t>
            </a:r>
            <a:r>
              <a:rPr lang="en-US" altLang="cs-CZ" sz="2000" b="1">
                <a:solidFill>
                  <a:srgbClr val="FF0000"/>
                </a:solidFill>
              </a:rPr>
              <a:t>to link the </a:t>
            </a:r>
            <a:r>
              <a:rPr lang="en-US" altLang="cs-CZ" sz="2000"/>
              <a:t>two anchor points: </a:t>
            </a:r>
            <a:r>
              <a:rPr lang="en-US" altLang="cs-CZ" sz="2000" b="1">
                <a:solidFill>
                  <a:schemeClr val="tx2"/>
                </a:solidFill>
              </a:rPr>
              <a:t>Molecular Initiating Event</a:t>
            </a:r>
            <a:r>
              <a:rPr lang="en-US" altLang="cs-CZ" sz="2000"/>
              <a:t> (MIE) and </a:t>
            </a:r>
            <a:r>
              <a:rPr lang="en-US" altLang="cs-CZ" sz="2000" b="1">
                <a:solidFill>
                  <a:schemeClr val="tx2"/>
                </a:solidFill>
              </a:rPr>
              <a:t>Adverse Outcome</a:t>
            </a:r>
            <a:r>
              <a:rPr lang="en-US" altLang="cs-CZ" sz="2000">
                <a:solidFill>
                  <a:schemeClr val="tx2"/>
                </a:solidFill>
              </a:rPr>
              <a:t> </a:t>
            </a:r>
            <a:r>
              <a:rPr lang="en-US" altLang="cs-CZ" sz="2000"/>
              <a:t>(AO) </a:t>
            </a:r>
            <a:br>
              <a:rPr lang="cs-CZ" altLang="cs-CZ" sz="2000"/>
            </a:br>
            <a:r>
              <a:rPr lang="en-US" altLang="cs-CZ" sz="2000" b="1">
                <a:solidFill>
                  <a:srgbClr val="FF0000"/>
                </a:solidFill>
              </a:rPr>
              <a:t>via a series </a:t>
            </a:r>
            <a:r>
              <a:rPr lang="en-US" altLang="cs-CZ" sz="2000"/>
              <a:t>of intermediate steps: </a:t>
            </a:r>
            <a:r>
              <a:rPr lang="en-US" altLang="cs-CZ" sz="2000" b="1">
                <a:solidFill>
                  <a:schemeClr val="tx2"/>
                </a:solidFill>
              </a:rPr>
              <a:t>Key Events </a:t>
            </a:r>
            <a:endParaRPr lang="en-US" altLang="cs-CZ" sz="2000" u="sng">
              <a:solidFill>
                <a:schemeClr val="tx2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595313E-4771-4C82-9B59-77412E85F570}"/>
              </a:ext>
            </a:extLst>
          </p:cNvPr>
          <p:cNvSpPr/>
          <p:nvPr/>
        </p:nvSpPr>
        <p:spPr>
          <a:xfrm>
            <a:off x="468313" y="1758950"/>
            <a:ext cx="1008062" cy="720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Chemical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71E8B0E9-9CF3-49D3-8769-725B85E35AA6}"/>
              </a:ext>
            </a:extLst>
          </p:cNvPr>
          <p:cNvSpPr/>
          <p:nvPr/>
        </p:nvSpPr>
        <p:spPr>
          <a:xfrm>
            <a:off x="1619250" y="1758950"/>
            <a:ext cx="1008063" cy="720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Macro-Molecular Interaction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8F9AA3D-D8BB-4D6B-9D60-B687A9A12B8D}"/>
              </a:ext>
            </a:extLst>
          </p:cNvPr>
          <p:cNvSpPr/>
          <p:nvPr/>
        </p:nvSpPr>
        <p:spPr>
          <a:xfrm>
            <a:off x="2771775" y="1758950"/>
            <a:ext cx="1008063" cy="720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Cellular Response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17E3DAF-950C-434C-8C6C-0EE46AFC3FE3}"/>
              </a:ext>
            </a:extLst>
          </p:cNvPr>
          <p:cNvSpPr/>
          <p:nvPr/>
        </p:nvSpPr>
        <p:spPr>
          <a:xfrm>
            <a:off x="5076825" y="1758950"/>
            <a:ext cx="1008063" cy="720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Organ Response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47B75704-7EF0-43CD-A1BC-CD953910468F}"/>
              </a:ext>
            </a:extLst>
          </p:cNvPr>
          <p:cNvSpPr/>
          <p:nvPr/>
        </p:nvSpPr>
        <p:spPr>
          <a:xfrm>
            <a:off x="6227763" y="1758950"/>
            <a:ext cx="1008062" cy="720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Organism</a:t>
            </a:r>
          </a:p>
          <a:p>
            <a:pPr algn="ctr"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Response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A87FA14-F59A-4585-9B64-7ECBC9B02EAA}"/>
              </a:ext>
            </a:extLst>
          </p:cNvPr>
          <p:cNvSpPr/>
          <p:nvPr/>
        </p:nvSpPr>
        <p:spPr>
          <a:xfrm>
            <a:off x="7380288" y="1758950"/>
            <a:ext cx="1008062" cy="720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Population Response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321B325D-FFEA-4260-B961-994610968EF4}"/>
              </a:ext>
            </a:extLst>
          </p:cNvPr>
          <p:cNvSpPr/>
          <p:nvPr/>
        </p:nvSpPr>
        <p:spPr>
          <a:xfrm>
            <a:off x="1619250" y="2620963"/>
            <a:ext cx="1008063" cy="5222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00" b="1" i="1" dirty="0">
                <a:solidFill>
                  <a:srgbClr val="000000"/>
                </a:solidFill>
              </a:rPr>
              <a:t>Molecular Initiating</a:t>
            </a:r>
          </a:p>
          <a:p>
            <a:pPr algn="ctr" eaLnBrk="1" hangingPunct="1">
              <a:defRPr/>
            </a:pPr>
            <a:r>
              <a:rPr lang="en-US" sz="1000" b="1" i="1" dirty="0">
                <a:solidFill>
                  <a:srgbClr val="000000"/>
                </a:solidFill>
              </a:rPr>
              <a:t>Event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53E709FC-8070-4429-83E2-0076B012AFA3}"/>
              </a:ext>
            </a:extLst>
          </p:cNvPr>
          <p:cNvSpPr/>
          <p:nvPr/>
        </p:nvSpPr>
        <p:spPr>
          <a:xfrm>
            <a:off x="2771775" y="2620963"/>
            <a:ext cx="1008063" cy="5222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00" b="1" i="1" dirty="0">
                <a:solidFill>
                  <a:srgbClr val="000000"/>
                </a:solidFill>
              </a:rPr>
              <a:t>Key</a:t>
            </a:r>
          </a:p>
          <a:p>
            <a:pPr algn="ctr" eaLnBrk="1" hangingPunct="1">
              <a:defRPr/>
            </a:pPr>
            <a:r>
              <a:rPr lang="en-US" sz="1000" b="1" i="1" dirty="0">
                <a:solidFill>
                  <a:srgbClr val="000000"/>
                </a:solidFill>
              </a:rPr>
              <a:t>Event 1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288560B-9961-4B96-8995-2D7D0E136799}"/>
              </a:ext>
            </a:extLst>
          </p:cNvPr>
          <p:cNvSpPr/>
          <p:nvPr/>
        </p:nvSpPr>
        <p:spPr>
          <a:xfrm>
            <a:off x="3924300" y="2620963"/>
            <a:ext cx="1008063" cy="5222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00" b="1" i="1" dirty="0">
                <a:solidFill>
                  <a:srgbClr val="000000"/>
                </a:solidFill>
              </a:rPr>
              <a:t>Key</a:t>
            </a:r>
          </a:p>
          <a:p>
            <a:pPr algn="ctr" eaLnBrk="1" hangingPunct="1">
              <a:defRPr/>
            </a:pPr>
            <a:r>
              <a:rPr lang="en-US" sz="1000" b="1" i="1" dirty="0">
                <a:solidFill>
                  <a:srgbClr val="000000"/>
                </a:solidFill>
              </a:rPr>
              <a:t>Event 2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2FDA792C-FD62-40F3-A859-7DAA2B4D9BF7}"/>
              </a:ext>
            </a:extLst>
          </p:cNvPr>
          <p:cNvSpPr/>
          <p:nvPr/>
        </p:nvSpPr>
        <p:spPr>
          <a:xfrm>
            <a:off x="6227763" y="2620963"/>
            <a:ext cx="2160587" cy="5222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i="1" dirty="0">
                <a:solidFill>
                  <a:schemeClr val="tx1"/>
                </a:solidFill>
              </a:rPr>
              <a:t>Adverse Outcome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04B15618-0F34-40A6-8799-75C3348ED31B}"/>
              </a:ext>
            </a:extLst>
          </p:cNvPr>
          <p:cNvSpPr/>
          <p:nvPr/>
        </p:nvSpPr>
        <p:spPr>
          <a:xfrm>
            <a:off x="3924300" y="1758950"/>
            <a:ext cx="1008063" cy="720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Tissue Effect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5B88EA65-182F-4B1B-9E4C-E66E9251555A}"/>
              </a:ext>
            </a:extLst>
          </p:cNvPr>
          <p:cNvSpPr/>
          <p:nvPr/>
        </p:nvSpPr>
        <p:spPr>
          <a:xfrm>
            <a:off x="5076825" y="2620963"/>
            <a:ext cx="1008063" cy="5222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00" b="1" i="1" dirty="0">
                <a:solidFill>
                  <a:srgbClr val="000000"/>
                </a:solidFill>
              </a:rPr>
              <a:t>Key</a:t>
            </a:r>
          </a:p>
          <a:p>
            <a:pPr algn="ctr" eaLnBrk="1" hangingPunct="1">
              <a:defRPr/>
            </a:pPr>
            <a:r>
              <a:rPr lang="en-US" sz="1000" b="1" i="1" dirty="0">
                <a:solidFill>
                  <a:srgbClr val="000000"/>
                </a:solidFill>
              </a:rPr>
              <a:t>Event 3</a:t>
            </a:r>
          </a:p>
        </p:txBody>
      </p:sp>
      <p:cxnSp>
        <p:nvCxnSpPr>
          <p:cNvPr id="23" name="Přímá spojovací šipka 22">
            <a:extLst>
              <a:ext uri="{FF2B5EF4-FFF2-40B4-BE49-F238E27FC236}">
                <a16:creationId xmlns:a16="http://schemas.microsoft.com/office/drawing/2014/main" id="{13E900F1-FC58-4365-8C52-1BAE45D78960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1476375" y="2119313"/>
            <a:ext cx="1428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>
            <a:extLst>
              <a:ext uri="{FF2B5EF4-FFF2-40B4-BE49-F238E27FC236}">
                <a16:creationId xmlns:a16="http://schemas.microsoft.com/office/drawing/2014/main" id="{B159809F-AA6A-420C-A2B6-D4A275A13D5E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2627313" y="2119313"/>
            <a:ext cx="1444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>
            <a:extLst>
              <a:ext uri="{FF2B5EF4-FFF2-40B4-BE49-F238E27FC236}">
                <a16:creationId xmlns:a16="http://schemas.microsoft.com/office/drawing/2014/main" id="{ECD9A7FF-DBBA-48E2-82DD-A4095334F895}"/>
              </a:ext>
            </a:extLst>
          </p:cNvPr>
          <p:cNvCxnSpPr>
            <a:stCxn id="12" idx="3"/>
            <a:endCxn id="20" idx="1"/>
          </p:cNvCxnSpPr>
          <p:nvPr/>
        </p:nvCxnSpPr>
        <p:spPr>
          <a:xfrm>
            <a:off x="3779838" y="2119313"/>
            <a:ext cx="1444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>
            <a:extLst>
              <a:ext uri="{FF2B5EF4-FFF2-40B4-BE49-F238E27FC236}">
                <a16:creationId xmlns:a16="http://schemas.microsoft.com/office/drawing/2014/main" id="{E1C78164-79F5-4039-817B-1574910BA23A}"/>
              </a:ext>
            </a:extLst>
          </p:cNvPr>
          <p:cNvCxnSpPr>
            <a:stCxn id="20" idx="3"/>
            <a:endCxn id="13" idx="1"/>
          </p:cNvCxnSpPr>
          <p:nvPr/>
        </p:nvCxnSpPr>
        <p:spPr>
          <a:xfrm>
            <a:off x="4932363" y="2119313"/>
            <a:ext cx="1444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>
            <a:extLst>
              <a:ext uri="{FF2B5EF4-FFF2-40B4-BE49-F238E27FC236}">
                <a16:creationId xmlns:a16="http://schemas.microsoft.com/office/drawing/2014/main" id="{0A71C822-D052-40B5-AEFD-B4FD819FDD9F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6084888" y="2119313"/>
            <a:ext cx="1428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>
            <a:extLst>
              <a:ext uri="{FF2B5EF4-FFF2-40B4-BE49-F238E27FC236}">
                <a16:creationId xmlns:a16="http://schemas.microsoft.com/office/drawing/2014/main" id="{CF9C6CE7-1889-435A-BE3E-946A7E204E7C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7235825" y="2119313"/>
            <a:ext cx="1444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638C7C14-36D2-4785-9FB1-24969A7D0C50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>
            <a:off x="2627313" y="2881313"/>
            <a:ext cx="1444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>
            <a:extLst>
              <a:ext uri="{FF2B5EF4-FFF2-40B4-BE49-F238E27FC236}">
                <a16:creationId xmlns:a16="http://schemas.microsoft.com/office/drawing/2014/main" id="{6C8FD49D-53AE-47EE-99D8-9682398666E0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>
            <a:off x="3779838" y="2881313"/>
            <a:ext cx="1444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šipka 46">
            <a:extLst>
              <a:ext uri="{FF2B5EF4-FFF2-40B4-BE49-F238E27FC236}">
                <a16:creationId xmlns:a16="http://schemas.microsoft.com/office/drawing/2014/main" id="{DCA5ED52-8228-48E3-A32B-6B91DEA7B839}"/>
              </a:ext>
            </a:extLst>
          </p:cNvPr>
          <p:cNvCxnSpPr>
            <a:stCxn id="18" idx="3"/>
            <a:endCxn id="21" idx="1"/>
          </p:cNvCxnSpPr>
          <p:nvPr/>
        </p:nvCxnSpPr>
        <p:spPr>
          <a:xfrm>
            <a:off x="4932363" y="2881313"/>
            <a:ext cx="1444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>
            <a:extLst>
              <a:ext uri="{FF2B5EF4-FFF2-40B4-BE49-F238E27FC236}">
                <a16:creationId xmlns:a16="http://schemas.microsoft.com/office/drawing/2014/main" id="{D7476E68-DF0B-4052-8339-66DB36993C85}"/>
              </a:ext>
            </a:extLst>
          </p:cNvPr>
          <p:cNvCxnSpPr>
            <a:stCxn id="21" idx="3"/>
            <a:endCxn id="19" idx="1"/>
          </p:cNvCxnSpPr>
          <p:nvPr/>
        </p:nvCxnSpPr>
        <p:spPr>
          <a:xfrm>
            <a:off x="6084888" y="2881313"/>
            <a:ext cx="1428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bdélník 52">
            <a:extLst>
              <a:ext uri="{FF2B5EF4-FFF2-40B4-BE49-F238E27FC236}">
                <a16:creationId xmlns:a16="http://schemas.microsoft.com/office/drawing/2014/main" id="{0D418A63-A685-48ED-A915-C93A1BEE43D7}"/>
              </a:ext>
            </a:extLst>
          </p:cNvPr>
          <p:cNvSpPr/>
          <p:nvPr/>
        </p:nvSpPr>
        <p:spPr>
          <a:xfrm>
            <a:off x="468313" y="3286125"/>
            <a:ext cx="1008062" cy="720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Chemical Property</a:t>
            </a: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AB8BF9C4-4795-448A-8445-0F2FCFE341C9}"/>
              </a:ext>
            </a:extLst>
          </p:cNvPr>
          <p:cNvSpPr/>
          <p:nvPr/>
        </p:nvSpPr>
        <p:spPr>
          <a:xfrm>
            <a:off x="1619250" y="3286125"/>
            <a:ext cx="1008063" cy="720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Receptor/</a:t>
            </a:r>
            <a:r>
              <a:rPr lang="en-US" sz="800" dirty="0" err="1">
                <a:solidFill>
                  <a:srgbClr val="000000"/>
                </a:solidFill>
              </a:rPr>
              <a:t>Ligand</a:t>
            </a:r>
            <a:endParaRPr lang="en-US" sz="800" dirty="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Interactions</a:t>
            </a:r>
          </a:p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DNA Binding</a:t>
            </a:r>
          </a:p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Protein Oxidation</a:t>
            </a:r>
          </a:p>
        </p:txBody>
      </p:sp>
      <p:sp>
        <p:nvSpPr>
          <p:cNvPr id="55" name="Obdélník 54">
            <a:extLst>
              <a:ext uri="{FF2B5EF4-FFF2-40B4-BE49-F238E27FC236}">
                <a16:creationId xmlns:a16="http://schemas.microsoft.com/office/drawing/2014/main" id="{6CF51491-B45F-4A0C-B010-5D084A24ED78}"/>
              </a:ext>
            </a:extLst>
          </p:cNvPr>
          <p:cNvSpPr/>
          <p:nvPr/>
        </p:nvSpPr>
        <p:spPr>
          <a:xfrm>
            <a:off x="2771775" y="3286125"/>
            <a:ext cx="1008063" cy="720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Gene Activation</a:t>
            </a:r>
          </a:p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Protein Production</a:t>
            </a:r>
          </a:p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Altered Signaling</a:t>
            </a:r>
          </a:p>
        </p:txBody>
      </p:sp>
      <p:sp>
        <p:nvSpPr>
          <p:cNvPr id="56" name="Obdélník 55">
            <a:extLst>
              <a:ext uri="{FF2B5EF4-FFF2-40B4-BE49-F238E27FC236}">
                <a16:creationId xmlns:a16="http://schemas.microsoft.com/office/drawing/2014/main" id="{515B892F-E476-41C6-B780-58AFB84B7FC5}"/>
              </a:ext>
            </a:extLst>
          </p:cNvPr>
          <p:cNvSpPr/>
          <p:nvPr/>
        </p:nvSpPr>
        <p:spPr>
          <a:xfrm>
            <a:off x="3924300" y="3286125"/>
            <a:ext cx="2160588" cy="720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Altered Physiology</a:t>
            </a:r>
          </a:p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Disrupted Homeostasis</a:t>
            </a:r>
          </a:p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Altered Development / Function</a:t>
            </a:r>
          </a:p>
        </p:txBody>
      </p:sp>
      <p:sp>
        <p:nvSpPr>
          <p:cNvPr id="57" name="Obdélník 56">
            <a:extLst>
              <a:ext uri="{FF2B5EF4-FFF2-40B4-BE49-F238E27FC236}">
                <a16:creationId xmlns:a16="http://schemas.microsoft.com/office/drawing/2014/main" id="{0F21A3FB-57BF-4FD0-991C-DC9C1A368131}"/>
              </a:ext>
            </a:extLst>
          </p:cNvPr>
          <p:cNvSpPr/>
          <p:nvPr/>
        </p:nvSpPr>
        <p:spPr>
          <a:xfrm>
            <a:off x="6227763" y="3286125"/>
            <a:ext cx="1008062" cy="720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Lethality</a:t>
            </a:r>
          </a:p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Impaired Development</a:t>
            </a:r>
          </a:p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Impaired Reproduction</a:t>
            </a:r>
          </a:p>
        </p:txBody>
      </p:sp>
      <p:sp>
        <p:nvSpPr>
          <p:cNvPr id="58" name="Obdélník 57">
            <a:extLst>
              <a:ext uri="{FF2B5EF4-FFF2-40B4-BE49-F238E27FC236}">
                <a16:creationId xmlns:a16="http://schemas.microsoft.com/office/drawing/2014/main" id="{CAB9C64A-C76E-4A89-AB27-02A52646FC5D}"/>
              </a:ext>
            </a:extLst>
          </p:cNvPr>
          <p:cNvSpPr/>
          <p:nvPr/>
        </p:nvSpPr>
        <p:spPr>
          <a:xfrm>
            <a:off x="7380288" y="3286125"/>
            <a:ext cx="1008062" cy="720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Altered Sex Ratio</a:t>
            </a:r>
          </a:p>
          <a:p>
            <a:pPr algn="ctr"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Extinction</a:t>
            </a:r>
          </a:p>
        </p:txBody>
      </p:sp>
      <p:cxnSp>
        <p:nvCxnSpPr>
          <p:cNvPr id="60" name="Přímá spojovací čára 59">
            <a:extLst>
              <a:ext uri="{FF2B5EF4-FFF2-40B4-BE49-F238E27FC236}">
                <a16:creationId xmlns:a16="http://schemas.microsoft.com/office/drawing/2014/main" id="{7E804536-2003-45F7-AFCC-E3AE1D572276}"/>
              </a:ext>
            </a:extLst>
          </p:cNvPr>
          <p:cNvCxnSpPr/>
          <p:nvPr/>
        </p:nvCxnSpPr>
        <p:spPr>
          <a:xfrm>
            <a:off x="1692275" y="1685925"/>
            <a:ext cx="2087563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čára 60">
            <a:extLst>
              <a:ext uri="{FF2B5EF4-FFF2-40B4-BE49-F238E27FC236}">
                <a16:creationId xmlns:a16="http://schemas.microsoft.com/office/drawing/2014/main" id="{90E46AD0-D0BE-4F7A-BE79-691361C210C2}"/>
              </a:ext>
            </a:extLst>
          </p:cNvPr>
          <p:cNvCxnSpPr/>
          <p:nvPr/>
        </p:nvCxnSpPr>
        <p:spPr>
          <a:xfrm>
            <a:off x="1692275" y="992188"/>
            <a:ext cx="6696075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27" name="TextovéPole 61">
            <a:extLst>
              <a:ext uri="{FF2B5EF4-FFF2-40B4-BE49-F238E27FC236}">
                <a16:creationId xmlns:a16="http://schemas.microsoft.com/office/drawing/2014/main" id="{24760230-5FBD-4E58-8FDA-10123D444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668338"/>
            <a:ext cx="2979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/>
              <a:t>Adverse Outcome Pathway</a:t>
            </a:r>
          </a:p>
        </p:txBody>
      </p:sp>
      <p:sp>
        <p:nvSpPr>
          <p:cNvPr id="59428" name="TextovéPole 64">
            <a:extLst>
              <a:ext uri="{FF2B5EF4-FFF2-40B4-BE49-F238E27FC236}">
                <a16:creationId xmlns:a16="http://schemas.microsoft.com/office/drawing/2014/main" id="{EF148C1A-5A2E-4A6E-BCD5-A5C7CF81E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1331913"/>
            <a:ext cx="1890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/>
              <a:t>Toxicity Pathway</a:t>
            </a:r>
          </a:p>
        </p:txBody>
      </p:sp>
      <p:cxnSp>
        <p:nvCxnSpPr>
          <p:cNvPr id="66" name="Přímá spojovací čára 65">
            <a:extLst>
              <a:ext uri="{FF2B5EF4-FFF2-40B4-BE49-F238E27FC236}">
                <a16:creationId xmlns:a16="http://schemas.microsoft.com/office/drawing/2014/main" id="{B7F1A2C3-001E-4F7C-82F2-24D5C2CFE774}"/>
              </a:ext>
            </a:extLst>
          </p:cNvPr>
          <p:cNvCxnSpPr/>
          <p:nvPr/>
        </p:nvCxnSpPr>
        <p:spPr>
          <a:xfrm flipV="1">
            <a:off x="1692275" y="1317625"/>
            <a:ext cx="4392613" cy="7938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30" name="TextovéPole 67">
            <a:extLst>
              <a:ext uri="{FF2B5EF4-FFF2-40B4-BE49-F238E27FC236}">
                <a16:creationId xmlns:a16="http://schemas.microsoft.com/office/drawing/2014/main" id="{B7B483D4-B504-440D-867A-D65F4E61C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976313"/>
            <a:ext cx="171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/>
              <a:t>Mode of Action</a:t>
            </a:r>
          </a:p>
        </p:txBody>
      </p:sp>
      <p:cxnSp>
        <p:nvCxnSpPr>
          <p:cNvPr id="70" name="Přímá spojovací šipka 69">
            <a:extLst>
              <a:ext uri="{FF2B5EF4-FFF2-40B4-BE49-F238E27FC236}">
                <a16:creationId xmlns:a16="http://schemas.microsoft.com/office/drawing/2014/main" id="{D2954C7F-FDE8-4804-99C2-8A9875309266}"/>
              </a:ext>
            </a:extLst>
          </p:cNvPr>
          <p:cNvCxnSpPr>
            <a:stCxn id="53" idx="3"/>
            <a:endCxn id="54" idx="1"/>
          </p:cNvCxnSpPr>
          <p:nvPr/>
        </p:nvCxnSpPr>
        <p:spPr>
          <a:xfrm>
            <a:off x="1476375" y="3646488"/>
            <a:ext cx="1428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šipka 72">
            <a:extLst>
              <a:ext uri="{FF2B5EF4-FFF2-40B4-BE49-F238E27FC236}">
                <a16:creationId xmlns:a16="http://schemas.microsoft.com/office/drawing/2014/main" id="{62F2987E-1201-4F7C-A9E9-5E6419F1A0C8}"/>
              </a:ext>
            </a:extLst>
          </p:cNvPr>
          <p:cNvCxnSpPr>
            <a:stCxn id="54" idx="3"/>
            <a:endCxn id="55" idx="1"/>
          </p:cNvCxnSpPr>
          <p:nvPr/>
        </p:nvCxnSpPr>
        <p:spPr>
          <a:xfrm>
            <a:off x="2627313" y="3646488"/>
            <a:ext cx="1444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ovací šipka 75">
            <a:extLst>
              <a:ext uri="{FF2B5EF4-FFF2-40B4-BE49-F238E27FC236}">
                <a16:creationId xmlns:a16="http://schemas.microsoft.com/office/drawing/2014/main" id="{D01E5D36-2047-474B-A173-13E19A61C404}"/>
              </a:ext>
            </a:extLst>
          </p:cNvPr>
          <p:cNvCxnSpPr>
            <a:stCxn id="55" idx="3"/>
            <a:endCxn id="56" idx="1"/>
          </p:cNvCxnSpPr>
          <p:nvPr/>
        </p:nvCxnSpPr>
        <p:spPr>
          <a:xfrm>
            <a:off x="3779838" y="3646488"/>
            <a:ext cx="1444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šipka 78">
            <a:extLst>
              <a:ext uri="{FF2B5EF4-FFF2-40B4-BE49-F238E27FC236}">
                <a16:creationId xmlns:a16="http://schemas.microsoft.com/office/drawing/2014/main" id="{18E06DBC-E703-42BE-AC3B-38C364712525}"/>
              </a:ext>
            </a:extLst>
          </p:cNvPr>
          <p:cNvCxnSpPr>
            <a:stCxn id="56" idx="3"/>
            <a:endCxn id="57" idx="1"/>
          </p:cNvCxnSpPr>
          <p:nvPr/>
        </p:nvCxnSpPr>
        <p:spPr>
          <a:xfrm>
            <a:off x="6084888" y="3646488"/>
            <a:ext cx="1428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ovací šipka 81">
            <a:extLst>
              <a:ext uri="{FF2B5EF4-FFF2-40B4-BE49-F238E27FC236}">
                <a16:creationId xmlns:a16="http://schemas.microsoft.com/office/drawing/2014/main" id="{3C7B4A4D-5CE0-4E83-B82F-A82C8138D662}"/>
              </a:ext>
            </a:extLst>
          </p:cNvPr>
          <p:cNvCxnSpPr>
            <a:stCxn id="57" idx="3"/>
            <a:endCxn id="58" idx="1"/>
          </p:cNvCxnSpPr>
          <p:nvPr/>
        </p:nvCxnSpPr>
        <p:spPr>
          <a:xfrm>
            <a:off x="7235825" y="3646488"/>
            <a:ext cx="1444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Pravá složená závorka 84">
            <a:extLst>
              <a:ext uri="{FF2B5EF4-FFF2-40B4-BE49-F238E27FC236}">
                <a16:creationId xmlns:a16="http://schemas.microsoft.com/office/drawing/2014/main" id="{3447745C-706C-4920-AE5D-A767919284DF}"/>
              </a:ext>
            </a:extLst>
          </p:cNvPr>
          <p:cNvSpPr/>
          <p:nvPr/>
        </p:nvSpPr>
        <p:spPr>
          <a:xfrm rot="5400000">
            <a:off x="7182644" y="3232944"/>
            <a:ext cx="250825" cy="1871663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6" name="Pravá složená závorka 85">
            <a:extLst>
              <a:ext uri="{FF2B5EF4-FFF2-40B4-BE49-F238E27FC236}">
                <a16:creationId xmlns:a16="http://schemas.microsoft.com/office/drawing/2014/main" id="{0A1E5A3F-EF90-4B30-9D9E-497E573DA155}"/>
              </a:ext>
            </a:extLst>
          </p:cNvPr>
          <p:cNvSpPr/>
          <p:nvPr/>
        </p:nvSpPr>
        <p:spPr>
          <a:xfrm rot="5400000">
            <a:off x="3762375" y="2044701"/>
            <a:ext cx="250825" cy="4248150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9438" name="TextovéPole 86">
            <a:extLst>
              <a:ext uri="{FF2B5EF4-FFF2-40B4-BE49-F238E27FC236}">
                <a16:creationId xmlns:a16="http://schemas.microsoft.com/office/drawing/2014/main" id="{2DC75992-C264-42B9-A307-7218C831B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4273550"/>
            <a:ext cx="3089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400" i="1"/>
              <a:t>In silico, In chemico, In Vitro, Ex vivo</a:t>
            </a:r>
          </a:p>
        </p:txBody>
      </p:sp>
      <p:sp>
        <p:nvSpPr>
          <p:cNvPr id="59439" name="TextovéPole 87">
            <a:extLst>
              <a:ext uri="{FF2B5EF4-FFF2-40B4-BE49-F238E27FC236}">
                <a16:creationId xmlns:a16="http://schemas.microsoft.com/office/drawing/2014/main" id="{55B141EB-9BD9-458B-B12C-A369E5AF0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8350" y="4273550"/>
            <a:ext cx="701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400" i="1"/>
              <a:t>In vivo</a:t>
            </a:r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9F55D4C1-9FBC-4DB0-8384-45EFBCE29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237288"/>
            <a:ext cx="89281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Ankley, G. T., R. S. Bennett, et al. (2010). "Adverse outcome pathways: a conceptual framework to support ecotoxicology research and risk assessment." </a:t>
            </a:r>
            <a:r>
              <a:rPr lang="en-US" altLang="en-US" sz="1400" u="sng">
                <a:solidFill>
                  <a:schemeClr val="tx1"/>
                </a:solidFill>
              </a:rPr>
              <a:t>Environmental Toxicology and Chemistry</a:t>
            </a:r>
            <a:r>
              <a:rPr lang="en-US" altLang="en-US" sz="1400">
                <a:solidFill>
                  <a:schemeClr val="tx1"/>
                </a:solidFill>
              </a:rPr>
              <a:t> </a:t>
            </a:r>
            <a:r>
              <a:rPr lang="en-US" altLang="en-US" sz="1400" b="1">
                <a:solidFill>
                  <a:schemeClr val="tx1"/>
                </a:solidFill>
              </a:rPr>
              <a:t>29</a:t>
            </a:r>
            <a:r>
              <a:rPr lang="en-US" altLang="en-US" sz="1400">
                <a:solidFill>
                  <a:schemeClr val="tx1"/>
                </a:solidFill>
              </a:rPr>
              <a:t>(3): 730-741.</a:t>
            </a:r>
            <a:endParaRPr lang="de-CH" altLang="en-US" sz="1400">
              <a:solidFill>
                <a:schemeClr val="tx1"/>
              </a:solidFill>
            </a:endParaRPr>
          </a:p>
        </p:txBody>
      </p:sp>
      <p:sp>
        <p:nvSpPr>
          <p:cNvPr id="49" name="Ovál 48">
            <a:extLst>
              <a:ext uri="{FF2B5EF4-FFF2-40B4-BE49-F238E27FC236}">
                <a16:creationId xmlns:a16="http://schemas.microsoft.com/office/drawing/2014/main" id="{D84E3F1A-37DD-488A-AF9E-978CC7D5A2AC}"/>
              </a:ext>
            </a:extLst>
          </p:cNvPr>
          <p:cNvSpPr/>
          <p:nvPr/>
        </p:nvSpPr>
        <p:spPr>
          <a:xfrm>
            <a:off x="2771775" y="6165850"/>
            <a:ext cx="647700" cy="503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006FACA4-F2AF-40A4-91B2-AC67D3B0A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>
                <a:solidFill>
                  <a:schemeClr val="tx1"/>
                </a:solidFill>
              </a:rPr>
              <a:t>Concept of “Adverse Outcome Pathway” (</a:t>
            </a:r>
            <a:r>
              <a:rPr lang="cs-CZ" altLang="cs-CZ">
                <a:solidFill>
                  <a:schemeClr val="tx1"/>
                </a:solidFill>
              </a:rPr>
              <a:t>AOP</a:t>
            </a:r>
            <a:r>
              <a:rPr lang="en-GB" altLang="cs-CZ">
                <a:solidFill>
                  <a:schemeClr val="tx1"/>
                </a:solidFill>
              </a:rPr>
              <a:t>)</a:t>
            </a:r>
            <a:endParaRPr lang="cs-CZ" altLang="cs-CZ">
              <a:solidFill>
                <a:schemeClr val="tx1"/>
              </a:solidFill>
            </a:endParaRPr>
          </a:p>
        </p:txBody>
      </p:sp>
      <p:pic>
        <p:nvPicPr>
          <p:cNvPr id="61443" name="Picture 5" descr="http://www.ufz.de/export/data/1/60568_Bionalytical%20Tools.jpg">
            <a:extLst>
              <a:ext uri="{FF2B5EF4-FFF2-40B4-BE49-F238E27FC236}">
                <a16:creationId xmlns:a16="http://schemas.microsoft.com/office/drawing/2014/main" id="{F4BD7EED-A6A0-47EF-9BB3-6754CC4A9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08050"/>
            <a:ext cx="6378575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FCF94DF-6A2A-4C09-AA3E-9D66C9E6A1FB}"/>
              </a:ext>
            </a:extLst>
          </p:cNvPr>
          <p:cNvSpPr/>
          <p:nvPr/>
        </p:nvSpPr>
        <p:spPr>
          <a:xfrm>
            <a:off x="2627313" y="2565400"/>
            <a:ext cx="2881312" cy="38163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AABB459-D6CA-4A93-8F48-7123FF1B260A}"/>
              </a:ext>
            </a:extLst>
          </p:cNvPr>
          <p:cNvSpPr/>
          <p:nvPr/>
        </p:nvSpPr>
        <p:spPr>
          <a:xfrm>
            <a:off x="5580063" y="2565400"/>
            <a:ext cx="2087562" cy="38163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1446" name="TextovéPole 7">
            <a:extLst>
              <a:ext uri="{FF2B5EF4-FFF2-40B4-BE49-F238E27FC236}">
                <a16:creationId xmlns:a16="http://schemas.microsoft.com/office/drawing/2014/main" id="{C6EE75A4-36CF-4E1C-BE67-B5303FCE2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5591175"/>
            <a:ext cx="400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chemeClr val="tx1"/>
                </a:solidFill>
              </a:rPr>
              <a:t>Mechanisms </a:t>
            </a:r>
            <a:br>
              <a:rPr lang="cs-CZ" altLang="cs-CZ" sz="1800">
                <a:solidFill>
                  <a:schemeClr val="tx1"/>
                </a:solidFill>
              </a:rPr>
            </a:br>
            <a:r>
              <a:rPr lang="cs-CZ" altLang="cs-CZ" sz="1800">
                <a:solidFill>
                  <a:schemeClr val="tx1"/>
                </a:solidFill>
              </a:rPr>
              <a:t>or modes of action      </a:t>
            </a:r>
            <a:r>
              <a:rPr lang="cs-CZ" altLang="cs-CZ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cs-CZ" sz="1800">
                <a:solidFill>
                  <a:schemeClr val="tx1"/>
                </a:solidFill>
                <a:sym typeface="Wingdings" panose="05000000000000000000" pitchFamily="2" charset="2"/>
              </a:rPr>
              <a:t>     Effects</a:t>
            </a:r>
            <a:endParaRPr lang="en-GB" altLang="cs-CZ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439D131-955A-4663-B3F9-A4D0ADEC2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err="1">
                <a:solidFill>
                  <a:schemeClr val="tx1"/>
                </a:solidFill>
              </a:rPr>
              <a:t>Suggested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reading</a:t>
            </a:r>
            <a:r>
              <a:rPr lang="cs-CZ" altLang="cs-CZ" dirty="0">
                <a:solidFill>
                  <a:schemeClr val="tx1"/>
                </a:solidFill>
              </a:rPr>
              <a:t> and </a:t>
            </a:r>
            <a:r>
              <a:rPr lang="cs-CZ" altLang="cs-CZ" dirty="0" err="1">
                <a:solidFill>
                  <a:schemeClr val="tx1"/>
                </a:solidFill>
              </a:rPr>
              <a:t>other</a:t>
            </a:r>
            <a:r>
              <a:rPr lang="cs-CZ" altLang="cs-CZ" dirty="0">
                <a:solidFill>
                  <a:schemeClr val="tx1"/>
                </a:solidFill>
              </a:rPr>
              <a:t> study </a:t>
            </a:r>
            <a:r>
              <a:rPr lang="cs-CZ" altLang="cs-CZ" dirty="0" err="1">
                <a:solidFill>
                  <a:schemeClr val="tx1"/>
                </a:solidFill>
              </a:rPr>
              <a:t>materials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1737A48-3875-4262-8647-E0563C6D6B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125538"/>
            <a:ext cx="8569325" cy="4895850"/>
          </a:xfrm>
        </p:spPr>
        <p:txBody>
          <a:bodyPr>
            <a:noAutofit/>
          </a:bodyPr>
          <a:lstStyle/>
          <a:p>
            <a:pPr eaLnBrk="1" hangingPunct="1">
              <a:buNone/>
              <a:defRPr/>
            </a:pPr>
            <a:r>
              <a:rPr lang="cs-CZ" sz="1600" dirty="0"/>
              <a:t>The </a:t>
            </a:r>
            <a:r>
              <a:rPr lang="cs-CZ" sz="1600" dirty="0" err="1"/>
              <a:t>content</a:t>
            </a:r>
            <a:r>
              <a:rPr lang="cs-CZ" sz="1600" dirty="0"/>
              <a:t> of </a:t>
            </a:r>
            <a:r>
              <a:rPr lang="cs-CZ" sz="1600" dirty="0" err="1"/>
              <a:t>this</a:t>
            </a:r>
            <a:r>
              <a:rPr lang="cs-CZ" sz="1600" dirty="0"/>
              <a:t> </a:t>
            </a:r>
            <a:r>
              <a:rPr lang="cs-CZ" sz="1600" dirty="0" err="1"/>
              <a:t>class</a:t>
            </a:r>
            <a:r>
              <a:rPr lang="cs-CZ" sz="1600" dirty="0"/>
              <a:t> </a:t>
            </a:r>
            <a:r>
              <a:rPr lang="cs-CZ" sz="1600" dirty="0" err="1"/>
              <a:t>was</a:t>
            </a:r>
            <a:r>
              <a:rPr lang="cs-CZ" sz="1600" dirty="0"/>
              <a:t> </a:t>
            </a:r>
            <a:r>
              <a:rPr lang="cs-CZ" sz="1600" dirty="0" err="1"/>
              <a:t>prepared</a:t>
            </a:r>
            <a:r>
              <a:rPr lang="cs-CZ" sz="1600" dirty="0"/>
              <a:t> as a </a:t>
            </a:r>
            <a:r>
              <a:rPr lang="cs-CZ" sz="1600" dirty="0" err="1"/>
              <a:t>blend</a:t>
            </a:r>
            <a:r>
              <a:rPr lang="cs-CZ" sz="1600" dirty="0"/>
              <a:t> of </a:t>
            </a:r>
            <a:r>
              <a:rPr lang="cs-CZ" sz="1600" dirty="0" err="1"/>
              <a:t>principles</a:t>
            </a:r>
            <a:r>
              <a:rPr lang="cs-CZ" sz="1600" dirty="0"/>
              <a:t> of </a:t>
            </a:r>
            <a:r>
              <a:rPr lang="cs-CZ" sz="1600" dirty="0" err="1"/>
              <a:t>pharmacology</a:t>
            </a:r>
            <a:r>
              <a:rPr lang="cs-CZ" sz="1600" dirty="0"/>
              <a:t>, </a:t>
            </a:r>
            <a:r>
              <a:rPr lang="cs-CZ" sz="1600" dirty="0" err="1"/>
              <a:t>mechanistic</a:t>
            </a:r>
            <a:r>
              <a:rPr lang="cs-CZ" sz="1600" dirty="0"/>
              <a:t> (</a:t>
            </a:r>
            <a:r>
              <a:rPr lang="cs-CZ" sz="1600" dirty="0" err="1"/>
              <a:t>eco</a:t>
            </a:r>
            <a:r>
              <a:rPr lang="cs-CZ" sz="1600" dirty="0"/>
              <a:t>)</a:t>
            </a:r>
            <a:r>
              <a:rPr lang="cs-CZ" sz="1600" dirty="0" err="1"/>
              <a:t>toxicology</a:t>
            </a:r>
            <a:r>
              <a:rPr lang="cs-CZ" sz="1600" dirty="0"/>
              <a:t> and </a:t>
            </a:r>
            <a:r>
              <a:rPr lang="cs-CZ" sz="1600" dirty="0" err="1"/>
              <a:t>effect</a:t>
            </a:r>
            <a:r>
              <a:rPr lang="cs-CZ" sz="1600" dirty="0"/>
              <a:t> </a:t>
            </a:r>
            <a:r>
              <a:rPr lang="cs-CZ" sz="1600" dirty="0" err="1"/>
              <a:t>biomarkers</a:t>
            </a:r>
            <a:r>
              <a:rPr lang="cs-CZ" sz="1600" dirty="0"/>
              <a:t>. The </a:t>
            </a:r>
            <a:r>
              <a:rPr lang="cs-CZ" sz="1600" dirty="0" err="1"/>
              <a:t>content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not </a:t>
            </a:r>
            <a:r>
              <a:rPr lang="cs-CZ" sz="1600" dirty="0" err="1"/>
              <a:t>reflected</a:t>
            </a:r>
            <a:r>
              <a:rPr lang="cs-CZ" sz="1600" dirty="0"/>
              <a:t> in </a:t>
            </a:r>
            <a:r>
              <a:rPr lang="cs-CZ" sz="1600" dirty="0" err="1"/>
              <a:t>one</a:t>
            </a:r>
            <a:r>
              <a:rPr lang="cs-CZ" sz="1600" dirty="0"/>
              <a:t> single </a:t>
            </a:r>
            <a:r>
              <a:rPr lang="cs-CZ" sz="1600" dirty="0" err="1"/>
              <a:t>textbook</a:t>
            </a:r>
            <a:r>
              <a:rPr lang="cs-CZ" sz="1600" dirty="0"/>
              <a:t>.</a:t>
            </a:r>
          </a:p>
          <a:p>
            <a:pPr eaLnBrk="1" hangingPunct="1">
              <a:buFontTx/>
              <a:buNone/>
              <a:defRPr/>
            </a:pPr>
            <a:endParaRPr lang="cs-CZ" sz="1600" b="1" dirty="0"/>
          </a:p>
          <a:p>
            <a:pPr eaLnBrk="1" hangingPunct="1">
              <a:buFontTx/>
              <a:buNone/>
              <a:defRPr/>
            </a:pPr>
            <a:r>
              <a:rPr lang="cs-CZ" sz="1600" dirty="0"/>
              <a:t>All </a:t>
            </a:r>
            <a:r>
              <a:rPr lang="cs-CZ" sz="1600" dirty="0" err="1"/>
              <a:t>slides</a:t>
            </a:r>
            <a:r>
              <a:rPr lang="cs-CZ" sz="1600" dirty="0"/>
              <a:t> and </a:t>
            </a:r>
            <a:r>
              <a:rPr lang="cs-CZ" sz="1600" dirty="0" err="1"/>
              <a:t>presentations</a:t>
            </a:r>
            <a:r>
              <a:rPr lang="cs-CZ" sz="1600" dirty="0"/>
              <a:t> are </a:t>
            </a:r>
            <a:r>
              <a:rPr lang="cs-CZ" sz="1600" dirty="0" err="1"/>
              <a:t>available</a:t>
            </a:r>
            <a:r>
              <a:rPr lang="cs-CZ" sz="1600" dirty="0"/>
              <a:t> in IS MUNI</a:t>
            </a:r>
          </a:p>
          <a:p>
            <a:pPr eaLnBrk="1" hangingPunct="1">
              <a:buFontTx/>
              <a:buNone/>
              <a:defRPr/>
            </a:pPr>
            <a:r>
              <a:rPr lang="cs-CZ" sz="1600" dirty="0"/>
              <a:t>Video </a:t>
            </a:r>
            <a:r>
              <a:rPr lang="cs-CZ" sz="1600" dirty="0" err="1"/>
              <a:t>records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the </a:t>
            </a:r>
            <a:r>
              <a:rPr lang="cs-CZ" sz="1600" dirty="0" err="1"/>
              <a:t>lectures</a:t>
            </a:r>
            <a:r>
              <a:rPr lang="cs-CZ" sz="1600" dirty="0"/>
              <a:t> are </a:t>
            </a:r>
            <a:r>
              <a:rPr lang="cs-CZ" sz="1600" dirty="0" err="1"/>
              <a:t>also</a:t>
            </a:r>
            <a:r>
              <a:rPr lang="cs-CZ" sz="1600" dirty="0"/>
              <a:t> </a:t>
            </a:r>
            <a:r>
              <a:rPr lang="cs-CZ" sz="1600" dirty="0" err="1"/>
              <a:t>available</a:t>
            </a:r>
            <a:r>
              <a:rPr lang="cs-CZ" sz="1600" dirty="0"/>
              <a:t> in IS</a:t>
            </a:r>
          </a:p>
          <a:p>
            <a:pPr eaLnBrk="1" hangingPunct="1">
              <a:buFontTx/>
              <a:buNone/>
              <a:defRPr/>
            </a:pPr>
            <a:endParaRPr lang="cs-CZ" sz="1600" b="1" dirty="0"/>
          </a:p>
          <a:p>
            <a:pPr eaLnBrk="1" hangingPunct="1">
              <a:buFontTx/>
              <a:buNone/>
              <a:defRPr/>
            </a:pPr>
            <a:r>
              <a:rPr lang="cs-CZ" sz="1600" b="1" dirty="0" err="1"/>
              <a:t>Additional</a:t>
            </a:r>
            <a:r>
              <a:rPr lang="cs-CZ" sz="1600" b="1" dirty="0"/>
              <a:t> </a:t>
            </a:r>
            <a:r>
              <a:rPr lang="cs-CZ" sz="1600" b="1" dirty="0" err="1"/>
              <a:t>reading</a:t>
            </a:r>
            <a:r>
              <a:rPr lang="cs-CZ" sz="1600" b="1" dirty="0"/>
              <a:t> </a:t>
            </a:r>
            <a:r>
              <a:rPr lang="cs-CZ" sz="1600" b="1" dirty="0" err="1"/>
              <a:t>is</a:t>
            </a:r>
            <a:r>
              <a:rPr lang="cs-CZ" sz="1600" b="1" dirty="0"/>
              <a:t> not </a:t>
            </a:r>
            <a:r>
              <a:rPr lang="cs-CZ" sz="1600" b="1" dirty="0" err="1"/>
              <a:t>necessary</a:t>
            </a:r>
            <a:r>
              <a:rPr lang="cs-CZ" sz="1600" b="1" dirty="0"/>
              <a:t> </a:t>
            </a:r>
            <a:r>
              <a:rPr lang="cs-CZ" sz="1600" dirty="0"/>
              <a:t>… </a:t>
            </a:r>
            <a:r>
              <a:rPr lang="cs-CZ" sz="1600" dirty="0" err="1"/>
              <a:t>following</a:t>
            </a:r>
            <a:r>
              <a:rPr lang="cs-CZ" sz="1600" dirty="0"/>
              <a:t> </a:t>
            </a:r>
            <a:r>
              <a:rPr lang="cs-CZ" sz="1600" dirty="0" err="1"/>
              <a:t>books</a:t>
            </a:r>
            <a:r>
              <a:rPr lang="cs-CZ" sz="1600" dirty="0"/>
              <a:t> and </a:t>
            </a:r>
            <a:r>
              <a:rPr lang="cs-CZ" sz="1600" dirty="0" err="1"/>
              <a:t>materials</a:t>
            </a:r>
            <a:r>
              <a:rPr lang="cs-CZ" sz="1600" dirty="0"/>
              <a:t> </a:t>
            </a:r>
            <a:r>
              <a:rPr lang="cs-CZ" sz="1600" dirty="0" err="1"/>
              <a:t>could</a:t>
            </a:r>
            <a:r>
              <a:rPr lang="cs-CZ" sz="1600" dirty="0"/>
              <a:t> </a:t>
            </a:r>
            <a:r>
              <a:rPr lang="cs-CZ" sz="1600" dirty="0" err="1"/>
              <a:t>be</a:t>
            </a:r>
            <a:r>
              <a:rPr lang="cs-CZ" sz="1600" dirty="0"/>
              <a:t> </a:t>
            </a:r>
            <a:r>
              <a:rPr lang="cs-CZ" sz="1600" dirty="0" err="1"/>
              <a:t>recommended</a:t>
            </a:r>
            <a:r>
              <a:rPr lang="cs-CZ" sz="1600" dirty="0"/>
              <a:t>:</a:t>
            </a:r>
          </a:p>
          <a:p>
            <a:pPr eaLnBrk="1" hangingPunct="1">
              <a:buFontTx/>
              <a:buNone/>
              <a:defRPr/>
            </a:pPr>
            <a:endParaRPr lang="cs-CZ" sz="1600" dirty="0"/>
          </a:p>
          <a:p>
            <a:pPr eaLnBrk="1" hangingPunct="1">
              <a:buNone/>
              <a:defRPr/>
            </a:pPr>
            <a:r>
              <a:rPr lang="cs-CZ" sz="1600" b="0" dirty="0">
                <a:solidFill>
                  <a:srgbClr val="0A0A0A"/>
                </a:solidFill>
                <a:effectLst/>
                <a:latin typeface="+mj-lt"/>
              </a:rPr>
              <a:t>VAN GESTEL, K. et al. (2021) Environmental </a:t>
            </a:r>
            <a:r>
              <a:rPr lang="cs-CZ" sz="1600" b="0" dirty="0" err="1">
                <a:solidFill>
                  <a:srgbClr val="0A0A0A"/>
                </a:solidFill>
                <a:effectLst/>
                <a:latin typeface="+mj-lt"/>
              </a:rPr>
              <a:t>Toxicology</a:t>
            </a:r>
            <a:r>
              <a:rPr lang="cs-CZ" sz="1600" b="0" dirty="0">
                <a:solidFill>
                  <a:srgbClr val="0A0A0A"/>
                </a:solidFill>
                <a:effectLst/>
                <a:latin typeface="+mj-lt"/>
              </a:rPr>
              <a:t>, </a:t>
            </a:r>
            <a:r>
              <a:rPr lang="cs-CZ" sz="1600" b="0" dirty="0" err="1">
                <a:solidFill>
                  <a:srgbClr val="0A0A0A"/>
                </a:solidFill>
                <a:effectLst/>
                <a:latin typeface="+mj-lt"/>
              </a:rPr>
              <a:t>an</a:t>
            </a:r>
            <a:r>
              <a:rPr lang="cs-CZ" sz="1600" b="0" dirty="0">
                <a:solidFill>
                  <a:srgbClr val="0A0A0A"/>
                </a:solidFill>
                <a:effectLst/>
                <a:latin typeface="+mj-lt"/>
              </a:rPr>
              <a:t> open online </a:t>
            </a:r>
            <a:r>
              <a:rPr lang="cs-CZ" sz="1600" b="0" dirty="0" err="1">
                <a:solidFill>
                  <a:srgbClr val="0A0A0A"/>
                </a:solidFill>
                <a:effectLst/>
                <a:latin typeface="+mj-lt"/>
              </a:rPr>
              <a:t>textbook</a:t>
            </a:r>
            <a:r>
              <a:rPr lang="cs-CZ" sz="1600" b="0" dirty="0">
                <a:solidFill>
                  <a:srgbClr val="0A0A0A"/>
                </a:solidFill>
                <a:effectLst/>
                <a:latin typeface="+mj-lt"/>
              </a:rPr>
              <a:t>. 2021. </a:t>
            </a:r>
            <a:r>
              <a:rPr lang="cs-CZ" sz="1600" b="0" u="none" strike="noStrike" dirty="0">
                <a:solidFill>
                  <a:srgbClr val="002776"/>
                </a:solidFill>
                <a:effectLst/>
                <a:latin typeface="+mj-lt"/>
                <a:hlinkClick r:id="rId3"/>
              </a:rPr>
              <a:t>URL</a:t>
            </a:r>
            <a:r>
              <a:rPr lang="cs-CZ" sz="1600" b="0" dirty="0">
                <a:solidFill>
                  <a:srgbClr val="0A0A0A"/>
                </a:solidFill>
                <a:effectLst/>
                <a:latin typeface="+mj-lt"/>
              </a:rPr>
              <a:t> </a:t>
            </a:r>
            <a:r>
              <a:rPr lang="cs-CZ" sz="1600" b="0" u="none" strike="noStrike" dirty="0">
                <a:solidFill>
                  <a:srgbClr val="002776"/>
                </a:solidFill>
                <a:effectLst/>
                <a:latin typeface="+mj-lt"/>
                <a:hlinkClick r:id="rId4"/>
              </a:rPr>
              <a:t>info</a:t>
            </a:r>
            <a:endParaRPr lang="cs-CZ" sz="1600" b="0" dirty="0">
              <a:solidFill>
                <a:srgbClr val="0A0A0A"/>
              </a:solidFill>
              <a:effectLst/>
              <a:latin typeface="+mj-lt"/>
            </a:endParaRPr>
          </a:p>
          <a:p>
            <a:pPr eaLnBrk="1" hangingPunct="1">
              <a:buFontTx/>
              <a:buNone/>
              <a:defRPr/>
            </a:pPr>
            <a:r>
              <a:rPr lang="cs-CZ" sz="1600" dirty="0" err="1">
                <a:solidFill>
                  <a:schemeClr val="accent1"/>
                </a:solidFill>
                <a:latin typeface="+mj-lt"/>
              </a:rPr>
              <a:t>Newman</a:t>
            </a:r>
            <a:r>
              <a:rPr lang="cs-CZ" sz="1600" dirty="0">
                <a:solidFill>
                  <a:schemeClr val="accent1"/>
                </a:solidFill>
                <a:latin typeface="+mj-lt"/>
              </a:rPr>
              <a:t> (2020) </a:t>
            </a:r>
            <a:r>
              <a:rPr lang="cs-CZ" sz="1600" dirty="0" err="1">
                <a:solidFill>
                  <a:schemeClr val="accent1"/>
                </a:solidFill>
                <a:latin typeface="+mj-lt"/>
              </a:rPr>
              <a:t>Fundaments</a:t>
            </a:r>
            <a:r>
              <a:rPr lang="cs-CZ" sz="1600" dirty="0">
                <a:solidFill>
                  <a:schemeClr val="accent1"/>
                </a:solidFill>
                <a:latin typeface="+mj-lt"/>
              </a:rPr>
              <a:t> of Ecotoxicology (ISBN: 978-0-8153-5402-4) – </a:t>
            </a:r>
            <a:r>
              <a:rPr lang="cs-CZ" sz="1600" dirty="0" err="1">
                <a:solidFill>
                  <a:schemeClr val="accent1"/>
                </a:solidFill>
                <a:latin typeface="+mj-lt"/>
              </a:rPr>
              <a:t>chapters</a:t>
            </a:r>
            <a:r>
              <a:rPr lang="cs-CZ" sz="1600" dirty="0">
                <a:solidFill>
                  <a:schemeClr val="accent1"/>
                </a:solidFill>
                <a:latin typeface="+mj-lt"/>
              </a:rPr>
              <a:t> 6-9. </a:t>
            </a:r>
            <a:r>
              <a:rPr lang="cs-CZ" sz="1600" dirty="0" err="1">
                <a:solidFill>
                  <a:schemeClr val="accent1"/>
                </a:solidFill>
                <a:latin typeface="+mj-lt"/>
              </a:rPr>
              <a:t>Also</a:t>
            </a:r>
            <a:r>
              <a:rPr lang="cs-CZ" sz="1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cs-CZ" sz="1600" dirty="0" err="1">
                <a:solidFill>
                  <a:schemeClr val="accent1"/>
                </a:solidFill>
                <a:latin typeface="+mj-lt"/>
              </a:rPr>
              <a:t>available</a:t>
            </a:r>
            <a:r>
              <a:rPr lang="cs-CZ" sz="1600" dirty="0">
                <a:solidFill>
                  <a:schemeClr val="accent1"/>
                </a:solidFill>
                <a:latin typeface="+mj-lt"/>
              </a:rPr>
              <a:t> in MUNI Campus </a:t>
            </a:r>
            <a:r>
              <a:rPr lang="cs-CZ" sz="1600" dirty="0" err="1">
                <a:solidFill>
                  <a:schemeClr val="accent1"/>
                </a:solidFill>
                <a:latin typeface="+mj-lt"/>
              </a:rPr>
              <a:t>Library</a:t>
            </a:r>
            <a:r>
              <a:rPr lang="cs-CZ" sz="1600" dirty="0">
                <a:solidFill>
                  <a:schemeClr val="accent1"/>
                </a:solidFill>
                <a:latin typeface="+mj-lt"/>
              </a:rPr>
              <a:t>: </a:t>
            </a:r>
            <a:r>
              <a:rPr lang="cs-CZ" sz="1600" dirty="0">
                <a:latin typeface="+mj-lt"/>
                <a:hlinkClick r:id="rId5"/>
              </a:rPr>
              <a:t>https://katalog.muni.cz/Record/MUB01006503461</a:t>
            </a:r>
            <a:r>
              <a:rPr lang="cs-CZ" sz="1600" dirty="0">
                <a:latin typeface="+mj-lt"/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cs-CZ" sz="1600" dirty="0"/>
          </a:p>
          <a:p>
            <a:pPr eaLnBrk="1" hangingPunct="1">
              <a:buFontTx/>
              <a:buNone/>
              <a:defRPr/>
            </a:pPr>
            <a:r>
              <a:rPr lang="cs-CZ" sz="1600" dirty="0" err="1"/>
              <a:t>Additional</a:t>
            </a:r>
            <a:r>
              <a:rPr lang="cs-CZ" sz="1600" dirty="0"/>
              <a:t> </a:t>
            </a:r>
            <a:r>
              <a:rPr lang="cs-CZ" sz="1600" dirty="0" err="1"/>
              <a:t>popular</a:t>
            </a:r>
            <a:r>
              <a:rPr lang="cs-CZ" sz="1600" dirty="0"/>
              <a:t> </a:t>
            </a:r>
            <a:r>
              <a:rPr lang="cs-CZ" sz="1600" dirty="0" err="1"/>
              <a:t>reading</a:t>
            </a:r>
            <a:r>
              <a:rPr lang="cs-CZ" sz="1600" dirty="0"/>
              <a:t> (Environmental </a:t>
            </a:r>
            <a:r>
              <a:rPr lang="cs-CZ" sz="1600" dirty="0" err="1"/>
              <a:t>toxicology</a:t>
            </a:r>
            <a:r>
              <a:rPr lang="cs-CZ" sz="1600" dirty="0"/>
              <a:t>):</a:t>
            </a:r>
          </a:p>
          <a:p>
            <a:pPr eaLnBrk="1" hangingPunct="1">
              <a:buFontTx/>
              <a:buNone/>
              <a:defRPr/>
            </a:pPr>
            <a:r>
              <a:rPr lang="cs-CZ" sz="1600" dirty="0">
                <a:hlinkClick r:id="rId6"/>
              </a:rPr>
              <a:t>https://en.wikipedia.org/wiki/Silent_Spring</a:t>
            </a:r>
            <a:endParaRPr lang="cs-CZ" sz="1600" dirty="0"/>
          </a:p>
          <a:p>
            <a:pPr eaLnBrk="1" hangingPunct="1">
              <a:buFontTx/>
              <a:buNone/>
              <a:defRPr/>
            </a:pPr>
            <a:r>
              <a:rPr lang="cs-CZ" sz="1600" dirty="0">
                <a:hlinkClick r:id="rId7"/>
              </a:rPr>
              <a:t>https://en.wikipedia.org/wiki/Our_Stolen_Future</a:t>
            </a:r>
            <a:endParaRPr lang="cs-CZ" sz="1600" dirty="0"/>
          </a:p>
          <a:p>
            <a:pPr eaLnBrk="1" hangingPunct="1">
              <a:buFontTx/>
              <a:buNone/>
              <a:defRPr/>
            </a:pPr>
            <a:endParaRPr lang="cs-CZ" sz="1600" dirty="0"/>
          </a:p>
          <a:p>
            <a:pPr eaLnBrk="1" hangingPunct="1">
              <a:buFontTx/>
              <a:buNone/>
              <a:defRPr/>
            </a:pPr>
            <a:endParaRPr lang="cs-CZ" sz="1600" dirty="0"/>
          </a:p>
          <a:p>
            <a:pPr eaLnBrk="1" hangingPunct="1">
              <a:buFontTx/>
              <a:buNone/>
              <a:defRPr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10862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FA5D5186-A414-4C8C-BBDF-9B937B468782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>
                <a:solidFill>
                  <a:schemeClr val="tx1"/>
                </a:solidFill>
              </a:rPr>
              <a:t>AOP = Global strategy with support from OECD, EU, USA</a:t>
            </a:r>
            <a:endParaRPr lang="nl-NL" altLang="en-US">
              <a:solidFill>
                <a:schemeClr val="tx1"/>
              </a:solidFill>
            </a:endParaRPr>
          </a:p>
        </p:txBody>
      </p:sp>
      <p:pic>
        <p:nvPicPr>
          <p:cNvPr id="63491" name="Picture 2">
            <a:extLst>
              <a:ext uri="{FF2B5EF4-FFF2-40B4-BE49-F238E27FC236}">
                <a16:creationId xmlns:a16="http://schemas.microsoft.com/office/drawing/2014/main" id="{6296C058-E939-4D18-8B44-30A022D91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ovéPole 1">
            <a:extLst>
              <a:ext uri="{FF2B5EF4-FFF2-40B4-BE49-F238E27FC236}">
                <a16:creationId xmlns:a16="http://schemas.microsoft.com/office/drawing/2014/main" id="{858B4F77-BE13-4AB8-8124-DD994D824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826125"/>
            <a:ext cx="84756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sz="1600" b="1"/>
              <a:t>http://www.oecd.org/chemicalsafety/testing/projects-adverse-outcome-pathways.htm</a:t>
            </a:r>
            <a:endParaRPr lang="cs-CZ" altLang="cs-CZ" sz="1600"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>
            <a:extLst>
              <a:ext uri="{FF2B5EF4-FFF2-40B4-BE49-F238E27FC236}">
                <a16:creationId xmlns:a16="http://schemas.microsoft.com/office/drawing/2014/main" id="{9DAF4E6F-2AB9-4DD7-976E-508C9CBA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96838"/>
            <a:ext cx="5553075" cy="668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Obdélník 1">
            <a:extLst>
              <a:ext uri="{FF2B5EF4-FFF2-40B4-BE49-F238E27FC236}">
                <a16:creationId xmlns:a16="http://schemas.microsoft.com/office/drawing/2014/main" id="{B2D7BA4C-4E65-413E-8F2B-D4DC2C729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588" y="333375"/>
            <a:ext cx="2849562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sz="2900"/>
              <a:t>http://aopkb.org/</a:t>
            </a:r>
          </a:p>
        </p:txBody>
      </p:sp>
      <p:sp>
        <p:nvSpPr>
          <p:cNvPr id="4" name="Zástupný symbol pro obsah 1">
            <a:extLst>
              <a:ext uri="{FF2B5EF4-FFF2-40B4-BE49-F238E27FC236}">
                <a16:creationId xmlns:a16="http://schemas.microsoft.com/office/drawing/2014/main" id="{56B27A7B-D2A0-4457-9962-DE21ACDEFF3C}"/>
              </a:ext>
            </a:extLst>
          </p:cNvPr>
          <p:cNvSpPr txBox="1">
            <a:spLocks/>
          </p:cNvSpPr>
          <p:nvPr/>
        </p:nvSpPr>
        <p:spPr>
          <a:xfrm>
            <a:off x="5940425" y="1484313"/>
            <a:ext cx="2952750" cy="493395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cs-CZ" u="sng" dirty="0" err="1"/>
              <a:t>Key</a:t>
            </a:r>
            <a:r>
              <a:rPr lang="cs-CZ" u="sng" dirty="0"/>
              <a:t> </a:t>
            </a:r>
            <a:r>
              <a:rPr lang="cs-CZ" u="sng" dirty="0" err="1"/>
              <a:t>documents</a:t>
            </a:r>
            <a:endParaRPr lang="cs-CZ" u="sng" dirty="0"/>
          </a:p>
          <a:p>
            <a:pPr marL="0" indent="0">
              <a:buFont typeface="Arial" pitchFamily="34" charset="0"/>
              <a:buNone/>
              <a:defRPr/>
            </a:pPr>
            <a:endParaRPr lang="cs-CZ" u="sng" dirty="0"/>
          </a:p>
          <a:p>
            <a:pPr marL="0" indent="0">
              <a:buFont typeface="Arial" pitchFamily="34" charset="0"/>
              <a:buNone/>
              <a:defRPr/>
            </a:pPr>
            <a:r>
              <a:rPr lang="en-GB" b="1" dirty="0"/>
              <a:t>OECD Guidance document and a template </a:t>
            </a:r>
            <a:r>
              <a:rPr lang="en-GB" dirty="0"/>
              <a:t>for developing and assessing adverse outcome pathways</a:t>
            </a:r>
            <a:r>
              <a:rPr lang="cs-CZ" dirty="0"/>
              <a:t> </a:t>
            </a:r>
            <a:r>
              <a:rPr lang="en-GB" dirty="0"/>
              <a:t>(Series No. 184, Series on Testing and Assessment)</a:t>
            </a:r>
            <a:endParaRPr lang="cs-CZ" dirty="0"/>
          </a:p>
          <a:p>
            <a:pPr marL="0" indent="0">
              <a:buFont typeface="Arial" pitchFamily="34" charset="0"/>
              <a:buNone/>
              <a:defRPr/>
            </a:pPr>
            <a:endParaRPr lang="cs-CZ" dirty="0"/>
          </a:p>
          <a:p>
            <a:pPr marL="0" indent="0">
              <a:buFont typeface="Arial" pitchFamily="34" charset="0"/>
              <a:buNone/>
              <a:defRPr/>
            </a:pPr>
            <a:r>
              <a:rPr lang="cs-CZ" b="1" dirty="0"/>
              <a:t>Handbook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AOP</a:t>
            </a:r>
            <a:r>
              <a:rPr lang="cs-CZ" b="1" dirty="0"/>
              <a:t> </a:t>
            </a:r>
            <a:r>
              <a:rPr lang="cs-CZ" b="1" dirty="0" err="1"/>
              <a:t>developers</a:t>
            </a:r>
            <a:endParaRPr lang="cs-CZ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>
            <a:extLst>
              <a:ext uri="{FF2B5EF4-FFF2-40B4-BE49-F238E27FC236}">
                <a16:creationId xmlns:a16="http://schemas.microsoft.com/office/drawing/2014/main" id="{95194DE8-94F8-4BFF-A730-0F7E1CA98AEE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cs-CZ" sz="3600">
                <a:solidFill>
                  <a:schemeClr val="tx1"/>
                </a:solidFill>
              </a:rPr>
              <a:t>AOP Wiki</a:t>
            </a:r>
          </a:p>
        </p:txBody>
      </p:sp>
      <p:sp>
        <p:nvSpPr>
          <p:cNvPr id="67587" name="Zástupný symbol pro obsah 2">
            <a:extLst>
              <a:ext uri="{FF2B5EF4-FFF2-40B4-BE49-F238E27FC236}">
                <a16:creationId xmlns:a16="http://schemas.microsoft.com/office/drawing/2014/main" id="{74960D77-E9B6-4645-B33F-58C0E4A2C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800">
                <a:hlinkClick r:id="rId3"/>
              </a:rPr>
              <a:t>https://aopkb.org/aopwiki/index.php/Main_Page</a:t>
            </a:r>
            <a:endParaRPr lang="en-US" altLang="cs-CZ" sz="2800"/>
          </a:p>
          <a:p>
            <a:r>
              <a:rPr lang="en-US" altLang="cs-CZ" sz="2800"/>
              <a:t>Wiki-based platform for development of AOPs</a:t>
            </a:r>
          </a:p>
          <a:p>
            <a:r>
              <a:rPr lang="en-US" altLang="cs-CZ" sz="2800"/>
              <a:t>Only members of an OECD AOP development project can create / edit AOPs</a:t>
            </a:r>
          </a:p>
          <a:p>
            <a:pPr>
              <a:buFont typeface="Arial" panose="020B0604020202020204" pitchFamily="34" charset="0"/>
              <a:buNone/>
            </a:pPr>
            <a:endParaRPr lang="en-US" altLang="cs-CZ" sz="2800"/>
          </a:p>
          <a:p>
            <a:endParaRPr lang="en-US" altLang="cs-CZ" sz="2800"/>
          </a:p>
        </p:txBody>
      </p:sp>
      <p:pic>
        <p:nvPicPr>
          <p:cNvPr id="67588" name="Picture 2" descr="https://aopkb.org/aopwiki/images/thumb/c/c9/FiveLogos.gif/780px-FiveLogos.gif">
            <a:extLst>
              <a:ext uri="{FF2B5EF4-FFF2-40B4-BE49-F238E27FC236}">
                <a16:creationId xmlns:a16="http://schemas.microsoft.com/office/drawing/2014/main" id="{71E785CB-F4C1-443C-ABDF-9DE75E084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00500"/>
            <a:ext cx="7429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C23EAD26-3558-484A-B263-4B8CC060E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8913"/>
            <a:ext cx="8610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200" b="1" dirty="0">
                <a:solidFill>
                  <a:srgbClr val="FF3300"/>
                </a:solidFill>
              </a:rPr>
              <a:t>What </a:t>
            </a:r>
            <a:r>
              <a:rPr lang="cs-CZ" altLang="cs-CZ" sz="3200" b="1" dirty="0" err="1">
                <a:solidFill>
                  <a:srgbClr val="FF3300"/>
                </a:solidFill>
              </a:rPr>
              <a:t>AOPs</a:t>
            </a:r>
            <a:r>
              <a:rPr lang="cs-CZ" altLang="cs-CZ" sz="3200" b="1" dirty="0">
                <a:solidFill>
                  <a:srgbClr val="FF3300"/>
                </a:solidFill>
              </a:rPr>
              <a:t> are</a:t>
            </a:r>
          </a:p>
          <a:p>
            <a:r>
              <a:rPr lang="cs-CZ" altLang="cs-CZ" sz="3200" b="1" dirty="0">
                <a:solidFill>
                  <a:srgbClr val="FF3300"/>
                </a:solidFill>
              </a:rPr>
              <a:t>in AOP Wiki – Sept 2022 ?</a:t>
            </a:r>
            <a:endParaRPr lang="cs-CZ" altLang="cs-CZ" sz="1600" dirty="0">
              <a:solidFill>
                <a:srgbClr val="FF3300"/>
              </a:solidFill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9C565885-453A-476A-A101-FF52CEFA5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891103"/>
              </p:ext>
            </p:extLst>
          </p:nvPr>
        </p:nvGraphicFramePr>
        <p:xfrm>
          <a:off x="250825" y="1412875"/>
          <a:ext cx="8615363" cy="3385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5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9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08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>
                          <a:effectLst/>
                        </a:rPr>
                        <a:t>OECD Endorsed (</a:t>
                      </a:r>
                      <a:r>
                        <a:rPr lang="en-GB" sz="2000" u="none" strike="noStrike" dirty="0" err="1">
                          <a:effectLst/>
                        </a:rPr>
                        <a:t>WNT</a:t>
                      </a:r>
                      <a:r>
                        <a:rPr lang="en-GB" sz="2000" u="none" strike="noStrike" dirty="0">
                          <a:effectLst/>
                        </a:rPr>
                        <a:t> and </a:t>
                      </a:r>
                      <a:r>
                        <a:rPr lang="en-GB" sz="2000" u="none" strike="noStrike" dirty="0" err="1">
                          <a:effectLst/>
                        </a:rPr>
                        <a:t>TFHA</a:t>
                      </a:r>
                      <a:r>
                        <a:rPr lang="en-GB" sz="2000" u="none" strike="noStrike" dirty="0">
                          <a:effectLst/>
                        </a:rPr>
                        <a:t>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Alkylation of DNA in male pre-meiotic germ cells leading to heritable mutations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Aromatase inhibition leading to reproductive dysfunction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15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 err="1">
                          <a:effectLst/>
                        </a:rPr>
                        <a:t>EAGMST</a:t>
                      </a:r>
                      <a:r>
                        <a:rPr lang="en-GB" sz="2000" u="none" strike="noStrike" dirty="0">
                          <a:effectLst/>
                        </a:rPr>
                        <a:t> Under Review</a:t>
                      </a:r>
                      <a:r>
                        <a:rPr lang="cs-CZ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>
                          <a:effectLst/>
                        </a:rPr>
                        <a:t>&amp; for comments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8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 err="1">
                          <a:effectLst/>
                        </a:rPr>
                        <a:t>EAGMST</a:t>
                      </a:r>
                      <a:r>
                        <a:rPr lang="en-GB" sz="2000" u="none" strike="noStrike" dirty="0">
                          <a:effectLst/>
                        </a:rPr>
                        <a:t> Under Development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71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7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</a:rPr>
                        <a:t>AOP</a:t>
                      </a:r>
                      <a:r>
                        <a:rPr lang="cs-CZ" sz="2000" u="none" strike="noStrike" dirty="0">
                          <a:effectLst/>
                        </a:rPr>
                        <a:t>s</a:t>
                      </a:r>
                      <a:r>
                        <a:rPr lang="en-GB" sz="2000" u="none" strike="noStrike" dirty="0">
                          <a:effectLst/>
                        </a:rPr>
                        <a:t> Under Development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Ca 250+</a:t>
                      </a:r>
                      <a:endParaRPr lang="en-GB" sz="1800" u="none" strike="noStrike" dirty="0">
                        <a:effectLst/>
                      </a:endParaRPr>
                    </a:p>
                  </a:txBody>
                  <a:tcPr marL="9526" marR="9526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D2E6B58C-6D26-4A8E-BB55-541503A04A27}"/>
              </a:ext>
            </a:extLst>
          </p:cNvPr>
          <p:cNvSpPr txBox="1"/>
          <p:nvPr/>
        </p:nvSpPr>
        <p:spPr>
          <a:xfrm>
            <a:off x="250825" y="5157192"/>
            <a:ext cx="8562975" cy="1046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b="1" dirty="0"/>
              <a:t>Total 409 </a:t>
            </a:r>
            <a:r>
              <a:rPr lang="cs-CZ" sz="2000" b="1" dirty="0" err="1"/>
              <a:t>AOPs</a:t>
            </a:r>
            <a:endParaRPr lang="cs-CZ" sz="2000" b="1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1400" dirty="0"/>
              <a:t>OECD Extended Advisory Group on Molecular Screening and </a:t>
            </a:r>
            <a:r>
              <a:rPr lang="en-GB" sz="1400" dirty="0" err="1"/>
              <a:t>Toxicogenomics</a:t>
            </a:r>
            <a:r>
              <a:rPr lang="en-GB" sz="1400" dirty="0"/>
              <a:t> (EAG MST)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1400" dirty="0"/>
              <a:t>The Working Group of the National Coordinators of the Test Guidelines Programme (</a:t>
            </a:r>
            <a:r>
              <a:rPr lang="en-GB" sz="1400" dirty="0" err="1"/>
              <a:t>WNT</a:t>
            </a:r>
            <a:r>
              <a:rPr lang="en-GB" sz="1400" dirty="0"/>
              <a:t>)</a:t>
            </a:r>
          </a:p>
          <a:p>
            <a:pPr eaLnBrk="1" hangingPunct="1">
              <a:defRPr/>
            </a:pPr>
            <a:endParaRPr lang="en-GB" sz="1400" dirty="0"/>
          </a:p>
        </p:txBody>
      </p:sp>
      <p:sp>
        <p:nvSpPr>
          <p:cNvPr id="69662" name="Obdélník 5">
            <a:extLst>
              <a:ext uri="{FF2B5EF4-FFF2-40B4-BE49-F238E27FC236}">
                <a16:creationId xmlns:a16="http://schemas.microsoft.com/office/drawing/2014/main" id="{2B97D0FB-03A5-4748-98C9-14D3644DD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6309320"/>
            <a:ext cx="2590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dirty="0"/>
              <a:t>https://aopwiki.org/aops</a:t>
            </a:r>
          </a:p>
        </p:txBody>
      </p:sp>
      <p:pic>
        <p:nvPicPr>
          <p:cNvPr id="69663" name="Picture 2" descr="https://aopkb.org/aopwiki/images/thumb/c/c9/FiveLogos.gif/780px-FiveLogos.gif">
            <a:extLst>
              <a:ext uri="{FF2B5EF4-FFF2-40B4-BE49-F238E27FC236}">
                <a16:creationId xmlns:a16="http://schemas.microsoft.com/office/drawing/2014/main" id="{FB96679A-3FBB-432E-8A97-F01AE58E1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15889"/>
            <a:ext cx="3600971" cy="71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EF09AFF-46D7-46DB-B0B1-F1672F905B04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>
                <a:solidFill>
                  <a:schemeClr val="tx1"/>
                </a:solidFill>
              </a:rPr>
              <a:t>AOP Example: MIE aromatase inhibition</a:t>
            </a:r>
            <a:endParaRPr lang="nl-NL" altLang="en-US" sz="3000">
              <a:solidFill>
                <a:schemeClr val="tx1"/>
              </a:solidFill>
            </a:endParaRPr>
          </a:p>
        </p:txBody>
      </p:sp>
      <p:pic>
        <p:nvPicPr>
          <p:cNvPr id="71683" name="Picture 1">
            <a:extLst>
              <a:ext uri="{FF2B5EF4-FFF2-40B4-BE49-F238E27FC236}">
                <a16:creationId xmlns:a16="http://schemas.microsoft.com/office/drawing/2014/main" id="{D3CC27FC-DA10-48C2-9CD7-A0DA8F95A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888"/>
            <a:ext cx="91440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ovéPole 1">
            <a:extLst>
              <a:ext uri="{FF2B5EF4-FFF2-40B4-BE49-F238E27FC236}">
                <a16:creationId xmlns:a16="http://schemas.microsoft.com/office/drawing/2014/main" id="{5FE58F0A-7789-40CC-A6C8-5C19F853E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5" y="5805488"/>
            <a:ext cx="595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sz="1400"/>
              <a:t>Environmental Toxicology and Chemistry, Vol. 30, No. 1, pp. 64–76, 2011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Obdélník 1">
            <a:extLst>
              <a:ext uri="{FF2B5EF4-FFF2-40B4-BE49-F238E27FC236}">
                <a16:creationId xmlns:a16="http://schemas.microsoft.com/office/drawing/2014/main" id="{E478EA7C-72D7-4A06-816D-1006CDE33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209550"/>
            <a:ext cx="803433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b="1">
                <a:solidFill>
                  <a:schemeClr val="tx2"/>
                </a:solidFill>
              </a:rPr>
              <a:t>Aromatase inhibition leading to reproductive dysfunction (in fish) </a:t>
            </a:r>
          </a:p>
          <a:p>
            <a:pPr eaLnBrk="1" hangingPunct="1"/>
            <a:r>
              <a:rPr lang="en-GB" altLang="cs-CZ"/>
              <a:t>https://aopwiki.org/wiki/index.php/Aop:25</a:t>
            </a:r>
          </a:p>
          <a:p>
            <a:pPr eaLnBrk="1" hangingPunct="1"/>
            <a:endParaRPr lang="en-GB" altLang="cs-CZ"/>
          </a:p>
        </p:txBody>
      </p:sp>
      <p:pic>
        <p:nvPicPr>
          <p:cNvPr id="73731" name="Picture 2">
            <a:extLst>
              <a:ext uri="{FF2B5EF4-FFF2-40B4-BE49-F238E27FC236}">
                <a16:creationId xmlns:a16="http://schemas.microsoft.com/office/drawing/2014/main" id="{D86C0262-8F6D-4EA2-B748-06DD659C7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981075"/>
            <a:ext cx="5561012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2">
            <a:extLst>
              <a:ext uri="{FF2B5EF4-FFF2-40B4-BE49-F238E27FC236}">
                <a16:creationId xmlns:a16="http://schemas.microsoft.com/office/drawing/2014/main" id="{D75B5E1C-1CCC-40BF-9AF6-A536604C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981075"/>
            <a:ext cx="2846388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FB0B5BC-EC2C-46F0-998A-384C0C2A112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0" y="260350"/>
            <a:ext cx="9144000" cy="777875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>
                <a:solidFill>
                  <a:schemeClr val="tx1"/>
                </a:solidFill>
              </a:rPr>
              <a:t>AOP Example</a:t>
            </a:r>
            <a:r>
              <a:rPr lang="en-US" altLang="en-US">
                <a:solidFill>
                  <a:schemeClr val="tx1"/>
                </a:solidFill>
              </a:rPr>
              <a:t> from RECETOX</a:t>
            </a:r>
            <a:r>
              <a:rPr lang="cs-CZ" altLang="en-US">
                <a:solidFill>
                  <a:schemeClr val="tx1"/>
                </a:solidFill>
              </a:rPr>
              <a:t>: </a:t>
            </a:r>
            <a:br>
              <a:rPr lang="cs-CZ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Modulation </a:t>
            </a:r>
            <a:r>
              <a:rPr lang="cs-CZ" altLang="en-US">
                <a:solidFill>
                  <a:schemeClr val="tx1"/>
                </a:solidFill>
              </a:rPr>
              <a:t>of RAR</a:t>
            </a:r>
            <a:r>
              <a:rPr lang="en-US" altLang="en-US">
                <a:solidFill>
                  <a:schemeClr val="tx1"/>
                </a:solidFill>
              </a:rPr>
              <a:t>/RXR </a:t>
            </a:r>
            <a:r>
              <a:rPr lang="cs-CZ" altLang="en-US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 developmental toxicit</a:t>
            </a:r>
            <a:r>
              <a:rPr lang="cs-CZ" altLang="en-US">
                <a:solidFill>
                  <a:schemeClr val="tx1"/>
                </a:solidFill>
                <a:sym typeface="Wingdings" panose="05000000000000000000" pitchFamily="2" charset="2"/>
              </a:rPr>
              <a:t>y in fish</a:t>
            </a:r>
            <a:endParaRPr lang="nl-NL" altLang="en-US">
              <a:solidFill>
                <a:schemeClr val="tx1"/>
              </a:solidFill>
            </a:endParaRPr>
          </a:p>
        </p:txBody>
      </p:sp>
      <p:sp>
        <p:nvSpPr>
          <p:cNvPr id="75779" name="TextovéPole 1">
            <a:extLst>
              <a:ext uri="{FF2B5EF4-FFF2-40B4-BE49-F238E27FC236}">
                <a16:creationId xmlns:a16="http://schemas.microsoft.com/office/drawing/2014/main" id="{BC55F279-0149-421E-90AC-E3EC4A04C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288" y="6207125"/>
            <a:ext cx="3400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/>
              <a:t>Jonáš et al. 2014 Aquatic Toxicology</a:t>
            </a:r>
          </a:p>
          <a:p>
            <a:pPr eaLnBrk="1" hangingPunct="1"/>
            <a:r>
              <a:rPr lang="en-GB" altLang="cs-CZ" sz="1200"/>
              <a:t>http://dx.doi.org/10.1016/j.aquatox.2014.06.022</a:t>
            </a:r>
          </a:p>
        </p:txBody>
      </p:sp>
      <p:pic>
        <p:nvPicPr>
          <p:cNvPr id="75780" name="Picture 2" descr="Concentration-response curves of the retinoid-like activity (expressed as % of ...">
            <a:extLst>
              <a:ext uri="{FF2B5EF4-FFF2-40B4-BE49-F238E27FC236}">
                <a16:creationId xmlns:a16="http://schemas.microsoft.com/office/drawing/2014/main" id="{7A870F11-B6CB-4604-9E63-E76CAF3D8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84313"/>
            <a:ext cx="2979738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ovéPole 2">
            <a:extLst>
              <a:ext uri="{FF2B5EF4-FFF2-40B4-BE49-F238E27FC236}">
                <a16:creationId xmlns:a16="http://schemas.microsoft.com/office/drawing/2014/main" id="{B4BE6F77-C9B5-485C-BDE5-B28ADE9E6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3429000"/>
            <a:ext cx="2555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400"/>
              <a:t>Activation of RAR</a:t>
            </a:r>
            <a:r>
              <a:rPr lang="en-US" altLang="cs-CZ" sz="1400"/>
              <a:t>/RXR</a:t>
            </a:r>
            <a:br>
              <a:rPr lang="en-US" altLang="cs-CZ" sz="1400"/>
            </a:br>
            <a:endParaRPr lang="cs-CZ" altLang="cs-CZ" sz="1400"/>
          </a:p>
          <a:p>
            <a:pPr algn="ctr" eaLnBrk="1" hangingPunct="1"/>
            <a:r>
              <a:rPr lang="en-US" altLang="cs-CZ" sz="1400"/>
              <a:t>in P19/A15 cells b</a:t>
            </a:r>
            <a:r>
              <a:rPr lang="cs-CZ" altLang="cs-CZ" sz="1400"/>
              <a:t>y atRA and</a:t>
            </a:r>
            <a:br>
              <a:rPr lang="cs-CZ" altLang="cs-CZ" sz="1400"/>
            </a:br>
            <a:r>
              <a:rPr lang="cs-CZ" altLang="cs-CZ" sz="1400"/>
              <a:t>cyanobacterial metabolites</a:t>
            </a:r>
            <a:endParaRPr lang="en-GB" altLang="cs-CZ" sz="1400"/>
          </a:p>
        </p:txBody>
      </p:sp>
      <p:sp>
        <p:nvSpPr>
          <p:cNvPr id="4" name="Šipka doprava 3">
            <a:extLst>
              <a:ext uri="{FF2B5EF4-FFF2-40B4-BE49-F238E27FC236}">
                <a16:creationId xmlns:a16="http://schemas.microsoft.com/office/drawing/2014/main" id="{C0B739DC-9E96-4ECD-B87B-9D500FA63F64}"/>
              </a:ext>
            </a:extLst>
          </p:cNvPr>
          <p:cNvSpPr/>
          <p:nvPr/>
        </p:nvSpPr>
        <p:spPr>
          <a:xfrm>
            <a:off x="3348038" y="2378075"/>
            <a:ext cx="936625" cy="93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75783" name="Picture 4" descr="Comparison of phenotypes of control and zebrafish embryos exposed to ...">
            <a:extLst>
              <a:ext uri="{FF2B5EF4-FFF2-40B4-BE49-F238E27FC236}">
                <a16:creationId xmlns:a16="http://schemas.microsoft.com/office/drawing/2014/main" id="{147DEC49-40A9-4647-9A69-02C0F03BE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1196975"/>
            <a:ext cx="4516438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TextovéPole 4">
            <a:extLst>
              <a:ext uri="{FF2B5EF4-FFF2-40B4-BE49-F238E27FC236}">
                <a16:creationId xmlns:a16="http://schemas.microsoft.com/office/drawing/2014/main" id="{0CF2D2E4-3700-48E9-9EBF-835B267A5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88" y="5373688"/>
            <a:ext cx="45164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100"/>
              <a:t>ZF </a:t>
            </a:r>
            <a:r>
              <a:rPr lang="en-GB" altLang="cs-CZ" sz="1100"/>
              <a:t>exposed to ATRA and cyanobacterial</a:t>
            </a:r>
            <a:r>
              <a:rPr lang="cs-CZ" altLang="cs-CZ" sz="1100"/>
              <a:t>  (</a:t>
            </a:r>
            <a:r>
              <a:rPr lang="en-GB" altLang="cs-CZ" sz="1100"/>
              <a:t>120 h</a:t>
            </a:r>
            <a:r>
              <a:rPr lang="cs-CZ" altLang="cs-CZ" sz="1100"/>
              <a:t>pf) -</a:t>
            </a:r>
            <a:r>
              <a:rPr lang="en-GB" altLang="cs-CZ" sz="1100"/>
              <a:t> Control (A), exudates of </a:t>
            </a:r>
            <a:r>
              <a:rPr lang="en-GB" altLang="cs-CZ" sz="1100" i="1"/>
              <a:t>C. raciborskii</a:t>
            </a:r>
            <a:r>
              <a:rPr lang="en-GB" altLang="cs-CZ" sz="1100"/>
              <a:t> 3.3× (B) and 10× (C), </a:t>
            </a:r>
            <a:r>
              <a:rPr lang="en-GB" altLang="cs-CZ" sz="1100" i="1"/>
              <a:t>M. aeruginosa</a:t>
            </a:r>
            <a:r>
              <a:rPr lang="en-GB" altLang="cs-CZ" sz="1100"/>
              <a:t> 10× (D) and </a:t>
            </a:r>
            <a:r>
              <a:rPr lang="en-GB" altLang="cs-CZ" sz="1100" i="1"/>
              <a:t>D. quadricaudatus</a:t>
            </a:r>
            <a:r>
              <a:rPr lang="en-GB" altLang="cs-CZ" sz="1100"/>
              <a:t> 17× (E). </a:t>
            </a:r>
            <a:r>
              <a:rPr lang="cs-CZ" altLang="cs-CZ" sz="1100"/>
              <a:t> </a:t>
            </a:r>
            <a:r>
              <a:rPr lang="en-GB" altLang="cs-CZ" sz="1100"/>
              <a:t>ATRA 4 </a:t>
            </a:r>
            <a:r>
              <a:rPr lang="el-GR" altLang="cs-CZ" sz="1100"/>
              <a:t>μ</a:t>
            </a:r>
            <a:r>
              <a:rPr lang="en-GB" altLang="cs-CZ" sz="1100"/>
              <a:t>g/L (13.3 nM) (F), 12 </a:t>
            </a:r>
            <a:r>
              <a:rPr lang="el-GR" altLang="cs-CZ" sz="1100"/>
              <a:t>μ</a:t>
            </a:r>
            <a:r>
              <a:rPr lang="en-GB" altLang="cs-CZ" sz="1100"/>
              <a:t>g/L (40 nM) ((G) and (H)), 36 </a:t>
            </a:r>
            <a:r>
              <a:rPr lang="el-GR" altLang="cs-CZ" sz="1100"/>
              <a:t>μ</a:t>
            </a:r>
            <a:r>
              <a:rPr lang="en-GB" altLang="cs-CZ" sz="1100"/>
              <a:t>g/L (I) and 108 </a:t>
            </a:r>
            <a:r>
              <a:rPr lang="el-GR" altLang="cs-CZ" sz="1100"/>
              <a:t>μ</a:t>
            </a:r>
            <a:r>
              <a:rPr lang="en-GB" altLang="cs-CZ" sz="1100"/>
              <a:t>g/L (J). </a:t>
            </a:r>
          </a:p>
        </p:txBody>
      </p:sp>
      <p:pic>
        <p:nvPicPr>
          <p:cNvPr id="75785" name="Picture 5">
            <a:extLst>
              <a:ext uri="{FF2B5EF4-FFF2-40B4-BE49-F238E27FC236}">
                <a16:creationId xmlns:a16="http://schemas.microsoft.com/office/drawing/2014/main" id="{A30CD52F-ACCD-4908-8761-78F99A329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54563"/>
            <a:ext cx="1474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6" name="TextovéPole 5">
            <a:extLst>
              <a:ext uri="{FF2B5EF4-FFF2-40B4-BE49-F238E27FC236}">
                <a16:creationId xmlns:a16="http://schemas.microsoft.com/office/drawing/2014/main" id="{96D08649-8EAE-47EE-B7A5-359149B10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661025"/>
            <a:ext cx="69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atRA</a:t>
            </a:r>
            <a:endParaRPr lang="en-GB" altLang="cs-CZ"/>
          </a:p>
        </p:txBody>
      </p:sp>
      <p:sp>
        <p:nvSpPr>
          <p:cNvPr id="75787" name="TextovéPole 11">
            <a:extLst>
              <a:ext uri="{FF2B5EF4-FFF2-40B4-BE49-F238E27FC236}">
                <a16:creationId xmlns:a16="http://schemas.microsoft.com/office/drawing/2014/main" id="{06ACC8CD-44D7-4B48-BE27-A65CCE203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949950"/>
            <a:ext cx="17875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/>
              <a:t>other RAs in cyanos</a:t>
            </a:r>
            <a:endParaRPr lang="en-GB" altLang="cs-CZ" sz="1400"/>
          </a:p>
        </p:txBody>
      </p:sp>
      <p:pic>
        <p:nvPicPr>
          <p:cNvPr id="75788" name="Picture 8">
            <a:extLst>
              <a:ext uri="{FF2B5EF4-FFF2-40B4-BE49-F238E27FC236}">
                <a16:creationId xmlns:a16="http://schemas.microsoft.com/office/drawing/2014/main" id="{2891A0FF-2FCF-416A-8799-DDE05E0C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4754563"/>
            <a:ext cx="132238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9" name="Picture 11">
            <a:extLst>
              <a:ext uri="{FF2B5EF4-FFF2-40B4-BE49-F238E27FC236}">
                <a16:creationId xmlns:a16="http://schemas.microsoft.com/office/drawing/2014/main" id="{ECC39FF3-D78C-44F1-9B6F-D85AB72F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5373688"/>
            <a:ext cx="1320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>
            <a:extLst>
              <a:ext uri="{FF2B5EF4-FFF2-40B4-BE49-F238E27FC236}">
                <a16:creationId xmlns:a16="http://schemas.microsoft.com/office/drawing/2014/main" id="{0F5C709B-C36F-4446-900A-42BFBD041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69818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Verdana" panose="020B0604030504040204" pitchFamily="34" charset="0"/>
              </a:rPr>
              <a:t>Kidd, K.A. et al. 2007. </a:t>
            </a:r>
            <a:r>
              <a:rPr lang="cs-CZ" altLang="cs-CZ" sz="1800" b="1" u="sng">
                <a:solidFill>
                  <a:srgbClr val="FF0000"/>
                </a:solidFill>
                <a:latin typeface="Verdana" panose="020B0604030504040204" pitchFamily="34" charset="0"/>
              </a:rPr>
              <a:t>Collapse of a fish population</a:t>
            </a:r>
            <a:r>
              <a:rPr lang="cs-CZ" altLang="cs-CZ" sz="1800">
                <a:solidFill>
                  <a:schemeClr val="tx1"/>
                </a:solidFill>
                <a:latin typeface="Verdana" panose="020B0604030504040204" pitchFamily="34" charset="0"/>
              </a:rPr>
              <a:t> following exposure to </a:t>
            </a:r>
            <a:r>
              <a:rPr lang="cs-CZ" altLang="cs-CZ" sz="1800" b="1" u="sng">
                <a:solidFill>
                  <a:srgbClr val="FF0000"/>
                </a:solidFill>
                <a:latin typeface="Verdana" panose="020B0604030504040204" pitchFamily="34" charset="0"/>
              </a:rPr>
              <a:t>a synthetic estrogen</a:t>
            </a:r>
            <a:r>
              <a:rPr lang="cs-CZ" altLang="cs-CZ" sz="1800">
                <a:solidFill>
                  <a:schemeClr val="tx1"/>
                </a:solidFill>
                <a:latin typeface="Verdana" panose="020B0604030504040204" pitchFamily="34" charset="0"/>
              </a:rPr>
              <a:t>. </a:t>
            </a:r>
            <a:r>
              <a:rPr lang="cs-CZ" altLang="cs-CZ" sz="1800" i="1">
                <a:solidFill>
                  <a:schemeClr val="tx1"/>
                </a:solidFill>
                <a:latin typeface="Verdana" panose="020B0604030504040204" pitchFamily="34" charset="0"/>
              </a:rPr>
              <a:t>Proceedings of the National Academy of Sciences </a:t>
            </a:r>
            <a:r>
              <a:rPr lang="cs-CZ" altLang="cs-CZ" sz="1800">
                <a:solidFill>
                  <a:schemeClr val="tx1"/>
                </a:solidFill>
                <a:latin typeface="Verdana" panose="020B0604030504040204" pitchFamily="34" charset="0"/>
              </a:rPr>
              <a:t>104(21):8897-8901</a:t>
            </a:r>
          </a:p>
        </p:txBody>
      </p:sp>
      <p:pic>
        <p:nvPicPr>
          <p:cNvPr id="77827" name="Picture 3">
            <a:extLst>
              <a:ext uri="{FF2B5EF4-FFF2-40B4-BE49-F238E27FC236}">
                <a16:creationId xmlns:a16="http://schemas.microsoft.com/office/drawing/2014/main" id="{E9727429-E3E6-4026-BE8A-7B057F681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46482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>
            <a:extLst>
              <a:ext uri="{FF2B5EF4-FFF2-40B4-BE49-F238E27FC236}">
                <a16:creationId xmlns:a16="http://schemas.microsoft.com/office/drawing/2014/main" id="{13A4A90F-D9A8-4BD8-8A9B-AE0E0882B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68738"/>
            <a:ext cx="3733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>
            <a:extLst>
              <a:ext uri="{FF2B5EF4-FFF2-40B4-BE49-F238E27FC236}">
                <a16:creationId xmlns:a16="http://schemas.microsoft.com/office/drawing/2014/main" id="{5E75C47A-6529-483A-A5F8-F7E7E3606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2667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>
            <a:extLst>
              <a:ext uri="{FF2B5EF4-FFF2-40B4-BE49-F238E27FC236}">
                <a16:creationId xmlns:a16="http://schemas.microsoft.com/office/drawing/2014/main" id="{56599173-B378-44F7-9310-5E393A4A3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0480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Text Box 7">
            <a:extLst>
              <a:ext uri="{FF2B5EF4-FFF2-40B4-BE49-F238E27FC236}">
                <a16:creationId xmlns:a16="http://schemas.microsoft.com/office/drawing/2014/main" id="{649DD619-F731-4B75-913A-23FECCC36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913" y="3581400"/>
            <a:ext cx="4103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  <a:latin typeface="Verdana" panose="020B0604030504040204" pitchFamily="34" charset="0"/>
              </a:rPr>
              <a:t>Controls        +Ethinylestradiol</a:t>
            </a:r>
          </a:p>
        </p:txBody>
      </p:sp>
      <p:sp>
        <p:nvSpPr>
          <p:cNvPr id="77832" name="Text Box 8">
            <a:extLst>
              <a:ext uri="{FF2B5EF4-FFF2-40B4-BE49-F238E27FC236}">
                <a16:creationId xmlns:a16="http://schemas.microsoft.com/office/drawing/2014/main" id="{87E2EA5C-334C-4B51-A31A-7C10C88AF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1196975"/>
            <a:ext cx="1468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  <a:latin typeface="Verdana" panose="020B0604030504040204" pitchFamily="34" charset="0"/>
              </a:rPr>
              <a:t>5 ng</a:t>
            </a:r>
            <a:r>
              <a:rPr lang="en-US" altLang="cs-CZ" sz="1800" b="1">
                <a:solidFill>
                  <a:schemeClr val="tx1"/>
                </a:solidFill>
                <a:latin typeface="Verdana" panose="020B0604030504040204" pitchFamily="34" charset="0"/>
              </a:rPr>
              <a:t>/L </a:t>
            </a:r>
            <a:r>
              <a:rPr lang="cs-CZ" altLang="cs-CZ" sz="1800" b="1">
                <a:solidFill>
                  <a:schemeClr val="tx1"/>
                </a:solidFill>
                <a:latin typeface="Verdana" panose="020B0604030504040204" pitchFamily="34" charset="0"/>
              </a:rPr>
              <a:t>(!)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  <a:latin typeface="Verdana" panose="020B0604030504040204" pitchFamily="34" charset="0"/>
              </a:rPr>
              <a:t>7 years</a:t>
            </a:r>
          </a:p>
        </p:txBody>
      </p:sp>
      <p:pic>
        <p:nvPicPr>
          <p:cNvPr id="77833" name="Picture 4" descr="http://upload.wikimedia.org/wikipedia/commons/8/8d/Ethinylestradiol-2D-skeletal.png">
            <a:extLst>
              <a:ext uri="{FF2B5EF4-FFF2-40B4-BE49-F238E27FC236}">
                <a16:creationId xmlns:a16="http://schemas.microsoft.com/office/drawing/2014/main" id="{BE0BC1A9-D77F-4C39-AD0B-977B3C8C3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44675"/>
            <a:ext cx="262731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B5BC6820-7302-4209-ABE0-4044976174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2800">
                <a:solidFill>
                  <a:schemeClr val="tx1"/>
                </a:solidFill>
              </a:rPr>
              <a:t>Keywords to remember and understand</a:t>
            </a:r>
            <a:endParaRPr lang="cs-CZ" altLang="cs-CZ" sz="2800">
              <a:solidFill>
                <a:schemeClr val="tx1"/>
              </a:solidFill>
            </a:endParaRPr>
          </a:p>
        </p:txBody>
      </p:sp>
      <p:sp>
        <p:nvSpPr>
          <p:cNvPr id="79875" name="Zástupný symbol pro obsah 3">
            <a:extLst>
              <a:ext uri="{FF2B5EF4-FFF2-40B4-BE49-F238E27FC236}">
                <a16:creationId xmlns:a16="http://schemas.microsoft.com/office/drawing/2014/main" id="{489D00AE-071C-40B8-BA53-4A29843E8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5040312"/>
          </a:xfrm>
        </p:spPr>
        <p:txBody>
          <a:bodyPr/>
          <a:lstStyle/>
          <a:p>
            <a:r>
              <a:rPr lang="en-GB" altLang="cs-CZ" sz="2000"/>
              <a:t>What is meant by the “mechanism of action” (or “mode of action”) in toxicology? </a:t>
            </a:r>
          </a:p>
          <a:p>
            <a:r>
              <a:rPr lang="en-GB" altLang="cs-CZ" sz="2000"/>
              <a:t>Why is it necessary to understand MoAs? What is the AOP concept?</a:t>
            </a:r>
          </a:p>
          <a:p>
            <a:r>
              <a:rPr lang="en-GB" altLang="cs-CZ" sz="2000"/>
              <a:t>What is toxicokinetics? What is ADME?</a:t>
            </a:r>
          </a:p>
          <a:p>
            <a:r>
              <a:rPr lang="en-GB" altLang="cs-CZ" sz="2000"/>
              <a:t>What is toxicodynamics? </a:t>
            </a:r>
          </a:p>
          <a:p>
            <a:r>
              <a:rPr lang="en-GB" altLang="cs-CZ" sz="2000"/>
              <a:t>What is the relationship between the exposure and the effect? </a:t>
            </a:r>
          </a:p>
          <a:p>
            <a:r>
              <a:rPr lang="en-GB" altLang="cs-CZ" sz="2000"/>
              <a:t>What are the different types of toxicity? </a:t>
            </a:r>
          </a:p>
          <a:p>
            <a:r>
              <a:rPr lang="en-GB" altLang="cs-CZ" sz="2000"/>
              <a:t>How can the (toxic) effect be measured / assessed? </a:t>
            </a:r>
            <a:endParaRPr lang="cs-CZ" altLang="cs-CZ" sz="2000"/>
          </a:p>
          <a:p>
            <a:r>
              <a:rPr lang="en-GB" altLang="cs-CZ" sz="2000"/>
              <a:t>What types of “bioassays” are available to study toxicity and/or MoA?</a:t>
            </a:r>
          </a:p>
          <a:p>
            <a:r>
              <a:rPr lang="en-GB" altLang="cs-CZ" sz="2000"/>
              <a:t>How is the result (i.e. </a:t>
            </a:r>
            <a:r>
              <a:rPr lang="cs-CZ" altLang="cs-CZ" sz="2000"/>
              <a:t>„</a:t>
            </a:r>
            <a:r>
              <a:rPr lang="en-GB" altLang="cs-CZ" sz="2000"/>
              <a:t>toxicity</a:t>
            </a:r>
            <a:r>
              <a:rPr lang="cs-CZ" altLang="cs-CZ" sz="2000"/>
              <a:t>“</a:t>
            </a:r>
            <a:r>
              <a:rPr lang="en-GB" altLang="cs-CZ" sz="2000"/>
              <a:t>) described in numbers?</a:t>
            </a:r>
          </a:p>
          <a:p>
            <a:endParaRPr lang="en-GB" altLang="cs-CZ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DCE0A4F-86D9-4CD1-801C-27315A340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700213"/>
            <a:ext cx="8458200" cy="24018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400" b="1">
                <a:solidFill>
                  <a:schemeClr val="tx1"/>
                </a:solidFill>
              </a:rPr>
              <a:t>The importance of understanding </a:t>
            </a:r>
            <a:br>
              <a:rPr lang="cs-CZ" altLang="cs-CZ" sz="3400" b="1">
                <a:solidFill>
                  <a:schemeClr val="tx1"/>
                </a:solidFill>
              </a:rPr>
            </a:br>
            <a:r>
              <a:rPr lang="cs-CZ" altLang="cs-CZ" sz="3400" b="1">
                <a:solidFill>
                  <a:schemeClr val="tx1"/>
                </a:solidFill>
              </a:rPr>
              <a:t>to toxicity mechanisms </a:t>
            </a:r>
            <a:endParaRPr lang="cs-CZ" altLang="cs-CZ" sz="3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CF4C6217-9B84-4FD5-B2D4-6AC1B5EDC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26781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6A5CAFB2-A926-4AA7-A369-855D2318E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15271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Rectangle 4">
            <a:extLst>
              <a:ext uri="{FF2B5EF4-FFF2-40B4-BE49-F238E27FC236}">
                <a16:creationId xmlns:a16="http://schemas.microsoft.com/office/drawing/2014/main" id="{AB57CAD1-A0AB-4B05-95A1-E3250CE56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6200"/>
            <a:ext cx="3200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2"/>
              <a:buNone/>
              <a:defRPr/>
            </a:pPr>
            <a:r>
              <a:rPr lang="cs-CZ" sz="3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1962</a:t>
            </a:r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EABF94F6-7C99-495C-A1EA-54093EA1B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886200"/>
            <a:ext cx="23717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>
            <a:extLst>
              <a:ext uri="{FF2B5EF4-FFF2-40B4-BE49-F238E27FC236}">
                <a16:creationId xmlns:a16="http://schemas.microsoft.com/office/drawing/2014/main" id="{E8DA825D-309A-4B65-96EA-F56676B74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5727700"/>
            <a:ext cx="3810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1600">
                <a:solidFill>
                  <a:schemeClr val="tx1"/>
                </a:solidFill>
                <a:latin typeface="Tahoma" panose="020B0604030504040204" pitchFamily="34" charset="0"/>
              </a:rPr>
              <a:t>© Patuxent Wildlife </a:t>
            </a:r>
            <a:br>
              <a:rPr lang="cs-CZ" altLang="cs-CZ" sz="160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cs-CZ" altLang="cs-CZ" sz="1600">
                <a:solidFill>
                  <a:schemeClr val="tx1"/>
                </a:solidFill>
                <a:latin typeface="Tahoma" panose="020B0604030504040204" pitchFamily="34" charset="0"/>
              </a:rPr>
              <a:t>Refuge, MA, USA</a:t>
            </a:r>
          </a:p>
        </p:txBody>
      </p:sp>
      <p:grpSp>
        <p:nvGrpSpPr>
          <p:cNvPr id="12295" name="Group 7">
            <a:extLst>
              <a:ext uri="{FF2B5EF4-FFF2-40B4-BE49-F238E27FC236}">
                <a16:creationId xmlns:a16="http://schemas.microsoft.com/office/drawing/2014/main" id="{8A84994E-A226-40C1-ADBC-D8234C126487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81000"/>
            <a:ext cx="3810000" cy="6356350"/>
            <a:chOff x="3264" y="240"/>
            <a:chExt cx="2400" cy="4004"/>
          </a:xfrm>
        </p:grpSpPr>
        <p:pic>
          <p:nvPicPr>
            <p:cNvPr id="12296" name="Picture 8">
              <a:extLst>
                <a:ext uri="{FF2B5EF4-FFF2-40B4-BE49-F238E27FC236}">
                  <a16:creationId xmlns:a16="http://schemas.microsoft.com/office/drawing/2014/main" id="{CD83C14B-52C6-4DDA-A038-B660570F8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1"/>
            <a:stretch>
              <a:fillRect/>
            </a:stretch>
          </p:blipFill>
          <p:spPr bwMode="auto">
            <a:xfrm>
              <a:off x="3540" y="1152"/>
              <a:ext cx="2074" cy="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Text Box 9">
              <a:extLst>
                <a:ext uri="{FF2B5EF4-FFF2-40B4-BE49-F238E27FC236}">
                  <a16:creationId xmlns:a16="http://schemas.microsoft.com/office/drawing/2014/main" id="{9FBDF59C-ED0F-47D5-AF00-101E4E15EC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4032"/>
              <a:ext cx="2400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Tahoma" panose="020B0604030504040204" pitchFamily="34" charset="0"/>
                </a:rPr>
                <a:t>http://www2.ucsc.edu/scpbrg/</a:t>
              </a:r>
            </a:p>
          </p:txBody>
        </p:sp>
        <p:pic>
          <p:nvPicPr>
            <p:cNvPr id="12298" name="Picture 10">
              <a:extLst>
                <a:ext uri="{FF2B5EF4-FFF2-40B4-BE49-F238E27FC236}">
                  <a16:creationId xmlns:a16="http://schemas.microsoft.com/office/drawing/2014/main" id="{70A8F4E9-9FDA-4057-8928-5203D2C355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40"/>
              <a:ext cx="1344" cy="8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6">
            <a:extLst>
              <a:ext uri="{FF2B5EF4-FFF2-40B4-BE49-F238E27FC236}">
                <a16:creationId xmlns:a16="http://schemas.microsoft.com/office/drawing/2014/main" id="{C3F41953-C496-41D0-BA53-D95AFEC5C884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88913"/>
            <a:ext cx="3429000" cy="3071812"/>
            <a:chOff x="158" y="119"/>
            <a:chExt cx="2160" cy="1935"/>
          </a:xfrm>
        </p:grpSpPr>
        <p:pic>
          <p:nvPicPr>
            <p:cNvPr id="14349" name="Picture 7">
              <a:extLst>
                <a:ext uri="{FF2B5EF4-FFF2-40B4-BE49-F238E27FC236}">
                  <a16:creationId xmlns:a16="http://schemas.microsoft.com/office/drawing/2014/main" id="{AF3A2F34-4252-4F7F-AAE1-E160898E08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" t="41270" r="4326" b="4762"/>
            <a:stretch>
              <a:fillRect/>
            </a:stretch>
          </p:blipFill>
          <p:spPr bwMode="auto">
            <a:xfrm>
              <a:off x="158" y="527"/>
              <a:ext cx="2016" cy="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" name="Text Box 8">
              <a:extLst>
                <a:ext uri="{FF2B5EF4-FFF2-40B4-BE49-F238E27FC236}">
                  <a16:creationId xmlns:a16="http://schemas.microsoft.com/office/drawing/2014/main" id="{39482400-49DA-4FA5-92AB-13553EFAA4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119"/>
              <a:ext cx="216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200" b="1">
                  <a:solidFill>
                    <a:schemeClr val="tx1"/>
                  </a:solidFill>
                  <a:latin typeface="Tahoma" panose="020B0604030504040204" pitchFamily="34" charset="0"/>
                </a:rPr>
                <a:t>In vivo</a:t>
              </a:r>
              <a:r>
                <a:rPr lang="en-US" altLang="cs-CZ" sz="2200" b="1">
                  <a:solidFill>
                    <a:schemeClr val="tx1"/>
                  </a:solidFill>
                  <a:latin typeface="Tahoma" panose="020B0604030504040204" pitchFamily="34" charset="0"/>
                </a:rPr>
                <a:t>:</a:t>
              </a:r>
              <a:r>
                <a:rPr lang="en-US" altLang="cs-CZ" sz="2200">
                  <a:solidFill>
                    <a:schemeClr val="tx1"/>
                  </a:solidFill>
                  <a:latin typeface="Tahoma" panose="020B0604030504040204" pitchFamily="34" charset="0"/>
                </a:rPr>
                <a:t> </a:t>
              </a:r>
              <a:r>
                <a:rPr lang="cs-CZ" altLang="cs-CZ" sz="2200">
                  <a:solidFill>
                    <a:schemeClr val="tx1"/>
                  </a:solidFill>
                  <a:latin typeface="Tahoma" panose="020B0604030504040204" pitchFamily="34" charset="0"/>
                </a:rPr>
                <a:t>shell thinning</a:t>
              </a:r>
            </a:p>
          </p:txBody>
        </p:sp>
      </p:grpSp>
      <p:grpSp>
        <p:nvGrpSpPr>
          <p:cNvPr id="14339" name="Group 9">
            <a:extLst>
              <a:ext uri="{FF2B5EF4-FFF2-40B4-BE49-F238E27FC236}">
                <a16:creationId xmlns:a16="http://schemas.microsoft.com/office/drawing/2014/main" id="{C4FC398C-54E0-46A4-B539-47627AACEF1D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188913"/>
            <a:ext cx="3886200" cy="4613275"/>
            <a:chOff x="3264" y="1200"/>
            <a:chExt cx="2448" cy="2906"/>
          </a:xfrm>
        </p:grpSpPr>
        <p:pic>
          <p:nvPicPr>
            <p:cNvPr id="14347" name="Picture 10">
              <a:extLst>
                <a:ext uri="{FF2B5EF4-FFF2-40B4-BE49-F238E27FC236}">
                  <a16:creationId xmlns:a16="http://schemas.microsoft.com/office/drawing/2014/main" id="{79E1282B-1F61-46E6-91BC-6EFF47051C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/>
            <a:stretch>
              <a:fillRect/>
            </a:stretch>
          </p:blipFill>
          <p:spPr bwMode="auto">
            <a:xfrm>
              <a:off x="3379" y="1706"/>
              <a:ext cx="2240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8" name="Text Box 11">
              <a:extLst>
                <a:ext uri="{FF2B5EF4-FFF2-40B4-BE49-F238E27FC236}">
                  <a16:creationId xmlns:a16="http://schemas.microsoft.com/office/drawing/2014/main" id="{D6AC9213-7621-4191-9A25-7279B04191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200"/>
              <a:ext cx="244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200" b="1">
                  <a:solidFill>
                    <a:schemeClr val="tx1"/>
                  </a:solidFill>
                  <a:latin typeface="Tahoma" panose="020B0604030504040204" pitchFamily="34" charset="0"/>
                </a:rPr>
                <a:t>In situ</a:t>
              </a:r>
              <a:r>
                <a:rPr lang="en-US" altLang="cs-CZ" sz="2200" b="1">
                  <a:solidFill>
                    <a:schemeClr val="tx1"/>
                  </a:solidFill>
                  <a:latin typeface="Tahoma" panose="020B0604030504040204" pitchFamily="34" charset="0"/>
                </a:rPr>
                <a:t>:</a:t>
              </a:r>
              <a:r>
                <a:rPr lang="en-US" altLang="cs-CZ" sz="2200">
                  <a:solidFill>
                    <a:schemeClr val="tx1"/>
                  </a:solidFill>
                  <a:latin typeface="Tahoma" panose="020B0604030504040204" pitchFamily="34" charset="0"/>
                </a:rPr>
                <a:t> </a:t>
              </a:r>
              <a:r>
                <a:rPr lang="cs-CZ" altLang="cs-CZ" sz="2200">
                  <a:solidFill>
                    <a:schemeClr val="tx1"/>
                  </a:solidFill>
                  <a:latin typeface="Tahoma" panose="020B0604030504040204" pitchFamily="34" charset="0"/>
                </a:rPr>
                <a:t>bioaccumulation </a:t>
              </a:r>
              <a:br>
                <a:rPr lang="cs-CZ" altLang="cs-CZ" sz="2200">
                  <a:solidFill>
                    <a:schemeClr val="tx1"/>
                  </a:solidFill>
                  <a:latin typeface="Tahoma" panose="020B0604030504040204" pitchFamily="34" charset="0"/>
                </a:rPr>
              </a:br>
              <a:r>
                <a:rPr lang="cs-CZ" altLang="cs-CZ" sz="2200" b="1">
                  <a:solidFill>
                    <a:srgbClr val="FF0000"/>
                  </a:solidFill>
                  <a:latin typeface="Tahoma" panose="020B0604030504040204" pitchFamily="34" charset="0"/>
                </a:rPr>
                <a:t>-</a:t>
              </a:r>
              <a:r>
                <a:rPr lang="en-US" altLang="cs-CZ" sz="2200" b="1">
                  <a:solidFill>
                    <a:srgbClr val="FF0000"/>
                  </a:solidFill>
                  <a:latin typeface="Tahoma" panose="020B0604030504040204" pitchFamily="34" charset="0"/>
                </a:rPr>
                <a:t>&gt; </a:t>
              </a:r>
              <a:r>
                <a:rPr lang="cs-CZ" altLang="cs-CZ" sz="2200" b="1">
                  <a:solidFill>
                    <a:srgbClr val="FF0000"/>
                  </a:solidFill>
                  <a:latin typeface="Tahoma" panose="020B0604030504040204" pitchFamily="34" charset="0"/>
                </a:rPr>
                <a:t>bird population decline</a:t>
              </a:r>
            </a:p>
          </p:txBody>
        </p:sp>
      </p:grpSp>
      <p:sp>
        <p:nvSpPr>
          <p:cNvPr id="13" name="Šipka doprava 12">
            <a:extLst>
              <a:ext uri="{FF2B5EF4-FFF2-40B4-BE49-F238E27FC236}">
                <a16:creationId xmlns:a16="http://schemas.microsoft.com/office/drawing/2014/main" id="{05D3A1DB-3964-4B20-8A79-CA8FE69F2608}"/>
              </a:ext>
            </a:extLst>
          </p:cNvPr>
          <p:cNvSpPr/>
          <p:nvPr/>
        </p:nvSpPr>
        <p:spPr>
          <a:xfrm>
            <a:off x="3851275" y="1628775"/>
            <a:ext cx="649288" cy="720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" name="Šipka dolů 13">
            <a:extLst>
              <a:ext uri="{FF2B5EF4-FFF2-40B4-BE49-F238E27FC236}">
                <a16:creationId xmlns:a16="http://schemas.microsoft.com/office/drawing/2014/main" id="{1D5AA772-323C-41A0-9A88-AB81F353466D}"/>
              </a:ext>
            </a:extLst>
          </p:cNvPr>
          <p:cNvSpPr/>
          <p:nvPr/>
        </p:nvSpPr>
        <p:spPr>
          <a:xfrm rot="10800000">
            <a:off x="3276600" y="4149725"/>
            <a:ext cx="790575" cy="86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342" name="Text Box 2">
            <a:extLst>
              <a:ext uri="{FF2B5EF4-FFF2-40B4-BE49-F238E27FC236}">
                <a16:creationId xmlns:a16="http://schemas.microsoft.com/office/drawing/2014/main" id="{A8C8CB41-E069-40A8-92FF-45FAC745C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876925"/>
            <a:ext cx="3844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200">
                <a:solidFill>
                  <a:schemeClr val="tx1"/>
                </a:solidFill>
                <a:latin typeface="Tahoma" panose="020B0604030504040204" pitchFamily="34" charset="0"/>
              </a:rPr>
              <a:t>Bitman et al. </a:t>
            </a:r>
            <a:r>
              <a:rPr lang="cs-CZ" altLang="cs-CZ" sz="2200" i="1">
                <a:solidFill>
                  <a:schemeClr val="tx1"/>
                </a:solidFill>
                <a:latin typeface="Tahoma" panose="020B0604030504040204" pitchFamily="34" charset="0"/>
              </a:rPr>
              <a:t>Science</a:t>
            </a:r>
            <a:r>
              <a:rPr lang="cs-CZ" altLang="cs-CZ" sz="2200">
                <a:solidFill>
                  <a:schemeClr val="tx1"/>
                </a:solidFill>
                <a:latin typeface="Tahoma" panose="020B0604030504040204" pitchFamily="34" charset="0"/>
              </a:rPr>
              <a:t> 1970, 168(3931): 594</a:t>
            </a:r>
          </a:p>
        </p:txBody>
      </p:sp>
      <p:grpSp>
        <p:nvGrpSpPr>
          <p:cNvPr id="14343" name="Group 3">
            <a:extLst>
              <a:ext uri="{FF2B5EF4-FFF2-40B4-BE49-F238E27FC236}">
                <a16:creationId xmlns:a16="http://schemas.microsoft.com/office/drawing/2014/main" id="{7E6F0279-41DE-4681-9249-28271554E8F7}"/>
              </a:ext>
            </a:extLst>
          </p:cNvPr>
          <p:cNvGrpSpPr>
            <a:grpSpLocks/>
          </p:cNvGrpSpPr>
          <p:nvPr/>
        </p:nvGrpSpPr>
        <p:grpSpPr bwMode="auto">
          <a:xfrm>
            <a:off x="460375" y="4005263"/>
            <a:ext cx="7696200" cy="2246312"/>
            <a:chOff x="288" y="485"/>
            <a:chExt cx="4848" cy="1415"/>
          </a:xfrm>
        </p:grpSpPr>
        <p:pic>
          <p:nvPicPr>
            <p:cNvPr id="14345" name="Picture 4">
              <a:extLst>
                <a:ext uri="{FF2B5EF4-FFF2-40B4-BE49-F238E27FC236}">
                  <a16:creationId xmlns:a16="http://schemas.microsoft.com/office/drawing/2014/main" id="{E6B94648-AC23-4DD6-8F84-D8C7BE14A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576"/>
              <a:ext cx="1344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Text Box 5">
              <a:extLst>
                <a:ext uri="{FF2B5EF4-FFF2-40B4-BE49-F238E27FC236}">
                  <a16:creationId xmlns:a16="http://schemas.microsoft.com/office/drawing/2014/main" id="{56B99BAC-C8B0-48FF-863C-AA9A723A8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485"/>
              <a:ext cx="3408" cy="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cs-CZ" altLang="cs-CZ" sz="2200" b="1">
                <a:solidFill>
                  <a:schemeClr val="tx1"/>
                </a:solidFill>
                <a:latin typeface="Tahoma" panose="020B0604030504040204" pitchFamily="34" charset="0"/>
              </a:endParaRPr>
            </a:p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cs-CZ" altLang="cs-CZ" sz="2200" b="1">
                <a:solidFill>
                  <a:schemeClr val="tx1"/>
                </a:solidFill>
                <a:latin typeface="Tahoma" panose="020B0604030504040204" pitchFamily="34" charset="0"/>
              </a:endParaRPr>
            </a:p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cs-CZ" sz="2200">
                  <a:solidFill>
                    <a:schemeClr val="tx1"/>
                  </a:solidFill>
                  <a:latin typeface="Tahoma" panose="020B0604030504040204" pitchFamily="34" charset="0"/>
                </a:rPr>
                <a:t>Biochemi</a:t>
              </a:r>
              <a:r>
                <a:rPr lang="cs-CZ" altLang="cs-CZ" sz="2200">
                  <a:solidFill>
                    <a:schemeClr val="tx1"/>
                  </a:solidFill>
                  <a:latin typeface="Tahoma" panose="020B0604030504040204" pitchFamily="34" charset="0"/>
                </a:rPr>
                <a:t>stry discovered in 1970s:</a:t>
              </a:r>
              <a:br>
                <a:rPr lang="cs-CZ" altLang="cs-CZ" sz="2200">
                  <a:solidFill>
                    <a:schemeClr val="tx1"/>
                  </a:solidFill>
                  <a:latin typeface="Tahoma" panose="020B0604030504040204" pitchFamily="34" charset="0"/>
                </a:rPr>
              </a:br>
              <a:r>
                <a:rPr lang="cs-CZ" altLang="cs-CZ" sz="2200" b="1" u="sng">
                  <a:solidFill>
                    <a:schemeClr val="tx1"/>
                  </a:solidFill>
                  <a:latin typeface="Tahoma" panose="020B0604030504040204" pitchFamily="34" charset="0"/>
                </a:rPr>
                <a:t>Bird</a:t>
              </a:r>
              <a:r>
                <a:rPr lang="cs-CZ" altLang="cs-CZ" sz="2200">
                  <a:solidFill>
                    <a:schemeClr val="tx1"/>
                  </a:solidFill>
                  <a:latin typeface="Tahoma" panose="020B0604030504040204" pitchFamily="34" charset="0"/>
                </a:rPr>
                <a:t> carbonate dehydratase</a:t>
              </a:r>
            </a:p>
          </p:txBody>
        </p:sp>
      </p:grpSp>
      <p:pic>
        <p:nvPicPr>
          <p:cNvPr id="14344" name="Picture 12">
            <a:extLst>
              <a:ext uri="{FF2B5EF4-FFF2-40B4-BE49-F238E27FC236}">
                <a16:creationId xmlns:a16="http://schemas.microsoft.com/office/drawing/2014/main" id="{B1E4FE30-5BC4-41E0-89DD-3563E7000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89588"/>
            <a:ext cx="18669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ovéPole 15">
            <a:extLst>
              <a:ext uri="{FF2B5EF4-FFF2-40B4-BE49-F238E27FC236}">
                <a16:creationId xmlns:a16="http://schemas.microsoft.com/office/drawing/2014/main" id="{76F441A3-2CE3-44C0-96BB-5ACCF41A3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2597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b="1">
                <a:solidFill>
                  <a:schemeClr val="tx1"/>
                </a:solidFill>
              </a:rPr>
              <a:t>Thalidomide</a:t>
            </a:r>
            <a:endParaRPr lang="en-GB" altLang="cs-CZ" b="1">
              <a:solidFill>
                <a:schemeClr val="tx1"/>
              </a:solidFill>
            </a:endParaRPr>
          </a:p>
        </p:txBody>
      </p:sp>
      <p:pic>
        <p:nvPicPr>
          <p:cNvPr id="16387" name="Picture 2" descr="http://pubs.acs.org/cen/img/83/i25/8325thalidomide.gif">
            <a:extLst>
              <a:ext uri="{FF2B5EF4-FFF2-40B4-BE49-F238E27FC236}">
                <a16:creationId xmlns:a16="http://schemas.microsoft.com/office/drawing/2014/main" id="{C6A16719-EFE4-49F6-9FE6-978C9980D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0"/>
            <a:ext cx="176371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ástupný symbol pro obsah 20">
            <a:extLst>
              <a:ext uri="{FF2B5EF4-FFF2-40B4-BE49-F238E27FC236}">
                <a16:creationId xmlns:a16="http://schemas.microsoft.com/office/drawing/2014/main" id="{9A1E6B7B-4899-4F1E-9975-67FDF1DD5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1584325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 err="1"/>
              <a:t>Originally</a:t>
            </a:r>
            <a:r>
              <a:rPr lang="cs-CZ" dirty="0"/>
              <a:t> </a:t>
            </a:r>
            <a:r>
              <a:rPr lang="cs-CZ" dirty="0" err="1"/>
              <a:t>marketed</a:t>
            </a:r>
            <a:r>
              <a:rPr lang="cs-CZ" dirty="0"/>
              <a:t> in 1957 as </a:t>
            </a:r>
            <a:r>
              <a:rPr lang="cs-CZ" dirty="0" err="1"/>
              <a:t>sedative</a:t>
            </a:r>
            <a:r>
              <a:rPr lang="cs-CZ" dirty="0"/>
              <a:t> / </a:t>
            </a:r>
            <a:r>
              <a:rPr lang="cs-CZ" dirty="0" err="1"/>
              <a:t>hypnotic</a:t>
            </a:r>
            <a:r>
              <a:rPr lang="cs-CZ" dirty="0"/>
              <a:t> 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curing</a:t>
            </a:r>
            <a:r>
              <a:rPr lang="cs-CZ" dirty="0"/>
              <a:t> </a:t>
            </a:r>
            <a:r>
              <a:rPr lang="cs-CZ" dirty="0" err="1"/>
              <a:t>anxiety</a:t>
            </a:r>
            <a:r>
              <a:rPr lang="cs-CZ" dirty="0"/>
              <a:t>, gastritis, </a:t>
            </a:r>
            <a:r>
              <a:rPr lang="cs-CZ" dirty="0" err="1"/>
              <a:t>tension</a:t>
            </a:r>
            <a:endParaRPr lang="cs-CZ" dirty="0"/>
          </a:p>
          <a:p>
            <a:pPr lvl="1">
              <a:buFont typeface="Arial" charset="0"/>
              <a:buChar char="–"/>
              <a:defRPr/>
            </a:pP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nausea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morning</a:t>
            </a:r>
            <a:r>
              <a:rPr lang="cs-CZ" dirty="0"/>
              <a:t> </a:t>
            </a:r>
            <a:r>
              <a:rPr lang="cs-CZ" dirty="0" err="1"/>
              <a:t>sickness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pregnant</a:t>
            </a:r>
            <a:endParaRPr lang="en-GB" dirty="0"/>
          </a:p>
          <a:p>
            <a:pPr lvl="2">
              <a:buFont typeface="Arial" charset="0"/>
              <a:buChar char="•"/>
              <a:defRPr/>
            </a:pPr>
            <a:r>
              <a:rPr lang="en-GB" dirty="0">
                <a:sym typeface="Wingdings" pitchFamily="2" charset="2"/>
              </a:rPr>
              <a:t>TERATOGENICITY  </a:t>
            </a:r>
            <a:r>
              <a:rPr lang="en-GB" dirty="0" err="1">
                <a:sym typeface="Wingdings" pitchFamily="2" charset="2"/>
              </a:rPr>
              <a:t>Develoment</a:t>
            </a:r>
            <a:r>
              <a:rPr lang="en-GB" dirty="0">
                <a:sym typeface="Wingdings" pitchFamily="2" charset="2"/>
              </a:rPr>
              <a:t> of </a:t>
            </a:r>
            <a:r>
              <a:rPr lang="en-GB" dirty="0" err="1">
                <a:sym typeface="Wingdings" pitchFamily="2" charset="2"/>
              </a:rPr>
              <a:t>phocomelia</a:t>
            </a:r>
            <a:r>
              <a:rPr lang="en-GB" dirty="0">
                <a:sym typeface="Wingdings" pitchFamily="2" charset="2"/>
              </a:rPr>
              <a:t> = limb malformations </a:t>
            </a:r>
            <a:br>
              <a:rPr lang="en-GB" dirty="0">
                <a:sym typeface="Wingdings" pitchFamily="2" charset="2"/>
              </a:rPr>
            </a:br>
            <a:r>
              <a:rPr lang="en-GB" dirty="0">
                <a:sym typeface="Wingdings" pitchFamily="2" charset="2"/>
              </a:rPr>
              <a:t> (10 000 children worldwide / 40% survived)</a:t>
            </a:r>
          </a:p>
          <a:p>
            <a:pPr>
              <a:buFont typeface="Arial" charset="0"/>
              <a:buChar char="•"/>
              <a:defRPr/>
            </a:pPr>
            <a:endParaRPr lang="en-GB" dirty="0"/>
          </a:p>
        </p:txBody>
      </p:sp>
      <p:pic>
        <p:nvPicPr>
          <p:cNvPr id="16389" name="Picture 5" descr="http://blogs.smithsonianmag.com/smartnews/files/2012/09/thalidomide-image1.jpg">
            <a:extLst>
              <a:ext uri="{FF2B5EF4-FFF2-40B4-BE49-F238E27FC236}">
                <a16:creationId xmlns:a16="http://schemas.microsoft.com/office/drawing/2014/main" id="{2FC813D4-9060-4767-905D-74CE9113A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 t="4546" r="40474" b="9091"/>
          <a:stretch>
            <a:fillRect/>
          </a:stretch>
        </p:blipFill>
        <p:spPr bwMode="auto">
          <a:xfrm>
            <a:off x="409575" y="2420938"/>
            <a:ext cx="20891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http://stealthepidemic.com/wp-content/uploads/2014/06/ThalidomideTiming-for-Sophomore.png">
            <a:extLst>
              <a:ext uri="{FF2B5EF4-FFF2-40B4-BE49-F238E27FC236}">
                <a16:creationId xmlns:a16="http://schemas.microsoft.com/office/drawing/2014/main" id="{E9E9DCF7-1381-4EE6-B3A7-CF866BA64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420938"/>
            <a:ext cx="61341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 descr="http://blogs.smithsonianmag.com/smartnews/files/2012/09/thalidomide-image1.jpg">
            <a:extLst>
              <a:ext uri="{FF2B5EF4-FFF2-40B4-BE49-F238E27FC236}">
                <a16:creationId xmlns:a16="http://schemas.microsoft.com/office/drawing/2014/main" id="{C46F2CB3-AD42-4423-B54D-BE2830951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6" t="4546"/>
          <a:stretch>
            <a:fillRect/>
          </a:stretch>
        </p:blipFill>
        <p:spPr bwMode="auto">
          <a:xfrm>
            <a:off x="698500" y="3789363"/>
            <a:ext cx="146843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ástupný symbol pro obsah 20">
            <a:extLst>
              <a:ext uri="{FF2B5EF4-FFF2-40B4-BE49-F238E27FC236}">
                <a16:creationId xmlns:a16="http://schemas.microsoft.com/office/drawing/2014/main" id="{7DD1D1B3-3571-4752-9FCB-D4CD093F4FF0}"/>
              </a:ext>
            </a:extLst>
          </p:cNvPr>
          <p:cNvSpPr txBox="1">
            <a:spLocks/>
          </p:cNvSpPr>
          <p:nvPr/>
        </p:nvSpPr>
        <p:spPr bwMode="auto">
          <a:xfrm>
            <a:off x="250825" y="5445125"/>
            <a:ext cx="87487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sz="2400" dirty="0">
                <a:solidFill>
                  <a:srgbClr val="818184"/>
                </a:solidFill>
                <a:latin typeface="+mn-lt"/>
                <a:cs typeface="+mn-cs"/>
              </a:rPr>
              <a:t>Currently still in use - </a:t>
            </a:r>
            <a:r>
              <a:rPr lang="en-GB" sz="2400" dirty="0">
                <a:solidFill>
                  <a:srgbClr val="818184"/>
                </a:solidFill>
                <a:latin typeface="+mn-lt"/>
                <a:cs typeface="+mn-cs"/>
              </a:rPr>
              <a:t>completely different targets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GB" sz="1900" dirty="0">
                <a:solidFill>
                  <a:srgbClr val="818184"/>
                </a:solidFill>
                <a:latin typeface="+mn-lt"/>
                <a:cs typeface="+mn-cs"/>
              </a:rPr>
              <a:t>: anticancer (multiple myeloma), </a:t>
            </a:r>
            <a:r>
              <a:rPr lang="en-GB" sz="1900" dirty="0" err="1">
                <a:solidFill>
                  <a:srgbClr val="818184"/>
                </a:solidFill>
                <a:latin typeface="+mn-lt"/>
                <a:cs typeface="+mn-cs"/>
              </a:rPr>
              <a:t>antileprosis</a:t>
            </a:r>
            <a:r>
              <a:rPr lang="en-GB" sz="1900" dirty="0">
                <a:solidFill>
                  <a:srgbClr val="818184"/>
                </a:solidFill>
                <a:latin typeface="+mn-lt"/>
                <a:cs typeface="+mn-cs"/>
              </a:rPr>
              <a:t>, </a:t>
            </a:r>
            <a:r>
              <a:rPr lang="en-GB" sz="1900" dirty="0" err="1">
                <a:solidFill>
                  <a:srgbClr val="818184"/>
                </a:solidFill>
                <a:latin typeface="+mn-lt"/>
                <a:cs typeface="+mn-cs"/>
              </a:rPr>
              <a:t>immunosupression</a:t>
            </a:r>
            <a:endParaRPr lang="en-GB" sz="1900" dirty="0">
              <a:solidFill>
                <a:srgbClr val="818184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ovéPole 15">
            <a:extLst>
              <a:ext uri="{FF2B5EF4-FFF2-40B4-BE49-F238E27FC236}">
                <a16:creationId xmlns:a16="http://schemas.microsoft.com/office/drawing/2014/main" id="{69E2A2D6-1E9C-4F9A-B129-9928529BF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2597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b="1">
                <a:solidFill>
                  <a:schemeClr val="tx1"/>
                </a:solidFill>
              </a:rPr>
              <a:t>Thalidomide</a:t>
            </a:r>
            <a:endParaRPr lang="en-GB" altLang="cs-CZ" b="1">
              <a:solidFill>
                <a:schemeClr val="tx1"/>
              </a:solidFill>
            </a:endParaRPr>
          </a:p>
        </p:txBody>
      </p:sp>
      <p:pic>
        <p:nvPicPr>
          <p:cNvPr id="18435" name="Picture 2" descr="http://pubs.acs.org/cen/img/83/i25/8325thalidomide.gif">
            <a:extLst>
              <a:ext uri="{FF2B5EF4-FFF2-40B4-BE49-F238E27FC236}">
                <a16:creationId xmlns:a16="http://schemas.microsoft.com/office/drawing/2014/main" id="{8ED873F3-37F0-48E3-B83E-48C37F61B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0"/>
            <a:ext cx="176371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http://upload.wikimedia.org/wikipedia/commons/1/11/Chronology-TLP.png">
            <a:extLst>
              <a:ext uri="{FF2B5EF4-FFF2-40B4-BE49-F238E27FC236}">
                <a16:creationId xmlns:a16="http://schemas.microsoft.com/office/drawing/2014/main" id="{19351248-4C08-446D-908C-B63B9E37D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6"/>
          <a:stretch>
            <a:fillRect/>
          </a:stretch>
        </p:blipFill>
        <p:spPr bwMode="auto">
          <a:xfrm>
            <a:off x="34925" y="1484313"/>
            <a:ext cx="896461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ovéPole 15">
            <a:extLst>
              <a:ext uri="{FF2B5EF4-FFF2-40B4-BE49-F238E27FC236}">
                <a16:creationId xmlns:a16="http://schemas.microsoft.com/office/drawing/2014/main" id="{B9AE279D-252E-4AB4-82C2-522A1C894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47164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b="1">
                <a:solidFill>
                  <a:schemeClr val="tx1"/>
                </a:solidFill>
              </a:rPr>
              <a:t>Thalidomide</a:t>
            </a:r>
            <a:endParaRPr lang="en-GB" altLang="cs-CZ" b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solidFill>
                  <a:schemeClr val="tx1"/>
                </a:solidFill>
              </a:rPr>
              <a:t>... mechanisms of action </a:t>
            </a:r>
          </a:p>
        </p:txBody>
      </p:sp>
      <p:pic>
        <p:nvPicPr>
          <p:cNvPr id="20483" name="Picture 2" descr="http://pubs.acs.org/cen/img/83/i25/8325thalidomide.gif">
            <a:extLst>
              <a:ext uri="{FF2B5EF4-FFF2-40B4-BE49-F238E27FC236}">
                <a16:creationId xmlns:a16="http://schemas.microsoft.com/office/drawing/2014/main" id="{142CE7E0-4AE6-4539-B1AF-71E203B40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0"/>
            <a:ext cx="176371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http://www.springerimages.com/img/Images/Springer/JOU=10238/VOL=2007.7/ISU=3/ART=2007_134/MediaObjects/MEDIUM_10238_2007_Article_134_Fig1.jpg">
            <a:extLst>
              <a:ext uri="{FF2B5EF4-FFF2-40B4-BE49-F238E27FC236}">
                <a16:creationId xmlns:a16="http://schemas.microsoft.com/office/drawing/2014/main" id="{2E15983A-5B49-454F-AC02-CEF873C5F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3357563"/>
            <a:ext cx="44529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ovéPole 11">
            <a:extLst>
              <a:ext uri="{FF2B5EF4-FFF2-40B4-BE49-F238E27FC236}">
                <a16:creationId xmlns:a16="http://schemas.microsoft.com/office/drawing/2014/main" id="{E45E9762-0014-493E-B26E-474D841BE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2781300"/>
            <a:ext cx="2090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>
                <a:solidFill>
                  <a:schemeClr val="tx1"/>
                </a:solidFill>
              </a:rPr>
              <a:t>(2) Teratogenicity</a:t>
            </a:r>
          </a:p>
        </p:txBody>
      </p:sp>
      <p:sp>
        <p:nvSpPr>
          <p:cNvPr id="20486" name="TextovéPole 12">
            <a:extLst>
              <a:ext uri="{FF2B5EF4-FFF2-40B4-BE49-F238E27FC236}">
                <a16:creationId xmlns:a16="http://schemas.microsoft.com/office/drawing/2014/main" id="{0ECDCDCD-D46E-4B97-A6A9-8C54F2BA0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2852738"/>
            <a:ext cx="1716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>
                <a:solidFill>
                  <a:schemeClr val="tx1"/>
                </a:solidFill>
              </a:rPr>
              <a:t>(3) Anticancer</a:t>
            </a:r>
          </a:p>
        </p:txBody>
      </p:sp>
      <p:pic>
        <p:nvPicPr>
          <p:cNvPr id="20487" name="Picture 6" descr="http://yamaguchi.bio.titech.ac.jp/english/images/thalidomide_en.jpg">
            <a:extLst>
              <a:ext uri="{FF2B5EF4-FFF2-40B4-BE49-F238E27FC236}">
                <a16:creationId xmlns:a16="http://schemas.microsoft.com/office/drawing/2014/main" id="{F1CDFB0C-19D7-4DE2-B52B-BE2BB663E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00438"/>
            <a:ext cx="4344988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ovéPole 14">
            <a:extLst>
              <a:ext uri="{FF2B5EF4-FFF2-40B4-BE49-F238E27FC236}">
                <a16:creationId xmlns:a16="http://schemas.microsoft.com/office/drawing/2014/main" id="{4A2AB66F-41B0-4865-86D8-7167A3242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57338"/>
            <a:ext cx="2609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>
                <a:solidFill>
                  <a:schemeClr val="tx1"/>
                </a:solidFill>
              </a:rPr>
              <a:t>(1) Sedative effects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>
                <a:solidFill>
                  <a:schemeClr val="tx1"/>
                </a:solidFill>
              </a:rPr>
              <a:t>... mechanism unknown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2098</Words>
  <Application>Microsoft Office PowerPoint</Application>
  <PresentationFormat>On-screen Show (4:3)</PresentationFormat>
  <Paragraphs>345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Tahoma</vt:lpstr>
      <vt:lpstr>Verdana</vt:lpstr>
      <vt:lpstr>Wingdings</vt:lpstr>
      <vt:lpstr>Motiv sady Office</vt:lpstr>
      <vt:lpstr>PowerPoint Presentation</vt:lpstr>
      <vt:lpstr>Course summary</vt:lpstr>
      <vt:lpstr>Suggested reading and other study materials</vt:lpstr>
      <vt:lpstr>The importance of understanding  to toxicity mechanisms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MECHANISMS of chronic toxicity</vt:lpstr>
      <vt:lpstr>Basics and keywords  from toxicology</vt:lpstr>
      <vt:lpstr>Toxicity - concept</vt:lpstr>
      <vt:lpstr>From mechanisms (or modes of action) to biomarkers</vt:lpstr>
      <vt:lpstr>PowerPoint Presentation</vt:lpstr>
      <vt:lpstr>What processes are beyond toxicokinetics?</vt:lpstr>
      <vt:lpstr>Toxicokinetics in fish</vt:lpstr>
      <vt:lpstr>ToxicoDYNAMICS</vt:lpstr>
      <vt:lpstr>What is toxicity? What are the types of effects?</vt:lpstr>
      <vt:lpstr>Principles of toxicity testing</vt:lpstr>
      <vt:lpstr>Effect assessment - procedure</vt:lpstr>
      <vt:lpstr>How to study (chronic) toxicity ?</vt:lpstr>
      <vt:lpstr>Hazard assessment</vt:lpstr>
      <vt:lpstr>Hazard assessment</vt:lpstr>
      <vt:lpstr>Mode of Action (omics) toxicity testing</vt:lpstr>
      <vt:lpstr>Omes is not only for humans …</vt:lpstr>
      <vt:lpstr>PowerPoint Presentation</vt:lpstr>
      <vt:lpstr>Hazard assessment</vt:lpstr>
      <vt:lpstr>Adverse Outcome Pathways</vt:lpstr>
      <vt:lpstr>Concept of “Adverse Outcome Pathway” (AOP)</vt:lpstr>
      <vt:lpstr>AOP = Global strategy with support from OECD, EU, USA</vt:lpstr>
      <vt:lpstr>PowerPoint Presentation</vt:lpstr>
      <vt:lpstr>AOP Wiki</vt:lpstr>
      <vt:lpstr>PowerPoint Presentation</vt:lpstr>
      <vt:lpstr>AOP Example: MIE aromatase inhibition</vt:lpstr>
      <vt:lpstr>PowerPoint Presentation</vt:lpstr>
      <vt:lpstr>AOP Example from RECETOX:  Modulation of RAR/RXR  developmental toxicity in fish</vt:lpstr>
      <vt:lpstr>PowerPoint Presentation</vt:lpstr>
      <vt:lpstr>Keywords to remember and understand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88</cp:revision>
  <dcterms:created xsi:type="dcterms:W3CDTF">2010-05-17T15:27:49Z</dcterms:created>
  <dcterms:modified xsi:type="dcterms:W3CDTF">2022-09-15T09:52:52Z</dcterms:modified>
</cp:coreProperties>
</file>