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1" r:id="rId2"/>
    <p:sldId id="510" r:id="rId3"/>
    <p:sldId id="524" r:id="rId4"/>
    <p:sldId id="525" r:id="rId5"/>
    <p:sldId id="531" r:id="rId6"/>
    <p:sldId id="532" r:id="rId7"/>
    <p:sldId id="533" r:id="rId8"/>
    <p:sldId id="535" r:id="rId9"/>
    <p:sldId id="534" r:id="rId10"/>
    <p:sldId id="512" r:id="rId11"/>
    <p:sldId id="526" r:id="rId12"/>
    <p:sldId id="530" r:id="rId13"/>
    <p:sldId id="517" r:id="rId14"/>
    <p:sldId id="529" r:id="rId15"/>
    <p:sldId id="519" r:id="rId1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3" autoAdjust="0"/>
    <p:restoredTop sz="96878" autoAdjust="0"/>
  </p:normalViewPr>
  <p:slideViewPr>
    <p:cSldViewPr>
      <p:cViewPr varScale="1">
        <p:scale>
          <a:sx n="143" d="100"/>
          <a:sy n="143" d="100"/>
        </p:scale>
        <p:origin x="12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03.11.2022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1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03.11.2022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82F7E-3806-4C47-BE29-B8C925798F3B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BC809-2D4D-4185-86DC-8AC6DAC331EA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6299-9770-4430-90AB-3D16643F5BA5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8ABC7-5D4A-423D-87F9-0D3970A59648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FBDF9-56C2-468A-B550-54A6B4E701A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10 – BIOMARKERS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Introduction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178696" cy="1008112"/>
          </a:xfrm>
        </p:spPr>
        <p:txBody>
          <a:bodyPr/>
          <a:lstStyle/>
          <a:p>
            <a:pPr algn="l" eaLnBrk="1" hangingPunct="1"/>
            <a:r>
              <a:rPr lang="cs-CZ">
                <a:solidFill>
                  <a:schemeClr val="tx1"/>
                </a:solidFill>
              </a:rPr>
              <a:t>Biomarkers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Exposure</a:t>
            </a:r>
            <a:endParaRPr lang="cs-CZ" b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h: </a:t>
            </a:r>
            <a:r>
              <a:rPr lang="cs-CZ" sz="1600" b="1" dirty="0" err="1"/>
              <a:t>homeostatic</a:t>
            </a:r>
            <a:r>
              <a:rPr lang="cs-CZ" sz="1600" b="1" dirty="0"/>
              <a:t> </a:t>
            </a:r>
            <a:r>
              <a:rPr lang="cs-CZ" sz="1600" b="1" dirty="0" err="1"/>
              <a:t>conditions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c: </a:t>
            </a:r>
            <a:r>
              <a:rPr lang="cs-CZ" sz="1600" b="1" dirty="0" err="1"/>
              <a:t>reversible</a:t>
            </a:r>
            <a:r>
              <a:rPr lang="cs-CZ" sz="1600" b="1" dirty="0"/>
              <a:t> </a:t>
            </a:r>
            <a:r>
              <a:rPr lang="cs-CZ" sz="1600" b="1" dirty="0" err="1"/>
              <a:t>stage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r: </a:t>
            </a:r>
            <a:r>
              <a:rPr lang="cs-CZ" sz="1600" b="1" dirty="0" err="1"/>
              <a:t>irreversible</a:t>
            </a:r>
            <a:r>
              <a:rPr lang="cs-CZ" sz="1600" b="1" dirty="0"/>
              <a:t> </a:t>
            </a:r>
            <a:r>
              <a:rPr lang="cs-CZ" sz="1600" b="1" dirty="0" err="1"/>
              <a:t>effects</a:t>
            </a:r>
            <a:r>
              <a:rPr lang="cs-CZ" sz="1600" b="1" dirty="0"/>
              <a:t> of </a:t>
            </a:r>
            <a:r>
              <a:rPr lang="cs-CZ" sz="1600" b="1" dirty="0" err="1"/>
              <a:t>pollutants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err="1"/>
              <a:t>Various</a:t>
            </a:r>
            <a:r>
              <a:rPr lang="cs-CZ" sz="1600" b="1" dirty="0"/>
              <a:t> </a:t>
            </a:r>
            <a:r>
              <a:rPr lang="cs-CZ" sz="1600" b="1" dirty="0" err="1"/>
              <a:t>biomarker</a:t>
            </a:r>
            <a:r>
              <a:rPr lang="cs-CZ" sz="1600" b="1" dirty="0"/>
              <a:t> </a:t>
            </a:r>
            <a:r>
              <a:rPr lang="cs-CZ" sz="1600" b="1" dirty="0" err="1"/>
              <a:t>profiles</a:t>
            </a:r>
            <a:br>
              <a:rPr lang="cs-CZ" sz="1600" b="1" dirty="0"/>
            </a:br>
            <a:br>
              <a:rPr lang="en-US" sz="1600" dirty="0"/>
            </a:br>
            <a:r>
              <a:rPr lang="cs-CZ" sz="1600" dirty="0"/>
              <a:t>- </a:t>
            </a:r>
            <a:r>
              <a:rPr lang="en-US" sz="1600" dirty="0"/>
              <a:t>temporal change</a:t>
            </a:r>
            <a:r>
              <a:rPr lang="cs-CZ" sz="1600" dirty="0"/>
              <a:t>s–B2</a:t>
            </a:r>
            <a:r>
              <a:rPr lang="en-US" sz="1600" dirty="0"/>
              <a:t>;</a:t>
            </a:r>
            <a:r>
              <a:rPr lang="cs-CZ" sz="1600" dirty="0"/>
              <a:t> B4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dirty="0"/>
              <a:t>	- </a:t>
            </a:r>
            <a:r>
              <a:rPr lang="cs-CZ" sz="1600" dirty="0" err="1"/>
              <a:t>repeated</a:t>
            </a:r>
            <a:r>
              <a:rPr lang="cs-CZ" sz="1600" dirty="0"/>
              <a:t> </a:t>
            </a:r>
            <a:r>
              <a:rPr lang="en-US" sz="1600" dirty="0"/>
              <a:t>occurrence </a:t>
            </a:r>
            <a:r>
              <a:rPr lang="cs-CZ" sz="1600" dirty="0"/>
              <a:t>(</a:t>
            </a:r>
            <a:r>
              <a:rPr lang="cs-CZ" sz="1600" b="1" dirty="0">
                <a:solidFill>
                  <a:srgbClr val="FF0000"/>
                </a:solidFill>
              </a:rPr>
              <a:t>B5</a:t>
            </a:r>
            <a:r>
              <a:rPr lang="cs-CZ" sz="1600" dirty="0"/>
              <a:t>)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br>
              <a:rPr lang="en-US" sz="1600" dirty="0"/>
            </a:br>
            <a:r>
              <a:rPr lang="cs-CZ" sz="1600" dirty="0"/>
              <a:t> - </a:t>
            </a:r>
            <a:r>
              <a:rPr lang="cs-CZ" sz="1600" dirty="0" err="1"/>
              <a:t>continuous</a:t>
            </a:r>
            <a:r>
              <a:rPr lang="cs-CZ" sz="1600" dirty="0"/>
              <a:t> </a:t>
            </a:r>
            <a:r>
              <a:rPr lang="cs-CZ" sz="1600" dirty="0" err="1"/>
              <a:t>increase</a:t>
            </a:r>
            <a:r>
              <a:rPr lang="cs-CZ" sz="1600" dirty="0"/>
              <a:t> (B1)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	</a:t>
            </a:r>
            <a:r>
              <a:rPr lang="cs-CZ" sz="1600" dirty="0"/>
              <a:t>- </a:t>
            </a:r>
            <a:r>
              <a:rPr lang="cs-CZ" sz="1600" dirty="0" err="1"/>
              <a:t>increase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maximum (B3)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>
                <a:solidFill>
                  <a:schemeClr val="tx2"/>
                </a:solidFill>
              </a:rPr>
              <a:t>: B1 + B3 are </a:t>
            </a:r>
            <a:r>
              <a:rPr lang="cs-CZ" sz="1600" b="1" dirty="0" err="1">
                <a:solidFill>
                  <a:schemeClr val="tx2"/>
                </a:solidFill>
              </a:rPr>
              <a:t>candidate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!</a:t>
            </a:r>
          </a:p>
        </p:txBody>
      </p:sp>
      <p:pic>
        <p:nvPicPr>
          <p:cNvPr id="5124" name="Picture 4" descr="1850"/>
          <p:cNvPicPr>
            <a:picLocks noChangeAspect="1" noChangeArrowheads="1"/>
          </p:cNvPicPr>
          <p:nvPr/>
        </p:nvPicPr>
        <p:blipFill>
          <a:blip r:embed="rId3" cstate="print"/>
          <a:srcRect l="25275" r="21877" b="14366"/>
          <a:stretch>
            <a:fillRect/>
          </a:stretch>
        </p:blipFill>
        <p:spPr bwMode="auto">
          <a:xfrm>
            <a:off x="3886200" y="228600"/>
            <a:ext cx="5165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5210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Biomarker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228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676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436096" y="2492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6444208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/>
          <p:nvPr/>
        </p:nvSpPr>
        <p:spPr>
          <a:xfrm>
            <a:off x="5436096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a 14"/>
          <p:cNvSpPr/>
          <p:nvPr/>
        </p:nvSpPr>
        <p:spPr>
          <a:xfrm>
            <a:off x="7884368" y="450912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Ideal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72706" name="Picture 2" descr="http://www.jcancer.org/v01/p0150/jcav01p0150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882428" cy="411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>
                <a:solidFill>
                  <a:schemeClr val="tx1"/>
                </a:solidFill>
              </a:rPr>
              <a:t>Towards the </a:t>
            </a:r>
            <a:r>
              <a:rPr lang="cs-CZ" sz="2000" b="1" dirty="0">
                <a:solidFill>
                  <a:srgbClr val="FF0000"/>
                </a:solidFill>
              </a:rPr>
              <a:t>practical use of biomarkers </a:t>
            </a:r>
            <a:r>
              <a:rPr lang="cs-CZ" sz="2000" dirty="0">
                <a:solidFill>
                  <a:schemeClr val="tx1"/>
                </a:solidFill>
              </a:rPr>
              <a:t>… a lot of work</a:t>
            </a: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4551"/>
            <a:ext cx="8748464" cy="4730713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3635896" y="1074551"/>
            <a:ext cx="3312368" cy="5594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911745" y="6002124"/>
            <a:ext cx="278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/>
                </a:solidFill>
              </a:rPr>
              <a:t>PROPER </a:t>
            </a:r>
            <a:r>
              <a:rPr lang="cs-CZ" sz="1400" b="1" dirty="0" err="1">
                <a:solidFill>
                  <a:schemeClr val="tx2"/>
                </a:solidFill>
              </a:rPr>
              <a:t>VALIDATION</a:t>
            </a:r>
            <a:r>
              <a:rPr lang="cs-CZ" sz="1400" b="1" dirty="0">
                <a:solidFill>
                  <a:schemeClr val="tx2"/>
                </a:solidFill>
              </a:rPr>
              <a:t> (!) </a:t>
            </a:r>
            <a:r>
              <a:rPr lang="cs-CZ" sz="1400" b="1" dirty="0" err="1">
                <a:solidFill>
                  <a:schemeClr val="tx2"/>
                </a:solidFill>
              </a:rPr>
              <a:t>IS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br>
              <a:rPr lang="cs-CZ" sz="1400" b="1" dirty="0">
                <a:solidFill>
                  <a:schemeClr val="tx2"/>
                </a:solidFill>
              </a:rPr>
            </a:br>
            <a:r>
              <a:rPr lang="cs-CZ" sz="1400" b="1" dirty="0" err="1">
                <a:solidFill>
                  <a:schemeClr val="tx2"/>
                </a:solidFill>
              </a:rPr>
              <a:t>THE</a:t>
            </a:r>
            <a:r>
              <a:rPr lang="cs-CZ" sz="1400" b="1" dirty="0">
                <a:solidFill>
                  <a:schemeClr val="tx2"/>
                </a:solidFill>
              </a:rPr>
              <a:t> MOST </a:t>
            </a:r>
            <a:r>
              <a:rPr lang="cs-CZ" sz="1400" b="1" dirty="0" err="1">
                <a:solidFill>
                  <a:schemeClr val="tx2"/>
                </a:solidFill>
              </a:rPr>
              <a:t>DEMANDING</a:t>
            </a:r>
            <a:r>
              <a:rPr lang="cs-CZ" sz="1400" b="1" dirty="0">
                <a:solidFill>
                  <a:schemeClr val="tx2"/>
                </a:solidFill>
              </a:rPr>
              <a:t> STEP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pic>
        <p:nvPicPr>
          <p:cNvPr id="53250" name="Picture 2" descr="http://upload.wikimedia.org/wikipedia/commons/thumb/1/12/Paracetamol_metabolism.svg/2000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509" y="523452"/>
            <a:ext cx="5857875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paracetamol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parent</a:t>
            </a:r>
            <a:r>
              <a:rPr lang="cs-CZ" sz="1600" dirty="0"/>
              <a:t> </a:t>
            </a:r>
            <a:r>
              <a:rPr lang="cs-CZ" sz="1600" dirty="0" err="1"/>
              <a:t>compound</a:t>
            </a:r>
            <a:r>
              <a:rPr lang="cs-CZ" sz="1600" dirty="0"/>
              <a:t> </a:t>
            </a:r>
            <a:r>
              <a:rPr lang="cs-CZ" sz="1600" dirty="0" err="1"/>
              <a:t>measurement</a:t>
            </a:r>
            <a:r>
              <a:rPr lang="cs-CZ" sz="1600" dirty="0"/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biomarker</a:t>
            </a:r>
            <a:r>
              <a:rPr lang="cs-CZ" sz="1600" b="1" dirty="0">
                <a:solidFill>
                  <a:schemeClr val="tx2"/>
                </a:solidFill>
              </a:rPr>
              <a:t> of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activation</a:t>
            </a:r>
            <a:r>
              <a:rPr lang="cs-CZ" sz="1600" dirty="0"/>
              <a:t> to </a:t>
            </a:r>
            <a:r>
              <a:rPr lang="cs-CZ" sz="1600" dirty="0" err="1"/>
              <a:t>reactive</a:t>
            </a:r>
            <a:r>
              <a:rPr lang="cs-CZ" sz="1600" dirty="0"/>
              <a:t> metabolite (N-</a:t>
            </a:r>
            <a:r>
              <a:rPr lang="cs-CZ" sz="1600" dirty="0" err="1"/>
              <a:t>ac</a:t>
            </a:r>
            <a:r>
              <a:rPr lang="cs-CZ" sz="1600" dirty="0"/>
              <a:t>-p-</a:t>
            </a:r>
            <a:r>
              <a:rPr lang="cs-CZ" sz="1600" dirty="0" err="1"/>
              <a:t>benzoquinone</a:t>
            </a:r>
            <a:r>
              <a:rPr lang="cs-CZ" sz="1600" dirty="0"/>
              <a:t>, NAPQI) by CYP</a:t>
            </a:r>
            <a:br>
              <a:rPr lang="en-GB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reaction with GSH / measurement </a:t>
            </a:r>
            <a:r>
              <a:rPr lang="cs-CZ" sz="1600" dirty="0"/>
              <a:t>– </a:t>
            </a:r>
            <a:r>
              <a:rPr lang="cs-CZ" sz="1600" dirty="0" err="1"/>
              <a:t>levels</a:t>
            </a:r>
            <a:r>
              <a:rPr lang="cs-CZ" sz="1600" dirty="0"/>
              <a:t> of </a:t>
            </a:r>
            <a:r>
              <a:rPr lang="cs-CZ" sz="1600" dirty="0" err="1"/>
              <a:t>CYPs</a:t>
            </a:r>
            <a:r>
              <a:rPr lang="en-US" sz="1600" dirty="0"/>
              <a:t>; </a:t>
            </a:r>
            <a:r>
              <a:rPr lang="en-US" sz="1600" b="1" dirty="0">
                <a:solidFill>
                  <a:schemeClr val="tx2"/>
                </a:solidFill>
              </a:rPr>
              <a:t>levels of GSH</a:t>
            </a:r>
            <a:r>
              <a:rPr lang="cs-CZ" sz="1600" b="1" dirty="0">
                <a:solidFill>
                  <a:schemeClr val="tx2"/>
                </a:solidFill>
              </a:rPr>
              <a:t> – susceptibility</a:t>
            </a: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GSH-NAPQI </a:t>
            </a:r>
            <a:r>
              <a:rPr lang="cs-CZ" sz="1600" dirty="0" err="1"/>
              <a:t>conjugate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susceptibility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NAPQI-protein </a:t>
            </a:r>
            <a:r>
              <a:rPr lang="cs-CZ" sz="1600" dirty="0" err="1"/>
              <a:t>adducts</a:t>
            </a:r>
            <a:r>
              <a:rPr lang="cs-CZ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/>
              <a:t>toxicit</a:t>
            </a:r>
            <a:r>
              <a:rPr lang="cs-CZ" sz="1600" dirty="0"/>
              <a:t>y: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</a:t>
            </a:r>
            <a:r>
              <a:rPr lang="cs-CZ" sz="1600" b="1" dirty="0" err="1">
                <a:solidFill>
                  <a:schemeClr val="tx2"/>
                </a:solidFill>
              </a:rPr>
              <a:t>effective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dose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adaptations</a:t>
            </a:r>
            <a:r>
              <a:rPr lang="cs-CZ" sz="1600" dirty="0"/>
              <a:t>: GSH </a:t>
            </a:r>
            <a:r>
              <a:rPr lang="cs-CZ" sz="1600" dirty="0" err="1"/>
              <a:t>depletion</a:t>
            </a:r>
            <a:r>
              <a:rPr lang="cs-CZ" sz="1600" dirty="0"/>
              <a:t>, </a:t>
            </a:r>
            <a:r>
              <a:rPr lang="cs-CZ" sz="1600" dirty="0" err="1"/>
              <a:t>inhibition</a:t>
            </a:r>
            <a:r>
              <a:rPr lang="cs-CZ" sz="1600" dirty="0"/>
              <a:t> of protein </a:t>
            </a:r>
            <a:r>
              <a:rPr lang="cs-CZ" sz="1600" dirty="0" err="1"/>
              <a:t>synthesis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of response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protein </a:t>
            </a:r>
            <a:r>
              <a:rPr lang="cs-CZ" sz="1600" dirty="0" err="1"/>
              <a:t>alkylation</a:t>
            </a:r>
            <a:r>
              <a:rPr lang="cs-CZ" sz="1600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degeneration of </a:t>
            </a:r>
            <a:r>
              <a:rPr lang="en-US" sz="1600" dirty="0" err="1"/>
              <a:t>hepatoc</a:t>
            </a:r>
            <a:r>
              <a:rPr lang="cs-CZ" sz="1600" dirty="0" err="1"/>
              <a:t>ytes</a:t>
            </a:r>
            <a:r>
              <a:rPr lang="cs-CZ" sz="1600" dirty="0"/>
              <a:t>: </a:t>
            </a:r>
            <a:r>
              <a:rPr lang="cs-CZ" sz="1600" dirty="0" err="1"/>
              <a:t>necrosis</a:t>
            </a:r>
            <a:r>
              <a:rPr lang="cs-CZ" sz="1600" dirty="0"/>
              <a:t> </a:t>
            </a:r>
            <a:br>
              <a:rPr lang="en-US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increase concentrations of </a:t>
            </a:r>
            <a:r>
              <a:rPr lang="en-US" sz="1600" dirty="0" err="1"/>
              <a:t>bilirubin</a:t>
            </a:r>
            <a:r>
              <a:rPr lang="en-US" sz="1600" dirty="0"/>
              <a:t> in plasma + inflammation - </a:t>
            </a:r>
            <a:r>
              <a:rPr lang="cs-CZ" sz="1600" b="1" dirty="0">
                <a:solidFill>
                  <a:schemeClr val="tx2"/>
                </a:solidFill>
              </a:rPr>
              <a:t>response / </a:t>
            </a:r>
            <a:r>
              <a:rPr lang="cs-CZ" sz="1600" b="1" dirty="0" err="1">
                <a:solidFill>
                  <a:schemeClr val="tx2"/>
                </a:solidFill>
              </a:rPr>
              <a:t>effect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0244" name="Picture 4" descr="C:\Documents and Settings\Ludek Blaha\Dokumenty\katedra\vyuka\Biomarkery-Mechanismy\_SCAN_Gen&amp;Apll_Toxicology\1843.jpg"/>
          <p:cNvPicPr>
            <a:picLocks noChangeAspect="1" noChangeArrowheads="1"/>
          </p:cNvPicPr>
          <p:nvPr/>
        </p:nvPicPr>
        <p:blipFill>
          <a:blip r:embed="rId3" cstate="print"/>
          <a:srcRect t="2815" r="4167" b="15802"/>
          <a:stretch>
            <a:fillRect/>
          </a:stretch>
        </p:blipFill>
        <p:spPr bwMode="auto">
          <a:xfrm>
            <a:off x="2051720" y="116632"/>
            <a:ext cx="701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704"/>
            <a:ext cx="9108504" cy="767408"/>
          </a:xfrm>
        </p:spPr>
        <p:txBody>
          <a:bodyPr/>
          <a:lstStyle/>
          <a:p>
            <a:pPr algn="ctr" eaLnBrk="1" hangingPunct="1"/>
            <a:r>
              <a:rPr lang="cs-CZ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err="1">
                <a:solidFill>
                  <a:schemeClr val="tx1"/>
                </a:solidFill>
              </a:rPr>
              <a:t>iomarkers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in </a:t>
            </a:r>
            <a:r>
              <a:rPr lang="cs-CZ" sz="2000" b="1" dirty="0" err="1">
                <a:solidFill>
                  <a:schemeClr val="tx1"/>
                </a:solidFill>
              </a:rPr>
              <a:t>toxicology</a:t>
            </a:r>
            <a:r>
              <a:rPr lang="cs-CZ" sz="2000" b="1" dirty="0">
                <a:solidFill>
                  <a:schemeClr val="tx1"/>
                </a:solidFill>
              </a:rPr>
              <a:t> – </a:t>
            </a:r>
            <a:r>
              <a:rPr lang="cs-CZ" sz="2000" b="1" dirty="0" err="1">
                <a:solidFill>
                  <a:schemeClr val="tx1"/>
                </a:solidFill>
              </a:rPr>
              <a:t>example</a:t>
            </a:r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0" dirty="0">
                <a:solidFill>
                  <a:schemeClr val="tx1"/>
                </a:solidFill>
              </a:rPr>
              <a:t>(</a:t>
            </a:r>
            <a:r>
              <a:rPr lang="cs-CZ" sz="2000" b="0" dirty="0" err="1">
                <a:solidFill>
                  <a:schemeClr val="tx1"/>
                </a:solidFill>
              </a:rPr>
              <a:t>some</a:t>
            </a:r>
            <a:r>
              <a:rPr lang="cs-CZ" sz="2000" b="0" dirty="0">
                <a:solidFill>
                  <a:schemeClr val="tx1"/>
                </a:solidFill>
              </a:rPr>
              <a:t> are </a:t>
            </a:r>
            <a:r>
              <a:rPr lang="cs-CZ" sz="2000" b="0" dirty="0" err="1">
                <a:solidFill>
                  <a:schemeClr val="tx1"/>
                </a:solidFill>
              </a:rPr>
              <a:t>discussed</a:t>
            </a:r>
            <a:r>
              <a:rPr lang="cs-CZ" sz="2000" b="0" dirty="0">
                <a:solidFill>
                  <a:schemeClr val="tx1"/>
                </a:solidFill>
              </a:rPr>
              <a:t> in detail in </a:t>
            </a:r>
            <a:r>
              <a:rPr lang="cs-CZ" sz="2000" b="0" dirty="0" err="1">
                <a:solidFill>
                  <a:schemeClr val="tx1"/>
                </a:solidFill>
              </a:rPr>
              <a:t>following</a:t>
            </a:r>
            <a:r>
              <a:rPr lang="cs-CZ" sz="2000" b="0" dirty="0">
                <a:solidFill>
                  <a:schemeClr val="tx1"/>
                </a:solidFill>
              </a:rPr>
              <a:t> </a:t>
            </a:r>
            <a:r>
              <a:rPr lang="cs-CZ" sz="2000" b="0" dirty="0" err="1">
                <a:solidFill>
                  <a:schemeClr val="tx1"/>
                </a:solidFill>
              </a:rPr>
              <a:t>lectures</a:t>
            </a:r>
            <a:r>
              <a:rPr lang="cs-CZ" sz="20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2291" name="Picture 4" descr="1847"/>
          <p:cNvPicPr>
            <a:picLocks noChangeAspect="1" noChangeArrowheads="1"/>
          </p:cNvPicPr>
          <p:nvPr/>
        </p:nvPicPr>
        <p:blipFill>
          <a:blip r:embed="rId3" cstate="print"/>
          <a:srcRect t="2809" r="3334"/>
          <a:stretch>
            <a:fillRect/>
          </a:stretch>
        </p:blipFill>
        <p:spPr bwMode="auto">
          <a:xfrm>
            <a:off x="0" y="836712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07A3B57-F19E-27E5-258B-02CAE5EE75E8}"/>
              </a:ext>
            </a:extLst>
          </p:cNvPr>
          <p:cNvSpPr/>
          <p:nvPr/>
        </p:nvSpPr>
        <p:spPr>
          <a:xfrm>
            <a:off x="1547664" y="1124744"/>
            <a:ext cx="65527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Definition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and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applications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- </a:t>
            </a:r>
            <a:r>
              <a:rPr lang="cs-CZ" dirty="0" err="1"/>
              <a:t>markers</a:t>
            </a:r>
            <a:r>
              <a:rPr lang="cs-CZ" dirty="0"/>
              <a:t> in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/>
              <a:t>a </a:t>
            </a:r>
            <a:r>
              <a:rPr lang="cs-CZ" b="1" dirty="0" err="1"/>
              <a:t>sufficently</a:t>
            </a:r>
            <a:r>
              <a:rPr lang="cs-CZ" b="1" dirty="0"/>
              <a:t> </a:t>
            </a:r>
            <a:r>
              <a:rPr lang="cs-CZ" b="1" dirty="0" err="1"/>
              <a:t>long</a:t>
            </a:r>
            <a:r>
              <a:rPr lang="cs-CZ" b="1" dirty="0"/>
              <a:t> half-</a:t>
            </a:r>
            <a:r>
              <a:rPr lang="cs-CZ" b="1" dirty="0" err="1"/>
              <a:t>life</a:t>
            </a:r>
            <a:r>
              <a:rPr lang="cs-CZ" b="1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i="1" dirty="0" err="1">
                <a:solidFill>
                  <a:schemeClr val="tx2"/>
                </a:solidFill>
              </a:rPr>
              <a:t>where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i="1" dirty="0">
                <a:solidFill>
                  <a:schemeClr val="tx2"/>
                </a:solidFill>
              </a:rPr>
              <a:t>to </a:t>
            </a:r>
            <a:r>
              <a:rPr lang="cs-CZ" i="1" dirty="0" err="1">
                <a:solidFill>
                  <a:schemeClr val="tx2"/>
                </a:solidFill>
              </a:rPr>
              <a:t>quantify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err="1"/>
              <a:t>Various</a:t>
            </a:r>
            <a:r>
              <a:rPr lang="cs-CZ" b="1" dirty="0"/>
              <a:t> </a:t>
            </a:r>
            <a:r>
              <a:rPr lang="cs-CZ" b="1" dirty="0" err="1"/>
              <a:t>definitions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applications</a:t>
            </a:r>
            <a:r>
              <a:rPr lang="cs-CZ" b="1" dirty="0"/>
              <a:t> of „</a:t>
            </a:r>
            <a:r>
              <a:rPr lang="cs-CZ" b="1" dirty="0" err="1"/>
              <a:t>biomarkers</a:t>
            </a:r>
            <a:r>
              <a:rPr lang="cs-CZ" b="1" dirty="0"/>
              <a:t>“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– 	</a:t>
            </a:r>
            <a:r>
              <a:rPr lang="cs-CZ" dirty="0" err="1"/>
              <a:t>Ecology</a:t>
            </a:r>
            <a:r>
              <a:rPr lang="cs-CZ" dirty="0"/>
              <a:t> / Geology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b="1" dirty="0" err="1">
                <a:solidFill>
                  <a:schemeClr val="tx2"/>
                </a:solidFill>
              </a:rPr>
              <a:t>Toxicology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(special focus in this class)</a:t>
            </a: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ECOLOGY / GEOLOGY</a:t>
            </a:r>
          </a:p>
        </p:txBody>
      </p:sp>
      <p:pic>
        <p:nvPicPr>
          <p:cNvPr id="38914" name="Picture 2" descr="http://www.birmingham.ac.uk/Images/College-LES-only/GEES/staff-research/high-utility-biomarker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135689"/>
            <a:ext cx="6836178" cy="473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HUMAN HEALTH</a:t>
            </a:r>
          </a:p>
        </p:txBody>
      </p:sp>
      <p:pic>
        <p:nvPicPr>
          <p:cNvPr id="70658" name="Picture 2" descr="http://www.nature.com/nrd/journal/v12/n5/images/nrd3979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8" y="1963029"/>
            <a:ext cx="9010650" cy="4048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92080" y="836712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Examples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/>
              <a:t>of biomarker</a:t>
            </a:r>
          </a:p>
          <a:p>
            <a:r>
              <a:rPr lang="cs-CZ" b="1" dirty="0" err="1"/>
              <a:t>applications</a:t>
            </a:r>
            <a:r>
              <a:rPr lang="cs-CZ" b="1" dirty="0"/>
              <a:t> </a:t>
            </a:r>
          </a:p>
          <a:p>
            <a:r>
              <a:rPr lang="cs-CZ" b="1" dirty="0"/>
              <a:t>in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health</a:t>
            </a:r>
            <a:r>
              <a:rPr lang="cs-CZ" b="1" dirty="0"/>
              <a:t>: 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4716016" y="132799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01D0BE-50CE-1E67-B20B-140D38252B4A}"/>
              </a:ext>
            </a:extLst>
          </p:cNvPr>
          <p:cNvSpPr/>
          <p:nvPr/>
        </p:nvSpPr>
        <p:spPr>
          <a:xfrm>
            <a:off x="2411760" y="3573016"/>
            <a:ext cx="18002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in TOXICOLOGY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6672"/>
            <a:ext cx="8839200" cy="4800600"/>
          </a:xfrm>
        </p:spPr>
        <p:txBody>
          <a:bodyPr>
            <a:normAutofit fontScale="62500" lnSpcReduction="20000"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/>
              <a:t>Identification</a:t>
            </a:r>
            <a:r>
              <a:rPr lang="cs-CZ" b="1" dirty="0"/>
              <a:t> of </a:t>
            </a:r>
            <a:r>
              <a:rPr lang="cs-CZ" b="1" dirty="0" err="1"/>
              <a:t>markers</a:t>
            </a:r>
            <a:r>
              <a:rPr lang="cs-CZ" b="1" dirty="0"/>
              <a:t> of </a:t>
            </a:r>
            <a:r>
              <a:rPr lang="cs-CZ" b="1" dirty="0" err="1"/>
              <a:t>long</a:t>
            </a:r>
            <a:r>
              <a:rPr lang="cs-CZ" b="1" dirty="0"/>
              <a:t>-term </a:t>
            </a:r>
            <a:r>
              <a:rPr lang="cs-CZ" b="1" dirty="0" err="1"/>
              <a:t>risks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/>
              <a:t>Human</a:t>
            </a:r>
            <a:r>
              <a:rPr lang="cs-CZ" dirty="0"/>
              <a:t>: </a:t>
            </a:r>
            <a:r>
              <a:rPr lang="cs-CZ" dirty="0" err="1"/>
              <a:t>health</a:t>
            </a:r>
            <a:r>
              <a:rPr lang="cs-CZ" dirty="0"/>
              <a:t>, </a:t>
            </a:r>
            <a:r>
              <a:rPr lang="cs-CZ" dirty="0" err="1"/>
              <a:t>toxicology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carcinogenesis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/>
              <a:t>Ecotoxicology</a:t>
            </a:r>
            <a:r>
              <a:rPr lang="cs-CZ" dirty="0"/>
              <a:t>: </a:t>
            </a:r>
            <a:r>
              <a:rPr lang="cs-CZ" dirty="0" err="1"/>
              <a:t>early</a:t>
            </a:r>
            <a:r>
              <a:rPr lang="cs-CZ" dirty="0"/>
              <a:t> </a:t>
            </a:r>
            <a:r>
              <a:rPr lang="cs-CZ" dirty="0" err="1"/>
              <a:t>markers</a:t>
            </a:r>
            <a:r>
              <a:rPr lang="cs-CZ" dirty="0"/>
              <a:t> of 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BIOMARKER</a:t>
            </a: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</a:t>
            </a:r>
            <a:r>
              <a:rPr lang="en-GB" dirty="0"/>
              <a:t> which occurs as response to "stressors“ (</a:t>
            </a:r>
            <a:r>
              <a:rPr lang="en-GB" dirty="0" err="1"/>
              <a:t>xenobiotics</a:t>
            </a:r>
            <a:r>
              <a:rPr lang="en-GB" dirty="0"/>
              <a:t>, disease, temperature...) </a:t>
            </a:r>
            <a:r>
              <a:rPr lang="en-GB" dirty="0">
                <a:solidFill>
                  <a:schemeClr val="tx2"/>
                </a:solidFill>
              </a:rPr>
              <a:t>extend</a:t>
            </a:r>
            <a:r>
              <a:rPr lang="cs-CZ" dirty="0">
                <a:solidFill>
                  <a:schemeClr val="tx2"/>
                </a:solidFill>
              </a:rPr>
              <a:t>ing</a:t>
            </a:r>
            <a:r>
              <a:rPr lang="en-GB" dirty="0">
                <a:solidFill>
                  <a:schemeClr val="tx2"/>
                </a:solidFill>
              </a:rPr>
              <a:t> the adaptive response beyond the normal range</a:t>
            </a:r>
            <a:br>
              <a:rPr lang="en-GB" dirty="0"/>
            </a:b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/>
              <a:t>In vivo biomarkers: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hanges</a:t>
            </a:r>
            <a:r>
              <a:rPr lang="en-GB" dirty="0"/>
              <a:t> measured in stressed </a:t>
            </a:r>
            <a:r>
              <a:rPr lang="cs-CZ" dirty="0" err="1"/>
              <a:t>organisms</a:t>
            </a:r>
            <a:r>
              <a:rPr lang="en-GB" dirty="0"/>
              <a:t> (</a:t>
            </a:r>
            <a:r>
              <a:rPr lang="en-GB" dirty="0">
                <a:solidFill>
                  <a:schemeClr val="tx2"/>
                </a:solidFill>
              </a:rPr>
              <a:t>"classical biomarkers</a:t>
            </a:r>
            <a:r>
              <a:rPr lang="cs-CZ" dirty="0">
                <a:solidFill>
                  <a:schemeClr val="tx2"/>
                </a:solidFill>
              </a:rPr>
              <a:t>“ in </a:t>
            </a:r>
            <a:r>
              <a:rPr lang="cs-CZ" dirty="0" err="1">
                <a:solidFill>
                  <a:schemeClr val="tx2"/>
                </a:solidFill>
              </a:rPr>
              <a:t>toxicological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research</a:t>
            </a:r>
            <a:r>
              <a:rPr lang="en-GB" dirty="0"/>
              <a:t>)</a:t>
            </a: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In vitro biomarkers 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in vitro testing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characteriz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ing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 potencies  of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xenobiotic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 to induce specific biological activity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toxicity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mechanism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=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 biological potencies (markers of potential hazards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3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Biomarkers </a:t>
            </a:r>
            <a:r>
              <a:rPr lang="cs-CZ" sz="2800" dirty="0">
                <a:solidFill>
                  <a:schemeClr val="tx1"/>
                </a:solidFill>
              </a:rPr>
              <a:t>- </a:t>
            </a:r>
            <a:r>
              <a:rPr lang="cs-CZ" sz="2800" dirty="0" err="1">
                <a:solidFill>
                  <a:schemeClr val="tx1"/>
                </a:solidFill>
              </a:rPr>
              <a:t>classification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296" y="1052736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Categorization</a:t>
            </a:r>
            <a:r>
              <a:rPr lang="cs-CZ" sz="2400" b="1" dirty="0"/>
              <a:t> by US </a:t>
            </a:r>
            <a:r>
              <a:rPr lang="cs-CZ" sz="2400" b="1" dirty="0" err="1"/>
              <a:t>National</a:t>
            </a:r>
            <a:r>
              <a:rPr lang="cs-CZ" sz="2400" b="1" dirty="0"/>
              <a:t> </a:t>
            </a:r>
            <a:r>
              <a:rPr lang="cs-CZ" sz="2400" b="1" dirty="0" err="1"/>
              <a:t>Academy</a:t>
            </a:r>
            <a:r>
              <a:rPr lang="cs-CZ" sz="2400" b="1" dirty="0"/>
              <a:t> of </a:t>
            </a:r>
            <a:r>
              <a:rPr lang="cs-CZ" sz="2400" b="1" dirty="0" err="1"/>
              <a:t>Sciences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chemeClr val="tx2"/>
                </a:solidFill>
              </a:rPr>
              <a:t>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</a:t>
            </a:r>
            <a:r>
              <a:rPr lang="cs-CZ" sz="1800" dirty="0" err="1">
                <a:solidFill>
                  <a:schemeClr val="tx2"/>
                </a:solidFill>
              </a:rPr>
              <a:t>exposure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response </a:t>
            </a:r>
            <a:r>
              <a:rPr lang="cs-CZ" sz="1800" dirty="0" err="1">
                <a:solidFill>
                  <a:schemeClr val="tx2"/>
                </a:solidFill>
              </a:rPr>
              <a:t>or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effect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susceptibility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5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Continuum</a:t>
            </a:r>
            <a:r>
              <a:rPr lang="cs-CZ" b="1" dirty="0"/>
              <a:t> </a:t>
            </a:r>
            <a:r>
              <a:rPr lang="cs-CZ" b="1" dirty="0" err="1"/>
              <a:t>exists</a:t>
            </a:r>
            <a:r>
              <a:rPr lang="cs-CZ" b="1" dirty="0"/>
              <a:t> </a:t>
            </a:r>
            <a:r>
              <a:rPr lang="cs-CZ" b="1" dirty="0" err="1"/>
              <a:t>among</a:t>
            </a:r>
            <a:r>
              <a:rPr lang="cs-CZ" b="1" dirty="0"/>
              <a:t> </a:t>
            </a:r>
            <a:r>
              <a:rPr lang="cs-CZ" b="1" dirty="0" err="1"/>
              <a:t>biomarkers</a:t>
            </a: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/>
              <a:t>	</a:t>
            </a:r>
            <a:r>
              <a:rPr lang="cs-CZ" sz="2000" u="sng" dirty="0" err="1"/>
              <a:t>example</a:t>
            </a:r>
            <a:r>
              <a:rPr lang="cs-CZ" sz="2000" u="sng" dirty="0"/>
              <a:t>:</a:t>
            </a:r>
            <a:r>
              <a:rPr lang="cs-CZ" sz="2000" dirty="0"/>
              <a:t> </a:t>
            </a:r>
            <a:r>
              <a:rPr lang="cs-CZ" sz="2000" dirty="0" err="1"/>
              <a:t>adducts</a:t>
            </a:r>
            <a:r>
              <a:rPr lang="cs-CZ" sz="2000" dirty="0"/>
              <a:t> of </a:t>
            </a:r>
            <a:r>
              <a:rPr lang="cs-CZ" sz="2000" dirty="0" err="1"/>
              <a:t>toxicant</a:t>
            </a:r>
            <a:r>
              <a:rPr lang="cs-CZ" sz="2000" dirty="0"/>
              <a:t> to DNA	</a:t>
            </a:r>
            <a:br>
              <a:rPr lang="cs-CZ" sz="2000" dirty="0"/>
            </a:br>
            <a:r>
              <a:rPr lang="cs-CZ" sz="2000" dirty="0"/>
              <a:t>    ? </a:t>
            </a:r>
            <a:r>
              <a:rPr lang="cs-CZ" sz="2000" i="1" dirty="0"/>
              <a:t>biomarker of </a:t>
            </a:r>
            <a:r>
              <a:rPr lang="cs-CZ" sz="2000" i="1" dirty="0" err="1"/>
              <a:t>exposure</a:t>
            </a:r>
            <a:r>
              <a:rPr lang="cs-CZ" sz="2000" i="1" dirty="0"/>
              <a:t> /  ? biomarker of response-</a:t>
            </a:r>
            <a:r>
              <a:rPr lang="cs-CZ" sz="2000" i="1" dirty="0" err="1"/>
              <a:t>effect</a:t>
            </a:r>
            <a:r>
              <a:rPr lang="cs-CZ" sz="2000" i="1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9754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Various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Specific (selective)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Biomarkers selectively </a:t>
            </a:r>
            <a:r>
              <a:rPr lang="en-GB" dirty="0">
                <a:solidFill>
                  <a:srgbClr val="00B050"/>
                </a:solidFill>
              </a:rPr>
              <a:t>reflecting specific types (mechanisms) of toxicity</a:t>
            </a:r>
          </a:p>
          <a:p>
            <a:pPr lvl="2"/>
            <a:r>
              <a:rPr lang="en-GB" dirty="0"/>
              <a:t>E.g. inhibition of </a:t>
            </a:r>
            <a:r>
              <a:rPr lang="en-GB" dirty="0" err="1"/>
              <a:t>AcCholE</a:t>
            </a:r>
            <a:r>
              <a:rPr lang="en-GB" dirty="0"/>
              <a:t> : </a:t>
            </a:r>
            <a:br>
              <a:rPr lang="en-GB" dirty="0"/>
            </a:br>
            <a:r>
              <a:rPr lang="en-GB" dirty="0"/>
              <a:t>	exposure = organophosphates; effect = neurotoxicity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provides specific information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 </a:t>
            </a:r>
            <a:r>
              <a:rPr lang="en-GB" dirty="0"/>
              <a:t>multiple biomarkers must be measured in parallel</a:t>
            </a:r>
          </a:p>
          <a:p>
            <a:endParaRPr lang="cs-CZ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Non-specific (non-selective)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Biomarkers of general stress</a:t>
            </a:r>
          </a:p>
          <a:p>
            <a:pPr lvl="2"/>
            <a:r>
              <a:rPr lang="en-GB" dirty="0"/>
              <a:t>E.g. induction of Heat Shock Proteins (</a:t>
            </a:r>
            <a:r>
              <a:rPr lang="en-GB" dirty="0" err="1"/>
              <a:t>hsp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general information about stress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</a:t>
            </a:r>
            <a:r>
              <a:rPr lang="en-GB" dirty="0"/>
              <a:t>sensitive to many "stressors" (temperature, salinity ...)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4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2750840" cy="2654424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Biomarkers 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at different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levels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of biological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organisation</a:t>
            </a:r>
          </a:p>
        </p:txBody>
      </p:sp>
      <p:pic>
        <p:nvPicPr>
          <p:cNvPr id="6147" name="Picture 1027" descr="C:\Documents and Settings\Ludek Blaha\Dokumenty\katedra\vyuka\Biomarkery-Mechanismy\_SCAN_Gen&amp;Apll_Toxicology\1842.jpg"/>
          <p:cNvPicPr>
            <a:picLocks noChangeAspect="1" noChangeArrowheads="1"/>
          </p:cNvPicPr>
          <p:nvPr/>
        </p:nvPicPr>
        <p:blipFill>
          <a:blip r:embed="rId3" cstate="print"/>
          <a:srcRect t="2727" r="2856" b="19090"/>
          <a:stretch>
            <a:fillRect/>
          </a:stretch>
        </p:blipFill>
        <p:spPr bwMode="auto">
          <a:xfrm>
            <a:off x="3657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131840" y="1916832"/>
            <a:ext cx="3672408" cy="4788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3140968"/>
            <a:ext cx="10695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These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BMs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are</a:t>
            </a:r>
          </a:p>
          <a:p>
            <a:r>
              <a:rPr lang="cs-CZ" dirty="0" err="1">
                <a:solidFill>
                  <a:schemeClr val="tx2"/>
                </a:solidFill>
              </a:rPr>
              <a:t>mainly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covered</a:t>
            </a:r>
            <a:r>
              <a:rPr lang="cs-CZ" dirty="0">
                <a:solidFill>
                  <a:schemeClr val="tx2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in </a:t>
            </a:r>
            <a:r>
              <a:rPr lang="cs-CZ" dirty="0" err="1">
                <a:solidFill>
                  <a:schemeClr val="tx2"/>
                </a:solidFill>
              </a:rPr>
              <a:t>our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lecture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Sa</a:t>
            </a:r>
            <a:r>
              <a:rPr lang="cs-CZ" dirty="0" err="1">
                <a:solidFill>
                  <a:schemeClr val="tx1"/>
                </a:solidFill>
              </a:rPr>
              <a:t>mpling</a:t>
            </a:r>
            <a:r>
              <a:rPr lang="en-GB" dirty="0">
                <a:solidFill>
                  <a:schemeClr val="tx1"/>
                </a:solidFill>
              </a:rPr>
              <a:t> biological materials for biomarker analyses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2448271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Non-destructive (non-invasive)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blood / </a:t>
            </a:r>
            <a:r>
              <a:rPr lang="en-GB" dirty="0" err="1"/>
              <a:t>haemolymph</a:t>
            </a:r>
            <a:r>
              <a:rPr lang="en-GB" dirty="0"/>
              <a:t> collection &amp; analyses</a:t>
            </a:r>
            <a:endParaRPr lang="cs-CZ" dirty="0"/>
          </a:p>
          <a:p>
            <a:pPr lvl="1"/>
            <a:r>
              <a:rPr lang="en-GB" dirty="0"/>
              <a:t>skin, feather, hair</a:t>
            </a:r>
            <a:r>
              <a:rPr lang="cs-CZ" dirty="0"/>
              <a:t>, urine</a:t>
            </a:r>
            <a:r>
              <a:rPr lang="en-GB" dirty="0"/>
              <a:t> …</a:t>
            </a:r>
            <a:endParaRPr lang="cs-CZ" dirty="0"/>
          </a:p>
          <a:p>
            <a:pPr lvl="1">
              <a:buNone/>
            </a:pPr>
            <a:r>
              <a:rPr lang="cs-CZ" dirty="0"/>
              <a:t>(</a:t>
            </a:r>
            <a:r>
              <a:rPr lang="en-GB" dirty="0"/>
              <a:t>life of the organism not affected</a:t>
            </a:r>
            <a:r>
              <a:rPr lang="cs-CZ" dirty="0"/>
              <a:t>)</a:t>
            </a:r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Destructive (invasive)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whole animal </a:t>
            </a:r>
            <a:br>
              <a:rPr lang="en-GB" dirty="0"/>
            </a:br>
            <a:r>
              <a:rPr lang="en-GB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should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follow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GB" dirty="0">
                <a:solidFill>
                  <a:srgbClr val="00B050"/>
                </a:solidFill>
                <a:sym typeface="Wingdings" pitchFamily="2" charset="2"/>
              </a:rPr>
              <a:t>3R principles</a:t>
            </a:r>
            <a:r>
              <a:rPr lang="cs-CZ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(</a:t>
            </a:r>
            <a:r>
              <a:rPr lang="cs-CZ" dirty="0" err="1">
                <a:sym typeface="Wingdings" pitchFamily="2" charset="2"/>
              </a:rPr>
              <a:t>Replacement</a:t>
            </a:r>
            <a:r>
              <a:rPr lang="cs-CZ" dirty="0">
                <a:sym typeface="Wingdings" pitchFamily="2" charset="2"/>
              </a:rPr>
              <a:t>, </a:t>
            </a:r>
            <a:r>
              <a:rPr lang="cs-CZ" dirty="0" err="1">
                <a:sym typeface="Wingdings" pitchFamily="2" charset="2"/>
              </a:rPr>
              <a:t>Reduction</a:t>
            </a:r>
            <a:r>
              <a:rPr lang="cs-CZ" dirty="0">
                <a:sym typeface="Wingdings" pitchFamily="2" charset="2"/>
              </a:rPr>
              <a:t> and </a:t>
            </a:r>
            <a:r>
              <a:rPr lang="cs-CZ" dirty="0" err="1">
                <a:sym typeface="Wingdings" pitchFamily="2" charset="2"/>
              </a:rPr>
              <a:t>Refinement</a:t>
            </a:r>
            <a:r>
              <a:rPr lang="cs-CZ" dirty="0"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itchFamily="2" charset="2"/>
              </a:rPr>
              <a:t> maximum use of the </a:t>
            </a:r>
            <a:r>
              <a:rPr lang="cs-CZ" dirty="0" err="1">
                <a:sym typeface="Wingdings" pitchFamily="2" charset="2"/>
              </a:rPr>
              <a:t>biological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material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multiple biomarker evaluation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5" name="Picture 5" descr="1851"/>
          <p:cNvPicPr>
            <a:picLocks noChangeAspect="1" noChangeArrowheads="1"/>
          </p:cNvPicPr>
          <p:nvPr/>
        </p:nvPicPr>
        <p:blipFill>
          <a:blip r:embed="rId3" cstate="print"/>
          <a:srcRect l="12408" t="5124" r="14758" b="11774"/>
          <a:stretch>
            <a:fillRect/>
          </a:stretch>
        </p:blipFill>
        <p:spPr bwMode="auto">
          <a:xfrm>
            <a:off x="4572000" y="3154613"/>
            <a:ext cx="4536504" cy="3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487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648</Words>
  <Application>Microsoft Office PowerPoint</Application>
  <PresentationFormat>On-screen Show (4:3)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Motiv sady Office</vt:lpstr>
      <vt:lpstr>PowerPoint Presentation</vt:lpstr>
      <vt:lpstr>Definition and applications</vt:lpstr>
      <vt:lpstr>Biomarkers in ECOLOGY / GEOLOGY</vt:lpstr>
      <vt:lpstr>Biomarkers in HUMAN HEALTH</vt:lpstr>
      <vt:lpstr>Biomarkers in TOXICOLOGY </vt:lpstr>
      <vt:lpstr>Biomarkers - classification</vt:lpstr>
      <vt:lpstr>Various biomarker types</vt:lpstr>
      <vt:lpstr>Biomarkers  at different levels of biological organisation</vt:lpstr>
      <vt:lpstr>Sampling biological materials for biomarker analyses</vt:lpstr>
      <vt:lpstr>Biomarkers  &amp; Exposure</vt:lpstr>
      <vt:lpstr>Ideal biomarker</vt:lpstr>
      <vt:lpstr>Towards the practical use of biomarkers … a lot of work</vt:lpstr>
      <vt:lpstr>EXAMPLE - Paracetamol</vt:lpstr>
      <vt:lpstr>EXAMPLE - Paracetamol</vt:lpstr>
      <vt:lpstr>Biomarkers in toxicology – examples  (some are discussed in detail in following lectures)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224</cp:revision>
  <dcterms:created xsi:type="dcterms:W3CDTF">2010-05-17T15:27:49Z</dcterms:created>
  <dcterms:modified xsi:type="dcterms:W3CDTF">2022-11-03T08:52:31Z</dcterms:modified>
</cp:coreProperties>
</file>